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 id="374" r:id="rId36"/>
    <p:sldId id="375" r:id="rId37"/>
    <p:sldId id="376" r:id="rId38"/>
    <p:sldId id="377" r:id="rId39"/>
    <p:sldId id="378" r:id="rId40"/>
    <p:sldId id="379" r:id="rId41"/>
    <p:sldId id="380" r:id="rId42"/>
    <p:sldId id="381" r:id="rId43"/>
    <p:sldId id="382" r:id="rId44"/>
    <p:sldId id="383" r:id="rId45"/>
    <p:sldId id="384" r:id="rId46"/>
    <p:sldId id="385" r:id="rId47"/>
    <p:sldId id="386" r:id="rId48"/>
    <p:sldId id="387" r:id="rId49"/>
    <p:sldId id="388" r:id="rId50"/>
    <p:sldId id="389" r:id="rId51"/>
    <p:sldId id="390" r:id="rId52"/>
    <p:sldId id="391" r:id="rId53"/>
    <p:sldId id="392" r:id="rId54"/>
    <p:sldId id="393" r:id="rId55"/>
    <p:sldId id="394" r:id="rId56"/>
    <p:sldId id="395" r:id="rId57"/>
    <p:sldId id="396" r:id="rId58"/>
    <p:sldId id="397" r:id="rId59"/>
    <p:sldId id="398" r:id="rId60"/>
    <p:sldId id="399" r:id="rId61"/>
    <p:sldId id="400" r:id="rId62"/>
    <p:sldId id="401" r:id="rId63"/>
  </p:sldIdLst>
  <p:sldSz cx="9144000" cy="6858000" type="screen4x3"/>
  <p:notesSz cx="6858000" cy="9144000"/>
  <p:custDataLst>
    <p:tags r:id="rId64"/>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slide" Target="slides/slide50.xml" /><Relationship Id="rId55" Type="http://schemas.openxmlformats.org/officeDocument/2006/relationships/slide" Target="slides/slide51.xml" /><Relationship Id="rId56" Type="http://schemas.openxmlformats.org/officeDocument/2006/relationships/slide" Target="slides/slide52.xml" /><Relationship Id="rId57" Type="http://schemas.openxmlformats.org/officeDocument/2006/relationships/slide" Target="slides/slide53.xml" /><Relationship Id="rId58" Type="http://schemas.openxmlformats.org/officeDocument/2006/relationships/slide" Target="slides/slide54.xml" /><Relationship Id="rId59" Type="http://schemas.openxmlformats.org/officeDocument/2006/relationships/slide" Target="slides/slide55.xml" /><Relationship Id="rId6" Type="http://schemas.openxmlformats.org/officeDocument/2006/relationships/slide" Target="slides/slide2.xml" /><Relationship Id="rId60" Type="http://schemas.openxmlformats.org/officeDocument/2006/relationships/slide" Target="slides/slide56.xml" /><Relationship Id="rId61" Type="http://schemas.openxmlformats.org/officeDocument/2006/relationships/slide" Target="slides/slide57.xml" /><Relationship Id="rId62" Type="http://schemas.openxmlformats.org/officeDocument/2006/relationships/slide" Target="slides/slide58.xml" /><Relationship Id="rId63" Type="http://schemas.openxmlformats.org/officeDocument/2006/relationships/slide" Target="slides/slide59.xml" /><Relationship Id="rId64" Type="http://schemas.openxmlformats.org/officeDocument/2006/relationships/tags" Target="tags/tag1.xml" /><Relationship Id="rId65" Type="http://schemas.openxmlformats.org/officeDocument/2006/relationships/presProps" Target="presProps.xml" /><Relationship Id="rId66" Type="http://schemas.openxmlformats.org/officeDocument/2006/relationships/viewProps" Target="viewProps.xml" /><Relationship Id="rId67" Type="http://schemas.openxmlformats.org/officeDocument/2006/relationships/theme" Target="theme/theme1.xml" /><Relationship Id="rId68" Type="http://schemas.openxmlformats.org/officeDocument/2006/relationships/tableStyles" Target="tableStyles.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64514"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64515"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05D3B7A5-9B3C-45E2-BEAE-BF0B4CEBDDB4}" type="datetime1">
              <a:rPr lang="zh-CN" altLang="en-US" sz="1200">
                <a:latin typeface="Calibri" pitchFamily="34" charset="0"/>
              </a:rPr>
              <a:t>*</a:t>
            </a:fld>
            <a:endParaRPr lang="zh-CN" altLang="en-US" sz="1200">
              <a:latin typeface="Calibri" pitchFamily="34" charset="0"/>
            </a:endParaRPr>
          </a:p>
        </p:txBody>
      </p:sp>
      <p:sp>
        <p:nvSpPr>
          <p:cNvPr id="64516"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sz="1200">
              <a:latin typeface="Calibri" pitchFamily="34" charset="0"/>
            </a:endParaRPr>
          </a:p>
        </p:txBody>
      </p:sp>
      <p:sp>
        <p:nvSpPr>
          <p:cNvPr id="64517"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544A2DFC-8B9D-4857-A804-22258363D6B1}"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62466"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62467"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574FC5FB-89B2-4CE3-8931-31AE0204B158}" type="datetime1">
              <a:rPr lang="zh-CN" altLang="en-US" sz="1200">
                <a:latin typeface="Calibri" pitchFamily="34" charset="0"/>
              </a:rPr>
              <a:t>*</a:t>
            </a:fld>
            <a:endParaRPr lang="zh-CN" altLang="en-US" sz="1200">
              <a:latin typeface="Calibri" pitchFamily="34" charset="0"/>
            </a:endParaRPr>
          </a:p>
        </p:txBody>
      </p:sp>
      <p:sp>
        <p:nvSpPr>
          <p:cNvPr id="62468"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62469"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62470"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sz="1200">
              <a:latin typeface="Calibri" pitchFamily="34" charset="0"/>
            </a:endParaRPr>
          </a:p>
        </p:txBody>
      </p:sp>
      <p:sp>
        <p:nvSpPr>
          <p:cNvPr id="62471"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89A41F25-B91A-46EA-936A-AC697D6B192A}"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63490"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63491"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63492"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r" eaLnBrk="1" hangingPunct="1"/>
            <a:fld id="{2892E55B-E759-414E-907E-16CA581FF281}"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027" name="矩形 2"/>
          <p:cNvSpPr/>
          <p:nvPr/>
        </p:nvSpPr>
        <p:spPr>
          <a:xfrm>
            <a:off x="0" y="6734175"/>
            <a:ext cx="5410200" cy="46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8" name="矩形 3"/>
          <p:cNvSpPr/>
          <p:nvPr/>
        </p:nvSpPr>
        <p:spPr>
          <a:xfrm>
            <a:off x="3733800" y="6686550"/>
            <a:ext cx="5410200" cy="460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9" name="五边形 4"/>
          <p:cNvSpPr/>
          <p:nvPr/>
        </p:nvSpPr>
        <p:spPr>
          <a:xfrm rot="5400000">
            <a:off x="4314031" y="-600868"/>
            <a:ext cx="681037" cy="1841500"/>
          </a:xfrm>
          <a:prstGeom prst="homePlate">
            <a:avLst>
              <a:gd name="adj" fmla="val 31583"/>
            </a:avLst>
          </a:prstGeom>
          <a:solidFill>
            <a:srgbClr val="C2E088"/>
          </a:solidFill>
          <a:ln w="1905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zh-CN" altLang="en-US">
              <a:solidFill>
                <a:srgbClr val="FFFFFF"/>
              </a:solidFill>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30"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lvl="0"/>
            <a:fld id="{323CC4B4-CB7B-46DF-9095-2FD340CBBACD}" type="datetime1">
              <a:t>*</a:t>
            </a:fld>
          </a:p>
        </p:txBody>
      </p:sp>
      <p:sp>
        <p:nvSpPr>
          <p:cNvPr id="1031"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p:txBody>
      </p:sp>
      <p:sp>
        <p:nvSpPr>
          <p:cNvPr id="1032"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lvl="0"/>
            <a:fld id="{55822F86-A3DB-4C77-8FC1-5CB3E9A48610}"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目录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44" r:id="rId1"/>
    <p:sldLayoutId id="2147484746" r:id="rId2"/>
    <p:sldLayoutId id="2147484747" r:id="rId3"/>
    <p:sldLayoutId id="2147484748" r:id="rId4"/>
    <p:sldLayoutId id="2147484749" r:id="rId5"/>
    <p:sldLayoutId id="2147484750" r:id="rId6"/>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2F0D9"/>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51" r:id="rId1"/>
    <p:sldLayoutId id="2147484752"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slide" Target="slide4.xml" TargetMode="Internal" /><Relationship Id="rId4" Type="http://schemas.openxmlformats.org/officeDocument/2006/relationships/slide" Target="slide15.xml" TargetMode="Internal" /><Relationship Id="rId5" Type="http://schemas.openxmlformats.org/officeDocument/2006/relationships/slide" Target="slide30.xml" TargetMode="Internal" /><Relationship Id="rId6" Type="http://schemas.openxmlformats.org/officeDocument/2006/relationships/slide" Target="slide36.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E:\&#36164;&#26009;%20%20%20L\2020\&#35838;&#20214;\&#20013;&#32771;&#24635;&#22797;&#20064;\2021&#20013;&#32771;&#24635;&#22797;&#20064;&#183;&#29289;&#29702;\126A.TIF" TargetMode="External" /><Relationship Id="rId3" Type="http://schemas.openxmlformats.org/officeDocument/2006/relationships/image" Target="../media/image1.png" /><Relationship Id="rId4" Type="http://schemas.openxmlformats.org/officeDocument/2006/relationships/image" Target="file:///E:\&#36164;&#26009;%20%20%20L\2020\&#35838;&#20214;\&#20013;&#32771;&#24635;&#22797;&#20064;\2021&#20013;&#32771;&#24635;&#22797;&#20064;&#183;&#29289;&#29702;\126B.TIF" TargetMode="External" /><Relationship Id="rId5" Type="http://schemas.openxmlformats.org/officeDocument/2006/relationships/image" Target="../media/image2.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 Id="rId3" Type="http://schemas.openxmlformats.org/officeDocument/2006/relationships/image" Target="../media/image5.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png" /><Relationship Id="rId3" Type="http://schemas.openxmlformats.org/officeDocument/2006/relationships/image" Target="../media/image7.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13.png" /><Relationship Id="rId2" Type="http://schemas.openxmlformats.org/officeDocument/2006/relationships/image" Target="../media/image9.png" /><Relationship Id="rId3" Type="http://schemas.openxmlformats.org/officeDocument/2006/relationships/image" Target="file:///E:\&#36164;&#26009;%20%20%20L\2020\&#35838;&#20214;\&#20013;&#32771;&#24635;&#22797;&#20064;\2021&#20013;&#32771;&#24635;&#22797;&#20064;&#183;&#29289;&#29702;\130A.TIF" TargetMode="External" /><Relationship Id="rId4" Type="http://schemas.openxmlformats.org/officeDocument/2006/relationships/image" Target="../media/image10.png" /><Relationship Id="rId5" Type="http://schemas.openxmlformats.org/officeDocument/2006/relationships/image" Target="file:///E:\&#36164;&#26009;%20%20%20L\2020\&#35838;&#20214;\&#20013;&#32771;&#24635;&#22797;&#20064;\2021&#20013;&#32771;&#24635;&#22797;&#20064;&#183;&#29289;&#29702;\130B.TIF" TargetMode="External" /><Relationship Id="rId6" Type="http://schemas.openxmlformats.org/officeDocument/2006/relationships/image" Target="../media/image11.png" /><Relationship Id="rId7" Type="http://schemas.openxmlformats.org/officeDocument/2006/relationships/image" Target="file:///E:\&#36164;&#26009;%20%20%20L\2020\&#35838;&#20214;\&#20013;&#32771;&#24635;&#22797;&#20064;\2021&#20013;&#32771;&#24635;&#22797;&#20064;&#183;&#29289;&#29702;\130C.TIF" TargetMode="External" /><Relationship Id="rId8" Type="http://schemas.openxmlformats.org/officeDocument/2006/relationships/image" Target="../media/image12.png" /><Relationship Id="rId9" Type="http://schemas.openxmlformats.org/officeDocument/2006/relationships/image" Target="file:///E:\&#36164;&#26009;%20%20%20L\2020\&#35838;&#20214;\&#20013;&#32771;&#24635;&#22797;&#20064;\2021&#20013;&#32771;&#24635;&#22797;&#20064;&#183;&#29289;&#29702;\130D.TIF" TargetMode="Ex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 Id="rId3" Type="http://schemas.openxmlformats.org/officeDocument/2006/relationships/image" Target="../media/image15.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png" /><Relationship Id="rId3" Type="http://schemas.openxmlformats.org/officeDocument/2006/relationships/image" Target="../media/image17.png" /><Relationship Id="rId4" Type="http://schemas.openxmlformats.org/officeDocument/2006/relationships/image" Target="../media/image18.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png" /><Relationship Id="rId3" Type="http://schemas.openxmlformats.org/officeDocument/2006/relationships/image" Target="../media/image20.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1.png" /><Relationship Id="rId3" Type="http://schemas.openxmlformats.org/officeDocument/2006/relationships/image" Target="../media/image22.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pn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pn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pn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emf"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emf"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8.emf"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9.pn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0.pn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png"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2.png"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文本框 14"/>
          <p:cNvSpPr txBox="1">
            <a:spLocks noChangeArrowheads="1"/>
          </p:cNvSpPr>
          <p:nvPr/>
        </p:nvSpPr>
        <p:spPr bwMode="auto">
          <a:xfrm>
            <a:off x="1627188" y="3470452"/>
            <a:ext cx="5889625" cy="95408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algn="ctr" eaLnBrk="1" hangingPunct="1"/>
            <a:r>
              <a:rPr lang="zh-CN" altLang="en-US" sz="2800" b="1" spc="0">
                <a:solidFill>
                  <a:srgbClr val="1B5337"/>
                </a:solidFill>
                <a:latin typeface="黑体" pitchFamily="49" charset="-122"/>
                <a:ea typeface="黑体" pitchFamily="49" charset="-122"/>
              </a:rPr>
              <a:t>第</a:t>
            </a:r>
            <a:r>
              <a:rPr lang="en-US" altLang="zh-CN" sz="2800" b="1" spc="0">
                <a:solidFill>
                  <a:srgbClr val="1B5337"/>
                </a:solidFill>
                <a:latin typeface="黑体" panose="02010609060101010101" pitchFamily="49" charset="-122"/>
                <a:ea typeface="黑体" panose="02010609060101010101" pitchFamily="49" charset="-122"/>
              </a:rPr>
              <a:t>10</a:t>
            </a:r>
            <a:r>
              <a:rPr lang="zh-CN" altLang="en-US" sz="2800" b="1" spc="0">
                <a:solidFill>
                  <a:srgbClr val="1B5337"/>
                </a:solidFill>
                <a:latin typeface="黑体" panose="02010609060101010101" pitchFamily="49" charset="-122"/>
                <a:ea typeface="黑体" panose="02010609060101010101" pitchFamily="49" charset="-122"/>
              </a:rPr>
              <a:t>课时　牛顿第一定律、二力平衡、摩擦力</a:t>
            </a:r>
            <a:endParaRPr lang="zh-CN" altLang="en-US" sz="2800" b="1">
              <a:solidFill>
                <a:srgbClr val="1B5337"/>
              </a:solidFill>
              <a:latin typeface="黑体" panose="02010609060101010101" pitchFamily="49" charset="-122"/>
              <a:ea typeface="黑体" panose="02010609060101010101" pitchFamily="49" charset="-122"/>
            </a:endParaRPr>
          </a:p>
        </p:txBody>
      </p:sp>
      <p:sp>
        <p:nvSpPr>
          <p:cNvPr id="2059" name="文本框 5"/>
          <p:cNvSpPr txBox="1">
            <a:spLocks noChangeArrowheads="1"/>
          </p:cNvSpPr>
          <p:nvPr/>
        </p:nvSpPr>
        <p:spPr bwMode="auto">
          <a:xfrm>
            <a:off x="894644" y="2115079"/>
            <a:ext cx="7473950" cy="64633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r>
              <a:rPr lang="zh-CN" altLang="en-US" sz="3600" b="1" spc="0">
                <a:solidFill>
                  <a:srgbClr val="1B5337"/>
                </a:solidFill>
                <a:latin typeface="黑体" panose="02010609060101010101" pitchFamily="49" charset="-122"/>
                <a:ea typeface="黑体" panose="02010609060101010101" pitchFamily="49" charset="-122"/>
              </a:rPr>
              <a:t>第二板块 物质、运动、相互作用</a:t>
            </a:r>
            <a:endParaRPr lang="zh-CN" altLang="en-US" sz="36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4" name="组合 5"/>
          <p:cNvGrpSpPr/>
          <p:nvPr/>
        </p:nvGrpSpPr>
        <p:grpSpPr>
          <a:xfrm>
            <a:off x="3781425" y="3894138"/>
            <a:ext cx="676275" cy="744537"/>
            <a:chOff x="3703637" y="4502150"/>
            <a:chExt cx="676275" cy="744538"/>
          </a:xfrm>
        </p:grpSpPr>
        <p:sp>
          <p:nvSpPr>
            <p:cNvPr id="3093" name="立方体 13"/>
            <p:cNvSpPr/>
            <p:nvPr/>
          </p:nvSpPr>
          <p:spPr>
            <a:xfrm rot="18420000">
              <a:off x="3706812" y="4498975"/>
              <a:ext cx="669926" cy="676275"/>
            </a:xfrm>
            <a:prstGeom prst="cube">
              <a:avLst>
                <a:gd name="adj" fmla="val 25000"/>
              </a:avLst>
            </a:prstGeom>
            <a:solidFill>
              <a:srgbClr val="6E9FEE"/>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94" name="Text Box 9"/>
            <p:cNvSpPr/>
            <p:nvPr/>
          </p:nvSpPr>
          <p:spPr bwMode="gray">
            <a:xfrm>
              <a:off x="3870325" y="4600575"/>
              <a:ext cx="377825"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3</a:t>
              </a:r>
              <a:endParaRPr lang="en-US" altLang="zh-CN" sz="3600" b="1">
                <a:solidFill>
                  <a:srgbClr val="FFFFFF"/>
                </a:solidFill>
                <a:latin typeface="Calibri" pitchFamily="34" charset="0"/>
              </a:endParaRPr>
            </a:p>
          </p:txBody>
        </p:sp>
      </p:grpSp>
      <p:grpSp>
        <p:nvGrpSpPr>
          <p:cNvPr id="3075" name="组合 1"/>
          <p:cNvGrpSpPr/>
          <p:nvPr/>
        </p:nvGrpSpPr>
        <p:grpSpPr>
          <a:xfrm>
            <a:off x="2524125" y="2109788"/>
            <a:ext cx="676275" cy="754062"/>
            <a:chOff x="2446338" y="2438400"/>
            <a:chExt cx="676275" cy="754063"/>
          </a:xfrm>
        </p:grpSpPr>
        <p:sp>
          <p:nvSpPr>
            <p:cNvPr id="3091" name="立方体 18"/>
            <p:cNvSpPr/>
            <p:nvPr/>
          </p:nvSpPr>
          <p:spPr>
            <a:xfrm rot="18420000">
              <a:off x="2450307" y="2434431"/>
              <a:ext cx="668338" cy="676275"/>
            </a:xfrm>
            <a:prstGeom prst="cube">
              <a:avLst>
                <a:gd name="adj" fmla="val 25000"/>
              </a:avLst>
            </a:prstGeom>
            <a:solidFill>
              <a:srgbClr val="FFC00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92" name="Text Box 9"/>
            <p:cNvSpPr/>
            <p:nvPr/>
          </p:nvSpPr>
          <p:spPr bwMode="gray">
            <a:xfrm>
              <a:off x="2600325" y="2546350"/>
              <a:ext cx="379413"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1</a:t>
              </a:r>
              <a:endParaRPr lang="en-US" altLang="zh-CN" sz="3600" b="1">
                <a:solidFill>
                  <a:srgbClr val="FFFFFF"/>
                </a:solidFill>
                <a:latin typeface="Calibri" pitchFamily="34" charset="0"/>
              </a:endParaRPr>
            </a:p>
          </p:txBody>
        </p:sp>
      </p:grpSp>
      <p:sp>
        <p:nvSpPr>
          <p:cNvPr id="3076" name="矩形 40"/>
          <p:cNvSpPr>
            <a:spLocks noChangeArrowheads="1"/>
          </p:cNvSpPr>
          <p:nvPr/>
        </p:nvSpPr>
        <p:spPr bwMode="auto">
          <a:xfrm>
            <a:off x="0" y="-33338"/>
            <a:ext cx="4802188" cy="83185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eaLnBrk="1" hangingPunct="1"/>
            <a:r>
              <a:rPr lang="zh-CN" altLang="en-US" sz="4800" spc="0">
                <a:solidFill>
                  <a:srgbClr val="1B5337"/>
                </a:solidFill>
                <a:latin typeface="黑体" panose="02010609060101010101" pitchFamily="49" charset="-122"/>
                <a:ea typeface="黑体" panose="02010609060101010101" pitchFamily="49" charset="-122"/>
              </a:rPr>
              <a:t>中考总复习</a:t>
            </a:r>
            <a:endParaRPr lang="zh-CN" altLang="en-US" sz="4800">
              <a:solidFill>
                <a:srgbClr val="1B5337"/>
              </a:solidFill>
              <a:latin typeface="黑体" panose="02010609060101010101" pitchFamily="49" charset="-122"/>
              <a:ea typeface="黑体" panose="02010609060101010101" pitchFamily="49" charset="-122"/>
            </a:endParaRPr>
          </a:p>
        </p:txBody>
      </p:sp>
      <p:sp>
        <p:nvSpPr>
          <p:cNvPr id="3077" name="文本框 18">
            <a:hlinkClick r:id="rId2" action="ppaction://hlinksldjump"/>
          </p:cNvPr>
          <p:cNvSpPr txBox="1">
            <a:spLocks noChangeArrowheads="1"/>
          </p:cNvSpPr>
          <p:nvPr/>
        </p:nvSpPr>
        <p:spPr bwMode="auto">
          <a:xfrm>
            <a:off x="3163888" y="2154238"/>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考情分析</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grpSp>
        <p:nvGrpSpPr>
          <p:cNvPr id="3078" name="组合 6"/>
          <p:cNvGrpSpPr/>
          <p:nvPr/>
        </p:nvGrpSpPr>
        <p:grpSpPr>
          <a:xfrm>
            <a:off x="4637088" y="4824413"/>
            <a:ext cx="676275" cy="754062"/>
            <a:chOff x="4543425" y="5634038"/>
            <a:chExt cx="676275" cy="754062"/>
          </a:xfrm>
        </p:grpSpPr>
        <p:sp>
          <p:nvSpPr>
            <p:cNvPr id="3089" name="立方体 35"/>
            <p:cNvSpPr/>
            <p:nvPr/>
          </p:nvSpPr>
          <p:spPr>
            <a:xfrm rot="18420000">
              <a:off x="4546600" y="5630863"/>
              <a:ext cx="669925" cy="676275"/>
            </a:xfrm>
            <a:prstGeom prst="cube">
              <a:avLst>
                <a:gd name="adj" fmla="val 25000"/>
              </a:avLst>
            </a:prstGeom>
            <a:solidFill>
              <a:srgbClr val="92D05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90" name="Text Box 9"/>
            <p:cNvSpPr/>
            <p:nvPr/>
          </p:nvSpPr>
          <p:spPr bwMode="gray">
            <a:xfrm>
              <a:off x="4708525" y="5741988"/>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4</a:t>
              </a:r>
              <a:endParaRPr lang="en-US" altLang="zh-CN" sz="3600" b="1">
                <a:solidFill>
                  <a:srgbClr val="FFFFFF"/>
                </a:solidFill>
                <a:latin typeface="Calibri" pitchFamily="34" charset="0"/>
              </a:endParaRPr>
            </a:p>
          </p:txBody>
        </p:sp>
      </p:grpSp>
      <p:grpSp>
        <p:nvGrpSpPr>
          <p:cNvPr id="3079" name="组合 3"/>
          <p:cNvGrpSpPr/>
          <p:nvPr/>
        </p:nvGrpSpPr>
        <p:grpSpPr>
          <a:xfrm>
            <a:off x="3273425" y="3003550"/>
            <a:ext cx="676275" cy="773113"/>
            <a:chOff x="3195638" y="3535363"/>
            <a:chExt cx="676275" cy="773112"/>
          </a:xfrm>
        </p:grpSpPr>
        <p:sp>
          <p:nvSpPr>
            <p:cNvPr id="3087" name="立方体 11"/>
            <p:cNvSpPr/>
            <p:nvPr/>
          </p:nvSpPr>
          <p:spPr>
            <a:xfrm rot="18420000">
              <a:off x="3199607" y="3531394"/>
              <a:ext cx="668337" cy="676275"/>
            </a:xfrm>
            <a:prstGeom prst="cube">
              <a:avLst>
                <a:gd name="adj" fmla="val 25000"/>
              </a:avLst>
            </a:prstGeom>
            <a:solidFill>
              <a:srgbClr val="AFC5B9"/>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88" name="Text Box 9"/>
            <p:cNvSpPr/>
            <p:nvPr/>
          </p:nvSpPr>
          <p:spPr bwMode="gray">
            <a:xfrm>
              <a:off x="3349625" y="3662363"/>
              <a:ext cx="379413"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2</a:t>
              </a:r>
              <a:endParaRPr lang="en-US" altLang="zh-CN" sz="3600" b="1">
                <a:solidFill>
                  <a:srgbClr val="FFFFFF"/>
                </a:solidFill>
                <a:latin typeface="Calibri" pitchFamily="34" charset="0"/>
              </a:endParaRPr>
            </a:p>
          </p:txBody>
        </p:sp>
      </p:grpSp>
      <p:grpSp>
        <p:nvGrpSpPr>
          <p:cNvPr id="3080" name="组合 40"/>
          <p:cNvGrpSpPr/>
          <p:nvPr/>
        </p:nvGrpSpPr>
        <p:grpSpPr>
          <a:xfrm>
            <a:off x="5399088" y="5678488"/>
            <a:ext cx="676275" cy="723900"/>
            <a:chOff x="5306402" y="5631420"/>
            <a:chExt cx="676410" cy="723398"/>
          </a:xfrm>
        </p:grpSpPr>
        <p:sp>
          <p:nvSpPr>
            <p:cNvPr id="3085" name="立方体 43"/>
            <p:cNvSpPr/>
            <p:nvPr/>
          </p:nvSpPr>
          <p:spPr>
            <a:xfrm rot="18420000">
              <a:off x="5309877" y="5627945"/>
              <a:ext cx="669460" cy="676410"/>
            </a:xfrm>
            <a:prstGeom prst="cube">
              <a:avLst>
                <a:gd name="adj" fmla="val 25000"/>
              </a:avLst>
            </a:prstGeom>
            <a:solidFill>
              <a:srgbClr val="7030A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eaLnBrk="1" hangingPunct="1"/>
              <a:endParaRPr lang="zh-CN" altLang="en-US">
                <a:solidFill>
                  <a:srgbClr val="FFFFFF"/>
                </a:solidFill>
              </a:endParaRPr>
            </a:p>
          </p:txBody>
        </p:sp>
        <p:sp>
          <p:nvSpPr>
            <p:cNvPr id="3086" name="Text Box 9"/>
            <p:cNvSpPr/>
            <p:nvPr/>
          </p:nvSpPr>
          <p:spPr bwMode="gray">
            <a:xfrm>
              <a:off x="5455761" y="5708706"/>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a:r>
                <a:rPr lang="en-US" altLang="zh-CN" sz="3600" b="1">
                  <a:solidFill>
                    <a:srgbClr val="FFFFFF"/>
                  </a:solidFill>
                  <a:latin typeface="Calibri" pitchFamily="34" charset="0"/>
                </a:rPr>
                <a:t>5</a:t>
              </a:r>
              <a:endParaRPr lang="en-US" altLang="zh-CN" sz="3600" b="1">
                <a:solidFill>
                  <a:srgbClr val="FFFFFF"/>
                </a:solidFill>
                <a:latin typeface="Calibri" pitchFamily="34" charset="0"/>
              </a:endParaRPr>
            </a:p>
          </p:txBody>
        </p:sp>
      </p:grpSp>
      <p:sp>
        <p:nvSpPr>
          <p:cNvPr id="3081" name="文本框 18">
            <a:hlinkClick r:id="rId3" action="ppaction://hlinksldjump"/>
          </p:cNvPr>
          <p:cNvSpPr txBox="1">
            <a:spLocks noChangeArrowheads="1"/>
          </p:cNvSpPr>
          <p:nvPr/>
        </p:nvSpPr>
        <p:spPr bwMode="auto">
          <a:xfrm>
            <a:off x="3948113" y="3048000"/>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知识梳理</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2" name="文本框 18">
            <a:hlinkClick r:id="rId4" action="ppaction://hlinksldjump"/>
          </p:cNvPr>
          <p:cNvSpPr txBox="1">
            <a:spLocks noChangeArrowheads="1"/>
          </p:cNvSpPr>
          <p:nvPr/>
        </p:nvSpPr>
        <p:spPr bwMode="auto">
          <a:xfrm>
            <a:off x="4462463" y="3905250"/>
            <a:ext cx="2370137"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重难点突破</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3" name="文本框 18">
            <a:hlinkClick r:id="rId5" action="ppaction://hlinksldjump"/>
          </p:cNvPr>
          <p:cNvSpPr txBox="1">
            <a:spLocks noChangeArrowheads="1"/>
          </p:cNvSpPr>
          <p:nvPr/>
        </p:nvSpPr>
        <p:spPr bwMode="auto">
          <a:xfrm>
            <a:off x="5391150" y="4805363"/>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中考特训</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4" name="文本框 18">
            <a:hlinkClick r:id="rId6" action="ppaction://hlinksldjump"/>
          </p:cNvPr>
          <p:cNvSpPr txBox="1">
            <a:spLocks noChangeArrowheads="1"/>
          </p:cNvSpPr>
          <p:nvPr/>
        </p:nvSpPr>
        <p:spPr bwMode="auto">
          <a:xfrm>
            <a:off x="6046788" y="5776913"/>
            <a:ext cx="2003425" cy="70643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anose="020b0604020202020204"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广东中考</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考情分析</a:t>
            </a:r>
            <a:endParaRPr lang="zh-CN" altLang="en-US" sz="2400" b="1">
              <a:latin typeface="黑体" panose="02010609060101010101" pitchFamily="49" charset="-122"/>
              <a:ea typeface="黑体" panose="02010609060101010101" pitchFamily="49" charset="-122"/>
            </a:endParaRPr>
          </a:p>
        </p:txBody>
      </p:sp>
      <p:graphicFrame>
        <p:nvGraphicFramePr>
          <p:cNvPr id="4099" name="表格 2"/>
          <p:cNvGraphicFramePr>
            <a:graphicFrameLocks noGrp="1"/>
          </p:cNvGraphicFramePr>
          <p:nvPr/>
        </p:nvGraphicFramePr>
        <p:xfrm>
          <a:off x="430212" y="1035050"/>
          <a:ext cx="8283575" cy="5120640"/>
        </p:xfrm>
        <a:graphic>
          <a:graphicData uri="http://schemas.openxmlformats.org/drawingml/2006/table">
            <a:tbl>
              <a:tblPr/>
              <a:tblGrid>
                <a:gridCol w="2708275"/>
                <a:gridCol w="3032125"/>
                <a:gridCol w="1643062"/>
                <a:gridCol w="900112"/>
              </a:tblGrid>
              <a:tr h="161925">
                <a:tc rowSpan="2">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课程标准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近三年考到的知识点</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161925">
                <a:tc vMerge="1">
                  <a:txBody>
                    <a:bodyPr/>
                    <a:lstStyle/>
                    <a:p/>
                  </a:txBody>
                  <a:tcPr>
                    <a:lnL w="12700">
                      <a:solidFill>
                        <a:srgbClr val="37A76F"/>
                      </a:solidFill>
                      <a:miter lim="800000"/>
                    </a:lnL>
                    <a:lnR w="12700">
                      <a:solidFill>
                        <a:srgbClr val="37A76F"/>
                      </a:solidFill>
                      <a:miter lim="800000"/>
                    </a:lnR>
                    <a:lnB w="12700">
                      <a:miter lim="800000"/>
                    </a:lnB>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2018</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2019</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2020</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647700">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lang="en-US" altLang="zh-CN" sz="2400">
                          <a:solidFill>
                            <a:srgbClr val="000000"/>
                          </a:solidFill>
                          <a:latin typeface="Times New Roman" panose="02020603050405020304" pitchFamily="18" charset="0"/>
                          <a:ea typeface="黑体" panose="02010609060101010101" pitchFamily="49" charset="-122"/>
                        </a:rPr>
                        <a:t>2.2.3</a:t>
                      </a:r>
                      <a:r>
                        <a:rPr lang="en-US" altLang="zh-CN" sz="2400">
                          <a:solidFill>
                            <a:srgbClr val="000000"/>
                          </a:solidFill>
                          <a:latin typeface="Times New Roman" panose="02020603050405020304" pitchFamily="18" charset="0"/>
                          <a:ea typeface="黑体" panose="02010609060101010101" pitchFamily="49" charset="-122"/>
                        </a:rPr>
                        <a:t>通过常见事例或实验，了解摩擦力．</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400">
                          <a:solidFill>
                            <a:srgbClr val="000000"/>
                          </a:solidFill>
                          <a:latin typeface="Times New Roman" panose="02020603050405020304" pitchFamily="18" charset="0"/>
                          <a:ea typeface="黑体" panose="02010609060101010101" pitchFamily="49" charset="-122"/>
                        </a:rPr>
                        <a:t>摩擦力的方向和大小</a:t>
                      </a:r>
                      <a:endParaRPr sz="2400">
                        <a:solidFill>
                          <a:srgbClr val="000000"/>
                        </a:solidFill>
                        <a:latin typeface="Times New Roman" panose="02020603050405020304" pitchFamily="18" charset="0"/>
                        <a:ea typeface="黑体" panose="02010609060101010101" pitchFamily="49" charset="-122"/>
                      </a:endParaRPr>
                    </a:p>
                    <a:p>
                      <a:pPr marL="0" lvl="0" indent="0" eaLnBrk="1" hangingPunct="1"/>
                      <a:r>
                        <a:rPr sz="2400">
                          <a:solidFill>
                            <a:srgbClr val="000000"/>
                          </a:solidFill>
                          <a:latin typeface="Times New Roman" panose="02020603050405020304" pitchFamily="18" charset="0"/>
                          <a:ea typeface="黑体" panose="02010609060101010101" pitchFamily="49" charset="-122"/>
                        </a:rPr>
                        <a:t>（选择题</a:t>
                      </a:r>
                      <a:r>
                        <a:rPr lang="en-US" altLang="zh-CN" sz="2400">
                          <a:solidFill>
                            <a:srgbClr val="000000"/>
                          </a:solidFill>
                          <a:latin typeface="Times New Roman" panose="02020603050405020304" pitchFamily="18" charset="0"/>
                          <a:ea typeface="黑体" panose="02010609060101010101" pitchFamily="49" charset="-122"/>
                        </a:rPr>
                        <a:t>0.5</a:t>
                      </a:r>
                      <a:r>
                        <a:rPr lang="en-US" altLang="zh-CN" sz="2400">
                          <a:solidFill>
                            <a:srgbClr val="000000"/>
                          </a:solidFill>
                          <a:latin typeface="Times New Roman" panose="02020603050405020304" pitchFamily="18" charset="0"/>
                          <a:ea typeface="黑体" panose="02010609060101010101" pitchFamily="49" charset="-122"/>
                        </a:rPr>
                        <a:t>分，填空题</a:t>
                      </a:r>
                      <a:r>
                        <a:rPr lang="en-US" altLang="zh-CN" sz="2400">
                          <a:solidFill>
                            <a:srgbClr val="000000"/>
                          </a:solidFill>
                          <a:latin typeface="Times New Roman" panose="02020603050405020304" pitchFamily="18" charset="0"/>
                          <a:ea typeface="黑体" panose="02010609060101010101" pitchFamily="49" charset="-122"/>
                        </a:rPr>
                        <a:t>2</a:t>
                      </a:r>
                      <a:r>
                        <a:rPr lang="en-US" altLang="zh-CN" sz="2400">
                          <a:solidFill>
                            <a:srgbClr val="000000"/>
                          </a:solidFill>
                          <a:latin typeface="Times New Roman" panose="02020603050405020304" pitchFamily="18" charset="0"/>
                          <a:ea typeface="黑体" panose="02010609060101010101" pitchFamily="49" charset="-122"/>
                        </a:rPr>
                        <a:t>分）</a:t>
                      </a:r>
                      <a:endParaRPr lang="en-US" altLang="zh-CN" sz="2400">
                        <a:solidFill>
                          <a:srgbClr val="000000"/>
                        </a:solidFill>
                        <a:latin typeface="Times New Roman" panose="02020603050405020304" pitchFamily="18" charset="0"/>
                        <a:ea typeface="黑体" panose="02010609060101010101" pitchFamily="49" charset="-122"/>
                      </a:endParaRPr>
                    </a:p>
                    <a:p>
                      <a:pPr marL="0" lvl="0" indent="0" eaLnBrk="1" hangingPunct="1"/>
                      <a:r>
                        <a:rPr lang="en-US" altLang="zh-CN" sz="2400">
                          <a:solidFill>
                            <a:srgbClr val="000000"/>
                          </a:solidFill>
                          <a:latin typeface="Times New Roman" panose="02020603050405020304" pitchFamily="18" charset="0"/>
                          <a:ea typeface="黑体" panose="02010609060101010101" pitchFamily="49" charset="-122"/>
                        </a:rPr>
                        <a:t>摩擦力的影响因素</a:t>
                      </a:r>
                      <a:endParaRPr lang="en-US" altLang="zh-CN" sz="2400">
                        <a:solidFill>
                          <a:srgbClr val="000000"/>
                        </a:solidFill>
                        <a:latin typeface="Times New Roman" panose="02020603050405020304" pitchFamily="18" charset="0"/>
                        <a:ea typeface="黑体" panose="02010609060101010101" pitchFamily="49" charset="-122"/>
                      </a:endParaRPr>
                    </a:p>
                    <a:p>
                      <a:pPr marL="0" lvl="0" indent="0" eaLnBrk="1" hangingPunct="1"/>
                      <a:r>
                        <a:rPr lang="en-US" altLang="zh-CN" sz="2400">
                          <a:solidFill>
                            <a:srgbClr val="000000"/>
                          </a:solidFill>
                          <a:latin typeface="Times New Roman" panose="02020603050405020304" pitchFamily="18" charset="0"/>
                          <a:ea typeface="黑体" panose="02010609060101010101" pitchFamily="49" charset="-122"/>
                        </a:rPr>
                        <a:t>（实验题</a:t>
                      </a:r>
                      <a:r>
                        <a:rPr lang="en-US" altLang="zh-CN" sz="2400">
                          <a:solidFill>
                            <a:srgbClr val="000000"/>
                          </a:solidFill>
                          <a:latin typeface="Times New Roman" panose="02020603050405020304" pitchFamily="18" charset="0"/>
                          <a:ea typeface="黑体" panose="02010609060101010101" pitchFamily="49" charset="-122"/>
                        </a:rPr>
                        <a:t>1</a:t>
                      </a:r>
                      <a:r>
                        <a:rPr lang="en-US" altLang="zh-CN" sz="2400">
                          <a:solidFill>
                            <a:srgbClr val="000000"/>
                          </a:solidFill>
                          <a:latin typeface="Times New Roman" panose="02020603050405020304"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6192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lang="en-US" altLang="zh-CN" sz="2400">
                          <a:solidFill>
                            <a:srgbClr val="000000"/>
                          </a:solidFill>
                          <a:latin typeface="Times New Roman" panose="02020603050405020304" pitchFamily="18" charset="0"/>
                          <a:ea typeface="黑体" panose="02010609060101010101" pitchFamily="49" charset="-122"/>
                        </a:rPr>
                        <a:t>2.2.4</a:t>
                      </a:r>
                      <a:r>
                        <a:rPr lang="en-US" altLang="zh-CN" sz="2400">
                          <a:solidFill>
                            <a:srgbClr val="000000"/>
                          </a:solidFill>
                          <a:latin typeface="Times New Roman" panose="02020603050405020304" pitchFamily="18" charset="0"/>
                          <a:ea typeface="黑体" panose="02010609060101010101" pitchFamily="49" charset="-122"/>
                        </a:rPr>
                        <a:t>知道二力平衡条件．</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400">
                          <a:solidFill>
                            <a:srgbClr val="000000"/>
                          </a:solidFill>
                          <a:latin typeface="Times New Roman" panose="02020603050405020304" pitchFamily="18" charset="0"/>
                          <a:ea typeface="黑体" panose="02010609060101010101" pitchFamily="49" charset="-122"/>
                        </a:rPr>
                        <a:t>平衡力（选择题</a:t>
                      </a:r>
                      <a:r>
                        <a:rPr lang="en-US" altLang="zh-CN" sz="2400">
                          <a:solidFill>
                            <a:srgbClr val="000000"/>
                          </a:solidFill>
                          <a:latin typeface="Times New Roman" panose="02020603050405020304" pitchFamily="18" charset="0"/>
                          <a:ea typeface="黑体" panose="02010609060101010101" pitchFamily="49" charset="-122"/>
                        </a:rPr>
                        <a:t>0.5</a:t>
                      </a:r>
                      <a:r>
                        <a:rPr lang="en-US" altLang="zh-CN" sz="2400">
                          <a:solidFill>
                            <a:srgbClr val="000000"/>
                          </a:solidFill>
                          <a:latin typeface="Times New Roman" panose="02020603050405020304"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zh-CN" altLang="zh-CN" sz="2400">
                          <a:solidFill>
                            <a:srgbClr val="000000"/>
                          </a:solidFill>
                          <a:latin typeface="Times New Roman" panose="02020603050405020304"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48577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lang="en-US" altLang="zh-CN" sz="2400">
                          <a:solidFill>
                            <a:srgbClr val="000000"/>
                          </a:solidFill>
                          <a:latin typeface="Times New Roman" panose="02020603050405020304" pitchFamily="18" charset="0"/>
                          <a:ea typeface="黑体" panose="02010609060101010101" pitchFamily="49" charset="-122"/>
                        </a:rPr>
                        <a:t>2.2.5</a:t>
                      </a:r>
                      <a:r>
                        <a:rPr lang="en-US" altLang="zh-CN" sz="2400">
                          <a:solidFill>
                            <a:srgbClr val="000000"/>
                          </a:solidFill>
                          <a:latin typeface="Times New Roman" panose="02020603050405020304" pitchFamily="18" charset="0"/>
                          <a:ea typeface="黑体" panose="02010609060101010101" pitchFamily="49" charset="-122"/>
                        </a:rPr>
                        <a:t>通过实验，认识牛顿第一定律．</a:t>
                      </a:r>
                      <a:endParaRPr lang="en-US" altLang="zh-CN" sz="2400">
                        <a:solidFill>
                          <a:srgbClr val="000000"/>
                        </a:solidFill>
                        <a:latin typeface="Times New Roman" panose="02020603050405020304" pitchFamily="18" charset="0"/>
                        <a:ea typeface="黑体" panose="02010609060101010101" pitchFamily="49" charset="-122"/>
                      </a:endParaRPr>
                    </a:p>
                    <a:p>
                      <a:pPr marL="0" lvl="0" indent="0" eaLnBrk="1" hangingPunct="1"/>
                      <a:r>
                        <a:rPr lang="en-US" altLang="zh-CN" sz="2400">
                          <a:solidFill>
                            <a:srgbClr val="000000"/>
                          </a:solidFill>
                          <a:latin typeface="Times New Roman" panose="02020603050405020304" pitchFamily="18" charset="0"/>
                          <a:ea typeface="黑体" panose="02010609060101010101" pitchFamily="49" charset="-122"/>
                        </a:rPr>
                        <a:t>用物体的惯性解释自然界和生活中的有关现象．</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eaLnBrk="1" hangingPunct="1"/>
                      <a:r>
                        <a:rPr sz="2400">
                          <a:solidFill>
                            <a:srgbClr val="000000"/>
                          </a:solidFill>
                          <a:latin typeface="Times New Roman" panose="02020603050405020304" pitchFamily="18" charset="0"/>
                          <a:ea typeface="黑体" panose="02010609060101010101" pitchFamily="49" charset="-122"/>
                        </a:rPr>
                        <a:t>阻力对运动的影响</a:t>
                      </a:r>
                      <a:endParaRPr sz="2400">
                        <a:solidFill>
                          <a:srgbClr val="000000"/>
                        </a:solidFill>
                        <a:latin typeface="Times New Roman" panose="02020603050405020304" pitchFamily="18" charset="0"/>
                        <a:ea typeface="黑体" panose="02010609060101010101" pitchFamily="49" charset="-122"/>
                      </a:endParaRPr>
                    </a:p>
                    <a:p>
                      <a:pPr marL="0" lvl="0" indent="0" eaLnBrk="1" hangingPunct="1"/>
                      <a:r>
                        <a:rPr sz="2400">
                          <a:solidFill>
                            <a:srgbClr val="000000"/>
                          </a:solidFill>
                          <a:latin typeface="Times New Roman" panose="02020603050405020304" pitchFamily="18" charset="0"/>
                          <a:ea typeface="黑体" panose="02010609060101010101" pitchFamily="49" charset="-122"/>
                        </a:rPr>
                        <a:t>（实验题</a:t>
                      </a:r>
                      <a:r>
                        <a:rPr lang="en-US" altLang="zh-CN" sz="2400">
                          <a:solidFill>
                            <a:srgbClr val="000000"/>
                          </a:solidFill>
                          <a:latin typeface="Times New Roman" panose="02020603050405020304" pitchFamily="18" charset="0"/>
                          <a:ea typeface="黑体" panose="02010609060101010101" pitchFamily="49" charset="-122"/>
                        </a:rPr>
                        <a:t>3</a:t>
                      </a:r>
                      <a:r>
                        <a:rPr lang="en-US" altLang="zh-CN" sz="2400">
                          <a:solidFill>
                            <a:srgbClr val="000000"/>
                          </a:solidFill>
                          <a:latin typeface="Times New Roman" panose="02020603050405020304" pitchFamily="18" charset="0"/>
                          <a:ea typeface="黑体" panose="02010609060101010101" pitchFamily="49" charset="-122"/>
                        </a:rPr>
                        <a:t>分）</a:t>
                      </a:r>
                      <a:endParaRPr lang="en-US" altLang="zh-CN" sz="2400">
                        <a:solidFill>
                          <a:srgbClr val="000000"/>
                        </a:solidFill>
                        <a:latin typeface="Times New Roman" panose="02020603050405020304" pitchFamily="18" charset="0"/>
                        <a:ea typeface="黑体" panose="02010609060101010101" pitchFamily="49" charset="-122"/>
                      </a:endParaRPr>
                    </a:p>
                    <a:p>
                      <a:pPr marL="0" lvl="0" indent="0" eaLnBrk="1" hangingPunct="1"/>
                      <a:r>
                        <a:rPr lang="en-US" altLang="zh-CN" sz="2400">
                          <a:solidFill>
                            <a:srgbClr val="000000"/>
                          </a:solidFill>
                          <a:latin typeface="Times New Roman" panose="02020603050405020304" pitchFamily="18" charset="0"/>
                          <a:ea typeface="黑体" panose="02010609060101010101" pitchFamily="49" charset="-122"/>
                        </a:rPr>
                        <a:t>惯性（综合题</a:t>
                      </a:r>
                      <a:r>
                        <a:rPr lang="en-US" altLang="zh-CN" sz="2400">
                          <a:solidFill>
                            <a:srgbClr val="000000"/>
                          </a:solidFill>
                          <a:latin typeface="Times New Roman" panose="02020603050405020304" pitchFamily="18" charset="0"/>
                          <a:ea typeface="黑体" panose="02010609060101010101" pitchFamily="49" charset="-122"/>
                        </a:rPr>
                        <a:t>1</a:t>
                      </a:r>
                      <a:r>
                        <a:rPr lang="en-US" altLang="zh-CN" sz="2400">
                          <a:solidFill>
                            <a:srgbClr val="000000"/>
                          </a:solidFill>
                          <a:latin typeface="Times New Roman" panose="02020603050405020304"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惯性</a:t>
                      </a:r>
                      <a:endParaRPr sz="2400">
                        <a:solidFill>
                          <a:srgbClr val="000000"/>
                        </a:solidFill>
                        <a:latin typeface="Times New Roman" panose="02020603050405020304" pitchFamily="18" charset="0"/>
                        <a:ea typeface="黑体" panose="02010609060101010101" pitchFamily="49" charset="-122"/>
                      </a:endParaRPr>
                    </a:p>
                    <a:p>
                      <a:pPr marL="0" lvl="0" indent="0" algn="ctr" eaLnBrk="1" hangingPunct="1"/>
                      <a:r>
                        <a:rPr sz="2400">
                          <a:solidFill>
                            <a:srgbClr val="000000"/>
                          </a:solidFill>
                          <a:latin typeface="Times New Roman" panose="02020603050405020304" pitchFamily="18" charset="0"/>
                          <a:ea typeface="黑体" panose="02010609060101010101" pitchFamily="49" charset="-122"/>
                        </a:rPr>
                        <a:t>（选择题</a:t>
                      </a:r>
                      <a:r>
                        <a:rPr lang="en-US" altLang="zh-CN" sz="2400">
                          <a:solidFill>
                            <a:srgbClr val="000000"/>
                          </a:solidFill>
                          <a:latin typeface="Times New Roman" panose="02020603050405020304" pitchFamily="18" charset="0"/>
                          <a:ea typeface="黑体" panose="02010609060101010101" pitchFamily="49" charset="-122"/>
                        </a:rPr>
                        <a:t>0.5</a:t>
                      </a:r>
                      <a:r>
                        <a:rPr lang="en-US" altLang="zh-CN" sz="2400">
                          <a:solidFill>
                            <a:srgbClr val="000000"/>
                          </a:solidFill>
                          <a:latin typeface="Times New Roman" panose="02020603050405020304"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箭头: 五边形 3"/>
          <p:cNvSpPr/>
          <p:nvPr/>
        </p:nvSpPr>
        <p:spPr>
          <a:xfrm>
            <a:off x="649288" y="1139825"/>
            <a:ext cx="3322637" cy="558800"/>
          </a:xfrm>
          <a:prstGeom prst="homePlate">
            <a:avLst>
              <a:gd name="adj" fmla="val 49991"/>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一　牛顿第一定律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5123" name="矩形 9"/>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5124" name="标题 1"/>
          <p:cNvSpPr>
            <a:spLocks noGrp="1"/>
          </p:cNvSpPr>
          <p:nvPr>
            <p:ph type="title" idx="4294967295"/>
          </p:nvPr>
        </p:nvSpPr>
        <p:spPr>
          <a:xfrm>
            <a:off x="542925" y="1751013"/>
            <a:ext cx="8250238"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内容：一切物体在</a:t>
            </a:r>
            <a:r>
              <a:rPr lang="zh-CN" altLang="zh-CN" sz="2800" u="sng"/>
              <a:t>　　　　　</a:t>
            </a:r>
            <a:r>
              <a:rPr lang="zh-CN" altLang="zh-CN" sz="2800"/>
              <a:t>的作用的时候，总保持</a:t>
            </a:r>
            <a:r>
              <a:rPr lang="zh-CN" altLang="zh-CN" sz="2800" u="sng"/>
              <a:t>　　　　　</a:t>
            </a:r>
            <a:r>
              <a:rPr lang="zh-CN" altLang="zh-CN" sz="2800"/>
              <a:t>状态或</a:t>
            </a:r>
            <a:r>
              <a:rPr lang="zh-CN" altLang="zh-CN" sz="2800" u="sng"/>
              <a:t>　　　　　　　　</a:t>
            </a:r>
            <a:r>
              <a:rPr lang="zh-CN" altLang="zh-CN" sz="2800"/>
              <a:t>状态．</a:t>
            </a:r>
            <a:br>
              <a:rPr lang="zh-CN" altLang="zh-CN" sz="2800"/>
            </a:br>
            <a:r>
              <a:rPr lang="en-US" altLang="zh-CN" sz="2800"/>
              <a:t>2.</a:t>
            </a:r>
            <a:r>
              <a:rPr lang="zh-CN" altLang="zh-CN" sz="2800"/>
              <a:t>理解：物体不受力，原来静止的物体将保持静止状态；</a:t>
            </a:r>
            <a:br>
              <a:rPr lang="zh-CN" altLang="zh-CN" sz="2800"/>
            </a:br>
            <a:r>
              <a:rPr lang="zh-CN" altLang="zh-CN" sz="2800"/>
              <a:t>原来运动的物体，不管原来做什么运动，物体都将做匀速直线运动．</a:t>
            </a:r>
            <a:endParaRPr lang="zh-CN" altLang="zh-CN" sz="2800"/>
          </a:p>
        </p:txBody>
      </p:sp>
      <p:sp>
        <p:nvSpPr>
          <p:cNvPr id="5125" name="矩形 2"/>
          <p:cNvSpPr/>
          <p:nvPr/>
        </p:nvSpPr>
        <p:spPr>
          <a:xfrm>
            <a:off x="4121150" y="2486025"/>
            <a:ext cx="269875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　匀速直线运动</a:t>
            </a:r>
            <a:endParaRPr lang="zh-CN" altLang="en-US" sz="2800">
              <a:ea typeface="黑体" panose="02010609060101010101" pitchFamily="49" charset="-122"/>
            </a:endParaRPr>
          </a:p>
        </p:txBody>
      </p:sp>
      <p:sp>
        <p:nvSpPr>
          <p:cNvPr id="5126" name="矩形 4"/>
          <p:cNvSpPr/>
          <p:nvPr/>
        </p:nvSpPr>
        <p:spPr>
          <a:xfrm>
            <a:off x="3971925" y="1836738"/>
            <a:ext cx="1620838"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不受力　</a:t>
            </a:r>
            <a:endParaRPr lang="zh-CN" altLang="en-US" sz="2800">
              <a:ea typeface="黑体" panose="02010609060101010101" pitchFamily="49" charset="-122"/>
            </a:endParaRPr>
          </a:p>
        </p:txBody>
      </p:sp>
      <p:sp>
        <p:nvSpPr>
          <p:cNvPr id="5127" name="矩形 5"/>
          <p:cNvSpPr/>
          <p:nvPr/>
        </p:nvSpPr>
        <p:spPr>
          <a:xfrm>
            <a:off x="1674813" y="2486025"/>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静止</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fade">
                                      <p:cBhvr>
                                        <p:cTn id="10" dur="500"/>
                                        <p:tgtEl>
                                          <p:spTgt spid="512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126"/>
                                        </p:tgtEl>
                                        <p:attrNameLst>
                                          <p:attrName>style.visibility</p:attrName>
                                        </p:attrNameLst>
                                      </p:cBhvr>
                                      <p:to>
                                        <p:strVal val="visible"/>
                                      </p:to>
                                    </p:set>
                                    <p:anim calcmode="lin" valueType="num">
                                      <p:cBhvr additive="base">
                                        <p:cTn id="15" dur="500" fill="hold"/>
                                        <p:tgtEl>
                                          <p:spTgt spid="5126"/>
                                        </p:tgtEl>
                                        <p:attrNameLst>
                                          <p:attrName>ppt_x</p:attrName>
                                        </p:attrNameLst>
                                      </p:cBhvr>
                                      <p:tavLst>
                                        <p:tav tm="0">
                                          <p:val>
                                            <p:strVal val="#ppt_x"/>
                                          </p:val>
                                        </p:tav>
                                        <p:tav tm="100000">
                                          <p:val>
                                            <p:strVal val="#ppt_x"/>
                                          </p:val>
                                        </p:tav>
                                      </p:tavLst>
                                    </p:anim>
                                    <p:anim calcmode="lin" valueType="num">
                                      <p:cBhvr additive="base">
                                        <p:cTn id="16"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127"/>
                                        </p:tgtEl>
                                        <p:attrNameLst>
                                          <p:attrName>style.visibility</p:attrName>
                                        </p:attrNameLst>
                                      </p:cBhvr>
                                      <p:to>
                                        <p:strVal val="visible"/>
                                      </p:to>
                                    </p:set>
                                    <p:anim calcmode="lin" valueType="num">
                                      <p:cBhvr additive="base">
                                        <p:cTn id="21" dur="500" fill="hold"/>
                                        <p:tgtEl>
                                          <p:spTgt spid="5127"/>
                                        </p:tgtEl>
                                        <p:attrNameLst>
                                          <p:attrName>ppt_x</p:attrName>
                                        </p:attrNameLst>
                                      </p:cBhvr>
                                      <p:tavLst>
                                        <p:tav tm="0">
                                          <p:val>
                                            <p:strVal val="#ppt_x"/>
                                          </p:val>
                                        </p:tav>
                                        <p:tav tm="100000">
                                          <p:val>
                                            <p:strVal val="#ppt_x"/>
                                          </p:val>
                                        </p:tav>
                                      </p:tavLst>
                                    </p:anim>
                                    <p:anim calcmode="lin" valueType="num">
                                      <p:cBhvr additive="base">
                                        <p:cTn id="22" dur="500" fill="hold"/>
                                        <p:tgtEl>
                                          <p:spTgt spid="5127"/>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125"/>
                                        </p:tgtEl>
                                        <p:attrNameLst>
                                          <p:attrName>style.visibility</p:attrName>
                                        </p:attrNameLst>
                                      </p:cBhvr>
                                      <p:to>
                                        <p:strVal val="visible"/>
                                      </p:to>
                                    </p:set>
                                    <p:anim calcmode="lin" valueType="num">
                                      <p:cBhvr additive="base">
                                        <p:cTn id="27" dur="500" fill="hold"/>
                                        <p:tgtEl>
                                          <p:spTgt spid="5125"/>
                                        </p:tgtEl>
                                        <p:attrNameLst>
                                          <p:attrName>ppt_x</p:attrName>
                                        </p:attrNameLst>
                                      </p:cBhvr>
                                      <p:tavLst>
                                        <p:tav tm="0">
                                          <p:val>
                                            <p:strVal val="#ppt_x"/>
                                          </p:val>
                                        </p:tav>
                                        <p:tav tm="100000">
                                          <p:val>
                                            <p:strVal val="#ppt_x"/>
                                          </p:val>
                                        </p:tav>
                                      </p:tavLst>
                                    </p:anim>
                                    <p:anim calcmode="lin" valueType="num">
                                      <p:cBhvr additive="base">
                                        <p:cTn id="28" dur="500" fill="hold"/>
                                        <p:tgtEl>
                                          <p:spTgt spid="51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P spid="5125" grpId="0"/>
      <p:bldP spid="5126" grpId="0"/>
      <p:bldP spid="5127"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6147"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说明：</a:t>
            </a:r>
            <a:br>
              <a:rPr lang="zh-CN" altLang="zh-CN" sz="2800"/>
            </a:br>
            <a:r>
              <a:rPr lang="zh-CN" altLang="zh-CN" sz="2800"/>
              <a:t>（</a:t>
            </a:r>
            <a:r>
              <a:rPr lang="en-US" altLang="zh-CN" sz="2800"/>
              <a:t>1</a:t>
            </a:r>
            <a:r>
              <a:rPr lang="zh-CN" altLang="zh-CN" sz="2800"/>
              <a:t>）牛顿第一定律是在大量经验事实的基础上推理和概括出来的，不能直接用实验验证；</a:t>
            </a:r>
            <a:br>
              <a:rPr lang="zh-CN" altLang="zh-CN" sz="2800"/>
            </a:br>
            <a:r>
              <a:rPr lang="zh-CN" altLang="zh-CN" sz="2800"/>
              <a:t>（</a:t>
            </a:r>
            <a:r>
              <a:rPr lang="en-US" altLang="zh-CN" sz="2800"/>
              <a:t>2</a:t>
            </a:r>
            <a:r>
              <a:rPr lang="zh-CN" altLang="zh-CN" sz="2800"/>
              <a:t>）力不是产生或维持运动的原因，运动的物体会停下来是因为物体受到</a:t>
            </a:r>
            <a:r>
              <a:rPr lang="zh-CN" altLang="zh-CN" sz="2800" u="sng"/>
              <a:t>　　　　　</a:t>
            </a:r>
            <a:r>
              <a:rPr lang="zh-CN" altLang="zh-CN" sz="2800"/>
              <a:t>的缘故．</a:t>
            </a:r>
            <a:br>
              <a:rPr lang="zh-CN" altLang="zh-CN" sz="2800"/>
            </a:br>
            <a:r>
              <a:rPr lang="en-US" altLang="zh-CN" sz="2800"/>
              <a:t>4.</a:t>
            </a:r>
            <a:r>
              <a:rPr lang="zh-CN" altLang="zh-CN" sz="2800"/>
              <a:t>惯性：</a:t>
            </a:r>
            <a:br>
              <a:rPr lang="zh-CN" altLang="zh-CN" sz="2800"/>
            </a:br>
            <a:r>
              <a:rPr lang="zh-CN" altLang="zh-CN" sz="2800"/>
              <a:t>（</a:t>
            </a:r>
            <a:r>
              <a:rPr lang="en-US" altLang="zh-CN" sz="2800"/>
              <a:t>1</a:t>
            </a:r>
            <a:r>
              <a:rPr lang="zh-CN" altLang="zh-CN" sz="2800"/>
              <a:t>）定义：物体保持运动状态</a:t>
            </a:r>
            <a:r>
              <a:rPr lang="zh-CN" altLang="zh-CN" sz="2800" u="sng"/>
              <a:t>　　　　　</a:t>
            </a:r>
            <a:r>
              <a:rPr lang="zh-CN" altLang="zh-CN" sz="2800"/>
              <a:t>的性质叫惯性．</a:t>
            </a:r>
            <a:endParaRPr lang="zh-CN" altLang="zh-CN" sz="2800"/>
          </a:p>
        </p:txBody>
      </p:sp>
      <p:sp>
        <p:nvSpPr>
          <p:cNvPr id="6148" name="矩形 9"/>
          <p:cNvSpPr/>
          <p:nvPr/>
        </p:nvSpPr>
        <p:spPr>
          <a:xfrm>
            <a:off x="4938713" y="3513138"/>
            <a:ext cx="9017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阻力</a:t>
            </a:r>
            <a:endParaRPr lang="zh-CN" altLang="en-US" sz="2800"/>
          </a:p>
        </p:txBody>
      </p:sp>
      <p:sp>
        <p:nvSpPr>
          <p:cNvPr id="6149" name="矩形 10"/>
          <p:cNvSpPr/>
          <p:nvPr/>
        </p:nvSpPr>
        <p:spPr>
          <a:xfrm>
            <a:off x="5811838" y="4800600"/>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不变</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500"/>
                                        <p:tgtEl>
                                          <p:spTgt spid="61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8"/>
                                        </p:tgtEl>
                                        <p:attrNameLst>
                                          <p:attrName>style.visibility</p:attrName>
                                        </p:attrNameLst>
                                      </p:cBhvr>
                                      <p:to>
                                        <p:strVal val="visible"/>
                                      </p:to>
                                    </p:set>
                                    <p:anim calcmode="lin" valueType="num">
                                      <p:cBhvr additive="base">
                                        <p:cTn id="12" dur="500" fill="hold"/>
                                        <p:tgtEl>
                                          <p:spTgt spid="6148"/>
                                        </p:tgtEl>
                                        <p:attrNameLst>
                                          <p:attrName>ppt_x</p:attrName>
                                        </p:attrNameLst>
                                      </p:cBhvr>
                                      <p:tavLst>
                                        <p:tav tm="0">
                                          <p:val>
                                            <p:strVal val="#ppt_x"/>
                                          </p:val>
                                        </p:tav>
                                        <p:tav tm="100000">
                                          <p:val>
                                            <p:strVal val="#ppt_x"/>
                                          </p:val>
                                        </p:tav>
                                      </p:tavLst>
                                    </p:anim>
                                    <p:anim calcmode="lin" valueType="num">
                                      <p:cBhvr additive="base">
                                        <p:cTn id="13"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49"/>
                                        </p:tgtEl>
                                        <p:attrNameLst>
                                          <p:attrName>style.visibility</p:attrName>
                                        </p:attrNameLst>
                                      </p:cBhvr>
                                      <p:to>
                                        <p:strVal val="visible"/>
                                      </p:to>
                                    </p:set>
                                    <p:anim calcmode="lin" valueType="num">
                                      <p:cBhvr additive="base">
                                        <p:cTn id="18" dur="500" fill="hold"/>
                                        <p:tgtEl>
                                          <p:spTgt spid="6149"/>
                                        </p:tgtEl>
                                        <p:attrNameLst>
                                          <p:attrName>ppt_x</p:attrName>
                                        </p:attrNameLst>
                                      </p:cBhvr>
                                      <p:tavLst>
                                        <p:tav tm="0">
                                          <p:val>
                                            <p:strVal val="#ppt_x"/>
                                          </p:val>
                                        </p:tav>
                                        <p:tav tm="100000">
                                          <p:val>
                                            <p:strVal val="#ppt_x"/>
                                          </p:val>
                                        </p:tav>
                                      </p:tavLst>
                                    </p:anim>
                                    <p:anim calcmode="lin" valueType="num">
                                      <p:cBhvr additive="base">
                                        <p:cTn id="19"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P spid="6149"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7171" name="标题 2"/>
          <p:cNvSpPr>
            <a:spLocks noGrp="1"/>
          </p:cNvSpPr>
          <p:nvPr>
            <p:ph type="title" idx="4294967295"/>
          </p:nvPr>
        </p:nvSpPr>
        <p:spPr>
          <a:xfrm>
            <a:off x="555625" y="1422400"/>
            <a:ext cx="8181975"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zh-CN" sz="2800"/>
              <a:t>（</a:t>
            </a:r>
            <a:r>
              <a:rPr lang="en-US" altLang="zh-CN" sz="2800"/>
              <a:t>2</a:t>
            </a:r>
            <a:r>
              <a:rPr lang="zh-CN" altLang="zh-CN" sz="2800"/>
              <a:t>）说明：</a:t>
            </a:r>
            <a:br>
              <a:rPr lang="zh-CN" altLang="zh-CN" sz="2800"/>
            </a:br>
            <a:r>
              <a:rPr lang="en-US" altLang="zh-CN" sz="2800"/>
              <a:t>①</a:t>
            </a:r>
            <a:r>
              <a:rPr lang="zh-CN" altLang="zh-CN" sz="2800"/>
              <a:t>惯性是物体的一种属性．一切物体在任何情况下都有惯性；</a:t>
            </a:r>
            <a:br>
              <a:rPr lang="zh-CN" altLang="zh-CN" sz="2800"/>
            </a:br>
            <a:r>
              <a:rPr lang="en-US" altLang="zh-CN" sz="2800"/>
              <a:t>②</a:t>
            </a:r>
            <a:r>
              <a:rPr lang="zh-CN" altLang="zh-CN" sz="2800"/>
              <a:t>惯性大小只与物体的质量有关，质量大，惯性</a:t>
            </a:r>
            <a:br>
              <a:rPr lang="en-US" altLang="zh-CN" sz="2800"/>
            </a:br>
            <a:r>
              <a:rPr lang="zh-CN" altLang="zh-CN" sz="2800" u="sng"/>
              <a:t>　　　　　</a:t>
            </a:r>
            <a:r>
              <a:rPr lang="zh-CN" altLang="zh-CN" sz="2800"/>
              <a:t>；</a:t>
            </a:r>
            <a:br>
              <a:rPr lang="zh-CN" altLang="zh-CN" sz="2800"/>
            </a:br>
            <a:r>
              <a:rPr lang="en-US" altLang="zh-CN" sz="2800"/>
              <a:t>③</a:t>
            </a:r>
            <a:r>
              <a:rPr lang="zh-CN" altLang="zh-CN" sz="2800"/>
              <a:t>惯性不是力，不能说物体受到惯性，只能说具有或由于惯性．</a:t>
            </a:r>
            <a:br>
              <a:rPr lang="zh-CN" altLang="zh-CN" sz="2800"/>
            </a:br>
            <a:endParaRPr lang="zh-CN" altLang="en-US" sz="2800"/>
          </a:p>
        </p:txBody>
      </p:sp>
      <p:sp>
        <p:nvSpPr>
          <p:cNvPr id="7172" name="矩形 3"/>
          <p:cNvSpPr/>
          <p:nvPr/>
        </p:nvSpPr>
        <p:spPr>
          <a:xfrm>
            <a:off x="1296988" y="3551238"/>
            <a:ext cx="5445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大</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
                                        <p:tgtEl>
                                          <p:spTgt spid="71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anim calcmode="lin" valueType="num">
                                      <p:cBhvr additive="base">
                                        <p:cTn id="12" dur="500" fill="hold"/>
                                        <p:tgtEl>
                                          <p:spTgt spid="7172"/>
                                        </p:tgtEl>
                                        <p:attrNameLst>
                                          <p:attrName>ppt_x</p:attrName>
                                        </p:attrNameLst>
                                      </p:cBhvr>
                                      <p:tavLst>
                                        <p:tav tm="0">
                                          <p:val>
                                            <p:strVal val="#ppt_x"/>
                                          </p:val>
                                        </p:tav>
                                        <p:tav tm="100000">
                                          <p:val>
                                            <p:strVal val="#ppt_x"/>
                                          </p:val>
                                        </p:tav>
                                      </p:tavLst>
                                    </p:anim>
                                    <p:anim calcmode="lin" valueType="num">
                                      <p:cBhvr additive="base">
                                        <p:cTn id="13"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8195" name="标题 2"/>
          <p:cNvSpPr>
            <a:spLocks noGrp="1"/>
          </p:cNvSpPr>
          <p:nvPr>
            <p:ph type="title" idx="4294967295"/>
          </p:nvPr>
        </p:nvSpPr>
        <p:spPr>
          <a:xfrm>
            <a:off x="582613" y="19700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）利用惯性：泼水、拍打衣服灰尘、助跑，出膛的子弹在空中的飞行等．</a:t>
            </a:r>
            <a:br>
              <a:rPr lang="zh-CN" altLang="zh-CN" sz="2800"/>
            </a:br>
            <a:r>
              <a:rPr lang="zh-CN" altLang="zh-CN" sz="2800"/>
              <a:t>防止惯性带来危害的措施：汽车安全气囊、安全带、保持车距等．</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additive="base">
                                        <p:cTn id="7" dur="500" fill="hold"/>
                                        <p:tgtEl>
                                          <p:spTgt spid="8195"/>
                                        </p:tgtEl>
                                        <p:attrNameLst>
                                          <p:attrName>ppt_x</p:attrName>
                                        </p:attrNameLst>
                                      </p:cBhvr>
                                      <p:tavLst>
                                        <p:tav tm="0">
                                          <p:val>
                                            <p:strVal val="#ppt_x"/>
                                          </p:val>
                                        </p:tav>
                                        <p:tav tm="100000">
                                          <p:val>
                                            <p:strVal val="#ppt_x"/>
                                          </p:val>
                                        </p:tav>
                                      </p:tavLst>
                                    </p:anim>
                                    <p:anim calcmode="lin" valueType="num">
                                      <p:cBhvr additive="base">
                                        <p:cTn id="8"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9219" name="标题 2"/>
          <p:cNvSpPr>
            <a:spLocks noGrp="1"/>
          </p:cNvSpPr>
          <p:nvPr>
            <p:ph type="title" idx="4294967295"/>
          </p:nvPr>
        </p:nvSpPr>
        <p:spPr>
          <a:xfrm>
            <a:off x="508000" y="24130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平衡状态：物体在受到两个力的作用时，如果能保持</a:t>
            </a:r>
            <a:r>
              <a:rPr lang="zh-CN" altLang="zh-CN" sz="2800" u="sng"/>
              <a:t>　　　　　</a:t>
            </a:r>
            <a:r>
              <a:rPr lang="zh-CN" altLang="zh-CN" sz="2800"/>
              <a:t>状态或</a:t>
            </a:r>
            <a:r>
              <a:rPr lang="zh-CN" altLang="zh-CN" sz="2800" u="sng"/>
              <a:t>　　　　　</a:t>
            </a:r>
            <a:r>
              <a:rPr lang="zh-CN" altLang="zh-CN" sz="2800"/>
              <a:t>运动状态．</a:t>
            </a:r>
            <a:br>
              <a:rPr lang="zh-CN" altLang="zh-CN" sz="2800"/>
            </a:br>
            <a:r>
              <a:rPr lang="en-US" altLang="zh-CN" sz="2800"/>
              <a:t>2.</a:t>
            </a:r>
            <a:r>
              <a:rPr lang="zh-CN" altLang="zh-CN" sz="2800"/>
              <a:t>二力平衡条件：二力作用在</a:t>
            </a:r>
            <a:r>
              <a:rPr lang="zh-CN" altLang="zh-CN" sz="2800" u="sng"/>
              <a:t>　　　　　　　</a:t>
            </a:r>
            <a:r>
              <a:rPr lang="zh-CN" altLang="zh-CN" sz="2800"/>
              <a:t>、</a:t>
            </a:r>
            <a:br>
              <a:rPr lang="en-US" altLang="zh-CN" sz="2800"/>
            </a:br>
            <a:r>
              <a:rPr lang="zh-CN" altLang="zh-CN" sz="2800" u="sng"/>
              <a:t>　　　　　　</a:t>
            </a:r>
            <a:r>
              <a:rPr lang="zh-CN" altLang="zh-CN" sz="2800"/>
              <a:t>、</a:t>
            </a:r>
            <a:r>
              <a:rPr lang="zh-CN" altLang="zh-CN" sz="2800" u="sng"/>
              <a:t>　　　　　　</a:t>
            </a:r>
            <a:r>
              <a:rPr lang="zh-CN" altLang="zh-CN" sz="2800"/>
              <a:t>、</a:t>
            </a:r>
            <a:r>
              <a:rPr lang="zh-CN" altLang="zh-CN" sz="2800" u="sng"/>
              <a:t>　　　　　　</a:t>
            </a:r>
            <a:r>
              <a:rPr lang="zh-CN" altLang="zh-CN" sz="2800"/>
              <a:t>．</a:t>
            </a:r>
            <a:br>
              <a:rPr lang="zh-CN" altLang="zh-CN" sz="2800"/>
            </a:br>
            <a:endParaRPr lang="zh-CN" altLang="en-US" sz="2800"/>
          </a:p>
        </p:txBody>
      </p:sp>
      <p:sp>
        <p:nvSpPr>
          <p:cNvPr id="9220" name="箭头: 五边形 3"/>
          <p:cNvSpPr/>
          <p:nvPr/>
        </p:nvSpPr>
        <p:spPr>
          <a:xfrm>
            <a:off x="595313" y="1649413"/>
            <a:ext cx="2851150" cy="558800"/>
          </a:xfrm>
          <a:prstGeom prst="homePlate">
            <a:avLst>
              <a:gd name="adj" fmla="val 50007"/>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二　二力平衡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9221" name="矩形 4"/>
          <p:cNvSpPr/>
          <p:nvPr/>
        </p:nvSpPr>
        <p:spPr>
          <a:xfrm>
            <a:off x="1585913" y="3124200"/>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静止</a:t>
            </a:r>
            <a:endParaRPr lang="zh-CN" altLang="en-US" sz="2800"/>
          </a:p>
        </p:txBody>
      </p:sp>
      <p:sp>
        <p:nvSpPr>
          <p:cNvPr id="9222" name="矩形 5"/>
          <p:cNvSpPr/>
          <p:nvPr/>
        </p:nvSpPr>
        <p:spPr>
          <a:xfrm>
            <a:off x="4192588" y="3124200"/>
            <a:ext cx="162083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匀速直线</a:t>
            </a:r>
            <a:endParaRPr lang="zh-CN" altLang="en-US" sz="2800"/>
          </a:p>
        </p:txBody>
      </p:sp>
      <p:sp>
        <p:nvSpPr>
          <p:cNvPr id="9223" name="矩形 6"/>
          <p:cNvSpPr/>
          <p:nvPr/>
        </p:nvSpPr>
        <p:spPr>
          <a:xfrm>
            <a:off x="5567363" y="3773488"/>
            <a:ext cx="197961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同一物体　</a:t>
            </a:r>
            <a:endParaRPr lang="zh-CN" altLang="en-US" sz="2800">
              <a:ea typeface="黑体" panose="02010609060101010101" pitchFamily="49" charset="-122"/>
            </a:endParaRPr>
          </a:p>
        </p:txBody>
      </p:sp>
      <p:sp>
        <p:nvSpPr>
          <p:cNvPr id="9224" name="矩形 7"/>
          <p:cNvSpPr/>
          <p:nvPr/>
        </p:nvSpPr>
        <p:spPr>
          <a:xfrm>
            <a:off x="793750" y="4410075"/>
            <a:ext cx="19812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同一直线　</a:t>
            </a:r>
            <a:endParaRPr lang="zh-CN" altLang="en-US" sz="2800">
              <a:ea typeface="黑体" panose="02010609060101010101" pitchFamily="49" charset="-122"/>
            </a:endParaRPr>
          </a:p>
        </p:txBody>
      </p:sp>
      <p:sp>
        <p:nvSpPr>
          <p:cNvPr id="9225" name="矩形 8"/>
          <p:cNvSpPr/>
          <p:nvPr/>
        </p:nvSpPr>
        <p:spPr>
          <a:xfrm>
            <a:off x="3363913" y="4410075"/>
            <a:ext cx="197961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大小相等　</a:t>
            </a:r>
            <a:endParaRPr lang="zh-CN" altLang="en-US" sz="2800">
              <a:ea typeface="黑体" panose="02010609060101010101" pitchFamily="49" charset="-122"/>
            </a:endParaRPr>
          </a:p>
        </p:txBody>
      </p:sp>
      <p:sp>
        <p:nvSpPr>
          <p:cNvPr id="9226" name="矩形 9"/>
          <p:cNvSpPr/>
          <p:nvPr/>
        </p:nvSpPr>
        <p:spPr>
          <a:xfrm>
            <a:off x="5907088" y="4410075"/>
            <a:ext cx="162083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方向相反</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500"/>
                                        <p:tgtEl>
                                          <p:spTgt spid="92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19"/>
                                        </p:tgtEl>
                                        <p:attrNameLst>
                                          <p:attrName>style.visibility</p:attrName>
                                        </p:attrNameLst>
                                      </p:cBhvr>
                                      <p:to>
                                        <p:strVal val="visible"/>
                                      </p:to>
                                    </p:set>
                                    <p:animEffect transition="in" filter="fade">
                                      <p:cBhvr>
                                        <p:cTn id="10" dur="500"/>
                                        <p:tgtEl>
                                          <p:spTgt spid="921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221"/>
                                        </p:tgtEl>
                                        <p:attrNameLst>
                                          <p:attrName>style.visibility</p:attrName>
                                        </p:attrNameLst>
                                      </p:cBhvr>
                                      <p:to>
                                        <p:strVal val="visible"/>
                                      </p:to>
                                    </p:set>
                                    <p:anim calcmode="lin" valueType="num">
                                      <p:cBhvr additive="base">
                                        <p:cTn id="15" dur="500" fill="hold"/>
                                        <p:tgtEl>
                                          <p:spTgt spid="9221"/>
                                        </p:tgtEl>
                                        <p:attrNameLst>
                                          <p:attrName>ppt_x</p:attrName>
                                        </p:attrNameLst>
                                      </p:cBhvr>
                                      <p:tavLst>
                                        <p:tav tm="0">
                                          <p:val>
                                            <p:strVal val="#ppt_x"/>
                                          </p:val>
                                        </p:tav>
                                        <p:tav tm="100000">
                                          <p:val>
                                            <p:strVal val="#ppt_x"/>
                                          </p:val>
                                        </p:tav>
                                      </p:tavLst>
                                    </p:anim>
                                    <p:anim calcmode="lin" valueType="num">
                                      <p:cBhvr additive="base">
                                        <p:cTn id="16"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9222"/>
                                        </p:tgtEl>
                                        <p:attrNameLst>
                                          <p:attrName>style.visibility</p:attrName>
                                        </p:attrNameLst>
                                      </p:cBhvr>
                                      <p:to>
                                        <p:strVal val="visible"/>
                                      </p:to>
                                    </p:set>
                                    <p:anim calcmode="lin" valueType="num">
                                      <p:cBhvr additive="base">
                                        <p:cTn id="21" dur="500" fill="hold"/>
                                        <p:tgtEl>
                                          <p:spTgt spid="9222"/>
                                        </p:tgtEl>
                                        <p:attrNameLst>
                                          <p:attrName>ppt_x</p:attrName>
                                        </p:attrNameLst>
                                      </p:cBhvr>
                                      <p:tavLst>
                                        <p:tav tm="0">
                                          <p:val>
                                            <p:strVal val="#ppt_x"/>
                                          </p:val>
                                        </p:tav>
                                        <p:tav tm="100000">
                                          <p:val>
                                            <p:strVal val="#ppt_x"/>
                                          </p:val>
                                        </p:tav>
                                      </p:tavLst>
                                    </p:anim>
                                    <p:anim calcmode="lin" valueType="num">
                                      <p:cBhvr additive="base">
                                        <p:cTn id="22"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223"/>
                                        </p:tgtEl>
                                        <p:attrNameLst>
                                          <p:attrName>style.visibility</p:attrName>
                                        </p:attrNameLst>
                                      </p:cBhvr>
                                      <p:to>
                                        <p:strVal val="visible"/>
                                      </p:to>
                                    </p:set>
                                    <p:anim calcmode="lin" valueType="num">
                                      <p:cBhvr additive="base">
                                        <p:cTn id="27" dur="500" fill="hold"/>
                                        <p:tgtEl>
                                          <p:spTgt spid="9223"/>
                                        </p:tgtEl>
                                        <p:attrNameLst>
                                          <p:attrName>ppt_x</p:attrName>
                                        </p:attrNameLst>
                                      </p:cBhvr>
                                      <p:tavLst>
                                        <p:tav tm="0">
                                          <p:val>
                                            <p:strVal val="#ppt_x"/>
                                          </p:val>
                                        </p:tav>
                                        <p:tav tm="100000">
                                          <p:val>
                                            <p:strVal val="#ppt_x"/>
                                          </p:val>
                                        </p:tav>
                                      </p:tavLst>
                                    </p:anim>
                                    <p:anim calcmode="lin" valueType="num">
                                      <p:cBhvr additive="base">
                                        <p:cTn id="28" dur="500" fill="hold"/>
                                        <p:tgtEl>
                                          <p:spTgt spid="9223"/>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9224"/>
                                        </p:tgtEl>
                                        <p:attrNameLst>
                                          <p:attrName>style.visibility</p:attrName>
                                        </p:attrNameLst>
                                      </p:cBhvr>
                                      <p:to>
                                        <p:strVal val="visible"/>
                                      </p:to>
                                    </p:set>
                                    <p:anim calcmode="lin" valueType="num">
                                      <p:cBhvr additive="base">
                                        <p:cTn id="33" dur="500" fill="hold"/>
                                        <p:tgtEl>
                                          <p:spTgt spid="9224"/>
                                        </p:tgtEl>
                                        <p:attrNameLst>
                                          <p:attrName>ppt_x</p:attrName>
                                        </p:attrNameLst>
                                      </p:cBhvr>
                                      <p:tavLst>
                                        <p:tav tm="0">
                                          <p:val>
                                            <p:strVal val="#ppt_x"/>
                                          </p:val>
                                        </p:tav>
                                        <p:tav tm="100000">
                                          <p:val>
                                            <p:strVal val="#ppt_x"/>
                                          </p:val>
                                        </p:tav>
                                      </p:tavLst>
                                    </p:anim>
                                    <p:anim calcmode="lin" valueType="num">
                                      <p:cBhvr additive="base">
                                        <p:cTn id="34" dur="500" fill="hold"/>
                                        <p:tgtEl>
                                          <p:spTgt spid="9224"/>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9225"/>
                                        </p:tgtEl>
                                        <p:attrNameLst>
                                          <p:attrName>style.visibility</p:attrName>
                                        </p:attrNameLst>
                                      </p:cBhvr>
                                      <p:to>
                                        <p:strVal val="visible"/>
                                      </p:to>
                                    </p:set>
                                    <p:anim calcmode="lin" valueType="num">
                                      <p:cBhvr additive="base">
                                        <p:cTn id="39" dur="500" fill="hold"/>
                                        <p:tgtEl>
                                          <p:spTgt spid="9225"/>
                                        </p:tgtEl>
                                        <p:attrNameLst>
                                          <p:attrName>ppt_x</p:attrName>
                                        </p:attrNameLst>
                                      </p:cBhvr>
                                      <p:tavLst>
                                        <p:tav tm="0">
                                          <p:val>
                                            <p:strVal val="#ppt_x"/>
                                          </p:val>
                                        </p:tav>
                                        <p:tav tm="100000">
                                          <p:val>
                                            <p:strVal val="#ppt_x"/>
                                          </p:val>
                                        </p:tav>
                                      </p:tavLst>
                                    </p:anim>
                                    <p:anim calcmode="lin" valueType="num">
                                      <p:cBhvr additive="base">
                                        <p:cTn id="40" dur="500" fill="hold"/>
                                        <p:tgtEl>
                                          <p:spTgt spid="9225"/>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9226"/>
                                        </p:tgtEl>
                                        <p:attrNameLst>
                                          <p:attrName>style.visibility</p:attrName>
                                        </p:attrNameLst>
                                      </p:cBhvr>
                                      <p:to>
                                        <p:strVal val="visible"/>
                                      </p:to>
                                    </p:set>
                                    <p:anim calcmode="lin" valueType="num">
                                      <p:cBhvr additive="base">
                                        <p:cTn id="45" dur="500" fill="hold"/>
                                        <p:tgtEl>
                                          <p:spTgt spid="9226"/>
                                        </p:tgtEl>
                                        <p:attrNameLst>
                                          <p:attrName>ppt_x</p:attrName>
                                        </p:attrNameLst>
                                      </p:cBhvr>
                                      <p:tavLst>
                                        <p:tav tm="0">
                                          <p:val>
                                            <p:strVal val="#ppt_x"/>
                                          </p:val>
                                        </p:tav>
                                        <p:tav tm="100000">
                                          <p:val>
                                            <p:strVal val="#ppt_x"/>
                                          </p:val>
                                        </p:tav>
                                      </p:tavLst>
                                    </p:anim>
                                    <p:anim calcmode="lin" valueType="num">
                                      <p:cBhvr additive="base">
                                        <p:cTn id="46" dur="500" fill="hold"/>
                                        <p:tgtEl>
                                          <p:spTgt spid="92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P spid="9221" grpId="0"/>
      <p:bldP spid="9222" grpId="0"/>
      <p:bldP spid="9223" grpId="0"/>
      <p:bldP spid="9224" grpId="0"/>
      <p:bldP spid="9225" grpId="0"/>
      <p:bldP spid="9226"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0243" name="标题 2"/>
          <p:cNvSpPr>
            <a:spLocks noGrp="1"/>
          </p:cNvSpPr>
          <p:nvPr>
            <p:ph type="title" idx="4294967295"/>
          </p:nvPr>
        </p:nvSpPr>
        <p:spPr>
          <a:xfrm>
            <a:off x="404813" y="11207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平衡力与相互作用力比较</a:t>
            </a:r>
            <a:endParaRPr lang="zh-CN" altLang="en-US" sz="2800"/>
          </a:p>
        </p:txBody>
      </p:sp>
      <p:graphicFrame>
        <p:nvGraphicFramePr>
          <p:cNvPr id="10244" name="表格 1"/>
          <p:cNvGraphicFramePr>
            <a:graphicFrameLocks noGrp="1"/>
          </p:cNvGraphicFramePr>
          <p:nvPr/>
        </p:nvGraphicFramePr>
        <p:xfrm>
          <a:off x="404812" y="2028825"/>
          <a:ext cx="8231188" cy="3708400"/>
        </p:xfrm>
        <a:graphic>
          <a:graphicData uri="http://schemas.openxmlformats.org/drawingml/2006/table">
            <a:tbl>
              <a:tblPr/>
              <a:tblGrid>
                <a:gridCol w="1322388"/>
                <a:gridCol w="3627438"/>
                <a:gridCol w="3281362"/>
              </a:tblGrid>
              <a:tr h="43497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lang="en-US" altLang="zh-CN" sz="2800">
                          <a:solidFill>
                            <a:srgbClr val="000000"/>
                          </a:solidFill>
                          <a:latin typeface="Times New Roman" panose="02020603050405020304" pitchFamily="18" charset="0"/>
                          <a:ea typeface="黑体" panose="02010609060101010101" pitchFamily="49" charset="-122"/>
                        </a:rPr>
                        <a:t> </a:t>
                      </a:r>
                      <a:endParaRPr lang="zh-CN" altLang="zh-CN"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800">
                          <a:solidFill>
                            <a:srgbClr val="000000"/>
                          </a:solidFill>
                          <a:latin typeface="Times New Roman" panose="02020603050405020304" pitchFamily="18" charset="0"/>
                          <a:ea typeface="黑体" panose="02010609060101010101" pitchFamily="49" charset="-122"/>
                        </a:rPr>
                        <a:t>平衡力</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800">
                          <a:solidFill>
                            <a:srgbClr val="000000"/>
                          </a:solidFill>
                          <a:latin typeface="Times New Roman" panose="02020603050405020304" pitchFamily="18" charset="0"/>
                          <a:ea typeface="黑体" panose="02010609060101010101" pitchFamily="49" charset="-122"/>
                        </a:rPr>
                        <a:t>相互作用力</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260826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800">
                          <a:solidFill>
                            <a:srgbClr val="000000"/>
                          </a:solidFill>
                          <a:latin typeface="Times New Roman" panose="02020603050405020304" pitchFamily="18" charset="0"/>
                          <a:ea typeface="黑体" panose="02010609060101010101" pitchFamily="49" charset="-122"/>
                        </a:rPr>
                        <a:t>力的示意图</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en-US" altLang="zh-CN" sz="2800">
                        <a:solidFill>
                          <a:srgbClr val="000000"/>
                        </a:solidFill>
                        <a:latin typeface="Times New Roman" panose="02020603050405020304" pitchFamily="18" charset="0"/>
                        <a:ea typeface="黑体" panose="02010609060101010101" pitchFamily="49" charset="-122"/>
                      </a:endParaRPr>
                    </a:p>
                    <a:p>
                      <a:pPr marL="0" lvl="0" indent="0" algn="ctr" eaLnBrk="1" hangingPunct="1"/>
                      <a:endParaRPr lang="en-US" altLang="zh-CN" sz="2800">
                        <a:solidFill>
                          <a:srgbClr val="000000"/>
                        </a:solidFill>
                        <a:latin typeface="Times New Roman" panose="02020603050405020304" pitchFamily="18" charset="0"/>
                        <a:ea typeface="黑体" panose="02010609060101010101" pitchFamily="49" charset="-122"/>
                      </a:endParaRPr>
                    </a:p>
                    <a:p>
                      <a:pPr marL="0" lvl="0" indent="0" algn="ctr" eaLnBrk="1" hangingPunct="1"/>
                      <a:endParaRPr lang="en-US" altLang="zh-CN" sz="2800">
                        <a:solidFill>
                          <a:srgbClr val="000000"/>
                        </a:solidFill>
                        <a:latin typeface="Times New Roman" panose="02020603050405020304" pitchFamily="18" charset="0"/>
                        <a:ea typeface="黑体" panose="02010609060101010101" pitchFamily="49" charset="-122"/>
                      </a:endParaRPr>
                    </a:p>
                    <a:p>
                      <a:pPr marL="0" lvl="0" indent="0" algn="ctr" eaLnBrk="1" hangingPunct="1"/>
                      <a:endParaRPr lang="en-US" altLang="zh-CN" sz="2800">
                        <a:solidFill>
                          <a:srgbClr val="000000"/>
                        </a:solidFill>
                        <a:latin typeface="Times New Roman" panose="02020603050405020304" pitchFamily="18" charset="0"/>
                        <a:ea typeface="黑体" panose="02010609060101010101" pitchFamily="49" charset="-122"/>
                      </a:endParaRPr>
                    </a:p>
                    <a:p>
                      <a:pPr marL="0" lvl="0" indent="0" algn="ctr" eaLnBrk="1" hangingPunct="1"/>
                      <a:endParaRPr lang="en-US" altLang="zh-CN" sz="2800">
                        <a:solidFill>
                          <a:srgbClr val="000000"/>
                        </a:solidFill>
                        <a:latin typeface="Times New Roman" panose="02020603050405020304" pitchFamily="18" charset="0"/>
                        <a:ea typeface="黑体" panose="02010609060101010101" pitchFamily="49" charset="-122"/>
                      </a:endParaRPr>
                    </a:p>
                    <a:p>
                      <a:pPr marL="0" lvl="0" indent="0" algn="ctr" eaLnBrk="1" hangingPunct="1"/>
                      <a:r>
                        <a:rPr lang="en-US" altLang="zh-CN" sz="2800">
                          <a:solidFill>
                            <a:srgbClr val="000000"/>
                          </a:solidFill>
                          <a:latin typeface="Times New Roman" panose="02020603050405020304" pitchFamily="18" charset="0"/>
                          <a:ea typeface="黑体" panose="02010609060101010101" pitchFamily="49" charset="-122"/>
                        </a:rPr>
                        <a:t>同一物体</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endParaRPr lang="en-US" altLang="zh-CN" sz="2800">
                        <a:solidFill>
                          <a:srgbClr val="000000"/>
                        </a:solidFill>
                        <a:latin typeface="Times New Roman" panose="02020603050405020304" pitchFamily="18" charset="0"/>
                        <a:ea typeface="黑体" panose="02010609060101010101" pitchFamily="49" charset="-122"/>
                      </a:endParaRPr>
                    </a:p>
                    <a:p>
                      <a:pPr marL="0" lvl="0" indent="0" algn="ctr" eaLnBrk="1" hangingPunct="1"/>
                      <a:endParaRPr lang="en-US" altLang="zh-CN" sz="2800">
                        <a:solidFill>
                          <a:srgbClr val="000000"/>
                        </a:solidFill>
                        <a:latin typeface="Times New Roman" panose="02020603050405020304" pitchFamily="18" charset="0"/>
                        <a:ea typeface="黑体" panose="02010609060101010101" pitchFamily="49" charset="-122"/>
                      </a:endParaRPr>
                    </a:p>
                    <a:p>
                      <a:pPr marL="0" lvl="0" indent="0" algn="ctr" eaLnBrk="1" hangingPunct="1"/>
                      <a:endParaRPr lang="en-US" altLang="zh-CN" sz="2800">
                        <a:solidFill>
                          <a:srgbClr val="000000"/>
                        </a:solidFill>
                        <a:latin typeface="Times New Roman" panose="02020603050405020304" pitchFamily="18" charset="0"/>
                        <a:ea typeface="黑体" panose="02010609060101010101" pitchFamily="49" charset="-122"/>
                      </a:endParaRPr>
                    </a:p>
                    <a:p>
                      <a:pPr marL="0" lvl="0" indent="0" algn="ctr" eaLnBrk="1" hangingPunct="1"/>
                      <a:endParaRPr lang="en-US" altLang="zh-CN" sz="2800">
                        <a:solidFill>
                          <a:srgbClr val="000000"/>
                        </a:solidFill>
                        <a:latin typeface="Times New Roman" panose="02020603050405020304" pitchFamily="18" charset="0"/>
                        <a:ea typeface="黑体" panose="02010609060101010101" pitchFamily="49" charset="-122"/>
                      </a:endParaRPr>
                    </a:p>
                    <a:p>
                      <a:pPr marL="0" lvl="0" indent="0" algn="ctr" eaLnBrk="1" hangingPunct="1"/>
                      <a:endParaRPr lang="en-US" altLang="zh-CN" sz="2800">
                        <a:solidFill>
                          <a:srgbClr val="000000"/>
                        </a:solidFill>
                        <a:latin typeface="Times New Roman" panose="02020603050405020304" pitchFamily="18" charset="0"/>
                        <a:ea typeface="黑体" panose="02010609060101010101" pitchFamily="49" charset="-122"/>
                      </a:endParaRPr>
                    </a:p>
                    <a:p>
                      <a:pPr marL="0" lvl="0" indent="0" algn="ctr" eaLnBrk="1" hangingPunct="1"/>
                      <a:r>
                        <a:rPr lang="en-US" altLang="zh-CN" sz="2800">
                          <a:solidFill>
                            <a:srgbClr val="000000"/>
                          </a:solidFill>
                          <a:latin typeface="Times New Roman" panose="02020603050405020304" pitchFamily="18" charset="0"/>
                          <a:ea typeface="黑体" panose="02010609060101010101" pitchFamily="49" charset="-122"/>
                        </a:rPr>
                        <a:t>不同物体</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66516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800">
                          <a:solidFill>
                            <a:srgbClr val="000000"/>
                          </a:solidFill>
                          <a:latin typeface="Times New Roman" panose="02020603050405020304" pitchFamily="18" charset="0"/>
                          <a:ea typeface="黑体" panose="02010609060101010101" pitchFamily="49" charset="-122"/>
                        </a:rPr>
                        <a:t>相同点</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2">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lgn="ctr" eaLnBrk="1" hangingPunct="1"/>
                      <a:r>
                        <a:rPr sz="2800">
                          <a:solidFill>
                            <a:srgbClr val="000000"/>
                          </a:solidFill>
                          <a:latin typeface="Times New Roman" panose="02020603050405020304" pitchFamily="18" charset="0"/>
                          <a:ea typeface="黑体" panose="02010609060101010101" pitchFamily="49" charset="-122"/>
                        </a:rPr>
                        <a:t>大小相等；方向相反；作用在同一条直线上</a:t>
                      </a:r>
                      <a:endParaRPr sz="28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R w="12700">
                      <a:miter lim="800000"/>
                    </a:lnR>
                    <a:lnT w="12700">
                      <a:solidFill>
                        <a:srgbClr val="37A76F"/>
                      </a:solidFill>
                      <a:miter lim="800000"/>
                    </a:lnT>
                    <a:lnB w="12700">
                      <a:solidFill>
                        <a:srgbClr val="37A76F"/>
                      </a:solidFill>
                      <a:miter lim="800000"/>
                    </a:lnB>
                  </a:tcPr>
                </a:tc>
              </a:tr>
            </a:tbl>
          </a:graphicData>
        </a:graphic>
      </p:graphicFrame>
      <p:pic>
        <p:nvPicPr>
          <p:cNvPr id="10261" name="Picture 2" descr="E:\资料   L\2020\课件\中考总复习\2021中考总复习·物理\126A.TIF"/>
          <p:cNvPicPr>
            <a:picLocks noChangeAspect="1"/>
          </p:cNvPicPr>
          <p:nvPr/>
        </p:nvPicPr>
        <p:blipFill>
          <a:blip r:embed="rId3" r:link="rId2">
            <a:clrChange>
              <a:clrFrom>
                <a:srgbClr val="FFFFFF"/>
              </a:clrFrom>
              <a:clrTo>
                <a:srgbClr val="FFFFFF">
                  <a:alpha val="0"/>
                </a:srgbClr>
              </a:clrTo>
            </a:clrChange>
          </a:blip>
          <a:stretch>
            <a:fillRect/>
          </a:stretch>
        </p:blipFill>
        <p:spPr>
          <a:xfrm>
            <a:off x="2525713" y="2705100"/>
            <a:ext cx="1946275" cy="1722438"/>
          </a:xfrm>
          <a:prstGeom prst="rect">
            <a:avLst/>
          </a:prstGeom>
          <a:noFill/>
          <a:ln>
            <a:noFill/>
            <a:miter lim="800000"/>
          </a:ln>
        </p:spPr>
      </p:pic>
      <p:pic>
        <p:nvPicPr>
          <p:cNvPr id="10262" name="Picture 1" descr="E:\资料   L\2020\课件\中考总复习\2021中考总复习·物理\126B.TIF"/>
          <p:cNvPicPr>
            <a:picLocks noChangeAspect="1"/>
          </p:cNvPicPr>
          <p:nvPr/>
        </p:nvPicPr>
        <p:blipFill>
          <a:blip r:embed="rId5" r:link="rId4">
            <a:clrChange>
              <a:clrFrom>
                <a:srgbClr val="FFFFFF"/>
              </a:clrFrom>
              <a:clrTo>
                <a:srgbClr val="FFFFFF">
                  <a:alpha val="0"/>
                </a:srgbClr>
              </a:clrTo>
            </a:clrChange>
          </a:blip>
          <a:stretch>
            <a:fillRect/>
          </a:stretch>
        </p:blipFill>
        <p:spPr>
          <a:xfrm>
            <a:off x="6124575" y="2705100"/>
            <a:ext cx="1946275" cy="17224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fade">
                                      <p:cBhvr>
                                        <p:cTn id="7" dur="500"/>
                                        <p:tgtEl>
                                          <p:spTgt spid="10243"/>
                                        </p:tgtEl>
                                      </p:cBhvr>
                                    </p:animEffect>
                                  </p:childTnLst>
                                </p:cTn>
                              </p:par>
                              <p:par>
                                <p:cTn id="8" presetID="10" presetClass="entr" presetSubtype="0" fill="hold" nodeType="withEffect">
                                  <p:stCondLst>
                                    <p:cond delay="0"/>
                                  </p:stCondLst>
                                  <p:childTnLst>
                                    <p:set>
                                      <p:cBhvr>
                                        <p:cTn id="9" dur="1" fill="hold">
                                          <p:stCondLst>
                                            <p:cond delay="0"/>
                                          </p:stCondLst>
                                        </p:cTn>
                                        <p:tgtEl>
                                          <p:spTgt spid="10244"/>
                                        </p:tgtEl>
                                        <p:attrNameLst>
                                          <p:attrName>style.visibility</p:attrName>
                                        </p:attrNameLst>
                                      </p:cBhvr>
                                      <p:to>
                                        <p:strVal val="visible"/>
                                      </p:to>
                                    </p:set>
                                    <p:animEffect transition="in" filter="fade">
                                      <p:cBhvr>
                                        <p:cTn id="10" dur="500"/>
                                        <p:tgtEl>
                                          <p:spTgt spid="10244"/>
                                        </p:tgtEl>
                                      </p:cBhvr>
                                    </p:animEffect>
                                  </p:childTnLst>
                                </p:cTn>
                              </p:par>
                              <p:par>
                                <p:cTn id="11" presetID="10" presetClass="entr" presetSubtype="0" fill="hold" nodeType="withEffect">
                                  <p:stCondLst>
                                    <p:cond delay="0"/>
                                  </p:stCondLst>
                                  <p:childTnLst>
                                    <p:set>
                                      <p:cBhvr>
                                        <p:cTn id="12" dur="1" fill="hold">
                                          <p:stCondLst>
                                            <p:cond delay="0"/>
                                          </p:stCondLst>
                                        </p:cTn>
                                        <p:tgtEl>
                                          <p:spTgt spid="10261"/>
                                        </p:tgtEl>
                                        <p:attrNameLst>
                                          <p:attrName>style.visibility</p:attrName>
                                        </p:attrNameLst>
                                      </p:cBhvr>
                                      <p:to>
                                        <p:strVal val="visible"/>
                                      </p:to>
                                    </p:set>
                                    <p:animEffect transition="in" filter="fade">
                                      <p:cBhvr>
                                        <p:cTn id="13" dur="500"/>
                                        <p:tgtEl>
                                          <p:spTgt spid="10261"/>
                                        </p:tgtEl>
                                      </p:cBhvr>
                                    </p:animEffect>
                                  </p:childTnLst>
                                </p:cTn>
                              </p:par>
                              <p:par>
                                <p:cTn id="14" presetID="10" presetClass="entr" presetSubtype="0" fill="hold" nodeType="withEffect">
                                  <p:stCondLst>
                                    <p:cond delay="0"/>
                                  </p:stCondLst>
                                  <p:childTnLst>
                                    <p:set>
                                      <p:cBhvr>
                                        <p:cTn id="15" dur="1" fill="hold">
                                          <p:stCondLst>
                                            <p:cond delay="0"/>
                                          </p:stCondLst>
                                        </p:cTn>
                                        <p:tgtEl>
                                          <p:spTgt spid="10262"/>
                                        </p:tgtEl>
                                        <p:attrNameLst>
                                          <p:attrName>style.visibility</p:attrName>
                                        </p:attrNameLst>
                                      </p:cBhvr>
                                      <p:to>
                                        <p:strVal val="visible"/>
                                      </p:to>
                                    </p:set>
                                    <p:animEffect transition="in" filter="fade">
                                      <p:cBhvr>
                                        <p:cTn id="16" dur="500"/>
                                        <p:tgtEl>
                                          <p:spTgt spid="102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1267" name="标题 2"/>
          <p:cNvSpPr>
            <a:spLocks noGrp="1"/>
          </p:cNvSpPr>
          <p:nvPr>
            <p:ph type="title" idx="4294967295"/>
          </p:nvPr>
        </p:nvSpPr>
        <p:spPr>
          <a:xfrm>
            <a:off x="433388" y="15954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力和运动状态的关系：</a:t>
            </a:r>
            <a:br>
              <a:rPr lang="zh-CN" altLang="zh-CN" sz="2800"/>
            </a:br>
            <a:r>
              <a:rPr lang="zh-CN" altLang="zh-CN" sz="2800"/>
              <a:t>（</a:t>
            </a:r>
            <a:r>
              <a:rPr lang="en-US" altLang="zh-CN" sz="2800"/>
              <a:t>1</a:t>
            </a:r>
            <a:r>
              <a:rPr lang="zh-CN" altLang="zh-CN" sz="2800"/>
              <a:t>）物体不受力或受平衡力（合力为</a:t>
            </a:r>
            <a:r>
              <a:rPr lang="en-US" altLang="zh-CN" sz="2800"/>
              <a:t>0</a:t>
            </a:r>
            <a:r>
              <a:rPr lang="zh-CN" altLang="zh-CN" sz="2800"/>
              <a:t>）</a:t>
            </a:r>
            <a:r>
              <a:rPr lang="en-US" altLang="zh-CN" sz="2800"/>
              <a:t>——</a:t>
            </a:r>
            <a:r>
              <a:rPr lang="zh-CN" altLang="zh-CN" sz="2800"/>
              <a:t>静止或匀速直线运动即运动状态不变；</a:t>
            </a:r>
            <a:br>
              <a:rPr lang="zh-CN" altLang="zh-CN" sz="2800"/>
            </a:br>
            <a:r>
              <a:rPr lang="zh-CN" altLang="zh-CN" sz="2800"/>
              <a:t>（</a:t>
            </a:r>
            <a:r>
              <a:rPr lang="en-US" altLang="zh-CN" sz="2800"/>
              <a:t>2</a:t>
            </a:r>
            <a:r>
              <a:rPr lang="zh-CN" altLang="zh-CN" sz="2800"/>
              <a:t>）物体受非平衡力（合力不为</a:t>
            </a:r>
            <a:r>
              <a:rPr lang="en-US" altLang="zh-CN" sz="2800"/>
              <a:t>0</a:t>
            </a:r>
            <a:r>
              <a:rPr lang="zh-CN" altLang="zh-CN" sz="2800"/>
              <a:t>）</a:t>
            </a:r>
            <a:r>
              <a:rPr lang="en-US" altLang="zh-CN" sz="2800"/>
              <a:t>——</a:t>
            </a:r>
            <a:r>
              <a:rPr lang="zh-CN" altLang="zh-CN" sz="2800"/>
              <a:t>做变速运动即运动状态改变．</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arn(inVertical)">
                                      <p:cBhvr>
                                        <p:cTn id="7"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2291" name="标题 2"/>
          <p:cNvSpPr>
            <a:spLocks noGrp="1"/>
          </p:cNvSpPr>
          <p:nvPr>
            <p:ph type="title" idx="4294967295"/>
          </p:nvPr>
        </p:nvSpPr>
        <p:spPr>
          <a:xfrm>
            <a:off x="508000" y="149860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定义：两个互相</a:t>
            </a:r>
            <a:r>
              <a:rPr lang="zh-CN" altLang="zh-CN" sz="2800" u="sng"/>
              <a:t>　　　　　</a:t>
            </a:r>
            <a:r>
              <a:rPr lang="zh-CN" altLang="zh-CN" sz="2800"/>
              <a:t>的物体，当它们要发生或已发生</a:t>
            </a:r>
            <a:r>
              <a:rPr lang="zh-CN" altLang="zh-CN" sz="2800" u="sng"/>
              <a:t>　　　　　</a:t>
            </a:r>
            <a:r>
              <a:rPr lang="zh-CN" altLang="zh-CN" sz="2800"/>
              <a:t>时，就会在接触面上产生一种</a:t>
            </a:r>
            <a:r>
              <a:rPr lang="zh-CN" altLang="zh-CN" sz="2800" u="sng"/>
              <a:t>　　　　　</a:t>
            </a:r>
            <a:r>
              <a:rPr lang="zh-CN" altLang="zh-CN" sz="2800"/>
              <a:t>相对运动的力．</a:t>
            </a:r>
            <a:br>
              <a:rPr lang="zh-CN" altLang="zh-CN" sz="2800"/>
            </a:br>
            <a:r>
              <a:rPr lang="en-US" altLang="zh-CN" sz="2800"/>
              <a:t>2.</a:t>
            </a:r>
            <a:r>
              <a:rPr lang="zh-CN" altLang="zh-CN" sz="2800"/>
              <a:t>产生条件：（</a:t>
            </a:r>
            <a:r>
              <a:rPr lang="en-US" altLang="zh-CN" sz="2800"/>
              <a:t>1</a:t>
            </a:r>
            <a:r>
              <a:rPr lang="zh-CN" altLang="zh-CN" sz="2800"/>
              <a:t>）两物体相互接触、挤压；（</a:t>
            </a:r>
            <a:r>
              <a:rPr lang="en-US" altLang="zh-CN" sz="2800"/>
              <a:t>2</a:t>
            </a:r>
            <a:r>
              <a:rPr lang="zh-CN" altLang="zh-CN" sz="2800"/>
              <a:t>）接触面粗糙；（</a:t>
            </a:r>
            <a:r>
              <a:rPr lang="en-US" altLang="zh-CN" sz="2800"/>
              <a:t>3</a:t>
            </a:r>
            <a:r>
              <a:rPr lang="zh-CN" altLang="zh-CN" sz="2800"/>
              <a:t>）相对滑动或具有相对运动趋势．</a:t>
            </a:r>
            <a:br>
              <a:rPr lang="zh-CN" altLang="zh-CN" sz="2800"/>
            </a:br>
            <a:r>
              <a:rPr lang="en-US" altLang="zh-CN" sz="2800"/>
              <a:t>3.</a:t>
            </a:r>
            <a:r>
              <a:rPr lang="zh-CN" altLang="zh-CN" sz="2800"/>
              <a:t>方向：与物体相对运动或相对运动的方向相反．</a:t>
            </a:r>
            <a:br>
              <a:rPr lang="zh-CN" altLang="zh-CN" sz="2800"/>
            </a:br>
            <a:endParaRPr lang="zh-CN" altLang="en-US" sz="2800"/>
          </a:p>
        </p:txBody>
      </p:sp>
      <p:sp>
        <p:nvSpPr>
          <p:cNvPr id="12292" name="箭头: 五边形 3"/>
          <p:cNvSpPr/>
          <p:nvPr/>
        </p:nvSpPr>
        <p:spPr>
          <a:xfrm>
            <a:off x="642938" y="854075"/>
            <a:ext cx="2851150" cy="558800"/>
          </a:xfrm>
          <a:prstGeom prst="homePlate">
            <a:avLst>
              <a:gd name="adj" fmla="val 50007"/>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三　 摩擦力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12293" name="矩形 1"/>
          <p:cNvSpPr/>
          <p:nvPr/>
        </p:nvSpPr>
        <p:spPr>
          <a:xfrm>
            <a:off x="1423988" y="2887663"/>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阻碍</a:t>
            </a:r>
            <a:endParaRPr lang="zh-CN" altLang="zh-CN" sz="2800">
              <a:latin typeface="等线" pitchFamily="2" charset="-122"/>
              <a:ea typeface="等线" pitchFamily="2" charset="-122"/>
            </a:endParaRPr>
          </a:p>
        </p:txBody>
      </p:sp>
      <p:sp>
        <p:nvSpPr>
          <p:cNvPr id="12294" name="矩形 4"/>
          <p:cNvSpPr/>
          <p:nvPr/>
        </p:nvSpPr>
        <p:spPr>
          <a:xfrm>
            <a:off x="3743325" y="1579563"/>
            <a:ext cx="903288"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接触</a:t>
            </a:r>
            <a:endParaRPr lang="zh-CN" altLang="en-US" sz="2800"/>
          </a:p>
        </p:txBody>
      </p:sp>
      <p:sp>
        <p:nvSpPr>
          <p:cNvPr id="12295" name="矩形 5"/>
          <p:cNvSpPr/>
          <p:nvPr/>
        </p:nvSpPr>
        <p:spPr>
          <a:xfrm>
            <a:off x="2411413" y="2217738"/>
            <a:ext cx="162083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相对运动</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fade">
                                      <p:cBhvr>
                                        <p:cTn id="7" dur="500"/>
                                        <p:tgtEl>
                                          <p:spTgt spid="1229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291"/>
                                        </p:tgtEl>
                                        <p:attrNameLst>
                                          <p:attrName>style.visibility</p:attrName>
                                        </p:attrNameLst>
                                      </p:cBhvr>
                                      <p:to>
                                        <p:strVal val="visible"/>
                                      </p:to>
                                    </p:set>
                                    <p:animEffect transition="in" filter="fade">
                                      <p:cBhvr>
                                        <p:cTn id="10" dur="500"/>
                                        <p:tgtEl>
                                          <p:spTgt spid="12291"/>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294"/>
                                        </p:tgtEl>
                                        <p:attrNameLst>
                                          <p:attrName>style.visibility</p:attrName>
                                        </p:attrNameLst>
                                      </p:cBhvr>
                                      <p:to>
                                        <p:strVal val="visible"/>
                                      </p:to>
                                    </p:set>
                                    <p:anim calcmode="lin" valueType="num">
                                      <p:cBhvr additive="base">
                                        <p:cTn id="15" dur="500" fill="hold"/>
                                        <p:tgtEl>
                                          <p:spTgt spid="12294"/>
                                        </p:tgtEl>
                                        <p:attrNameLst>
                                          <p:attrName>ppt_x</p:attrName>
                                        </p:attrNameLst>
                                      </p:cBhvr>
                                      <p:tavLst>
                                        <p:tav tm="0">
                                          <p:val>
                                            <p:strVal val="#ppt_x"/>
                                          </p:val>
                                        </p:tav>
                                        <p:tav tm="100000">
                                          <p:val>
                                            <p:strVal val="#ppt_x"/>
                                          </p:val>
                                        </p:tav>
                                      </p:tavLst>
                                    </p:anim>
                                    <p:anim calcmode="lin" valueType="num">
                                      <p:cBhvr additive="base">
                                        <p:cTn id="16"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295"/>
                                        </p:tgtEl>
                                        <p:attrNameLst>
                                          <p:attrName>style.visibility</p:attrName>
                                        </p:attrNameLst>
                                      </p:cBhvr>
                                      <p:to>
                                        <p:strVal val="visible"/>
                                      </p:to>
                                    </p:set>
                                    <p:anim calcmode="lin" valueType="num">
                                      <p:cBhvr additive="base">
                                        <p:cTn id="21" dur="500" fill="hold"/>
                                        <p:tgtEl>
                                          <p:spTgt spid="12295"/>
                                        </p:tgtEl>
                                        <p:attrNameLst>
                                          <p:attrName>ppt_x</p:attrName>
                                        </p:attrNameLst>
                                      </p:cBhvr>
                                      <p:tavLst>
                                        <p:tav tm="0">
                                          <p:val>
                                            <p:strVal val="#ppt_x"/>
                                          </p:val>
                                        </p:tav>
                                        <p:tav tm="100000">
                                          <p:val>
                                            <p:strVal val="#ppt_x"/>
                                          </p:val>
                                        </p:tav>
                                      </p:tavLst>
                                    </p:anim>
                                    <p:anim calcmode="lin" valueType="num">
                                      <p:cBhvr additive="base">
                                        <p:cTn id="22"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293"/>
                                        </p:tgtEl>
                                        <p:attrNameLst>
                                          <p:attrName>style.visibility</p:attrName>
                                        </p:attrNameLst>
                                      </p:cBhvr>
                                      <p:to>
                                        <p:strVal val="visible"/>
                                      </p:to>
                                    </p:set>
                                    <p:anim calcmode="lin" valueType="num">
                                      <p:cBhvr additive="base">
                                        <p:cTn id="27" dur="500" fill="hold"/>
                                        <p:tgtEl>
                                          <p:spTgt spid="12293"/>
                                        </p:tgtEl>
                                        <p:attrNameLst>
                                          <p:attrName>ppt_x</p:attrName>
                                        </p:attrNameLst>
                                      </p:cBhvr>
                                      <p:tavLst>
                                        <p:tav tm="0">
                                          <p:val>
                                            <p:strVal val="#ppt_x"/>
                                          </p:val>
                                        </p:tav>
                                        <p:tav tm="100000">
                                          <p:val>
                                            <p:strVal val="#ppt_x"/>
                                          </p:val>
                                        </p:tav>
                                      </p:tavLst>
                                    </p:anim>
                                    <p:anim calcmode="lin" valueType="num">
                                      <p:cBhvr additive="base">
                                        <p:cTn id="28"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P spid="12293" grpId="0"/>
      <p:bldP spid="12294" grpId="0"/>
      <p:bldP spid="1229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3315" name="标题 2"/>
          <p:cNvSpPr>
            <a:spLocks noGrp="1"/>
          </p:cNvSpPr>
          <p:nvPr>
            <p:ph type="title" idx="4294967295"/>
          </p:nvPr>
        </p:nvSpPr>
        <p:spPr>
          <a:xfrm>
            <a:off x="582613" y="15462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分类：（</a:t>
            </a:r>
            <a:r>
              <a:rPr lang="en-US" altLang="zh-CN" sz="2800"/>
              <a:t>1</a:t>
            </a:r>
            <a:r>
              <a:rPr lang="zh-CN" altLang="zh-CN" sz="2800"/>
              <a:t>）静摩擦大小由二力平衡求解</a:t>
            </a:r>
            <a:br>
              <a:rPr lang="zh-CN" altLang="zh-CN" sz="2800"/>
            </a:br>
            <a:r>
              <a:rPr lang="en-US" altLang="zh-CN" sz="2800"/>
              <a:t>               </a:t>
            </a:r>
            <a:r>
              <a:rPr lang="zh-CN" altLang="zh-CN" sz="2800"/>
              <a:t>（</a:t>
            </a:r>
            <a:r>
              <a:rPr lang="en-US" altLang="zh-CN" sz="2800"/>
              <a:t>2</a:t>
            </a:r>
            <a:r>
              <a:rPr lang="zh-CN" altLang="zh-CN" sz="2800"/>
              <a:t>）动摩擦：</a:t>
            </a:r>
            <a:r>
              <a:rPr lang="en-US" altLang="zh-CN" sz="2800"/>
              <a:t>①</a:t>
            </a:r>
            <a:r>
              <a:rPr lang="zh-CN" altLang="zh-CN" sz="2800"/>
              <a:t>滚动摩擦；</a:t>
            </a:r>
            <a:r>
              <a:rPr lang="en-US" altLang="zh-CN" sz="2800"/>
              <a:t>②</a:t>
            </a:r>
            <a:r>
              <a:rPr lang="zh-CN" altLang="zh-CN" sz="2800"/>
              <a:t>滑动摩擦．</a:t>
            </a:r>
            <a:br>
              <a:rPr lang="en-US" altLang="zh-CN" sz="2800"/>
            </a:br>
            <a:r>
              <a:rPr lang="en-US" altLang="zh-CN" sz="2800"/>
              <a:t>5.</a:t>
            </a:r>
            <a:r>
              <a:rPr lang="zh-CN" altLang="zh-CN" sz="2800"/>
              <a:t>滑动摩擦力的影响因素：滑动摩擦力与</a:t>
            </a:r>
            <a:r>
              <a:rPr lang="zh-CN" altLang="zh-CN" sz="2800" u="sng"/>
              <a:t>　　　　</a:t>
            </a:r>
            <a:r>
              <a:rPr lang="en-US" altLang="zh-CN" sz="2800" u="sng">
                <a:solidFill>
                  <a:schemeClr val="bg1"/>
                </a:solidFill>
              </a:rPr>
              <a:t>.</a:t>
            </a:r>
            <a:r>
              <a:rPr lang="zh-CN" altLang="zh-CN" sz="2800" u="sng"/>
              <a:t>　</a:t>
            </a:r>
            <a:r>
              <a:rPr lang="zh-CN" altLang="zh-CN" sz="2800"/>
              <a:t>和</a:t>
            </a:r>
            <a:r>
              <a:rPr lang="zh-CN" altLang="zh-CN" sz="2800" u="sng"/>
              <a:t>　　　　　　　　　　</a:t>
            </a:r>
            <a:r>
              <a:rPr lang="zh-CN" altLang="zh-CN" sz="2800"/>
              <a:t>有关；与接触面的面积和运动的速度</a:t>
            </a:r>
            <a:r>
              <a:rPr lang="zh-CN" altLang="zh-CN" sz="2800" u="sng"/>
              <a:t>　　　　　</a:t>
            </a:r>
            <a:r>
              <a:rPr lang="zh-CN" altLang="zh-CN" sz="2800"/>
              <a:t> 关（选填</a:t>
            </a:r>
            <a:r>
              <a:rPr lang="en-US" altLang="zh-CN" sz="2800"/>
              <a:t>“</a:t>
            </a:r>
            <a:r>
              <a:rPr lang="zh-CN" altLang="zh-CN" sz="2800"/>
              <a:t>有</a:t>
            </a:r>
            <a:r>
              <a:rPr lang="en-US" altLang="zh-CN" sz="2800"/>
              <a:t>”</a:t>
            </a:r>
            <a:r>
              <a:rPr lang="zh-CN" altLang="zh-CN" sz="2800"/>
              <a:t>或</a:t>
            </a:r>
            <a:r>
              <a:rPr lang="en-US" altLang="zh-CN" sz="2800"/>
              <a:t>“</a:t>
            </a:r>
            <a:r>
              <a:rPr lang="zh-CN" altLang="zh-CN" sz="2800"/>
              <a:t>无</a:t>
            </a:r>
            <a:r>
              <a:rPr lang="en-US" altLang="zh-CN" sz="2800"/>
              <a:t>”</a:t>
            </a:r>
            <a:r>
              <a:rPr lang="zh-CN" altLang="zh-CN" sz="2800"/>
              <a:t>）。</a:t>
            </a:r>
            <a:br>
              <a:rPr lang="zh-CN" altLang="zh-CN" sz="2800"/>
            </a:br>
            <a:endParaRPr lang="zh-CN" altLang="en-US" sz="2800"/>
          </a:p>
        </p:txBody>
      </p:sp>
      <p:sp>
        <p:nvSpPr>
          <p:cNvPr id="13316" name="矩形 1"/>
          <p:cNvSpPr/>
          <p:nvPr/>
        </p:nvSpPr>
        <p:spPr>
          <a:xfrm>
            <a:off x="3008313" y="4191000"/>
            <a:ext cx="54292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无</a:t>
            </a:r>
            <a:endParaRPr lang="zh-CN" altLang="zh-CN" sz="2800">
              <a:latin typeface="等线" pitchFamily="2" charset="-122"/>
              <a:ea typeface="等线" pitchFamily="2" charset="-122"/>
            </a:endParaRPr>
          </a:p>
        </p:txBody>
      </p:sp>
      <p:sp>
        <p:nvSpPr>
          <p:cNvPr id="13317" name="矩形 3"/>
          <p:cNvSpPr/>
          <p:nvPr/>
        </p:nvSpPr>
        <p:spPr>
          <a:xfrm>
            <a:off x="7248525" y="2886075"/>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压力</a:t>
            </a:r>
            <a:endParaRPr lang="zh-CN" altLang="en-US" sz="2800"/>
          </a:p>
        </p:txBody>
      </p:sp>
      <p:sp>
        <p:nvSpPr>
          <p:cNvPr id="13318" name="矩形 4"/>
          <p:cNvSpPr/>
          <p:nvPr/>
        </p:nvSpPr>
        <p:spPr>
          <a:xfrm>
            <a:off x="1230313" y="3544888"/>
            <a:ext cx="34163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接触面的粗糙程度　</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317"/>
                                        </p:tgtEl>
                                        <p:attrNameLst>
                                          <p:attrName>style.visibility</p:attrName>
                                        </p:attrNameLst>
                                      </p:cBhvr>
                                      <p:to>
                                        <p:strVal val="visible"/>
                                      </p:to>
                                    </p:set>
                                    <p:anim calcmode="lin" valueType="num">
                                      <p:cBhvr additive="base">
                                        <p:cTn id="12" dur="500" fill="hold"/>
                                        <p:tgtEl>
                                          <p:spTgt spid="13317"/>
                                        </p:tgtEl>
                                        <p:attrNameLst>
                                          <p:attrName>ppt_x</p:attrName>
                                        </p:attrNameLst>
                                      </p:cBhvr>
                                      <p:tavLst>
                                        <p:tav tm="0">
                                          <p:val>
                                            <p:strVal val="#ppt_x"/>
                                          </p:val>
                                        </p:tav>
                                        <p:tav tm="100000">
                                          <p:val>
                                            <p:strVal val="#ppt_x"/>
                                          </p:val>
                                        </p:tav>
                                      </p:tavLst>
                                    </p:anim>
                                    <p:anim calcmode="lin" valueType="num">
                                      <p:cBhvr additive="base">
                                        <p:cTn id="13" dur="500" fill="hold"/>
                                        <p:tgtEl>
                                          <p:spTgt spid="1331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318"/>
                                        </p:tgtEl>
                                        <p:attrNameLst>
                                          <p:attrName>style.visibility</p:attrName>
                                        </p:attrNameLst>
                                      </p:cBhvr>
                                      <p:to>
                                        <p:strVal val="visible"/>
                                      </p:to>
                                    </p:set>
                                    <p:anim calcmode="lin" valueType="num">
                                      <p:cBhvr additive="base">
                                        <p:cTn id="18" dur="500" fill="hold"/>
                                        <p:tgtEl>
                                          <p:spTgt spid="13318"/>
                                        </p:tgtEl>
                                        <p:attrNameLst>
                                          <p:attrName>ppt_x</p:attrName>
                                        </p:attrNameLst>
                                      </p:cBhvr>
                                      <p:tavLst>
                                        <p:tav tm="0">
                                          <p:val>
                                            <p:strVal val="#ppt_x"/>
                                          </p:val>
                                        </p:tav>
                                        <p:tav tm="100000">
                                          <p:val>
                                            <p:strVal val="#ppt_x"/>
                                          </p:val>
                                        </p:tav>
                                      </p:tavLst>
                                    </p:anim>
                                    <p:anim calcmode="lin" valueType="num">
                                      <p:cBhvr additive="base">
                                        <p:cTn id="19" dur="500" fill="hold"/>
                                        <p:tgtEl>
                                          <p:spTgt spid="13318"/>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316"/>
                                        </p:tgtEl>
                                        <p:attrNameLst>
                                          <p:attrName>style.visibility</p:attrName>
                                        </p:attrNameLst>
                                      </p:cBhvr>
                                      <p:to>
                                        <p:strVal val="visible"/>
                                      </p:to>
                                    </p:set>
                                    <p:anim calcmode="lin" valueType="num">
                                      <p:cBhvr additive="base">
                                        <p:cTn id="24" dur="500" fill="hold"/>
                                        <p:tgtEl>
                                          <p:spTgt spid="13316"/>
                                        </p:tgtEl>
                                        <p:attrNameLst>
                                          <p:attrName>ppt_x</p:attrName>
                                        </p:attrNameLst>
                                      </p:cBhvr>
                                      <p:tavLst>
                                        <p:tav tm="0">
                                          <p:val>
                                            <p:strVal val="#ppt_x"/>
                                          </p:val>
                                        </p:tav>
                                        <p:tav tm="100000">
                                          <p:val>
                                            <p:strVal val="#ppt_x"/>
                                          </p:val>
                                        </p:tav>
                                      </p:tavLst>
                                    </p:anim>
                                    <p:anim calcmode="lin" valueType="num">
                                      <p:cBhvr additive="base">
                                        <p:cTn id="25"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0"/>
      <p:bldP spid="13317" grpId="0"/>
      <p:bldP spid="13318"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矩形 1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4339" name="标题 2"/>
          <p:cNvSpPr>
            <a:spLocks noGrp="1"/>
          </p:cNvSpPr>
          <p:nvPr>
            <p:ph type="title" idx="4294967295"/>
          </p:nvPr>
        </p:nvSpPr>
        <p:spPr>
          <a:xfrm>
            <a:off x="582613" y="11525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增大摩擦的方法有：</a:t>
            </a:r>
            <a:br>
              <a:rPr lang="en-US" altLang="zh-CN" sz="2800"/>
            </a:br>
            <a:r>
              <a:rPr lang="zh-CN" altLang="zh-CN" sz="2800" u="sng"/>
              <a:t>　　　　　　　　　　　</a:t>
            </a:r>
            <a:r>
              <a:rPr lang="zh-CN" altLang="zh-CN" sz="2800"/>
              <a:t>如轮胎花纹、运动员手上擦镁粉、防滑链等；</a:t>
            </a:r>
            <a:br>
              <a:rPr lang="en-US" altLang="zh-CN" sz="2800"/>
            </a:br>
            <a:r>
              <a:rPr lang="zh-CN" altLang="zh-CN" sz="2800" u="sng"/>
              <a:t>　　　　　</a:t>
            </a:r>
            <a:r>
              <a:rPr lang="zh-CN" altLang="zh-CN" sz="2800"/>
              <a:t>如刹车；双手用力按黑板擦擦黑板等．</a:t>
            </a:r>
            <a:br>
              <a:rPr lang="zh-CN" altLang="zh-CN" sz="2800"/>
            </a:br>
            <a:r>
              <a:rPr lang="zh-CN" altLang="zh-CN" sz="2800"/>
              <a:t>减小摩擦的方法有：减小压力、使接触面变光滑、变滑动为滚动（滚动轴承）、使接触面彼此分开（加润滑油、气垫、磁悬浮列车）</a:t>
            </a:r>
            <a:r>
              <a:rPr lang="en-US" altLang="zh-CN" sz="2800"/>
              <a:t>.</a:t>
            </a:r>
            <a:br>
              <a:rPr lang="zh-CN" altLang="zh-CN" sz="2800"/>
            </a:br>
            <a:endParaRPr lang="zh-CN" altLang="en-US" sz="2800"/>
          </a:p>
        </p:txBody>
      </p:sp>
      <p:sp>
        <p:nvSpPr>
          <p:cNvPr id="14340" name="矩形 1"/>
          <p:cNvSpPr/>
          <p:nvPr/>
        </p:nvSpPr>
        <p:spPr>
          <a:xfrm>
            <a:off x="661988" y="3146425"/>
            <a:ext cx="162083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增大压力</a:t>
            </a:r>
            <a:endParaRPr lang="zh-CN" altLang="zh-CN" sz="2800">
              <a:latin typeface="等线" pitchFamily="2" charset="-122"/>
              <a:ea typeface="等线" pitchFamily="2" charset="-122"/>
            </a:endParaRPr>
          </a:p>
        </p:txBody>
      </p:sp>
      <p:sp>
        <p:nvSpPr>
          <p:cNvPr id="14341" name="矩形 3"/>
          <p:cNvSpPr/>
          <p:nvPr/>
        </p:nvSpPr>
        <p:spPr>
          <a:xfrm>
            <a:off x="738188" y="1847850"/>
            <a:ext cx="413385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增大接触面的粗糙程度　</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arn(inVertical)">
                                      <p:cBhvr>
                                        <p:cTn id="7" dur="500"/>
                                        <p:tgtEl>
                                          <p:spTgt spid="1433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341"/>
                                        </p:tgtEl>
                                        <p:attrNameLst>
                                          <p:attrName>style.visibility</p:attrName>
                                        </p:attrNameLst>
                                      </p:cBhvr>
                                      <p:to>
                                        <p:strVal val="visible"/>
                                      </p:to>
                                    </p:set>
                                    <p:anim calcmode="lin" valueType="num">
                                      <p:cBhvr additive="base">
                                        <p:cTn id="12" dur="500" fill="hold"/>
                                        <p:tgtEl>
                                          <p:spTgt spid="14341"/>
                                        </p:tgtEl>
                                        <p:attrNameLst>
                                          <p:attrName>ppt_x</p:attrName>
                                        </p:attrNameLst>
                                      </p:cBhvr>
                                      <p:tavLst>
                                        <p:tav tm="0">
                                          <p:val>
                                            <p:strVal val="#ppt_x"/>
                                          </p:val>
                                        </p:tav>
                                        <p:tav tm="100000">
                                          <p:val>
                                            <p:strVal val="#ppt_x"/>
                                          </p:val>
                                        </p:tav>
                                      </p:tavLst>
                                    </p:anim>
                                    <p:anim calcmode="lin" valueType="num">
                                      <p:cBhvr additive="base">
                                        <p:cTn id="13"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340"/>
                                        </p:tgtEl>
                                        <p:attrNameLst>
                                          <p:attrName>style.visibility</p:attrName>
                                        </p:attrNameLst>
                                      </p:cBhvr>
                                      <p:to>
                                        <p:strVal val="visible"/>
                                      </p:to>
                                    </p:set>
                                    <p:anim calcmode="lin" valueType="num">
                                      <p:cBhvr additive="base">
                                        <p:cTn id="18" dur="500" fill="hold"/>
                                        <p:tgtEl>
                                          <p:spTgt spid="14340"/>
                                        </p:tgtEl>
                                        <p:attrNameLst>
                                          <p:attrName>ppt_x</p:attrName>
                                        </p:attrNameLst>
                                      </p:cBhvr>
                                      <p:tavLst>
                                        <p:tav tm="0">
                                          <p:val>
                                            <p:strVal val="#ppt_x"/>
                                          </p:val>
                                        </p:tav>
                                        <p:tav tm="100000">
                                          <p:val>
                                            <p:strVal val="#ppt_x"/>
                                          </p:val>
                                        </p:tav>
                                      </p:tavLst>
                                    </p:anim>
                                    <p:anim calcmode="lin" valueType="num">
                                      <p:cBhvr additive="base">
                                        <p:cTn id="19" dur="500" fill="hold"/>
                                        <p:tgtEl>
                                          <p:spTgt spid="143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0" grpId="0"/>
      <p:bldP spid="1434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标题 1"/>
          <p:cNvSpPr>
            <a:spLocks noGrp="1"/>
          </p:cNvSpPr>
          <p:nvPr>
            <p:ph type="title" idx="4294967295"/>
          </p:nvPr>
        </p:nvSpPr>
        <p:spPr>
          <a:xfrm>
            <a:off x="582613" y="741363"/>
            <a:ext cx="8128000" cy="1539875"/>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en-US" sz="2800"/>
              <a:t>一　  惯性</a:t>
            </a:r>
            <a:br>
              <a:rPr lang="en-US" altLang="zh-CN" sz="2800"/>
            </a:br>
            <a:r>
              <a:rPr lang="zh-CN" altLang="en-US" sz="2800"/>
              <a:t>　</a:t>
            </a:r>
            <a:r>
              <a:rPr lang="zh-CN" altLang="zh-CN" sz="2800"/>
              <a:t> </a:t>
            </a:r>
            <a:r>
              <a:rPr lang="en-US" altLang="zh-CN" sz="2800"/>
              <a:t>     </a:t>
            </a:r>
            <a:r>
              <a:rPr lang="zh-CN" altLang="zh-CN" sz="2800"/>
              <a:t>（</a:t>
            </a:r>
            <a:r>
              <a:rPr lang="en-US" altLang="zh-CN" sz="2800"/>
              <a:t>2020·</a:t>
            </a:r>
            <a:r>
              <a:rPr lang="zh-CN" altLang="zh-CN" sz="2800"/>
              <a:t>鄂州）关于惯性，以下说法正确的是（　　）</a:t>
            </a:r>
            <a:br>
              <a:rPr lang="zh-CN" altLang="zh-CN" sz="2800"/>
            </a:br>
            <a:r>
              <a:rPr lang="en-US" altLang="zh-CN" sz="2800"/>
              <a:t>A</a:t>
            </a:r>
            <a:r>
              <a:rPr lang="zh-CN" altLang="zh-CN" sz="2800"/>
              <a:t>．百米赛跑运动员到达终点不能马上停下来，是由于运动员具有惯性</a:t>
            </a:r>
            <a:br>
              <a:rPr lang="zh-CN" altLang="zh-CN" sz="2800"/>
            </a:br>
            <a:r>
              <a:rPr lang="en-US" altLang="zh-CN" sz="2800"/>
              <a:t>B</a:t>
            </a:r>
            <a:r>
              <a:rPr lang="zh-CN" altLang="zh-CN" sz="2800"/>
              <a:t>．汽车驾驶员和乘客需要系上安全带，是为了减小汽车行驶中人的惯性</a:t>
            </a:r>
            <a:br>
              <a:rPr lang="zh-CN" altLang="zh-CN" sz="2800"/>
            </a:br>
            <a:r>
              <a:rPr lang="en-US" altLang="zh-CN" sz="2800"/>
              <a:t>C</a:t>
            </a:r>
            <a:r>
              <a:rPr lang="zh-CN" altLang="zh-CN" sz="2800"/>
              <a:t>．行驶中的公交车紧急刹车时，乘客会向前倾，是由于惯性力的作用</a:t>
            </a:r>
            <a:br>
              <a:rPr lang="zh-CN" altLang="zh-CN" sz="2800"/>
            </a:br>
            <a:r>
              <a:rPr lang="en-US" altLang="zh-CN" sz="2800"/>
              <a:t>D</a:t>
            </a:r>
            <a:r>
              <a:rPr lang="zh-CN" altLang="zh-CN" sz="2800"/>
              <a:t>．高速公路严禁超速，是因为速度越大惯性越大</a:t>
            </a:r>
            <a:br>
              <a:rPr lang="zh-CN" altLang="zh-CN" sz="2800"/>
            </a:br>
            <a:endParaRPr lang="zh-CN" altLang="en-US" sz="2800"/>
          </a:p>
        </p:txBody>
      </p:sp>
      <p:pic>
        <p:nvPicPr>
          <p:cNvPr id="15363" name="Picture 2"/>
          <p:cNvPicPr>
            <a:picLocks noChangeAspect="1"/>
          </p:cNvPicPr>
          <p:nvPr/>
        </p:nvPicPr>
        <p:blipFill>
          <a:blip r:embed="rId2"/>
          <a:stretch>
            <a:fillRect/>
          </a:stretch>
        </p:blipFill>
        <p:spPr>
          <a:xfrm>
            <a:off x="831850" y="1404938"/>
            <a:ext cx="792163" cy="395287"/>
          </a:xfrm>
          <a:prstGeom prst="rect">
            <a:avLst/>
          </a:prstGeom>
          <a:noFill/>
          <a:ln>
            <a:noFill/>
            <a:miter lim="800000"/>
          </a:ln>
        </p:spPr>
      </p:pic>
      <p:sp>
        <p:nvSpPr>
          <p:cNvPr id="1536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5365" name="矩形 2"/>
          <p:cNvSpPr/>
          <p:nvPr/>
        </p:nvSpPr>
        <p:spPr>
          <a:xfrm>
            <a:off x="1143000" y="1800225"/>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500"/>
                                        <p:tgtEl>
                                          <p:spTgt spid="1536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362"/>
                                        </p:tgtEl>
                                        <p:attrNameLst>
                                          <p:attrName>style.visibility</p:attrName>
                                        </p:attrNameLst>
                                      </p:cBhvr>
                                      <p:to>
                                        <p:strVal val="visible"/>
                                      </p:to>
                                    </p:set>
                                    <p:animEffect transition="in" filter="fade">
                                      <p:cBhvr>
                                        <p:cTn id="10" dur="500"/>
                                        <p:tgtEl>
                                          <p:spTgt spid="1536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5365"/>
                                        </p:tgtEl>
                                        <p:attrNameLst>
                                          <p:attrName>style.visibility</p:attrName>
                                        </p:attrNameLst>
                                      </p:cBhvr>
                                      <p:to>
                                        <p:strVal val="visible"/>
                                      </p:to>
                                    </p:set>
                                    <p:anim calcmode="lin" valueType="num">
                                      <p:cBhvr additive="base">
                                        <p:cTn id="15" dur="500" fill="hold"/>
                                        <p:tgtEl>
                                          <p:spTgt spid="15365"/>
                                        </p:tgtEl>
                                        <p:attrNameLst>
                                          <p:attrName>ppt_x</p:attrName>
                                        </p:attrNameLst>
                                      </p:cBhvr>
                                      <p:tavLst>
                                        <p:tav tm="0">
                                          <p:val>
                                            <p:strVal val="#ppt_x"/>
                                          </p:val>
                                        </p:tav>
                                        <p:tav tm="100000">
                                          <p:val>
                                            <p:strVal val="#ppt_x"/>
                                          </p:val>
                                        </p:tav>
                                      </p:tavLst>
                                    </p:anim>
                                    <p:anim calcmode="lin" valueType="num">
                                      <p:cBhvr additive="base">
                                        <p:cTn id="16" dur="500" fill="hold"/>
                                        <p:tgtEl>
                                          <p:spTgt spid="153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6387" name="标题 1"/>
          <p:cNvSpPr>
            <a:spLocks noGrp="1"/>
          </p:cNvSpPr>
          <p:nvPr>
            <p:ph type="title" idx="4294967295"/>
          </p:nvPr>
        </p:nvSpPr>
        <p:spPr>
          <a:xfrm>
            <a:off x="508000" y="1979613"/>
            <a:ext cx="8128000" cy="211137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【点拔】一切物体都有惯性；惯性不是力，不能说物体受到惯性作用；惯性只和质量有关，质量越大，惯性越大，与速度无关．</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additive="base">
                                        <p:cTn id="7" dur="500" fill="hold"/>
                                        <p:tgtEl>
                                          <p:spTgt spid="16387"/>
                                        </p:tgtEl>
                                        <p:attrNameLst>
                                          <p:attrName>ppt_x</p:attrName>
                                        </p:attrNameLst>
                                      </p:cBhvr>
                                      <p:tavLst>
                                        <p:tav tm="0">
                                          <p:val>
                                            <p:strVal val="#ppt_x"/>
                                          </p:val>
                                        </p:tav>
                                        <p:tav tm="100000">
                                          <p:val>
                                            <p:strVal val="#ppt_x"/>
                                          </p:val>
                                        </p:tav>
                                      </p:tavLst>
                                    </p:anim>
                                    <p:anim calcmode="lin" valueType="num">
                                      <p:cBhvr additive="base">
                                        <p:cTn id="8" dur="500" fill="hold"/>
                                        <p:tgtEl>
                                          <p:spTgt spid="163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广州）金属球用细绳挂在车厢内，并相对于车静止，位置如图</a:t>
            </a:r>
            <a:r>
              <a:rPr lang="en-US" altLang="zh-CN" sz="2800"/>
              <a:t>1</a:t>
            </a:r>
            <a:r>
              <a:rPr lang="zh-CN" altLang="zh-CN" sz="2800"/>
              <a:t>所示．下列选项中能导致球突然从如图</a:t>
            </a:r>
            <a:r>
              <a:rPr lang="en-US" altLang="zh-CN" sz="2800"/>
              <a:t>1</a:t>
            </a:r>
            <a:r>
              <a:rPr lang="zh-CN" altLang="zh-CN" sz="2800"/>
              <a:t>位置变成如图</a:t>
            </a:r>
            <a:r>
              <a:rPr lang="en-US" altLang="zh-CN" sz="2800"/>
              <a:t>2</a:t>
            </a:r>
            <a:r>
              <a:rPr lang="zh-CN" altLang="zh-CN" sz="2800"/>
              <a:t>位置的是（　　）</a:t>
            </a:r>
            <a:br>
              <a:rPr lang="zh-CN" altLang="zh-CN" sz="2800"/>
            </a:br>
            <a:r>
              <a:rPr lang="en-US" altLang="zh-CN" sz="2800"/>
              <a:t>A.</a:t>
            </a:r>
            <a:r>
              <a:rPr lang="zh-CN" altLang="zh-CN" sz="2800"/>
              <a:t>车向西起动</a:t>
            </a:r>
            <a:r>
              <a:rPr lang="en-US" altLang="zh-CN" sz="2800"/>
              <a:t>	</a:t>
            </a:r>
            <a:br>
              <a:rPr lang="zh-CN" altLang="zh-CN" sz="2800"/>
            </a:br>
            <a:r>
              <a:rPr lang="en-US" altLang="zh-CN" sz="2800"/>
              <a:t>B</a:t>
            </a:r>
            <a:r>
              <a:rPr lang="zh-CN" altLang="zh-CN" sz="2800"/>
              <a:t>．车做匀速直线运动</a:t>
            </a:r>
            <a:r>
              <a:rPr lang="en-US" altLang="zh-CN" sz="2800"/>
              <a:t>	</a:t>
            </a:r>
            <a:br>
              <a:rPr lang="zh-CN" altLang="zh-CN" sz="2800"/>
            </a:br>
            <a:r>
              <a:rPr lang="en-US" altLang="zh-CN" sz="2800"/>
              <a:t>C</a:t>
            </a:r>
            <a:r>
              <a:rPr lang="zh-CN" altLang="zh-CN" sz="2800"/>
              <a:t>．车向东直线运动时加速</a:t>
            </a:r>
            <a:r>
              <a:rPr lang="en-US" altLang="zh-CN" sz="2800"/>
              <a:t>	</a:t>
            </a:r>
            <a:br>
              <a:rPr lang="zh-CN" altLang="zh-CN" sz="2800"/>
            </a:br>
            <a:r>
              <a:rPr lang="en-US" altLang="zh-CN" sz="2800"/>
              <a:t>D</a:t>
            </a:r>
            <a:r>
              <a:rPr lang="zh-CN" altLang="zh-CN" sz="2800"/>
              <a:t>．车向东直线运动时减速</a:t>
            </a:r>
            <a:br>
              <a:rPr lang="zh-CN" altLang="zh-CN" sz="2800"/>
            </a:br>
            <a:endParaRPr lang="zh-CN" altLang="en-US" sz="2800"/>
          </a:p>
        </p:txBody>
      </p:sp>
      <p:pic>
        <p:nvPicPr>
          <p:cNvPr id="17411" name="Picture 2"/>
          <p:cNvPicPr>
            <a:picLocks noChangeAspect="1"/>
          </p:cNvPicPr>
          <p:nvPr/>
        </p:nvPicPr>
        <p:blipFill>
          <a:blip r:embed="rId2"/>
          <a:stretch>
            <a:fillRect/>
          </a:stretch>
        </p:blipFill>
        <p:spPr>
          <a:xfrm>
            <a:off x="515938" y="1046163"/>
            <a:ext cx="1323975" cy="487362"/>
          </a:xfrm>
          <a:prstGeom prst="rect">
            <a:avLst/>
          </a:prstGeom>
          <a:noFill/>
          <a:ln>
            <a:noFill/>
            <a:miter lim="800000"/>
          </a:ln>
        </p:spPr>
      </p:pic>
      <p:sp>
        <p:nvSpPr>
          <p:cNvPr id="17412"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7413" name="Picture 6"/>
          <p:cNvPicPr>
            <a:picLocks noChangeAspect="1"/>
          </p:cNvPicPr>
          <p:nvPr/>
        </p:nvPicPr>
        <p:blipFill>
          <a:blip r:embed="rId3"/>
          <a:stretch>
            <a:fillRect/>
          </a:stretch>
        </p:blipFill>
        <p:spPr>
          <a:xfrm>
            <a:off x="4732338" y="2886075"/>
            <a:ext cx="3308350" cy="1671638"/>
          </a:xfrm>
          <a:prstGeom prst="rect">
            <a:avLst/>
          </a:prstGeom>
          <a:noFill/>
          <a:ln>
            <a:noFill/>
            <a:miter lim="800000"/>
          </a:ln>
        </p:spPr>
      </p:pic>
      <p:sp>
        <p:nvSpPr>
          <p:cNvPr id="17414" name="矩形 7"/>
          <p:cNvSpPr/>
          <p:nvPr/>
        </p:nvSpPr>
        <p:spPr>
          <a:xfrm>
            <a:off x="1074738" y="2876550"/>
            <a:ext cx="458787"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410"/>
                                        </p:tgtEl>
                                        <p:attrNameLst>
                                          <p:attrName>style.visibility</p:attrName>
                                        </p:attrNameLst>
                                      </p:cBhvr>
                                      <p:to>
                                        <p:strVal val="visible"/>
                                      </p:to>
                                    </p:set>
                                    <p:animEffect transition="in" filter="fade">
                                      <p:cBhvr>
                                        <p:cTn id="10" dur="500"/>
                                        <p:tgtEl>
                                          <p:spTgt spid="17410"/>
                                        </p:tgtEl>
                                      </p:cBhvr>
                                    </p:animEffect>
                                  </p:childTnLst>
                                </p:cTn>
                              </p:par>
                              <p:par>
                                <p:cTn id="11" presetID="10" presetClass="entr" presetSubtype="0" fill="hold" nodeType="withEffect">
                                  <p:stCondLst>
                                    <p:cond delay="0"/>
                                  </p:stCondLst>
                                  <p:childTnLst>
                                    <p:set>
                                      <p:cBhvr>
                                        <p:cTn id="12" dur="1" fill="hold">
                                          <p:stCondLst>
                                            <p:cond delay="0"/>
                                          </p:stCondLst>
                                        </p:cTn>
                                        <p:tgtEl>
                                          <p:spTgt spid="17413"/>
                                        </p:tgtEl>
                                        <p:attrNameLst>
                                          <p:attrName>style.visibility</p:attrName>
                                        </p:attrNameLst>
                                      </p:cBhvr>
                                      <p:to>
                                        <p:strVal val="visible"/>
                                      </p:to>
                                    </p:set>
                                    <p:animEffect transition="in" filter="fade">
                                      <p:cBhvr>
                                        <p:cTn id="13" dur="500"/>
                                        <p:tgtEl>
                                          <p:spTgt spid="1741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414"/>
                                        </p:tgtEl>
                                        <p:attrNameLst>
                                          <p:attrName>style.visibility</p:attrName>
                                        </p:attrNameLst>
                                      </p:cBhvr>
                                      <p:to>
                                        <p:strVal val="visible"/>
                                      </p:to>
                                    </p:set>
                                    <p:anim calcmode="lin" valueType="num">
                                      <p:cBhvr additive="base">
                                        <p:cTn id="18" dur="500" fill="hold"/>
                                        <p:tgtEl>
                                          <p:spTgt spid="17414"/>
                                        </p:tgtEl>
                                        <p:attrNameLst>
                                          <p:attrName>ppt_x</p:attrName>
                                        </p:attrNameLst>
                                      </p:cBhvr>
                                      <p:tavLst>
                                        <p:tav tm="0">
                                          <p:val>
                                            <p:strVal val="#ppt_x"/>
                                          </p:val>
                                        </p:tav>
                                        <p:tav tm="100000">
                                          <p:val>
                                            <p:strVal val="#ppt_x"/>
                                          </p:val>
                                        </p:tav>
                                      </p:tavLst>
                                    </p:anim>
                                    <p:anim calcmode="lin" valueType="num">
                                      <p:cBhvr additive="base">
                                        <p:cTn id="19" dur="500" fill="hold"/>
                                        <p:tgtEl>
                                          <p:spTgt spid="174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标题 1"/>
          <p:cNvSpPr>
            <a:spLocks noGrp="1"/>
          </p:cNvSpPr>
          <p:nvPr>
            <p:ph type="title" idx="4294967295"/>
          </p:nvPr>
        </p:nvSpPr>
        <p:spPr>
          <a:xfrm>
            <a:off x="442913" y="11033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400"/>
              <a:t>二　  平衡力和相互作用力　 </a:t>
            </a:r>
            <a:br>
              <a:rPr lang="en-US" altLang="zh-CN" sz="2400"/>
            </a:br>
            <a:r>
              <a:rPr lang="en-US" altLang="zh-CN" sz="2400"/>
              <a:t>            </a:t>
            </a:r>
            <a:r>
              <a:rPr lang="zh-CN" altLang="zh-CN" sz="2400"/>
              <a:t>（</a:t>
            </a:r>
            <a:r>
              <a:rPr lang="en-US" altLang="zh-CN" sz="2400"/>
              <a:t>2020·</a:t>
            </a:r>
            <a:r>
              <a:rPr lang="zh-CN" altLang="zh-CN" sz="2400"/>
              <a:t>济宁）如右图所示，小明用</a:t>
            </a:r>
            <a:br>
              <a:rPr lang="en-US" altLang="zh-CN" sz="2400"/>
            </a:br>
            <a:r>
              <a:rPr lang="zh-CN" altLang="zh-CN" sz="2400"/>
              <a:t>水平推力推静止在水平地面上的箱子，但箱</a:t>
            </a:r>
            <a:br>
              <a:rPr lang="en-US" altLang="zh-CN" sz="2400"/>
            </a:br>
            <a:r>
              <a:rPr lang="zh-CN" altLang="zh-CN" sz="2400"/>
              <a:t>子却没有运动．下列说法正确的是（　　）</a:t>
            </a:r>
            <a:br>
              <a:rPr lang="zh-CN" altLang="zh-CN" sz="2400"/>
            </a:br>
            <a:r>
              <a:rPr lang="en-US" altLang="zh-CN" sz="2400"/>
              <a:t>A</a:t>
            </a:r>
            <a:r>
              <a:rPr lang="zh-CN" altLang="zh-CN" sz="2400"/>
              <a:t>．箱子没有运动，此时箱子所受推力小于箱子所受摩擦力</a:t>
            </a:r>
            <a:br>
              <a:rPr lang="zh-CN" altLang="zh-CN" sz="2400"/>
            </a:br>
            <a:r>
              <a:rPr lang="en-US" altLang="zh-CN" sz="2400"/>
              <a:t>B</a:t>
            </a:r>
            <a:r>
              <a:rPr lang="zh-CN" altLang="zh-CN" sz="2400"/>
              <a:t>．箱子所受重力和地面对箱子的支持力是一对相互作用力</a:t>
            </a:r>
            <a:br>
              <a:rPr lang="zh-CN" altLang="zh-CN" sz="2400"/>
            </a:br>
            <a:r>
              <a:rPr lang="en-US" altLang="zh-CN" sz="2400"/>
              <a:t>C</a:t>
            </a:r>
            <a:r>
              <a:rPr lang="zh-CN" altLang="zh-CN" sz="2400"/>
              <a:t>．地面对箱子的支持力和箱子对地面的压力是一对平衡力</a:t>
            </a:r>
            <a:br>
              <a:rPr lang="zh-CN" altLang="zh-CN" sz="2400"/>
            </a:br>
            <a:r>
              <a:rPr lang="en-US" altLang="zh-CN" sz="2400"/>
              <a:t>D</a:t>
            </a:r>
            <a:r>
              <a:rPr lang="zh-CN" altLang="zh-CN" sz="2400"/>
              <a:t>．箱子此时在水平方向上和竖直方向上受到的合力均为零</a:t>
            </a:r>
            <a:br>
              <a:rPr lang="zh-CN" altLang="zh-CN" sz="2400"/>
            </a:br>
            <a:endParaRPr lang="zh-CN" altLang="en-US" sz="2400"/>
          </a:p>
        </p:txBody>
      </p:sp>
      <p:pic>
        <p:nvPicPr>
          <p:cNvPr id="18435" name="Picture 3"/>
          <p:cNvPicPr>
            <a:picLocks noChangeAspect="1"/>
          </p:cNvPicPr>
          <p:nvPr/>
        </p:nvPicPr>
        <p:blipFill>
          <a:blip r:embed="rId2"/>
          <a:stretch>
            <a:fillRect/>
          </a:stretch>
        </p:blipFill>
        <p:spPr>
          <a:xfrm>
            <a:off x="661988" y="1755775"/>
            <a:ext cx="790575" cy="395288"/>
          </a:xfrm>
          <a:prstGeom prst="rect">
            <a:avLst/>
          </a:prstGeom>
          <a:noFill/>
          <a:ln>
            <a:noFill/>
            <a:miter lim="800000"/>
          </a:ln>
        </p:spPr>
      </p:pic>
      <p:sp>
        <p:nvSpPr>
          <p:cNvPr id="1843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8437" name="Picture 9"/>
          <p:cNvPicPr>
            <a:picLocks noChangeAspect="1"/>
          </p:cNvPicPr>
          <p:nvPr/>
        </p:nvPicPr>
        <p:blipFill>
          <a:blip r:embed="rId3"/>
          <a:stretch>
            <a:fillRect/>
          </a:stretch>
        </p:blipFill>
        <p:spPr>
          <a:xfrm>
            <a:off x="6470650" y="1633538"/>
            <a:ext cx="2317750" cy="1544637"/>
          </a:xfrm>
          <a:prstGeom prst="rect">
            <a:avLst/>
          </a:prstGeom>
          <a:noFill/>
          <a:ln>
            <a:noFill/>
            <a:miter lim="800000"/>
          </a:ln>
        </p:spPr>
      </p:pic>
      <p:sp>
        <p:nvSpPr>
          <p:cNvPr id="18438" name="矩形 10"/>
          <p:cNvSpPr/>
          <p:nvPr/>
        </p:nvSpPr>
        <p:spPr>
          <a:xfrm>
            <a:off x="5464175" y="2789238"/>
            <a:ext cx="481013"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500"/>
                                        <p:tgtEl>
                                          <p:spTgt spid="1843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434"/>
                                        </p:tgtEl>
                                        <p:attrNameLst>
                                          <p:attrName>style.visibility</p:attrName>
                                        </p:attrNameLst>
                                      </p:cBhvr>
                                      <p:to>
                                        <p:strVal val="visible"/>
                                      </p:to>
                                    </p:set>
                                    <p:animEffect transition="in" filter="fade">
                                      <p:cBhvr>
                                        <p:cTn id="10" dur="500"/>
                                        <p:tgtEl>
                                          <p:spTgt spid="18434"/>
                                        </p:tgtEl>
                                      </p:cBhvr>
                                    </p:animEffect>
                                  </p:childTnLst>
                                </p:cTn>
                              </p:par>
                              <p:par>
                                <p:cTn id="11" presetID="10" presetClass="entr" presetSubtype="0" fill="hold" nodeType="withEffect">
                                  <p:stCondLst>
                                    <p:cond delay="0"/>
                                  </p:stCondLst>
                                  <p:childTnLst>
                                    <p:set>
                                      <p:cBhvr>
                                        <p:cTn id="12" dur="1" fill="hold">
                                          <p:stCondLst>
                                            <p:cond delay="0"/>
                                          </p:stCondLst>
                                        </p:cTn>
                                        <p:tgtEl>
                                          <p:spTgt spid="18437"/>
                                        </p:tgtEl>
                                        <p:attrNameLst>
                                          <p:attrName>style.visibility</p:attrName>
                                        </p:attrNameLst>
                                      </p:cBhvr>
                                      <p:to>
                                        <p:strVal val="visible"/>
                                      </p:to>
                                    </p:set>
                                    <p:animEffect transition="in" filter="fade">
                                      <p:cBhvr>
                                        <p:cTn id="13" dur="500"/>
                                        <p:tgtEl>
                                          <p:spTgt spid="1843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8438"/>
                                        </p:tgtEl>
                                        <p:attrNameLst>
                                          <p:attrName>style.visibility</p:attrName>
                                        </p:attrNameLst>
                                      </p:cBhvr>
                                      <p:to>
                                        <p:strVal val="visible"/>
                                      </p:to>
                                    </p:set>
                                    <p:anim calcmode="lin" valueType="num">
                                      <p:cBhvr additive="base">
                                        <p:cTn id="18" dur="500" fill="hold"/>
                                        <p:tgtEl>
                                          <p:spTgt spid="18438"/>
                                        </p:tgtEl>
                                        <p:attrNameLst>
                                          <p:attrName>ppt_x</p:attrName>
                                        </p:attrNameLst>
                                      </p:cBhvr>
                                      <p:tavLst>
                                        <p:tav tm="0">
                                          <p:val>
                                            <p:strVal val="#ppt_x"/>
                                          </p:val>
                                        </p:tav>
                                        <p:tav tm="100000">
                                          <p:val>
                                            <p:strVal val="#ppt_x"/>
                                          </p:val>
                                        </p:tav>
                                      </p:tavLst>
                                    </p:anim>
                                    <p:anim calcmode="lin" valueType="num">
                                      <p:cBhvr additive="base">
                                        <p:cTn id="19" dur="500" fill="hold"/>
                                        <p:tgtEl>
                                          <p:spTgt spid="184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8"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9459" name="标题 1"/>
          <p:cNvSpPr>
            <a:spLocks noGrp="1"/>
          </p:cNvSpPr>
          <p:nvPr>
            <p:ph type="title" idx="4294967295"/>
          </p:nvPr>
        </p:nvSpPr>
        <p:spPr>
          <a:xfrm>
            <a:off x="508000" y="1268413"/>
            <a:ext cx="8128000" cy="409257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a:t>
            </a:r>
            <a:r>
              <a:rPr lang="en-US" altLang="zh-CN" sz="2800"/>
              <a:t>1</a:t>
            </a:r>
            <a:r>
              <a:rPr lang="zh-CN" altLang="zh-CN" sz="2800"/>
              <a:t>）物体处于静止状态或者匀速直线运动状态时，叫做平衡状态，此时合力为</a:t>
            </a:r>
            <a:r>
              <a:rPr lang="en-US" altLang="zh-CN" sz="2800"/>
              <a:t>0</a:t>
            </a:r>
            <a:r>
              <a:rPr lang="zh-CN" altLang="zh-CN" sz="2800"/>
              <a:t>；</a:t>
            </a:r>
            <a:br>
              <a:rPr lang="zh-CN" altLang="zh-CN" sz="2800"/>
            </a:br>
            <a:r>
              <a:rPr lang="zh-CN" altLang="zh-CN" sz="2800"/>
              <a:t>（</a:t>
            </a:r>
            <a:r>
              <a:rPr lang="en-US" altLang="zh-CN" sz="2800"/>
              <a:t>2</a:t>
            </a:r>
            <a:r>
              <a:rPr lang="zh-CN" altLang="zh-CN" sz="2800"/>
              <a:t>）平衡力：同一物体，大小相等，方向相反，同一直线上</a:t>
            </a:r>
            <a:br>
              <a:rPr lang="zh-CN" altLang="zh-CN" sz="2800"/>
            </a:br>
            <a:r>
              <a:rPr lang="zh-CN" altLang="zh-CN" sz="2800"/>
              <a:t>（</a:t>
            </a:r>
            <a:r>
              <a:rPr lang="en-US" altLang="zh-CN" sz="2800"/>
              <a:t>3</a:t>
            </a:r>
            <a:r>
              <a:rPr lang="zh-CN" altLang="zh-CN" sz="2800"/>
              <a:t>）相互作用力 ：</a:t>
            </a:r>
            <a:r>
              <a:rPr lang="en-US" altLang="zh-CN" sz="2800"/>
              <a:t>A</a:t>
            </a:r>
            <a:r>
              <a:rPr lang="zh-CN" altLang="zh-CN" sz="2800"/>
              <a:t>对</a:t>
            </a:r>
            <a:r>
              <a:rPr lang="en-US" altLang="zh-CN" sz="2800"/>
              <a:t>B</a:t>
            </a:r>
            <a:r>
              <a:rPr lang="zh-CN" altLang="zh-CN" sz="2800"/>
              <a:t>的力和</a:t>
            </a:r>
            <a:r>
              <a:rPr lang="en-US" altLang="zh-CN" sz="2800"/>
              <a:t>B</a:t>
            </a:r>
            <a:r>
              <a:rPr lang="zh-CN" altLang="zh-CN" sz="2800"/>
              <a:t>对</a:t>
            </a:r>
            <a:r>
              <a:rPr lang="en-US" altLang="zh-CN" sz="2800"/>
              <a:t>A</a:t>
            </a:r>
            <a:r>
              <a:rPr lang="zh-CN" altLang="zh-CN" sz="2800"/>
              <a:t>的力，大小相等，方向相反，同一直线上．</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barn(inVertical)">
                                      <p:cBhvr>
                                        <p:cTn id="7"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标题 3"/>
          <p:cNvSpPr>
            <a:spLocks noGrp="1"/>
          </p:cNvSpPr>
          <p:nvPr>
            <p:ph type="title" idx="4294967295"/>
          </p:nvPr>
        </p:nvSpPr>
        <p:spPr>
          <a:xfrm>
            <a:off x="500063" y="8540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en-US" altLang="zh-CN" sz="2800"/>
              <a:t>             </a:t>
            </a:r>
            <a:r>
              <a:rPr lang="zh-CN" altLang="zh-CN" sz="2800"/>
              <a:t>（</a:t>
            </a:r>
            <a:r>
              <a:rPr lang="en-US" altLang="zh-CN" sz="2800"/>
              <a:t>2020·</a:t>
            </a:r>
            <a:r>
              <a:rPr lang="zh-CN" altLang="zh-CN" sz="2800"/>
              <a:t>邵阳）教室里水平讲台上放有一个静止的黑板刷，下列分析正确的是（　　）</a:t>
            </a:r>
            <a:br>
              <a:rPr lang="zh-CN" altLang="zh-CN" sz="2800"/>
            </a:br>
            <a:r>
              <a:rPr lang="en-US" altLang="zh-CN" sz="2800"/>
              <a:t>A</a:t>
            </a:r>
            <a:r>
              <a:rPr lang="zh-CN" altLang="zh-CN" sz="2800"/>
              <a:t>．讲台受到的重力和讲台对地面的压力是一对平衡力</a:t>
            </a:r>
            <a:r>
              <a:rPr lang="en-US" altLang="zh-CN" sz="2800"/>
              <a:t>	</a:t>
            </a:r>
            <a:br>
              <a:rPr lang="zh-CN" altLang="zh-CN" sz="2800"/>
            </a:br>
            <a:r>
              <a:rPr lang="en-US" altLang="zh-CN" sz="2800"/>
              <a:t>B</a:t>
            </a:r>
            <a:r>
              <a:rPr lang="zh-CN" altLang="zh-CN" sz="2800"/>
              <a:t>．讲台对黑板刷的支持力和黑板刷对讲台的压力是一对平衡力</a:t>
            </a:r>
            <a:r>
              <a:rPr lang="en-US" altLang="zh-CN" sz="2800"/>
              <a:t>	</a:t>
            </a:r>
            <a:br>
              <a:rPr lang="zh-CN" altLang="zh-CN" sz="2800"/>
            </a:br>
            <a:r>
              <a:rPr lang="en-US" altLang="zh-CN" sz="2800"/>
              <a:t>C</a:t>
            </a:r>
            <a:r>
              <a:rPr lang="zh-CN" altLang="zh-CN" sz="2800"/>
              <a:t>．讲台对黑板刷的支持力和黑板刷受到的重力是一对平衡力</a:t>
            </a:r>
            <a:r>
              <a:rPr lang="en-US" altLang="zh-CN" sz="2800"/>
              <a:t>	</a:t>
            </a:r>
            <a:br>
              <a:rPr lang="zh-CN" altLang="zh-CN" sz="2800"/>
            </a:br>
            <a:r>
              <a:rPr lang="en-US" altLang="zh-CN" sz="2800"/>
              <a:t>D</a:t>
            </a:r>
            <a:r>
              <a:rPr lang="zh-CN" altLang="zh-CN" sz="2800"/>
              <a:t>．讲台对地面的压力和地面对讲台的支持力是一对平衡力</a:t>
            </a:r>
            <a:endParaRPr lang="zh-CN" altLang="en-US" sz="2800"/>
          </a:p>
        </p:txBody>
      </p:sp>
      <p:pic>
        <p:nvPicPr>
          <p:cNvPr id="20483" name="Picture 2"/>
          <p:cNvPicPr>
            <a:picLocks noChangeAspect="1"/>
          </p:cNvPicPr>
          <p:nvPr/>
        </p:nvPicPr>
        <p:blipFill>
          <a:blip r:embed="rId2"/>
          <a:stretch>
            <a:fillRect/>
          </a:stretch>
        </p:blipFill>
        <p:spPr>
          <a:xfrm>
            <a:off x="515938" y="855663"/>
            <a:ext cx="1339850" cy="495300"/>
          </a:xfrm>
          <a:prstGeom prst="rect">
            <a:avLst/>
          </a:prstGeom>
          <a:noFill/>
          <a:ln>
            <a:noFill/>
            <a:miter lim="800000"/>
          </a:ln>
        </p:spPr>
      </p:pic>
      <p:sp>
        <p:nvSpPr>
          <p:cNvPr id="20484"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0485" name="矩形 9"/>
          <p:cNvSpPr/>
          <p:nvPr/>
        </p:nvSpPr>
        <p:spPr>
          <a:xfrm>
            <a:off x="6378575" y="1408113"/>
            <a:ext cx="458788"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500"/>
                                        <p:tgtEl>
                                          <p:spTgt spid="2048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482"/>
                                        </p:tgtEl>
                                        <p:attrNameLst>
                                          <p:attrName>style.visibility</p:attrName>
                                        </p:attrNameLst>
                                      </p:cBhvr>
                                      <p:to>
                                        <p:strVal val="visible"/>
                                      </p:to>
                                    </p:set>
                                    <p:animEffect transition="in" filter="fade">
                                      <p:cBhvr>
                                        <p:cTn id="10" dur="500"/>
                                        <p:tgtEl>
                                          <p:spTgt spid="2048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0485"/>
                                        </p:tgtEl>
                                        <p:attrNameLst>
                                          <p:attrName>style.visibility</p:attrName>
                                        </p:attrNameLst>
                                      </p:cBhvr>
                                      <p:to>
                                        <p:strVal val="visible"/>
                                      </p:to>
                                    </p:set>
                                    <p:anim calcmode="lin" valueType="num">
                                      <p:cBhvr additive="base">
                                        <p:cTn id="15" dur="500" fill="hold"/>
                                        <p:tgtEl>
                                          <p:spTgt spid="20485"/>
                                        </p:tgtEl>
                                        <p:attrNameLst>
                                          <p:attrName>ppt_x</p:attrName>
                                        </p:attrNameLst>
                                      </p:cBhvr>
                                      <p:tavLst>
                                        <p:tav tm="0">
                                          <p:val>
                                            <p:strVal val="#ppt_x"/>
                                          </p:val>
                                        </p:tav>
                                        <p:tav tm="100000">
                                          <p:val>
                                            <p:strVal val="#ppt_x"/>
                                          </p:val>
                                        </p:tav>
                                      </p:tavLst>
                                    </p:anim>
                                    <p:anim calcmode="lin" valueType="num">
                                      <p:cBhvr additive="base">
                                        <p:cTn id="16" dur="500" fill="hold"/>
                                        <p:tgtEl>
                                          <p:spTgt spid="204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5"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三　  增大摩擦或减小摩擦　 </a:t>
            </a:r>
            <a:br>
              <a:rPr lang="en-US" altLang="zh-CN" sz="2800"/>
            </a:br>
            <a:r>
              <a:rPr lang="en-US" altLang="zh-CN" sz="2800"/>
              <a:t>         </a:t>
            </a:r>
            <a:r>
              <a:rPr lang="zh-CN" altLang="zh-CN" sz="2800"/>
              <a:t>（</a:t>
            </a:r>
            <a:r>
              <a:rPr lang="en-US" altLang="zh-CN" sz="2800"/>
              <a:t>2020·</a:t>
            </a:r>
            <a:r>
              <a:rPr lang="zh-CN" altLang="zh-CN" sz="2800"/>
              <a:t>乐山）下列实例中，目的是为了增大摩擦的是（　　）</a:t>
            </a:r>
            <a:br>
              <a:rPr lang="zh-CN" altLang="zh-CN" sz="2800"/>
            </a:br>
            <a:endParaRPr lang="zh-CN" altLang="en-US" sz="2800"/>
          </a:p>
        </p:txBody>
      </p:sp>
      <p:pic>
        <p:nvPicPr>
          <p:cNvPr id="21507" name="Picture 4"/>
          <p:cNvPicPr>
            <a:picLocks noChangeAspect="1"/>
          </p:cNvPicPr>
          <p:nvPr/>
        </p:nvPicPr>
        <p:blipFill>
          <a:blip r:embed="rId2"/>
          <a:stretch>
            <a:fillRect/>
          </a:stretch>
        </p:blipFill>
        <p:spPr>
          <a:xfrm>
            <a:off x="704850" y="1776413"/>
            <a:ext cx="790575" cy="395287"/>
          </a:xfrm>
          <a:prstGeom prst="rect">
            <a:avLst/>
          </a:prstGeom>
          <a:noFill/>
          <a:ln>
            <a:noFill/>
            <a:miter lim="800000"/>
          </a:ln>
        </p:spPr>
      </p:pic>
      <p:sp>
        <p:nvSpPr>
          <p:cNvPr id="21508" name="矩形 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1509" name="矩形 3"/>
          <p:cNvSpPr/>
          <p:nvPr/>
        </p:nvSpPr>
        <p:spPr>
          <a:xfrm>
            <a:off x="6470650" y="4608513"/>
            <a:ext cx="2479675" cy="954087"/>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latin typeface="Times New Roman" pitchFamily="18" charset="0"/>
                <a:ea typeface="黑体" pitchFamily="49" charset="-122"/>
              </a:rPr>
              <a:t>D.</a:t>
            </a:r>
            <a:r>
              <a:rPr lang="zh-CN" altLang="en-US" sz="2800" spc="0">
                <a:latin typeface="Times New Roman" pitchFamily="18" charset="0"/>
                <a:ea typeface="黑体" pitchFamily="49" charset="-122"/>
              </a:rPr>
              <a:t>磁悬浮列车与轨道不接触 </a:t>
            </a:r>
            <a:endParaRPr lang="zh-CN" altLang="en-US" sz="2800">
              <a:latin typeface="Times New Roman" panose="02020603050405020304" pitchFamily="18" charset="0"/>
              <a:ea typeface="黑体" panose="02010609060101010101" pitchFamily="49" charset="-122"/>
            </a:endParaRPr>
          </a:p>
        </p:txBody>
      </p:sp>
      <p:pic>
        <p:nvPicPr>
          <p:cNvPr id="21510" name="Picture 12" descr="E:\资料   L\2020\课件\中考总复习\2021中考总复习·物理\130A.TIF"/>
          <p:cNvPicPr>
            <a:picLocks noChangeAspect="1"/>
          </p:cNvPicPr>
          <p:nvPr/>
        </p:nvPicPr>
        <p:blipFill>
          <a:blip r:embed="rId4" r:link="rId3"/>
          <a:stretch>
            <a:fillRect/>
          </a:stretch>
        </p:blipFill>
        <p:spPr>
          <a:xfrm>
            <a:off x="563563" y="3057525"/>
            <a:ext cx="1482725" cy="1422400"/>
          </a:xfrm>
          <a:prstGeom prst="rect">
            <a:avLst/>
          </a:prstGeom>
          <a:noFill/>
          <a:ln>
            <a:noFill/>
            <a:miter lim="800000"/>
          </a:ln>
        </p:spPr>
      </p:pic>
      <p:pic>
        <p:nvPicPr>
          <p:cNvPr id="21511" name="Picture 11" descr="E:\资料   L\2020\课件\中考总复习\2021中考总复习·物理\130B.TIF"/>
          <p:cNvPicPr>
            <a:picLocks noChangeAspect="1"/>
          </p:cNvPicPr>
          <p:nvPr/>
        </p:nvPicPr>
        <p:blipFill>
          <a:blip r:embed="rId6" r:link="rId5"/>
          <a:stretch>
            <a:fillRect/>
          </a:stretch>
        </p:blipFill>
        <p:spPr>
          <a:xfrm>
            <a:off x="2524125" y="3006725"/>
            <a:ext cx="1662113" cy="1422400"/>
          </a:xfrm>
          <a:prstGeom prst="rect">
            <a:avLst/>
          </a:prstGeom>
          <a:noFill/>
          <a:ln>
            <a:noFill/>
            <a:miter lim="800000"/>
          </a:ln>
        </p:spPr>
      </p:pic>
      <p:pic>
        <p:nvPicPr>
          <p:cNvPr id="21512" name="Picture 10" descr="E:\资料   L\2020\课件\中考总复习\2021中考总复习·物理\130C.TIF"/>
          <p:cNvPicPr>
            <a:picLocks noChangeAspect="1"/>
          </p:cNvPicPr>
          <p:nvPr/>
        </p:nvPicPr>
        <p:blipFill>
          <a:blip r:embed="rId8" r:link="rId7"/>
          <a:stretch>
            <a:fillRect/>
          </a:stretch>
        </p:blipFill>
        <p:spPr>
          <a:xfrm>
            <a:off x="4664075" y="3006725"/>
            <a:ext cx="1662113" cy="1362075"/>
          </a:xfrm>
          <a:prstGeom prst="rect">
            <a:avLst/>
          </a:prstGeom>
          <a:noFill/>
          <a:ln>
            <a:noFill/>
            <a:miter lim="800000"/>
          </a:ln>
        </p:spPr>
      </p:pic>
      <p:pic>
        <p:nvPicPr>
          <p:cNvPr id="21513" name="Picture 9" descr="E:\资料   L\2020\课件\中考总复习\2021中考总复习·物理\130D.TIF"/>
          <p:cNvPicPr>
            <a:picLocks noChangeAspect="1"/>
          </p:cNvPicPr>
          <p:nvPr/>
        </p:nvPicPr>
        <p:blipFill>
          <a:blip r:embed="rId10" r:link="rId9"/>
          <a:stretch>
            <a:fillRect/>
          </a:stretch>
        </p:blipFill>
        <p:spPr>
          <a:xfrm>
            <a:off x="6804025" y="3057525"/>
            <a:ext cx="1812925" cy="1422400"/>
          </a:xfrm>
          <a:prstGeom prst="rect">
            <a:avLst/>
          </a:prstGeom>
          <a:noFill/>
          <a:ln>
            <a:noFill/>
            <a:miter lim="800000"/>
          </a:ln>
        </p:spPr>
      </p:pic>
      <p:sp>
        <p:nvSpPr>
          <p:cNvPr id="21514" name="矩形 13"/>
          <p:cNvSpPr/>
          <p:nvPr/>
        </p:nvSpPr>
        <p:spPr>
          <a:xfrm>
            <a:off x="274638" y="4735513"/>
            <a:ext cx="206057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latin typeface="Times New Roman" pitchFamily="18" charset="0"/>
                <a:ea typeface="黑体" pitchFamily="49" charset="-122"/>
              </a:rPr>
              <a:t>A.</a:t>
            </a:r>
            <a:r>
              <a:rPr lang="zh-CN" altLang="en-US" sz="2800" spc="0">
                <a:latin typeface="Times New Roman" pitchFamily="18" charset="0"/>
                <a:ea typeface="黑体" pitchFamily="49" charset="-122"/>
              </a:rPr>
              <a:t>滚动轴承 </a:t>
            </a:r>
            <a:endParaRPr lang="zh-CN" altLang="en-US" sz="2800">
              <a:latin typeface="Times New Roman" panose="02020603050405020304" pitchFamily="18" charset="0"/>
              <a:ea typeface="黑体" panose="02010609060101010101" pitchFamily="49" charset="-122"/>
            </a:endParaRPr>
          </a:p>
        </p:txBody>
      </p:sp>
      <p:sp>
        <p:nvSpPr>
          <p:cNvPr id="21515" name="矩形 14"/>
          <p:cNvSpPr/>
          <p:nvPr/>
        </p:nvSpPr>
        <p:spPr>
          <a:xfrm>
            <a:off x="2460625" y="4608513"/>
            <a:ext cx="1908175" cy="954087"/>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latin typeface="Times New Roman" pitchFamily="18" charset="0"/>
                <a:ea typeface="黑体" pitchFamily="49" charset="-122"/>
              </a:rPr>
              <a:t>B.</a:t>
            </a:r>
            <a:r>
              <a:rPr lang="zh-CN" altLang="en-US" sz="2800" spc="0">
                <a:latin typeface="Times New Roman" pitchFamily="18" charset="0"/>
                <a:ea typeface="黑体" pitchFamily="49" charset="-122"/>
              </a:rPr>
              <a:t>给木箱加装轮子 </a:t>
            </a:r>
            <a:endParaRPr lang="zh-CN" altLang="en-US" sz="2800">
              <a:latin typeface="Times New Roman" panose="02020603050405020304" pitchFamily="18" charset="0"/>
              <a:ea typeface="黑体" panose="02010609060101010101" pitchFamily="49" charset="-122"/>
            </a:endParaRPr>
          </a:p>
        </p:txBody>
      </p:sp>
      <p:sp>
        <p:nvSpPr>
          <p:cNvPr id="21516" name="矩形 15"/>
          <p:cNvSpPr/>
          <p:nvPr/>
        </p:nvSpPr>
        <p:spPr>
          <a:xfrm>
            <a:off x="4384675" y="4608513"/>
            <a:ext cx="2085975" cy="954087"/>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latin typeface="Times New Roman" pitchFamily="18" charset="0"/>
                <a:ea typeface="黑体" pitchFamily="49" charset="-122"/>
              </a:rPr>
              <a:t>C.</a:t>
            </a:r>
            <a:r>
              <a:rPr lang="zh-CN" altLang="en-US" sz="2800" spc="0">
                <a:latin typeface="Times New Roman" pitchFamily="18" charset="0"/>
                <a:ea typeface="黑体" pitchFamily="49" charset="-122"/>
              </a:rPr>
              <a:t>自行车车轮有凹槽 </a:t>
            </a:r>
            <a:endParaRPr lang="zh-CN" altLang="en-US" sz="2800">
              <a:latin typeface="Times New Roman" panose="02020603050405020304" pitchFamily="18" charset="0"/>
              <a:ea typeface="黑体" panose="02010609060101010101" pitchFamily="49" charset="-122"/>
            </a:endParaRPr>
          </a:p>
        </p:txBody>
      </p:sp>
      <p:sp>
        <p:nvSpPr>
          <p:cNvPr id="21517" name="矩形 21"/>
          <p:cNvSpPr/>
          <p:nvPr/>
        </p:nvSpPr>
        <p:spPr>
          <a:xfrm>
            <a:off x="2460625" y="2238375"/>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500"/>
                                        <p:tgtEl>
                                          <p:spTgt spid="2150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506"/>
                                        </p:tgtEl>
                                        <p:attrNameLst>
                                          <p:attrName>style.visibility</p:attrName>
                                        </p:attrNameLst>
                                      </p:cBhvr>
                                      <p:to>
                                        <p:strVal val="visible"/>
                                      </p:to>
                                    </p:set>
                                    <p:animEffect transition="in" filter="fade">
                                      <p:cBhvr>
                                        <p:cTn id="10" dur="500"/>
                                        <p:tgtEl>
                                          <p:spTgt spid="2150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509"/>
                                        </p:tgtEl>
                                        <p:attrNameLst>
                                          <p:attrName>style.visibility</p:attrName>
                                        </p:attrNameLst>
                                      </p:cBhvr>
                                      <p:to>
                                        <p:strVal val="visible"/>
                                      </p:to>
                                    </p:set>
                                    <p:animEffect transition="in" filter="fade">
                                      <p:cBhvr>
                                        <p:cTn id="13" dur="500"/>
                                        <p:tgtEl>
                                          <p:spTgt spid="21509"/>
                                        </p:tgtEl>
                                      </p:cBhvr>
                                    </p:animEffect>
                                  </p:childTnLst>
                                </p:cTn>
                              </p:par>
                              <p:par>
                                <p:cTn id="14" presetID="10" presetClass="entr" presetSubtype="0" fill="hold" nodeType="withEffect">
                                  <p:stCondLst>
                                    <p:cond delay="0"/>
                                  </p:stCondLst>
                                  <p:childTnLst>
                                    <p:set>
                                      <p:cBhvr>
                                        <p:cTn id="15" dur="1" fill="hold">
                                          <p:stCondLst>
                                            <p:cond delay="0"/>
                                          </p:stCondLst>
                                        </p:cTn>
                                        <p:tgtEl>
                                          <p:spTgt spid="21510"/>
                                        </p:tgtEl>
                                        <p:attrNameLst>
                                          <p:attrName>style.visibility</p:attrName>
                                        </p:attrNameLst>
                                      </p:cBhvr>
                                      <p:to>
                                        <p:strVal val="visible"/>
                                      </p:to>
                                    </p:set>
                                    <p:animEffect transition="in" filter="fade">
                                      <p:cBhvr>
                                        <p:cTn id="16" dur="500"/>
                                        <p:tgtEl>
                                          <p:spTgt spid="21510"/>
                                        </p:tgtEl>
                                      </p:cBhvr>
                                    </p:animEffect>
                                  </p:childTnLst>
                                </p:cTn>
                              </p:par>
                              <p:par>
                                <p:cTn id="17" presetID="10" presetClass="entr" presetSubtype="0" fill="hold" nodeType="withEffect">
                                  <p:stCondLst>
                                    <p:cond delay="0"/>
                                  </p:stCondLst>
                                  <p:childTnLst>
                                    <p:set>
                                      <p:cBhvr>
                                        <p:cTn id="18" dur="1" fill="hold">
                                          <p:stCondLst>
                                            <p:cond delay="0"/>
                                          </p:stCondLst>
                                        </p:cTn>
                                        <p:tgtEl>
                                          <p:spTgt spid="21511"/>
                                        </p:tgtEl>
                                        <p:attrNameLst>
                                          <p:attrName>style.visibility</p:attrName>
                                        </p:attrNameLst>
                                      </p:cBhvr>
                                      <p:to>
                                        <p:strVal val="visible"/>
                                      </p:to>
                                    </p:set>
                                    <p:animEffect transition="in" filter="fade">
                                      <p:cBhvr>
                                        <p:cTn id="19" dur="500"/>
                                        <p:tgtEl>
                                          <p:spTgt spid="21511"/>
                                        </p:tgtEl>
                                      </p:cBhvr>
                                    </p:animEffect>
                                  </p:childTnLst>
                                </p:cTn>
                              </p:par>
                              <p:par>
                                <p:cTn id="20" presetID="10" presetClass="entr" presetSubtype="0" fill="hold" nodeType="withEffect">
                                  <p:stCondLst>
                                    <p:cond delay="0"/>
                                  </p:stCondLst>
                                  <p:childTnLst>
                                    <p:set>
                                      <p:cBhvr>
                                        <p:cTn id="21" dur="1" fill="hold">
                                          <p:stCondLst>
                                            <p:cond delay="0"/>
                                          </p:stCondLst>
                                        </p:cTn>
                                        <p:tgtEl>
                                          <p:spTgt spid="21512"/>
                                        </p:tgtEl>
                                        <p:attrNameLst>
                                          <p:attrName>style.visibility</p:attrName>
                                        </p:attrNameLst>
                                      </p:cBhvr>
                                      <p:to>
                                        <p:strVal val="visible"/>
                                      </p:to>
                                    </p:set>
                                    <p:animEffect transition="in" filter="fade">
                                      <p:cBhvr>
                                        <p:cTn id="22" dur="500"/>
                                        <p:tgtEl>
                                          <p:spTgt spid="21512"/>
                                        </p:tgtEl>
                                      </p:cBhvr>
                                    </p:animEffect>
                                  </p:childTnLst>
                                </p:cTn>
                              </p:par>
                              <p:par>
                                <p:cTn id="23" presetID="10" presetClass="entr" presetSubtype="0" fill="hold" nodeType="withEffect">
                                  <p:stCondLst>
                                    <p:cond delay="0"/>
                                  </p:stCondLst>
                                  <p:childTnLst>
                                    <p:set>
                                      <p:cBhvr>
                                        <p:cTn id="24" dur="1" fill="hold">
                                          <p:stCondLst>
                                            <p:cond delay="0"/>
                                          </p:stCondLst>
                                        </p:cTn>
                                        <p:tgtEl>
                                          <p:spTgt spid="21513"/>
                                        </p:tgtEl>
                                        <p:attrNameLst>
                                          <p:attrName>style.visibility</p:attrName>
                                        </p:attrNameLst>
                                      </p:cBhvr>
                                      <p:to>
                                        <p:strVal val="visible"/>
                                      </p:to>
                                    </p:set>
                                    <p:animEffect transition="in" filter="fade">
                                      <p:cBhvr>
                                        <p:cTn id="25" dur="500"/>
                                        <p:tgtEl>
                                          <p:spTgt spid="215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1514"/>
                                        </p:tgtEl>
                                        <p:attrNameLst>
                                          <p:attrName>style.visibility</p:attrName>
                                        </p:attrNameLst>
                                      </p:cBhvr>
                                      <p:to>
                                        <p:strVal val="visible"/>
                                      </p:to>
                                    </p:set>
                                    <p:animEffect transition="in" filter="fade">
                                      <p:cBhvr>
                                        <p:cTn id="28" dur="500"/>
                                        <p:tgtEl>
                                          <p:spTgt spid="2151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515"/>
                                        </p:tgtEl>
                                        <p:attrNameLst>
                                          <p:attrName>style.visibility</p:attrName>
                                        </p:attrNameLst>
                                      </p:cBhvr>
                                      <p:to>
                                        <p:strVal val="visible"/>
                                      </p:to>
                                    </p:set>
                                    <p:animEffect transition="in" filter="fade">
                                      <p:cBhvr>
                                        <p:cTn id="31" dur="500"/>
                                        <p:tgtEl>
                                          <p:spTgt spid="215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516"/>
                                        </p:tgtEl>
                                        <p:attrNameLst>
                                          <p:attrName>style.visibility</p:attrName>
                                        </p:attrNameLst>
                                      </p:cBhvr>
                                      <p:to>
                                        <p:strVal val="visible"/>
                                      </p:to>
                                    </p:set>
                                    <p:animEffect transition="in" filter="fade">
                                      <p:cBhvr>
                                        <p:cTn id="34" dur="500"/>
                                        <p:tgtEl>
                                          <p:spTgt spid="21516"/>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1517"/>
                                        </p:tgtEl>
                                        <p:attrNameLst>
                                          <p:attrName>style.visibility</p:attrName>
                                        </p:attrNameLst>
                                      </p:cBhvr>
                                      <p:to>
                                        <p:strVal val="visible"/>
                                      </p:to>
                                    </p:set>
                                    <p:anim calcmode="lin" valueType="num">
                                      <p:cBhvr additive="base">
                                        <p:cTn id="39" dur="500" fill="hold"/>
                                        <p:tgtEl>
                                          <p:spTgt spid="21517"/>
                                        </p:tgtEl>
                                        <p:attrNameLst>
                                          <p:attrName>ppt_x</p:attrName>
                                        </p:attrNameLst>
                                      </p:cBhvr>
                                      <p:tavLst>
                                        <p:tav tm="0">
                                          <p:val>
                                            <p:strVal val="#ppt_x"/>
                                          </p:val>
                                        </p:tav>
                                        <p:tav tm="100000">
                                          <p:val>
                                            <p:strVal val="#ppt_x"/>
                                          </p:val>
                                        </p:tav>
                                      </p:tavLst>
                                    </p:anim>
                                    <p:anim calcmode="lin" valueType="num">
                                      <p:cBhvr additive="base">
                                        <p:cTn id="40" dur="500" fill="hold"/>
                                        <p:tgtEl>
                                          <p:spTgt spid="215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09" grpId="0"/>
      <p:bldP spid="21514" grpId="0"/>
      <p:bldP spid="21515" grpId="0"/>
      <p:bldP spid="21516" grpId="0"/>
      <p:bldP spid="21517"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2531" name="标题 1"/>
          <p:cNvSpPr>
            <a:spLocks noGrp="1"/>
          </p:cNvSpPr>
          <p:nvPr>
            <p:ph type="title" idx="4294967295"/>
          </p:nvPr>
        </p:nvSpPr>
        <p:spPr>
          <a:xfrm>
            <a:off x="508000" y="1639888"/>
            <a:ext cx="8128000" cy="340360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【点拔】增大摩擦的方法：</a:t>
            </a:r>
            <a:r>
              <a:rPr lang="en-US" altLang="zh-CN" sz="2800"/>
              <a:t>①</a:t>
            </a:r>
            <a:r>
              <a:rPr lang="zh-CN" altLang="zh-CN" sz="2800"/>
              <a:t>增加压力：自行车刹车；</a:t>
            </a:r>
            <a:r>
              <a:rPr lang="en-US" altLang="zh-CN" sz="2800"/>
              <a:t>②</a:t>
            </a:r>
            <a:r>
              <a:rPr lang="zh-CN" altLang="zh-CN" sz="2800"/>
              <a:t>增大接触面粗糙程度：条纹；防滑链；</a:t>
            </a:r>
            <a:br>
              <a:rPr lang="zh-CN" altLang="zh-CN" sz="2800"/>
            </a:br>
            <a:r>
              <a:rPr lang="zh-CN" altLang="zh-CN" sz="2800"/>
              <a:t>减小摩擦的方法：</a:t>
            </a:r>
            <a:r>
              <a:rPr lang="en-US" altLang="zh-CN" sz="2800"/>
              <a:t>①</a:t>
            </a:r>
            <a:r>
              <a:rPr lang="zh-CN" altLang="zh-CN" sz="2800"/>
              <a:t>分离接触面：加润滑油，磁悬浮列车、气垫船；</a:t>
            </a:r>
            <a:r>
              <a:rPr lang="en-US" altLang="zh-CN" sz="2800"/>
              <a:t>②</a:t>
            </a:r>
            <a:r>
              <a:rPr lang="zh-CN" altLang="zh-CN" sz="2800"/>
              <a:t>化滑动为滚动：滚珠；滚木，轮子等</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barn(inVertical)">
                                      <p:cBhvr>
                                        <p:cTn id="7" dur="5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标题 1"/>
          <p:cNvSpPr>
            <a:spLocks noGrp="1"/>
          </p:cNvSpPr>
          <p:nvPr>
            <p:ph type="title" idx="4294967295"/>
          </p:nvPr>
        </p:nvSpPr>
        <p:spPr>
          <a:xfrm>
            <a:off x="404813" y="1190625"/>
            <a:ext cx="81264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常州）如右图所示，我们的祖先曾用滚木巧妙地移动巨石．下列措施中，改变摩擦力大小的方法与此相同的是（　　）</a:t>
            </a:r>
            <a:br>
              <a:rPr lang="zh-CN" altLang="zh-CN" sz="2800"/>
            </a:br>
            <a:r>
              <a:rPr lang="en-US" altLang="zh-CN" sz="2800"/>
              <a:t>A</a:t>
            </a:r>
            <a:r>
              <a:rPr lang="zh-CN" altLang="zh-CN" sz="2800"/>
              <a:t>．在衣服的拉链上涂些蜡</a:t>
            </a:r>
            <a:r>
              <a:rPr lang="en-US" altLang="zh-CN" sz="2800"/>
              <a:t>	</a:t>
            </a:r>
            <a:br>
              <a:rPr lang="zh-CN" altLang="zh-CN" sz="2800"/>
            </a:br>
            <a:r>
              <a:rPr lang="en-US" altLang="zh-CN" sz="2800"/>
              <a:t>B</a:t>
            </a:r>
            <a:r>
              <a:rPr lang="zh-CN" altLang="zh-CN" sz="2800"/>
              <a:t>．自行车转轴处装有滚珠轴承</a:t>
            </a:r>
            <a:r>
              <a:rPr lang="en-US" altLang="zh-CN" sz="2800"/>
              <a:t>	</a:t>
            </a:r>
            <a:br>
              <a:rPr lang="zh-CN" altLang="zh-CN" sz="2800"/>
            </a:br>
            <a:r>
              <a:rPr lang="en-US" altLang="zh-CN" sz="2800"/>
              <a:t>C</a:t>
            </a:r>
            <a:r>
              <a:rPr lang="zh-CN" altLang="zh-CN" sz="2800"/>
              <a:t>．用力压住橡皮，来回擦去写错的铅笔字</a:t>
            </a:r>
            <a:r>
              <a:rPr lang="en-US" altLang="zh-CN" sz="2800"/>
              <a:t>	</a:t>
            </a:r>
            <a:br>
              <a:rPr lang="zh-CN" altLang="zh-CN" sz="2800"/>
            </a:br>
            <a:r>
              <a:rPr lang="en-US" altLang="zh-CN" sz="2800"/>
              <a:t>D</a:t>
            </a:r>
            <a:r>
              <a:rPr lang="zh-CN" altLang="zh-CN" sz="2800"/>
              <a:t>．汽车在冰雪路面行驶，车轮上绕有铁链</a:t>
            </a:r>
            <a:br>
              <a:rPr lang="zh-CN" altLang="zh-CN" sz="2800"/>
            </a:br>
            <a:endParaRPr lang="zh-CN" altLang="en-US" sz="2800"/>
          </a:p>
        </p:txBody>
      </p:sp>
      <p:pic>
        <p:nvPicPr>
          <p:cNvPr id="23555" name="Picture 2"/>
          <p:cNvPicPr>
            <a:picLocks noChangeAspect="1"/>
          </p:cNvPicPr>
          <p:nvPr/>
        </p:nvPicPr>
        <p:blipFill>
          <a:blip r:embed="rId2"/>
          <a:stretch>
            <a:fillRect/>
          </a:stretch>
        </p:blipFill>
        <p:spPr>
          <a:xfrm>
            <a:off x="561975" y="1366838"/>
            <a:ext cx="1289050" cy="474662"/>
          </a:xfrm>
          <a:prstGeom prst="rect">
            <a:avLst/>
          </a:prstGeom>
          <a:noFill/>
          <a:ln>
            <a:noFill/>
            <a:miter lim="800000"/>
          </a:ln>
        </p:spPr>
      </p:pic>
      <p:sp>
        <p:nvSpPr>
          <p:cNvPr id="2355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3557" name="Picture 9"/>
          <p:cNvPicPr>
            <a:picLocks noChangeAspect="1"/>
          </p:cNvPicPr>
          <p:nvPr/>
        </p:nvPicPr>
        <p:blipFill>
          <a:blip r:embed="rId3"/>
          <a:stretch>
            <a:fillRect/>
          </a:stretch>
        </p:blipFill>
        <p:spPr>
          <a:xfrm>
            <a:off x="5711825" y="2768600"/>
            <a:ext cx="3001963" cy="1477963"/>
          </a:xfrm>
          <a:prstGeom prst="rect">
            <a:avLst/>
          </a:prstGeom>
          <a:noFill/>
          <a:ln>
            <a:noFill/>
            <a:miter lim="800000"/>
          </a:ln>
        </p:spPr>
      </p:pic>
      <p:sp>
        <p:nvSpPr>
          <p:cNvPr id="23558" name="矩形 10"/>
          <p:cNvSpPr/>
          <p:nvPr/>
        </p:nvSpPr>
        <p:spPr>
          <a:xfrm>
            <a:off x="4897438" y="2544763"/>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fade">
                                      <p:cBhvr>
                                        <p:cTn id="7" dur="500"/>
                                        <p:tgtEl>
                                          <p:spTgt spid="2355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554"/>
                                        </p:tgtEl>
                                        <p:attrNameLst>
                                          <p:attrName>style.visibility</p:attrName>
                                        </p:attrNameLst>
                                      </p:cBhvr>
                                      <p:to>
                                        <p:strVal val="visible"/>
                                      </p:to>
                                    </p:set>
                                    <p:animEffect transition="in" filter="fade">
                                      <p:cBhvr>
                                        <p:cTn id="10" dur="500"/>
                                        <p:tgtEl>
                                          <p:spTgt spid="23554"/>
                                        </p:tgtEl>
                                      </p:cBhvr>
                                    </p:animEffect>
                                  </p:childTnLst>
                                </p:cTn>
                              </p:par>
                              <p:par>
                                <p:cTn id="11" presetID="10" presetClass="entr" presetSubtype="0" fill="hold" nodeType="withEffect">
                                  <p:stCondLst>
                                    <p:cond delay="0"/>
                                  </p:stCondLst>
                                  <p:childTnLst>
                                    <p:set>
                                      <p:cBhvr>
                                        <p:cTn id="12" dur="1" fill="hold">
                                          <p:stCondLst>
                                            <p:cond delay="0"/>
                                          </p:stCondLst>
                                        </p:cTn>
                                        <p:tgtEl>
                                          <p:spTgt spid="23557"/>
                                        </p:tgtEl>
                                        <p:attrNameLst>
                                          <p:attrName>style.visibility</p:attrName>
                                        </p:attrNameLst>
                                      </p:cBhvr>
                                      <p:to>
                                        <p:strVal val="visible"/>
                                      </p:to>
                                    </p:set>
                                    <p:animEffect transition="in" filter="fade">
                                      <p:cBhvr>
                                        <p:cTn id="13" dur="500"/>
                                        <p:tgtEl>
                                          <p:spTgt spid="2355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558"/>
                                        </p:tgtEl>
                                        <p:attrNameLst>
                                          <p:attrName>style.visibility</p:attrName>
                                        </p:attrNameLst>
                                      </p:cBhvr>
                                      <p:to>
                                        <p:strVal val="visible"/>
                                      </p:to>
                                    </p:set>
                                    <p:anim calcmode="lin" valueType="num">
                                      <p:cBhvr additive="base">
                                        <p:cTn id="18" dur="500" fill="hold"/>
                                        <p:tgtEl>
                                          <p:spTgt spid="23558"/>
                                        </p:tgtEl>
                                        <p:attrNameLst>
                                          <p:attrName>ppt_x</p:attrName>
                                        </p:attrNameLst>
                                      </p:cBhvr>
                                      <p:tavLst>
                                        <p:tav tm="0">
                                          <p:val>
                                            <p:strVal val="#ppt_x"/>
                                          </p:val>
                                        </p:tav>
                                        <p:tav tm="100000">
                                          <p:val>
                                            <p:strVal val="#ppt_x"/>
                                          </p:val>
                                        </p:tav>
                                      </p:tavLst>
                                    </p:anim>
                                    <p:anim calcmode="lin" valueType="num">
                                      <p:cBhvr additive="base">
                                        <p:cTn id="19" dur="500" fill="hold"/>
                                        <p:tgtEl>
                                          <p:spTgt spid="23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8"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标题 1"/>
          <p:cNvSpPr>
            <a:spLocks noGrp="1"/>
          </p:cNvSpPr>
          <p:nvPr>
            <p:ph type="title" idx="4294967295"/>
          </p:nvPr>
        </p:nvSpPr>
        <p:spPr>
          <a:xfrm>
            <a:off x="433388" y="16335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一　  探究阻力对运动的影响　 </a:t>
            </a:r>
            <a:br>
              <a:rPr lang="en-US" altLang="zh-CN" sz="2800"/>
            </a:br>
            <a:r>
              <a:rPr lang="en-US" altLang="zh-CN" sz="2800"/>
              <a:t>           </a:t>
            </a:r>
            <a:r>
              <a:rPr lang="zh-CN" altLang="zh-CN" sz="2800"/>
              <a:t>在探究</a:t>
            </a:r>
            <a:r>
              <a:rPr lang="en-US" altLang="zh-CN" sz="2800"/>
              <a:t>“</a:t>
            </a:r>
            <a:r>
              <a:rPr lang="zh-CN" altLang="zh-CN" sz="2800"/>
              <a:t>阻力对物体运动的影响</a:t>
            </a:r>
            <a:r>
              <a:rPr lang="en-US" altLang="zh-CN" sz="2800"/>
              <a:t>”</a:t>
            </a:r>
            <a:r>
              <a:rPr lang="zh-CN" altLang="zh-CN" sz="2800"/>
              <a:t>实验时，让小车从斜面的同一高度由静止滑下，观察小车沿不同材料的水平表面上滑行的距离，如下图所示．</a:t>
            </a:r>
            <a:br>
              <a:rPr lang="zh-CN" altLang="zh-CN" sz="2800"/>
            </a:br>
            <a:endParaRPr lang="zh-CN" altLang="en-US" sz="2800"/>
          </a:p>
        </p:txBody>
      </p:sp>
      <p:pic>
        <p:nvPicPr>
          <p:cNvPr id="24579" name="Picture 5"/>
          <p:cNvPicPr>
            <a:picLocks noChangeAspect="1"/>
          </p:cNvPicPr>
          <p:nvPr/>
        </p:nvPicPr>
        <p:blipFill>
          <a:blip r:embed="rId2"/>
          <a:stretch>
            <a:fillRect/>
          </a:stretch>
        </p:blipFill>
        <p:spPr>
          <a:xfrm>
            <a:off x="614363" y="2441575"/>
            <a:ext cx="790575" cy="395288"/>
          </a:xfrm>
          <a:prstGeom prst="rect">
            <a:avLst/>
          </a:prstGeom>
          <a:noFill/>
          <a:ln>
            <a:noFill/>
            <a:miter lim="800000"/>
          </a:ln>
        </p:spPr>
      </p:pic>
      <p:sp>
        <p:nvSpPr>
          <p:cNvPr id="24580"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4581" name="Picture 7"/>
          <p:cNvPicPr>
            <a:picLocks noChangeAspect="1"/>
          </p:cNvPicPr>
          <p:nvPr/>
        </p:nvPicPr>
        <p:blipFill>
          <a:blip r:embed="rId3"/>
          <a:stretch>
            <a:fillRect/>
          </a:stretch>
        </p:blipFill>
        <p:spPr>
          <a:xfrm>
            <a:off x="614363" y="4498975"/>
            <a:ext cx="7659687" cy="1303338"/>
          </a:xfrm>
          <a:prstGeom prst="rect">
            <a:avLst/>
          </a:prstGeom>
          <a:noFill/>
          <a:ln>
            <a:noFill/>
            <a:miter lim="800000"/>
          </a:ln>
        </p:spPr>
      </p:pic>
      <p:pic>
        <p:nvPicPr>
          <p:cNvPr id="24582" name="Picture 8"/>
          <p:cNvPicPr>
            <a:picLocks noChangeAspect="1"/>
          </p:cNvPicPr>
          <p:nvPr/>
        </p:nvPicPr>
        <p:blipFill>
          <a:blip r:embed="rId4"/>
          <a:stretch>
            <a:fillRect/>
          </a:stretch>
        </p:blipFill>
        <p:spPr>
          <a:xfrm>
            <a:off x="3357563" y="1055688"/>
            <a:ext cx="2428875" cy="4667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fade">
                                      <p:cBhvr>
                                        <p:cTn id="7" dur="500"/>
                                        <p:tgtEl>
                                          <p:spTgt spid="24579"/>
                                        </p:tgtEl>
                                      </p:cBhvr>
                                    </p:animEffect>
                                  </p:childTnLst>
                                </p:cTn>
                              </p:par>
                              <p:par>
                                <p:cTn id="8" presetID="10" presetClass="entr" presetSubtype="0" fill="hold" nodeType="withEffect">
                                  <p:stCondLst>
                                    <p:cond delay="0"/>
                                  </p:stCondLst>
                                  <p:childTnLst>
                                    <p:set>
                                      <p:cBhvr>
                                        <p:cTn id="9" dur="1" fill="hold">
                                          <p:stCondLst>
                                            <p:cond delay="0"/>
                                          </p:stCondLst>
                                        </p:cTn>
                                        <p:tgtEl>
                                          <p:spTgt spid="24582"/>
                                        </p:tgtEl>
                                        <p:attrNameLst>
                                          <p:attrName>style.visibility</p:attrName>
                                        </p:attrNameLst>
                                      </p:cBhvr>
                                      <p:to>
                                        <p:strVal val="visible"/>
                                      </p:to>
                                    </p:set>
                                    <p:animEffect transition="in" filter="fade">
                                      <p:cBhvr>
                                        <p:cTn id="10" dur="500"/>
                                        <p:tgtEl>
                                          <p:spTgt spid="2458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4578"/>
                                        </p:tgtEl>
                                        <p:attrNameLst>
                                          <p:attrName>style.visibility</p:attrName>
                                        </p:attrNameLst>
                                      </p:cBhvr>
                                      <p:to>
                                        <p:strVal val="visible"/>
                                      </p:to>
                                    </p:set>
                                    <p:animEffect transition="in" filter="fade">
                                      <p:cBhvr>
                                        <p:cTn id="13" dur="500"/>
                                        <p:tgtEl>
                                          <p:spTgt spid="24578"/>
                                        </p:tgtEl>
                                      </p:cBhvr>
                                    </p:animEffect>
                                  </p:childTnLst>
                                </p:cTn>
                              </p:par>
                              <p:par>
                                <p:cTn id="14" presetID="10" presetClass="entr" presetSubtype="0" fill="hold" nodeType="withEffect">
                                  <p:stCondLst>
                                    <p:cond delay="0"/>
                                  </p:stCondLst>
                                  <p:childTnLst>
                                    <p:set>
                                      <p:cBhvr>
                                        <p:cTn id="15" dur="1" fill="hold">
                                          <p:stCondLst>
                                            <p:cond delay="0"/>
                                          </p:stCondLst>
                                        </p:cTn>
                                        <p:tgtEl>
                                          <p:spTgt spid="24581"/>
                                        </p:tgtEl>
                                        <p:attrNameLst>
                                          <p:attrName>style.visibility</p:attrName>
                                        </p:attrNameLst>
                                      </p:cBhvr>
                                      <p:to>
                                        <p:strVal val="visible"/>
                                      </p:to>
                                    </p:set>
                                    <p:animEffect transition="in" filter="fade">
                                      <p:cBhvr>
                                        <p:cTn id="16"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5603" name="标题 1"/>
          <p:cNvSpPr>
            <a:spLocks noGrp="1"/>
          </p:cNvSpPr>
          <p:nvPr>
            <p:ph type="title" idx="4294967295"/>
          </p:nvPr>
        </p:nvSpPr>
        <p:spPr>
          <a:xfrm>
            <a:off x="508000" y="11906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）实验中让小车从斜面的同一高度由静止滑下，这样能够使小车到达水平面起始端的速度大小</a:t>
            </a:r>
            <a:br>
              <a:rPr lang="en-US" altLang="zh-CN" sz="2800"/>
            </a:br>
            <a:r>
              <a:rPr lang="zh-CN" altLang="zh-CN" sz="2800" u="sng"/>
              <a:t>　　　　　</a:t>
            </a:r>
            <a:r>
              <a:rPr lang="zh-CN" altLang="zh-CN" sz="2800"/>
              <a:t>（选填</a:t>
            </a:r>
            <a:r>
              <a:rPr lang="en-US" altLang="zh-CN" sz="2800"/>
              <a:t>“</a:t>
            </a:r>
            <a:r>
              <a:rPr lang="zh-CN" altLang="zh-CN" sz="2800"/>
              <a:t>相等</a:t>
            </a:r>
            <a:r>
              <a:rPr lang="en-US" altLang="zh-CN" sz="2800"/>
              <a:t>”</a:t>
            </a:r>
            <a:r>
              <a:rPr lang="zh-CN" altLang="zh-CN" sz="2800"/>
              <a:t>或</a:t>
            </a:r>
            <a:r>
              <a:rPr lang="en-US" altLang="zh-CN" sz="2800"/>
              <a:t>“</a:t>
            </a:r>
            <a:r>
              <a:rPr lang="zh-CN" altLang="zh-CN" sz="2800"/>
              <a:t>不相等</a:t>
            </a:r>
            <a:r>
              <a:rPr lang="en-US" altLang="zh-CN" sz="2800"/>
              <a:t>”</a:t>
            </a:r>
            <a:r>
              <a:rPr lang="zh-CN" altLang="zh-CN" sz="2800"/>
              <a:t>），这是利用小车沿斜面下滑过程中</a:t>
            </a:r>
            <a:r>
              <a:rPr lang="zh-CN" altLang="zh-CN" sz="2800" u="sng"/>
              <a:t>　　　　　</a:t>
            </a:r>
            <a:r>
              <a:rPr lang="zh-CN" altLang="zh-CN" sz="2800"/>
              <a:t>转化为动能来实现的．</a:t>
            </a:r>
            <a:br>
              <a:rPr lang="zh-CN" altLang="zh-CN" sz="2800"/>
            </a:br>
            <a:r>
              <a:rPr lang="zh-CN" altLang="zh-CN" sz="2800"/>
              <a:t>（</a:t>
            </a:r>
            <a:r>
              <a:rPr lang="en-US" altLang="zh-CN" sz="2800"/>
              <a:t>2</a:t>
            </a:r>
            <a:r>
              <a:rPr lang="zh-CN" altLang="zh-CN" sz="2800"/>
              <a:t>）实验中是通过改变</a:t>
            </a:r>
            <a:r>
              <a:rPr lang="zh-CN" altLang="zh-CN" sz="2800" u="sng"/>
              <a:t>　　　　　　　　</a:t>
            </a:r>
            <a:r>
              <a:rPr lang="en-US" altLang="zh-CN" sz="2800" u="sng"/>
              <a:t>    </a:t>
            </a:r>
            <a:r>
              <a:rPr lang="zh-CN" altLang="zh-CN" sz="2800" u="sng"/>
              <a:t>　</a:t>
            </a:r>
            <a:r>
              <a:rPr lang="zh-CN" altLang="zh-CN" sz="2800"/>
              <a:t>来改变小车所受阻力大小的．</a:t>
            </a:r>
            <a:br>
              <a:rPr lang="zh-CN" altLang="zh-CN" sz="2800"/>
            </a:br>
            <a:endParaRPr lang="zh-CN" altLang="en-US" sz="2800"/>
          </a:p>
        </p:txBody>
      </p:sp>
      <p:sp>
        <p:nvSpPr>
          <p:cNvPr id="25604" name="矩形 3"/>
          <p:cNvSpPr/>
          <p:nvPr/>
        </p:nvSpPr>
        <p:spPr>
          <a:xfrm>
            <a:off x="1003300" y="2540000"/>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相等</a:t>
            </a:r>
            <a:endParaRPr lang="zh-CN" altLang="en-US" sz="2800">
              <a:ea typeface="黑体" panose="02010609060101010101" pitchFamily="49" charset="-122"/>
            </a:endParaRPr>
          </a:p>
        </p:txBody>
      </p:sp>
      <p:sp>
        <p:nvSpPr>
          <p:cNvPr id="25605" name="矩形 4"/>
          <p:cNvSpPr/>
          <p:nvPr/>
        </p:nvSpPr>
        <p:spPr>
          <a:xfrm>
            <a:off x="4167188" y="3176588"/>
            <a:ext cx="162083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重力势能</a:t>
            </a:r>
            <a:endParaRPr lang="zh-CN" altLang="en-US" sz="2800">
              <a:ea typeface="黑体" panose="02010609060101010101" pitchFamily="49" charset="-122"/>
            </a:endParaRPr>
          </a:p>
        </p:txBody>
      </p:sp>
      <p:sp>
        <p:nvSpPr>
          <p:cNvPr id="25606" name="矩形 5"/>
          <p:cNvSpPr/>
          <p:nvPr/>
        </p:nvSpPr>
        <p:spPr>
          <a:xfrm>
            <a:off x="4646613" y="4467225"/>
            <a:ext cx="3057525"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接触面的粗糙程度</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500"/>
                                        <p:tgtEl>
                                          <p:spTgt spid="2560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5604"/>
                                        </p:tgtEl>
                                        <p:attrNameLst>
                                          <p:attrName>style.visibility</p:attrName>
                                        </p:attrNameLst>
                                      </p:cBhvr>
                                      <p:to>
                                        <p:strVal val="visible"/>
                                      </p:to>
                                    </p:set>
                                    <p:anim calcmode="lin" valueType="num">
                                      <p:cBhvr additive="base">
                                        <p:cTn id="12" dur="500" fill="hold"/>
                                        <p:tgtEl>
                                          <p:spTgt spid="25604"/>
                                        </p:tgtEl>
                                        <p:attrNameLst>
                                          <p:attrName>ppt_x</p:attrName>
                                        </p:attrNameLst>
                                      </p:cBhvr>
                                      <p:tavLst>
                                        <p:tav tm="0">
                                          <p:val>
                                            <p:strVal val="#ppt_x"/>
                                          </p:val>
                                        </p:tav>
                                        <p:tav tm="100000">
                                          <p:val>
                                            <p:strVal val="#ppt_x"/>
                                          </p:val>
                                        </p:tav>
                                      </p:tavLst>
                                    </p:anim>
                                    <p:anim calcmode="lin" valueType="num">
                                      <p:cBhvr additive="base">
                                        <p:cTn id="13"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5605"/>
                                        </p:tgtEl>
                                        <p:attrNameLst>
                                          <p:attrName>style.visibility</p:attrName>
                                        </p:attrNameLst>
                                      </p:cBhvr>
                                      <p:to>
                                        <p:strVal val="visible"/>
                                      </p:to>
                                    </p:set>
                                    <p:anim calcmode="lin" valueType="num">
                                      <p:cBhvr additive="base">
                                        <p:cTn id="18" dur="500" fill="hold"/>
                                        <p:tgtEl>
                                          <p:spTgt spid="25605"/>
                                        </p:tgtEl>
                                        <p:attrNameLst>
                                          <p:attrName>ppt_x</p:attrName>
                                        </p:attrNameLst>
                                      </p:cBhvr>
                                      <p:tavLst>
                                        <p:tav tm="0">
                                          <p:val>
                                            <p:strVal val="#ppt_x"/>
                                          </p:val>
                                        </p:tav>
                                        <p:tav tm="100000">
                                          <p:val>
                                            <p:strVal val="#ppt_x"/>
                                          </p:val>
                                        </p:tav>
                                      </p:tavLst>
                                    </p:anim>
                                    <p:anim calcmode="lin" valueType="num">
                                      <p:cBhvr additive="base">
                                        <p:cTn id="19"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5606"/>
                                        </p:tgtEl>
                                        <p:attrNameLst>
                                          <p:attrName>style.visibility</p:attrName>
                                        </p:attrNameLst>
                                      </p:cBhvr>
                                      <p:to>
                                        <p:strVal val="visible"/>
                                      </p:to>
                                    </p:set>
                                    <p:anim calcmode="lin" valueType="num">
                                      <p:cBhvr additive="base">
                                        <p:cTn id="24" dur="500" fill="hold"/>
                                        <p:tgtEl>
                                          <p:spTgt spid="25606"/>
                                        </p:tgtEl>
                                        <p:attrNameLst>
                                          <p:attrName>ppt_x</p:attrName>
                                        </p:attrNameLst>
                                      </p:cBhvr>
                                      <p:tavLst>
                                        <p:tav tm="0">
                                          <p:val>
                                            <p:strVal val="#ppt_x"/>
                                          </p:val>
                                        </p:tav>
                                        <p:tav tm="100000">
                                          <p:val>
                                            <p:strVal val="#ppt_x"/>
                                          </p:val>
                                        </p:tav>
                                      </p:tavLst>
                                    </p:anim>
                                    <p:anim calcmode="lin" valueType="num">
                                      <p:cBhvr additive="base">
                                        <p:cTn id="25"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4" grpId="0"/>
      <p:bldP spid="25605" grpId="0"/>
      <p:bldP spid="25606"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6627" name="标题 1"/>
          <p:cNvSpPr>
            <a:spLocks noGrp="1"/>
          </p:cNvSpPr>
          <p:nvPr>
            <p:ph type="title" idx="4294967295"/>
          </p:nvPr>
        </p:nvSpPr>
        <p:spPr>
          <a:xfrm>
            <a:off x="508000" y="11525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）实验中，阻力对物体运动的影响是通过</a:t>
            </a:r>
            <a:br>
              <a:rPr lang="en-US" altLang="zh-CN" sz="2800"/>
            </a:br>
            <a:r>
              <a:rPr lang="zh-CN" altLang="zh-CN" sz="2800" u="sng"/>
              <a:t>　　　　　　　　　　　　</a:t>
            </a:r>
            <a:r>
              <a:rPr lang="zh-CN" altLang="zh-CN" sz="2800"/>
              <a:t>体现的．根据实验现象，可以得出结论：水平面越光滑，小车受到的阻力越</a:t>
            </a:r>
            <a:r>
              <a:rPr lang="zh-CN" altLang="zh-CN" sz="2800" u="sng"/>
              <a:t>　　　　</a:t>
            </a:r>
            <a:r>
              <a:rPr lang="zh-CN" altLang="zh-CN" sz="2800"/>
              <a:t>（选填</a:t>
            </a:r>
            <a:r>
              <a:rPr lang="en-US" altLang="zh-CN" sz="2800"/>
              <a:t>“</a:t>
            </a:r>
            <a:r>
              <a:rPr lang="zh-CN" altLang="zh-CN" sz="2800"/>
              <a:t>大</a:t>
            </a:r>
            <a:r>
              <a:rPr lang="en-US" altLang="zh-CN" sz="2800"/>
              <a:t>”</a:t>
            </a:r>
            <a:r>
              <a:rPr lang="zh-CN" altLang="zh-CN" sz="2800"/>
              <a:t>或</a:t>
            </a:r>
            <a:r>
              <a:rPr lang="en-US" altLang="zh-CN" sz="2800"/>
              <a:t>“</a:t>
            </a:r>
            <a:r>
              <a:rPr lang="zh-CN" altLang="zh-CN" sz="2800"/>
              <a:t>小</a:t>
            </a:r>
            <a:r>
              <a:rPr lang="en-US" altLang="zh-CN" sz="2800"/>
              <a:t>”</a:t>
            </a:r>
            <a:r>
              <a:rPr lang="zh-CN" altLang="zh-CN" sz="2800"/>
              <a:t>），在水平面上运动的距离越</a:t>
            </a:r>
            <a:r>
              <a:rPr lang="zh-CN" altLang="zh-CN" sz="2800" u="sng"/>
              <a:t>　　　　　</a:t>
            </a:r>
            <a:r>
              <a:rPr lang="zh-CN" altLang="zh-CN" sz="2800"/>
              <a:t>（选填</a:t>
            </a:r>
            <a:r>
              <a:rPr lang="en-US" altLang="zh-CN" sz="2800"/>
              <a:t>“</a:t>
            </a:r>
            <a:r>
              <a:rPr lang="zh-CN" altLang="zh-CN" sz="2800"/>
              <a:t>远</a:t>
            </a:r>
            <a:r>
              <a:rPr lang="en-US" altLang="zh-CN" sz="2800"/>
              <a:t>”</a:t>
            </a:r>
            <a:r>
              <a:rPr lang="zh-CN" altLang="zh-CN" sz="2800"/>
              <a:t>或</a:t>
            </a:r>
            <a:r>
              <a:rPr lang="en-US" altLang="zh-CN" sz="2800"/>
              <a:t>“</a:t>
            </a:r>
            <a:r>
              <a:rPr lang="zh-CN" altLang="zh-CN" sz="2800"/>
              <a:t>近</a:t>
            </a:r>
            <a:r>
              <a:rPr lang="en-US" altLang="zh-CN" sz="2800"/>
              <a:t>”</a:t>
            </a:r>
            <a:r>
              <a:rPr lang="zh-CN" altLang="zh-CN" sz="2800"/>
              <a:t>）</a:t>
            </a:r>
            <a:r>
              <a:rPr lang="en-US" altLang="zh-CN" sz="2800"/>
              <a:t>.</a:t>
            </a:r>
            <a:r>
              <a:rPr lang="zh-CN" altLang="zh-CN" sz="2800"/>
              <a:t>由此联想到雨天驾驶汽车应该</a:t>
            </a:r>
            <a:r>
              <a:rPr lang="zh-CN" altLang="zh-CN" sz="2800" u="sng"/>
              <a:t>　　　　　</a:t>
            </a:r>
            <a:r>
              <a:rPr lang="zh-CN" altLang="zh-CN" sz="2800"/>
              <a:t>（选填</a:t>
            </a:r>
            <a:r>
              <a:rPr lang="en-US" altLang="zh-CN" sz="2800"/>
              <a:t>“</a:t>
            </a:r>
            <a:r>
              <a:rPr lang="zh-CN" altLang="zh-CN" sz="2800"/>
              <a:t>增大</a:t>
            </a:r>
            <a:r>
              <a:rPr lang="en-US" altLang="zh-CN" sz="2800"/>
              <a:t>”</a:t>
            </a:r>
            <a:r>
              <a:rPr lang="zh-CN" altLang="zh-CN" sz="2800"/>
              <a:t>或</a:t>
            </a:r>
            <a:r>
              <a:rPr lang="en-US" altLang="zh-CN" sz="2800"/>
              <a:t>“</a:t>
            </a:r>
            <a:r>
              <a:rPr lang="zh-CN" altLang="zh-CN" sz="2800"/>
              <a:t>减小</a:t>
            </a:r>
            <a:r>
              <a:rPr lang="en-US" altLang="zh-CN" sz="2800"/>
              <a:t>”</a:t>
            </a:r>
            <a:r>
              <a:rPr lang="zh-CN" altLang="zh-CN" sz="2800"/>
              <a:t>）汽车之间的距离．</a:t>
            </a:r>
            <a:br>
              <a:rPr lang="zh-CN" altLang="zh-CN" sz="2800"/>
            </a:br>
            <a:endParaRPr lang="zh-CN" altLang="en-US" sz="2800"/>
          </a:p>
        </p:txBody>
      </p:sp>
      <p:sp>
        <p:nvSpPr>
          <p:cNvPr id="26628" name="矩形 2"/>
          <p:cNvSpPr/>
          <p:nvPr/>
        </p:nvSpPr>
        <p:spPr>
          <a:xfrm>
            <a:off x="4572000" y="4443413"/>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增大</a:t>
            </a:r>
            <a:endParaRPr lang="zh-CN" altLang="zh-CN" sz="2800">
              <a:latin typeface="等线" pitchFamily="2" charset="-122"/>
              <a:ea typeface="等线" pitchFamily="2" charset="-122"/>
            </a:endParaRPr>
          </a:p>
        </p:txBody>
      </p:sp>
      <p:sp>
        <p:nvSpPr>
          <p:cNvPr id="26629" name="矩形 3"/>
          <p:cNvSpPr/>
          <p:nvPr/>
        </p:nvSpPr>
        <p:spPr>
          <a:xfrm>
            <a:off x="633413" y="1876425"/>
            <a:ext cx="44942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小车在水平面运动的距离　</a:t>
            </a:r>
            <a:endParaRPr lang="zh-CN" altLang="en-US" sz="2800"/>
          </a:p>
        </p:txBody>
      </p:sp>
      <p:sp>
        <p:nvSpPr>
          <p:cNvPr id="26630" name="矩形 4"/>
          <p:cNvSpPr/>
          <p:nvPr/>
        </p:nvSpPr>
        <p:spPr>
          <a:xfrm>
            <a:off x="1724025" y="3138488"/>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小</a:t>
            </a:r>
            <a:endParaRPr lang="zh-CN" altLang="en-US" sz="2800"/>
          </a:p>
        </p:txBody>
      </p:sp>
      <p:sp>
        <p:nvSpPr>
          <p:cNvPr id="26631" name="矩形 5"/>
          <p:cNvSpPr/>
          <p:nvPr/>
        </p:nvSpPr>
        <p:spPr>
          <a:xfrm>
            <a:off x="2990850" y="3784600"/>
            <a:ext cx="54292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远</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500"/>
                                        <p:tgtEl>
                                          <p:spTgt spid="2662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6629"/>
                                        </p:tgtEl>
                                        <p:attrNameLst>
                                          <p:attrName>style.visibility</p:attrName>
                                        </p:attrNameLst>
                                      </p:cBhvr>
                                      <p:to>
                                        <p:strVal val="visible"/>
                                      </p:to>
                                    </p:set>
                                    <p:anim calcmode="lin" valueType="num">
                                      <p:cBhvr additive="base">
                                        <p:cTn id="12" dur="500" fill="hold"/>
                                        <p:tgtEl>
                                          <p:spTgt spid="26629"/>
                                        </p:tgtEl>
                                        <p:attrNameLst>
                                          <p:attrName>ppt_x</p:attrName>
                                        </p:attrNameLst>
                                      </p:cBhvr>
                                      <p:tavLst>
                                        <p:tav tm="0">
                                          <p:val>
                                            <p:strVal val="#ppt_x"/>
                                          </p:val>
                                        </p:tav>
                                        <p:tav tm="100000">
                                          <p:val>
                                            <p:strVal val="#ppt_x"/>
                                          </p:val>
                                        </p:tav>
                                      </p:tavLst>
                                    </p:anim>
                                    <p:anim calcmode="lin" valueType="num">
                                      <p:cBhvr additive="base">
                                        <p:cTn id="13"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6630"/>
                                        </p:tgtEl>
                                        <p:attrNameLst>
                                          <p:attrName>style.visibility</p:attrName>
                                        </p:attrNameLst>
                                      </p:cBhvr>
                                      <p:to>
                                        <p:strVal val="visible"/>
                                      </p:to>
                                    </p:set>
                                    <p:anim calcmode="lin" valueType="num">
                                      <p:cBhvr additive="base">
                                        <p:cTn id="18" dur="500" fill="hold"/>
                                        <p:tgtEl>
                                          <p:spTgt spid="26630"/>
                                        </p:tgtEl>
                                        <p:attrNameLst>
                                          <p:attrName>ppt_x</p:attrName>
                                        </p:attrNameLst>
                                      </p:cBhvr>
                                      <p:tavLst>
                                        <p:tav tm="0">
                                          <p:val>
                                            <p:strVal val="#ppt_x"/>
                                          </p:val>
                                        </p:tav>
                                        <p:tav tm="100000">
                                          <p:val>
                                            <p:strVal val="#ppt_x"/>
                                          </p:val>
                                        </p:tav>
                                      </p:tavLst>
                                    </p:anim>
                                    <p:anim calcmode="lin" valueType="num">
                                      <p:cBhvr additive="base">
                                        <p:cTn id="19"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6631"/>
                                        </p:tgtEl>
                                        <p:attrNameLst>
                                          <p:attrName>style.visibility</p:attrName>
                                        </p:attrNameLst>
                                      </p:cBhvr>
                                      <p:to>
                                        <p:strVal val="visible"/>
                                      </p:to>
                                    </p:set>
                                    <p:anim calcmode="lin" valueType="num">
                                      <p:cBhvr additive="base">
                                        <p:cTn id="24" dur="500" fill="hold"/>
                                        <p:tgtEl>
                                          <p:spTgt spid="26631"/>
                                        </p:tgtEl>
                                        <p:attrNameLst>
                                          <p:attrName>ppt_x</p:attrName>
                                        </p:attrNameLst>
                                      </p:cBhvr>
                                      <p:tavLst>
                                        <p:tav tm="0">
                                          <p:val>
                                            <p:strVal val="#ppt_x"/>
                                          </p:val>
                                        </p:tav>
                                        <p:tav tm="100000">
                                          <p:val>
                                            <p:strVal val="#ppt_x"/>
                                          </p:val>
                                        </p:tav>
                                      </p:tavLst>
                                    </p:anim>
                                    <p:anim calcmode="lin" valueType="num">
                                      <p:cBhvr additive="base">
                                        <p:cTn id="25" dur="500" fill="hold"/>
                                        <p:tgtEl>
                                          <p:spTgt spid="26631"/>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6628"/>
                                        </p:tgtEl>
                                        <p:attrNameLst>
                                          <p:attrName>style.visibility</p:attrName>
                                        </p:attrNameLst>
                                      </p:cBhvr>
                                      <p:to>
                                        <p:strVal val="visible"/>
                                      </p:to>
                                    </p:set>
                                    <p:anim calcmode="lin" valueType="num">
                                      <p:cBhvr additive="base">
                                        <p:cTn id="30" dur="500" fill="hold"/>
                                        <p:tgtEl>
                                          <p:spTgt spid="26628"/>
                                        </p:tgtEl>
                                        <p:attrNameLst>
                                          <p:attrName>ppt_x</p:attrName>
                                        </p:attrNameLst>
                                      </p:cBhvr>
                                      <p:tavLst>
                                        <p:tav tm="0">
                                          <p:val>
                                            <p:strVal val="#ppt_x"/>
                                          </p:val>
                                        </p:tav>
                                        <p:tav tm="100000">
                                          <p:val>
                                            <p:strVal val="#ppt_x"/>
                                          </p:val>
                                        </p:tav>
                                      </p:tavLst>
                                    </p:anim>
                                    <p:anim calcmode="lin" valueType="num">
                                      <p:cBhvr additive="base">
                                        <p:cTn id="31" dur="500" fill="hold"/>
                                        <p:tgtEl>
                                          <p:spTgt spid="266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p:bldP spid="26629" grpId="0"/>
      <p:bldP spid="26630" grpId="0"/>
      <p:bldP spid="26631"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7651" name="标题 1"/>
          <p:cNvSpPr>
            <a:spLocks noGrp="1"/>
          </p:cNvSpPr>
          <p:nvPr>
            <p:ph type="title" idx="4294967295"/>
          </p:nvPr>
        </p:nvSpPr>
        <p:spPr>
          <a:xfrm>
            <a:off x="508000" y="13446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）小车到达水平面后会继续向前运动是因为小车具有</a:t>
            </a:r>
            <a:r>
              <a:rPr lang="zh-CN" altLang="zh-CN" sz="2800" u="sng"/>
              <a:t>　　　　　</a:t>
            </a:r>
            <a:r>
              <a:rPr lang="zh-CN" altLang="zh-CN" sz="2800"/>
              <a:t>，运动的小车最终会停下来是因为受到</a:t>
            </a:r>
            <a:r>
              <a:rPr lang="zh-CN" altLang="zh-CN" sz="2800" u="sng"/>
              <a:t>　　</a:t>
            </a:r>
            <a:r>
              <a:rPr lang="en-US" altLang="zh-CN" sz="2800" u="sng"/>
              <a:t>             </a:t>
            </a:r>
            <a:r>
              <a:rPr lang="zh-CN" altLang="zh-CN" sz="2800" u="sng"/>
              <a:t>　　　</a:t>
            </a:r>
            <a:r>
              <a:rPr lang="zh-CN" altLang="zh-CN" sz="2800"/>
              <a:t>的作用．</a:t>
            </a:r>
            <a:br>
              <a:rPr lang="en-US" altLang="zh-CN" sz="2800"/>
            </a:br>
            <a:r>
              <a:rPr lang="zh-CN" altLang="zh-CN" sz="2800"/>
              <a:t>（</a:t>
            </a:r>
            <a:r>
              <a:rPr lang="en-US" altLang="zh-CN" sz="2800"/>
              <a:t>5</a:t>
            </a:r>
            <a:r>
              <a:rPr lang="zh-CN" altLang="zh-CN" sz="2800"/>
              <a:t>）由实验现象我们可以推断：如果水平面绝对光滑，小车受到的阻力为零，它将保持</a:t>
            </a:r>
            <a:r>
              <a:rPr lang="zh-CN" altLang="zh-CN" sz="2800" u="sng"/>
              <a:t>　　　</a:t>
            </a:r>
            <a:r>
              <a:rPr lang="en-US" altLang="zh-CN" sz="2800" u="sng"/>
              <a:t>   </a:t>
            </a:r>
            <a:r>
              <a:rPr lang="zh-CN" altLang="zh-CN" sz="2800" u="sng"/>
              <a:t>　</a:t>
            </a:r>
            <a:r>
              <a:rPr lang="en-US" altLang="zh-CN" sz="2800" u="sng">
                <a:solidFill>
                  <a:schemeClr val="bg1"/>
                </a:solidFill>
              </a:rPr>
              <a:t>.</a:t>
            </a:r>
            <a:r>
              <a:rPr lang="zh-CN" altLang="zh-CN" sz="2800" u="sng"/>
              <a:t>　</a:t>
            </a:r>
            <a:r>
              <a:rPr lang="zh-CN" altLang="zh-CN" sz="2800"/>
              <a:t>运动状态不变．</a:t>
            </a:r>
            <a:br>
              <a:rPr lang="zh-CN" altLang="zh-CN" sz="2800"/>
            </a:br>
            <a:endParaRPr lang="zh-CN" altLang="en-US" sz="2800"/>
          </a:p>
        </p:txBody>
      </p:sp>
      <p:sp>
        <p:nvSpPr>
          <p:cNvPr id="27652" name="矩形 3"/>
          <p:cNvSpPr/>
          <p:nvPr/>
        </p:nvSpPr>
        <p:spPr>
          <a:xfrm>
            <a:off x="2066925" y="2070100"/>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惯性</a:t>
            </a:r>
            <a:endParaRPr lang="zh-CN" altLang="en-US" sz="2800"/>
          </a:p>
        </p:txBody>
      </p:sp>
      <p:sp>
        <p:nvSpPr>
          <p:cNvPr id="27653" name="矩形 4"/>
          <p:cNvSpPr/>
          <p:nvPr/>
        </p:nvSpPr>
        <p:spPr>
          <a:xfrm>
            <a:off x="1947863" y="2695575"/>
            <a:ext cx="269875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阻力或摩擦力　</a:t>
            </a:r>
            <a:endParaRPr lang="zh-CN" altLang="en-US" sz="2800"/>
          </a:p>
        </p:txBody>
      </p:sp>
      <p:sp>
        <p:nvSpPr>
          <p:cNvPr id="27654" name="矩形 5"/>
          <p:cNvSpPr/>
          <p:nvPr/>
        </p:nvSpPr>
        <p:spPr>
          <a:xfrm>
            <a:off x="6643688" y="3978275"/>
            <a:ext cx="162083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匀速直线</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fade">
                                      <p:cBhvr>
                                        <p:cTn id="7" dur="500"/>
                                        <p:tgtEl>
                                          <p:spTgt spid="2765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7652"/>
                                        </p:tgtEl>
                                        <p:attrNameLst>
                                          <p:attrName>style.visibility</p:attrName>
                                        </p:attrNameLst>
                                      </p:cBhvr>
                                      <p:to>
                                        <p:strVal val="visible"/>
                                      </p:to>
                                    </p:set>
                                    <p:anim calcmode="lin" valueType="num">
                                      <p:cBhvr additive="base">
                                        <p:cTn id="12" dur="500" fill="hold"/>
                                        <p:tgtEl>
                                          <p:spTgt spid="27652"/>
                                        </p:tgtEl>
                                        <p:attrNameLst>
                                          <p:attrName>ppt_x</p:attrName>
                                        </p:attrNameLst>
                                      </p:cBhvr>
                                      <p:tavLst>
                                        <p:tav tm="0">
                                          <p:val>
                                            <p:strVal val="#ppt_x"/>
                                          </p:val>
                                        </p:tav>
                                        <p:tav tm="100000">
                                          <p:val>
                                            <p:strVal val="#ppt_x"/>
                                          </p:val>
                                        </p:tav>
                                      </p:tavLst>
                                    </p:anim>
                                    <p:anim calcmode="lin" valueType="num">
                                      <p:cBhvr additive="base">
                                        <p:cTn id="13"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7653"/>
                                        </p:tgtEl>
                                        <p:attrNameLst>
                                          <p:attrName>style.visibility</p:attrName>
                                        </p:attrNameLst>
                                      </p:cBhvr>
                                      <p:to>
                                        <p:strVal val="visible"/>
                                      </p:to>
                                    </p:set>
                                    <p:anim calcmode="lin" valueType="num">
                                      <p:cBhvr additive="base">
                                        <p:cTn id="18" dur="500" fill="hold"/>
                                        <p:tgtEl>
                                          <p:spTgt spid="27653"/>
                                        </p:tgtEl>
                                        <p:attrNameLst>
                                          <p:attrName>ppt_x</p:attrName>
                                        </p:attrNameLst>
                                      </p:cBhvr>
                                      <p:tavLst>
                                        <p:tav tm="0">
                                          <p:val>
                                            <p:strVal val="#ppt_x"/>
                                          </p:val>
                                        </p:tav>
                                        <p:tav tm="100000">
                                          <p:val>
                                            <p:strVal val="#ppt_x"/>
                                          </p:val>
                                        </p:tav>
                                      </p:tavLst>
                                    </p:anim>
                                    <p:anim calcmode="lin" valueType="num">
                                      <p:cBhvr additive="base">
                                        <p:cTn id="19"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7654"/>
                                        </p:tgtEl>
                                        <p:attrNameLst>
                                          <p:attrName>style.visibility</p:attrName>
                                        </p:attrNameLst>
                                      </p:cBhvr>
                                      <p:to>
                                        <p:strVal val="visible"/>
                                      </p:to>
                                    </p:set>
                                    <p:anim calcmode="lin" valueType="num">
                                      <p:cBhvr additive="base">
                                        <p:cTn id="24" dur="500" fill="hold"/>
                                        <p:tgtEl>
                                          <p:spTgt spid="27654"/>
                                        </p:tgtEl>
                                        <p:attrNameLst>
                                          <p:attrName>ppt_x</p:attrName>
                                        </p:attrNameLst>
                                      </p:cBhvr>
                                      <p:tavLst>
                                        <p:tav tm="0">
                                          <p:val>
                                            <p:strVal val="#ppt_x"/>
                                          </p:val>
                                        </p:tav>
                                        <p:tav tm="100000">
                                          <p:val>
                                            <p:strVal val="#ppt_x"/>
                                          </p:val>
                                        </p:tav>
                                      </p:tavLst>
                                    </p:anim>
                                    <p:anim calcmode="lin" valueType="num">
                                      <p:cBhvr additive="base">
                                        <p:cTn id="25" dur="500" fill="hold"/>
                                        <p:tgtEl>
                                          <p:spTgt spid="276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P spid="27653" grpId="0"/>
      <p:bldP spid="27654"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8675" name="标题 1"/>
          <p:cNvSpPr>
            <a:spLocks noGrp="1"/>
          </p:cNvSpPr>
          <p:nvPr>
            <p:ph type="title" idx="4294967295"/>
          </p:nvPr>
        </p:nvSpPr>
        <p:spPr>
          <a:xfrm>
            <a:off x="508000" y="16891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6</a:t>
            </a:r>
            <a:r>
              <a:rPr lang="zh-CN" altLang="zh-CN" sz="2800"/>
              <a:t>）通过本实验告诉了我们物体的运动</a:t>
            </a:r>
            <a:r>
              <a:rPr lang="zh-CN" altLang="zh-CN" sz="2800" u="sng"/>
              <a:t>　　　</a:t>
            </a:r>
            <a:r>
              <a:rPr lang="en-US" altLang="zh-CN" sz="2800" u="sng"/>
              <a:t>  </a:t>
            </a:r>
            <a:r>
              <a:rPr lang="zh-CN" altLang="zh-CN" sz="2800" u="sng"/>
              <a:t>　</a:t>
            </a:r>
            <a:r>
              <a:rPr lang="en-US" altLang="zh-CN" sz="2800" u="sng">
                <a:solidFill>
                  <a:schemeClr val="bg1"/>
                </a:solidFill>
              </a:rPr>
              <a:t>.</a:t>
            </a:r>
            <a:r>
              <a:rPr lang="zh-CN" altLang="zh-CN" sz="2800" u="sng"/>
              <a:t>　</a:t>
            </a:r>
            <a:r>
              <a:rPr lang="zh-CN" altLang="zh-CN" sz="2800"/>
              <a:t>（选填</a:t>
            </a:r>
            <a:r>
              <a:rPr lang="en-US" altLang="zh-CN" sz="2800"/>
              <a:t>“</a:t>
            </a:r>
            <a:r>
              <a:rPr lang="zh-CN" altLang="zh-CN" sz="2800"/>
              <a:t>需要</a:t>
            </a:r>
            <a:r>
              <a:rPr lang="en-US" altLang="zh-CN" sz="2800"/>
              <a:t>”</a:t>
            </a:r>
            <a:r>
              <a:rPr lang="zh-CN" altLang="zh-CN" sz="2800"/>
              <a:t>或</a:t>
            </a:r>
            <a:r>
              <a:rPr lang="en-US" altLang="zh-CN" sz="2800"/>
              <a:t>“</a:t>
            </a:r>
            <a:r>
              <a:rPr lang="zh-CN" altLang="zh-CN" sz="2800"/>
              <a:t>不需要</a:t>
            </a:r>
            <a:r>
              <a:rPr lang="en-US" altLang="zh-CN" sz="2800"/>
              <a:t>”</a:t>
            </a:r>
            <a:r>
              <a:rPr lang="zh-CN" altLang="zh-CN" sz="2800"/>
              <a:t>）力来维持，一切物体都有保持原来</a:t>
            </a:r>
            <a:r>
              <a:rPr lang="zh-CN" altLang="zh-CN" sz="2800" u="sng"/>
              <a:t>　　　　　　　</a:t>
            </a:r>
            <a:r>
              <a:rPr lang="zh-CN" altLang="zh-CN" sz="2800"/>
              <a:t>不变的性质．</a:t>
            </a:r>
            <a:br>
              <a:rPr lang="zh-CN" altLang="zh-CN" sz="2800"/>
            </a:br>
            <a:r>
              <a:rPr lang="zh-CN" altLang="zh-CN" sz="2800"/>
              <a:t>（</a:t>
            </a:r>
            <a:r>
              <a:rPr lang="en-US" altLang="zh-CN" sz="2800"/>
              <a:t>7</a:t>
            </a:r>
            <a:r>
              <a:rPr lang="zh-CN" altLang="zh-CN" sz="2800"/>
              <a:t>）本实验中主要用到的科学研究方法有</a:t>
            </a:r>
            <a:r>
              <a:rPr lang="en-US" altLang="zh-CN" sz="2800"/>
              <a:t>__________________________</a:t>
            </a:r>
            <a:r>
              <a:rPr lang="zh-CN" altLang="zh-CN" sz="2800"/>
              <a:t>（写一种即可）</a:t>
            </a:r>
            <a:r>
              <a:rPr lang="en-US" altLang="zh-CN" sz="2800"/>
              <a:t>.</a:t>
            </a:r>
            <a:br>
              <a:rPr lang="zh-CN" altLang="zh-CN" sz="2800"/>
            </a:br>
            <a:endParaRPr lang="zh-CN" altLang="en-US" sz="2800"/>
          </a:p>
        </p:txBody>
      </p:sp>
      <p:sp>
        <p:nvSpPr>
          <p:cNvPr id="28676" name="矩形 3"/>
          <p:cNvSpPr/>
          <p:nvPr/>
        </p:nvSpPr>
        <p:spPr>
          <a:xfrm>
            <a:off x="6948488" y="1778000"/>
            <a:ext cx="1620837"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不需要　</a:t>
            </a:r>
            <a:endParaRPr lang="zh-CN" altLang="en-US" sz="2800"/>
          </a:p>
        </p:txBody>
      </p:sp>
      <p:sp>
        <p:nvSpPr>
          <p:cNvPr id="28677" name="矩形 4"/>
          <p:cNvSpPr/>
          <p:nvPr/>
        </p:nvSpPr>
        <p:spPr>
          <a:xfrm>
            <a:off x="2741613" y="3016250"/>
            <a:ext cx="162083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运动状态</a:t>
            </a:r>
            <a:endParaRPr lang="zh-CN" altLang="en-US" sz="2800"/>
          </a:p>
        </p:txBody>
      </p:sp>
      <p:sp>
        <p:nvSpPr>
          <p:cNvPr id="28678" name="矩形 5"/>
          <p:cNvSpPr/>
          <p:nvPr/>
        </p:nvSpPr>
        <p:spPr>
          <a:xfrm>
            <a:off x="704850" y="4313238"/>
            <a:ext cx="36576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控制变量法</a:t>
            </a:r>
            <a:r>
              <a:rPr lang="en-US" altLang="zh-CN" sz="2800" spc="0">
                <a:solidFill>
                  <a:srgbClr val="FF0000"/>
                </a:solidFill>
                <a:latin typeface="Times New Roman" pitchFamily="18" charset="0"/>
                <a:ea typeface="黑体" pitchFamily="49" charset="-122"/>
              </a:rPr>
              <a:t>(</a:t>
            </a:r>
            <a:r>
              <a:rPr lang="zh-CN" altLang="zh-CN" sz="2800" spc="0">
                <a:solidFill>
                  <a:srgbClr val="FF0000"/>
                </a:solidFill>
                <a:latin typeface="Times New Roman" pitchFamily="18" charset="0"/>
                <a:ea typeface="黑体" pitchFamily="49" charset="-122"/>
              </a:rPr>
              <a:t>或推理法</a:t>
            </a:r>
            <a:r>
              <a:rPr lang="en-US" altLang="zh-CN" sz="2800" spc="0">
                <a:solidFill>
                  <a:srgbClr val="FF0000"/>
                </a:solidFill>
                <a:latin typeface="Times New Roman" pitchFamily="18" charset="0"/>
                <a:ea typeface="黑体" pitchFamily="49" charset="-122"/>
              </a:rPr>
              <a:t>)</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fade">
                                      <p:cBhvr>
                                        <p:cTn id="7" dur="500"/>
                                        <p:tgtEl>
                                          <p:spTgt spid="2867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8676"/>
                                        </p:tgtEl>
                                        <p:attrNameLst>
                                          <p:attrName>style.visibility</p:attrName>
                                        </p:attrNameLst>
                                      </p:cBhvr>
                                      <p:to>
                                        <p:strVal val="visible"/>
                                      </p:to>
                                    </p:set>
                                    <p:anim calcmode="lin" valueType="num">
                                      <p:cBhvr additive="base">
                                        <p:cTn id="12" dur="500" fill="hold"/>
                                        <p:tgtEl>
                                          <p:spTgt spid="28676"/>
                                        </p:tgtEl>
                                        <p:attrNameLst>
                                          <p:attrName>ppt_x</p:attrName>
                                        </p:attrNameLst>
                                      </p:cBhvr>
                                      <p:tavLst>
                                        <p:tav tm="0">
                                          <p:val>
                                            <p:strVal val="#ppt_x"/>
                                          </p:val>
                                        </p:tav>
                                        <p:tav tm="100000">
                                          <p:val>
                                            <p:strVal val="#ppt_x"/>
                                          </p:val>
                                        </p:tav>
                                      </p:tavLst>
                                    </p:anim>
                                    <p:anim calcmode="lin" valueType="num">
                                      <p:cBhvr additive="base">
                                        <p:cTn id="13"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8677"/>
                                        </p:tgtEl>
                                        <p:attrNameLst>
                                          <p:attrName>style.visibility</p:attrName>
                                        </p:attrNameLst>
                                      </p:cBhvr>
                                      <p:to>
                                        <p:strVal val="visible"/>
                                      </p:to>
                                    </p:set>
                                    <p:anim calcmode="lin" valueType="num">
                                      <p:cBhvr additive="base">
                                        <p:cTn id="18" dur="500" fill="hold"/>
                                        <p:tgtEl>
                                          <p:spTgt spid="28677"/>
                                        </p:tgtEl>
                                        <p:attrNameLst>
                                          <p:attrName>ppt_x</p:attrName>
                                        </p:attrNameLst>
                                      </p:cBhvr>
                                      <p:tavLst>
                                        <p:tav tm="0">
                                          <p:val>
                                            <p:strVal val="#ppt_x"/>
                                          </p:val>
                                        </p:tav>
                                        <p:tav tm="100000">
                                          <p:val>
                                            <p:strVal val="#ppt_x"/>
                                          </p:val>
                                        </p:tav>
                                      </p:tavLst>
                                    </p:anim>
                                    <p:anim calcmode="lin" valueType="num">
                                      <p:cBhvr additive="base">
                                        <p:cTn id="19"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8678"/>
                                        </p:tgtEl>
                                        <p:attrNameLst>
                                          <p:attrName>style.visibility</p:attrName>
                                        </p:attrNameLst>
                                      </p:cBhvr>
                                      <p:to>
                                        <p:strVal val="visible"/>
                                      </p:to>
                                    </p:set>
                                    <p:anim calcmode="lin" valueType="num">
                                      <p:cBhvr additive="base">
                                        <p:cTn id="24" dur="500" fill="hold"/>
                                        <p:tgtEl>
                                          <p:spTgt spid="28678"/>
                                        </p:tgtEl>
                                        <p:attrNameLst>
                                          <p:attrName>ppt_x</p:attrName>
                                        </p:attrNameLst>
                                      </p:cBhvr>
                                      <p:tavLst>
                                        <p:tav tm="0">
                                          <p:val>
                                            <p:strVal val="#ppt_x"/>
                                          </p:val>
                                        </p:tav>
                                        <p:tav tm="100000">
                                          <p:val>
                                            <p:strVal val="#ppt_x"/>
                                          </p:val>
                                        </p:tav>
                                      </p:tavLst>
                                    </p:anim>
                                    <p:anim calcmode="lin" valueType="num">
                                      <p:cBhvr additive="base">
                                        <p:cTn id="25" dur="500" fill="hold"/>
                                        <p:tgtEl>
                                          <p:spTgt spid="286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p:bldP spid="28677" grpId="0"/>
      <p:bldP spid="28678"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9699" name="标题 1"/>
          <p:cNvSpPr>
            <a:spLocks noGrp="1"/>
          </p:cNvSpPr>
          <p:nvPr>
            <p:ph type="title" idx="4294967295"/>
          </p:nvPr>
        </p:nvSpPr>
        <p:spPr>
          <a:xfrm>
            <a:off x="500063" y="7651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二　  探究二力平衡的条件</a:t>
            </a:r>
            <a:br>
              <a:rPr lang="en-US" altLang="zh-CN" sz="2800"/>
            </a:br>
            <a:r>
              <a:rPr lang="en-US" altLang="zh-CN" sz="2800"/>
              <a:t>          </a:t>
            </a:r>
            <a:r>
              <a:rPr lang="zh-CN" altLang="zh-CN" sz="2800"/>
              <a:t>实验小组为了探究二力平衡的条件设计了如图甲的实验．</a:t>
            </a:r>
            <a:br>
              <a:rPr lang="zh-CN" altLang="zh-CN" sz="2800"/>
            </a:br>
            <a:br>
              <a:rPr lang="en-US" altLang="zh-CN" sz="2800"/>
            </a:br>
            <a:br>
              <a:rPr lang="en-US" altLang="zh-CN" sz="2800"/>
            </a:br>
            <a:br>
              <a:rPr lang="en-US" altLang="zh-CN" sz="2800"/>
            </a:br>
            <a:r>
              <a:rPr lang="zh-CN" altLang="zh-CN" sz="2800"/>
              <a:t>（</a:t>
            </a:r>
            <a:r>
              <a:rPr lang="en-US" altLang="zh-CN" sz="2800"/>
              <a:t>1</a:t>
            </a:r>
            <a:r>
              <a:rPr lang="zh-CN" altLang="zh-CN" sz="2800"/>
              <a:t>）当小车处于静止状态或</a:t>
            </a:r>
            <a:r>
              <a:rPr lang="zh-CN" altLang="zh-CN" sz="2800" u="sng"/>
              <a:t>　　　　　　　</a:t>
            </a:r>
            <a:r>
              <a:rPr lang="zh-CN" altLang="zh-CN" sz="2800"/>
              <a:t>状态时，水平方向上小车受到的两个力是相互平衡的．</a:t>
            </a:r>
            <a:r>
              <a:rPr lang="zh-CN" altLang="en-US" sz="2800"/>
              <a:t>　 </a:t>
            </a:r>
            <a:endParaRPr lang="zh-CN" altLang="en-US" sz="2800"/>
          </a:p>
        </p:txBody>
      </p:sp>
      <p:pic>
        <p:nvPicPr>
          <p:cNvPr id="29700" name="Picture 2"/>
          <p:cNvPicPr>
            <a:picLocks noChangeAspect="1"/>
          </p:cNvPicPr>
          <p:nvPr/>
        </p:nvPicPr>
        <p:blipFill>
          <a:blip r:embed="rId2"/>
          <a:stretch>
            <a:fillRect/>
          </a:stretch>
        </p:blipFill>
        <p:spPr>
          <a:xfrm>
            <a:off x="1214438" y="2797175"/>
            <a:ext cx="6864350" cy="1673225"/>
          </a:xfrm>
          <a:prstGeom prst="rect">
            <a:avLst/>
          </a:prstGeom>
          <a:noFill/>
          <a:ln>
            <a:noFill/>
            <a:miter lim="800000"/>
          </a:ln>
        </p:spPr>
      </p:pic>
      <p:pic>
        <p:nvPicPr>
          <p:cNvPr id="29701" name="Picture 3"/>
          <p:cNvPicPr>
            <a:picLocks noChangeAspect="1"/>
          </p:cNvPicPr>
          <p:nvPr/>
        </p:nvPicPr>
        <p:blipFill>
          <a:blip r:embed="rId3"/>
          <a:stretch>
            <a:fillRect/>
          </a:stretch>
        </p:blipFill>
        <p:spPr>
          <a:xfrm>
            <a:off x="600075" y="1579563"/>
            <a:ext cx="804863" cy="401637"/>
          </a:xfrm>
          <a:prstGeom prst="rect">
            <a:avLst/>
          </a:prstGeom>
          <a:noFill/>
          <a:ln>
            <a:noFill/>
            <a:miter lim="800000"/>
          </a:ln>
        </p:spPr>
      </p:pic>
      <p:sp>
        <p:nvSpPr>
          <p:cNvPr id="29702" name="矩形 2"/>
          <p:cNvSpPr/>
          <p:nvPr/>
        </p:nvSpPr>
        <p:spPr>
          <a:xfrm>
            <a:off x="5138738" y="4662488"/>
            <a:ext cx="23399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匀速直线运动</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9701"/>
                                        </p:tgtEl>
                                        <p:attrNameLst>
                                          <p:attrName>style.visibility</p:attrName>
                                        </p:attrNameLst>
                                      </p:cBhvr>
                                      <p:to>
                                        <p:strVal val="visible"/>
                                      </p:to>
                                    </p:set>
                                    <p:animEffect transition="in" filter="fade">
                                      <p:cBhvr>
                                        <p:cTn id="7" dur="500"/>
                                        <p:tgtEl>
                                          <p:spTgt spid="2970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699"/>
                                        </p:tgtEl>
                                        <p:attrNameLst>
                                          <p:attrName>style.visibility</p:attrName>
                                        </p:attrNameLst>
                                      </p:cBhvr>
                                      <p:to>
                                        <p:strVal val="visible"/>
                                      </p:to>
                                    </p:set>
                                    <p:animEffect transition="in" filter="fade">
                                      <p:cBhvr>
                                        <p:cTn id="10" dur="500"/>
                                        <p:tgtEl>
                                          <p:spTgt spid="29699"/>
                                        </p:tgtEl>
                                      </p:cBhvr>
                                    </p:animEffect>
                                  </p:childTnLst>
                                </p:cTn>
                              </p:par>
                              <p:par>
                                <p:cTn id="11" presetID="10" presetClass="entr" presetSubtype="0" fill="hold" nodeType="withEffect">
                                  <p:stCondLst>
                                    <p:cond delay="0"/>
                                  </p:stCondLst>
                                  <p:childTnLst>
                                    <p:set>
                                      <p:cBhvr>
                                        <p:cTn id="12" dur="1" fill="hold">
                                          <p:stCondLst>
                                            <p:cond delay="0"/>
                                          </p:stCondLst>
                                        </p:cTn>
                                        <p:tgtEl>
                                          <p:spTgt spid="29700"/>
                                        </p:tgtEl>
                                        <p:attrNameLst>
                                          <p:attrName>style.visibility</p:attrName>
                                        </p:attrNameLst>
                                      </p:cBhvr>
                                      <p:to>
                                        <p:strVal val="visible"/>
                                      </p:to>
                                    </p:set>
                                    <p:animEffect transition="in" filter="fade">
                                      <p:cBhvr>
                                        <p:cTn id="13" dur="500"/>
                                        <p:tgtEl>
                                          <p:spTgt spid="29700"/>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9702"/>
                                        </p:tgtEl>
                                        <p:attrNameLst>
                                          <p:attrName>style.visibility</p:attrName>
                                        </p:attrNameLst>
                                      </p:cBhvr>
                                      <p:to>
                                        <p:strVal val="visible"/>
                                      </p:to>
                                    </p:set>
                                    <p:anim calcmode="lin" valueType="num">
                                      <p:cBhvr additive="base">
                                        <p:cTn id="18" dur="500" fill="hold"/>
                                        <p:tgtEl>
                                          <p:spTgt spid="29702"/>
                                        </p:tgtEl>
                                        <p:attrNameLst>
                                          <p:attrName>ppt_x</p:attrName>
                                        </p:attrNameLst>
                                      </p:cBhvr>
                                      <p:tavLst>
                                        <p:tav tm="0">
                                          <p:val>
                                            <p:strVal val="#ppt_x"/>
                                          </p:val>
                                        </p:tav>
                                        <p:tav tm="100000">
                                          <p:val>
                                            <p:strVal val="#ppt_x"/>
                                          </p:val>
                                        </p:tav>
                                      </p:tavLst>
                                    </p:anim>
                                    <p:anim calcmode="lin" valueType="num">
                                      <p:cBhvr additive="base">
                                        <p:cTn id="19" dur="500" fill="hold"/>
                                        <p:tgtEl>
                                          <p:spTgt spid="297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P spid="29702"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0723" name="标题 1"/>
          <p:cNvSpPr>
            <a:spLocks noGrp="1"/>
          </p:cNvSpPr>
          <p:nvPr>
            <p:ph type="title" idx="4294967295"/>
          </p:nvPr>
        </p:nvSpPr>
        <p:spPr>
          <a:xfrm>
            <a:off x="508000" y="13922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）实验通过改变左右两盘砝码的</a:t>
            </a:r>
            <a:r>
              <a:rPr lang="zh-CN" altLang="zh-CN" sz="2800" u="sng"/>
              <a:t>　　　　　</a:t>
            </a:r>
            <a:r>
              <a:rPr lang="zh-CN" altLang="zh-CN" sz="2800"/>
              <a:t>来探究二力的大小关系．</a:t>
            </a:r>
            <a:br>
              <a:rPr lang="zh-CN" altLang="zh-CN" sz="2800"/>
            </a:br>
            <a:r>
              <a:rPr lang="zh-CN" altLang="zh-CN" sz="2800"/>
              <a:t>（</a:t>
            </a:r>
            <a:r>
              <a:rPr lang="en-US" altLang="zh-CN" sz="2800"/>
              <a:t>3</a:t>
            </a:r>
            <a:r>
              <a:rPr lang="zh-CN" altLang="zh-CN" sz="2800"/>
              <a:t>）在实验的基础上，将小车扭转一个角度，松开手后，观察小车的情况，这样做可以探究什么问题？</a:t>
            </a:r>
            <a:br>
              <a:rPr lang="zh-CN" altLang="zh-CN" sz="2800"/>
            </a:br>
            <a:r>
              <a:rPr lang="en-US" altLang="zh-CN" sz="2800"/>
              <a:t>_____________________________________.</a:t>
            </a:r>
            <a:br>
              <a:rPr lang="zh-CN" altLang="zh-CN" sz="2800"/>
            </a:br>
            <a:endParaRPr lang="zh-CN" altLang="en-US" sz="2800"/>
          </a:p>
        </p:txBody>
      </p:sp>
      <p:sp>
        <p:nvSpPr>
          <p:cNvPr id="30724" name="矩形 2"/>
          <p:cNvSpPr/>
          <p:nvPr/>
        </p:nvSpPr>
        <p:spPr>
          <a:xfrm>
            <a:off x="620713" y="4683125"/>
            <a:ext cx="6381750" cy="52228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两个力不在同一直线上能否平衡</a:t>
            </a:r>
            <a:endParaRPr lang="zh-CN" altLang="zh-CN" sz="2800">
              <a:latin typeface="等线" pitchFamily="2" charset="-122"/>
              <a:ea typeface="等线" pitchFamily="2" charset="-122"/>
            </a:endParaRPr>
          </a:p>
        </p:txBody>
      </p:sp>
      <p:sp>
        <p:nvSpPr>
          <p:cNvPr id="30725" name="矩形 3"/>
          <p:cNvSpPr/>
          <p:nvPr/>
        </p:nvSpPr>
        <p:spPr>
          <a:xfrm>
            <a:off x="6550025" y="1468438"/>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质量</a:t>
            </a:r>
            <a:endParaRPr lang="zh-CN" altLang="zh-CN" sz="28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fade">
                                      <p:cBhvr>
                                        <p:cTn id="7" dur="500"/>
                                        <p:tgtEl>
                                          <p:spTgt spid="307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0725"/>
                                        </p:tgtEl>
                                        <p:attrNameLst>
                                          <p:attrName>style.visibility</p:attrName>
                                        </p:attrNameLst>
                                      </p:cBhvr>
                                      <p:to>
                                        <p:strVal val="visible"/>
                                      </p:to>
                                    </p:set>
                                    <p:anim calcmode="lin" valueType="num">
                                      <p:cBhvr additive="base">
                                        <p:cTn id="12" dur="500" fill="hold"/>
                                        <p:tgtEl>
                                          <p:spTgt spid="30725"/>
                                        </p:tgtEl>
                                        <p:attrNameLst>
                                          <p:attrName>ppt_x</p:attrName>
                                        </p:attrNameLst>
                                      </p:cBhvr>
                                      <p:tavLst>
                                        <p:tav tm="0">
                                          <p:val>
                                            <p:strVal val="#ppt_x"/>
                                          </p:val>
                                        </p:tav>
                                        <p:tav tm="100000">
                                          <p:val>
                                            <p:strVal val="#ppt_x"/>
                                          </p:val>
                                        </p:tav>
                                      </p:tavLst>
                                    </p:anim>
                                    <p:anim calcmode="lin" valueType="num">
                                      <p:cBhvr additive="base">
                                        <p:cTn id="13" dur="500" fill="hold"/>
                                        <p:tgtEl>
                                          <p:spTgt spid="3072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0724"/>
                                        </p:tgtEl>
                                        <p:attrNameLst>
                                          <p:attrName>style.visibility</p:attrName>
                                        </p:attrNameLst>
                                      </p:cBhvr>
                                      <p:to>
                                        <p:strVal val="visible"/>
                                      </p:to>
                                    </p:set>
                                    <p:anim calcmode="lin" valueType="num">
                                      <p:cBhvr additive="base">
                                        <p:cTn id="18" dur="500" fill="hold"/>
                                        <p:tgtEl>
                                          <p:spTgt spid="30724"/>
                                        </p:tgtEl>
                                        <p:attrNameLst>
                                          <p:attrName>ppt_x</p:attrName>
                                        </p:attrNameLst>
                                      </p:cBhvr>
                                      <p:tavLst>
                                        <p:tav tm="0">
                                          <p:val>
                                            <p:strVal val="#ppt_x"/>
                                          </p:val>
                                        </p:tav>
                                        <p:tav tm="100000">
                                          <p:val>
                                            <p:strVal val="#ppt_x"/>
                                          </p:val>
                                        </p:tav>
                                      </p:tavLst>
                                    </p:anim>
                                    <p:anim calcmode="lin" valueType="num">
                                      <p:cBhvr additive="base">
                                        <p:cTn id="19"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4" grpId="0"/>
      <p:bldP spid="30725"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1747" name="标题 1"/>
          <p:cNvSpPr>
            <a:spLocks noGrp="1"/>
          </p:cNvSpPr>
          <p:nvPr>
            <p:ph type="title" idx="4294967295"/>
          </p:nvPr>
        </p:nvSpPr>
        <p:spPr>
          <a:xfrm>
            <a:off x="508000" y="15081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）实验小组在实验中发现当左盘放入</a:t>
            </a:r>
            <a:r>
              <a:rPr lang="en-US" altLang="zh-CN" sz="2800"/>
              <a:t>2 N</a:t>
            </a:r>
            <a:r>
              <a:rPr lang="zh-CN" altLang="zh-CN" sz="2800"/>
              <a:t>的砝码、右盘放入</a:t>
            </a:r>
            <a:r>
              <a:rPr lang="en-US" altLang="zh-CN" sz="2800"/>
              <a:t>1.5 N</a:t>
            </a:r>
            <a:r>
              <a:rPr lang="zh-CN" altLang="zh-CN" sz="2800"/>
              <a:t>砝码时，小车也处于静止状态，此时小车受到的</a:t>
            </a:r>
            <a:r>
              <a:rPr lang="zh-CN" altLang="zh-CN" sz="2800" u="sng"/>
              <a:t>　　　　　</a:t>
            </a:r>
            <a:r>
              <a:rPr lang="zh-CN" altLang="zh-CN" sz="2800"/>
              <a:t>（选填</a:t>
            </a:r>
            <a:r>
              <a:rPr lang="en-US" altLang="zh-CN" sz="2800"/>
              <a:t>“</a:t>
            </a:r>
            <a:r>
              <a:rPr lang="zh-CN" altLang="zh-CN" sz="2800"/>
              <a:t>是</a:t>
            </a:r>
            <a:r>
              <a:rPr lang="en-US" altLang="zh-CN" sz="2800"/>
              <a:t>”</a:t>
            </a:r>
            <a:r>
              <a:rPr lang="zh-CN" altLang="zh-CN" sz="2800"/>
              <a:t>或</a:t>
            </a:r>
            <a:r>
              <a:rPr lang="en-US" altLang="zh-CN" sz="2800"/>
              <a:t>“</a:t>
            </a:r>
            <a:r>
              <a:rPr lang="zh-CN" altLang="zh-CN" sz="2800"/>
              <a:t>不是</a:t>
            </a:r>
            <a:r>
              <a:rPr lang="en-US" altLang="zh-CN" sz="2800"/>
              <a:t>”</a:t>
            </a:r>
            <a:r>
              <a:rPr lang="zh-CN" altLang="zh-CN" sz="2800"/>
              <a:t>）平衡力，产生这一现象可能是小车受到</a:t>
            </a:r>
            <a:r>
              <a:rPr lang="zh-CN" altLang="zh-CN" sz="2800" u="sng"/>
              <a:t>　　　　</a:t>
            </a:r>
            <a:r>
              <a:rPr lang="en-US" altLang="zh-CN" sz="2800" u="sng">
                <a:solidFill>
                  <a:schemeClr val="bg1"/>
                </a:solidFill>
              </a:rPr>
              <a:t>.</a:t>
            </a:r>
            <a:r>
              <a:rPr lang="zh-CN" altLang="zh-CN" sz="2800" u="sng"/>
              <a:t>　</a:t>
            </a:r>
            <a:r>
              <a:rPr lang="zh-CN" altLang="zh-CN" sz="2800"/>
              <a:t>力的影响，力的大小是</a:t>
            </a:r>
            <a:r>
              <a:rPr lang="zh-CN" altLang="zh-CN" sz="2800" u="sng"/>
              <a:t>　　　　　</a:t>
            </a:r>
            <a:r>
              <a:rPr lang="en-US" altLang="zh-CN" sz="2800"/>
              <a:t>N</a:t>
            </a:r>
            <a:r>
              <a:rPr lang="zh-CN" altLang="zh-CN" sz="2800"/>
              <a:t>，方向向</a:t>
            </a:r>
            <a:br>
              <a:rPr lang="en-US" altLang="zh-CN" sz="2800"/>
            </a:br>
            <a:r>
              <a:rPr lang="zh-CN" altLang="zh-CN" sz="2800" u="sng"/>
              <a:t>　　　　　</a:t>
            </a:r>
            <a:r>
              <a:rPr lang="zh-CN" altLang="zh-CN" sz="2800"/>
              <a:t>（选填</a:t>
            </a:r>
            <a:r>
              <a:rPr lang="en-US" altLang="zh-CN" sz="2800"/>
              <a:t>“</a:t>
            </a:r>
            <a:r>
              <a:rPr lang="zh-CN" altLang="zh-CN" sz="2800"/>
              <a:t>左</a:t>
            </a:r>
            <a:r>
              <a:rPr lang="en-US" altLang="zh-CN" sz="2800"/>
              <a:t>”</a:t>
            </a:r>
            <a:r>
              <a:rPr lang="zh-CN" altLang="zh-CN" sz="2800"/>
              <a:t>或</a:t>
            </a:r>
            <a:r>
              <a:rPr lang="en-US" altLang="zh-CN" sz="2800"/>
              <a:t>“</a:t>
            </a:r>
            <a:r>
              <a:rPr lang="zh-CN" altLang="zh-CN" sz="2800"/>
              <a:t>右</a:t>
            </a:r>
            <a:r>
              <a:rPr lang="en-US" altLang="zh-CN" sz="2800"/>
              <a:t>”</a:t>
            </a:r>
            <a:r>
              <a:rPr lang="zh-CN" altLang="zh-CN" sz="2800"/>
              <a:t>）</a:t>
            </a:r>
            <a:r>
              <a:rPr lang="en-US" altLang="zh-CN" sz="2800"/>
              <a:t>.</a:t>
            </a:r>
            <a:br>
              <a:rPr lang="zh-CN" altLang="zh-CN" sz="2800"/>
            </a:br>
            <a:endParaRPr lang="zh-CN" altLang="en-US" sz="2800"/>
          </a:p>
        </p:txBody>
      </p:sp>
      <p:sp>
        <p:nvSpPr>
          <p:cNvPr id="31748" name="矩形 3"/>
          <p:cNvSpPr/>
          <p:nvPr/>
        </p:nvSpPr>
        <p:spPr>
          <a:xfrm>
            <a:off x="3716338" y="2857500"/>
            <a:ext cx="5429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是</a:t>
            </a:r>
            <a:endParaRPr lang="zh-CN" altLang="en-US" sz="2800"/>
          </a:p>
        </p:txBody>
      </p:sp>
      <p:sp>
        <p:nvSpPr>
          <p:cNvPr id="31749" name="矩形 4"/>
          <p:cNvSpPr/>
          <p:nvPr/>
        </p:nvSpPr>
        <p:spPr>
          <a:xfrm>
            <a:off x="6692900" y="3508375"/>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静摩擦</a:t>
            </a:r>
            <a:endParaRPr lang="zh-CN" altLang="en-US" sz="2800"/>
          </a:p>
        </p:txBody>
      </p:sp>
      <p:sp>
        <p:nvSpPr>
          <p:cNvPr id="31750" name="矩形 5"/>
          <p:cNvSpPr/>
          <p:nvPr/>
        </p:nvSpPr>
        <p:spPr>
          <a:xfrm>
            <a:off x="4684713" y="4156075"/>
            <a:ext cx="633412"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0.5</a:t>
            </a:r>
            <a:endParaRPr lang="zh-CN" altLang="en-US" sz="2800"/>
          </a:p>
        </p:txBody>
      </p:sp>
      <p:sp>
        <p:nvSpPr>
          <p:cNvPr id="31751" name="矩形 6"/>
          <p:cNvSpPr/>
          <p:nvPr/>
        </p:nvSpPr>
        <p:spPr>
          <a:xfrm>
            <a:off x="1158875" y="4752975"/>
            <a:ext cx="544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右</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fade">
                                      <p:cBhvr>
                                        <p:cTn id="7" dur="500"/>
                                        <p:tgtEl>
                                          <p:spTgt spid="317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748"/>
                                        </p:tgtEl>
                                        <p:attrNameLst>
                                          <p:attrName>style.visibility</p:attrName>
                                        </p:attrNameLst>
                                      </p:cBhvr>
                                      <p:to>
                                        <p:strVal val="visible"/>
                                      </p:to>
                                    </p:set>
                                    <p:anim calcmode="lin" valueType="num">
                                      <p:cBhvr additive="base">
                                        <p:cTn id="12" dur="500" fill="hold"/>
                                        <p:tgtEl>
                                          <p:spTgt spid="31748"/>
                                        </p:tgtEl>
                                        <p:attrNameLst>
                                          <p:attrName>ppt_x</p:attrName>
                                        </p:attrNameLst>
                                      </p:cBhvr>
                                      <p:tavLst>
                                        <p:tav tm="0">
                                          <p:val>
                                            <p:strVal val="#ppt_x"/>
                                          </p:val>
                                        </p:tav>
                                        <p:tav tm="100000">
                                          <p:val>
                                            <p:strVal val="#ppt_x"/>
                                          </p:val>
                                        </p:tav>
                                      </p:tavLst>
                                    </p:anim>
                                    <p:anim calcmode="lin" valueType="num">
                                      <p:cBhvr additive="base">
                                        <p:cTn id="13" dur="500" fill="hold"/>
                                        <p:tgtEl>
                                          <p:spTgt spid="3174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1749"/>
                                        </p:tgtEl>
                                        <p:attrNameLst>
                                          <p:attrName>style.visibility</p:attrName>
                                        </p:attrNameLst>
                                      </p:cBhvr>
                                      <p:to>
                                        <p:strVal val="visible"/>
                                      </p:to>
                                    </p:set>
                                    <p:anim calcmode="lin" valueType="num">
                                      <p:cBhvr additive="base">
                                        <p:cTn id="18" dur="500" fill="hold"/>
                                        <p:tgtEl>
                                          <p:spTgt spid="31749"/>
                                        </p:tgtEl>
                                        <p:attrNameLst>
                                          <p:attrName>ppt_x</p:attrName>
                                        </p:attrNameLst>
                                      </p:cBhvr>
                                      <p:tavLst>
                                        <p:tav tm="0">
                                          <p:val>
                                            <p:strVal val="#ppt_x"/>
                                          </p:val>
                                        </p:tav>
                                        <p:tav tm="100000">
                                          <p:val>
                                            <p:strVal val="#ppt_x"/>
                                          </p:val>
                                        </p:tav>
                                      </p:tavLst>
                                    </p:anim>
                                    <p:anim calcmode="lin" valueType="num">
                                      <p:cBhvr additive="base">
                                        <p:cTn id="19"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1750"/>
                                        </p:tgtEl>
                                        <p:attrNameLst>
                                          <p:attrName>style.visibility</p:attrName>
                                        </p:attrNameLst>
                                      </p:cBhvr>
                                      <p:to>
                                        <p:strVal val="visible"/>
                                      </p:to>
                                    </p:set>
                                    <p:anim calcmode="lin" valueType="num">
                                      <p:cBhvr additive="base">
                                        <p:cTn id="24" dur="500" fill="hold"/>
                                        <p:tgtEl>
                                          <p:spTgt spid="31750"/>
                                        </p:tgtEl>
                                        <p:attrNameLst>
                                          <p:attrName>ppt_x</p:attrName>
                                        </p:attrNameLst>
                                      </p:cBhvr>
                                      <p:tavLst>
                                        <p:tav tm="0">
                                          <p:val>
                                            <p:strVal val="#ppt_x"/>
                                          </p:val>
                                        </p:tav>
                                        <p:tav tm="100000">
                                          <p:val>
                                            <p:strVal val="#ppt_x"/>
                                          </p:val>
                                        </p:tav>
                                      </p:tavLst>
                                    </p:anim>
                                    <p:anim calcmode="lin" valueType="num">
                                      <p:cBhvr additive="base">
                                        <p:cTn id="25" dur="500" fill="hold"/>
                                        <p:tgtEl>
                                          <p:spTgt spid="31750"/>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1751"/>
                                        </p:tgtEl>
                                        <p:attrNameLst>
                                          <p:attrName>style.visibility</p:attrName>
                                        </p:attrNameLst>
                                      </p:cBhvr>
                                      <p:to>
                                        <p:strVal val="visible"/>
                                      </p:to>
                                    </p:set>
                                    <p:anim calcmode="lin" valueType="num">
                                      <p:cBhvr additive="base">
                                        <p:cTn id="30" dur="500" fill="hold"/>
                                        <p:tgtEl>
                                          <p:spTgt spid="31751"/>
                                        </p:tgtEl>
                                        <p:attrNameLst>
                                          <p:attrName>ppt_x</p:attrName>
                                        </p:attrNameLst>
                                      </p:cBhvr>
                                      <p:tavLst>
                                        <p:tav tm="0">
                                          <p:val>
                                            <p:strVal val="#ppt_x"/>
                                          </p:val>
                                        </p:tav>
                                        <p:tav tm="100000">
                                          <p:val>
                                            <p:strVal val="#ppt_x"/>
                                          </p:val>
                                        </p:tav>
                                      </p:tavLst>
                                    </p:anim>
                                    <p:anim calcmode="lin" valueType="num">
                                      <p:cBhvr additive="base">
                                        <p:cTn id="31" dur="500" fill="hold"/>
                                        <p:tgtEl>
                                          <p:spTgt spid="317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8" grpId="0"/>
      <p:bldP spid="31749" grpId="0"/>
      <p:bldP spid="31750" grpId="0"/>
      <p:bldP spid="31751"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2771" name="标题 1"/>
          <p:cNvSpPr>
            <a:spLocks noGrp="1"/>
          </p:cNvSpPr>
          <p:nvPr>
            <p:ph type="title" idx="4294967295"/>
          </p:nvPr>
        </p:nvSpPr>
        <p:spPr>
          <a:xfrm>
            <a:off x="508000" y="8921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5</a:t>
            </a:r>
            <a:r>
              <a:rPr lang="zh-CN" altLang="zh-CN" sz="2800"/>
              <a:t>）实验小组小明重新自制了一套如图乙所示的实验装置探究二力平衡条件，将系在小卡片（重力忽略不计）两对角的细线，分别跨过左右支架上的定滑轮．</a:t>
            </a:r>
            <a:br>
              <a:rPr lang="zh-CN" altLang="zh-CN" sz="2800"/>
            </a:br>
            <a:r>
              <a:rPr lang="en-US" altLang="zh-CN" sz="2800"/>
              <a:t>①</a:t>
            </a:r>
            <a:r>
              <a:rPr lang="zh-CN" altLang="zh-CN" sz="2800"/>
              <a:t>其研究的对象是</a:t>
            </a:r>
            <a:r>
              <a:rPr lang="zh-CN" altLang="zh-CN" sz="2800" u="sng"/>
              <a:t>　　　　　</a:t>
            </a:r>
            <a:r>
              <a:rPr lang="zh-CN" altLang="zh-CN" sz="2800"/>
              <a:t>．</a:t>
            </a:r>
            <a:br>
              <a:rPr lang="zh-CN" altLang="zh-CN" sz="2800"/>
            </a:br>
            <a:r>
              <a:rPr lang="en-US" altLang="zh-CN" sz="2800"/>
              <a:t>②</a:t>
            </a:r>
            <a:r>
              <a:rPr lang="zh-CN" altLang="zh-CN" sz="2800"/>
              <a:t>为了验证只有作用在同一物体上的两个力才能平衡，在完成以上操作后，下一步的操作是</a:t>
            </a:r>
            <a:r>
              <a:rPr lang="en-US" altLang="zh-CN" sz="2800"/>
              <a:t>___________________________________________.</a:t>
            </a:r>
            <a:endParaRPr lang="zh-CN" altLang="en-US" sz="2800"/>
          </a:p>
        </p:txBody>
      </p:sp>
      <p:sp>
        <p:nvSpPr>
          <p:cNvPr id="32772" name="矩形 2"/>
          <p:cNvSpPr/>
          <p:nvPr/>
        </p:nvSpPr>
        <p:spPr>
          <a:xfrm>
            <a:off x="3725863" y="3513138"/>
            <a:ext cx="12620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小卡片</a:t>
            </a:r>
            <a:endParaRPr lang="zh-CN" altLang="en-US">
              <a:ea typeface="黑体" panose="02010609060101010101" pitchFamily="49" charset="-122"/>
            </a:endParaRPr>
          </a:p>
        </p:txBody>
      </p:sp>
      <p:sp>
        <p:nvSpPr>
          <p:cNvPr id="32773" name="矩形 4"/>
          <p:cNvSpPr/>
          <p:nvPr/>
        </p:nvSpPr>
        <p:spPr>
          <a:xfrm>
            <a:off x="609600" y="5441950"/>
            <a:ext cx="6232525"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用剪刀沿竖直方向将小卡片剪开</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barn(inVertical)">
                                      <p:cBhvr>
                                        <p:cTn id="7" dur="500"/>
                                        <p:tgtEl>
                                          <p:spTgt spid="327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2772"/>
                                        </p:tgtEl>
                                        <p:attrNameLst>
                                          <p:attrName>style.visibility</p:attrName>
                                        </p:attrNameLst>
                                      </p:cBhvr>
                                      <p:to>
                                        <p:strVal val="visible"/>
                                      </p:to>
                                    </p:set>
                                    <p:anim calcmode="lin" valueType="num">
                                      <p:cBhvr additive="base">
                                        <p:cTn id="12" dur="500" fill="hold"/>
                                        <p:tgtEl>
                                          <p:spTgt spid="32772"/>
                                        </p:tgtEl>
                                        <p:attrNameLst>
                                          <p:attrName>ppt_x</p:attrName>
                                        </p:attrNameLst>
                                      </p:cBhvr>
                                      <p:tavLst>
                                        <p:tav tm="0">
                                          <p:val>
                                            <p:strVal val="#ppt_x"/>
                                          </p:val>
                                        </p:tav>
                                        <p:tav tm="100000">
                                          <p:val>
                                            <p:strVal val="#ppt_x"/>
                                          </p:val>
                                        </p:tav>
                                      </p:tavLst>
                                    </p:anim>
                                    <p:anim calcmode="lin" valueType="num">
                                      <p:cBhvr additive="base">
                                        <p:cTn id="13" dur="500" fill="hold"/>
                                        <p:tgtEl>
                                          <p:spTgt spid="3277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2773"/>
                                        </p:tgtEl>
                                        <p:attrNameLst>
                                          <p:attrName>style.visibility</p:attrName>
                                        </p:attrNameLst>
                                      </p:cBhvr>
                                      <p:to>
                                        <p:strVal val="visible"/>
                                      </p:to>
                                    </p:set>
                                    <p:anim calcmode="lin" valueType="num">
                                      <p:cBhvr additive="base">
                                        <p:cTn id="18" dur="500" fill="hold"/>
                                        <p:tgtEl>
                                          <p:spTgt spid="32773"/>
                                        </p:tgtEl>
                                        <p:attrNameLst>
                                          <p:attrName>ppt_x</p:attrName>
                                        </p:attrNameLst>
                                      </p:cBhvr>
                                      <p:tavLst>
                                        <p:tav tm="0">
                                          <p:val>
                                            <p:strVal val="#ppt_x"/>
                                          </p:val>
                                        </p:tav>
                                        <p:tav tm="100000">
                                          <p:val>
                                            <p:strVal val="#ppt_x"/>
                                          </p:val>
                                        </p:tav>
                                      </p:tavLst>
                                    </p:anim>
                                    <p:anim calcmode="lin" valueType="num">
                                      <p:cBhvr additive="base">
                                        <p:cTn id="19" dur="500" fill="hold"/>
                                        <p:tgtEl>
                                          <p:spTgt spid="327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2" grpId="0"/>
      <p:bldP spid="32773"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3795" name="标题 3"/>
          <p:cNvSpPr>
            <a:spLocks noGrp="1"/>
          </p:cNvSpPr>
          <p:nvPr>
            <p:ph type="title" idx="4294967295"/>
          </p:nvPr>
        </p:nvSpPr>
        <p:spPr>
          <a:xfrm>
            <a:off x="508000" y="13636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三　  探究滑动摩擦力的影响因素　</a:t>
            </a:r>
            <a:br>
              <a:rPr lang="en-US" altLang="zh-CN" sz="2800"/>
            </a:br>
            <a:r>
              <a:rPr lang="en-US" altLang="zh-CN" sz="2800"/>
              <a:t>          </a:t>
            </a:r>
            <a:r>
              <a:rPr lang="zh-CN" altLang="zh-CN" sz="2800"/>
              <a:t>在</a:t>
            </a:r>
            <a:r>
              <a:rPr lang="en-US" altLang="zh-CN" sz="2800"/>
              <a:t>“</a:t>
            </a:r>
            <a:r>
              <a:rPr lang="zh-CN" altLang="zh-CN" sz="2800"/>
              <a:t>研究影响滑动摩擦力大小的因素”实验中，实验小组设计了如下图所示的实验装置．</a:t>
            </a:r>
            <a:br>
              <a:rPr lang="zh-CN" altLang="zh-CN" sz="2800"/>
            </a:br>
            <a:endParaRPr lang="zh-CN" altLang="en-US" sz="2800"/>
          </a:p>
        </p:txBody>
      </p:sp>
      <p:pic>
        <p:nvPicPr>
          <p:cNvPr id="33796" name="Picture 4"/>
          <p:cNvPicPr>
            <a:picLocks noChangeAspect="1"/>
          </p:cNvPicPr>
          <p:nvPr/>
        </p:nvPicPr>
        <p:blipFill>
          <a:blip r:embed="rId2"/>
          <a:stretch>
            <a:fillRect/>
          </a:stretch>
        </p:blipFill>
        <p:spPr>
          <a:xfrm>
            <a:off x="627063" y="2197100"/>
            <a:ext cx="763587" cy="382588"/>
          </a:xfrm>
          <a:prstGeom prst="rect">
            <a:avLst/>
          </a:prstGeom>
          <a:noFill/>
          <a:ln>
            <a:noFill/>
            <a:miter lim="800000"/>
          </a:ln>
        </p:spPr>
      </p:pic>
      <p:pic>
        <p:nvPicPr>
          <p:cNvPr id="33797" name="Picture 5"/>
          <p:cNvPicPr>
            <a:picLocks noChangeAspect="1"/>
          </p:cNvPicPr>
          <p:nvPr/>
        </p:nvPicPr>
        <p:blipFill>
          <a:blip r:embed="rId3"/>
          <a:stretch>
            <a:fillRect/>
          </a:stretch>
        </p:blipFill>
        <p:spPr>
          <a:xfrm>
            <a:off x="915988" y="3663950"/>
            <a:ext cx="7642225" cy="1649413"/>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500"/>
                                        <p:tgtEl>
                                          <p:spTgt spid="33795"/>
                                        </p:tgtEl>
                                      </p:cBhvr>
                                    </p:animEffect>
                                  </p:childTnLst>
                                </p:cTn>
                              </p:par>
                              <p:par>
                                <p:cTn id="8" presetID="10" presetClass="entr" presetSubtype="0" fill="hold" nodeType="withEffect">
                                  <p:stCondLst>
                                    <p:cond delay="0"/>
                                  </p:stCondLst>
                                  <p:childTnLst>
                                    <p:set>
                                      <p:cBhvr>
                                        <p:cTn id="9" dur="1" fill="hold">
                                          <p:stCondLst>
                                            <p:cond delay="0"/>
                                          </p:stCondLst>
                                        </p:cTn>
                                        <p:tgtEl>
                                          <p:spTgt spid="33796"/>
                                        </p:tgtEl>
                                        <p:attrNameLst>
                                          <p:attrName>style.visibility</p:attrName>
                                        </p:attrNameLst>
                                      </p:cBhvr>
                                      <p:to>
                                        <p:strVal val="visible"/>
                                      </p:to>
                                    </p:set>
                                    <p:animEffect transition="in" filter="fade">
                                      <p:cBhvr>
                                        <p:cTn id="10" dur="500"/>
                                        <p:tgtEl>
                                          <p:spTgt spid="33796"/>
                                        </p:tgtEl>
                                      </p:cBhvr>
                                    </p:animEffect>
                                  </p:childTnLst>
                                </p:cTn>
                              </p:par>
                              <p:par>
                                <p:cTn id="11" presetID="10" presetClass="entr" presetSubtype="0" fill="hold" nodeType="withEffect">
                                  <p:stCondLst>
                                    <p:cond delay="0"/>
                                  </p:stCondLst>
                                  <p:childTnLst>
                                    <p:set>
                                      <p:cBhvr>
                                        <p:cTn id="12" dur="1" fill="hold">
                                          <p:stCondLst>
                                            <p:cond delay="0"/>
                                          </p:stCondLst>
                                        </p:cTn>
                                        <p:tgtEl>
                                          <p:spTgt spid="33797"/>
                                        </p:tgtEl>
                                        <p:attrNameLst>
                                          <p:attrName>style.visibility</p:attrName>
                                        </p:attrNameLst>
                                      </p:cBhvr>
                                      <p:to>
                                        <p:strVal val="visible"/>
                                      </p:to>
                                    </p:set>
                                    <p:animEffect transition="in" filter="fade">
                                      <p:cBhvr>
                                        <p:cTn id="13" dur="500"/>
                                        <p:tgtEl>
                                          <p:spTgt spid="337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4819" name="标题 3"/>
          <p:cNvSpPr>
            <a:spLocks noGrp="1"/>
          </p:cNvSpPr>
          <p:nvPr>
            <p:ph type="title" idx="4294967295"/>
          </p:nvPr>
        </p:nvSpPr>
        <p:spPr>
          <a:xfrm>
            <a:off x="508000" y="10080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）为了准确测量滑动摩擦力，实验时应沿</a:t>
            </a:r>
            <a:br>
              <a:rPr lang="en-US" altLang="zh-CN" sz="2800"/>
            </a:br>
            <a:r>
              <a:rPr lang="zh-CN" altLang="zh-CN" sz="2800" u="sng"/>
              <a:t>　　　　　</a:t>
            </a:r>
            <a:r>
              <a:rPr lang="zh-CN" altLang="zh-CN" sz="2800"/>
              <a:t>方向拉动弹簧测力计，使物块做</a:t>
            </a:r>
            <a:br>
              <a:rPr lang="en-US" altLang="zh-CN" sz="2800"/>
            </a:br>
            <a:r>
              <a:rPr lang="zh-CN" altLang="zh-CN" sz="2800" u="sng"/>
              <a:t>　　　　　　</a:t>
            </a:r>
            <a:r>
              <a:rPr lang="zh-CN" altLang="zh-CN" sz="2800"/>
              <a:t>运动，利用</a:t>
            </a:r>
            <a:r>
              <a:rPr lang="zh-CN" altLang="zh-CN" sz="2800" u="sng"/>
              <a:t>　　　　　　</a:t>
            </a:r>
            <a:r>
              <a:rPr lang="zh-CN" altLang="zh-CN" sz="2800"/>
              <a:t>原理可知，此时弹簧测力计的示数</a:t>
            </a:r>
            <a:r>
              <a:rPr lang="zh-CN" altLang="zh-CN" sz="2800" u="sng"/>
              <a:t>　　　　　</a:t>
            </a:r>
            <a:r>
              <a:rPr lang="zh-CN" altLang="zh-CN" sz="2800"/>
              <a:t>物块所受的滑动摩擦力的大小．</a:t>
            </a:r>
            <a:br>
              <a:rPr lang="zh-CN" altLang="zh-CN" sz="2800"/>
            </a:br>
            <a:r>
              <a:rPr lang="zh-CN" altLang="zh-CN" sz="2800"/>
              <a:t>（</a:t>
            </a:r>
            <a:r>
              <a:rPr lang="en-US" altLang="zh-CN" sz="2800"/>
              <a:t>2</a:t>
            </a:r>
            <a:r>
              <a:rPr lang="zh-CN" altLang="zh-CN" sz="2800"/>
              <a:t>）如图甲所示，小明同学拉着物块沿水平面向右做匀速直线运动，则物块与长木板之间的摩擦力为</a:t>
            </a:r>
            <a:r>
              <a:rPr lang="zh-CN" altLang="zh-CN" sz="2800" u="sng"/>
              <a:t>　　　　　</a:t>
            </a:r>
            <a:r>
              <a:rPr lang="en-US" altLang="zh-CN" sz="2800"/>
              <a:t>N.</a:t>
            </a:r>
            <a:br>
              <a:rPr lang="zh-CN" altLang="zh-CN" sz="2800"/>
            </a:br>
            <a:endParaRPr lang="zh-CN" altLang="en-US" sz="2800"/>
          </a:p>
        </p:txBody>
      </p:sp>
      <p:sp>
        <p:nvSpPr>
          <p:cNvPr id="34820" name="矩形 4"/>
          <p:cNvSpPr/>
          <p:nvPr/>
        </p:nvSpPr>
        <p:spPr>
          <a:xfrm>
            <a:off x="958850" y="1730375"/>
            <a:ext cx="90170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水平</a:t>
            </a:r>
            <a:endParaRPr lang="zh-CN" altLang="en-US" sz="2800"/>
          </a:p>
        </p:txBody>
      </p:sp>
      <p:sp>
        <p:nvSpPr>
          <p:cNvPr id="34821" name="矩形 5"/>
          <p:cNvSpPr/>
          <p:nvPr/>
        </p:nvSpPr>
        <p:spPr>
          <a:xfrm>
            <a:off x="771525" y="2378075"/>
            <a:ext cx="19796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匀速直线　</a:t>
            </a:r>
            <a:endParaRPr lang="zh-CN" altLang="en-US" sz="2800"/>
          </a:p>
        </p:txBody>
      </p:sp>
      <p:sp>
        <p:nvSpPr>
          <p:cNvPr id="34822" name="矩形 6"/>
          <p:cNvSpPr/>
          <p:nvPr/>
        </p:nvSpPr>
        <p:spPr>
          <a:xfrm>
            <a:off x="4672013" y="2349500"/>
            <a:ext cx="1979612"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二力平衡　</a:t>
            </a:r>
            <a:endParaRPr lang="zh-CN" altLang="en-US" sz="2800"/>
          </a:p>
        </p:txBody>
      </p:sp>
      <p:sp>
        <p:nvSpPr>
          <p:cNvPr id="34823" name="矩形 7"/>
          <p:cNvSpPr/>
          <p:nvPr/>
        </p:nvSpPr>
        <p:spPr>
          <a:xfrm>
            <a:off x="4572000" y="3017838"/>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等于</a:t>
            </a:r>
            <a:endParaRPr lang="zh-CN" altLang="en-US" sz="2800"/>
          </a:p>
        </p:txBody>
      </p:sp>
      <p:sp>
        <p:nvSpPr>
          <p:cNvPr id="34824" name="矩形 8"/>
          <p:cNvSpPr/>
          <p:nvPr/>
        </p:nvSpPr>
        <p:spPr>
          <a:xfrm>
            <a:off x="1444625" y="5588000"/>
            <a:ext cx="6334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3.4</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barn(inVertical)">
                                      <p:cBhvr>
                                        <p:cTn id="7" dur="500"/>
                                        <p:tgtEl>
                                          <p:spTgt spid="348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ppt_x"/>
                                          </p:val>
                                        </p:tav>
                                        <p:tav tm="100000">
                                          <p:val>
                                            <p:strVal val="#ppt_x"/>
                                          </p:val>
                                        </p:tav>
                                      </p:tavLst>
                                    </p:anim>
                                    <p:anim calcmode="lin" valueType="num">
                                      <p:cBhvr additive="base">
                                        <p:cTn id="13" dur="500" fill="hold"/>
                                        <p:tgtEl>
                                          <p:spTgt spid="3482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4821"/>
                                        </p:tgtEl>
                                        <p:attrNameLst>
                                          <p:attrName>style.visibility</p:attrName>
                                        </p:attrNameLst>
                                      </p:cBhvr>
                                      <p:to>
                                        <p:strVal val="visible"/>
                                      </p:to>
                                    </p:set>
                                    <p:anim calcmode="lin" valueType="num">
                                      <p:cBhvr additive="base">
                                        <p:cTn id="18" dur="500" fill="hold"/>
                                        <p:tgtEl>
                                          <p:spTgt spid="34821"/>
                                        </p:tgtEl>
                                        <p:attrNameLst>
                                          <p:attrName>ppt_x</p:attrName>
                                        </p:attrNameLst>
                                      </p:cBhvr>
                                      <p:tavLst>
                                        <p:tav tm="0">
                                          <p:val>
                                            <p:strVal val="#ppt_x"/>
                                          </p:val>
                                        </p:tav>
                                        <p:tav tm="100000">
                                          <p:val>
                                            <p:strVal val="#ppt_x"/>
                                          </p:val>
                                        </p:tav>
                                      </p:tavLst>
                                    </p:anim>
                                    <p:anim calcmode="lin" valueType="num">
                                      <p:cBhvr additive="base">
                                        <p:cTn id="19" dur="500" fill="hold"/>
                                        <p:tgtEl>
                                          <p:spTgt spid="3482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4822"/>
                                        </p:tgtEl>
                                        <p:attrNameLst>
                                          <p:attrName>style.visibility</p:attrName>
                                        </p:attrNameLst>
                                      </p:cBhvr>
                                      <p:to>
                                        <p:strVal val="visible"/>
                                      </p:to>
                                    </p:set>
                                    <p:anim calcmode="lin" valueType="num">
                                      <p:cBhvr additive="base">
                                        <p:cTn id="24" dur="500" fill="hold"/>
                                        <p:tgtEl>
                                          <p:spTgt spid="34822"/>
                                        </p:tgtEl>
                                        <p:attrNameLst>
                                          <p:attrName>ppt_x</p:attrName>
                                        </p:attrNameLst>
                                      </p:cBhvr>
                                      <p:tavLst>
                                        <p:tav tm="0">
                                          <p:val>
                                            <p:strVal val="#ppt_x"/>
                                          </p:val>
                                        </p:tav>
                                        <p:tav tm="100000">
                                          <p:val>
                                            <p:strVal val="#ppt_x"/>
                                          </p:val>
                                        </p:tav>
                                      </p:tavLst>
                                    </p:anim>
                                    <p:anim calcmode="lin" valueType="num">
                                      <p:cBhvr additive="base">
                                        <p:cTn id="25" dur="500" fill="hold"/>
                                        <p:tgtEl>
                                          <p:spTgt spid="34822"/>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4823"/>
                                        </p:tgtEl>
                                        <p:attrNameLst>
                                          <p:attrName>style.visibility</p:attrName>
                                        </p:attrNameLst>
                                      </p:cBhvr>
                                      <p:to>
                                        <p:strVal val="visible"/>
                                      </p:to>
                                    </p:set>
                                    <p:anim calcmode="lin" valueType="num">
                                      <p:cBhvr additive="base">
                                        <p:cTn id="30" dur="500" fill="hold"/>
                                        <p:tgtEl>
                                          <p:spTgt spid="34823"/>
                                        </p:tgtEl>
                                        <p:attrNameLst>
                                          <p:attrName>ppt_x</p:attrName>
                                        </p:attrNameLst>
                                      </p:cBhvr>
                                      <p:tavLst>
                                        <p:tav tm="0">
                                          <p:val>
                                            <p:strVal val="#ppt_x"/>
                                          </p:val>
                                        </p:tav>
                                        <p:tav tm="100000">
                                          <p:val>
                                            <p:strVal val="#ppt_x"/>
                                          </p:val>
                                        </p:tav>
                                      </p:tavLst>
                                    </p:anim>
                                    <p:anim calcmode="lin" valueType="num">
                                      <p:cBhvr additive="base">
                                        <p:cTn id="31" dur="500" fill="hold"/>
                                        <p:tgtEl>
                                          <p:spTgt spid="34823"/>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4824"/>
                                        </p:tgtEl>
                                        <p:attrNameLst>
                                          <p:attrName>style.visibility</p:attrName>
                                        </p:attrNameLst>
                                      </p:cBhvr>
                                      <p:to>
                                        <p:strVal val="visible"/>
                                      </p:to>
                                    </p:set>
                                    <p:anim calcmode="lin" valueType="num">
                                      <p:cBhvr additive="base">
                                        <p:cTn id="36" dur="500" fill="hold"/>
                                        <p:tgtEl>
                                          <p:spTgt spid="34824"/>
                                        </p:tgtEl>
                                        <p:attrNameLst>
                                          <p:attrName>ppt_x</p:attrName>
                                        </p:attrNameLst>
                                      </p:cBhvr>
                                      <p:tavLst>
                                        <p:tav tm="0">
                                          <p:val>
                                            <p:strVal val="#ppt_x"/>
                                          </p:val>
                                        </p:tav>
                                        <p:tav tm="100000">
                                          <p:val>
                                            <p:strVal val="#ppt_x"/>
                                          </p:val>
                                        </p:tav>
                                      </p:tavLst>
                                    </p:anim>
                                    <p:anim calcmode="lin" valueType="num">
                                      <p:cBhvr additive="base">
                                        <p:cTn id="37" dur="500" fill="hold"/>
                                        <p:tgtEl>
                                          <p:spTgt spid="348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0"/>
      <p:bldP spid="34821" grpId="0"/>
      <p:bldP spid="34822" grpId="0"/>
      <p:bldP spid="34823" grpId="0"/>
      <p:bldP spid="34824"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5843" name="标题 3"/>
          <p:cNvSpPr>
            <a:spLocks noGrp="1"/>
          </p:cNvSpPr>
          <p:nvPr>
            <p:ph type="title" idx="4294967295"/>
          </p:nvPr>
        </p:nvSpPr>
        <p:spPr>
          <a:xfrm>
            <a:off x="508000" y="160655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）比较</a:t>
            </a:r>
            <a:r>
              <a:rPr lang="zh-CN" altLang="zh-CN" sz="2800" u="sng"/>
              <a:t>　　　　　</a:t>
            </a:r>
            <a:r>
              <a:rPr lang="zh-CN" altLang="zh-CN" sz="2800"/>
              <a:t>两图可知，在</a:t>
            </a:r>
            <a:r>
              <a:rPr lang="zh-CN" altLang="zh-CN" sz="2800" u="sng"/>
              <a:t>　　　　　</a:t>
            </a:r>
            <a:r>
              <a:rPr lang="zh-CN" altLang="zh-CN" sz="2800"/>
              <a:t>一定时，接触面越粗糙，滑动摩擦力越大．</a:t>
            </a:r>
            <a:br>
              <a:rPr lang="zh-CN" altLang="zh-CN" sz="2800"/>
            </a:br>
            <a:r>
              <a:rPr lang="zh-CN" altLang="zh-CN" sz="2800"/>
              <a:t>（</a:t>
            </a:r>
            <a:r>
              <a:rPr lang="en-US" altLang="zh-CN" sz="2800"/>
              <a:t>4</a:t>
            </a:r>
            <a:r>
              <a:rPr lang="zh-CN" altLang="zh-CN" sz="2800"/>
              <a:t>）比较乙、丙两图可以得出的结论是</a:t>
            </a:r>
            <a:br>
              <a:rPr lang="zh-CN" altLang="zh-CN" sz="2800"/>
            </a:br>
            <a:r>
              <a:rPr lang="zh-CN" altLang="zh-CN" sz="2800" u="sng"/>
              <a:t>　　　　　　　　　　</a:t>
            </a:r>
            <a:r>
              <a:rPr lang="en-US" altLang="zh-CN" sz="2800" u="sng"/>
              <a:t>                           </a:t>
            </a:r>
            <a:r>
              <a:rPr lang="zh-CN" altLang="zh-CN" sz="2800" u="sng"/>
              <a:t>　　　　</a:t>
            </a:r>
            <a:r>
              <a:rPr lang="en-US" altLang="zh-CN" sz="2800" u="sng"/>
              <a:t>   </a:t>
            </a:r>
            <a:r>
              <a:rPr lang="en-US" altLang="zh-CN" sz="2800" u="sng">
                <a:solidFill>
                  <a:schemeClr val="bg1"/>
                </a:solidFill>
              </a:rPr>
              <a:t>.</a:t>
            </a:r>
            <a:br>
              <a:rPr lang="en-US" altLang="zh-CN" sz="2800" u="sng"/>
            </a:br>
            <a:r>
              <a:rPr lang="en-US" altLang="zh-CN" sz="2800" u="sng"/>
              <a:t>                                                                                      </a:t>
            </a:r>
            <a:r>
              <a:rPr lang="en-US" altLang="zh-CN" sz="2800"/>
              <a:t>.</a:t>
            </a:r>
            <a:br>
              <a:rPr lang="zh-CN" altLang="zh-CN" sz="2800"/>
            </a:br>
            <a:endParaRPr lang="zh-CN" altLang="en-US" sz="2800"/>
          </a:p>
        </p:txBody>
      </p:sp>
      <p:sp>
        <p:nvSpPr>
          <p:cNvPr id="35844" name="矩形 4"/>
          <p:cNvSpPr/>
          <p:nvPr/>
        </p:nvSpPr>
        <p:spPr>
          <a:xfrm>
            <a:off x="765175" y="3444875"/>
            <a:ext cx="7262813" cy="13128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lnSpc>
                <a:spcPct val="150000"/>
              </a:lnSpc>
            </a:pPr>
            <a:r>
              <a:rPr lang="zh-CN" altLang="zh-CN" sz="2800" spc="0">
                <a:solidFill>
                  <a:srgbClr val="FF0000"/>
                </a:solidFill>
                <a:latin typeface="Times New Roman" pitchFamily="18" charset="0"/>
                <a:ea typeface="黑体" pitchFamily="49" charset="-122"/>
              </a:rPr>
              <a:t>接触面的粗糙程度一定时，压力越大，滑动摩擦力越大</a:t>
            </a:r>
            <a:endParaRPr lang="zh-CN" altLang="zh-CN" sz="2800">
              <a:latin typeface="等线" pitchFamily="2" charset="-122"/>
              <a:ea typeface="等线" pitchFamily="2" charset="-122"/>
            </a:endParaRPr>
          </a:p>
        </p:txBody>
      </p:sp>
      <p:sp>
        <p:nvSpPr>
          <p:cNvPr id="35845" name="矩形 5"/>
          <p:cNvSpPr/>
          <p:nvPr/>
        </p:nvSpPr>
        <p:spPr>
          <a:xfrm>
            <a:off x="2613025" y="1676400"/>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甲乙</a:t>
            </a:r>
            <a:endParaRPr lang="zh-CN" altLang="en-US" sz="2800"/>
          </a:p>
        </p:txBody>
      </p:sp>
      <p:sp>
        <p:nvSpPr>
          <p:cNvPr id="35846" name="矩形 6"/>
          <p:cNvSpPr/>
          <p:nvPr/>
        </p:nvSpPr>
        <p:spPr>
          <a:xfrm>
            <a:off x="6530975" y="1676400"/>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压力</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500"/>
                                        <p:tgtEl>
                                          <p:spTgt spid="358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5845"/>
                                        </p:tgtEl>
                                        <p:attrNameLst>
                                          <p:attrName>style.visibility</p:attrName>
                                        </p:attrNameLst>
                                      </p:cBhvr>
                                      <p:to>
                                        <p:strVal val="visible"/>
                                      </p:to>
                                    </p:set>
                                    <p:anim calcmode="lin" valueType="num">
                                      <p:cBhvr additive="base">
                                        <p:cTn id="12" dur="500" fill="hold"/>
                                        <p:tgtEl>
                                          <p:spTgt spid="35845"/>
                                        </p:tgtEl>
                                        <p:attrNameLst>
                                          <p:attrName>ppt_x</p:attrName>
                                        </p:attrNameLst>
                                      </p:cBhvr>
                                      <p:tavLst>
                                        <p:tav tm="0">
                                          <p:val>
                                            <p:strVal val="#ppt_x"/>
                                          </p:val>
                                        </p:tav>
                                        <p:tav tm="100000">
                                          <p:val>
                                            <p:strVal val="#ppt_x"/>
                                          </p:val>
                                        </p:tav>
                                      </p:tavLst>
                                    </p:anim>
                                    <p:anim calcmode="lin" valueType="num">
                                      <p:cBhvr additive="base">
                                        <p:cTn id="13" dur="500" fill="hold"/>
                                        <p:tgtEl>
                                          <p:spTgt spid="3584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5846"/>
                                        </p:tgtEl>
                                        <p:attrNameLst>
                                          <p:attrName>style.visibility</p:attrName>
                                        </p:attrNameLst>
                                      </p:cBhvr>
                                      <p:to>
                                        <p:strVal val="visible"/>
                                      </p:to>
                                    </p:set>
                                    <p:anim calcmode="lin" valueType="num">
                                      <p:cBhvr additive="base">
                                        <p:cTn id="18" dur="500" fill="hold"/>
                                        <p:tgtEl>
                                          <p:spTgt spid="35846"/>
                                        </p:tgtEl>
                                        <p:attrNameLst>
                                          <p:attrName>ppt_x</p:attrName>
                                        </p:attrNameLst>
                                      </p:cBhvr>
                                      <p:tavLst>
                                        <p:tav tm="0">
                                          <p:val>
                                            <p:strVal val="#ppt_x"/>
                                          </p:val>
                                        </p:tav>
                                        <p:tav tm="100000">
                                          <p:val>
                                            <p:strVal val="#ppt_x"/>
                                          </p:val>
                                        </p:tav>
                                      </p:tavLst>
                                    </p:anim>
                                    <p:anim calcmode="lin" valueType="num">
                                      <p:cBhvr additive="base">
                                        <p:cTn id="19" dur="500" fill="hold"/>
                                        <p:tgtEl>
                                          <p:spTgt spid="3584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5844"/>
                                        </p:tgtEl>
                                        <p:attrNameLst>
                                          <p:attrName>style.visibility</p:attrName>
                                        </p:attrNameLst>
                                      </p:cBhvr>
                                      <p:to>
                                        <p:strVal val="visible"/>
                                      </p:to>
                                    </p:set>
                                    <p:anim calcmode="lin" valueType="num">
                                      <p:cBhvr additive="base">
                                        <p:cTn id="24" dur="500" fill="hold"/>
                                        <p:tgtEl>
                                          <p:spTgt spid="35844"/>
                                        </p:tgtEl>
                                        <p:attrNameLst>
                                          <p:attrName>ppt_x</p:attrName>
                                        </p:attrNameLst>
                                      </p:cBhvr>
                                      <p:tavLst>
                                        <p:tav tm="0">
                                          <p:val>
                                            <p:strVal val="#ppt_x"/>
                                          </p:val>
                                        </p:tav>
                                        <p:tav tm="100000">
                                          <p:val>
                                            <p:strVal val="#ppt_x"/>
                                          </p:val>
                                        </p:tav>
                                      </p:tavLst>
                                    </p:anim>
                                    <p:anim calcmode="lin" valueType="num">
                                      <p:cBhvr additive="base">
                                        <p:cTn id="25" dur="500" fill="hold"/>
                                        <p:tgtEl>
                                          <p:spTgt spid="358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4" grpId="0"/>
      <p:bldP spid="35845" grpId="0"/>
      <p:bldP spid="35846"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6867" name="标题 3"/>
          <p:cNvSpPr>
            <a:spLocks noGrp="1"/>
          </p:cNvSpPr>
          <p:nvPr>
            <p:ph type="title" idx="4294967295"/>
          </p:nvPr>
        </p:nvSpPr>
        <p:spPr>
          <a:xfrm>
            <a:off x="508000" y="12509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5</a:t>
            </a:r>
            <a:r>
              <a:rPr lang="zh-CN" altLang="zh-CN" sz="2800"/>
              <a:t>）在实验操作中小明发现，弹簧测力计不沿水平方向拉动时，也可使物块在长木板上沿水平方向做匀速直线运动，此过程中，物块处于</a:t>
            </a:r>
            <a:r>
              <a:rPr lang="zh-CN" altLang="zh-CN" sz="2800" u="sng"/>
              <a:t>　　　</a:t>
            </a:r>
            <a:r>
              <a:rPr lang="en-US" altLang="zh-CN" sz="2800" u="sng"/>
              <a:t>  </a:t>
            </a:r>
            <a:r>
              <a:rPr lang="zh-CN" altLang="zh-CN" sz="2800" u="sng"/>
              <a:t>　</a:t>
            </a:r>
            <a:r>
              <a:rPr lang="en-US" altLang="zh-CN" sz="2800" u="sng">
                <a:solidFill>
                  <a:schemeClr val="bg1"/>
                </a:solidFill>
              </a:rPr>
              <a:t>.</a:t>
            </a:r>
            <a:r>
              <a:rPr lang="zh-CN" altLang="zh-CN" sz="2800" u="sng"/>
              <a:t>　</a:t>
            </a:r>
            <a:r>
              <a:rPr lang="zh-CN" altLang="zh-CN" sz="2800"/>
              <a:t>（选填</a:t>
            </a:r>
            <a:r>
              <a:rPr lang="en-US" altLang="zh-CN" sz="2800"/>
              <a:t>“</a:t>
            </a:r>
            <a:r>
              <a:rPr lang="zh-CN" altLang="zh-CN" sz="2800"/>
              <a:t>平衡</a:t>
            </a:r>
            <a:r>
              <a:rPr lang="en-US" altLang="zh-CN" sz="2800"/>
              <a:t>”</a:t>
            </a:r>
            <a:r>
              <a:rPr lang="zh-CN" altLang="zh-CN" sz="2800"/>
              <a:t>或</a:t>
            </a:r>
            <a:r>
              <a:rPr lang="en-US" altLang="zh-CN" sz="2800"/>
              <a:t>“</a:t>
            </a:r>
            <a:r>
              <a:rPr lang="zh-CN" altLang="zh-CN" sz="2800"/>
              <a:t>非平衡</a:t>
            </a:r>
            <a:r>
              <a:rPr lang="en-US" altLang="zh-CN" sz="2800"/>
              <a:t>”</a:t>
            </a:r>
            <a:r>
              <a:rPr lang="zh-CN" altLang="zh-CN" sz="2800"/>
              <a:t>）状态；弹簧测力计对物块的拉力和物块受到的滑动摩擦力</a:t>
            </a:r>
            <a:r>
              <a:rPr lang="zh-CN" altLang="zh-CN" sz="2800" u="sng"/>
              <a:t>　　　　　</a:t>
            </a:r>
            <a:r>
              <a:rPr lang="zh-CN" altLang="zh-CN" sz="2800"/>
              <a:t>（选填</a:t>
            </a:r>
            <a:r>
              <a:rPr lang="en-US" altLang="zh-CN" sz="2800"/>
              <a:t>“</a:t>
            </a:r>
            <a:r>
              <a:rPr lang="zh-CN" altLang="zh-CN" sz="2800"/>
              <a:t>是</a:t>
            </a:r>
            <a:r>
              <a:rPr lang="en-US" altLang="zh-CN" sz="2800"/>
              <a:t>”</a:t>
            </a:r>
            <a:r>
              <a:rPr lang="zh-CN" altLang="zh-CN" sz="2800"/>
              <a:t>或</a:t>
            </a:r>
            <a:r>
              <a:rPr lang="en-US" altLang="zh-CN" sz="2800"/>
              <a:t>“</a:t>
            </a:r>
            <a:r>
              <a:rPr lang="zh-CN" altLang="zh-CN" sz="2800"/>
              <a:t>不是</a:t>
            </a:r>
            <a:r>
              <a:rPr lang="en-US" altLang="zh-CN" sz="2800"/>
              <a:t>”</a:t>
            </a:r>
            <a:r>
              <a:rPr lang="zh-CN" altLang="zh-CN" sz="2800"/>
              <a:t>）一对平衡力，理由是</a:t>
            </a:r>
            <a:r>
              <a:rPr lang="en-US" altLang="zh-CN" sz="2800"/>
              <a:t>______________________________________.</a:t>
            </a:r>
            <a:br>
              <a:rPr lang="zh-CN" altLang="zh-CN" sz="2800"/>
            </a:br>
            <a:endParaRPr lang="zh-CN" altLang="en-US" sz="2800"/>
          </a:p>
        </p:txBody>
      </p:sp>
      <p:sp>
        <p:nvSpPr>
          <p:cNvPr id="36868" name="矩形 1"/>
          <p:cNvSpPr/>
          <p:nvPr/>
        </p:nvSpPr>
        <p:spPr>
          <a:xfrm>
            <a:off x="658813" y="5205413"/>
            <a:ext cx="44942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拉力和摩擦力不在同一直线</a:t>
            </a:r>
            <a:endParaRPr lang="zh-CN" altLang="zh-CN" sz="2800">
              <a:latin typeface="等线" pitchFamily="2" charset="-122"/>
              <a:ea typeface="等线" pitchFamily="2" charset="-122"/>
            </a:endParaRPr>
          </a:p>
        </p:txBody>
      </p:sp>
      <p:sp>
        <p:nvSpPr>
          <p:cNvPr id="36869" name="矩形 4"/>
          <p:cNvSpPr/>
          <p:nvPr/>
        </p:nvSpPr>
        <p:spPr>
          <a:xfrm>
            <a:off x="6942138" y="2630488"/>
            <a:ext cx="90328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平衡</a:t>
            </a:r>
            <a:endParaRPr lang="zh-CN" altLang="en-US" sz="2800"/>
          </a:p>
        </p:txBody>
      </p:sp>
      <p:sp>
        <p:nvSpPr>
          <p:cNvPr id="36870" name="矩形 5"/>
          <p:cNvSpPr/>
          <p:nvPr/>
        </p:nvSpPr>
        <p:spPr>
          <a:xfrm>
            <a:off x="6491288" y="3881438"/>
            <a:ext cx="9017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不是</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500"/>
                                        <p:tgtEl>
                                          <p:spTgt spid="3686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6869"/>
                                        </p:tgtEl>
                                        <p:attrNameLst>
                                          <p:attrName>style.visibility</p:attrName>
                                        </p:attrNameLst>
                                      </p:cBhvr>
                                      <p:to>
                                        <p:strVal val="visible"/>
                                      </p:to>
                                    </p:set>
                                    <p:anim calcmode="lin" valueType="num">
                                      <p:cBhvr additive="base">
                                        <p:cTn id="12" dur="500" fill="hold"/>
                                        <p:tgtEl>
                                          <p:spTgt spid="36869"/>
                                        </p:tgtEl>
                                        <p:attrNameLst>
                                          <p:attrName>ppt_x</p:attrName>
                                        </p:attrNameLst>
                                      </p:cBhvr>
                                      <p:tavLst>
                                        <p:tav tm="0">
                                          <p:val>
                                            <p:strVal val="#ppt_x"/>
                                          </p:val>
                                        </p:tav>
                                        <p:tav tm="100000">
                                          <p:val>
                                            <p:strVal val="#ppt_x"/>
                                          </p:val>
                                        </p:tav>
                                      </p:tavLst>
                                    </p:anim>
                                    <p:anim calcmode="lin" valueType="num">
                                      <p:cBhvr additive="base">
                                        <p:cTn id="13" dur="500" fill="hold"/>
                                        <p:tgtEl>
                                          <p:spTgt spid="3686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6870"/>
                                        </p:tgtEl>
                                        <p:attrNameLst>
                                          <p:attrName>style.visibility</p:attrName>
                                        </p:attrNameLst>
                                      </p:cBhvr>
                                      <p:to>
                                        <p:strVal val="visible"/>
                                      </p:to>
                                    </p:set>
                                    <p:anim calcmode="lin" valueType="num">
                                      <p:cBhvr additive="base">
                                        <p:cTn id="18" dur="500" fill="hold"/>
                                        <p:tgtEl>
                                          <p:spTgt spid="36870"/>
                                        </p:tgtEl>
                                        <p:attrNameLst>
                                          <p:attrName>ppt_x</p:attrName>
                                        </p:attrNameLst>
                                      </p:cBhvr>
                                      <p:tavLst>
                                        <p:tav tm="0">
                                          <p:val>
                                            <p:strVal val="#ppt_x"/>
                                          </p:val>
                                        </p:tav>
                                        <p:tav tm="100000">
                                          <p:val>
                                            <p:strVal val="#ppt_x"/>
                                          </p:val>
                                        </p:tav>
                                      </p:tavLst>
                                    </p:anim>
                                    <p:anim calcmode="lin" valueType="num">
                                      <p:cBhvr additive="base">
                                        <p:cTn id="19" dur="500" fill="hold"/>
                                        <p:tgtEl>
                                          <p:spTgt spid="3687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6868"/>
                                        </p:tgtEl>
                                        <p:attrNameLst>
                                          <p:attrName>style.visibility</p:attrName>
                                        </p:attrNameLst>
                                      </p:cBhvr>
                                      <p:to>
                                        <p:strVal val="visible"/>
                                      </p:to>
                                    </p:set>
                                    <p:anim calcmode="lin" valueType="num">
                                      <p:cBhvr additive="base">
                                        <p:cTn id="24" dur="500" fill="hold"/>
                                        <p:tgtEl>
                                          <p:spTgt spid="36868"/>
                                        </p:tgtEl>
                                        <p:attrNameLst>
                                          <p:attrName>ppt_x</p:attrName>
                                        </p:attrNameLst>
                                      </p:cBhvr>
                                      <p:tavLst>
                                        <p:tav tm="0">
                                          <p:val>
                                            <p:strVal val="#ppt_x"/>
                                          </p:val>
                                        </p:tav>
                                        <p:tav tm="100000">
                                          <p:val>
                                            <p:strVal val="#ppt_x"/>
                                          </p:val>
                                        </p:tav>
                                      </p:tavLst>
                                    </p:anim>
                                    <p:anim calcmode="lin" valueType="num">
                                      <p:cBhvr additive="base">
                                        <p:cTn id="25" dur="500" fill="hold"/>
                                        <p:tgtEl>
                                          <p:spTgt spid="368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p:bldP spid="36869" grpId="0"/>
      <p:bldP spid="36870"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7891" name="标题 3"/>
          <p:cNvSpPr>
            <a:spLocks noGrp="1"/>
          </p:cNvSpPr>
          <p:nvPr>
            <p:ph type="title" idx="4294967295"/>
          </p:nvPr>
        </p:nvSpPr>
        <p:spPr>
          <a:xfrm>
            <a:off x="508000" y="11636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6</a:t>
            </a:r>
            <a:r>
              <a:rPr lang="zh-CN" altLang="zh-CN" sz="2800"/>
              <a:t>）同组的小红同学认为滑动摩擦力的大小可能跟接触面的面积有关，于是她在上述甲实验的基础上，将物块沿竖直方向切成两部分继续进行实验，测得的滑动摩擦力变小，由此得出结论：滑动摩擦力的大小随接触面积的减小而减小．你认为她探究过程中存在的问题是</a:t>
            </a:r>
            <a:r>
              <a:rPr lang="en-US" altLang="zh-CN" sz="2800" u="sng"/>
              <a:t>                                       </a:t>
            </a:r>
            <a:r>
              <a:rPr lang="zh-CN" altLang="zh-CN" sz="2800"/>
              <a:t>，改进方法是</a:t>
            </a:r>
            <a:r>
              <a:rPr lang="zh-CN" altLang="zh-CN" sz="2800" u="sng"/>
              <a:t>　</a:t>
            </a:r>
            <a:r>
              <a:rPr lang="en-US" altLang="zh-CN" sz="2800" u="sng"/>
              <a:t>        </a:t>
            </a:r>
            <a:r>
              <a:rPr lang="zh-CN" altLang="zh-CN" sz="2800" u="sng"/>
              <a:t>　　　　　　　　　　　　　　　</a:t>
            </a:r>
            <a:r>
              <a:rPr lang="zh-CN" altLang="zh-CN" sz="2800"/>
              <a:t>．</a:t>
            </a:r>
            <a:br>
              <a:rPr lang="zh-CN" altLang="zh-CN" sz="2800"/>
            </a:br>
            <a:endParaRPr lang="zh-CN" altLang="en-US" sz="2800"/>
          </a:p>
        </p:txBody>
      </p:sp>
      <p:sp>
        <p:nvSpPr>
          <p:cNvPr id="37892" name="矩形 1"/>
          <p:cNvSpPr/>
          <p:nvPr/>
        </p:nvSpPr>
        <p:spPr>
          <a:xfrm>
            <a:off x="1914525" y="5084763"/>
            <a:ext cx="6167438" cy="522287"/>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将截掉的部分叠放在物块上进行实验</a:t>
            </a:r>
            <a:endParaRPr lang="zh-CN" altLang="en-US" sz="2800">
              <a:ea typeface="黑体" panose="02010609060101010101" pitchFamily="49" charset="-122"/>
            </a:endParaRPr>
          </a:p>
        </p:txBody>
      </p:sp>
      <p:sp>
        <p:nvSpPr>
          <p:cNvPr id="37893" name="矩形 4"/>
          <p:cNvSpPr/>
          <p:nvPr/>
        </p:nvSpPr>
        <p:spPr>
          <a:xfrm>
            <a:off x="3938588" y="4425950"/>
            <a:ext cx="34163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没有控制压力不变　</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barn(inVertical)">
                                      <p:cBhvr>
                                        <p:cTn id="7" dur="500"/>
                                        <p:tgtEl>
                                          <p:spTgt spid="3789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7893"/>
                                        </p:tgtEl>
                                        <p:attrNameLst>
                                          <p:attrName>style.visibility</p:attrName>
                                        </p:attrNameLst>
                                      </p:cBhvr>
                                      <p:to>
                                        <p:strVal val="visible"/>
                                      </p:to>
                                    </p:set>
                                    <p:anim calcmode="lin" valueType="num">
                                      <p:cBhvr additive="base">
                                        <p:cTn id="12" dur="500" fill="hold"/>
                                        <p:tgtEl>
                                          <p:spTgt spid="37893"/>
                                        </p:tgtEl>
                                        <p:attrNameLst>
                                          <p:attrName>ppt_x</p:attrName>
                                        </p:attrNameLst>
                                      </p:cBhvr>
                                      <p:tavLst>
                                        <p:tav tm="0">
                                          <p:val>
                                            <p:strVal val="#ppt_x"/>
                                          </p:val>
                                        </p:tav>
                                        <p:tav tm="100000">
                                          <p:val>
                                            <p:strVal val="#ppt_x"/>
                                          </p:val>
                                        </p:tav>
                                      </p:tavLst>
                                    </p:anim>
                                    <p:anim calcmode="lin" valueType="num">
                                      <p:cBhvr additive="base">
                                        <p:cTn id="13" dur="500" fill="hold"/>
                                        <p:tgtEl>
                                          <p:spTgt spid="3789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7892"/>
                                        </p:tgtEl>
                                        <p:attrNameLst>
                                          <p:attrName>style.visibility</p:attrName>
                                        </p:attrNameLst>
                                      </p:cBhvr>
                                      <p:to>
                                        <p:strVal val="visible"/>
                                      </p:to>
                                    </p:set>
                                    <p:anim calcmode="lin" valueType="num">
                                      <p:cBhvr additive="base">
                                        <p:cTn id="18" dur="500" fill="hold"/>
                                        <p:tgtEl>
                                          <p:spTgt spid="37892"/>
                                        </p:tgtEl>
                                        <p:attrNameLst>
                                          <p:attrName>ppt_x</p:attrName>
                                        </p:attrNameLst>
                                      </p:cBhvr>
                                      <p:tavLst>
                                        <p:tav tm="0">
                                          <p:val>
                                            <p:strVal val="#ppt_x"/>
                                          </p:val>
                                        </p:tav>
                                        <p:tav tm="100000">
                                          <p:val>
                                            <p:strVal val="#ppt_x"/>
                                          </p:val>
                                        </p:tav>
                                      </p:tavLst>
                                    </p:anim>
                                    <p:anim calcmode="lin" valueType="num">
                                      <p:cBhvr additive="base">
                                        <p:cTn id="19" dur="500" fill="hold"/>
                                        <p:tgtEl>
                                          <p:spTgt spid="378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2" grpId="0"/>
      <p:bldP spid="37893"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8915" name="标题 4"/>
          <p:cNvSpPr>
            <a:spLocks noGrp="1"/>
          </p:cNvSpPr>
          <p:nvPr>
            <p:ph type="title" idx="4294967295"/>
          </p:nvPr>
        </p:nvSpPr>
        <p:spPr>
          <a:xfrm>
            <a:off x="508000" y="21272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7</a:t>
            </a:r>
            <a:r>
              <a:rPr lang="zh-CN" altLang="zh-CN" sz="2800"/>
              <a:t>）在丙图中砝码随物块一起匀速运动时，砝码受到的摩擦力为</a:t>
            </a:r>
            <a:r>
              <a:rPr lang="zh-CN" altLang="zh-CN" sz="2800" u="sng"/>
              <a:t>　　　　　</a:t>
            </a:r>
            <a:r>
              <a:rPr lang="en-US" altLang="zh-CN" sz="2800"/>
              <a:t>N</a:t>
            </a:r>
            <a:r>
              <a:rPr lang="zh-CN" altLang="zh-CN" sz="2800"/>
              <a:t>，假如此时砝码受到的力全部消失，则它将</a:t>
            </a:r>
            <a:r>
              <a:rPr lang="zh-CN" altLang="zh-CN" sz="2800" u="sng"/>
              <a:t>　　　　　　　　　　　</a:t>
            </a:r>
            <a:r>
              <a:rPr lang="zh-CN" altLang="zh-CN" sz="2800"/>
              <a:t>．</a:t>
            </a:r>
            <a:br>
              <a:rPr lang="zh-CN" altLang="zh-CN" sz="2800"/>
            </a:br>
            <a:endParaRPr lang="zh-CN" altLang="en-US" sz="2800"/>
          </a:p>
        </p:txBody>
      </p:sp>
      <p:sp>
        <p:nvSpPr>
          <p:cNvPr id="38916" name="矩形 5"/>
          <p:cNvSpPr/>
          <p:nvPr/>
        </p:nvSpPr>
        <p:spPr>
          <a:xfrm>
            <a:off x="4275138" y="3473450"/>
            <a:ext cx="305752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做匀速直线运动</a:t>
            </a:r>
            <a:endParaRPr lang="zh-CN" altLang="zh-CN" sz="2800">
              <a:latin typeface="等线" pitchFamily="2" charset="-122"/>
              <a:ea typeface="等线" pitchFamily="2" charset="-122"/>
            </a:endParaRPr>
          </a:p>
        </p:txBody>
      </p:sp>
      <p:sp>
        <p:nvSpPr>
          <p:cNvPr id="38917" name="矩形 6"/>
          <p:cNvSpPr/>
          <p:nvPr/>
        </p:nvSpPr>
        <p:spPr>
          <a:xfrm>
            <a:off x="3725863" y="2876550"/>
            <a:ext cx="36353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0</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fade">
                                      <p:cBhvr>
                                        <p:cTn id="7" dur="500"/>
                                        <p:tgtEl>
                                          <p:spTgt spid="3891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8917"/>
                                        </p:tgtEl>
                                        <p:attrNameLst>
                                          <p:attrName>style.visibility</p:attrName>
                                        </p:attrNameLst>
                                      </p:cBhvr>
                                      <p:to>
                                        <p:strVal val="visible"/>
                                      </p:to>
                                    </p:set>
                                    <p:anim calcmode="lin" valueType="num">
                                      <p:cBhvr additive="base">
                                        <p:cTn id="12" dur="500" fill="hold"/>
                                        <p:tgtEl>
                                          <p:spTgt spid="38917"/>
                                        </p:tgtEl>
                                        <p:attrNameLst>
                                          <p:attrName>ppt_x</p:attrName>
                                        </p:attrNameLst>
                                      </p:cBhvr>
                                      <p:tavLst>
                                        <p:tav tm="0">
                                          <p:val>
                                            <p:strVal val="#ppt_x"/>
                                          </p:val>
                                        </p:tav>
                                        <p:tav tm="100000">
                                          <p:val>
                                            <p:strVal val="#ppt_x"/>
                                          </p:val>
                                        </p:tav>
                                      </p:tavLst>
                                    </p:anim>
                                    <p:anim calcmode="lin" valueType="num">
                                      <p:cBhvr additive="base">
                                        <p:cTn id="13" dur="500" fill="hold"/>
                                        <p:tgtEl>
                                          <p:spTgt spid="3891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8916"/>
                                        </p:tgtEl>
                                        <p:attrNameLst>
                                          <p:attrName>style.visibility</p:attrName>
                                        </p:attrNameLst>
                                      </p:cBhvr>
                                      <p:to>
                                        <p:strVal val="visible"/>
                                      </p:to>
                                    </p:set>
                                    <p:anim calcmode="lin" valueType="num">
                                      <p:cBhvr additive="base">
                                        <p:cTn id="18" dur="500" fill="hold"/>
                                        <p:tgtEl>
                                          <p:spTgt spid="38916"/>
                                        </p:tgtEl>
                                        <p:attrNameLst>
                                          <p:attrName>ppt_x</p:attrName>
                                        </p:attrNameLst>
                                      </p:cBhvr>
                                      <p:tavLst>
                                        <p:tav tm="0">
                                          <p:val>
                                            <p:strVal val="#ppt_x"/>
                                          </p:val>
                                        </p:tav>
                                        <p:tav tm="100000">
                                          <p:val>
                                            <p:strVal val="#ppt_x"/>
                                          </p:val>
                                        </p:tav>
                                      </p:tavLst>
                                    </p:anim>
                                    <p:anim calcmode="lin" valueType="num">
                                      <p:cBhvr additive="base">
                                        <p:cTn id="19" dur="500" fill="hold"/>
                                        <p:tgtEl>
                                          <p:spTgt spid="389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P spid="38916" grpId="0"/>
      <p:bldP spid="38917"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9939" name="标题 4"/>
          <p:cNvSpPr>
            <a:spLocks noGrp="1"/>
          </p:cNvSpPr>
          <p:nvPr>
            <p:ph type="title" idx="4294967295"/>
          </p:nvPr>
        </p:nvSpPr>
        <p:spPr>
          <a:xfrm>
            <a:off x="508000" y="7000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8</a:t>
            </a:r>
            <a:r>
              <a:rPr lang="zh-CN" altLang="zh-CN" sz="2800"/>
              <a:t>）小明在实验后反思：操作中不能保证匀速拉动物块，所以弹簧测力计的示数不稳定．经小组其他同学提醒，将实验装置改成如图丁所示，木板</a:t>
            </a:r>
            <a:r>
              <a:rPr lang="en-US" altLang="zh-CN" sz="2800"/>
              <a:t>A</a:t>
            </a:r>
            <a:r>
              <a:rPr lang="zh-CN" altLang="zh-CN" sz="2800"/>
              <a:t>放在水平桌面上，物块</a:t>
            </a:r>
            <a:r>
              <a:rPr lang="en-US" altLang="zh-CN" sz="2800"/>
              <a:t>B</a:t>
            </a:r>
            <a:r>
              <a:rPr lang="zh-CN" altLang="zh-CN" sz="2800"/>
              <a:t>放在木板</a:t>
            </a:r>
            <a:r>
              <a:rPr lang="en-US" altLang="zh-CN" sz="2800"/>
              <a:t>A</a:t>
            </a:r>
            <a:r>
              <a:rPr lang="zh-CN" altLang="zh-CN" sz="2800"/>
              <a:t>上，弹簧测力计一端固定，一端挂在物块</a:t>
            </a:r>
            <a:r>
              <a:rPr lang="en-US" altLang="zh-CN" sz="2800"/>
              <a:t>B</a:t>
            </a:r>
            <a:r>
              <a:rPr lang="zh-CN" altLang="zh-CN" sz="2800"/>
              <a:t>上，拉动木板</a:t>
            </a:r>
            <a:r>
              <a:rPr lang="en-US" altLang="zh-CN" sz="2800"/>
              <a:t>A</a:t>
            </a:r>
            <a:r>
              <a:rPr lang="zh-CN" altLang="zh-CN" sz="2800"/>
              <a:t>，物块</a:t>
            </a:r>
            <a:r>
              <a:rPr lang="en-US" altLang="zh-CN" sz="2800"/>
              <a:t>B</a:t>
            </a:r>
            <a:r>
              <a:rPr lang="zh-CN" altLang="zh-CN" sz="2800"/>
              <a:t>稳定时，弹簧测力计示数如图所示．</a:t>
            </a:r>
            <a:br>
              <a:rPr lang="zh-CN" altLang="zh-CN" sz="2800"/>
            </a:br>
            <a:endParaRPr lang="zh-CN" altLang="en-US" sz="2800"/>
          </a:p>
        </p:txBody>
      </p:sp>
      <p:pic>
        <p:nvPicPr>
          <p:cNvPr id="39940" name="Picture 5"/>
          <p:cNvPicPr>
            <a:picLocks noChangeAspect="1"/>
          </p:cNvPicPr>
          <p:nvPr/>
        </p:nvPicPr>
        <p:blipFill>
          <a:blip r:embed="rId2"/>
          <a:stretch>
            <a:fillRect/>
          </a:stretch>
        </p:blipFill>
        <p:spPr>
          <a:xfrm>
            <a:off x="750888" y="4645025"/>
            <a:ext cx="7642225" cy="1649413"/>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fade">
                                      <p:cBhvr>
                                        <p:cTn id="7" dur="500"/>
                                        <p:tgtEl>
                                          <p:spTgt spid="39939"/>
                                        </p:tgtEl>
                                      </p:cBhvr>
                                    </p:animEffect>
                                  </p:childTnLst>
                                </p:cTn>
                              </p:par>
                              <p:par>
                                <p:cTn id="8" presetID="10" presetClass="entr" presetSubtype="0" fill="hold" nodeType="withEffect">
                                  <p:stCondLst>
                                    <p:cond delay="0"/>
                                  </p:stCondLst>
                                  <p:childTnLst>
                                    <p:set>
                                      <p:cBhvr>
                                        <p:cTn id="9" dur="1" fill="hold">
                                          <p:stCondLst>
                                            <p:cond delay="0"/>
                                          </p:stCondLst>
                                        </p:cTn>
                                        <p:tgtEl>
                                          <p:spTgt spid="39940"/>
                                        </p:tgtEl>
                                        <p:attrNameLst>
                                          <p:attrName>style.visibility</p:attrName>
                                        </p:attrNameLst>
                                      </p:cBhvr>
                                      <p:to>
                                        <p:strVal val="visible"/>
                                      </p:to>
                                    </p:set>
                                    <p:animEffect transition="in" filter="fade">
                                      <p:cBhvr>
                                        <p:cTn id="10" dur="500"/>
                                        <p:tgtEl>
                                          <p:spTgt spid="39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矩形 2"/>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40963" name="标题 4"/>
          <p:cNvSpPr>
            <a:spLocks noGrp="1"/>
          </p:cNvSpPr>
          <p:nvPr>
            <p:ph type="title" idx="4294967295"/>
          </p:nvPr>
        </p:nvSpPr>
        <p:spPr>
          <a:xfrm>
            <a:off x="508000" y="11715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①</a:t>
            </a:r>
            <a:r>
              <a:rPr lang="zh-CN" altLang="zh-CN" sz="2800"/>
              <a:t>读取测力计的示数是为了测量</a:t>
            </a:r>
            <a:r>
              <a:rPr lang="zh-CN" altLang="zh-CN" sz="2800" u="sng"/>
              <a:t>　　　　　</a:t>
            </a:r>
            <a:r>
              <a:rPr lang="zh-CN" altLang="zh-CN" sz="2800"/>
              <a:t>滑动摩擦力大小，此摩擦力的方向向</a:t>
            </a:r>
            <a:r>
              <a:rPr lang="zh-CN" altLang="zh-CN" sz="2800" u="sng"/>
              <a:t>　　　　　</a:t>
            </a:r>
            <a:r>
              <a:rPr lang="zh-CN" altLang="zh-CN" sz="2800"/>
              <a:t>．</a:t>
            </a:r>
            <a:br>
              <a:rPr lang="zh-CN" altLang="zh-CN" sz="2800"/>
            </a:br>
            <a:r>
              <a:rPr lang="en-US" altLang="zh-CN" sz="2800"/>
              <a:t>A</a:t>
            </a:r>
            <a:r>
              <a:rPr lang="zh-CN" altLang="zh-CN" sz="2800"/>
              <a:t>．木板</a:t>
            </a:r>
            <a:r>
              <a:rPr lang="en-US" altLang="zh-CN" sz="2800"/>
              <a:t>A</a:t>
            </a:r>
            <a:r>
              <a:rPr lang="zh-CN" altLang="zh-CN" sz="2800"/>
              <a:t>受到桌面的</a:t>
            </a:r>
            <a:r>
              <a:rPr lang="en-US" altLang="zh-CN" sz="2800"/>
              <a:t>          B</a:t>
            </a:r>
            <a:r>
              <a:rPr lang="zh-CN" altLang="zh-CN" sz="2800"/>
              <a:t>．木板</a:t>
            </a:r>
            <a:r>
              <a:rPr lang="en-US" altLang="zh-CN" sz="2800"/>
              <a:t>A</a:t>
            </a:r>
            <a:r>
              <a:rPr lang="zh-CN" altLang="zh-CN" sz="2800"/>
              <a:t>受到物块</a:t>
            </a:r>
            <a:r>
              <a:rPr lang="en-US" altLang="zh-CN" sz="2800"/>
              <a:t>B</a:t>
            </a:r>
            <a:r>
              <a:rPr lang="zh-CN" altLang="zh-CN" sz="2800"/>
              <a:t>的</a:t>
            </a:r>
            <a:r>
              <a:rPr lang="en-US" altLang="zh-CN" sz="2800"/>
              <a:t>  </a:t>
            </a:r>
            <a:br>
              <a:rPr lang="zh-CN" altLang="zh-CN" sz="2800"/>
            </a:br>
            <a:r>
              <a:rPr lang="en-US" altLang="zh-CN" sz="2800"/>
              <a:t>C</a:t>
            </a:r>
            <a:r>
              <a:rPr lang="zh-CN" altLang="zh-CN" sz="2800"/>
              <a:t>．物块</a:t>
            </a:r>
            <a:r>
              <a:rPr lang="en-US" altLang="zh-CN" sz="2800"/>
              <a:t>B</a:t>
            </a:r>
            <a:r>
              <a:rPr lang="zh-CN" altLang="zh-CN" sz="2800"/>
              <a:t>受到桌面的</a:t>
            </a:r>
            <a:r>
              <a:rPr lang="en-US" altLang="zh-CN" sz="2800"/>
              <a:t>          D</a:t>
            </a:r>
            <a:r>
              <a:rPr lang="zh-CN" altLang="zh-CN" sz="2800"/>
              <a:t>．物块</a:t>
            </a:r>
            <a:r>
              <a:rPr lang="en-US" altLang="zh-CN" sz="2800"/>
              <a:t>B</a:t>
            </a:r>
            <a:r>
              <a:rPr lang="zh-CN" altLang="zh-CN" sz="2800"/>
              <a:t>受到木板</a:t>
            </a:r>
            <a:r>
              <a:rPr lang="en-US" altLang="zh-CN" sz="2800"/>
              <a:t>A</a:t>
            </a:r>
            <a:r>
              <a:rPr lang="zh-CN" altLang="zh-CN" sz="2800"/>
              <a:t>的</a:t>
            </a:r>
            <a:br>
              <a:rPr lang="zh-CN" altLang="zh-CN" sz="2800"/>
            </a:br>
            <a:r>
              <a:rPr lang="en-US" altLang="zh-CN" sz="2800"/>
              <a:t>②</a:t>
            </a:r>
            <a:r>
              <a:rPr lang="zh-CN" altLang="zh-CN" sz="2800"/>
              <a:t>用相同的木板</a:t>
            </a:r>
            <a:r>
              <a:rPr lang="en-US" altLang="zh-CN" sz="2800"/>
              <a:t>A</a:t>
            </a:r>
            <a:r>
              <a:rPr lang="zh-CN" altLang="zh-CN" sz="2800"/>
              <a:t>和物块</a:t>
            </a:r>
            <a:r>
              <a:rPr lang="en-US" altLang="zh-CN" sz="2800"/>
              <a:t>B</a:t>
            </a:r>
            <a:r>
              <a:rPr lang="zh-CN" altLang="zh-CN" sz="2800"/>
              <a:t>，发现拉动木板</a:t>
            </a:r>
            <a:r>
              <a:rPr lang="en-US" altLang="zh-CN" sz="2800"/>
              <a:t>A</a:t>
            </a:r>
            <a:r>
              <a:rPr lang="zh-CN" altLang="zh-CN" sz="2800"/>
              <a:t>的快慢不同时，弹簧测力计的示数相等．由此得出的结论是</a:t>
            </a:r>
            <a:r>
              <a:rPr lang="en-US" altLang="zh-CN" sz="2800"/>
              <a:t>__________________________________________. </a:t>
            </a:r>
            <a:endParaRPr lang="zh-CN" altLang="en-US" sz="2800"/>
          </a:p>
        </p:txBody>
      </p:sp>
      <p:sp>
        <p:nvSpPr>
          <p:cNvPr id="40964" name="矩形 1"/>
          <p:cNvSpPr/>
          <p:nvPr/>
        </p:nvSpPr>
        <p:spPr>
          <a:xfrm>
            <a:off x="1362075" y="5133975"/>
            <a:ext cx="44942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滑动摩擦力与运动快慢无关</a:t>
            </a:r>
            <a:endParaRPr lang="zh-CN" altLang="zh-CN" sz="2800">
              <a:latin typeface="等线" pitchFamily="2" charset="-122"/>
              <a:ea typeface="等线" pitchFamily="2" charset="-122"/>
            </a:endParaRPr>
          </a:p>
        </p:txBody>
      </p:sp>
      <p:sp>
        <p:nvSpPr>
          <p:cNvPr id="40965" name="矩形 3"/>
          <p:cNvSpPr/>
          <p:nvPr/>
        </p:nvSpPr>
        <p:spPr>
          <a:xfrm>
            <a:off x="6127750" y="1238250"/>
            <a:ext cx="481013"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D</a:t>
            </a:r>
            <a:endParaRPr lang="zh-CN" altLang="en-US" sz="3200"/>
          </a:p>
        </p:txBody>
      </p:sp>
      <p:sp>
        <p:nvSpPr>
          <p:cNvPr id="40966" name="矩形 5"/>
          <p:cNvSpPr/>
          <p:nvPr/>
        </p:nvSpPr>
        <p:spPr>
          <a:xfrm>
            <a:off x="5856288" y="1885950"/>
            <a:ext cx="5429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左</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fade">
                                      <p:cBhvr>
                                        <p:cTn id="7" dur="500"/>
                                        <p:tgtEl>
                                          <p:spTgt spid="4096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0965"/>
                                        </p:tgtEl>
                                        <p:attrNameLst>
                                          <p:attrName>style.visibility</p:attrName>
                                        </p:attrNameLst>
                                      </p:cBhvr>
                                      <p:to>
                                        <p:strVal val="visible"/>
                                      </p:to>
                                    </p:set>
                                    <p:anim calcmode="lin" valueType="num">
                                      <p:cBhvr additive="base">
                                        <p:cTn id="12" dur="500" fill="hold"/>
                                        <p:tgtEl>
                                          <p:spTgt spid="40965"/>
                                        </p:tgtEl>
                                        <p:attrNameLst>
                                          <p:attrName>ppt_x</p:attrName>
                                        </p:attrNameLst>
                                      </p:cBhvr>
                                      <p:tavLst>
                                        <p:tav tm="0">
                                          <p:val>
                                            <p:strVal val="#ppt_x"/>
                                          </p:val>
                                        </p:tav>
                                        <p:tav tm="100000">
                                          <p:val>
                                            <p:strVal val="#ppt_x"/>
                                          </p:val>
                                        </p:tav>
                                      </p:tavLst>
                                    </p:anim>
                                    <p:anim calcmode="lin" valueType="num">
                                      <p:cBhvr additive="base">
                                        <p:cTn id="13" dur="500" fill="hold"/>
                                        <p:tgtEl>
                                          <p:spTgt spid="4096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0966"/>
                                        </p:tgtEl>
                                        <p:attrNameLst>
                                          <p:attrName>style.visibility</p:attrName>
                                        </p:attrNameLst>
                                      </p:cBhvr>
                                      <p:to>
                                        <p:strVal val="visible"/>
                                      </p:to>
                                    </p:set>
                                    <p:anim calcmode="lin" valueType="num">
                                      <p:cBhvr additive="base">
                                        <p:cTn id="18" dur="500" fill="hold"/>
                                        <p:tgtEl>
                                          <p:spTgt spid="40966"/>
                                        </p:tgtEl>
                                        <p:attrNameLst>
                                          <p:attrName>ppt_x</p:attrName>
                                        </p:attrNameLst>
                                      </p:cBhvr>
                                      <p:tavLst>
                                        <p:tav tm="0">
                                          <p:val>
                                            <p:strVal val="#ppt_x"/>
                                          </p:val>
                                        </p:tav>
                                        <p:tav tm="100000">
                                          <p:val>
                                            <p:strVal val="#ppt_x"/>
                                          </p:val>
                                        </p:tav>
                                      </p:tavLst>
                                    </p:anim>
                                    <p:anim calcmode="lin" valueType="num">
                                      <p:cBhvr additive="base">
                                        <p:cTn id="19" dur="500" fill="hold"/>
                                        <p:tgtEl>
                                          <p:spTgt spid="4096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0964"/>
                                        </p:tgtEl>
                                        <p:attrNameLst>
                                          <p:attrName>style.visibility</p:attrName>
                                        </p:attrNameLst>
                                      </p:cBhvr>
                                      <p:to>
                                        <p:strVal val="visible"/>
                                      </p:to>
                                    </p:set>
                                    <p:anim calcmode="lin" valueType="num">
                                      <p:cBhvr additive="base">
                                        <p:cTn id="24" dur="500" fill="hold"/>
                                        <p:tgtEl>
                                          <p:spTgt spid="40964"/>
                                        </p:tgtEl>
                                        <p:attrNameLst>
                                          <p:attrName>ppt_x</p:attrName>
                                        </p:attrNameLst>
                                      </p:cBhvr>
                                      <p:tavLst>
                                        <p:tav tm="0">
                                          <p:val>
                                            <p:strVal val="#ppt_x"/>
                                          </p:val>
                                        </p:tav>
                                        <p:tav tm="100000">
                                          <p:val>
                                            <p:strVal val="#ppt_x"/>
                                          </p:val>
                                        </p:tav>
                                      </p:tavLst>
                                    </p:anim>
                                    <p:anim calcmode="lin" valueType="num">
                                      <p:cBhvr additive="base">
                                        <p:cTn id="25" dur="500" fill="hold"/>
                                        <p:tgtEl>
                                          <p:spTgt spid="409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4" grpId="0"/>
      <p:bldP spid="40965" grpId="0"/>
      <p:bldP spid="40966"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1986" name="Picture 2"/>
          <p:cNvPicPr>
            <a:picLocks noChangeAspect="1"/>
          </p:cNvPicPr>
          <p:nvPr/>
        </p:nvPicPr>
        <p:blipFill>
          <a:blip r:embed="rId2"/>
          <a:stretch>
            <a:fillRect/>
          </a:stretch>
        </p:blipFill>
        <p:spPr>
          <a:xfrm>
            <a:off x="3644900" y="842963"/>
            <a:ext cx="1697038" cy="527050"/>
          </a:xfrm>
          <a:prstGeom prst="rect">
            <a:avLst/>
          </a:prstGeom>
          <a:noFill/>
          <a:ln>
            <a:noFill/>
            <a:miter lim="800000"/>
          </a:ln>
        </p:spPr>
      </p:pic>
      <p:sp>
        <p:nvSpPr>
          <p:cNvPr id="41987"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41988" name="标题 1"/>
          <p:cNvSpPr>
            <a:spLocks noGrp="1"/>
          </p:cNvSpPr>
          <p:nvPr>
            <p:ph type="title" idx="4294967295"/>
          </p:nvPr>
        </p:nvSpPr>
        <p:spPr>
          <a:xfrm>
            <a:off x="508000" y="1489075"/>
            <a:ext cx="8128000" cy="4525963"/>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力是改变物体运动状态的原因，而不是维持物体运动状态的原因．原来运动的物体不受力时将保持匀速直线运动状态，而不会停下来．</a:t>
            </a:r>
            <a:br>
              <a:rPr lang="zh-CN" altLang="zh-CN" sz="2800"/>
            </a:br>
            <a:r>
              <a:rPr lang="en-US" altLang="zh-CN" sz="2800"/>
              <a:t>2.</a:t>
            </a:r>
            <a:r>
              <a:rPr lang="zh-CN" altLang="zh-CN" sz="2800"/>
              <a:t>物体受到平衡力的作用时，将保持匀速直线运动或静止状态；物体受到非平衡力的作用时，运动状态将发生改变．</a:t>
            </a:r>
            <a:br>
              <a:rPr lang="zh-CN" altLang="zh-CN" sz="2800"/>
            </a:br>
            <a:r>
              <a:rPr lang="en-US" altLang="zh-CN" sz="2800"/>
              <a:t>3.</a:t>
            </a:r>
            <a:r>
              <a:rPr lang="zh-CN" altLang="zh-CN" sz="2800"/>
              <a:t>惯性是物体本身固有的一种基本性质，惯性不是</a:t>
            </a:r>
            <a:endParaRPr lang="zh-CN" alt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arn(inVertical)">
                                      <p:cBhvr>
                                        <p:cTn id="7" dur="500"/>
                                        <p:tgtEl>
                                          <p:spTgt spid="4198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1988"/>
                                        </p:tgtEl>
                                        <p:attrNameLst>
                                          <p:attrName>style.visibility</p:attrName>
                                        </p:attrNameLst>
                                      </p:cBhvr>
                                      <p:to>
                                        <p:strVal val="visible"/>
                                      </p:to>
                                    </p:set>
                                    <p:animEffect transition="in" filter="barn(inVertical)">
                                      <p:cBhvr>
                                        <p:cTn id="10" dur="5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3010" name="Picture 2"/>
          <p:cNvPicPr>
            <a:picLocks noChangeAspect="1"/>
          </p:cNvPicPr>
          <p:nvPr/>
        </p:nvPicPr>
        <p:blipFill>
          <a:blip r:embed="rId2"/>
          <a:stretch>
            <a:fillRect/>
          </a:stretch>
        </p:blipFill>
        <p:spPr>
          <a:xfrm>
            <a:off x="3644900" y="842963"/>
            <a:ext cx="1697038" cy="527050"/>
          </a:xfrm>
          <a:prstGeom prst="rect">
            <a:avLst/>
          </a:prstGeom>
          <a:noFill/>
          <a:ln>
            <a:noFill/>
            <a:miter lim="800000"/>
          </a:ln>
        </p:spPr>
      </p:pic>
      <p:sp>
        <p:nvSpPr>
          <p:cNvPr id="43011"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43012" name="标题 1"/>
          <p:cNvSpPr>
            <a:spLocks noGrp="1"/>
          </p:cNvSpPr>
          <p:nvPr>
            <p:ph type="title" idx="4294967295"/>
          </p:nvPr>
        </p:nvSpPr>
        <p:spPr>
          <a:xfrm>
            <a:off x="508000" y="1489075"/>
            <a:ext cx="8128000" cy="462280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力．惯性大小只跟质量有关，与速度无关．</a:t>
            </a:r>
            <a:br>
              <a:rPr lang="zh-CN" altLang="zh-CN" sz="2800"/>
            </a:br>
            <a:r>
              <a:rPr lang="en-US" altLang="zh-CN" sz="2800"/>
              <a:t>4.</a:t>
            </a:r>
            <a:r>
              <a:rPr lang="zh-CN" altLang="zh-CN" sz="2800"/>
              <a:t>判断物体是否受到摩擦力的作用，关键是看两者是否有相对运动或相对运动的趋势．若有相对运动或有相对运动的趋势，则受摩擦力，否则不受摩擦力．</a:t>
            </a:r>
            <a:br>
              <a:rPr lang="zh-CN" altLang="zh-CN" sz="2800"/>
            </a:br>
            <a:r>
              <a:rPr lang="en-US" altLang="zh-CN" sz="2800"/>
              <a:t>5.</a:t>
            </a:r>
            <a:r>
              <a:rPr lang="zh-CN" altLang="zh-CN" sz="2800"/>
              <a:t>滑动摩擦力的大小只与物体所受的压力和接触面的粗糙程度有关，与物体运动速度和接触面积大小</a:t>
            </a:r>
            <a:endParaRPr lang="zh-CN" alt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fade">
                                      <p:cBhvr>
                                        <p:cTn id="7" dur="500"/>
                                        <p:tgtEl>
                                          <p:spTgt spid="430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3012"/>
                                        </p:tgtEl>
                                        <p:attrNameLst>
                                          <p:attrName>style.visibility</p:attrName>
                                        </p:attrNameLst>
                                      </p:cBhvr>
                                      <p:to>
                                        <p:strVal val="visible"/>
                                      </p:to>
                                    </p:set>
                                    <p:animEffect transition="in" filter="fade">
                                      <p:cBhvr>
                                        <p:cTn id="10" dur="500"/>
                                        <p:tgtEl>
                                          <p:spTgt spid="43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4034" name="Picture 2"/>
          <p:cNvPicPr>
            <a:picLocks noChangeAspect="1"/>
          </p:cNvPicPr>
          <p:nvPr/>
        </p:nvPicPr>
        <p:blipFill>
          <a:blip r:embed="rId2"/>
          <a:stretch>
            <a:fillRect/>
          </a:stretch>
        </p:blipFill>
        <p:spPr>
          <a:xfrm>
            <a:off x="3644900" y="1216025"/>
            <a:ext cx="1697038" cy="527050"/>
          </a:xfrm>
          <a:prstGeom prst="rect">
            <a:avLst/>
          </a:prstGeom>
          <a:noFill/>
          <a:ln>
            <a:noFill/>
            <a:miter lim="800000"/>
          </a:ln>
        </p:spPr>
      </p:pic>
      <p:sp>
        <p:nvSpPr>
          <p:cNvPr id="44035"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44036" name="标题 1"/>
          <p:cNvSpPr>
            <a:spLocks noGrp="1"/>
          </p:cNvSpPr>
          <p:nvPr>
            <p:ph type="title" idx="4294967295"/>
          </p:nvPr>
        </p:nvSpPr>
        <p:spPr>
          <a:xfrm>
            <a:off x="508000" y="1958975"/>
            <a:ext cx="8128000" cy="33337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均无关；当物体的速度改变时，物体受到的摩擦力不变．</a:t>
            </a:r>
            <a:br>
              <a:rPr lang="zh-CN" altLang="zh-CN" sz="2800"/>
            </a:br>
            <a:r>
              <a:rPr lang="en-US" altLang="zh-CN" sz="2800"/>
              <a:t>6.</a:t>
            </a:r>
            <a:r>
              <a:rPr lang="zh-CN" altLang="zh-CN" sz="2800"/>
              <a:t>用水平推力推静止在水平路面上的物体，未推动时，物体受到的推力和摩擦力是一对平衡力，大小相等．</a:t>
            </a:r>
            <a:endParaRPr lang="zh-CN" alt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4034"/>
                                        </p:tgtEl>
                                        <p:attrNameLst>
                                          <p:attrName>style.visibility</p:attrName>
                                        </p:attrNameLst>
                                      </p:cBhvr>
                                      <p:to>
                                        <p:strVal val="visible"/>
                                      </p:to>
                                    </p:set>
                                    <p:anim calcmode="lin" valueType="num">
                                      <p:cBhvr additive="base">
                                        <p:cTn id="7" dur="500" fill="hold"/>
                                        <p:tgtEl>
                                          <p:spTgt spid="44034"/>
                                        </p:tgtEl>
                                        <p:attrNameLst>
                                          <p:attrName>ppt_x</p:attrName>
                                        </p:attrNameLst>
                                      </p:cBhvr>
                                      <p:tavLst>
                                        <p:tav tm="0">
                                          <p:val>
                                            <p:strVal val="#ppt_x"/>
                                          </p:val>
                                        </p:tav>
                                        <p:tav tm="100000">
                                          <p:val>
                                            <p:strVal val="#ppt_x"/>
                                          </p:val>
                                        </p:tav>
                                      </p:tavLst>
                                    </p:anim>
                                    <p:anim calcmode="lin" valueType="num">
                                      <p:cBhvr additive="base">
                                        <p:cTn id="8" dur="500" fill="hold"/>
                                        <p:tgtEl>
                                          <p:spTgt spid="4403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4036"/>
                                        </p:tgtEl>
                                        <p:attrNameLst>
                                          <p:attrName>style.visibility</p:attrName>
                                        </p:attrNameLst>
                                      </p:cBhvr>
                                      <p:to>
                                        <p:strVal val="visible"/>
                                      </p:to>
                                    </p:set>
                                    <p:anim calcmode="lin" valueType="num">
                                      <p:cBhvr additive="base">
                                        <p:cTn id="11" dur="500" fill="hold"/>
                                        <p:tgtEl>
                                          <p:spTgt spid="44036"/>
                                        </p:tgtEl>
                                        <p:attrNameLst>
                                          <p:attrName>ppt_x</p:attrName>
                                        </p:attrNameLst>
                                      </p:cBhvr>
                                      <p:tavLst>
                                        <p:tav tm="0">
                                          <p:val>
                                            <p:strVal val="#ppt_x"/>
                                          </p:val>
                                        </p:tav>
                                        <p:tav tm="100000">
                                          <p:val>
                                            <p:strVal val="#ppt_x"/>
                                          </p:val>
                                        </p:tav>
                                      </p:tavLst>
                                    </p:anim>
                                    <p:anim calcmode="lin" valueType="num">
                                      <p:cBhvr additive="base">
                                        <p:cTn id="12" dur="500" fill="hold"/>
                                        <p:tgtEl>
                                          <p:spTgt spid="440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5059" name="标题 2"/>
          <p:cNvSpPr>
            <a:spLocks noGrp="1"/>
          </p:cNvSpPr>
          <p:nvPr>
            <p:ph type="title" idx="4294967295"/>
          </p:nvPr>
        </p:nvSpPr>
        <p:spPr>
          <a:xfrm>
            <a:off x="582613" y="11604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常州）小明在家进行趣味物理实验</a:t>
            </a:r>
            <a:r>
              <a:rPr lang="en-US" altLang="zh-CN" sz="2800"/>
              <a:t>“</a:t>
            </a:r>
            <a:r>
              <a:rPr lang="zh-CN" altLang="zh-CN" sz="2800"/>
              <a:t>竖辣椒</a:t>
            </a:r>
            <a:r>
              <a:rPr lang="en-US" altLang="zh-CN" sz="2800"/>
              <a:t>”</a:t>
            </a:r>
            <a:r>
              <a:rPr lang="zh-CN" altLang="zh-CN" sz="2800"/>
              <a:t>，通过不断调节，最终把一根辣椒竖立在桌面上．下列关于辣椒的受力示意图中，正确的是（　　）</a:t>
            </a:r>
            <a:br>
              <a:rPr lang="zh-CN" altLang="zh-CN" sz="2800"/>
            </a:br>
            <a:br>
              <a:rPr lang="en-US" altLang="zh-CN" sz="2800"/>
            </a:br>
            <a:br>
              <a:rPr lang="en-US" altLang="zh-CN" sz="2800"/>
            </a:br>
            <a:r>
              <a:rPr lang="en-US" altLang="zh-CN" sz="2800"/>
              <a:t>  A                           B                        C                       D</a:t>
            </a:r>
            <a:br>
              <a:rPr lang="zh-CN" altLang="zh-CN" sz="2800"/>
            </a:br>
            <a:endParaRPr lang="zh-CN" altLang="en-US" sz="2800"/>
          </a:p>
        </p:txBody>
      </p:sp>
      <p:pic>
        <p:nvPicPr>
          <p:cNvPr id="45060" name="图片 3"/>
          <p:cNvPicPr>
            <a:picLocks noChangeAspect="1"/>
          </p:cNvPicPr>
          <p:nvPr/>
        </p:nvPicPr>
        <p:blipFill>
          <a:blip r:embed="rId2"/>
          <a:stretch>
            <a:fillRect/>
          </a:stretch>
        </p:blipFill>
        <p:spPr>
          <a:xfrm>
            <a:off x="488950" y="3805238"/>
            <a:ext cx="8315325" cy="1179512"/>
          </a:xfrm>
          <a:prstGeom prst="rect">
            <a:avLst/>
          </a:prstGeom>
          <a:noFill/>
          <a:ln>
            <a:noFill/>
            <a:miter lim="800000"/>
          </a:ln>
        </p:spPr>
      </p:pic>
      <p:sp>
        <p:nvSpPr>
          <p:cNvPr id="45061" name="矩形 5"/>
          <p:cNvSpPr/>
          <p:nvPr/>
        </p:nvSpPr>
        <p:spPr>
          <a:xfrm>
            <a:off x="1103313" y="3168650"/>
            <a:ext cx="481012"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A</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fade">
                                      <p:cBhvr>
                                        <p:cTn id="7" dur="500"/>
                                        <p:tgtEl>
                                          <p:spTgt spid="45059"/>
                                        </p:tgtEl>
                                      </p:cBhvr>
                                    </p:animEffect>
                                  </p:childTnLst>
                                </p:cTn>
                              </p:par>
                              <p:par>
                                <p:cTn id="8" presetID="10" presetClass="entr" presetSubtype="0" fill="hold" nodeType="withEffect">
                                  <p:stCondLst>
                                    <p:cond delay="0"/>
                                  </p:stCondLst>
                                  <p:childTnLst>
                                    <p:set>
                                      <p:cBhvr>
                                        <p:cTn id="9" dur="1" fill="hold">
                                          <p:stCondLst>
                                            <p:cond delay="0"/>
                                          </p:stCondLst>
                                        </p:cTn>
                                        <p:tgtEl>
                                          <p:spTgt spid="45060"/>
                                        </p:tgtEl>
                                        <p:attrNameLst>
                                          <p:attrName>style.visibility</p:attrName>
                                        </p:attrNameLst>
                                      </p:cBhvr>
                                      <p:to>
                                        <p:strVal val="visible"/>
                                      </p:to>
                                    </p:set>
                                    <p:animEffect transition="in" filter="fade">
                                      <p:cBhvr>
                                        <p:cTn id="10" dur="500"/>
                                        <p:tgtEl>
                                          <p:spTgt spid="4506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5061"/>
                                        </p:tgtEl>
                                        <p:attrNameLst>
                                          <p:attrName>style.visibility</p:attrName>
                                        </p:attrNameLst>
                                      </p:cBhvr>
                                      <p:to>
                                        <p:strVal val="visible"/>
                                      </p:to>
                                    </p:set>
                                    <p:anim calcmode="lin" valueType="num">
                                      <p:cBhvr additive="base">
                                        <p:cTn id="15" dur="500" fill="hold"/>
                                        <p:tgtEl>
                                          <p:spTgt spid="45061"/>
                                        </p:tgtEl>
                                        <p:attrNameLst>
                                          <p:attrName>ppt_x</p:attrName>
                                        </p:attrNameLst>
                                      </p:cBhvr>
                                      <p:tavLst>
                                        <p:tav tm="0">
                                          <p:val>
                                            <p:strVal val="#ppt_x"/>
                                          </p:val>
                                        </p:tav>
                                        <p:tav tm="100000">
                                          <p:val>
                                            <p:strVal val="#ppt_x"/>
                                          </p:val>
                                        </p:tav>
                                      </p:tavLst>
                                    </p:anim>
                                    <p:anim calcmode="lin" valueType="num">
                                      <p:cBhvr additive="base">
                                        <p:cTn id="16" dur="500" fill="hold"/>
                                        <p:tgtEl>
                                          <p:spTgt spid="450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1"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6083" name="标题 2"/>
          <p:cNvSpPr>
            <a:spLocks noGrp="1"/>
          </p:cNvSpPr>
          <p:nvPr>
            <p:ph type="title" idx="4294967295"/>
          </p:nvPr>
        </p:nvSpPr>
        <p:spPr>
          <a:xfrm>
            <a:off x="508000" y="11144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贵港）关于力与运动的关系，下列说法正确的是（　　）</a:t>
            </a:r>
            <a:br>
              <a:rPr lang="zh-CN" altLang="zh-CN" sz="2800"/>
            </a:br>
            <a:r>
              <a:rPr lang="en-US" altLang="zh-CN" sz="2800"/>
              <a:t>A</a:t>
            </a:r>
            <a:r>
              <a:rPr lang="zh-CN" altLang="zh-CN" sz="2800"/>
              <a:t>．物体静止时，一定不受力的作用</a:t>
            </a:r>
            <a:r>
              <a:rPr lang="en-US" altLang="zh-CN" sz="2800"/>
              <a:t>	                 </a:t>
            </a:r>
            <a:br>
              <a:rPr lang="zh-CN" altLang="zh-CN" sz="2800"/>
            </a:br>
            <a:r>
              <a:rPr lang="en-US" altLang="zh-CN" sz="2800"/>
              <a:t>B</a:t>
            </a:r>
            <a:r>
              <a:rPr lang="zh-CN" altLang="zh-CN" sz="2800"/>
              <a:t>．物体不受力的作用时，一定处于静止状态</a:t>
            </a:r>
            <a:r>
              <a:rPr lang="en-US" altLang="zh-CN" sz="2800"/>
              <a:t>	</a:t>
            </a:r>
            <a:br>
              <a:rPr lang="zh-CN" altLang="zh-CN" sz="2800"/>
            </a:br>
            <a:r>
              <a:rPr lang="en-US" altLang="zh-CN" sz="2800"/>
              <a:t>C</a:t>
            </a:r>
            <a:r>
              <a:rPr lang="zh-CN" altLang="zh-CN" sz="2800"/>
              <a:t>．物体运动状态发生改变时，一定受到力的作用</a:t>
            </a:r>
            <a:br>
              <a:rPr lang="zh-CN" altLang="zh-CN" sz="2800"/>
            </a:br>
            <a:r>
              <a:rPr lang="en-US" altLang="zh-CN" sz="2800"/>
              <a:t>D</a:t>
            </a:r>
            <a:r>
              <a:rPr lang="zh-CN" altLang="zh-CN" sz="2800"/>
              <a:t>．物体受到力的作用时，运动状态一定会发生改变</a:t>
            </a:r>
            <a:endParaRPr lang="zh-CN" altLang="en-US" sz="2800"/>
          </a:p>
        </p:txBody>
      </p:sp>
      <p:sp>
        <p:nvSpPr>
          <p:cNvPr id="46084" name="矩形 6"/>
          <p:cNvSpPr/>
          <p:nvPr/>
        </p:nvSpPr>
        <p:spPr>
          <a:xfrm>
            <a:off x="2143125" y="1831975"/>
            <a:ext cx="458788"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fade">
                                      <p:cBhvr>
                                        <p:cTn id="7" dur="500"/>
                                        <p:tgtEl>
                                          <p:spTgt spid="4608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6084"/>
                                        </p:tgtEl>
                                        <p:attrNameLst>
                                          <p:attrName>style.visibility</p:attrName>
                                        </p:attrNameLst>
                                      </p:cBhvr>
                                      <p:to>
                                        <p:strVal val="visible"/>
                                      </p:to>
                                    </p:set>
                                    <p:anim calcmode="lin" valueType="num">
                                      <p:cBhvr additive="base">
                                        <p:cTn id="12" dur="500" fill="hold"/>
                                        <p:tgtEl>
                                          <p:spTgt spid="46084"/>
                                        </p:tgtEl>
                                        <p:attrNameLst>
                                          <p:attrName>ppt_x</p:attrName>
                                        </p:attrNameLst>
                                      </p:cBhvr>
                                      <p:tavLst>
                                        <p:tav tm="0">
                                          <p:val>
                                            <p:strVal val="#ppt_x"/>
                                          </p:val>
                                        </p:tav>
                                        <p:tav tm="100000">
                                          <p:val>
                                            <p:strVal val="#ppt_x"/>
                                          </p:val>
                                        </p:tav>
                                      </p:tavLst>
                                    </p:anim>
                                    <p:anim calcmode="lin" valueType="num">
                                      <p:cBhvr additive="base">
                                        <p:cTn id="13" dur="500" fill="hold"/>
                                        <p:tgtEl>
                                          <p:spTgt spid="460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P spid="46084"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7107"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2019·</a:t>
            </a:r>
            <a:r>
              <a:rPr lang="zh-CN" altLang="zh-CN" sz="2800"/>
              <a:t>十堰）下列关于惯性的说法正确的是（　　）</a:t>
            </a:r>
            <a:br>
              <a:rPr lang="zh-CN" altLang="zh-CN" sz="2800"/>
            </a:br>
            <a:r>
              <a:rPr lang="en-US" altLang="zh-CN" sz="2800"/>
              <a:t>A</a:t>
            </a:r>
            <a:r>
              <a:rPr lang="zh-CN" altLang="zh-CN" sz="2800"/>
              <a:t>．运动的物体有惯性，静止的物体没有惯性</a:t>
            </a:r>
            <a:br>
              <a:rPr lang="zh-CN" altLang="zh-CN" sz="2800"/>
            </a:br>
            <a:r>
              <a:rPr lang="en-US" altLang="zh-CN" sz="2800"/>
              <a:t>B</a:t>
            </a:r>
            <a:r>
              <a:rPr lang="zh-CN" altLang="zh-CN" sz="2800"/>
              <a:t>．小汽车前排乘客需要系安全带是为了防止由于惯性造成的伤害</a:t>
            </a:r>
            <a:br>
              <a:rPr lang="zh-CN" altLang="zh-CN" sz="2800"/>
            </a:br>
            <a:r>
              <a:rPr lang="en-US" altLang="zh-CN" sz="2800"/>
              <a:t>C</a:t>
            </a:r>
            <a:r>
              <a:rPr lang="zh-CN" altLang="zh-CN" sz="2800"/>
              <a:t>．跳远运动员起跳前用力蹬地是为了增大惯性提高成绩</a:t>
            </a:r>
            <a:br>
              <a:rPr lang="zh-CN" altLang="zh-CN" sz="2800"/>
            </a:br>
            <a:r>
              <a:rPr lang="en-US" altLang="zh-CN" sz="2800"/>
              <a:t>D</a:t>
            </a:r>
            <a:r>
              <a:rPr lang="zh-CN" altLang="zh-CN" sz="2800"/>
              <a:t>．宇航员到太空后惯性减小</a:t>
            </a:r>
            <a:endParaRPr lang="zh-CN" altLang="en-US" sz="2800"/>
          </a:p>
        </p:txBody>
      </p:sp>
      <p:sp>
        <p:nvSpPr>
          <p:cNvPr id="47108" name="矩形 3"/>
          <p:cNvSpPr/>
          <p:nvPr/>
        </p:nvSpPr>
        <p:spPr>
          <a:xfrm>
            <a:off x="1065213" y="1600200"/>
            <a:ext cx="458787"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B</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fade">
                                      <p:cBhvr>
                                        <p:cTn id="7" dur="500"/>
                                        <p:tgtEl>
                                          <p:spTgt spid="4710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7108"/>
                                        </p:tgtEl>
                                        <p:attrNameLst>
                                          <p:attrName>style.visibility</p:attrName>
                                        </p:attrNameLst>
                                      </p:cBhvr>
                                      <p:to>
                                        <p:strVal val="visible"/>
                                      </p:to>
                                    </p:set>
                                    <p:anim calcmode="lin" valueType="num">
                                      <p:cBhvr additive="base">
                                        <p:cTn id="12" dur="500" fill="hold"/>
                                        <p:tgtEl>
                                          <p:spTgt spid="47108"/>
                                        </p:tgtEl>
                                        <p:attrNameLst>
                                          <p:attrName>ppt_x</p:attrName>
                                        </p:attrNameLst>
                                      </p:cBhvr>
                                      <p:tavLst>
                                        <p:tav tm="0">
                                          <p:val>
                                            <p:strVal val="#ppt_x"/>
                                          </p:val>
                                        </p:tav>
                                        <p:tav tm="100000">
                                          <p:val>
                                            <p:strVal val="#ppt_x"/>
                                          </p:val>
                                        </p:tav>
                                      </p:tavLst>
                                    </p:anim>
                                    <p:anim calcmode="lin" valueType="num">
                                      <p:cBhvr additive="base">
                                        <p:cTn id="13" dur="500" fill="hold"/>
                                        <p:tgtEl>
                                          <p:spTgt spid="471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P spid="47108"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813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8131" name="标题 2"/>
          <p:cNvSpPr>
            <a:spLocks noGrp="1"/>
          </p:cNvSpPr>
          <p:nvPr>
            <p:ph type="title" idx="4294967295"/>
          </p:nvPr>
        </p:nvSpPr>
        <p:spPr>
          <a:xfrm>
            <a:off x="423863" y="1325563"/>
            <a:ext cx="81264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2020·</a:t>
            </a:r>
            <a:r>
              <a:rPr lang="zh-CN" altLang="zh-CN" sz="2800"/>
              <a:t>黑龙江）轿车除了安全带以外，还有一种安全装置</a:t>
            </a:r>
            <a:r>
              <a:rPr lang="en-US" altLang="zh-CN" sz="2800"/>
              <a:t>“</a:t>
            </a:r>
            <a:r>
              <a:rPr lang="zh-CN" altLang="zh-CN" sz="2800"/>
              <a:t>头枕</a:t>
            </a:r>
            <a:r>
              <a:rPr lang="en-US" altLang="zh-CN" sz="2800"/>
              <a:t>”</a:t>
            </a:r>
            <a:r>
              <a:rPr lang="zh-CN" altLang="zh-CN" sz="2800"/>
              <a:t>，对人起保护作用．如右图所示，</a:t>
            </a:r>
            <a:r>
              <a:rPr lang="en-US" altLang="zh-CN" sz="2800"/>
              <a:t>“</a:t>
            </a:r>
            <a:r>
              <a:rPr lang="zh-CN" altLang="zh-CN" sz="2800"/>
              <a:t>头枕</a:t>
            </a:r>
            <a:r>
              <a:rPr lang="en-US" altLang="zh-CN" sz="2800"/>
              <a:t>”</a:t>
            </a:r>
            <a:r>
              <a:rPr lang="zh-CN" altLang="zh-CN" sz="2800"/>
              <a:t>主要是防止以下哪种情况对人体造成伤害（　　）</a:t>
            </a:r>
            <a:br>
              <a:rPr lang="zh-CN" altLang="zh-CN" sz="2800"/>
            </a:br>
            <a:r>
              <a:rPr lang="en-US" altLang="zh-CN" sz="2800"/>
              <a:t>A</a:t>
            </a:r>
            <a:r>
              <a:rPr lang="zh-CN" altLang="zh-CN" sz="2800"/>
              <a:t>．紧急刹车</a:t>
            </a:r>
            <a:r>
              <a:rPr lang="en-US" altLang="zh-CN" sz="2800"/>
              <a:t>	    B</a:t>
            </a:r>
            <a:r>
              <a:rPr lang="zh-CN" altLang="zh-CN" sz="2800"/>
              <a:t>．左右转弯</a:t>
            </a:r>
            <a:r>
              <a:rPr lang="en-US" altLang="zh-CN" sz="2800"/>
              <a:t>	</a:t>
            </a:r>
            <a:br>
              <a:rPr lang="zh-CN" altLang="zh-CN" sz="2800"/>
            </a:br>
            <a:r>
              <a:rPr lang="en-US" altLang="zh-CN" sz="2800"/>
              <a:t>C</a:t>
            </a:r>
            <a:r>
              <a:rPr lang="zh-CN" altLang="zh-CN" sz="2800"/>
              <a:t>．前方碰撞</a:t>
            </a:r>
            <a:r>
              <a:rPr lang="en-US" altLang="zh-CN" sz="2800"/>
              <a:t>	    D</a:t>
            </a:r>
            <a:r>
              <a:rPr lang="zh-CN" altLang="zh-CN" sz="2800"/>
              <a:t>．后方追尾</a:t>
            </a:r>
            <a:endParaRPr lang="zh-CN" altLang="en-US" sz="2800"/>
          </a:p>
        </p:txBody>
      </p:sp>
      <p:pic>
        <p:nvPicPr>
          <p:cNvPr id="48132" name="Picture 1"/>
          <p:cNvPicPr>
            <a:picLocks noChangeAspect="1"/>
          </p:cNvPicPr>
          <p:nvPr/>
        </p:nvPicPr>
        <p:blipFill>
          <a:blip r:embed="rId2"/>
          <a:stretch>
            <a:fillRect/>
          </a:stretch>
        </p:blipFill>
        <p:spPr>
          <a:xfrm>
            <a:off x="5883275" y="3827463"/>
            <a:ext cx="2820988" cy="1546225"/>
          </a:xfrm>
          <a:prstGeom prst="rect">
            <a:avLst/>
          </a:prstGeom>
          <a:noFill/>
          <a:ln>
            <a:noFill/>
            <a:miter lim="800000"/>
          </a:ln>
        </p:spPr>
      </p:pic>
      <p:sp>
        <p:nvSpPr>
          <p:cNvPr id="48133" name="矩形 5"/>
          <p:cNvSpPr/>
          <p:nvPr/>
        </p:nvSpPr>
        <p:spPr>
          <a:xfrm>
            <a:off x="996950" y="3306763"/>
            <a:ext cx="482600" cy="5857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D</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131"/>
                                        </p:tgtEl>
                                        <p:attrNameLst>
                                          <p:attrName>style.visibility</p:attrName>
                                        </p:attrNameLst>
                                      </p:cBhvr>
                                      <p:to>
                                        <p:strVal val="visible"/>
                                      </p:to>
                                    </p:set>
                                    <p:animEffect transition="in" filter="fade">
                                      <p:cBhvr>
                                        <p:cTn id="7" dur="500"/>
                                        <p:tgtEl>
                                          <p:spTgt spid="48131"/>
                                        </p:tgtEl>
                                      </p:cBhvr>
                                    </p:animEffect>
                                  </p:childTnLst>
                                </p:cTn>
                              </p:par>
                              <p:par>
                                <p:cTn id="8" presetID="10" presetClass="entr" presetSubtype="0" fill="hold" nodeType="withEffect">
                                  <p:stCondLst>
                                    <p:cond delay="0"/>
                                  </p:stCondLst>
                                  <p:childTnLst>
                                    <p:set>
                                      <p:cBhvr>
                                        <p:cTn id="9" dur="1" fill="hold">
                                          <p:stCondLst>
                                            <p:cond delay="0"/>
                                          </p:stCondLst>
                                        </p:cTn>
                                        <p:tgtEl>
                                          <p:spTgt spid="48132"/>
                                        </p:tgtEl>
                                        <p:attrNameLst>
                                          <p:attrName>style.visibility</p:attrName>
                                        </p:attrNameLst>
                                      </p:cBhvr>
                                      <p:to>
                                        <p:strVal val="visible"/>
                                      </p:to>
                                    </p:set>
                                    <p:animEffect transition="in" filter="fade">
                                      <p:cBhvr>
                                        <p:cTn id="10" dur="500"/>
                                        <p:tgtEl>
                                          <p:spTgt spid="4813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8133"/>
                                        </p:tgtEl>
                                        <p:attrNameLst>
                                          <p:attrName>style.visibility</p:attrName>
                                        </p:attrNameLst>
                                      </p:cBhvr>
                                      <p:to>
                                        <p:strVal val="visible"/>
                                      </p:to>
                                    </p:set>
                                    <p:anim calcmode="lin" valueType="num">
                                      <p:cBhvr additive="base">
                                        <p:cTn id="15" dur="500" fill="hold"/>
                                        <p:tgtEl>
                                          <p:spTgt spid="48133"/>
                                        </p:tgtEl>
                                        <p:attrNameLst>
                                          <p:attrName>ppt_x</p:attrName>
                                        </p:attrNameLst>
                                      </p:cBhvr>
                                      <p:tavLst>
                                        <p:tav tm="0">
                                          <p:val>
                                            <p:strVal val="#ppt_x"/>
                                          </p:val>
                                        </p:tav>
                                        <p:tav tm="100000">
                                          <p:val>
                                            <p:strVal val="#ppt_x"/>
                                          </p:val>
                                        </p:tav>
                                      </p:tavLst>
                                    </p:anim>
                                    <p:anim calcmode="lin" valueType="num">
                                      <p:cBhvr additive="base">
                                        <p:cTn id="16" dur="500" fill="hold"/>
                                        <p:tgtEl>
                                          <p:spTgt spid="481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p:bldP spid="48133"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9155" name="标题 2"/>
          <p:cNvSpPr>
            <a:spLocks noGrp="1"/>
          </p:cNvSpPr>
          <p:nvPr>
            <p:ph type="title" idx="4294967295"/>
          </p:nvPr>
        </p:nvSpPr>
        <p:spPr>
          <a:xfrm>
            <a:off x="582613" y="13541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2020·</a:t>
            </a:r>
            <a:r>
              <a:rPr lang="zh-CN" altLang="zh-CN" sz="2800"/>
              <a:t>自贡）明明用水平推力推静止在地面上的桌子，但没有推动，此时（　　）</a:t>
            </a:r>
            <a:br>
              <a:rPr lang="zh-CN" altLang="zh-CN" sz="2800"/>
            </a:br>
            <a:r>
              <a:rPr lang="en-US" altLang="zh-CN" sz="2800"/>
              <a:t>A</a:t>
            </a:r>
            <a:r>
              <a:rPr lang="zh-CN" altLang="zh-CN" sz="2800"/>
              <a:t>．水平推力小于桌子的重力</a:t>
            </a:r>
            <a:r>
              <a:rPr lang="en-US" altLang="zh-CN" sz="2800"/>
              <a:t>	          </a:t>
            </a:r>
            <a:br>
              <a:rPr lang="en-US" altLang="zh-CN" sz="2800"/>
            </a:br>
            <a:r>
              <a:rPr lang="en-US" altLang="zh-CN" sz="2800"/>
              <a:t>B</a:t>
            </a:r>
            <a:r>
              <a:rPr lang="zh-CN" altLang="zh-CN" sz="2800"/>
              <a:t>．水平推力小于桌子受到的摩擦力</a:t>
            </a:r>
            <a:r>
              <a:rPr lang="en-US" altLang="zh-CN" sz="2800"/>
              <a:t>	</a:t>
            </a:r>
            <a:br>
              <a:rPr lang="zh-CN" altLang="zh-CN" sz="2800"/>
            </a:br>
            <a:r>
              <a:rPr lang="en-US" altLang="zh-CN" sz="2800"/>
              <a:t>C</a:t>
            </a:r>
            <a:r>
              <a:rPr lang="zh-CN" altLang="zh-CN" sz="2800"/>
              <a:t>．水平推力等于桌子的重力</a:t>
            </a:r>
            <a:r>
              <a:rPr lang="en-US" altLang="zh-CN" sz="2800"/>
              <a:t>	             </a:t>
            </a:r>
            <a:br>
              <a:rPr lang="en-US" altLang="zh-CN" sz="2800"/>
            </a:br>
            <a:r>
              <a:rPr lang="en-US" altLang="zh-CN" sz="2800"/>
              <a:t>D</a:t>
            </a:r>
            <a:r>
              <a:rPr lang="zh-CN" altLang="zh-CN" sz="2800"/>
              <a:t>．水平推力等于桌子受到的摩擦力</a:t>
            </a:r>
            <a:br>
              <a:rPr lang="zh-CN" altLang="zh-CN" sz="2800"/>
            </a:br>
            <a:endParaRPr lang="zh-CN" altLang="en-US" sz="2800"/>
          </a:p>
        </p:txBody>
      </p:sp>
      <p:sp>
        <p:nvSpPr>
          <p:cNvPr id="49156" name="矩形 3"/>
          <p:cNvSpPr/>
          <p:nvPr/>
        </p:nvSpPr>
        <p:spPr>
          <a:xfrm>
            <a:off x="5086350" y="2071688"/>
            <a:ext cx="481013" cy="5857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D</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fade">
                                      <p:cBhvr>
                                        <p:cTn id="7" dur="500"/>
                                        <p:tgtEl>
                                          <p:spTgt spid="4915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9156"/>
                                        </p:tgtEl>
                                        <p:attrNameLst>
                                          <p:attrName>style.visibility</p:attrName>
                                        </p:attrNameLst>
                                      </p:cBhvr>
                                      <p:to>
                                        <p:strVal val="visible"/>
                                      </p:to>
                                    </p:set>
                                    <p:anim calcmode="lin" valueType="num">
                                      <p:cBhvr additive="base">
                                        <p:cTn id="12" dur="500" fill="hold"/>
                                        <p:tgtEl>
                                          <p:spTgt spid="49156"/>
                                        </p:tgtEl>
                                        <p:attrNameLst>
                                          <p:attrName>ppt_x</p:attrName>
                                        </p:attrNameLst>
                                      </p:cBhvr>
                                      <p:tavLst>
                                        <p:tav tm="0">
                                          <p:val>
                                            <p:strVal val="#ppt_x"/>
                                          </p:val>
                                        </p:tav>
                                        <p:tav tm="100000">
                                          <p:val>
                                            <p:strVal val="#ppt_x"/>
                                          </p:val>
                                        </p:tav>
                                      </p:tavLst>
                                    </p:anim>
                                    <p:anim calcmode="lin" valueType="num">
                                      <p:cBhvr additive="base">
                                        <p:cTn id="13" dur="500" fill="hold"/>
                                        <p:tgtEl>
                                          <p:spTgt spid="491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6"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017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50179" name="标题 2"/>
          <p:cNvSpPr>
            <a:spLocks noGrp="1"/>
          </p:cNvSpPr>
          <p:nvPr>
            <p:ph type="title" idx="4294967295"/>
          </p:nvPr>
        </p:nvSpPr>
        <p:spPr>
          <a:xfrm>
            <a:off x="508000" y="11715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a:t>
            </a:r>
            <a:r>
              <a:rPr lang="en-US" altLang="zh-CN" sz="2800"/>
              <a:t>2020·</a:t>
            </a:r>
            <a:r>
              <a:rPr lang="zh-CN" altLang="zh-CN" sz="2800"/>
              <a:t>海南）如下图所示，用测力计拉着物体在水平面上做匀速直线运动．测力计的示数等于（　　）</a:t>
            </a:r>
            <a:br>
              <a:rPr lang="zh-CN" altLang="zh-CN" sz="2800"/>
            </a:br>
            <a:r>
              <a:rPr lang="en-US" altLang="zh-CN" sz="2800"/>
              <a:t>A</a:t>
            </a:r>
            <a:r>
              <a:rPr lang="zh-CN" altLang="zh-CN" sz="2800"/>
              <a:t>．物体受到的重力大小</a:t>
            </a:r>
            <a:r>
              <a:rPr lang="en-US" altLang="zh-CN" sz="2800"/>
              <a:t>	    </a:t>
            </a:r>
            <a:br>
              <a:rPr lang="en-US" altLang="zh-CN" sz="2800"/>
            </a:br>
            <a:r>
              <a:rPr lang="en-US" altLang="zh-CN" sz="2800"/>
              <a:t>B</a:t>
            </a:r>
            <a:r>
              <a:rPr lang="zh-CN" altLang="zh-CN" sz="2800"/>
              <a:t>．物体受到的支持力大小</a:t>
            </a:r>
            <a:r>
              <a:rPr lang="en-US" altLang="zh-CN" sz="2800"/>
              <a:t>	</a:t>
            </a:r>
            <a:br>
              <a:rPr lang="zh-CN" altLang="zh-CN" sz="2800"/>
            </a:br>
            <a:r>
              <a:rPr lang="en-US" altLang="zh-CN" sz="2800"/>
              <a:t>C</a:t>
            </a:r>
            <a:r>
              <a:rPr lang="zh-CN" altLang="zh-CN" sz="2800"/>
              <a:t>．物体受到的摩擦力大小</a:t>
            </a:r>
            <a:r>
              <a:rPr lang="en-US" altLang="zh-CN" sz="2800"/>
              <a:t>	              </a:t>
            </a:r>
            <a:br>
              <a:rPr lang="en-US" altLang="zh-CN" sz="2800"/>
            </a:br>
            <a:r>
              <a:rPr lang="en-US" altLang="zh-CN" sz="2800"/>
              <a:t>D</a:t>
            </a:r>
            <a:r>
              <a:rPr lang="zh-CN" altLang="zh-CN" sz="2800"/>
              <a:t>．物体对桌面的压力大小</a:t>
            </a:r>
            <a:br>
              <a:rPr lang="zh-CN" altLang="zh-CN" sz="2800"/>
            </a:br>
            <a:endParaRPr lang="zh-CN" altLang="en-US" sz="2800"/>
          </a:p>
        </p:txBody>
      </p:sp>
      <p:pic>
        <p:nvPicPr>
          <p:cNvPr id="50180" name="图片 3"/>
          <p:cNvPicPr>
            <a:picLocks noChangeAspect="1"/>
          </p:cNvPicPr>
          <p:nvPr/>
        </p:nvPicPr>
        <p:blipFill>
          <a:blip r:embed="rId2"/>
          <a:srcRect r="87369"/>
          <a:stretch>
            <a:fillRect/>
          </a:stretch>
        </p:blipFill>
        <p:spPr>
          <a:xfrm>
            <a:off x="5043488" y="3429000"/>
            <a:ext cx="3309937" cy="1660525"/>
          </a:xfrm>
          <a:prstGeom prst="rect">
            <a:avLst/>
          </a:prstGeom>
          <a:noFill/>
          <a:ln>
            <a:noFill/>
            <a:miter lim="800000"/>
          </a:ln>
        </p:spPr>
      </p:pic>
      <p:sp>
        <p:nvSpPr>
          <p:cNvPr id="50181" name="矩形 5"/>
          <p:cNvSpPr/>
          <p:nvPr/>
        </p:nvSpPr>
        <p:spPr>
          <a:xfrm>
            <a:off x="1065213" y="2560638"/>
            <a:ext cx="458787"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0179"/>
                                        </p:tgtEl>
                                        <p:attrNameLst>
                                          <p:attrName>style.visibility</p:attrName>
                                        </p:attrNameLst>
                                      </p:cBhvr>
                                      <p:to>
                                        <p:strVal val="visible"/>
                                      </p:to>
                                    </p:set>
                                    <p:animEffect transition="in" filter="fade">
                                      <p:cBhvr>
                                        <p:cTn id="7" dur="500"/>
                                        <p:tgtEl>
                                          <p:spTgt spid="50179"/>
                                        </p:tgtEl>
                                      </p:cBhvr>
                                    </p:animEffect>
                                  </p:childTnLst>
                                </p:cTn>
                              </p:par>
                              <p:par>
                                <p:cTn id="8" presetID="10" presetClass="entr" presetSubtype="0" fill="hold" nodeType="withEffect">
                                  <p:stCondLst>
                                    <p:cond delay="0"/>
                                  </p:stCondLst>
                                  <p:childTnLst>
                                    <p:set>
                                      <p:cBhvr>
                                        <p:cTn id="9" dur="1" fill="hold">
                                          <p:stCondLst>
                                            <p:cond delay="0"/>
                                          </p:stCondLst>
                                        </p:cTn>
                                        <p:tgtEl>
                                          <p:spTgt spid="50180"/>
                                        </p:tgtEl>
                                        <p:attrNameLst>
                                          <p:attrName>style.visibility</p:attrName>
                                        </p:attrNameLst>
                                      </p:cBhvr>
                                      <p:to>
                                        <p:strVal val="visible"/>
                                      </p:to>
                                    </p:set>
                                    <p:animEffect transition="in" filter="fade">
                                      <p:cBhvr>
                                        <p:cTn id="10" dur="500"/>
                                        <p:tgtEl>
                                          <p:spTgt spid="5018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0181"/>
                                        </p:tgtEl>
                                        <p:attrNameLst>
                                          <p:attrName>style.visibility</p:attrName>
                                        </p:attrNameLst>
                                      </p:cBhvr>
                                      <p:to>
                                        <p:strVal val="visible"/>
                                      </p:to>
                                    </p:set>
                                    <p:anim calcmode="lin" valueType="num">
                                      <p:cBhvr additive="base">
                                        <p:cTn id="15" dur="500" fill="hold"/>
                                        <p:tgtEl>
                                          <p:spTgt spid="50181"/>
                                        </p:tgtEl>
                                        <p:attrNameLst>
                                          <p:attrName>ppt_x</p:attrName>
                                        </p:attrNameLst>
                                      </p:cBhvr>
                                      <p:tavLst>
                                        <p:tav tm="0">
                                          <p:val>
                                            <p:strVal val="#ppt_x"/>
                                          </p:val>
                                        </p:tav>
                                        <p:tav tm="100000">
                                          <p:val>
                                            <p:strVal val="#ppt_x"/>
                                          </p:val>
                                        </p:tav>
                                      </p:tavLst>
                                    </p:anim>
                                    <p:anim calcmode="lin" valueType="num">
                                      <p:cBhvr additive="base">
                                        <p:cTn id="16" dur="500" fill="hold"/>
                                        <p:tgtEl>
                                          <p:spTgt spid="501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p:bldP spid="50181"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0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51203" name="标题 2"/>
          <p:cNvSpPr>
            <a:spLocks noGrp="1"/>
          </p:cNvSpPr>
          <p:nvPr>
            <p:ph type="title" idx="4294967295"/>
          </p:nvPr>
        </p:nvSpPr>
        <p:spPr>
          <a:xfrm>
            <a:off x="508000" y="11430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400"/>
              <a:t>7.</a:t>
            </a:r>
            <a:r>
              <a:rPr lang="zh-CN" altLang="zh-CN" sz="2400"/>
              <a:t>（</a:t>
            </a:r>
            <a:r>
              <a:rPr lang="en-US" altLang="zh-CN" sz="2400"/>
              <a:t>2020·</a:t>
            </a:r>
            <a:r>
              <a:rPr lang="zh-CN" altLang="zh-CN" sz="2400"/>
              <a:t>泸州）泸州</a:t>
            </a:r>
            <a:r>
              <a:rPr lang="en-US" altLang="zh-CN" sz="2400"/>
              <a:t>“</a:t>
            </a:r>
            <a:r>
              <a:rPr lang="zh-CN" altLang="zh-CN" sz="2400"/>
              <a:t>国窖</a:t>
            </a:r>
            <a:r>
              <a:rPr lang="en-US" altLang="zh-CN" sz="2400"/>
              <a:t>1573“</a:t>
            </a:r>
            <a:r>
              <a:rPr lang="zh-CN" altLang="zh-CN" sz="2400"/>
              <a:t>闻名世界．我市国窖广场的水平地面上竖直放置了</a:t>
            </a:r>
            <a:r>
              <a:rPr lang="en-US" altLang="zh-CN" sz="2400"/>
              <a:t>“</a:t>
            </a:r>
            <a:r>
              <a:rPr lang="zh-CN" altLang="zh-CN" sz="2400"/>
              <a:t>中国第一窖</a:t>
            </a:r>
            <a:r>
              <a:rPr lang="en-US" altLang="zh-CN" sz="2400"/>
              <a:t>”</a:t>
            </a:r>
            <a:r>
              <a:rPr lang="zh-CN" altLang="zh-CN" sz="2400"/>
              <a:t>的石头</a:t>
            </a:r>
            <a:br>
              <a:rPr lang="en-US" altLang="zh-CN" sz="2400"/>
            </a:br>
            <a:r>
              <a:rPr lang="zh-CN" altLang="zh-CN" sz="2400"/>
              <a:t>纪念标志，如上图所示．下列说法中正确的</a:t>
            </a:r>
            <a:br>
              <a:rPr lang="en-US" altLang="zh-CN" sz="2400"/>
            </a:br>
            <a:r>
              <a:rPr lang="zh-CN" altLang="zh-CN" sz="2400"/>
              <a:t>是（　　）</a:t>
            </a:r>
            <a:br>
              <a:rPr lang="zh-CN" altLang="zh-CN" sz="2400"/>
            </a:br>
            <a:r>
              <a:rPr lang="en-US" altLang="zh-CN" sz="2400"/>
              <a:t>A</a:t>
            </a:r>
            <a:r>
              <a:rPr lang="zh-CN" altLang="zh-CN" sz="2400"/>
              <a:t>．由于该石头静止在地面上，所以没有惯性</a:t>
            </a:r>
            <a:r>
              <a:rPr lang="en-US" altLang="zh-CN" sz="2400"/>
              <a:t>	</a:t>
            </a:r>
            <a:br>
              <a:rPr lang="zh-CN" altLang="zh-CN" sz="2400"/>
            </a:br>
            <a:r>
              <a:rPr lang="en-US" altLang="zh-CN" sz="2400"/>
              <a:t>B</a:t>
            </a:r>
            <a:r>
              <a:rPr lang="zh-CN" altLang="zh-CN" sz="2400"/>
              <a:t>．石头对地面的压力和石头所受的重力是一对相互作用力</a:t>
            </a:r>
            <a:br>
              <a:rPr lang="zh-CN" altLang="zh-CN" sz="2400"/>
            </a:br>
            <a:r>
              <a:rPr lang="en-US" altLang="zh-CN" sz="2400"/>
              <a:t>C</a:t>
            </a:r>
            <a:r>
              <a:rPr lang="zh-CN" altLang="zh-CN" sz="2400"/>
              <a:t>．石头所受重力和地面对石头的支持力是一对平衡力</a:t>
            </a:r>
            <a:r>
              <a:rPr lang="en-US" altLang="zh-CN" sz="2400"/>
              <a:t>	</a:t>
            </a:r>
            <a:br>
              <a:rPr lang="zh-CN" altLang="zh-CN" sz="2400"/>
            </a:br>
            <a:r>
              <a:rPr lang="en-US" altLang="zh-CN" sz="2400"/>
              <a:t>D</a:t>
            </a:r>
            <a:r>
              <a:rPr lang="zh-CN" altLang="zh-CN" sz="2400"/>
              <a:t>．地面对石头的支持力小于石头对地面的压力</a:t>
            </a:r>
            <a:br>
              <a:rPr lang="zh-CN" altLang="zh-CN" sz="2400"/>
            </a:br>
            <a:endParaRPr lang="zh-CN" altLang="en-US" sz="2400"/>
          </a:p>
        </p:txBody>
      </p:sp>
      <p:pic>
        <p:nvPicPr>
          <p:cNvPr id="51204" name="图片 1"/>
          <p:cNvPicPr>
            <a:picLocks noChangeAspect="1"/>
          </p:cNvPicPr>
          <p:nvPr/>
        </p:nvPicPr>
        <p:blipFill>
          <a:blip r:embed="rId2"/>
          <a:srcRect r="85896"/>
          <a:stretch>
            <a:fillRect/>
          </a:stretch>
        </p:blipFill>
        <p:spPr>
          <a:xfrm>
            <a:off x="6621463" y="1736725"/>
            <a:ext cx="2014537" cy="1808163"/>
          </a:xfrm>
          <a:prstGeom prst="rect">
            <a:avLst/>
          </a:prstGeom>
          <a:noFill/>
          <a:ln>
            <a:noFill/>
            <a:miter lim="800000"/>
          </a:ln>
        </p:spPr>
      </p:pic>
      <p:sp>
        <p:nvSpPr>
          <p:cNvPr id="51205" name="矩形 5"/>
          <p:cNvSpPr/>
          <p:nvPr/>
        </p:nvSpPr>
        <p:spPr>
          <a:xfrm>
            <a:off x="1285875" y="2835275"/>
            <a:ext cx="458788"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03"/>
                                        </p:tgtEl>
                                        <p:attrNameLst>
                                          <p:attrName>style.visibility</p:attrName>
                                        </p:attrNameLst>
                                      </p:cBhvr>
                                      <p:to>
                                        <p:strVal val="visible"/>
                                      </p:to>
                                    </p:set>
                                    <p:animEffect transition="in" filter="fade">
                                      <p:cBhvr>
                                        <p:cTn id="7" dur="500"/>
                                        <p:tgtEl>
                                          <p:spTgt spid="51203"/>
                                        </p:tgtEl>
                                      </p:cBhvr>
                                    </p:animEffect>
                                  </p:childTnLst>
                                </p:cTn>
                              </p:par>
                              <p:par>
                                <p:cTn id="8" presetID="10" presetClass="entr" presetSubtype="0" fill="hold" nodeType="withEffect">
                                  <p:stCondLst>
                                    <p:cond delay="0"/>
                                  </p:stCondLst>
                                  <p:childTnLst>
                                    <p:set>
                                      <p:cBhvr>
                                        <p:cTn id="9" dur="1" fill="hold">
                                          <p:stCondLst>
                                            <p:cond delay="0"/>
                                          </p:stCondLst>
                                        </p:cTn>
                                        <p:tgtEl>
                                          <p:spTgt spid="51204"/>
                                        </p:tgtEl>
                                        <p:attrNameLst>
                                          <p:attrName>style.visibility</p:attrName>
                                        </p:attrNameLst>
                                      </p:cBhvr>
                                      <p:to>
                                        <p:strVal val="visible"/>
                                      </p:to>
                                    </p:set>
                                    <p:animEffect transition="in" filter="fade">
                                      <p:cBhvr>
                                        <p:cTn id="10" dur="500"/>
                                        <p:tgtEl>
                                          <p:spTgt spid="5120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1205"/>
                                        </p:tgtEl>
                                        <p:attrNameLst>
                                          <p:attrName>style.visibility</p:attrName>
                                        </p:attrNameLst>
                                      </p:cBhvr>
                                      <p:to>
                                        <p:strVal val="visible"/>
                                      </p:to>
                                    </p:set>
                                    <p:anim calcmode="lin" valueType="num">
                                      <p:cBhvr additive="base">
                                        <p:cTn id="15" dur="500" fill="hold"/>
                                        <p:tgtEl>
                                          <p:spTgt spid="51205"/>
                                        </p:tgtEl>
                                        <p:attrNameLst>
                                          <p:attrName>ppt_x</p:attrName>
                                        </p:attrNameLst>
                                      </p:cBhvr>
                                      <p:tavLst>
                                        <p:tav tm="0">
                                          <p:val>
                                            <p:strVal val="#ppt_x"/>
                                          </p:val>
                                        </p:tav>
                                        <p:tav tm="100000">
                                          <p:val>
                                            <p:strVal val="#ppt_x"/>
                                          </p:val>
                                        </p:tav>
                                      </p:tavLst>
                                    </p:anim>
                                    <p:anim calcmode="lin" valueType="num">
                                      <p:cBhvr additive="base">
                                        <p:cTn id="16" dur="500" fill="hold"/>
                                        <p:tgtEl>
                                          <p:spTgt spid="512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p:bldP spid="51205" grpId="0"/>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222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52227" name="标题 2"/>
          <p:cNvSpPr>
            <a:spLocks noGrp="1"/>
          </p:cNvSpPr>
          <p:nvPr>
            <p:ph type="title" idx="4294967295"/>
          </p:nvPr>
        </p:nvSpPr>
        <p:spPr>
          <a:xfrm>
            <a:off x="508000" y="15954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8.</a:t>
            </a:r>
            <a:r>
              <a:rPr lang="zh-CN" altLang="zh-CN" sz="2800"/>
              <a:t>（</a:t>
            </a:r>
            <a:r>
              <a:rPr lang="en-US" altLang="zh-CN" sz="2800"/>
              <a:t>2020·</a:t>
            </a:r>
            <a:r>
              <a:rPr lang="zh-CN" altLang="zh-CN" sz="2800"/>
              <a:t>黑龙江）如上图，甲物重</a:t>
            </a:r>
            <a:r>
              <a:rPr lang="en-US" altLang="zh-CN" sz="2800"/>
              <a:t>25 N</a:t>
            </a:r>
            <a:r>
              <a:rPr lang="zh-CN" altLang="zh-CN" sz="2800"/>
              <a:t>，乙物重</a:t>
            </a:r>
            <a:r>
              <a:rPr lang="en-US" altLang="zh-CN" sz="2800"/>
              <a:t>15 N</a:t>
            </a:r>
            <a:r>
              <a:rPr lang="zh-CN" altLang="zh-CN" sz="2800"/>
              <a:t>，甲乙均静止，不计测力计自重，测力计示数（　　）</a:t>
            </a:r>
            <a:br>
              <a:rPr lang="zh-CN" altLang="zh-CN" sz="2800"/>
            </a:br>
            <a:r>
              <a:rPr lang="en-US" altLang="zh-CN" sz="2800"/>
              <a:t>A</a:t>
            </a:r>
            <a:r>
              <a:rPr lang="zh-CN" altLang="zh-CN" sz="2800"/>
              <a:t>．</a:t>
            </a:r>
            <a:r>
              <a:rPr lang="en-US" altLang="zh-CN" sz="2800"/>
              <a:t>35 N    		B.10 N    	</a:t>
            </a:r>
            <a:br>
              <a:rPr lang="en-US" altLang="zh-CN" sz="2800"/>
            </a:br>
            <a:r>
              <a:rPr lang="en-US" altLang="zh-CN" sz="2800"/>
              <a:t>C.15 N    		D.25 N</a:t>
            </a:r>
            <a:br>
              <a:rPr lang="zh-CN" altLang="zh-CN" sz="2800"/>
            </a:br>
            <a:endParaRPr lang="zh-CN" altLang="en-US" sz="2800"/>
          </a:p>
        </p:txBody>
      </p:sp>
      <p:pic>
        <p:nvPicPr>
          <p:cNvPr id="52228" name="图片 1"/>
          <p:cNvPicPr>
            <a:picLocks noChangeAspect="1"/>
          </p:cNvPicPr>
          <p:nvPr/>
        </p:nvPicPr>
        <p:blipFill>
          <a:blip r:embed="rId2"/>
          <a:srcRect r="84738"/>
          <a:stretch>
            <a:fillRect/>
          </a:stretch>
        </p:blipFill>
        <p:spPr>
          <a:xfrm>
            <a:off x="5248275" y="3100388"/>
            <a:ext cx="2933700" cy="1625600"/>
          </a:xfrm>
          <a:prstGeom prst="rect">
            <a:avLst/>
          </a:prstGeom>
          <a:noFill/>
          <a:ln>
            <a:noFill/>
            <a:miter lim="800000"/>
          </a:ln>
        </p:spPr>
      </p:pic>
      <p:sp>
        <p:nvSpPr>
          <p:cNvPr id="52229" name="矩形 5"/>
          <p:cNvSpPr/>
          <p:nvPr/>
        </p:nvSpPr>
        <p:spPr>
          <a:xfrm>
            <a:off x="1065213" y="2944813"/>
            <a:ext cx="458787" cy="5857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fade">
                                      <p:cBhvr>
                                        <p:cTn id="7" dur="500"/>
                                        <p:tgtEl>
                                          <p:spTgt spid="52227"/>
                                        </p:tgtEl>
                                      </p:cBhvr>
                                    </p:animEffect>
                                  </p:childTnLst>
                                </p:cTn>
                              </p:par>
                              <p:par>
                                <p:cTn id="8" presetID="10" presetClass="entr" presetSubtype="0" fill="hold" nodeType="withEffect">
                                  <p:stCondLst>
                                    <p:cond delay="0"/>
                                  </p:stCondLst>
                                  <p:childTnLst>
                                    <p:set>
                                      <p:cBhvr>
                                        <p:cTn id="9" dur="1" fill="hold">
                                          <p:stCondLst>
                                            <p:cond delay="0"/>
                                          </p:stCondLst>
                                        </p:cTn>
                                        <p:tgtEl>
                                          <p:spTgt spid="52228"/>
                                        </p:tgtEl>
                                        <p:attrNameLst>
                                          <p:attrName>style.visibility</p:attrName>
                                        </p:attrNameLst>
                                      </p:cBhvr>
                                      <p:to>
                                        <p:strVal val="visible"/>
                                      </p:to>
                                    </p:set>
                                    <p:animEffect transition="in" filter="fade">
                                      <p:cBhvr>
                                        <p:cTn id="10" dur="500"/>
                                        <p:tgtEl>
                                          <p:spTgt spid="5222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2229"/>
                                        </p:tgtEl>
                                        <p:attrNameLst>
                                          <p:attrName>style.visibility</p:attrName>
                                        </p:attrNameLst>
                                      </p:cBhvr>
                                      <p:to>
                                        <p:strVal val="visible"/>
                                      </p:to>
                                    </p:set>
                                    <p:anim calcmode="lin" valueType="num">
                                      <p:cBhvr additive="base">
                                        <p:cTn id="15" dur="500" fill="hold"/>
                                        <p:tgtEl>
                                          <p:spTgt spid="52229"/>
                                        </p:tgtEl>
                                        <p:attrNameLst>
                                          <p:attrName>ppt_x</p:attrName>
                                        </p:attrNameLst>
                                      </p:cBhvr>
                                      <p:tavLst>
                                        <p:tav tm="0">
                                          <p:val>
                                            <p:strVal val="#ppt_x"/>
                                          </p:val>
                                        </p:tav>
                                        <p:tav tm="100000">
                                          <p:val>
                                            <p:strVal val="#ppt_x"/>
                                          </p:val>
                                        </p:tav>
                                      </p:tavLst>
                                    </p:anim>
                                    <p:anim calcmode="lin" valueType="num">
                                      <p:cBhvr additive="base">
                                        <p:cTn id="16" dur="500" fill="hold"/>
                                        <p:tgtEl>
                                          <p:spTgt spid="522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p:bldP spid="52229"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325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53251" name="标题 2"/>
          <p:cNvSpPr>
            <a:spLocks noGrp="1"/>
          </p:cNvSpPr>
          <p:nvPr>
            <p:ph type="title" idx="4294967295"/>
          </p:nvPr>
        </p:nvSpPr>
        <p:spPr>
          <a:xfrm>
            <a:off x="423863" y="757238"/>
            <a:ext cx="8126412"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400"/>
              <a:t>9.</a:t>
            </a:r>
            <a:r>
              <a:rPr lang="zh-CN" altLang="zh-CN" sz="2400"/>
              <a:t>（</a:t>
            </a:r>
            <a:r>
              <a:rPr lang="en-US" altLang="zh-CN" sz="2400"/>
              <a:t>2020·</a:t>
            </a:r>
            <a:r>
              <a:rPr lang="zh-CN" altLang="zh-CN" sz="2400"/>
              <a:t>泰州）在</a:t>
            </a:r>
            <a:r>
              <a:rPr lang="en-US" altLang="zh-CN" sz="2400"/>
              <a:t>“</a:t>
            </a:r>
            <a:r>
              <a:rPr lang="zh-CN" altLang="zh-CN" sz="2400"/>
              <a:t>探究阻力对物体运动的影响</a:t>
            </a:r>
            <a:r>
              <a:rPr lang="en-US" altLang="zh-CN" sz="2400"/>
              <a:t>”</a:t>
            </a:r>
            <a:r>
              <a:rPr lang="zh-CN" altLang="zh-CN" sz="2400"/>
              <a:t>实验中：</a:t>
            </a:r>
            <a:br>
              <a:rPr lang="zh-CN" altLang="zh-CN" sz="2400"/>
            </a:br>
            <a:r>
              <a:rPr lang="zh-CN" altLang="zh-CN" sz="2400"/>
              <a:t>（</a:t>
            </a:r>
            <a:r>
              <a:rPr lang="en-US" altLang="zh-CN" sz="2400"/>
              <a:t>1</a:t>
            </a:r>
            <a:r>
              <a:rPr lang="zh-CN" altLang="zh-CN" sz="2400"/>
              <a:t>）小明调试实验装置时，将小车从斜面</a:t>
            </a:r>
            <a:br>
              <a:rPr lang="en-US" altLang="zh-CN" sz="2400"/>
            </a:br>
            <a:r>
              <a:rPr lang="zh-CN" altLang="zh-CN" sz="2400"/>
              <a:t>上</a:t>
            </a:r>
            <a:r>
              <a:rPr lang="en-US" altLang="zh-CN" sz="2400"/>
              <a:t>A</a:t>
            </a:r>
            <a:r>
              <a:rPr lang="zh-CN" altLang="zh-CN" sz="2400"/>
              <a:t>处滑下，如图甲所示，小车滑出水平木</a:t>
            </a:r>
            <a:br>
              <a:rPr lang="en-US" altLang="zh-CN" sz="2400"/>
            </a:br>
            <a:r>
              <a:rPr lang="zh-CN" altLang="zh-CN" sz="2400"/>
              <a:t>板右端而掉落下去．为让小车不滑出木板，</a:t>
            </a:r>
            <a:br>
              <a:rPr lang="en-US" altLang="zh-CN" sz="2400"/>
            </a:br>
            <a:r>
              <a:rPr lang="zh-CN" altLang="zh-CN" sz="2400"/>
              <a:t>下列做法不可行的是</a:t>
            </a:r>
            <a:r>
              <a:rPr lang="en-US" altLang="zh-CN" sz="2400"/>
              <a:t>________</a:t>
            </a:r>
            <a:r>
              <a:rPr lang="zh-CN" altLang="zh-CN" sz="2400"/>
              <a:t>；</a:t>
            </a:r>
            <a:br>
              <a:rPr lang="zh-CN" altLang="zh-CN" sz="2400"/>
            </a:br>
            <a:r>
              <a:rPr lang="en-US" altLang="zh-CN" sz="2400"/>
              <a:t>A</a:t>
            </a:r>
            <a:r>
              <a:rPr lang="zh-CN" altLang="zh-CN" sz="2400"/>
              <a:t>．小车仍从斜面</a:t>
            </a:r>
            <a:r>
              <a:rPr lang="en-US" altLang="zh-CN" sz="2400"/>
              <a:t>A</a:t>
            </a:r>
            <a:r>
              <a:rPr lang="zh-CN" altLang="zh-CN" sz="2400"/>
              <a:t>处滑下，换一个更长的木</a:t>
            </a:r>
            <a:br>
              <a:rPr lang="en-US" altLang="zh-CN" sz="2400"/>
            </a:br>
            <a:r>
              <a:rPr lang="zh-CN" altLang="zh-CN" sz="2400"/>
              <a:t>板</a:t>
            </a:r>
            <a:r>
              <a:rPr lang="en-US" altLang="zh-CN" sz="2400"/>
              <a:t>    </a:t>
            </a:r>
            <a:br>
              <a:rPr lang="zh-CN" altLang="zh-CN" sz="2400"/>
            </a:br>
            <a:r>
              <a:rPr lang="en-US" altLang="zh-CN" sz="2400"/>
              <a:t>B</a:t>
            </a:r>
            <a:r>
              <a:rPr lang="zh-CN" altLang="zh-CN" sz="2400"/>
              <a:t>．增大斜面的倾角，小车仍从斜面上</a:t>
            </a:r>
            <a:r>
              <a:rPr lang="en-US" altLang="zh-CN" sz="2400"/>
              <a:t>A</a:t>
            </a:r>
            <a:r>
              <a:rPr lang="zh-CN" altLang="zh-CN" sz="2400"/>
              <a:t>处滑下</a:t>
            </a:r>
            <a:br>
              <a:rPr lang="zh-CN" altLang="zh-CN" sz="2400"/>
            </a:br>
            <a:r>
              <a:rPr lang="en-US" altLang="zh-CN" sz="2400"/>
              <a:t>C</a:t>
            </a:r>
            <a:r>
              <a:rPr lang="zh-CN" altLang="zh-CN" sz="2400"/>
              <a:t>．斜面倾角不变，小车从斜面上</a:t>
            </a:r>
            <a:r>
              <a:rPr lang="en-US" altLang="zh-CN" sz="2400"/>
              <a:t>A</a:t>
            </a:r>
            <a:r>
              <a:rPr lang="zh-CN" altLang="zh-CN" sz="2400"/>
              <a:t>处以下位置滑下</a:t>
            </a:r>
            <a:r>
              <a:rPr lang="en-US" altLang="zh-CN" sz="2400"/>
              <a:t>    </a:t>
            </a:r>
            <a:br>
              <a:rPr lang="zh-CN" altLang="zh-CN" sz="2400"/>
            </a:br>
            <a:r>
              <a:rPr lang="en-US" altLang="zh-CN" sz="2400"/>
              <a:t>D</a:t>
            </a:r>
            <a:r>
              <a:rPr lang="zh-CN" altLang="zh-CN" sz="2400"/>
              <a:t>．减小斜面的倾角，小车仍从斜面上</a:t>
            </a:r>
            <a:r>
              <a:rPr lang="en-US" altLang="zh-CN" sz="2400"/>
              <a:t>A</a:t>
            </a:r>
            <a:r>
              <a:rPr lang="zh-CN" altLang="zh-CN" sz="2400"/>
              <a:t>处滑下</a:t>
            </a:r>
            <a:br>
              <a:rPr lang="zh-CN" altLang="zh-CN" sz="2400"/>
            </a:br>
            <a:endParaRPr lang="zh-CN" altLang="en-US" sz="2400"/>
          </a:p>
        </p:txBody>
      </p:sp>
      <p:pic>
        <p:nvPicPr>
          <p:cNvPr id="53252" name="Picture 1"/>
          <p:cNvPicPr>
            <a:picLocks noChangeAspect="1"/>
          </p:cNvPicPr>
          <p:nvPr/>
        </p:nvPicPr>
        <p:blipFill>
          <a:blip r:embed="rId2"/>
          <a:stretch>
            <a:fillRect/>
          </a:stretch>
        </p:blipFill>
        <p:spPr>
          <a:xfrm>
            <a:off x="6472238" y="1476375"/>
            <a:ext cx="2078037" cy="3048000"/>
          </a:xfrm>
          <a:prstGeom prst="rect">
            <a:avLst/>
          </a:prstGeom>
          <a:noFill/>
          <a:ln>
            <a:noFill/>
            <a:miter lim="800000"/>
          </a:ln>
        </p:spPr>
      </p:pic>
      <p:sp>
        <p:nvSpPr>
          <p:cNvPr id="53253" name="矩形 5"/>
          <p:cNvSpPr/>
          <p:nvPr/>
        </p:nvSpPr>
        <p:spPr>
          <a:xfrm>
            <a:off x="3635375" y="2970213"/>
            <a:ext cx="458788" cy="5857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B</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Effect transition="in" filter="fade">
                                      <p:cBhvr>
                                        <p:cTn id="7" dur="500"/>
                                        <p:tgtEl>
                                          <p:spTgt spid="53251"/>
                                        </p:tgtEl>
                                      </p:cBhvr>
                                    </p:animEffect>
                                  </p:childTnLst>
                                </p:cTn>
                              </p:par>
                              <p:par>
                                <p:cTn id="8" presetID="10" presetClass="entr" presetSubtype="0" fill="hold" nodeType="withEffect">
                                  <p:stCondLst>
                                    <p:cond delay="0"/>
                                  </p:stCondLst>
                                  <p:childTnLst>
                                    <p:set>
                                      <p:cBhvr>
                                        <p:cTn id="9" dur="1" fill="hold">
                                          <p:stCondLst>
                                            <p:cond delay="0"/>
                                          </p:stCondLst>
                                        </p:cTn>
                                        <p:tgtEl>
                                          <p:spTgt spid="53252"/>
                                        </p:tgtEl>
                                        <p:attrNameLst>
                                          <p:attrName>style.visibility</p:attrName>
                                        </p:attrNameLst>
                                      </p:cBhvr>
                                      <p:to>
                                        <p:strVal val="visible"/>
                                      </p:to>
                                    </p:set>
                                    <p:animEffect transition="in" filter="fade">
                                      <p:cBhvr>
                                        <p:cTn id="10" dur="500"/>
                                        <p:tgtEl>
                                          <p:spTgt spid="5325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3253"/>
                                        </p:tgtEl>
                                        <p:attrNameLst>
                                          <p:attrName>style.visibility</p:attrName>
                                        </p:attrNameLst>
                                      </p:cBhvr>
                                      <p:to>
                                        <p:strVal val="visible"/>
                                      </p:to>
                                    </p:set>
                                    <p:anim calcmode="lin" valueType="num">
                                      <p:cBhvr additive="base">
                                        <p:cTn id="15" dur="500" fill="hold"/>
                                        <p:tgtEl>
                                          <p:spTgt spid="53253"/>
                                        </p:tgtEl>
                                        <p:attrNameLst>
                                          <p:attrName>ppt_x</p:attrName>
                                        </p:attrNameLst>
                                      </p:cBhvr>
                                      <p:tavLst>
                                        <p:tav tm="0">
                                          <p:val>
                                            <p:strVal val="#ppt_x"/>
                                          </p:val>
                                        </p:tav>
                                        <p:tav tm="100000">
                                          <p:val>
                                            <p:strVal val="#ppt_x"/>
                                          </p:val>
                                        </p:tav>
                                      </p:tavLst>
                                    </p:anim>
                                    <p:anim calcmode="lin" valueType="num">
                                      <p:cBhvr additive="base">
                                        <p:cTn id="16" dur="500" fill="hold"/>
                                        <p:tgtEl>
                                          <p:spTgt spid="532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p:bldP spid="53253" grpId="0"/>
    </p:bld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427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54275" name="标题 2"/>
          <p:cNvSpPr>
            <a:spLocks noGrp="1"/>
          </p:cNvSpPr>
          <p:nvPr>
            <p:ph type="title" idx="4294967295"/>
          </p:nvPr>
        </p:nvSpPr>
        <p:spPr>
          <a:xfrm>
            <a:off x="508000" y="9604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zh-CN" altLang="zh-CN" sz="2800"/>
              <a:t>（</a:t>
            </a:r>
            <a:r>
              <a:rPr lang="en-US" altLang="zh-CN" sz="2800"/>
              <a:t>2</a:t>
            </a:r>
            <a:r>
              <a:rPr lang="zh-CN" altLang="zh-CN" sz="2800"/>
              <a:t>）调试成功后，小明每次均将小车从斜面上同一高度处滑下，让小车分别在毛巾、棉布和木板表面运动，最终小车静止时的位置如图乙所示．由此可得：小车受到的阻力越小，运动的路程越</a:t>
            </a:r>
            <a:br>
              <a:rPr lang="en-US" altLang="zh-CN" sz="2800"/>
            </a:br>
            <a:r>
              <a:rPr lang="zh-CN" altLang="zh-CN" sz="2800" u="sng"/>
              <a:t>　</a:t>
            </a:r>
            <a:r>
              <a:rPr lang="en-US" altLang="zh-CN" sz="2800" u="sng"/>
              <a:t>     </a:t>
            </a:r>
            <a:r>
              <a:rPr lang="zh-CN" altLang="zh-CN" sz="2800" u="sng"/>
              <a:t>　</a:t>
            </a:r>
            <a:r>
              <a:rPr lang="zh-CN" altLang="zh-CN" sz="2800"/>
              <a:t>．进一步推理可知：若小车运动时所受阻力为零，小车将保持</a:t>
            </a:r>
            <a:r>
              <a:rPr lang="zh-CN" altLang="zh-CN" sz="2800" u="sng"/>
              <a:t>　　　</a:t>
            </a:r>
            <a:r>
              <a:rPr lang="en-US" altLang="zh-CN" sz="2800" u="sng"/>
              <a:t>     </a:t>
            </a:r>
            <a:r>
              <a:rPr lang="zh-CN" altLang="zh-CN" sz="2800" u="sng"/>
              <a:t>　　</a:t>
            </a:r>
            <a:r>
              <a:rPr lang="zh-CN" altLang="zh-CN" sz="2800"/>
              <a:t>（填运动状态）；</a:t>
            </a:r>
            <a:br>
              <a:rPr lang="zh-CN" altLang="zh-CN" sz="2800"/>
            </a:br>
            <a:r>
              <a:rPr lang="zh-CN" altLang="zh-CN" sz="2800"/>
              <a:t>（</a:t>
            </a:r>
            <a:r>
              <a:rPr lang="en-US" altLang="zh-CN" sz="2800"/>
              <a:t>3</a:t>
            </a:r>
            <a:r>
              <a:rPr lang="zh-CN" altLang="zh-CN" sz="2800"/>
              <a:t>）在上述实验中，小车在毛巾表面运动过程中的速度变化量</a:t>
            </a:r>
            <a:r>
              <a:rPr lang="zh-CN" altLang="zh-CN" sz="2800" u="sng"/>
              <a:t>　　　　　</a:t>
            </a:r>
            <a:r>
              <a:rPr lang="zh-CN" altLang="zh-CN" sz="2800"/>
              <a:t>（选填</a:t>
            </a:r>
            <a:r>
              <a:rPr lang="en-US" altLang="zh-CN" sz="2800"/>
              <a:t>“</a:t>
            </a:r>
            <a:r>
              <a:rPr lang="zh-CN" altLang="zh-CN" sz="2800"/>
              <a:t>大于</a:t>
            </a:r>
            <a:r>
              <a:rPr lang="en-US" altLang="zh-CN" sz="2800"/>
              <a:t>”“</a:t>
            </a:r>
            <a:r>
              <a:rPr lang="zh-CN" altLang="zh-CN" sz="2800"/>
              <a:t>等于</a:t>
            </a:r>
            <a:r>
              <a:rPr lang="en-US" altLang="zh-CN" sz="2800"/>
              <a:t>”</a:t>
            </a:r>
            <a:r>
              <a:rPr lang="zh-CN" altLang="zh-CN" sz="2800"/>
              <a:t>或</a:t>
            </a:r>
            <a:r>
              <a:rPr lang="en-US" altLang="zh-CN" sz="2800"/>
              <a:t>“</a:t>
            </a:r>
            <a:r>
              <a:rPr lang="zh-CN" altLang="zh-CN" sz="2800"/>
              <a:t>小于</a:t>
            </a:r>
            <a:r>
              <a:rPr lang="en-US" altLang="zh-CN" sz="2800"/>
              <a:t>”</a:t>
            </a:r>
            <a:r>
              <a:rPr lang="zh-CN" altLang="zh-CN" sz="2800"/>
              <a:t>）在木板表面运动过程中的速度变化量；</a:t>
            </a:r>
            <a:br>
              <a:rPr lang="zh-CN" altLang="zh-CN" sz="2800"/>
            </a:br>
            <a:endParaRPr lang="zh-CN" altLang="en-US" sz="2800"/>
          </a:p>
        </p:txBody>
      </p:sp>
      <p:sp>
        <p:nvSpPr>
          <p:cNvPr id="54276" name="矩形 3"/>
          <p:cNvSpPr/>
          <p:nvPr/>
        </p:nvSpPr>
        <p:spPr>
          <a:xfrm>
            <a:off x="884238" y="3262313"/>
            <a:ext cx="54451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远</a:t>
            </a:r>
            <a:endParaRPr lang="zh-CN" altLang="en-US" sz="2800">
              <a:ea typeface="黑体" panose="02010609060101010101" pitchFamily="49" charset="-122"/>
            </a:endParaRPr>
          </a:p>
        </p:txBody>
      </p:sp>
      <p:sp>
        <p:nvSpPr>
          <p:cNvPr id="54277" name="矩形 5"/>
          <p:cNvSpPr/>
          <p:nvPr/>
        </p:nvSpPr>
        <p:spPr>
          <a:xfrm>
            <a:off x="3402013" y="3825875"/>
            <a:ext cx="23399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匀速直线运动</a:t>
            </a:r>
            <a:endParaRPr lang="zh-CN" altLang="en-US" sz="2800">
              <a:ea typeface="黑体" panose="02010609060101010101" pitchFamily="49" charset="-122"/>
            </a:endParaRPr>
          </a:p>
        </p:txBody>
      </p:sp>
      <p:sp>
        <p:nvSpPr>
          <p:cNvPr id="54278" name="矩形 6"/>
          <p:cNvSpPr/>
          <p:nvPr/>
        </p:nvSpPr>
        <p:spPr>
          <a:xfrm>
            <a:off x="3138488" y="4986338"/>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等于</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4275"/>
                                        </p:tgtEl>
                                        <p:attrNameLst>
                                          <p:attrName>style.visibility</p:attrName>
                                        </p:attrNameLst>
                                      </p:cBhvr>
                                      <p:to>
                                        <p:strVal val="visible"/>
                                      </p:to>
                                    </p:set>
                                    <p:animEffect transition="in" filter="barn(inVertical)">
                                      <p:cBhvr>
                                        <p:cTn id="7" dur="500"/>
                                        <p:tgtEl>
                                          <p:spTgt spid="5427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4276"/>
                                        </p:tgtEl>
                                        <p:attrNameLst>
                                          <p:attrName>style.visibility</p:attrName>
                                        </p:attrNameLst>
                                      </p:cBhvr>
                                      <p:to>
                                        <p:strVal val="visible"/>
                                      </p:to>
                                    </p:set>
                                    <p:anim calcmode="lin" valueType="num">
                                      <p:cBhvr additive="base">
                                        <p:cTn id="12" dur="500" fill="hold"/>
                                        <p:tgtEl>
                                          <p:spTgt spid="54276"/>
                                        </p:tgtEl>
                                        <p:attrNameLst>
                                          <p:attrName>ppt_x</p:attrName>
                                        </p:attrNameLst>
                                      </p:cBhvr>
                                      <p:tavLst>
                                        <p:tav tm="0">
                                          <p:val>
                                            <p:strVal val="#ppt_x"/>
                                          </p:val>
                                        </p:tav>
                                        <p:tav tm="100000">
                                          <p:val>
                                            <p:strVal val="#ppt_x"/>
                                          </p:val>
                                        </p:tav>
                                      </p:tavLst>
                                    </p:anim>
                                    <p:anim calcmode="lin" valueType="num">
                                      <p:cBhvr additive="base">
                                        <p:cTn id="13" dur="500" fill="hold"/>
                                        <p:tgtEl>
                                          <p:spTgt spid="5427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4277"/>
                                        </p:tgtEl>
                                        <p:attrNameLst>
                                          <p:attrName>style.visibility</p:attrName>
                                        </p:attrNameLst>
                                      </p:cBhvr>
                                      <p:to>
                                        <p:strVal val="visible"/>
                                      </p:to>
                                    </p:set>
                                    <p:anim calcmode="lin" valueType="num">
                                      <p:cBhvr additive="base">
                                        <p:cTn id="18" dur="500" fill="hold"/>
                                        <p:tgtEl>
                                          <p:spTgt spid="54277"/>
                                        </p:tgtEl>
                                        <p:attrNameLst>
                                          <p:attrName>ppt_x</p:attrName>
                                        </p:attrNameLst>
                                      </p:cBhvr>
                                      <p:tavLst>
                                        <p:tav tm="0">
                                          <p:val>
                                            <p:strVal val="#ppt_x"/>
                                          </p:val>
                                        </p:tav>
                                        <p:tav tm="100000">
                                          <p:val>
                                            <p:strVal val="#ppt_x"/>
                                          </p:val>
                                        </p:tav>
                                      </p:tavLst>
                                    </p:anim>
                                    <p:anim calcmode="lin" valueType="num">
                                      <p:cBhvr additive="base">
                                        <p:cTn id="19" dur="500" fill="hold"/>
                                        <p:tgtEl>
                                          <p:spTgt spid="5427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4278"/>
                                        </p:tgtEl>
                                        <p:attrNameLst>
                                          <p:attrName>style.visibility</p:attrName>
                                        </p:attrNameLst>
                                      </p:cBhvr>
                                      <p:to>
                                        <p:strVal val="visible"/>
                                      </p:to>
                                    </p:set>
                                    <p:anim calcmode="lin" valueType="num">
                                      <p:cBhvr additive="base">
                                        <p:cTn id="24" dur="500" fill="hold"/>
                                        <p:tgtEl>
                                          <p:spTgt spid="54278"/>
                                        </p:tgtEl>
                                        <p:attrNameLst>
                                          <p:attrName>ppt_x</p:attrName>
                                        </p:attrNameLst>
                                      </p:cBhvr>
                                      <p:tavLst>
                                        <p:tav tm="0">
                                          <p:val>
                                            <p:strVal val="#ppt_x"/>
                                          </p:val>
                                        </p:tav>
                                        <p:tav tm="100000">
                                          <p:val>
                                            <p:strVal val="#ppt_x"/>
                                          </p:val>
                                        </p:tav>
                                      </p:tavLst>
                                    </p:anim>
                                    <p:anim calcmode="lin" valueType="num">
                                      <p:cBhvr additive="base">
                                        <p:cTn id="25" dur="500" fill="hold"/>
                                        <p:tgtEl>
                                          <p:spTgt spid="542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p:bldP spid="54276" grpId="0"/>
      <p:bldP spid="54277" grpId="0"/>
      <p:bldP spid="54278" grpId="0"/>
    </p:bld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529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55299" name="标题 2"/>
          <p:cNvSpPr>
            <a:spLocks noGrp="1"/>
          </p:cNvSpPr>
          <p:nvPr>
            <p:ph type="title" idx="4294967295"/>
          </p:nvPr>
        </p:nvSpPr>
        <p:spPr>
          <a:xfrm>
            <a:off x="508000" y="12096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）上述实验结论是小明在分析实验现象的基础上，经过科学推理得出的．下列得出实验结论的过程与该实验相同的是</a:t>
            </a:r>
            <a:r>
              <a:rPr lang="zh-CN" altLang="zh-CN" sz="2800" u="sng"/>
              <a:t>　　　　　</a:t>
            </a:r>
            <a:r>
              <a:rPr lang="zh-CN" altLang="zh-CN" sz="2800"/>
              <a:t>．</a:t>
            </a:r>
            <a:br>
              <a:rPr lang="zh-CN" altLang="zh-CN" sz="2800"/>
            </a:br>
            <a:r>
              <a:rPr lang="en-US" altLang="zh-CN" sz="2800"/>
              <a:t>A</a:t>
            </a:r>
            <a:r>
              <a:rPr lang="zh-CN" altLang="zh-CN" sz="2800"/>
              <a:t>．探究影响压力作用效果的因素</a:t>
            </a:r>
            <a:r>
              <a:rPr lang="en-US" altLang="zh-CN" sz="2800"/>
              <a:t>              </a:t>
            </a:r>
            <a:br>
              <a:rPr lang="en-US" altLang="zh-CN" sz="2800"/>
            </a:br>
            <a:r>
              <a:rPr lang="en-US" altLang="zh-CN" sz="2800"/>
              <a:t>B</a:t>
            </a:r>
            <a:r>
              <a:rPr lang="zh-CN" altLang="zh-CN" sz="2800"/>
              <a:t>．用小磁针探究磁体周围的磁场</a:t>
            </a:r>
            <a:br>
              <a:rPr lang="zh-CN" altLang="zh-CN" sz="2800"/>
            </a:br>
            <a:r>
              <a:rPr lang="en-US" altLang="zh-CN" sz="2800"/>
              <a:t>C</a:t>
            </a:r>
            <a:r>
              <a:rPr lang="zh-CN" altLang="zh-CN" sz="2800"/>
              <a:t>．探究声音能否在真空中传播</a:t>
            </a:r>
            <a:r>
              <a:rPr lang="en-US" altLang="zh-CN" sz="2800"/>
              <a:t>                   </a:t>
            </a:r>
            <a:br>
              <a:rPr lang="en-US" altLang="zh-CN" sz="2800"/>
            </a:br>
            <a:r>
              <a:rPr lang="en-US" altLang="zh-CN" sz="2800"/>
              <a:t>D</a:t>
            </a:r>
            <a:r>
              <a:rPr lang="zh-CN" altLang="zh-CN" sz="2800"/>
              <a:t>．探究动能大小与物体质量的关系</a:t>
            </a:r>
            <a:br>
              <a:rPr lang="zh-CN" altLang="zh-CN" sz="2800"/>
            </a:br>
            <a:endParaRPr lang="zh-CN" altLang="en-US" sz="2800"/>
          </a:p>
        </p:txBody>
      </p:sp>
      <p:sp>
        <p:nvSpPr>
          <p:cNvPr id="55300" name="矩形 3"/>
          <p:cNvSpPr/>
          <p:nvPr/>
        </p:nvSpPr>
        <p:spPr>
          <a:xfrm>
            <a:off x="4418013" y="2513013"/>
            <a:ext cx="457200"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299"/>
                                        </p:tgtEl>
                                        <p:attrNameLst>
                                          <p:attrName>style.visibility</p:attrName>
                                        </p:attrNameLst>
                                      </p:cBhvr>
                                      <p:to>
                                        <p:strVal val="visible"/>
                                      </p:to>
                                    </p:set>
                                    <p:animEffect transition="in" filter="fade">
                                      <p:cBhvr>
                                        <p:cTn id="7" dur="500"/>
                                        <p:tgtEl>
                                          <p:spTgt spid="5529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5300"/>
                                        </p:tgtEl>
                                        <p:attrNameLst>
                                          <p:attrName>style.visibility</p:attrName>
                                        </p:attrNameLst>
                                      </p:cBhvr>
                                      <p:to>
                                        <p:strVal val="visible"/>
                                      </p:to>
                                    </p:set>
                                    <p:anim calcmode="lin" valueType="num">
                                      <p:cBhvr additive="base">
                                        <p:cTn id="12" dur="500" fill="hold"/>
                                        <p:tgtEl>
                                          <p:spTgt spid="55300"/>
                                        </p:tgtEl>
                                        <p:attrNameLst>
                                          <p:attrName>ppt_x</p:attrName>
                                        </p:attrNameLst>
                                      </p:cBhvr>
                                      <p:tavLst>
                                        <p:tav tm="0">
                                          <p:val>
                                            <p:strVal val="#ppt_x"/>
                                          </p:val>
                                        </p:tav>
                                        <p:tav tm="100000">
                                          <p:val>
                                            <p:strVal val="#ppt_x"/>
                                          </p:val>
                                        </p:tav>
                                      </p:tavLst>
                                    </p:anim>
                                    <p:anim calcmode="lin" valueType="num">
                                      <p:cBhvr additive="base">
                                        <p:cTn id="13" dur="500" fill="hold"/>
                                        <p:tgtEl>
                                          <p:spTgt spid="553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p:bldP spid="55300" grpId="0"/>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632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6323" name="标题 2"/>
          <p:cNvSpPr>
            <a:spLocks noGrp="1"/>
          </p:cNvSpPr>
          <p:nvPr>
            <p:ph type="title" idx="4294967295"/>
          </p:nvPr>
        </p:nvSpPr>
        <p:spPr>
          <a:xfrm>
            <a:off x="508000" y="16478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2018·</a:t>
            </a:r>
            <a:r>
              <a:rPr lang="zh-CN" altLang="zh-CN" sz="2800"/>
              <a:t>广东）以下物理规律无法用实验直接验证的是（　　）</a:t>
            </a:r>
            <a:br>
              <a:rPr lang="zh-CN" altLang="zh-CN" sz="2800"/>
            </a:br>
            <a:r>
              <a:rPr lang="en-US" altLang="zh-CN" sz="2800"/>
              <a:t>A</a:t>
            </a:r>
            <a:r>
              <a:rPr lang="zh-CN" altLang="zh-CN" sz="2800"/>
              <a:t>．牛顿第一定律</a:t>
            </a:r>
            <a:r>
              <a:rPr lang="en-US" altLang="zh-CN" sz="2800"/>
              <a:t>	         	B</a:t>
            </a:r>
            <a:r>
              <a:rPr lang="zh-CN" altLang="zh-CN" sz="2800"/>
              <a:t>．欧姆定律</a:t>
            </a:r>
            <a:r>
              <a:rPr lang="en-US" altLang="zh-CN" sz="2800"/>
              <a:t>	        C</a:t>
            </a:r>
            <a:r>
              <a:rPr lang="zh-CN" altLang="zh-CN" sz="2800"/>
              <a:t>．光的反射定律</a:t>
            </a:r>
            <a:r>
              <a:rPr lang="en-US" altLang="zh-CN" sz="2800"/>
              <a:t>	         		D</a:t>
            </a:r>
            <a:r>
              <a:rPr lang="zh-CN" altLang="zh-CN" sz="2800"/>
              <a:t>．焦耳定律</a:t>
            </a:r>
            <a:endParaRPr lang="zh-CN" altLang="zh-CN" sz="2800"/>
          </a:p>
        </p:txBody>
      </p:sp>
      <p:sp>
        <p:nvSpPr>
          <p:cNvPr id="56324" name="矩形 7"/>
          <p:cNvSpPr/>
          <p:nvPr/>
        </p:nvSpPr>
        <p:spPr>
          <a:xfrm>
            <a:off x="1812925" y="2365375"/>
            <a:ext cx="481013"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A</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fade">
                                      <p:cBhvr>
                                        <p:cTn id="7" dur="500"/>
                                        <p:tgtEl>
                                          <p:spTgt spid="563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6324"/>
                                        </p:tgtEl>
                                        <p:attrNameLst>
                                          <p:attrName>style.visibility</p:attrName>
                                        </p:attrNameLst>
                                      </p:cBhvr>
                                      <p:to>
                                        <p:strVal val="visible"/>
                                      </p:to>
                                    </p:set>
                                    <p:anim calcmode="lin" valueType="num">
                                      <p:cBhvr additive="base">
                                        <p:cTn id="12" dur="500" fill="hold"/>
                                        <p:tgtEl>
                                          <p:spTgt spid="56324"/>
                                        </p:tgtEl>
                                        <p:attrNameLst>
                                          <p:attrName>ppt_x</p:attrName>
                                        </p:attrNameLst>
                                      </p:cBhvr>
                                      <p:tavLst>
                                        <p:tav tm="0">
                                          <p:val>
                                            <p:strVal val="#ppt_x"/>
                                          </p:val>
                                        </p:tav>
                                        <p:tav tm="100000">
                                          <p:val>
                                            <p:strVal val="#ppt_x"/>
                                          </p:val>
                                        </p:tav>
                                      </p:tavLst>
                                    </p:anim>
                                    <p:anim calcmode="lin" valueType="num">
                                      <p:cBhvr additive="base">
                                        <p:cTn id="13" dur="500" fill="hold"/>
                                        <p:tgtEl>
                                          <p:spTgt spid="563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p:bldP spid="56324" grpId="0"/>
    </p:bldLs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734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7347" name="标题 1"/>
          <p:cNvSpPr>
            <a:spLocks noGrp="1"/>
          </p:cNvSpPr>
          <p:nvPr>
            <p:ph type="title" idx="4294967295"/>
          </p:nvPr>
        </p:nvSpPr>
        <p:spPr>
          <a:xfrm>
            <a:off x="508000" y="10842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600"/>
              <a:t>2.</a:t>
            </a:r>
            <a:r>
              <a:rPr lang="zh-CN" altLang="zh-CN" sz="2600"/>
              <a:t>（</a:t>
            </a:r>
            <a:r>
              <a:rPr lang="en-US" altLang="zh-CN" sz="2600"/>
              <a:t>2017·</a:t>
            </a:r>
            <a:r>
              <a:rPr lang="zh-CN" altLang="zh-CN" sz="2600"/>
              <a:t>广东）如下图所示，小花想搬起一块石头，下列说法正确的是（　　）</a:t>
            </a:r>
            <a:br>
              <a:rPr lang="zh-CN" altLang="zh-CN" sz="2600"/>
            </a:br>
            <a:r>
              <a:rPr lang="en-US" altLang="zh-CN" sz="2600"/>
              <a:t>A.</a:t>
            </a:r>
            <a:r>
              <a:rPr lang="zh-CN" altLang="zh-CN" sz="2600"/>
              <a:t>若石头没有被搬动，以地面为参照物，它是静止的</a:t>
            </a:r>
            <a:br>
              <a:rPr lang="zh-CN" altLang="zh-CN" sz="2600"/>
            </a:br>
            <a:r>
              <a:rPr lang="en-US" altLang="zh-CN" sz="2600"/>
              <a:t>B</a:t>
            </a:r>
            <a:r>
              <a:rPr lang="zh-CN" altLang="zh-CN" sz="2600"/>
              <a:t>．若石头没被搬起，是因为石头受到的惯性力比较大</a:t>
            </a:r>
            <a:br>
              <a:rPr lang="zh-CN" altLang="zh-CN" sz="2600"/>
            </a:br>
            <a:r>
              <a:rPr lang="en-US" altLang="zh-CN" sz="2600"/>
              <a:t>C</a:t>
            </a:r>
            <a:r>
              <a:rPr lang="zh-CN" altLang="zh-CN" sz="2600"/>
              <a:t>．若石头被搬起，说明力可以改变石头惯性的大小</a:t>
            </a:r>
            <a:br>
              <a:rPr lang="zh-CN" altLang="zh-CN" sz="2600"/>
            </a:br>
            <a:r>
              <a:rPr lang="en-US" altLang="zh-CN" sz="2600"/>
              <a:t>D</a:t>
            </a:r>
            <a:r>
              <a:rPr lang="zh-CN" altLang="zh-CN" sz="2600"/>
              <a:t>．若石头没被搬起，此时石头受到的</a:t>
            </a:r>
            <a:br>
              <a:rPr lang="en-US" altLang="zh-CN" sz="2600"/>
            </a:br>
            <a:r>
              <a:rPr lang="zh-CN" altLang="zh-CN" sz="2600"/>
              <a:t>重力和石头对地面的压力是一对平衡力</a:t>
            </a:r>
            <a:br>
              <a:rPr lang="zh-CN" altLang="zh-CN" sz="2600"/>
            </a:br>
            <a:endParaRPr lang="zh-CN" altLang="en-US" sz="2600"/>
          </a:p>
        </p:txBody>
      </p:sp>
      <p:pic>
        <p:nvPicPr>
          <p:cNvPr id="57348" name="Picture 7"/>
          <p:cNvPicPr>
            <a:picLocks noChangeAspect="1"/>
          </p:cNvPicPr>
          <p:nvPr/>
        </p:nvPicPr>
        <p:blipFill>
          <a:blip r:embed="rId2"/>
          <a:stretch>
            <a:fillRect/>
          </a:stretch>
        </p:blipFill>
        <p:spPr>
          <a:xfrm>
            <a:off x="6494463" y="4191000"/>
            <a:ext cx="2054225" cy="1774825"/>
          </a:xfrm>
          <a:prstGeom prst="rect">
            <a:avLst/>
          </a:prstGeom>
          <a:noFill/>
          <a:ln>
            <a:noFill/>
            <a:miter lim="800000"/>
          </a:ln>
        </p:spPr>
      </p:pic>
      <p:sp>
        <p:nvSpPr>
          <p:cNvPr id="57349" name="矩形 8"/>
          <p:cNvSpPr/>
          <p:nvPr/>
        </p:nvSpPr>
        <p:spPr>
          <a:xfrm>
            <a:off x="3641725" y="1736725"/>
            <a:ext cx="481013"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A</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7347"/>
                                        </p:tgtEl>
                                        <p:attrNameLst>
                                          <p:attrName>style.visibility</p:attrName>
                                        </p:attrNameLst>
                                      </p:cBhvr>
                                      <p:to>
                                        <p:strVal val="visible"/>
                                      </p:to>
                                    </p:set>
                                    <p:animEffect transition="in" filter="fade">
                                      <p:cBhvr>
                                        <p:cTn id="7" dur="500"/>
                                        <p:tgtEl>
                                          <p:spTgt spid="57347"/>
                                        </p:tgtEl>
                                      </p:cBhvr>
                                    </p:animEffect>
                                  </p:childTnLst>
                                </p:cTn>
                              </p:par>
                              <p:par>
                                <p:cTn id="8" presetID="10" presetClass="entr" presetSubtype="0" fill="hold" nodeType="withEffect">
                                  <p:stCondLst>
                                    <p:cond delay="0"/>
                                  </p:stCondLst>
                                  <p:childTnLst>
                                    <p:set>
                                      <p:cBhvr>
                                        <p:cTn id="9" dur="1" fill="hold">
                                          <p:stCondLst>
                                            <p:cond delay="0"/>
                                          </p:stCondLst>
                                        </p:cTn>
                                        <p:tgtEl>
                                          <p:spTgt spid="57348"/>
                                        </p:tgtEl>
                                        <p:attrNameLst>
                                          <p:attrName>style.visibility</p:attrName>
                                        </p:attrNameLst>
                                      </p:cBhvr>
                                      <p:to>
                                        <p:strVal val="visible"/>
                                      </p:to>
                                    </p:set>
                                    <p:animEffect transition="in" filter="fade">
                                      <p:cBhvr>
                                        <p:cTn id="10" dur="500"/>
                                        <p:tgtEl>
                                          <p:spTgt spid="5734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7349"/>
                                        </p:tgtEl>
                                        <p:attrNameLst>
                                          <p:attrName>style.visibility</p:attrName>
                                        </p:attrNameLst>
                                      </p:cBhvr>
                                      <p:to>
                                        <p:strVal val="visible"/>
                                      </p:to>
                                    </p:set>
                                    <p:anim calcmode="lin" valueType="num">
                                      <p:cBhvr additive="base">
                                        <p:cTn id="15" dur="500" fill="hold"/>
                                        <p:tgtEl>
                                          <p:spTgt spid="57349"/>
                                        </p:tgtEl>
                                        <p:attrNameLst>
                                          <p:attrName>ppt_x</p:attrName>
                                        </p:attrNameLst>
                                      </p:cBhvr>
                                      <p:tavLst>
                                        <p:tav tm="0">
                                          <p:val>
                                            <p:strVal val="#ppt_x"/>
                                          </p:val>
                                        </p:tav>
                                        <p:tav tm="100000">
                                          <p:val>
                                            <p:strVal val="#ppt_x"/>
                                          </p:val>
                                        </p:tav>
                                      </p:tavLst>
                                    </p:anim>
                                    <p:anim calcmode="lin" valueType="num">
                                      <p:cBhvr additive="base">
                                        <p:cTn id="16" dur="500" fill="hold"/>
                                        <p:tgtEl>
                                          <p:spTgt spid="573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p:bldP spid="57349" grpId="0"/>
    </p:bldLs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837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8371"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2015·</a:t>
            </a:r>
            <a:r>
              <a:rPr lang="zh-CN" altLang="zh-CN" sz="2800"/>
              <a:t>广东）关于惯性现象的解释：</a:t>
            </a:r>
            <a:r>
              <a:rPr lang="en-US" altLang="zh-CN" sz="2800"/>
              <a:t>①</a:t>
            </a:r>
            <a:r>
              <a:rPr lang="zh-CN" altLang="zh-CN" sz="2800"/>
              <a:t>行驶的汽车关闭发动机后还能行驶一段距离是因为汽车受到惯性力作用；</a:t>
            </a:r>
            <a:r>
              <a:rPr lang="en-US" altLang="zh-CN" sz="2800"/>
              <a:t>②</a:t>
            </a:r>
            <a:r>
              <a:rPr lang="zh-CN" altLang="zh-CN" sz="2800"/>
              <a:t>跳远运动员助跑起跳是为了增大惯性；</a:t>
            </a:r>
            <a:r>
              <a:rPr lang="en-US" altLang="zh-CN" sz="2800"/>
              <a:t>③</a:t>
            </a:r>
            <a:r>
              <a:rPr lang="zh-CN" altLang="zh-CN" sz="2800"/>
              <a:t>小汽车配置安全带可以减小惯性带来的危害；</a:t>
            </a:r>
            <a:r>
              <a:rPr lang="en-US" altLang="zh-CN" sz="2800"/>
              <a:t>④</a:t>
            </a:r>
            <a:r>
              <a:rPr lang="zh-CN" altLang="zh-CN" sz="2800"/>
              <a:t>抛出去的实心球还会在空中运行一段距离是因为实心球具有惯性，以上说法正确的是（　　）</a:t>
            </a:r>
            <a:br>
              <a:rPr lang="zh-CN" altLang="zh-CN" sz="2800"/>
            </a:br>
            <a:r>
              <a:rPr lang="en-US" altLang="zh-CN" sz="2800"/>
              <a:t>A</a:t>
            </a:r>
            <a:r>
              <a:rPr lang="zh-CN" altLang="zh-CN" sz="2800"/>
              <a:t>．</a:t>
            </a:r>
            <a:r>
              <a:rPr lang="en-US" altLang="zh-CN" sz="2800"/>
              <a:t>①②                   B</a:t>
            </a:r>
            <a:r>
              <a:rPr lang="zh-CN" altLang="zh-CN" sz="2800"/>
              <a:t>．</a:t>
            </a:r>
            <a:r>
              <a:rPr lang="en-US" altLang="zh-CN" sz="2800"/>
              <a:t>②④              </a:t>
            </a:r>
            <a:br>
              <a:rPr lang="en-US" altLang="zh-CN" sz="2800"/>
            </a:br>
            <a:r>
              <a:rPr lang="en-US" altLang="zh-CN" sz="2800"/>
              <a:t>C</a:t>
            </a:r>
            <a:r>
              <a:rPr lang="zh-CN" altLang="zh-CN" sz="2800"/>
              <a:t>．</a:t>
            </a:r>
            <a:r>
              <a:rPr lang="en-US" altLang="zh-CN" sz="2800"/>
              <a:t>③④                   D</a:t>
            </a:r>
            <a:r>
              <a:rPr lang="zh-CN" altLang="zh-CN" sz="2800"/>
              <a:t>．</a:t>
            </a:r>
            <a:r>
              <a:rPr lang="en-US" altLang="zh-CN" sz="2800"/>
              <a:t>①③</a:t>
            </a:r>
            <a:br>
              <a:rPr lang="zh-CN" altLang="zh-CN" sz="2800"/>
            </a:br>
            <a:endParaRPr lang="zh-CN" altLang="en-US" sz="2800"/>
          </a:p>
        </p:txBody>
      </p:sp>
      <p:sp>
        <p:nvSpPr>
          <p:cNvPr id="58372" name="矩形 3"/>
          <p:cNvSpPr/>
          <p:nvPr/>
        </p:nvSpPr>
        <p:spPr>
          <a:xfrm>
            <a:off x="7519988" y="4184650"/>
            <a:ext cx="458787" cy="584200"/>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r>
              <a:rPr lang="en-US" altLang="zh-CN" sz="3200" spc="0">
                <a:solidFill>
                  <a:srgbClr val="FF0000"/>
                </a:solidFill>
                <a:latin typeface="Times New Roman" pitchFamily="18" charset="0"/>
                <a:ea typeface="黑体" pitchFamily="49" charset="-122"/>
              </a:rPr>
              <a:t>C</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8371"/>
                                        </p:tgtEl>
                                        <p:attrNameLst>
                                          <p:attrName>style.visibility</p:attrName>
                                        </p:attrNameLst>
                                      </p:cBhvr>
                                      <p:to>
                                        <p:strVal val="visible"/>
                                      </p:to>
                                    </p:set>
                                    <p:animEffect transition="in" filter="barn(inVertical)">
                                      <p:cBhvr>
                                        <p:cTn id="7" dur="500"/>
                                        <p:tgtEl>
                                          <p:spTgt spid="583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8372"/>
                                        </p:tgtEl>
                                        <p:attrNameLst>
                                          <p:attrName>style.visibility</p:attrName>
                                        </p:attrNameLst>
                                      </p:cBhvr>
                                      <p:to>
                                        <p:strVal val="visible"/>
                                      </p:to>
                                    </p:set>
                                    <p:anim calcmode="lin" valueType="num">
                                      <p:cBhvr additive="base">
                                        <p:cTn id="12" dur="500" fill="hold"/>
                                        <p:tgtEl>
                                          <p:spTgt spid="58372"/>
                                        </p:tgtEl>
                                        <p:attrNameLst>
                                          <p:attrName>ppt_x</p:attrName>
                                        </p:attrNameLst>
                                      </p:cBhvr>
                                      <p:tavLst>
                                        <p:tav tm="0">
                                          <p:val>
                                            <p:strVal val="#ppt_x"/>
                                          </p:val>
                                        </p:tav>
                                        <p:tav tm="100000">
                                          <p:val>
                                            <p:strVal val="#ppt_x"/>
                                          </p:val>
                                        </p:tav>
                                      </p:tavLst>
                                    </p:anim>
                                    <p:anim calcmode="lin" valueType="num">
                                      <p:cBhvr additive="base">
                                        <p:cTn id="13" dur="500" fill="hold"/>
                                        <p:tgtEl>
                                          <p:spTgt spid="583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p:bldP spid="58372" grpId="0"/>
    </p:bldLs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939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59395" name="标题 1"/>
          <p:cNvSpPr>
            <a:spLocks noGrp="1"/>
          </p:cNvSpPr>
          <p:nvPr>
            <p:ph type="title" idx="4294967295"/>
          </p:nvPr>
        </p:nvSpPr>
        <p:spPr>
          <a:xfrm>
            <a:off x="508000" y="11430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2018·</a:t>
            </a:r>
            <a:r>
              <a:rPr lang="zh-CN" altLang="zh-CN" sz="2800"/>
              <a:t>广东）在探究</a:t>
            </a:r>
            <a:r>
              <a:rPr lang="en-US" altLang="zh-CN" sz="2800"/>
              <a:t>“</a:t>
            </a:r>
            <a:r>
              <a:rPr lang="zh-CN" altLang="zh-CN" sz="2800"/>
              <a:t>阻力对物体运动的影响</a:t>
            </a:r>
            <a:r>
              <a:rPr lang="en-US" altLang="zh-CN" sz="2800"/>
              <a:t>”</a:t>
            </a:r>
            <a:r>
              <a:rPr lang="zh-CN" altLang="zh-CN" sz="2800"/>
              <a:t>的实验中，如图</a:t>
            </a:r>
            <a:r>
              <a:rPr lang="en-US" altLang="zh-CN" sz="2800"/>
              <a:t>1</a:t>
            </a:r>
            <a:r>
              <a:rPr lang="zh-CN" altLang="zh-CN" sz="2800"/>
              <a:t>所示．</a:t>
            </a:r>
            <a:br>
              <a:rPr lang="zh-CN" altLang="zh-CN" sz="2800"/>
            </a:br>
            <a:br>
              <a:rPr lang="en-US" altLang="zh-CN" sz="2800"/>
            </a:br>
            <a:br>
              <a:rPr lang="en-US" altLang="zh-CN" sz="2800"/>
            </a:br>
            <a:r>
              <a:rPr lang="zh-CN" altLang="zh-CN" sz="2800"/>
              <a:t>（</a:t>
            </a:r>
            <a:r>
              <a:rPr lang="en-US" altLang="zh-CN" sz="2800"/>
              <a:t>1</a:t>
            </a:r>
            <a:r>
              <a:rPr lang="zh-CN" altLang="zh-CN" sz="2800"/>
              <a:t>）让同小车从斜面上同一位置由静止开始下滑，目的是</a:t>
            </a:r>
            <a:r>
              <a:rPr lang="en-US" altLang="zh-CN" sz="2800"/>
              <a:t>__________________________________________</a:t>
            </a:r>
            <a:r>
              <a:rPr lang="zh-CN" altLang="zh-CN" sz="2800"/>
              <a:t>．</a:t>
            </a:r>
            <a:br>
              <a:rPr lang="zh-CN" altLang="zh-CN" sz="2800"/>
            </a:br>
            <a:endParaRPr lang="zh-CN" altLang="en-US" sz="2800"/>
          </a:p>
        </p:txBody>
      </p:sp>
      <p:pic>
        <p:nvPicPr>
          <p:cNvPr id="59396" name="Picture 1"/>
          <p:cNvPicPr>
            <a:picLocks noChangeAspect="1"/>
          </p:cNvPicPr>
          <p:nvPr/>
        </p:nvPicPr>
        <p:blipFill>
          <a:blip r:embed="rId2"/>
          <a:stretch>
            <a:fillRect/>
          </a:stretch>
        </p:blipFill>
        <p:spPr>
          <a:xfrm>
            <a:off x="622300" y="2554288"/>
            <a:ext cx="7915275" cy="1209675"/>
          </a:xfrm>
          <a:prstGeom prst="rect">
            <a:avLst/>
          </a:prstGeom>
          <a:noFill/>
          <a:ln>
            <a:noFill/>
            <a:miter lim="800000"/>
          </a:ln>
        </p:spPr>
      </p:pic>
      <p:sp>
        <p:nvSpPr>
          <p:cNvPr id="59397" name="矩形 2"/>
          <p:cNvSpPr/>
          <p:nvPr/>
        </p:nvSpPr>
        <p:spPr>
          <a:xfrm>
            <a:off x="622300" y="5068888"/>
            <a:ext cx="7261225" cy="5238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使小车到达水平面时小车的初速度相同</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395"/>
                                        </p:tgtEl>
                                        <p:attrNameLst>
                                          <p:attrName>style.visibility</p:attrName>
                                        </p:attrNameLst>
                                      </p:cBhvr>
                                      <p:to>
                                        <p:strVal val="visible"/>
                                      </p:to>
                                    </p:set>
                                    <p:animEffect transition="in" filter="fade">
                                      <p:cBhvr>
                                        <p:cTn id="7" dur="500"/>
                                        <p:tgtEl>
                                          <p:spTgt spid="59395"/>
                                        </p:tgtEl>
                                      </p:cBhvr>
                                    </p:animEffect>
                                  </p:childTnLst>
                                </p:cTn>
                              </p:par>
                              <p:par>
                                <p:cTn id="8" presetID="10" presetClass="entr" presetSubtype="0" fill="hold" nodeType="withEffect">
                                  <p:stCondLst>
                                    <p:cond delay="0"/>
                                  </p:stCondLst>
                                  <p:childTnLst>
                                    <p:set>
                                      <p:cBhvr>
                                        <p:cTn id="9" dur="1" fill="hold">
                                          <p:stCondLst>
                                            <p:cond delay="0"/>
                                          </p:stCondLst>
                                        </p:cTn>
                                        <p:tgtEl>
                                          <p:spTgt spid="59396"/>
                                        </p:tgtEl>
                                        <p:attrNameLst>
                                          <p:attrName>style.visibility</p:attrName>
                                        </p:attrNameLst>
                                      </p:cBhvr>
                                      <p:to>
                                        <p:strVal val="visible"/>
                                      </p:to>
                                    </p:set>
                                    <p:animEffect transition="in" filter="fade">
                                      <p:cBhvr>
                                        <p:cTn id="10" dur="500"/>
                                        <p:tgtEl>
                                          <p:spTgt spid="5939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9397"/>
                                        </p:tgtEl>
                                        <p:attrNameLst>
                                          <p:attrName>style.visibility</p:attrName>
                                        </p:attrNameLst>
                                      </p:cBhvr>
                                      <p:to>
                                        <p:strVal val="visible"/>
                                      </p:to>
                                    </p:set>
                                    <p:anim calcmode="lin" valueType="num">
                                      <p:cBhvr additive="base">
                                        <p:cTn id="15" dur="500" fill="hold"/>
                                        <p:tgtEl>
                                          <p:spTgt spid="59397"/>
                                        </p:tgtEl>
                                        <p:attrNameLst>
                                          <p:attrName>ppt_x</p:attrName>
                                        </p:attrNameLst>
                                      </p:cBhvr>
                                      <p:tavLst>
                                        <p:tav tm="0">
                                          <p:val>
                                            <p:strVal val="#ppt_x"/>
                                          </p:val>
                                        </p:tav>
                                        <p:tav tm="100000">
                                          <p:val>
                                            <p:strVal val="#ppt_x"/>
                                          </p:val>
                                        </p:tav>
                                      </p:tavLst>
                                    </p:anim>
                                    <p:anim calcmode="lin" valueType="num">
                                      <p:cBhvr additive="base">
                                        <p:cTn id="16" dur="500" fill="hold"/>
                                        <p:tgtEl>
                                          <p:spTgt spid="593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p:bldP spid="59397" grpId="0"/>
    </p:bldLst>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041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60419"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）实验中同一小车在木板表面上运动的距离最长，表明它在该表面受到的阻力最</a:t>
            </a:r>
            <a:r>
              <a:rPr lang="zh-CN" altLang="zh-CN" sz="2800" u="sng"/>
              <a:t>　　　　　</a:t>
            </a:r>
            <a:r>
              <a:rPr lang="zh-CN" altLang="zh-CN" sz="2800"/>
              <a:t>．</a:t>
            </a:r>
            <a:br>
              <a:rPr lang="zh-CN" altLang="zh-CN" sz="2800"/>
            </a:br>
            <a:r>
              <a:rPr lang="zh-CN" altLang="zh-CN" sz="2800"/>
              <a:t>（</a:t>
            </a:r>
            <a:r>
              <a:rPr lang="en-US" altLang="zh-CN" sz="2800"/>
              <a:t>3</a:t>
            </a:r>
            <a:r>
              <a:rPr lang="zh-CN" altLang="zh-CN" sz="2800"/>
              <a:t>）假设水平面绝对光滑，小车不受任何阻力，则它会在水平面上做</a:t>
            </a:r>
            <a:r>
              <a:rPr lang="zh-CN" altLang="zh-CN" sz="2800" u="sng"/>
              <a:t>　　　　　</a:t>
            </a:r>
            <a:r>
              <a:rPr lang="zh-CN" altLang="zh-CN" sz="2800"/>
              <a:t>运动．</a:t>
            </a:r>
            <a:br>
              <a:rPr lang="zh-CN" altLang="zh-CN" sz="2800"/>
            </a:br>
            <a:r>
              <a:rPr lang="zh-CN" altLang="zh-CN" sz="2800"/>
              <a:t>（</a:t>
            </a:r>
            <a:r>
              <a:rPr lang="en-US" altLang="zh-CN" sz="2800"/>
              <a:t>4</a:t>
            </a:r>
            <a:r>
              <a:rPr lang="zh-CN" altLang="zh-CN" sz="2800"/>
              <a:t>）如图</a:t>
            </a:r>
            <a:r>
              <a:rPr lang="en-US" altLang="zh-CN" sz="2800"/>
              <a:t>2</a:t>
            </a:r>
            <a:r>
              <a:rPr lang="zh-CN" altLang="zh-CN" sz="2800"/>
              <a:t>所示，用弹簧测力计水平拉着木块在长木块上做匀速直线运动，此时测力计的示数为</a:t>
            </a:r>
            <a:br>
              <a:rPr lang="en-US" altLang="zh-CN" sz="2800"/>
            </a:br>
            <a:r>
              <a:rPr lang="zh-CN" altLang="zh-CN" sz="2800" u="sng"/>
              <a:t>　　　</a:t>
            </a:r>
            <a:r>
              <a:rPr lang="en-US" altLang="zh-CN" sz="2800"/>
              <a:t>N</a:t>
            </a:r>
            <a:r>
              <a:rPr lang="zh-CN" altLang="zh-CN" sz="2800" u="sng">
                <a:solidFill>
                  <a:schemeClr val="bg1"/>
                </a:solidFill>
              </a:rPr>
              <a:t>．</a:t>
            </a:r>
            <a:br>
              <a:rPr lang="zh-CN" altLang="zh-CN" sz="2800"/>
            </a:br>
            <a:endParaRPr lang="zh-CN" altLang="en-US" sz="2800"/>
          </a:p>
        </p:txBody>
      </p:sp>
      <p:pic>
        <p:nvPicPr>
          <p:cNvPr id="60420" name="Picture 1"/>
          <p:cNvPicPr>
            <a:picLocks noChangeAspect="1"/>
          </p:cNvPicPr>
          <p:nvPr/>
        </p:nvPicPr>
        <p:blipFill>
          <a:blip r:embed="rId2"/>
          <a:stretch>
            <a:fillRect/>
          </a:stretch>
        </p:blipFill>
        <p:spPr>
          <a:xfrm>
            <a:off x="3984625" y="4891088"/>
            <a:ext cx="4089400" cy="1192212"/>
          </a:xfrm>
          <a:prstGeom prst="rect">
            <a:avLst/>
          </a:prstGeom>
          <a:noFill/>
          <a:ln>
            <a:noFill/>
            <a:miter lim="800000"/>
          </a:ln>
        </p:spPr>
      </p:pic>
      <p:sp>
        <p:nvSpPr>
          <p:cNvPr id="60421" name="矩形 3"/>
          <p:cNvSpPr/>
          <p:nvPr/>
        </p:nvSpPr>
        <p:spPr>
          <a:xfrm>
            <a:off x="6540500" y="1603375"/>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小</a:t>
            </a:r>
            <a:endParaRPr lang="zh-CN" altLang="en-US" sz="2800">
              <a:ea typeface="黑体" panose="02010609060101010101" pitchFamily="49" charset="-122"/>
            </a:endParaRPr>
          </a:p>
        </p:txBody>
      </p:sp>
      <p:sp>
        <p:nvSpPr>
          <p:cNvPr id="60422" name="矩形 5"/>
          <p:cNvSpPr/>
          <p:nvPr/>
        </p:nvSpPr>
        <p:spPr>
          <a:xfrm>
            <a:off x="3843338" y="2867025"/>
            <a:ext cx="19812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匀速直线　</a:t>
            </a:r>
            <a:endParaRPr lang="zh-CN" altLang="en-US" sz="2800">
              <a:ea typeface="黑体" panose="02010609060101010101" pitchFamily="49" charset="-122"/>
            </a:endParaRPr>
          </a:p>
        </p:txBody>
      </p:sp>
      <p:sp>
        <p:nvSpPr>
          <p:cNvPr id="60423" name="矩形 6"/>
          <p:cNvSpPr/>
          <p:nvPr/>
        </p:nvSpPr>
        <p:spPr>
          <a:xfrm>
            <a:off x="966788" y="4819650"/>
            <a:ext cx="36353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0419"/>
                                        </p:tgtEl>
                                        <p:attrNameLst>
                                          <p:attrName>style.visibility</p:attrName>
                                        </p:attrNameLst>
                                      </p:cBhvr>
                                      <p:to>
                                        <p:strVal val="visible"/>
                                      </p:to>
                                    </p:set>
                                    <p:animEffect transition="in" filter="fade">
                                      <p:cBhvr>
                                        <p:cTn id="7" dur="500"/>
                                        <p:tgtEl>
                                          <p:spTgt spid="60419"/>
                                        </p:tgtEl>
                                      </p:cBhvr>
                                    </p:animEffect>
                                  </p:childTnLst>
                                </p:cTn>
                              </p:par>
                              <p:par>
                                <p:cTn id="8" presetID="10" presetClass="entr" presetSubtype="0" fill="hold" nodeType="withEffect">
                                  <p:stCondLst>
                                    <p:cond delay="0"/>
                                  </p:stCondLst>
                                  <p:childTnLst>
                                    <p:set>
                                      <p:cBhvr>
                                        <p:cTn id="9" dur="1" fill="hold">
                                          <p:stCondLst>
                                            <p:cond delay="0"/>
                                          </p:stCondLst>
                                        </p:cTn>
                                        <p:tgtEl>
                                          <p:spTgt spid="60420"/>
                                        </p:tgtEl>
                                        <p:attrNameLst>
                                          <p:attrName>style.visibility</p:attrName>
                                        </p:attrNameLst>
                                      </p:cBhvr>
                                      <p:to>
                                        <p:strVal val="visible"/>
                                      </p:to>
                                    </p:set>
                                    <p:animEffect transition="in" filter="fade">
                                      <p:cBhvr>
                                        <p:cTn id="10" dur="500"/>
                                        <p:tgtEl>
                                          <p:spTgt spid="6042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60421"/>
                                        </p:tgtEl>
                                        <p:attrNameLst>
                                          <p:attrName>style.visibility</p:attrName>
                                        </p:attrNameLst>
                                      </p:cBhvr>
                                      <p:to>
                                        <p:strVal val="visible"/>
                                      </p:to>
                                    </p:set>
                                    <p:anim calcmode="lin" valueType="num">
                                      <p:cBhvr additive="base">
                                        <p:cTn id="15" dur="500" fill="hold"/>
                                        <p:tgtEl>
                                          <p:spTgt spid="60421"/>
                                        </p:tgtEl>
                                        <p:attrNameLst>
                                          <p:attrName>ppt_x</p:attrName>
                                        </p:attrNameLst>
                                      </p:cBhvr>
                                      <p:tavLst>
                                        <p:tav tm="0">
                                          <p:val>
                                            <p:strVal val="#ppt_x"/>
                                          </p:val>
                                        </p:tav>
                                        <p:tav tm="100000">
                                          <p:val>
                                            <p:strVal val="#ppt_x"/>
                                          </p:val>
                                        </p:tav>
                                      </p:tavLst>
                                    </p:anim>
                                    <p:anim calcmode="lin" valueType="num">
                                      <p:cBhvr additive="base">
                                        <p:cTn id="16" dur="500" fill="hold"/>
                                        <p:tgtEl>
                                          <p:spTgt spid="60421"/>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60422"/>
                                        </p:tgtEl>
                                        <p:attrNameLst>
                                          <p:attrName>style.visibility</p:attrName>
                                        </p:attrNameLst>
                                      </p:cBhvr>
                                      <p:to>
                                        <p:strVal val="visible"/>
                                      </p:to>
                                    </p:set>
                                    <p:anim calcmode="lin" valueType="num">
                                      <p:cBhvr additive="base">
                                        <p:cTn id="21" dur="500" fill="hold"/>
                                        <p:tgtEl>
                                          <p:spTgt spid="60422"/>
                                        </p:tgtEl>
                                        <p:attrNameLst>
                                          <p:attrName>ppt_x</p:attrName>
                                        </p:attrNameLst>
                                      </p:cBhvr>
                                      <p:tavLst>
                                        <p:tav tm="0">
                                          <p:val>
                                            <p:strVal val="#ppt_x"/>
                                          </p:val>
                                        </p:tav>
                                        <p:tav tm="100000">
                                          <p:val>
                                            <p:strVal val="#ppt_x"/>
                                          </p:val>
                                        </p:tav>
                                      </p:tavLst>
                                    </p:anim>
                                    <p:anim calcmode="lin" valueType="num">
                                      <p:cBhvr additive="base">
                                        <p:cTn id="22" dur="500" fill="hold"/>
                                        <p:tgtEl>
                                          <p:spTgt spid="60422"/>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0423"/>
                                        </p:tgtEl>
                                        <p:attrNameLst>
                                          <p:attrName>style.visibility</p:attrName>
                                        </p:attrNameLst>
                                      </p:cBhvr>
                                      <p:to>
                                        <p:strVal val="visible"/>
                                      </p:to>
                                    </p:set>
                                    <p:anim calcmode="lin" valueType="num">
                                      <p:cBhvr additive="base">
                                        <p:cTn id="27" dur="500" fill="hold"/>
                                        <p:tgtEl>
                                          <p:spTgt spid="60423"/>
                                        </p:tgtEl>
                                        <p:attrNameLst>
                                          <p:attrName>ppt_x</p:attrName>
                                        </p:attrNameLst>
                                      </p:cBhvr>
                                      <p:tavLst>
                                        <p:tav tm="0">
                                          <p:val>
                                            <p:strVal val="#ppt_x"/>
                                          </p:val>
                                        </p:tav>
                                        <p:tav tm="100000">
                                          <p:val>
                                            <p:strVal val="#ppt_x"/>
                                          </p:val>
                                        </p:tav>
                                      </p:tavLst>
                                    </p:anim>
                                    <p:anim calcmode="lin" valueType="num">
                                      <p:cBhvr additive="base">
                                        <p:cTn id="28" dur="500" fill="hold"/>
                                        <p:tgtEl>
                                          <p:spTgt spid="604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p:bldP spid="60421" grpId="0"/>
      <p:bldP spid="60422" grpId="0"/>
      <p:bldP spid="60423" grpId="0"/>
    </p:bldLst>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4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61443" name="标题 1"/>
          <p:cNvSpPr>
            <a:spLocks noGrp="1"/>
          </p:cNvSpPr>
          <p:nvPr>
            <p:ph type="title" idx="4294967295"/>
          </p:nvPr>
        </p:nvSpPr>
        <p:spPr>
          <a:xfrm>
            <a:off x="582613" y="15271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5</a:t>
            </a:r>
            <a:r>
              <a:rPr lang="zh-CN" altLang="zh-CN" sz="2800"/>
              <a:t>）在不同水平面上用弹簧测力计水平拉着同一木块做匀速直线运动，可探究木块的</a:t>
            </a:r>
            <a:r>
              <a:rPr lang="zh-CN" altLang="zh-CN" sz="2800" u="sng"/>
              <a:t>　　　　　</a:t>
            </a:r>
            <a:r>
              <a:rPr lang="zh-CN" altLang="zh-CN" sz="2800"/>
              <a:t>关系（选填序号）</a:t>
            </a:r>
            <a:r>
              <a:rPr lang="en-US" altLang="zh-CN" sz="2800"/>
              <a:t>.</a:t>
            </a:r>
            <a:br>
              <a:rPr lang="zh-CN" altLang="zh-CN" sz="2800"/>
            </a:br>
            <a:r>
              <a:rPr lang="en-US" altLang="zh-CN" sz="2800"/>
              <a:t>①</a:t>
            </a:r>
            <a:r>
              <a:rPr lang="zh-CN" altLang="zh-CN" sz="2800"/>
              <a:t>滑动摩擦力的大小与接触面的粗糙程度</a:t>
            </a:r>
            <a:r>
              <a:rPr lang="en-US" altLang="zh-CN" sz="2800"/>
              <a:t>    </a:t>
            </a:r>
            <a:br>
              <a:rPr lang="en-US" altLang="zh-CN" sz="2800"/>
            </a:br>
            <a:r>
              <a:rPr lang="en-US" altLang="zh-CN" sz="2800"/>
              <a:t>②</a:t>
            </a:r>
            <a:r>
              <a:rPr lang="zh-CN" altLang="zh-CN" sz="2800"/>
              <a:t>滑动摩擦力的大小与压力大小</a:t>
            </a:r>
            <a:br>
              <a:rPr lang="zh-CN" altLang="zh-CN" sz="2800"/>
            </a:br>
            <a:endParaRPr lang="zh-CN" altLang="en-US" sz="2800"/>
          </a:p>
        </p:txBody>
      </p:sp>
      <p:sp>
        <p:nvSpPr>
          <p:cNvPr id="61444" name="矩形 2"/>
          <p:cNvSpPr/>
          <p:nvPr/>
        </p:nvSpPr>
        <p:spPr>
          <a:xfrm>
            <a:off x="7004050" y="2211388"/>
            <a:ext cx="544513"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a:ea typeface="宋体" pitchFamily="2" charset="-122"/>
              </a:defRPr>
            </a:lvl5pPr>
          </a:lstStyle>
          <a:p>
            <a:pPr marL="0" lvl="0" indent="0"/>
            <a:r>
              <a:rPr lang="zh-CN" altLang="zh-CN" sz="2800">
                <a:solidFill>
                  <a:srgbClr val="FF0000"/>
                </a:solidFill>
                <a:latin typeface="黑体" pitchFamily="49" charset="-122"/>
                <a:ea typeface="黑体" pitchFamily="49" charset="-122"/>
              </a:rPr>
              <a:t>①</a:t>
            </a:r>
            <a:endParaRPr lang="zh-CN" altLang="en-US">
              <a:latin typeface="黑体" panose="02010609060101010101" pitchFamily="49" charset="-122"/>
              <a:ea typeface="黑体" panose="02010609060101010101" pitchFamily="49" charset="-122"/>
            </a:endParaRPr>
          </a:p>
        </p:txBody>
      </p:sp>
      <p:pic>
        <p:nvPicPr>
          <p:cNvPr id="61445" name="New picture"/>
          <p:cNvPicPr/>
          <p:nvPr/>
        </p:nvPicPr>
        <p:blipFill>
          <a:blip r:embed="rId2"/>
          <a:stretch>
            <a:fillRect/>
          </a:stretch>
        </p:blipFill>
        <p:spPr>
          <a:xfrm>
            <a:off x="11518900" y="10502900"/>
            <a:ext cx="3429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43"/>
                                        </p:tgtEl>
                                        <p:attrNameLst>
                                          <p:attrName>style.visibility</p:attrName>
                                        </p:attrNameLst>
                                      </p:cBhvr>
                                      <p:to>
                                        <p:strVal val="visible"/>
                                      </p:to>
                                    </p:set>
                                    <p:animEffect transition="in" filter="fade">
                                      <p:cBhvr>
                                        <p:cTn id="7" dur="500"/>
                                        <p:tgtEl>
                                          <p:spTgt spid="614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44"/>
                                        </p:tgtEl>
                                        <p:attrNameLst>
                                          <p:attrName>style.visibility</p:attrName>
                                        </p:attrNameLst>
                                      </p:cBhvr>
                                      <p:to>
                                        <p:strVal val="visible"/>
                                      </p:to>
                                    </p:set>
                                    <p:anim calcmode="lin" valueType="num">
                                      <p:cBhvr additive="base">
                                        <p:cTn id="12" dur="500" fill="hold"/>
                                        <p:tgtEl>
                                          <p:spTgt spid="61444"/>
                                        </p:tgtEl>
                                        <p:attrNameLst>
                                          <p:attrName>ppt_x</p:attrName>
                                        </p:attrNameLst>
                                      </p:cBhvr>
                                      <p:tavLst>
                                        <p:tav tm="0">
                                          <p:val>
                                            <p:strVal val="#ppt_x"/>
                                          </p:val>
                                        </p:tav>
                                        <p:tav tm="100000">
                                          <p:val>
                                            <p:strVal val="#ppt_x"/>
                                          </p:val>
                                        </p:tav>
                                      </p:tavLst>
                                    </p:anim>
                                    <p:anim calcmode="lin" valueType="num">
                                      <p:cBhvr additive="base">
                                        <p:cTn id="13" dur="500" fill="hold"/>
                                        <p:tgtEl>
                                          <p:spTgt spid="614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p:bldP spid="61444"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226</Paragraphs>
  <Slides>59</Slides>
  <Notes>1</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59</vt:i4>
      </vt:variant>
    </vt:vector>
  </HeadingPairs>
  <TitlesOfParts>
    <vt:vector baseType="lpstr" size="68">
      <vt:lpstr>Arial</vt:lpstr>
      <vt:lpstr>宋体</vt:lpstr>
      <vt:lpstr>Times New Roman</vt:lpstr>
      <vt:lpstr>黑体</vt:lpstr>
      <vt:lpstr>Calibri</vt:lpstr>
      <vt:lpstr>Wingdings</vt:lpstr>
      <vt:lpstr>微软雅黑</vt:lpstr>
      <vt:lpstr>等线</vt:lpstr>
      <vt:lpstr>版式</vt:lpstr>
      <vt:lpstr>PowerPoint Presentation</vt:lpstr>
      <vt:lpstr>PowerPoint Presentation</vt:lpstr>
      <vt:lpstr>PowerPoint Presentation</vt:lpstr>
      <vt:lpstr>1.内容：一切物体在　　　　　的作用的时候，总保持　　　　　状态或　　　　　　　　状态．2.理解：物体不受力，原来静止的物体将保持静止状态；原来运动的物体，不管原来做什么运动，物体都将做匀速直线运动．</vt:lpstr>
      <vt:lpstr>3.说明：（1）牛顿第一定律是在大量经验事实的基础上推理和概括出来的，不能直接用实验验证；（2）力不是产生或维持运动的原因，运动的物体会停下来是因为物体受到　　　　　的缘故．4.惯性：（1）定义：物体保持运动状态　　　　　的性质叫惯性．</vt:lpstr>
      <vt:lpstr>（2）说明：①惯性是物体的一种属性．一切物体在任何情况下都有惯性；②惯性大小只与物体的质量有关，质量大，惯性　　　　　；③惯性不是力，不能说物体受到惯性，只能说具有或由于惯性．</vt:lpstr>
      <vt:lpstr>（3）利用惯性：泼水、拍打衣服灰尘、助跑，出膛的子弹在空中的飞行等．防止惯性带来危害的措施：汽车安全气囊、安全带、保持车距等．</vt:lpstr>
      <vt:lpstr>1.平衡状态：物体在受到两个力的作用时，如果能保持　　　　　状态或　　　　　运动状态．2.二力平衡条件：二力作用在　　　　　　　、　　　　　　、　　　　　　、　　　　　　．</vt:lpstr>
      <vt:lpstr>3.平衡力与相互作用力比较</vt:lpstr>
      <vt:lpstr>4.力和运动状态的关系：（1）物体不受力或受平衡力（合力为0）——静止或匀速直线运动即运动状态不变；（2）物体受非平衡力（合力不为0）——做变速运动即运动状态改变．</vt:lpstr>
      <vt:lpstr>1.定义：两个互相　　　　　的物体，当它们要发生或已发生　　　　　时，就会在接触面上产生一种　　　　　相对运动的力．2.产生条件：（1）两物体相互接触、挤压；（2）接触面粗糙；（3）相对滑动或具有相对运动趋势．3.方向：与物体相对运动或相对运动的方向相反．</vt:lpstr>
      <vt:lpstr>4.分类：（1）静摩擦大小由二力平衡求解               （2）动摩擦：①滚动摩擦；②滑动摩擦．5.滑动摩擦力的影响因素：滑动摩擦力与　　　　.　和　　　　　　　　　　有关；与接触面的面积和运动的速度　　　　　 关（选填“有”或“无”）。</vt:lpstr>
      <vt:lpstr>6.增大摩擦的方法有：　　　　　　　　　　　如轮胎花纹、运动员手上擦镁粉、防滑链等；　　　　　如刹车；双手用力按黑板擦擦黑板等．减小摩擦的方法有：减小压力、使接触面变光滑、变滑动为滚动（滚动轴承）、使接触面彼此分开（加润滑油、气垫、磁悬浮列车）.</vt:lpstr>
      <vt:lpstr>一　  惯性　      （2020·鄂州）关于惯性，以下说法正确的是（　　）A．百米赛跑运动员到达终点不能马上停下来，是由于运动员具有惯性B．汽车驾驶员和乘客需要系上安全带，是为了减小汽车行驶中人的惯性C．行驶中的公交车紧急刹车时，乘客会向前倾，是由于惯性力的作用D．高速公路严禁超速，是因为速度越大惯性越大</vt:lpstr>
      <vt:lpstr>【点拔】一切物体都有惯性；惯性不是力，不能说物体受到惯性作用；惯性只和质量有关，质量越大，惯性越大，与速度无关．</vt:lpstr>
      <vt:lpstr>              （2020·广州）金属球用细绳挂在车厢内，并相对于车静止，位置如图1所示．下列选项中能导致球突然从如图1位置变成如图2位置的是（　　）A.车向西起动	B．车做匀速直线运动	C．车向东直线运动时加速	D．车向东直线运动时减速</vt:lpstr>
      <vt:lpstr>二　  平衡力和相互作用力　             （2020·济宁）如右图所示，小明用水平推力推静止在水平地面上的箱子，但箱子却没有运动．下列说法正确的是（　　）A．箱子没有运动，此时箱子所受推力小于箱子所受摩擦力B．箱子所受重力和地面对箱子的支持力是一对相互作用力C．地面对箱子的支持力和箱子对地面的压力是一对平衡力D．箱子此时在水平方向上和竖直方向上受到的合力均为零</vt:lpstr>
      <vt:lpstr>【点拔】（1）物体处于静止状态或者匀速直线运动状态时，叫做平衡状态，此时合力为0；（2）平衡力：同一物体，大小相等，方向相反，同一直线上（3）相互作用力 ：A对B的力和B对A的力，大小相等，方向相反，同一直线上．</vt:lpstr>
      <vt:lpstr>             （2020·邵阳）教室里水平讲台上放有一个静止的黑板刷，下列分析正确的是（　　）A．讲台受到的重力和讲台对地面的压力是一对平衡力	B．讲台对黑板刷的支持力和黑板刷对讲台的压力是一对平衡力	C．讲台对黑板刷的支持力和黑板刷受到的重力是一对平衡力	D．讲台对地面的压力和地面对讲台的支持力是一对平衡力</vt:lpstr>
      <vt:lpstr>三　  增大摩擦或减小摩擦　          （2020·乐山）下列实例中，目的是为了增大摩擦的是（　　）</vt:lpstr>
      <vt:lpstr>【点拔】增大摩擦的方法：①增加压力：自行车刹车；②增大接触面粗糙程度：条纹；防滑链；减小摩擦的方法：①分离接触面：加润滑油，磁悬浮列车、气垫船；②化滑动为滚动：滚珠；滚木，轮子等</vt:lpstr>
      <vt:lpstr>              （2020·常州）如右图所示，我们的祖先曾用滚木巧妙地移动巨石．下列措施中，改变摩擦力大小的方法与此相同的是（　　）A．在衣服的拉链上涂些蜡	B．自行车转轴处装有滚珠轴承	C．用力压住橡皮，来回擦去写错的铅笔字	D．汽车在冰雪路面行驶，车轮上绕有铁链</vt:lpstr>
      <vt:lpstr>一　  探究阻力对运动的影响　            在探究“阻力对物体运动的影响”实验时，让小车从斜面的同一高度由静止滑下，观察小车沿不同材料的水平表面上滑行的距离，如下图所示．</vt:lpstr>
      <vt:lpstr>（1）实验中让小车从斜面的同一高度由静止滑下，这样能够使小车到达水平面起始端的速度大小　　　　　（选填“相等”或“不相等”），这是利用小车沿斜面下滑过程中　　　　　转化为动能来实现的．（2）实验中是通过改变　　　　　　　　    　来改变小车所受阻力大小的．</vt:lpstr>
      <vt:lpstr>（3）实验中，阻力对物体运动的影响是通过　　　　　　　　　　　　体现的．根据实验现象，可以得出结论：水平面越光滑，小车受到的阻力越　　　　（选填“大”或“小”），在水平面上运动的距离越　　　　　（选填“远”或“近”）.由此联想到雨天驾驶汽车应该　　　　　（选填“增大”或“减小”）汽车之间的距离．</vt:lpstr>
      <vt:lpstr>（4）小车到达水平面后会继续向前运动是因为小车具有　　　　　，运动的小车最终会停下来是因为受到　　             　　　的作用．（5）由实验现象我们可以推断：如果水平面绝对光滑，小车受到的阻力为零，它将保持　　　   　.　运动状态不变．</vt:lpstr>
      <vt:lpstr>（6）通过本实验告诉了我们物体的运动　　　  　.　（选填“需要”或“不需要”）力来维持，一切物体都有保持原来　　　　　　　不变的性质．（7）本实验中主要用到的科学研究方法有__________________________（写一种即可）.</vt:lpstr>
      <vt:lpstr>二　  探究二力平衡的条件          实验小组为了探究二力平衡的条件设计了如图甲的实验．（1）当小车处于静止状态或　　　　　　　状态时，水平方向上小车受到的两个力是相互平衡的．　 </vt:lpstr>
      <vt:lpstr>（2）实验通过改变左右两盘砝码的　　　　　来探究二力的大小关系．（3）在实验的基础上，将小车扭转一个角度，松开手后，观察小车的情况，这样做可以探究什么问题？_____________________________________.</vt:lpstr>
      <vt:lpstr>（4）实验小组在实验中发现当左盘放入2 N的砝码、右盘放入1.5 N砝码时，小车也处于静止状态，此时小车受到的　　　　　（选填“是”或“不是”）平衡力，产生这一现象可能是小车受到　　　　.　力的影响，力的大小是　　　　　N，方向向　　　　　（选填“左”或“右”）.</vt:lpstr>
      <vt:lpstr>（5）实验小组小明重新自制了一套如图乙所示的实验装置探究二力平衡条件，将系在小卡片（重力忽略不计）两对角的细线，分别跨过左右支架上的定滑轮．①其研究的对象是　　　　　．②为了验证只有作用在同一物体上的两个力才能平衡，在完成以上操作后，下一步的操作是___________________________________________.</vt:lpstr>
      <vt:lpstr>三　  探究滑动摩擦力的影响因素　          在“研究影响滑动摩擦力大小的因素”实验中，实验小组设计了如下图所示的实验装置．</vt:lpstr>
      <vt:lpstr>（1）为了准确测量滑动摩擦力，实验时应沿　　　　　方向拉动弹簧测力计，使物块做　　　　　　运动，利用　　　　　　原理可知，此时弹簧测力计的示数　　　　　物块所受的滑动摩擦力的大小．（2）如图甲所示，小明同学拉着物块沿水平面向右做匀速直线运动，则物块与长木板之间的摩擦力为　　　　　N.</vt:lpstr>
      <vt:lpstr>（3）比较　　　　　两图可知，在　　　　　一定时，接触面越粗糙，滑动摩擦力越大．（4）比较乙、丙两图可以得出的结论是　　　　　　　　　　                           　　　　   .                                                                                      .</vt:lpstr>
      <vt:lpstr>（5）在实验操作中小明发现，弹簧测力计不沿水平方向拉动时，也可使物块在长木板上沿水平方向做匀速直线运动，此过程中，物块处于　　　  　.　（选填“平衡”或“非平衡”）状态；弹簧测力计对物块的拉力和物块受到的滑动摩擦力　　　　　（选填“是”或“不是”）一对平衡力，理由是______________________________________.</vt:lpstr>
      <vt:lpstr>（6）同组的小红同学认为滑动摩擦力的大小可能跟接触面的面积有关，于是她在上述甲实验的基础上，将物块沿竖直方向切成两部分继续进行实验，测得的滑动摩擦力变小，由此得出结论：滑动摩擦力的大小随接触面积的减小而减小．你认为她探究过程中存在的问题是                                       ，改进方法是　        　　　　　　　　　　　　　　　．</vt:lpstr>
      <vt:lpstr>（7）在丙图中砝码随物块一起匀速运动时，砝码受到的摩擦力为　　　　　N，假如此时砝码受到的力全部消失，则它将　　　　　　　　　　　．</vt:lpstr>
      <vt:lpstr>（8）小明在实验后反思：操作中不能保证匀速拉动物块，所以弹簧测力计的示数不稳定．经小组其他同学提醒，将实验装置改成如图丁所示，木板A放在水平桌面上，物块B放在木板A上，弹簧测力计一端固定，一端挂在物块B上，拉动木板A，物块B稳定时，弹簧测力计示数如图所示．</vt:lpstr>
      <vt:lpstr>①读取测力计的示数是为了测量　　　　　滑动摩擦力大小，此摩擦力的方向向　　　　　．A．木板A受到桌面的          B．木板A受到物块B的  C．物块B受到桌面的          D．物块B受到木板A的②用相同的木板A和物块B，发现拉动木板A的快慢不同时，弹簧测力计的示数相等．由此得出的结论是__________________________________________. </vt:lpstr>
      <vt:lpstr>1.力是改变物体运动状态的原因，而不是维持物体运动状态的原因．原来运动的物体不受力时将保持匀速直线运动状态，而不会停下来．2.物体受到平衡力的作用时，将保持匀速直线运动或静止状态；物体受到非平衡力的作用时，运动状态将发生改变．3.惯性是物体本身固有的一种基本性质，惯性不是</vt:lpstr>
      <vt:lpstr>力．惯性大小只跟质量有关，与速度无关．4.判断物体是否受到摩擦力的作用，关键是看两者是否有相对运动或相对运动的趋势．若有相对运动或有相对运动的趋势，则受摩擦力，否则不受摩擦力．5.滑动摩擦力的大小只与物体所受的压力和接触面的粗糙程度有关，与物体运动速度和接触面积大小</vt:lpstr>
      <vt:lpstr>均无关；当物体的速度改变时，物体受到的摩擦力不变．6.用水平推力推静止在水平路面上的物体，未推动时，物体受到的推力和摩擦力是一对平衡力，大小相等．</vt:lpstr>
      <vt:lpstr>1.（2020·常州）小明在家进行趣味物理实验“竖辣椒”，通过不断调节，最终把一根辣椒竖立在桌面上．下列关于辣椒的受力示意图中，正确的是（　　）  A                           B                        C                       D</vt:lpstr>
      <vt:lpstr>2.（2020·贵港）关于力与运动的关系，下列说法正确的是（　　）A．物体静止时，一定不受力的作用	                 B．物体不受力的作用时，一定处于静止状态	C．物体运动状态发生改变时，一定受到力的作用D．物体受到力的作用时，运动状态一定会发生改变</vt:lpstr>
      <vt:lpstr>3.（2019·十堰）下列关于惯性的说法正确的是（　　）A．运动的物体有惯性，静止的物体没有惯性B．小汽车前排乘客需要系安全带是为了防止由于惯性造成的伤害C．跳远运动员起跳前用力蹬地是为了增大惯性提高成绩D．宇航员到太空后惯性减小</vt:lpstr>
      <vt:lpstr>4.（2020·黑龙江）轿车除了安全带以外，还有一种安全装置“头枕”，对人起保护作用．如右图所示，“头枕”主要是防止以下哪种情况对人体造成伤害（　　）A．紧急刹车	    B．左右转弯	C．前方碰撞	    D．后方追尾</vt:lpstr>
      <vt:lpstr>5.（2020·自贡）明明用水平推力推静止在地面上的桌子，但没有推动，此时（　　）A．水平推力小于桌子的重力	          B．水平推力小于桌子受到的摩擦力	C．水平推力等于桌子的重力	             D．水平推力等于桌子受到的摩擦力</vt:lpstr>
      <vt:lpstr>6.（2020·海南）如下图所示，用测力计拉着物体在水平面上做匀速直线运动．测力计的示数等于（　　）A．物体受到的重力大小	    B．物体受到的支持力大小	C．物体受到的摩擦力大小	              D．物体对桌面的压力大小</vt:lpstr>
      <vt:lpstr>7.（2020·泸州）泸州“国窖1573“闻名世界．我市国窖广场的水平地面上竖直放置了“中国第一窖”的石头纪念标志，如上图所示．下列说法中正确的是（　　）A．由于该石头静止在地面上，所以没有惯性	B．石头对地面的压力和石头所受的重力是一对相互作用力C．石头所受重力和地面对石头的支持力是一对平衡力	D．地面对石头的支持力小于石头对地面的压力</vt:lpstr>
      <vt:lpstr>8.（2020·黑龙江）如上图，甲物重25 N，乙物重15 N，甲乙均静止，不计测力计自重，测力计示数（　　）A．35 N    		B.10 N    	C.15 N    		D.25 N</vt:lpstr>
      <vt:lpstr>9.（2020·泰州）在“探究阻力对物体运动的影响”实验中：（1）小明调试实验装置时，将小车从斜面上A处滑下，如图甲所示，小车滑出水平木板右端而掉落下去．为让小车不滑出木板，下列做法不可行的是________；A．小车仍从斜面A处滑下，换一个更长的木板    B．增大斜面的倾角，小车仍从斜面上A处滑下C．斜面倾角不变，小车从斜面上A处以下位置滑下    D．减小斜面的倾角，小车仍从斜面上A处滑下</vt:lpstr>
      <vt:lpstr>（2）调试成功后，小明每次均将小车从斜面上同一高度处滑下，让小车分别在毛巾、棉布和木板表面运动，最终小车静止时的位置如图乙所示．由此可得：小车受到的阻力越小，运动的路程越　     　．进一步推理可知：若小车运动时所受阻力为零，小车将保持　　　     　　（填运动状态）；（3）在上述实验中，小车在毛巾表面运动过程中的速度变化量　　　　　（选填“大于”“等于”或“小于”）在木板表面运动过程中的速度变化量；</vt:lpstr>
      <vt:lpstr>（4）上述实验结论是小明在分析实验现象的基础上，经过科学推理得出的．下列得出实验结论的过程与该实验相同的是　　　　　．A．探究影响压力作用效果的因素              B．用小磁针探究磁体周围的磁场C．探究声音能否在真空中传播                   D．探究动能大小与物体质量的关系</vt:lpstr>
      <vt:lpstr>1.（2018·广东）以下物理规律无法用实验直接验证的是（　　）A．牛顿第一定律	         	B．欧姆定律	        C．光的反射定律	         		D．焦耳定律</vt:lpstr>
      <vt:lpstr>2.（2017·广东）如下图所示，小花想搬起一块石头，下列说法正确的是（　　）A.若石头没有被搬动，以地面为参照物，它是静止的B．若石头没被搬起，是因为石头受到的惯性力比较大C．若石头被搬起，说明力可以改变石头惯性的大小D．若石头没被搬起，此时石头受到的重力和石头对地面的压力是一对平衡力</vt:lpstr>
      <vt:lpstr>3.（2015·广东）关于惯性现象的解释：①行驶的汽车关闭发动机后还能行驶一段距离是因为汽车受到惯性力作用；②跳远运动员助跑起跳是为了增大惯性；③小汽车配置安全带可以减小惯性带来的危害；④抛出去的实心球还会在空中运行一段距离是因为实心球具有惯性，以上说法正确的是（　　）A．①②                   B．②④              C．③④                   D．①③</vt:lpstr>
      <vt:lpstr>4.（2018·广东）在探究“阻力对物体运动的影响”的实验中，如图1所示．（1）让同小车从斜面上同一位置由静止开始下滑，目的是__________________________________________．</vt:lpstr>
      <vt:lpstr>（2）实验中同一小车在木板表面上运动的距离最长，表明它在该表面受到的阻力最　　　　　．（3）假设水平面绝对光滑，小车不受任何阻力，则它会在水平面上做　　　　　运动．（4）如图2所示，用弹簧测力计水平拉着木块在长木块上做匀速直线运动，此时测力计的示数为　　　N．</vt:lpstr>
      <vt:lpstr>（5）在不同水平面上用弹簧测力计水平拉着同一木块做匀速直线运动，可探究木块的　　　　　关系（选填序号）.①滑动摩擦力的大小与接触面的粗糙程度    ②滑动摩擦力的大小与压力大小</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2021-03-04T22:34:07.394</cp:lastPrinted>
  <dcterms:created xsi:type="dcterms:W3CDTF">2021-03-04T22:34:07Z</dcterms:created>
  <dcterms:modified xsi:type="dcterms:W3CDTF">2021-03-04T14:34:11Z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