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258" r:id="rId5"/>
    <p:sldId id="267" r:id="rId6"/>
    <p:sldId id="266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</p:sldIdLst>
  <p:sldSz cx="9144000" cy="6858000" type="screen4x3"/>
  <p:notesSz cx="6858000" cy="9144000"/>
  <p:custDataLst>
    <p:tags r:id="rId44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88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tags" Target="tags/tag1.xml" /><Relationship Id="rId45" Type="http://schemas.openxmlformats.org/officeDocument/2006/relationships/presProps" Target="presProps.xml" /><Relationship Id="rId46" Type="http://schemas.openxmlformats.org/officeDocument/2006/relationships/viewProps" Target="viewProps.xml" /><Relationship Id="rId47" Type="http://schemas.openxmlformats.org/officeDocument/2006/relationships/theme" Target="theme/theme1.xml" /><Relationship Id="rId48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403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403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ED84117-21C7-4BC6-85D9-F65272B81D3C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403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403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1C58672-07C0-42A3-9E64-9402F4768B62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198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198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421C87B-5772-4CB7-8ABB-ED99D4000590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198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198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99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199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4F70C90-D1AF-481D-8451-46DAA391DF24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3011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3012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C6767CF-4742-4263-8540-2B9F64597182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AF3ED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五边形 2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8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C6390DE8-3401-4890-8FC6-4E211698A61D}" type="datetime1">
              <a:t>*</a:t>
            </a:fld>
          </a:p>
        </p:txBody>
      </p:sp>
      <p:sp>
        <p:nvSpPr>
          <p:cNvPr id="1029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0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4EF72C2A-53C7-49DB-8CC6-CBA7EF7B29F9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AF3ED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27" r:id="rId1"/>
    <p:sldLayoutId id="2147484729" r:id="rId2"/>
    <p:sldLayoutId id="2147484730" r:id="rId3"/>
    <p:sldLayoutId id="2147484731" r:id="rId4"/>
    <p:sldLayoutId id="2147484732" r:id="rId5"/>
    <p:sldLayoutId id="2147484733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C5E0B4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34" r:id="rId1"/>
    <p:sldLayoutId id="2147484735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6.png" /><Relationship Id="rId2" Type="http://schemas.openxmlformats.org/officeDocument/2006/relationships/image" Target="file:///E:\&#36164;&#26009;%20%20%20L\2020\&#35838;&#20214;\&#20013;&#32771;&#24635;&#22797;&#20064;\2021&#20013;&#32771;&#24635;&#22797;&#20064;&#183;&#29289;&#29702;\2A.TIF" TargetMode="External" /><Relationship Id="rId3" Type="http://schemas.openxmlformats.org/officeDocument/2006/relationships/image" Target="../media/image2.png" /><Relationship Id="rId4" Type="http://schemas.openxmlformats.org/officeDocument/2006/relationships/image" Target="file:///E:\&#36164;&#26009;%20%20%20L\2020\&#35838;&#20214;\&#20013;&#32771;&#24635;&#22797;&#20064;\2021&#20013;&#32771;&#24635;&#22797;&#20064;&#183;&#29289;&#29702;\2B.TIF" TargetMode="External" /><Relationship Id="rId5" Type="http://schemas.openxmlformats.org/officeDocument/2006/relationships/image" Target="../media/image3.png" /><Relationship Id="rId6" Type="http://schemas.openxmlformats.org/officeDocument/2006/relationships/image" Target="file:///E:\&#36164;&#26009;%20%20%20L\2020\&#35838;&#20214;\&#20013;&#32771;&#24635;&#22797;&#20064;\2021&#20013;&#32771;&#24635;&#22797;&#20064;&#183;&#29289;&#29702;\2C.TIF" TargetMode="External" /><Relationship Id="rId7" Type="http://schemas.openxmlformats.org/officeDocument/2006/relationships/image" Target="../media/image4.png" /><Relationship Id="rId8" Type="http://schemas.openxmlformats.org/officeDocument/2006/relationships/image" Target="file:///E:\&#36164;&#26009;%20%20%20L\2020\&#35838;&#20214;\&#20013;&#32771;&#24635;&#22797;&#20064;\2021&#20013;&#32771;&#24635;&#22797;&#20064;&#183;&#29289;&#29702;\2D.TIF" TargetMode="External" /><Relationship Id="rId9" Type="http://schemas.openxmlformats.org/officeDocument/2006/relationships/image" Target="../media/image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jpe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481138" y="3594100"/>
            <a:ext cx="588962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课时　声现象</a:t>
            </a:r>
            <a:endParaRPr lang="zh-CN" altLang="en-US" sz="32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917575" y="2401888"/>
            <a:ext cx="7473950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第一板块 声、光、热</a:t>
            </a:r>
            <a:endParaRPr lang="zh-CN" altLang="en-US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02050" y="2968625"/>
            <a:ext cx="676275" cy="744538"/>
            <a:chOff x="3703638" y="4502150"/>
            <a:chExt cx="676275" cy="744538"/>
          </a:xfrm>
        </p:grpSpPr>
        <p:sp>
          <p:nvSpPr>
            <p:cNvPr id="3092" name="立方体 13"/>
            <p:cNvSpPr/>
            <p:nvPr/>
          </p:nvSpPr>
          <p:spPr>
            <a:xfrm rot="18420000">
              <a:off x="3706813" y="4498975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3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444750" y="1184275"/>
            <a:ext cx="676275" cy="754063"/>
            <a:chOff x="2446338" y="2438400"/>
            <a:chExt cx="676275" cy="754063"/>
          </a:xfrm>
        </p:grpSpPr>
        <p:sp>
          <p:nvSpPr>
            <p:cNvPr id="3090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1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084513" y="1228725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077" name="组合 6"/>
          <p:cNvGrpSpPr/>
          <p:nvPr/>
        </p:nvGrpSpPr>
        <p:grpSpPr>
          <a:xfrm>
            <a:off x="4557713" y="3898900"/>
            <a:ext cx="676275" cy="754063"/>
            <a:chOff x="4543425" y="5634039"/>
            <a:chExt cx="676275" cy="754061"/>
          </a:xfrm>
        </p:grpSpPr>
        <p:sp>
          <p:nvSpPr>
            <p:cNvPr id="3088" name="立方体 35"/>
            <p:cNvSpPr/>
            <p:nvPr/>
          </p:nvSpPr>
          <p:spPr>
            <a:xfrm rot="18420000">
              <a:off x="4546601" y="5630863"/>
              <a:ext cx="669924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9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8" name="组合 3"/>
          <p:cNvGrpSpPr/>
          <p:nvPr/>
        </p:nvGrpSpPr>
        <p:grpSpPr>
          <a:xfrm>
            <a:off x="3194050" y="2078038"/>
            <a:ext cx="676275" cy="773112"/>
            <a:chOff x="3195638" y="3535363"/>
            <a:chExt cx="676275" cy="773112"/>
          </a:xfrm>
        </p:grpSpPr>
        <p:sp>
          <p:nvSpPr>
            <p:cNvPr id="3086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7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40"/>
          <p:cNvGrpSpPr/>
          <p:nvPr/>
        </p:nvGrpSpPr>
        <p:grpSpPr>
          <a:xfrm>
            <a:off x="5319713" y="4752975"/>
            <a:ext cx="676275" cy="723900"/>
            <a:chOff x="5306402" y="5631420"/>
            <a:chExt cx="676410" cy="723398"/>
          </a:xfrm>
        </p:grpSpPr>
        <p:sp>
          <p:nvSpPr>
            <p:cNvPr id="3084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5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0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868738" y="212248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1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383088" y="2979738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2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11775" y="387985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3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5967413" y="4851400"/>
            <a:ext cx="2003425" cy="7064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考情分析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465138" y="1114425"/>
          <a:ext cx="8140700" cy="4846320"/>
        </p:xfrm>
        <a:graphic>
          <a:graphicData uri="http://schemas.openxmlformats.org/drawingml/2006/table">
            <a:tbl>
              <a:tblPr/>
              <a:tblGrid>
                <a:gridCol w="2806700"/>
                <a:gridCol w="1778000"/>
                <a:gridCol w="1778000"/>
                <a:gridCol w="1778000"/>
              </a:tblGrid>
              <a:tr h="166688"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课程标准（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版）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166688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666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2.3.1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通过实验，认识声的产生和传播条件．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小提琴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声现象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的综合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016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2.3.2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了解乐音的特性．了解现代技术中声学知识的一些应用．知道噪声的危害和控制的方法．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调节电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视声音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2127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．产生：声音是由物体的</a:t>
            </a:r>
            <a:r>
              <a:rPr lang="zh-CN" altLang="zh-CN" sz="2800" u="sng"/>
              <a:t>　　　　　</a:t>
            </a:r>
            <a:r>
              <a:rPr lang="zh-CN" altLang="zh-CN" sz="2800"/>
              <a:t>产生的．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停止，发声也停止．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．传播：声音的传播需要</a:t>
            </a:r>
            <a:r>
              <a:rPr lang="zh-CN" altLang="zh-CN" sz="2800" u="sng"/>
              <a:t>　　　　　</a:t>
            </a:r>
            <a:r>
              <a:rPr lang="zh-CN" altLang="zh-CN" sz="2800"/>
              <a:t>，气体，液体、固体可以传声；</a:t>
            </a:r>
            <a:r>
              <a:rPr lang="zh-CN" altLang="zh-CN" sz="2800" u="sng"/>
              <a:t>　　　　　</a:t>
            </a:r>
            <a:r>
              <a:rPr lang="zh-CN" altLang="zh-CN" sz="2800"/>
              <a:t>不能传声．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123" name="箭头: 五边形 3"/>
          <p:cNvSpPr/>
          <p:nvPr/>
        </p:nvSpPr>
        <p:spPr>
          <a:xfrm>
            <a:off x="604838" y="1385888"/>
            <a:ext cx="5064125" cy="546100"/>
          </a:xfrm>
          <a:prstGeom prst="homePlate">
            <a:avLst>
              <a:gd name="adj" fmla="val 50015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　声音的产生与传播、回声　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4" name="矩形 5"/>
          <p:cNvSpPr/>
          <p:nvPr/>
        </p:nvSpPr>
        <p:spPr>
          <a:xfrm>
            <a:off x="4202113" y="411797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真空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5125" name="矩形 6"/>
          <p:cNvSpPr/>
          <p:nvPr/>
        </p:nvSpPr>
        <p:spPr>
          <a:xfrm>
            <a:off x="5103813" y="221615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振动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5126" name="矩形 7"/>
          <p:cNvSpPr/>
          <p:nvPr/>
        </p:nvSpPr>
        <p:spPr>
          <a:xfrm>
            <a:off x="995363" y="284797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振动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5127" name="矩形 8"/>
          <p:cNvSpPr/>
          <p:nvPr/>
        </p:nvSpPr>
        <p:spPr>
          <a:xfrm>
            <a:off x="5103813" y="351155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介质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5128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5125" grpId="0"/>
      <p:bldP spid="5126" grpId="0"/>
      <p:bldP spid="51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795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．声速的影响因素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）介质温度：</a:t>
            </a:r>
            <a:r>
              <a:rPr lang="en-US" altLang="zh-CN" sz="2800"/>
              <a:t>15 ℃</a:t>
            </a:r>
            <a:r>
              <a:rPr lang="zh-CN" altLang="zh-CN" sz="2800"/>
              <a:t>在空气中传播速度大约是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）介质种类：一般来说，声音在</a:t>
            </a:r>
            <a:r>
              <a:rPr lang="zh-CN" altLang="zh-CN" sz="2800" u="sng"/>
              <a:t>　　　　　</a:t>
            </a:r>
            <a:r>
              <a:rPr lang="zh-CN" altLang="zh-CN" sz="2800"/>
              <a:t>传播得最快，液体次之，在</a:t>
            </a:r>
            <a:r>
              <a:rPr lang="zh-CN" altLang="zh-CN" sz="2800" u="sng"/>
              <a:t>　　　　　</a:t>
            </a:r>
            <a:r>
              <a:rPr lang="zh-CN" altLang="zh-CN" sz="2800"/>
              <a:t>中传播得最慢．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7" name="矩形 3"/>
          <p:cNvSpPr/>
          <p:nvPr/>
        </p:nvSpPr>
        <p:spPr>
          <a:xfrm>
            <a:off x="1270000" y="2847975"/>
            <a:ext cx="13303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340 m/s</a:t>
            </a:r>
            <a:endParaRPr lang="zh-CN" altLang="en-US" sz="2800"/>
          </a:p>
        </p:txBody>
      </p:sp>
      <p:sp>
        <p:nvSpPr>
          <p:cNvPr id="6148" name="矩形 4"/>
          <p:cNvSpPr/>
          <p:nvPr/>
        </p:nvSpPr>
        <p:spPr>
          <a:xfrm>
            <a:off x="6616700" y="346710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固体</a:t>
            </a:r>
            <a:endParaRPr lang="zh-CN" altLang="en-US" sz="2800"/>
          </a:p>
        </p:txBody>
      </p:sp>
      <p:sp>
        <p:nvSpPr>
          <p:cNvPr id="6149" name="矩形 5"/>
          <p:cNvSpPr/>
          <p:nvPr/>
        </p:nvSpPr>
        <p:spPr>
          <a:xfrm>
            <a:off x="4894263" y="410527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气体</a:t>
            </a:r>
            <a:endParaRPr lang="zh-CN" altLang="en-US" sz="2800"/>
          </a:p>
        </p:txBody>
      </p:sp>
      <p:sp>
        <p:nvSpPr>
          <p:cNvPr id="6150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  <p:bldP spid="6148" grpId="0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192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．回声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）产生：声音在传播过程中，如果遇到障碍物，就会被</a:t>
            </a:r>
            <a:r>
              <a:rPr lang="zh-CN" altLang="zh-CN" sz="2800" u="sng"/>
              <a:t>　　　　　</a:t>
            </a:r>
            <a:r>
              <a:rPr lang="zh-CN" altLang="zh-CN" sz="2800"/>
              <a:t>回来．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）区别回声与原声的条件：回声到达人的耳朵比原声晚</a:t>
            </a:r>
            <a:r>
              <a:rPr lang="zh-CN" altLang="zh-CN" sz="2800" u="sng"/>
              <a:t>　　　　　</a:t>
            </a:r>
            <a:r>
              <a:rPr lang="zh-CN" altLang="zh-CN" sz="2800"/>
              <a:t>秒以上．低于</a:t>
            </a:r>
            <a:r>
              <a:rPr lang="en-US" altLang="zh-CN" sz="2800"/>
              <a:t>0.1</a:t>
            </a:r>
            <a:r>
              <a:rPr lang="zh-CN" altLang="zh-CN" sz="2800"/>
              <a:t>秒时，则反射回来的声音只能使原声加强．</a:t>
            </a:r>
            <a:endParaRPr lang="zh-CN" altLang="en-US" sz="2800"/>
          </a:p>
        </p:txBody>
      </p:sp>
      <p:sp>
        <p:nvSpPr>
          <p:cNvPr id="7171" name="矩形 3"/>
          <p:cNvSpPr/>
          <p:nvPr/>
        </p:nvSpPr>
        <p:spPr>
          <a:xfrm>
            <a:off x="2852738" y="2582863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反射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7172" name="矩形 4"/>
          <p:cNvSpPr/>
          <p:nvPr/>
        </p:nvSpPr>
        <p:spPr>
          <a:xfrm>
            <a:off x="2670175" y="3841750"/>
            <a:ext cx="6350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</a:t>
            </a:r>
            <a:endParaRPr lang="zh-CN" altLang="en-US" sz="2800"/>
          </a:p>
        </p:txBody>
      </p:sp>
      <p:sp>
        <p:nvSpPr>
          <p:cNvPr id="7173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392113" y="2028825"/>
            <a:ext cx="850106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）利用：回声测距、测海深（公式：</a:t>
            </a:r>
            <a:r>
              <a:rPr lang="en-US" altLang="zh-CN" sz="2800" i="1"/>
              <a:t>S</a:t>
            </a:r>
            <a:r>
              <a:rPr lang="zh-CN" altLang="zh-CN" sz="2800"/>
              <a:t>＝</a:t>
            </a:r>
            <a:r>
              <a:rPr lang="en-US" altLang="zh-CN" sz="2800" i="1"/>
              <a:t>V</a:t>
            </a:r>
            <a:r>
              <a:rPr lang="zh-CN" altLang="zh-CN" sz="2800" baseline="-25000"/>
              <a:t>声</a:t>
            </a:r>
            <a:r>
              <a:rPr lang="en-US" altLang="zh-CN" sz="2800"/>
              <a:t>×</a:t>
            </a:r>
            <a:r>
              <a:rPr lang="en-US" altLang="zh-CN" sz="2800" i="1"/>
              <a:t>t</a:t>
            </a:r>
            <a:r>
              <a:rPr lang="en-US" altLang="zh-CN" sz="2800"/>
              <a:t>/2</a:t>
            </a:r>
            <a:r>
              <a:rPr lang="zh-CN" altLang="zh-CN" sz="2800"/>
              <a:t>，</a:t>
            </a:r>
            <a:r>
              <a:rPr lang="en-US" altLang="zh-CN" sz="2800" i="1"/>
              <a:t>t</a:t>
            </a:r>
            <a:r>
              <a:rPr lang="zh-CN" altLang="zh-CN" sz="2800"/>
              <a:t>为发出声波信号到收到反射信号的时间 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．正常人耳听到声音的条件：</a:t>
            </a:r>
            <a:r>
              <a:rPr lang="en-US" altLang="zh-CN" sz="2800"/>
              <a:t>①</a:t>
            </a:r>
            <a:r>
              <a:rPr lang="zh-CN" altLang="zh-CN" sz="2800"/>
              <a:t>发声体振动；</a:t>
            </a:r>
            <a:r>
              <a:rPr lang="en-US" altLang="zh-CN" sz="2800"/>
              <a:t>②</a:t>
            </a:r>
            <a:r>
              <a:rPr lang="zh-CN" altLang="zh-CN" sz="2800"/>
              <a:t>有介质；</a:t>
            </a:r>
            <a:r>
              <a:rPr lang="en-US" altLang="zh-CN" sz="2800"/>
              <a:t>③</a:t>
            </a:r>
            <a:r>
              <a:rPr lang="zh-CN" altLang="zh-CN" sz="2800"/>
              <a:t>频率范围合适；</a:t>
            </a:r>
            <a:r>
              <a:rPr lang="en-US" altLang="zh-CN" sz="2800"/>
              <a:t>④</a:t>
            </a:r>
            <a:r>
              <a:rPr lang="zh-CN" altLang="zh-CN" sz="2800"/>
              <a:t>响度足够大．</a:t>
            </a:r>
            <a:endParaRPr lang="zh-CN" altLang="zh-CN" sz="2800"/>
          </a:p>
        </p:txBody>
      </p:sp>
      <p:sp>
        <p:nvSpPr>
          <p:cNvPr id="8195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5"/>
          <p:cNvSpPr>
            <a:spLocks noGrp="1"/>
          </p:cNvSpPr>
          <p:nvPr>
            <p:ph type="title" idx="4294967295"/>
          </p:nvPr>
        </p:nvSpPr>
        <p:spPr>
          <a:xfrm>
            <a:off x="508000" y="11842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1</a:t>
            </a:r>
            <a:r>
              <a:rPr lang="zh-CN" altLang="zh-CN" sz="2400"/>
              <a:t>．三个特征的比较</a:t>
            </a:r>
            <a:br>
              <a:rPr lang="zh-CN" altLang="zh-CN" sz="2400"/>
            </a:br>
            <a:endParaRPr lang="zh-CN" altLang="en-US" sz="2400" b="1"/>
          </a:p>
        </p:txBody>
      </p:sp>
      <p:sp>
        <p:nvSpPr>
          <p:cNvPr id="9219" name="箭头: 五边形 6"/>
          <p:cNvSpPr/>
          <p:nvPr/>
        </p:nvSpPr>
        <p:spPr>
          <a:xfrm>
            <a:off x="508000" y="788988"/>
            <a:ext cx="3167063" cy="455612"/>
          </a:xfrm>
          <a:prstGeom prst="homePlate">
            <a:avLst>
              <a:gd name="adj" fmla="val 50010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spc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二　  声音的特性　 </a:t>
            </a:r>
            <a:endParaRPr lang="zh-CN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9220" name="表格 7"/>
          <p:cNvGraphicFramePr>
            <a:graphicFrameLocks noGrp="1"/>
          </p:cNvGraphicFramePr>
          <p:nvPr/>
        </p:nvGraphicFramePr>
        <p:xfrm>
          <a:off x="508000" y="1760538"/>
          <a:ext cx="8128000" cy="4672012"/>
        </p:xfrm>
        <a:graphic>
          <a:graphicData uri="http://schemas.openxmlformats.org/drawingml/2006/table">
            <a:tbl>
              <a:tblPr/>
              <a:tblGrid>
                <a:gridCol w="781050"/>
                <a:gridCol w="2589212"/>
                <a:gridCol w="2416175"/>
                <a:gridCol w="2341562"/>
              </a:tblGrid>
              <a:tr h="3810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特性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）音调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）响度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）音色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64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概念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声音的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声音的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声音的品质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15423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影响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因素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     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频率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频率越高，音调越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     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振幅和距离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振幅越大，响度越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距离发声体越近，响度越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______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发声体的材料、结构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不同的人、乐器的发声音色一般不同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71767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日常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表述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女高音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男低音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，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唱歌时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这一句太高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音量的大小；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震耳欲聋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轻声细语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引吭高歌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闻其声知其人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endParaRPr lang="en-US" altLang="en-US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300"/>
                        </a:lnSpc>
                      </a:pP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“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区分乐器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9247" name="矩形 9"/>
          <p:cNvSpPr/>
          <p:nvPr/>
        </p:nvSpPr>
        <p:spPr>
          <a:xfrm>
            <a:off x="2354263" y="209550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高低</a:t>
            </a:r>
            <a:endParaRPr lang="zh-CN" altLang="en-US" sz="2400"/>
          </a:p>
        </p:txBody>
      </p:sp>
      <p:sp>
        <p:nvSpPr>
          <p:cNvPr id="9248" name="矩形 10"/>
          <p:cNvSpPr/>
          <p:nvPr/>
        </p:nvSpPr>
        <p:spPr>
          <a:xfrm>
            <a:off x="2006600" y="3795713"/>
            <a:ext cx="493713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高</a:t>
            </a:r>
            <a:endParaRPr lang="zh-CN" altLang="en-US" sz="2400"/>
          </a:p>
        </p:txBody>
      </p:sp>
      <p:sp>
        <p:nvSpPr>
          <p:cNvPr id="9249" name="矩形 11"/>
          <p:cNvSpPr/>
          <p:nvPr/>
        </p:nvSpPr>
        <p:spPr>
          <a:xfrm>
            <a:off x="4922838" y="209550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强弱</a:t>
            </a:r>
            <a:endParaRPr lang="zh-CN" altLang="en-US" sz="2400"/>
          </a:p>
        </p:txBody>
      </p:sp>
      <p:sp>
        <p:nvSpPr>
          <p:cNvPr id="9250" name="矩形 12"/>
          <p:cNvSpPr/>
          <p:nvPr/>
        </p:nvSpPr>
        <p:spPr>
          <a:xfrm>
            <a:off x="4430713" y="3373438"/>
            <a:ext cx="4921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400"/>
          </a:p>
        </p:txBody>
      </p:sp>
      <p:sp>
        <p:nvSpPr>
          <p:cNvPr id="9251" name="矩形 13"/>
          <p:cNvSpPr/>
          <p:nvPr/>
        </p:nvSpPr>
        <p:spPr>
          <a:xfrm>
            <a:off x="5056188" y="4232275"/>
            <a:ext cx="4921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400"/>
          </a:p>
        </p:txBody>
      </p:sp>
      <p:sp>
        <p:nvSpPr>
          <p:cNvPr id="9252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47" grpId="0"/>
      <p:bldP spid="9248" grpId="0"/>
      <p:bldP spid="9249" grpId="0"/>
      <p:bldP spid="9250" grpId="0"/>
      <p:bldP spid="92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96900" y="12684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声波的图形</a:t>
            </a:r>
            <a:br>
              <a:rPr lang="zh-CN" altLang="zh-CN" sz="2800"/>
            </a:br>
            <a:r>
              <a:rPr lang="en-US" altLang="zh-CN" sz="2800"/>
              <a:t>                                </a:t>
            </a:r>
            <a:r>
              <a:rPr lang="zh-CN" altLang="zh-CN" sz="2800"/>
              <a:t>疏密表示频率，即越密的频率</a:t>
            </a:r>
            <a:r>
              <a:rPr lang="en-US" altLang="zh-CN" sz="2800"/>
              <a:t> </a:t>
            </a:r>
            <a:br>
              <a:rPr lang="en-US" altLang="zh-CN" sz="2800"/>
            </a:br>
            <a:r>
              <a:rPr lang="en-US" altLang="zh-CN" sz="2800"/>
              <a:t>                                </a:t>
            </a:r>
            <a:r>
              <a:rPr lang="zh-CN" altLang="zh-CN" sz="2800"/>
              <a:t>越</a:t>
            </a:r>
            <a:r>
              <a:rPr lang="zh-CN" altLang="zh-CN" sz="2800" u="sng"/>
              <a:t>　　　　</a:t>
            </a:r>
            <a:r>
              <a:rPr lang="zh-CN" altLang="zh-CN" sz="2800"/>
              <a:t>，音调越</a:t>
            </a:r>
            <a:r>
              <a:rPr lang="zh-CN" altLang="zh-CN" sz="2800" u="sng"/>
              <a:t>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                                </a:t>
            </a:r>
            <a:r>
              <a:rPr lang="zh-CN" altLang="zh-CN" sz="2800"/>
              <a:t>高低表示振幅，即越高的振幅越</a:t>
            </a:r>
            <a:r>
              <a:rPr lang="zh-CN" altLang="zh-CN" sz="2800" u="sng"/>
              <a:t>　　　　　</a:t>
            </a:r>
            <a:r>
              <a:rPr lang="zh-CN" altLang="zh-CN" sz="2800"/>
              <a:t>，响度越</a:t>
            </a:r>
            <a:r>
              <a:rPr lang="zh-CN" altLang="zh-CN" sz="2800" u="sng"/>
              <a:t>　　　　　</a:t>
            </a:r>
            <a:r>
              <a:rPr lang="zh-CN" altLang="zh-CN" sz="2800"/>
              <a:t>；（用力大小）</a:t>
            </a:r>
            <a:br>
              <a:rPr lang="zh-CN" altLang="zh-CN" sz="2800"/>
            </a:br>
            <a:r>
              <a:rPr lang="zh-CN" altLang="zh-CN" sz="2800"/>
              <a:t>形状表示音色，形状不同，音色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013" y="2055813"/>
            <a:ext cx="2628900" cy="1758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3"/>
          <p:cNvSpPr/>
          <p:nvPr/>
        </p:nvSpPr>
        <p:spPr>
          <a:xfrm>
            <a:off x="4229100" y="2640013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高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10245" name="矩形 4"/>
          <p:cNvSpPr/>
          <p:nvPr/>
        </p:nvSpPr>
        <p:spPr>
          <a:xfrm>
            <a:off x="7192963" y="2640013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高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10246" name="矩形 5"/>
          <p:cNvSpPr/>
          <p:nvPr/>
        </p:nvSpPr>
        <p:spPr>
          <a:xfrm>
            <a:off x="1504950" y="3933825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10247" name="矩形 6"/>
          <p:cNvSpPr/>
          <p:nvPr/>
        </p:nvSpPr>
        <p:spPr>
          <a:xfrm>
            <a:off x="4892675" y="393382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10248" name="矩形 7"/>
          <p:cNvSpPr/>
          <p:nvPr/>
        </p:nvSpPr>
        <p:spPr>
          <a:xfrm>
            <a:off x="6086475" y="454025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不同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10249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10245" grpId="0"/>
      <p:bldP spid="10246" grpId="0"/>
      <p:bldP spid="10247" grpId="0"/>
      <p:bldP spid="102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8000" y="593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．声的分类：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）可听声：人耳所能听到的频率范围大约从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Hz</a:t>
            </a:r>
            <a:r>
              <a:rPr lang="zh-CN" altLang="zh-CN" sz="2800"/>
              <a:t>到</a:t>
            </a:r>
            <a:r>
              <a:rPr lang="zh-CN" altLang="zh-CN" sz="2800" u="sng"/>
              <a:t>　　　　　</a:t>
            </a:r>
            <a:r>
              <a:rPr lang="en-US" altLang="zh-CN" sz="2800"/>
              <a:t>Hz.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）不可听声：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超声波：发声体的振动频率高于</a:t>
            </a:r>
            <a:r>
              <a:rPr lang="zh-CN" altLang="zh-CN" sz="2800" u="sng"/>
              <a:t>　　　　　</a:t>
            </a:r>
            <a:r>
              <a:rPr lang="en-US" altLang="zh-CN" sz="2800"/>
              <a:t>Hz</a:t>
            </a:r>
            <a:r>
              <a:rPr lang="zh-CN" altLang="zh-CN" sz="2800"/>
              <a:t>（如蝙蝠）；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次声波：发声体的振动频率低于</a:t>
            </a:r>
            <a:r>
              <a:rPr lang="zh-CN" altLang="zh-CN" sz="2800" u="sng"/>
              <a:t>　　　　　</a:t>
            </a:r>
            <a:r>
              <a:rPr lang="en-US" altLang="zh-CN" sz="2800"/>
              <a:t>Hz</a:t>
            </a:r>
            <a:r>
              <a:rPr lang="zh-CN" altLang="zh-CN" sz="2800"/>
              <a:t>，（如蝴蝶、大象）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伴随地震、台风等自然灾害产生，对人体有害．</a:t>
            </a:r>
            <a:endParaRPr lang="zh-CN" altLang="en-US" sz="2800"/>
          </a:p>
        </p:txBody>
      </p:sp>
      <p:sp>
        <p:nvSpPr>
          <p:cNvPr id="11267" name="矩形 3"/>
          <p:cNvSpPr/>
          <p:nvPr/>
        </p:nvSpPr>
        <p:spPr>
          <a:xfrm>
            <a:off x="1189038" y="1992313"/>
            <a:ext cx="5429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 sz="2800"/>
          </a:p>
        </p:txBody>
      </p:sp>
      <p:sp>
        <p:nvSpPr>
          <p:cNvPr id="11268" name="矩形 4"/>
          <p:cNvSpPr/>
          <p:nvPr/>
        </p:nvSpPr>
        <p:spPr>
          <a:xfrm>
            <a:off x="3459163" y="1963738"/>
            <a:ext cx="15303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20 000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11269" name="矩形 5"/>
          <p:cNvSpPr/>
          <p:nvPr/>
        </p:nvSpPr>
        <p:spPr>
          <a:xfrm>
            <a:off x="6270625" y="3251200"/>
            <a:ext cx="15303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20 000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11270" name="矩形 6"/>
          <p:cNvSpPr/>
          <p:nvPr/>
        </p:nvSpPr>
        <p:spPr>
          <a:xfrm>
            <a:off x="6577013" y="4530725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 sz="2800"/>
          </a:p>
        </p:txBody>
      </p:sp>
      <p:sp>
        <p:nvSpPr>
          <p:cNvPr id="11271" name="矩形 7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68" grpId="0"/>
      <p:bldP spid="11269" grpId="0"/>
      <p:bldP spid="112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240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．噪声的来源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）物理学角度： 噪声是指发声体做</a:t>
            </a:r>
            <a:r>
              <a:rPr lang="zh-CN" altLang="zh-CN" sz="2800" u="sng"/>
              <a:t>　　　　</a:t>
            </a:r>
            <a:r>
              <a:rPr lang="zh-CN" altLang="zh-CN" sz="2800"/>
              <a:t>振动时发出的声音．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）环境保护角度： 噪声是指妨碍人们正常休息、学习和工作的声音，以及对人们要听的声音产生</a:t>
            </a:r>
            <a:r>
              <a:rPr lang="zh-CN" altLang="zh-CN" sz="2800" u="sng"/>
              <a:t>　　　　　</a:t>
            </a:r>
            <a:r>
              <a:rPr lang="zh-CN" altLang="zh-CN" sz="2800"/>
              <a:t>的声音．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2291" name="箭头: 五边形 3"/>
          <p:cNvSpPr/>
          <p:nvPr/>
        </p:nvSpPr>
        <p:spPr>
          <a:xfrm>
            <a:off x="508000" y="1008063"/>
            <a:ext cx="4592638" cy="546100"/>
          </a:xfrm>
          <a:prstGeom prst="homePlate">
            <a:avLst>
              <a:gd name="adj" fmla="val 49992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　三　   噪声的危害和控制　 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2292" name="矩形 5"/>
          <p:cNvSpPr/>
          <p:nvPr/>
        </p:nvSpPr>
        <p:spPr>
          <a:xfrm>
            <a:off x="6654800" y="2336800"/>
            <a:ext cx="16208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无规则　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12293" name="矩形 6"/>
          <p:cNvSpPr/>
          <p:nvPr/>
        </p:nvSpPr>
        <p:spPr>
          <a:xfrm>
            <a:off x="1331913" y="487680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干扰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12294" name="矩形 7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12292" grpId="0"/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49275" y="1489075"/>
            <a:ext cx="82391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．噪声的等级：人们以</a:t>
            </a:r>
            <a:r>
              <a:rPr lang="zh-CN" altLang="zh-CN" sz="2800" u="sng"/>
              <a:t>　　　　　</a:t>
            </a:r>
            <a:r>
              <a:rPr lang="zh-CN" altLang="zh-CN" sz="2800"/>
              <a:t>为单位来表示声音的强弱等级，符号是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．噪声的危害：噪声等级不同，危害程度不同．</a:t>
            </a:r>
            <a:br>
              <a:rPr lang="en-US" altLang="zh-CN" sz="2800"/>
            </a:br>
            <a:r>
              <a:rPr lang="zh-CN" altLang="zh-CN" sz="2800"/>
              <a:t>如：超过</a:t>
            </a:r>
            <a:r>
              <a:rPr lang="en-US" altLang="zh-CN" sz="2800"/>
              <a:t>50 dB</a:t>
            </a:r>
            <a:r>
              <a:rPr lang="zh-CN" altLang="zh-CN" sz="2800"/>
              <a:t>会影响休息和睡眠；超过</a:t>
            </a:r>
            <a:r>
              <a:rPr lang="en-US" altLang="zh-CN" sz="2800"/>
              <a:t>70 dB</a:t>
            </a:r>
            <a:r>
              <a:rPr lang="zh-CN" altLang="zh-CN" sz="2800"/>
              <a:t>会干扰 谈话，影响工作效率；超过</a:t>
            </a:r>
            <a:r>
              <a:rPr lang="en-US" altLang="zh-CN" sz="2800"/>
              <a:t>90 dB</a:t>
            </a:r>
            <a:r>
              <a:rPr lang="zh-CN" altLang="zh-CN" sz="2800"/>
              <a:t>会损伤听力等．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3315" name="矩形 3"/>
          <p:cNvSpPr/>
          <p:nvPr/>
        </p:nvSpPr>
        <p:spPr>
          <a:xfrm>
            <a:off x="4806950" y="15589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分贝</a:t>
            </a:r>
            <a:endParaRPr lang="zh-CN" altLang="en-US" sz="2800"/>
          </a:p>
        </p:txBody>
      </p:sp>
      <p:sp>
        <p:nvSpPr>
          <p:cNvPr id="13316" name="矩形 4"/>
          <p:cNvSpPr/>
          <p:nvPr/>
        </p:nvSpPr>
        <p:spPr>
          <a:xfrm>
            <a:off x="4668838" y="2220913"/>
            <a:ext cx="60325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dB</a:t>
            </a:r>
            <a:endParaRPr lang="zh-CN" altLang="en-US" sz="2800"/>
          </a:p>
        </p:txBody>
      </p:sp>
      <p:sp>
        <p:nvSpPr>
          <p:cNvPr id="13317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  <p:bldP spid="133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239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．控制噪声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）防止噪声的产生，在</a:t>
            </a:r>
            <a:r>
              <a:rPr lang="zh-CN" altLang="zh-CN" sz="2800" u="sng"/>
              <a:t>　　　　　</a:t>
            </a:r>
            <a:r>
              <a:rPr lang="zh-CN" altLang="zh-CN" sz="2800"/>
              <a:t>减弱．如：摩托车的消声器、禁止鸣笛．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）阻断噪声传播，在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 </a:t>
            </a:r>
            <a:r>
              <a:rPr lang="zh-CN" altLang="zh-CN" sz="2800" u="sng"/>
              <a:t>　　</a:t>
            </a:r>
            <a:r>
              <a:rPr lang="zh-CN" altLang="zh-CN" sz="2800"/>
              <a:t>减弱．如：</a:t>
            </a:r>
            <a:r>
              <a:rPr lang="en-US" altLang="zh-CN" sz="2800"/>
              <a:t>“</a:t>
            </a:r>
            <a:r>
              <a:rPr lang="zh-CN" altLang="zh-CN" sz="2800"/>
              <a:t>隔音墙</a:t>
            </a:r>
            <a:r>
              <a:rPr lang="en-US" altLang="zh-CN" sz="2800"/>
              <a:t>”</a:t>
            </a:r>
            <a:r>
              <a:rPr lang="zh-CN" altLang="zh-CN" sz="2800"/>
              <a:t>、公路旁的绿化带等．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）防止噪声进入人耳，在</a:t>
            </a:r>
            <a:r>
              <a:rPr lang="zh-CN" altLang="zh-CN" sz="2800" u="sng"/>
              <a:t>　　　　　</a:t>
            </a:r>
            <a:r>
              <a:rPr lang="zh-CN" altLang="zh-CN" sz="2800"/>
              <a:t>减弱．</a:t>
            </a:r>
            <a:br>
              <a:rPr lang="en-US" altLang="zh-CN" sz="2800"/>
            </a:br>
            <a:r>
              <a:rPr lang="zh-CN" altLang="zh-CN" sz="2800"/>
              <a:t>如：戴耳罩、捂耳朵等．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39" name="矩形 3"/>
          <p:cNvSpPr/>
          <p:nvPr/>
        </p:nvSpPr>
        <p:spPr>
          <a:xfrm>
            <a:off x="4999038" y="1835150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声源处</a:t>
            </a:r>
            <a:endParaRPr lang="zh-CN" altLang="en-US" sz="2800"/>
          </a:p>
        </p:txBody>
      </p:sp>
      <p:sp>
        <p:nvSpPr>
          <p:cNvPr id="14340" name="矩形 4"/>
          <p:cNvSpPr/>
          <p:nvPr/>
        </p:nvSpPr>
        <p:spPr>
          <a:xfrm>
            <a:off x="4460875" y="3101975"/>
            <a:ext cx="23383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传播过程中　</a:t>
            </a:r>
            <a:endParaRPr lang="zh-CN" altLang="en-US" sz="2800"/>
          </a:p>
        </p:txBody>
      </p:sp>
      <p:sp>
        <p:nvSpPr>
          <p:cNvPr id="14341" name="矩形 5"/>
          <p:cNvSpPr/>
          <p:nvPr/>
        </p:nvSpPr>
        <p:spPr>
          <a:xfrm>
            <a:off x="5335588" y="4394200"/>
            <a:ext cx="12620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人耳处</a:t>
            </a:r>
            <a:endParaRPr lang="zh-CN" altLang="en-US" sz="2800"/>
          </a:p>
        </p:txBody>
      </p:sp>
      <p:sp>
        <p:nvSpPr>
          <p:cNvPr id="14342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  <p:bldP spid="143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2127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．声可以传递</a:t>
            </a:r>
            <a:r>
              <a:rPr lang="zh-CN" altLang="zh-CN" sz="2800" u="sng"/>
              <a:t>　　　　　</a:t>
            </a:r>
            <a:r>
              <a:rPr lang="zh-CN" altLang="zh-CN" sz="2800"/>
              <a:t>，如说话、 </a:t>
            </a:r>
            <a:r>
              <a:rPr lang="en-US" altLang="zh-CN" sz="2800"/>
              <a:t>B</a:t>
            </a:r>
            <a:r>
              <a:rPr lang="zh-CN" altLang="zh-CN" sz="2800"/>
              <a:t>超、声呐、倒车雷达、敲铁轨听声音等．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．声可以传递</a:t>
            </a:r>
            <a:r>
              <a:rPr lang="zh-CN" altLang="zh-CN" sz="2800" u="sng"/>
              <a:t>　　　　　</a:t>
            </a:r>
            <a:r>
              <a:rPr lang="zh-CN" altLang="zh-CN" sz="2800"/>
              <a:t>，如利用声波清洗精密仪器、击碎人体结石等．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5363" name="箭头: 五边形 2"/>
          <p:cNvSpPr/>
          <p:nvPr/>
        </p:nvSpPr>
        <p:spPr>
          <a:xfrm>
            <a:off x="508000" y="1363663"/>
            <a:ext cx="3708400" cy="503237"/>
          </a:xfrm>
          <a:prstGeom prst="homePlate">
            <a:avLst>
              <a:gd name="adj" fmla="val 5001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　四　    声的利用　 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5364" name="矩形 4"/>
          <p:cNvSpPr/>
          <p:nvPr/>
        </p:nvSpPr>
        <p:spPr>
          <a:xfrm>
            <a:off x="3340100" y="2216150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信息</a:t>
            </a:r>
            <a:endParaRPr lang="zh-CN" altLang="en-US" sz="2800"/>
          </a:p>
        </p:txBody>
      </p:sp>
      <p:sp>
        <p:nvSpPr>
          <p:cNvPr id="15365" name="矩形 5"/>
          <p:cNvSpPr/>
          <p:nvPr/>
        </p:nvSpPr>
        <p:spPr>
          <a:xfrm>
            <a:off x="3340100" y="348297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能量</a:t>
            </a:r>
            <a:endParaRPr lang="zh-CN" altLang="en-US" sz="2800"/>
          </a:p>
        </p:txBody>
      </p:sp>
      <p:sp>
        <p:nvSpPr>
          <p:cNvPr id="15366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  <p:bldP spid="15364" grpId="0"/>
      <p:bldP spid="1536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6413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声音的产生与传播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鄂州）如下图所示的四幅图中，不能产生声音的是（　　）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．拨动张紧的橡皮筋</a:t>
            </a:r>
            <a:r>
              <a:rPr lang="en-US" altLang="zh-CN" sz="2800"/>
              <a:t>       B</a:t>
            </a:r>
            <a:r>
              <a:rPr lang="zh-CN" altLang="zh-CN" sz="2800"/>
              <a:t>．关闭的立体声收音机</a:t>
            </a:r>
            <a:r>
              <a:rPr lang="en-US" altLang="zh-CN" sz="2800"/>
              <a:t>      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．敲击水瓶琴</a:t>
            </a:r>
            <a:r>
              <a:rPr lang="en-US" altLang="zh-CN" sz="2800"/>
              <a:t>	               D</a:t>
            </a:r>
            <a:r>
              <a:rPr lang="zh-CN" altLang="zh-CN" sz="2800"/>
              <a:t>．真空罩中响铃闹钟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7" name="Picture 4" descr="E:\资料   L\2020\课件\中考总复习\2021中考总复习·物理\2A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403350" y="2908300"/>
            <a:ext cx="2082800" cy="9255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8" name="Picture 3" descr="E:\资料   L\2020\课件\中考总复习\2021中考总复习·物理\2B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5935663" y="2644775"/>
            <a:ext cx="965200" cy="12001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Picture 2" descr="E:\资料   L\2020\课件\中考总复习\2021中考总复习·物理\2C.TIF"/>
          <p:cNvPicPr>
            <a:picLocks noChangeAspect="1"/>
          </p:cNvPicPr>
          <p:nvPr/>
        </p:nvPicPr>
        <p:blipFill>
          <a:blip r:embed="rId7" r:link="rId6"/>
          <a:stretch>
            <a:fillRect/>
          </a:stretch>
        </p:blipFill>
        <p:spPr>
          <a:xfrm>
            <a:off x="1403350" y="4873625"/>
            <a:ext cx="1655763" cy="785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90" name="Picture 1" descr="E:\资料   L\2020\课件\中考总复习\2021中考总复习·物理\2D.TIF"/>
          <p:cNvPicPr>
            <a:picLocks noChangeAspect="1"/>
          </p:cNvPicPr>
          <p:nvPr/>
        </p:nvPicPr>
        <p:blipFill>
          <a:blip r:embed="rId9" r:link="rId8"/>
          <a:stretch>
            <a:fillRect/>
          </a:stretch>
        </p:blipFill>
        <p:spPr>
          <a:xfrm>
            <a:off x="6016625" y="4546600"/>
            <a:ext cx="1076325" cy="1311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91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1188" y="1454150"/>
            <a:ext cx="792162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2" name="矩形 6"/>
          <p:cNvSpPr/>
          <p:nvPr/>
        </p:nvSpPr>
        <p:spPr>
          <a:xfrm>
            <a:off x="2828925" y="2001838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  <p:sp>
        <p:nvSpPr>
          <p:cNvPr id="16393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78000"/>
            <a:ext cx="8128000" cy="27273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【点拔】声音由振动产生，物体振动就会发出声音，但是人耳不一定能听到声音．水瓶琴的发声有两种方法：敲击时由水和瓶子振动发声，吹气时空气柱振动发声；声音不能在真空中传播．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7411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41450"/>
            <a:ext cx="83534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以下关于声音的说法中，正确的是（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．古筝发出的声音是由手指的振动产生的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．古筝的声音通过空气传到现场的听众耳中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．声音的传播速度为</a:t>
            </a:r>
            <a:r>
              <a:rPr lang="en-US" altLang="zh-CN" sz="2800"/>
              <a:t>340 m/s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．要区分古筝发出的原声和回声，</a:t>
            </a:r>
            <a:br>
              <a:rPr lang="en-US" altLang="zh-CN" sz="2800"/>
            </a:br>
            <a:r>
              <a:rPr lang="zh-CN" altLang="zh-CN" sz="2800"/>
              <a:t>距障碍物至少</a:t>
            </a:r>
            <a:r>
              <a:rPr lang="en-US" altLang="zh-CN" sz="2800"/>
              <a:t>34</a:t>
            </a:r>
            <a:r>
              <a:rPr lang="zh-CN" altLang="zh-CN" sz="2800"/>
              <a:t>米以上</a:t>
            </a:r>
            <a:endParaRPr lang="zh-CN" altLang="en-US" sz="2800"/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8" y="1646238"/>
            <a:ext cx="1209675" cy="4460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6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125" y="3498850"/>
            <a:ext cx="2781300" cy="1917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7" name="矩形 4"/>
          <p:cNvSpPr/>
          <p:nvPr/>
        </p:nvSpPr>
        <p:spPr>
          <a:xfrm>
            <a:off x="7777163" y="1508125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  <p:sp>
        <p:nvSpPr>
          <p:cNvPr id="18438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684213" y="835025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声音的特性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广州）甲音叉发声时每秒振动</a:t>
            </a:r>
            <a:r>
              <a:rPr lang="en-US" altLang="zh-CN" sz="2800"/>
              <a:t>256</a:t>
            </a:r>
            <a:r>
              <a:rPr lang="zh-CN" altLang="zh-CN" sz="2800"/>
              <a:t>次，乙音叉发声时振动频率为</a:t>
            </a:r>
            <a:r>
              <a:rPr lang="en-US" altLang="zh-CN" sz="2800"/>
              <a:t>512 Hz</a:t>
            </a:r>
            <a:r>
              <a:rPr lang="zh-CN" altLang="zh-CN" sz="2800"/>
              <a:t>，相比于乙音叉，甲音叉（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．发声时振幅一定更小</a:t>
            </a:r>
            <a:r>
              <a:rPr lang="en-US" altLang="zh-CN" sz="2800"/>
              <a:t>	  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．发声时振动频率一定更高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．发出声音的音调一定更低</a:t>
            </a:r>
            <a:r>
              <a:rPr lang="en-US" altLang="zh-CN" sz="2800"/>
              <a:t>	 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．发出声音的响度一定更大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5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138" y="1630363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3"/>
          <p:cNvSpPr/>
          <p:nvPr/>
        </p:nvSpPr>
        <p:spPr>
          <a:xfrm>
            <a:off x="2300288" y="28448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  <p:sp>
        <p:nvSpPr>
          <p:cNvPr id="19461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8000" y="2028825"/>
            <a:ext cx="8128000" cy="21097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【点拔】音调由频率决定，频率越高，音调越高；响度由振幅决定，用力越大，物体振动的振幅越大，响度越大．注意，音调和响度没有必然联系．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3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576263" y="1036638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黑龙江）下列有关声现象中，能改变响度是（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   A                     B                     C                    D</a:t>
            </a:r>
            <a:br>
              <a:rPr lang="en-US" altLang="zh-CN" sz="2800"/>
            </a:br>
            <a:r>
              <a:rPr lang="en-US" altLang="zh-CN" sz="2800"/>
              <a:t>A.</a:t>
            </a:r>
            <a:r>
              <a:rPr lang="zh-CN" altLang="en-US" sz="2800"/>
              <a:t>改变用力大小敲击鼓面     </a:t>
            </a:r>
            <a:br>
              <a:rPr lang="en-US" altLang="zh-CN" sz="2800"/>
            </a:br>
            <a:r>
              <a:rPr lang="en-US" altLang="zh-CN" sz="2800"/>
              <a:t>B.</a:t>
            </a:r>
            <a:r>
              <a:rPr lang="zh-CN" altLang="en-US" sz="2800"/>
              <a:t>敲击不同水量的瓶子 </a:t>
            </a:r>
            <a:br>
              <a:rPr lang="zh-CN" altLang="en-US" sz="2800"/>
            </a:br>
            <a:r>
              <a:rPr lang="en-US" altLang="zh-CN" sz="2800"/>
              <a:t>C.</a:t>
            </a:r>
            <a:r>
              <a:rPr lang="zh-CN" altLang="en-US" sz="2800"/>
              <a:t>改变管中水量再次对着试管吹气     </a:t>
            </a:r>
            <a:br>
              <a:rPr lang="en-US" altLang="zh-CN" sz="2800"/>
            </a:br>
            <a:r>
              <a:rPr lang="en-US" altLang="zh-CN" sz="2800"/>
              <a:t>D.</a:t>
            </a:r>
            <a:r>
              <a:rPr lang="zh-CN" altLang="en-US" sz="2800"/>
              <a:t>改变钢尺伸出桌面长度再次拨动 </a:t>
            </a:r>
            <a:br>
              <a:rPr lang="zh-CN" altLang="en-US" sz="2800"/>
            </a:br>
            <a:endParaRPr lang="zh-CN" altLang="en-US" sz="2800"/>
          </a:p>
        </p:txBody>
      </p:sp>
      <p:pic>
        <p:nvPicPr>
          <p:cNvPr id="2150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63" y="1103313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8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075" y="2181225"/>
            <a:ext cx="8229600" cy="1247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9" name="矩形 4"/>
          <p:cNvSpPr/>
          <p:nvPr/>
        </p:nvSpPr>
        <p:spPr>
          <a:xfrm>
            <a:off x="2222500" y="1597025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  <p:sp>
        <p:nvSpPr>
          <p:cNvPr id="21510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8000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en-US" sz="2800"/>
              <a:t>三　  噪声及其控制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郴州）下列控制噪声的措施中，相对应的解释正确的是（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．高速公路旁安装隔音墙</a:t>
            </a:r>
            <a:r>
              <a:rPr lang="en-US" altLang="zh-CN" sz="2800"/>
              <a:t>——</a:t>
            </a:r>
            <a:r>
              <a:rPr lang="zh-CN" altLang="zh-CN" sz="2800"/>
              <a:t>在传播过程中减弱噪声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．开会时把手机调到静音状态</a:t>
            </a:r>
            <a:r>
              <a:rPr lang="en-US" altLang="zh-CN" sz="2800"/>
              <a:t>——</a:t>
            </a:r>
            <a:r>
              <a:rPr lang="zh-CN" altLang="zh-CN" sz="2800"/>
              <a:t>在人耳处减弱噪声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．关闭房间的门窗</a:t>
            </a:r>
            <a:r>
              <a:rPr lang="en-US" altLang="zh-CN" sz="2800"/>
              <a:t>——</a:t>
            </a:r>
            <a:r>
              <a:rPr lang="zh-CN" altLang="zh-CN" sz="2800"/>
              <a:t>在声源处减弱噪声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．机场跑道工作人员戴防噪声耳罩</a:t>
            </a:r>
            <a:r>
              <a:rPr lang="en-US" altLang="zh-CN" sz="2800"/>
              <a:t>——</a:t>
            </a:r>
            <a:r>
              <a:rPr lang="zh-CN" altLang="zh-CN" sz="2800"/>
              <a:t>在声源处减弱噪声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2531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050" y="1533525"/>
            <a:ext cx="790575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矩形 5"/>
          <p:cNvSpPr/>
          <p:nvPr/>
        </p:nvSpPr>
        <p:spPr>
          <a:xfrm>
            <a:off x="3887788" y="1928813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  <p:sp>
        <p:nvSpPr>
          <p:cNvPr id="22533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74838"/>
            <a:ext cx="8128000" cy="27257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【点拔】噪声由物体的无规则振动产生，减弱噪声的三种途径：声源处减弱；传播过程中减弱，人耳处减弱．注意，噪声监测仪器只能监测，不能减弱噪声．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5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28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湘潭）小明在家进行网课学习时，将门窗关闭，从控制噪声的途径来分析，这样做主要是（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．在声源处控制噪声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．在传播过程中控制噪声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．在人耳处控制噪声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．不能控制噪声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7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3" y="1385888"/>
            <a:ext cx="1289050" cy="474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3"/>
          <p:cNvSpPr/>
          <p:nvPr/>
        </p:nvSpPr>
        <p:spPr>
          <a:xfrm>
            <a:off x="1779588" y="2574925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  <p:sp>
        <p:nvSpPr>
          <p:cNvPr id="24581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428625" y="661988"/>
            <a:ext cx="82867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四　  声音的利用　 </a:t>
            </a:r>
            <a:br>
              <a:rPr lang="en-US" altLang="zh-CN" sz="2800"/>
            </a:br>
            <a:r>
              <a:rPr lang="zh-CN" altLang="zh-CN" sz="2800"/>
              <a:t> </a:t>
            </a:r>
            <a:r>
              <a:rPr lang="en-US" altLang="zh-CN" sz="2800"/>
              <a:t>         </a:t>
            </a:r>
            <a:r>
              <a:rPr lang="zh-CN" altLang="zh-CN" sz="2800"/>
              <a:t>关于声音，以下说法不正确的是（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．利用超声波可以检测出锅炉有没有裂纹</a:t>
            </a:r>
            <a:r>
              <a:rPr lang="en-US" altLang="zh-CN" sz="2800"/>
              <a:t>           B</a:t>
            </a:r>
            <a:r>
              <a:rPr lang="zh-CN" altLang="zh-CN" sz="2800"/>
              <a:t>．超声波能除去人体结石，说明声波可以传递能量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．汽车的</a:t>
            </a:r>
            <a:r>
              <a:rPr lang="en-US" altLang="zh-CN" sz="2800"/>
              <a:t>“</a:t>
            </a:r>
            <a:r>
              <a:rPr lang="zh-CN" altLang="zh-CN" sz="2800"/>
              <a:t>倒车雷达</a:t>
            </a:r>
            <a:r>
              <a:rPr lang="en-US" altLang="zh-CN" sz="2800"/>
              <a:t>”</a:t>
            </a:r>
            <a:r>
              <a:rPr lang="zh-CN" altLang="zh-CN" sz="2800"/>
              <a:t>利用超声波来定位</a:t>
            </a:r>
            <a:r>
              <a:rPr lang="en-US" altLang="zh-CN" sz="2800"/>
              <a:t>           D</a:t>
            </a:r>
            <a:r>
              <a:rPr lang="zh-CN" altLang="zh-CN" sz="2800"/>
              <a:t>．用</a:t>
            </a:r>
            <a:r>
              <a:rPr lang="en-US" altLang="zh-CN" sz="2800"/>
              <a:t>“B</a:t>
            </a:r>
            <a:r>
              <a:rPr lang="zh-CN" altLang="zh-CN" sz="2800"/>
              <a:t>超</a:t>
            </a:r>
            <a:r>
              <a:rPr lang="en-US" altLang="zh-CN" sz="2800"/>
              <a:t>”</a:t>
            </a:r>
            <a:r>
              <a:rPr lang="zh-CN" altLang="zh-CN" sz="2800"/>
              <a:t>检查身体利用声音传递能量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3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" y="1458913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4" name="标题 1"/>
          <p:cNvSpPr/>
          <p:nvPr/>
        </p:nvSpPr>
        <p:spPr>
          <a:xfrm>
            <a:off x="428625" y="4894263"/>
            <a:ext cx="8126413" cy="13017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【点拔】声音可以传递信息（告诉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……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内容），也可以传递能量（完成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……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事情）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.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5605" name="矩形 4"/>
          <p:cNvSpPr/>
          <p:nvPr/>
        </p:nvSpPr>
        <p:spPr>
          <a:xfrm>
            <a:off x="6872288" y="1360488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  <p:sp>
        <p:nvSpPr>
          <p:cNvPr id="2560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/>
      <p:bldP spid="2560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Grp="1"/>
          </p:cNvSpPr>
          <p:nvPr>
            <p:ph type="title" idx="4294967295"/>
          </p:nvPr>
        </p:nvSpPr>
        <p:spPr>
          <a:xfrm>
            <a:off x="488950" y="760413"/>
            <a:ext cx="8128000" cy="1587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                  </a:t>
            </a:r>
            <a:r>
              <a:rPr lang="zh-CN" altLang="zh-CN" sz="2400"/>
              <a:t>关于下列四个情景的说法错误的是（　　）</a:t>
            </a:r>
            <a:br>
              <a:rPr lang="zh-CN" altLang="zh-CN" sz="2400"/>
            </a:br>
            <a:br>
              <a:rPr lang="en-US" altLang="zh-CN" sz="2400"/>
            </a:br>
            <a:br>
              <a:rPr lang="en-US" altLang="zh-CN" sz="2400"/>
            </a:br>
            <a:br>
              <a:rPr lang="en-US" altLang="zh-CN" sz="2400"/>
            </a:br>
            <a:r>
              <a:rPr lang="en-US" altLang="zh-CN" sz="2400"/>
              <a:t>         A                           B                           C                            D</a:t>
            </a:r>
            <a:br>
              <a:rPr lang="en-US" altLang="zh-CN" sz="2400"/>
            </a:br>
            <a:r>
              <a:rPr lang="en-US" altLang="zh-CN" sz="2400"/>
              <a:t>A</a:t>
            </a:r>
            <a:r>
              <a:rPr lang="zh-CN" altLang="zh-CN" sz="2400"/>
              <a:t>．发声的扬声器旁边的烛焰晃动，说明声波能传递能量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．医生用听诊器可了解病人心脏的工作状况，说明声音可以传递信息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．蝙蝠靠次声波觅食，利用了回声定位</a:t>
            </a:r>
            <a:r>
              <a:rPr lang="en-US" altLang="zh-CN" sz="2400"/>
              <a:t>  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．超声波清洗眼镜，说明声波可以传递能量</a:t>
            </a:r>
            <a:endParaRPr lang="zh-CN" altLang="zh-CN" sz="2400"/>
          </a:p>
        </p:txBody>
      </p:sp>
      <p:pic>
        <p:nvPicPr>
          <p:cNvPr id="2662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3" y="901700"/>
            <a:ext cx="1106487" cy="407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8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554163"/>
            <a:ext cx="8083550" cy="13922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矩形 4"/>
          <p:cNvSpPr/>
          <p:nvPr/>
        </p:nvSpPr>
        <p:spPr>
          <a:xfrm>
            <a:off x="6900863" y="8128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  <p:sp>
        <p:nvSpPr>
          <p:cNvPr id="26630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350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          </a:t>
            </a:r>
            <a:r>
              <a:rPr lang="zh-CN" altLang="zh-CN" sz="2800"/>
              <a:t>下图为教材中的实验，请完成填空：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）如图</a:t>
            </a:r>
            <a:r>
              <a:rPr lang="en-US" altLang="zh-CN" sz="2800"/>
              <a:t>1</a:t>
            </a:r>
            <a:r>
              <a:rPr lang="zh-CN" altLang="zh-CN" sz="2800"/>
              <a:t>所示，敲动音叉，乒乓球来回弹开，说明发声体在</a:t>
            </a:r>
            <a:r>
              <a:rPr lang="zh-CN" altLang="zh-CN" sz="2800" u="sng"/>
              <a:t>　　　　　</a:t>
            </a:r>
            <a:r>
              <a:rPr lang="zh-CN" altLang="zh-CN" sz="2800"/>
              <a:t>；乒乓球起</a:t>
            </a:r>
            <a:r>
              <a:rPr lang="zh-CN" altLang="zh-CN" sz="2800" u="sng"/>
              <a:t>　　　　　</a:t>
            </a:r>
            <a:r>
              <a:rPr lang="zh-CN" altLang="zh-CN" sz="2800"/>
              <a:t>作用，采用了</a:t>
            </a:r>
            <a:r>
              <a:rPr lang="zh-CN" altLang="zh-CN" sz="2800" u="sng"/>
              <a:t>　　　　　</a:t>
            </a:r>
            <a:r>
              <a:rPr lang="zh-CN" altLang="zh-CN" sz="2800"/>
              <a:t>的物理方法；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）如图</a:t>
            </a:r>
            <a:r>
              <a:rPr lang="en-US" altLang="zh-CN" sz="2800"/>
              <a:t>2</a:t>
            </a:r>
            <a:r>
              <a:rPr lang="zh-CN" altLang="zh-CN" sz="2800"/>
              <a:t>，随着抽气机不断抽气，听到的闹钟声将会变</a:t>
            </a:r>
            <a:r>
              <a:rPr lang="zh-CN" altLang="zh-CN" sz="2800" u="sng"/>
              <a:t>　　　　　</a:t>
            </a:r>
            <a:r>
              <a:rPr lang="zh-CN" altLang="zh-CN" sz="2800"/>
              <a:t>，说明</a:t>
            </a:r>
            <a:r>
              <a:rPr lang="en-US" altLang="zh-CN" sz="2800"/>
              <a:t>___________________</a:t>
            </a:r>
            <a:r>
              <a:rPr lang="zh-CN" altLang="zh-CN" sz="2800"/>
              <a:t>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275" y="819150"/>
            <a:ext cx="2711450" cy="5159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400" y="1446213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6100" y="1966913"/>
            <a:ext cx="5311775" cy="14684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4" name="矩形 4"/>
          <p:cNvSpPr/>
          <p:nvPr/>
        </p:nvSpPr>
        <p:spPr>
          <a:xfrm>
            <a:off x="2763838" y="4010025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振动</a:t>
            </a:r>
            <a:endParaRPr lang="zh-CN" altLang="en-US" sz="2800"/>
          </a:p>
        </p:txBody>
      </p:sp>
      <p:sp>
        <p:nvSpPr>
          <p:cNvPr id="27655" name="矩形 5"/>
          <p:cNvSpPr/>
          <p:nvPr/>
        </p:nvSpPr>
        <p:spPr>
          <a:xfrm>
            <a:off x="6491288" y="40100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放大</a:t>
            </a:r>
            <a:endParaRPr lang="zh-CN" altLang="en-US" sz="2800"/>
          </a:p>
        </p:txBody>
      </p:sp>
      <p:sp>
        <p:nvSpPr>
          <p:cNvPr id="27656" name="矩形 6"/>
          <p:cNvSpPr/>
          <p:nvPr/>
        </p:nvSpPr>
        <p:spPr>
          <a:xfrm>
            <a:off x="2782888" y="454342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转换</a:t>
            </a:r>
            <a:endParaRPr lang="zh-CN" altLang="en-US" sz="2800"/>
          </a:p>
        </p:txBody>
      </p:sp>
      <p:sp>
        <p:nvSpPr>
          <p:cNvPr id="27657" name="矩形 7"/>
          <p:cNvSpPr/>
          <p:nvPr/>
        </p:nvSpPr>
        <p:spPr>
          <a:xfrm>
            <a:off x="2220913" y="5607050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  <p:sp>
        <p:nvSpPr>
          <p:cNvPr id="27658" name="矩形 8"/>
          <p:cNvSpPr/>
          <p:nvPr/>
        </p:nvSpPr>
        <p:spPr>
          <a:xfrm>
            <a:off x="5054600" y="5645150"/>
            <a:ext cx="23383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真空不能传声</a:t>
            </a:r>
            <a:endParaRPr lang="zh-CN" altLang="en-US" sz="2800"/>
          </a:p>
        </p:txBody>
      </p:sp>
      <p:sp>
        <p:nvSpPr>
          <p:cNvPr id="27659" name="矩形 11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4" grpId="0"/>
      <p:bldP spid="27655" grpId="0"/>
      <p:bldP spid="27656" grpId="0"/>
      <p:bldP spid="27657" grpId="0"/>
      <p:bldP spid="276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541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）利用图</a:t>
            </a:r>
            <a:r>
              <a:rPr lang="en-US" altLang="zh-CN" sz="2800"/>
              <a:t>3</a:t>
            </a:r>
            <a:r>
              <a:rPr lang="zh-CN" altLang="zh-CN" sz="2800"/>
              <a:t>进行声音特性的探究：用手拨动钢尺，轻拨与重拨钢尺，钢尺发出声音的</a:t>
            </a:r>
            <a:r>
              <a:rPr lang="zh-CN" altLang="zh-CN" sz="2800" u="sng"/>
              <a:t>　　　　</a:t>
            </a:r>
            <a:r>
              <a:rPr lang="zh-CN" altLang="zh-CN" sz="2800"/>
              <a:t>不同；改变钢尺伸出桌面的长度，用大小相同的力拨动，则钢尺发出声音的</a:t>
            </a:r>
            <a:r>
              <a:rPr lang="zh-CN" altLang="zh-CN" sz="2800" u="sng"/>
              <a:t>　　　　　</a:t>
            </a:r>
            <a:r>
              <a:rPr lang="zh-CN" altLang="zh-CN" sz="2800"/>
              <a:t>不同（均选填</a:t>
            </a:r>
            <a:r>
              <a:rPr lang="en-US" altLang="zh-CN" sz="2800"/>
              <a:t>“</a:t>
            </a:r>
            <a:r>
              <a:rPr lang="zh-CN" altLang="zh-CN" sz="2800"/>
              <a:t>音调</a:t>
            </a:r>
            <a:r>
              <a:rPr lang="en-US" altLang="zh-CN" sz="2800"/>
              <a:t>” “</a:t>
            </a:r>
            <a:r>
              <a:rPr lang="zh-CN" altLang="zh-CN" sz="2800"/>
              <a:t>响度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音色</a:t>
            </a:r>
            <a:r>
              <a:rPr lang="en-US" altLang="zh-CN" sz="2800"/>
              <a:t>”</a:t>
            </a:r>
            <a:r>
              <a:rPr lang="zh-CN" altLang="zh-CN" sz="2800"/>
              <a:t>），采用了</a:t>
            </a:r>
            <a:r>
              <a:rPr lang="zh-CN" altLang="zh-CN" sz="2800" u="sng"/>
              <a:t>　　　　　</a:t>
            </a:r>
            <a:r>
              <a:rPr lang="zh-CN" altLang="zh-CN" sz="2800"/>
              <a:t>的物理方法．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5" name="矩形 3"/>
          <p:cNvSpPr/>
          <p:nvPr/>
        </p:nvSpPr>
        <p:spPr>
          <a:xfrm>
            <a:off x="6894513" y="207645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响度</a:t>
            </a:r>
            <a:endParaRPr lang="zh-CN" altLang="en-US" sz="2800"/>
          </a:p>
        </p:txBody>
      </p:sp>
      <p:sp>
        <p:nvSpPr>
          <p:cNvPr id="28676" name="矩形 4"/>
          <p:cNvSpPr/>
          <p:nvPr/>
        </p:nvSpPr>
        <p:spPr>
          <a:xfrm>
            <a:off x="4572000" y="335280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音调</a:t>
            </a:r>
            <a:endParaRPr lang="zh-CN" altLang="en-US" sz="2800"/>
          </a:p>
        </p:txBody>
      </p:sp>
      <p:sp>
        <p:nvSpPr>
          <p:cNvPr id="28677" name="矩形 5"/>
          <p:cNvSpPr/>
          <p:nvPr/>
        </p:nvSpPr>
        <p:spPr>
          <a:xfrm>
            <a:off x="5934075" y="3997325"/>
            <a:ext cx="16208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控制变量</a:t>
            </a:r>
            <a:endParaRPr lang="zh-CN" altLang="en-US" sz="2800"/>
          </a:p>
        </p:txBody>
      </p:sp>
      <p:sp>
        <p:nvSpPr>
          <p:cNvPr id="28678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  <p:bldP spid="28676" grpId="0"/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标题 1"/>
          <p:cNvSpPr>
            <a:spLocks noGrp="1"/>
          </p:cNvSpPr>
          <p:nvPr>
            <p:ph type="title" idx="4294967295"/>
          </p:nvPr>
        </p:nvSpPr>
        <p:spPr>
          <a:xfrm>
            <a:off x="441325" y="1017588"/>
            <a:ext cx="8261350" cy="514191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400"/>
              <a:t>【点拔】（</a:t>
            </a:r>
            <a:r>
              <a:rPr lang="en-US" altLang="zh-CN" sz="2400"/>
              <a:t>1</a:t>
            </a:r>
            <a:r>
              <a:rPr lang="zh-CN" altLang="zh-CN" sz="2400"/>
              <a:t>）通过看得清的现象反映看不清的现象，这种方法叫做转换法，如海绵的凹陷程度反映压力的作用效果；</a:t>
            </a:r>
            <a:r>
              <a:rPr lang="en-US" altLang="zh-CN" sz="2400"/>
              <a:t>U</a:t>
            </a:r>
            <a:r>
              <a:rPr lang="zh-CN" altLang="zh-CN" sz="2400"/>
              <a:t>形管两侧液柱的高度差反映液体压强的大小；木块移动的距离反映小球动能的大小等；当研究的问题有</a:t>
            </a:r>
            <a:r>
              <a:rPr lang="en-US" altLang="zh-CN" sz="2400"/>
              <a:t>2</a:t>
            </a:r>
            <a:r>
              <a:rPr lang="zh-CN" altLang="zh-CN" sz="2400"/>
              <a:t>个以上因素，保持其他因素不变，只改变一个因素的方法叫做控制变量法，如探究摩擦力的影响因素；浮力大小的影响因素，电阻大小的影响因素，电磁铁磁性强弱的影响因素等．</a:t>
            </a:r>
            <a:br>
              <a:rPr lang="zh-CN" altLang="zh-CN" sz="2400"/>
            </a:br>
            <a:r>
              <a:rPr lang="zh-CN" altLang="zh-CN" sz="2400"/>
              <a:t>（</a:t>
            </a:r>
            <a:r>
              <a:rPr lang="en-US" altLang="zh-CN" sz="2400"/>
              <a:t>2</a:t>
            </a:r>
            <a:r>
              <a:rPr lang="zh-CN" altLang="zh-CN" sz="2400"/>
              <a:t>）响度与振幅有关，用力越大，振幅越大，响度越大；音调和频率有关；频率越高，音调越高．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29699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17650"/>
            <a:ext cx="8128000" cy="46418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．正常人耳能听到声音的条件：①频率在</a:t>
            </a:r>
            <a:r>
              <a:rPr lang="en-US" altLang="zh-CN" sz="2800"/>
              <a:t>20</a:t>
            </a:r>
            <a:r>
              <a:rPr lang="zh-CN" altLang="zh-CN" sz="2800"/>
              <a:t>～</a:t>
            </a:r>
            <a:r>
              <a:rPr lang="en-US" altLang="zh-CN" sz="2800"/>
              <a:t>20 000 </a:t>
            </a:r>
            <a:r>
              <a:rPr lang="en-US" altLang="zh-CN" sz="2800" i="1"/>
              <a:t>Hz</a:t>
            </a:r>
            <a:r>
              <a:rPr lang="zh-CN" altLang="zh-CN" sz="2800"/>
              <a:t>之间；</a:t>
            </a:r>
            <a:r>
              <a:rPr lang="en-US" altLang="zh-CN" sz="2800"/>
              <a:t>②</a:t>
            </a:r>
            <a:r>
              <a:rPr lang="zh-CN" altLang="zh-CN" sz="2800"/>
              <a:t>到达人耳时有足够的响度．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．响度常用</a:t>
            </a:r>
            <a:r>
              <a:rPr lang="en-US" altLang="zh-CN" sz="2800"/>
              <a:t>“</a:t>
            </a:r>
            <a:r>
              <a:rPr lang="zh-CN" altLang="zh-CN" sz="2800"/>
              <a:t>大、小、洪亮</a:t>
            </a:r>
            <a:r>
              <a:rPr lang="en-US" altLang="zh-CN" sz="2800"/>
              <a:t>”</a:t>
            </a:r>
            <a:r>
              <a:rPr lang="zh-CN" altLang="zh-CN" sz="2800"/>
              <a:t>等词语描述，音调常用</a:t>
            </a:r>
            <a:r>
              <a:rPr lang="en-US" altLang="zh-CN" sz="2800"/>
              <a:t>“</a:t>
            </a:r>
            <a:r>
              <a:rPr lang="zh-CN" altLang="zh-CN" sz="2800"/>
              <a:t>高、低、粗、细、低沉</a:t>
            </a:r>
            <a:r>
              <a:rPr lang="en-US" altLang="zh-CN" sz="2800"/>
              <a:t>”</a:t>
            </a:r>
            <a:r>
              <a:rPr lang="zh-CN" altLang="zh-CN" sz="2800"/>
              <a:t>等词语描述，音调和响度没有必然的关系．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．从环保角度，好听的音乐也可以是噪声，响度用分贝为单位来衡量．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800" y="785813"/>
            <a:ext cx="1930400" cy="600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4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650875"/>
            <a:ext cx="8212138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南京）图甲是一手工艺品，由竹筒（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两端开口，</a:t>
            </a:r>
            <a:r>
              <a:rPr lang="en-US" altLang="zh-CN" sz="2800"/>
              <a:t>C</a:t>
            </a:r>
            <a:r>
              <a:rPr lang="zh-CN" altLang="zh-CN" sz="2800"/>
              <a:t>处开一小口）和</a:t>
            </a:r>
            <a:r>
              <a:rPr lang="en-US" altLang="zh-CN" sz="2800"/>
              <a:t>“</a:t>
            </a:r>
            <a:r>
              <a:rPr lang="zh-CN" altLang="zh-CN" sz="2800"/>
              <a:t>活塞</a:t>
            </a:r>
            <a:r>
              <a:rPr lang="en-US" altLang="zh-CN" sz="2800"/>
              <a:t>”</a:t>
            </a:r>
            <a:r>
              <a:rPr lang="zh-CN" altLang="zh-CN" sz="2800"/>
              <a:t>组成．将活塞从</a:t>
            </a:r>
            <a:r>
              <a:rPr lang="en-US" altLang="zh-CN" sz="2800"/>
              <a:t>B</a:t>
            </a:r>
            <a:r>
              <a:rPr lang="zh-CN" altLang="zh-CN" sz="2800"/>
              <a:t>处塞入，在</a:t>
            </a:r>
            <a:r>
              <a:rPr lang="en-US" altLang="zh-CN" sz="2800"/>
              <a:t>A</a:t>
            </a:r>
            <a:r>
              <a:rPr lang="zh-CN" altLang="zh-CN" sz="2800"/>
              <a:t>处吹气并来回拉动“活塞”能发出悦耳的哨音，“活塞”如图乙所示．下列说法正确的是（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．哨音在真空中也能传播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．哨音是由筒内空气振动产生的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．换用更大的力吹气改变了哨音的音调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．吹气时来回拉动</a:t>
            </a:r>
            <a:r>
              <a:rPr lang="en-US" altLang="zh-CN" sz="2800"/>
              <a:t>“</a:t>
            </a:r>
            <a:r>
              <a:rPr lang="zh-CN" altLang="zh-CN" sz="2800"/>
              <a:t>活塞</a:t>
            </a:r>
            <a:r>
              <a:rPr lang="en-US" altLang="zh-CN" sz="2800"/>
              <a:t>”</a:t>
            </a:r>
            <a:r>
              <a:rPr lang="zh-CN" altLang="zh-CN" sz="2800"/>
              <a:t>改变了哨音的响度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1747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7888" y="3238500"/>
            <a:ext cx="2762250" cy="17668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8" name="矩形 3"/>
          <p:cNvSpPr/>
          <p:nvPr/>
        </p:nvSpPr>
        <p:spPr>
          <a:xfrm>
            <a:off x="1809750" y="3295650"/>
            <a:ext cx="458788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  <p:sp>
        <p:nvSpPr>
          <p:cNvPr id="31749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标题 1"/>
          <p:cNvSpPr>
            <a:spLocks noGrp="1"/>
          </p:cNvSpPr>
          <p:nvPr>
            <p:ph type="title" idx="4294967295"/>
          </p:nvPr>
        </p:nvSpPr>
        <p:spPr>
          <a:xfrm>
            <a:off x="508000" y="6905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上海）吉他表演时，演奏者在不同位置拨动琴弦是为调节琴声的（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．音色</a:t>
            </a:r>
            <a:r>
              <a:rPr lang="en-US" altLang="zh-CN" sz="2800"/>
              <a:t>	    B</a:t>
            </a:r>
            <a:r>
              <a:rPr lang="zh-CN" altLang="zh-CN" sz="2800"/>
              <a:t>．音调</a:t>
            </a:r>
            <a:r>
              <a:rPr lang="en-US" altLang="zh-CN" sz="2800"/>
              <a:t>	    C</a:t>
            </a:r>
            <a:r>
              <a:rPr lang="zh-CN" altLang="zh-CN" sz="2800"/>
              <a:t>．频率</a:t>
            </a:r>
            <a:r>
              <a:rPr lang="en-US" altLang="zh-CN" sz="2800"/>
              <a:t>	    D</a:t>
            </a:r>
            <a:r>
              <a:rPr lang="zh-CN" altLang="zh-CN" sz="2800"/>
              <a:t>．响度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2771" name="标题 1"/>
          <p:cNvSpPr/>
          <p:nvPr/>
        </p:nvSpPr>
        <p:spPr>
          <a:xfrm>
            <a:off x="508000" y="2586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3.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2020·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淮安）如上图所示，将钢尺一端紧压在桌面上，另一端伸出桌面，保持钢尺伸出桌面的长度相同，用大小不同的力拨动钢尺，钢尺会发出不同的声音，此处“不同”是指声音的（　　）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．音调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	    	B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．音色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	    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C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．响度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	    	D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．速度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endParaRPr lang="zh-CN" altLang="en-US" sz="2800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32772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1388" y="5141913"/>
            <a:ext cx="2336800" cy="1381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3" name="矩形 4"/>
          <p:cNvSpPr/>
          <p:nvPr/>
        </p:nvSpPr>
        <p:spPr>
          <a:xfrm>
            <a:off x="4984750" y="140811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  <p:sp>
        <p:nvSpPr>
          <p:cNvPr id="32774" name="矩形 5"/>
          <p:cNvSpPr/>
          <p:nvPr/>
        </p:nvSpPr>
        <p:spPr>
          <a:xfrm>
            <a:off x="6419850" y="461486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  <p:sp>
        <p:nvSpPr>
          <p:cNvPr id="32775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  <p:bldP spid="32773" grpId="0"/>
      <p:bldP spid="3277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017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成都）上图是警察利用无人机对行人</a:t>
            </a:r>
            <a:r>
              <a:rPr lang="en-US" altLang="zh-CN" sz="2800"/>
              <a:t>“</a:t>
            </a:r>
            <a:r>
              <a:rPr lang="zh-CN" altLang="zh-CN" sz="2800"/>
              <a:t>喊话</a:t>
            </a:r>
            <a:r>
              <a:rPr lang="en-US" altLang="zh-CN" sz="2800"/>
              <a:t>”</a:t>
            </a:r>
            <a:r>
              <a:rPr lang="zh-CN" altLang="zh-CN" sz="2800"/>
              <a:t>时的情景，该情景能说明（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．声音只能向一个方向传播</a:t>
            </a:r>
            <a:r>
              <a:rPr lang="en-US" altLang="zh-CN" sz="2800"/>
              <a:t>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．声音的响度与距离无关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．声音可以在空气中传播</a:t>
            </a:r>
            <a:r>
              <a:rPr lang="en-US" altLang="zh-CN" sz="2800"/>
              <a:t>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．声音不能传递信息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3795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838" y="2727325"/>
            <a:ext cx="2352675" cy="2560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3"/>
          <p:cNvSpPr/>
          <p:nvPr/>
        </p:nvSpPr>
        <p:spPr>
          <a:xfrm>
            <a:off x="5480050" y="2119313"/>
            <a:ext cx="458788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  <p:sp>
        <p:nvSpPr>
          <p:cNvPr id="33797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096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邵阳）为了使教室内的学生上课免受周围环境噪声干扰，采取下面的方法中有效、合理的是（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．老师讲话声音大一些</a:t>
            </a:r>
            <a:r>
              <a:rPr lang="en-US" altLang="zh-CN" sz="2800"/>
              <a:t>	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．每个学生都戴一个防噪声耳罩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．在教室周围植树</a:t>
            </a:r>
            <a:r>
              <a:rPr lang="en-US" altLang="zh-CN" sz="2800"/>
              <a:t>	   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．教室内安装噪声监测装置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4819" name="矩形 2"/>
          <p:cNvSpPr/>
          <p:nvPr/>
        </p:nvSpPr>
        <p:spPr>
          <a:xfrm>
            <a:off x="1443038" y="258445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  <p:sp>
        <p:nvSpPr>
          <p:cNvPr id="34820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乐山）在花样游泳比赛中，运动员在水中也能听到音乐，这是因为</a:t>
            </a:r>
            <a:r>
              <a:rPr lang="zh-CN" altLang="zh-CN" sz="2800" u="sng"/>
              <a:t>　　　　　</a:t>
            </a:r>
            <a:r>
              <a:rPr lang="zh-CN" altLang="zh-CN" sz="2800"/>
              <a:t>能传播声音；小华向着远处的山崖大喊一声，约</a:t>
            </a:r>
            <a:r>
              <a:rPr lang="en-US" altLang="zh-CN" sz="2800"/>
              <a:t>3 </a:t>
            </a:r>
            <a:r>
              <a:rPr lang="en-US" altLang="zh-CN" sz="2800" i="1"/>
              <a:t>s</a:t>
            </a:r>
            <a:r>
              <a:rPr lang="zh-CN" altLang="zh-CN" sz="2800"/>
              <a:t>后听到回声，则小华距山崖大约</a:t>
            </a:r>
            <a:r>
              <a:rPr lang="zh-CN" altLang="zh-CN" sz="2800" u="sng"/>
              <a:t>　　　　　</a:t>
            </a:r>
            <a:r>
              <a:rPr lang="en-US" altLang="zh-CN" sz="2800" i="1"/>
              <a:t>m</a:t>
            </a:r>
            <a:r>
              <a:rPr lang="zh-CN" altLang="zh-CN" sz="2800"/>
              <a:t>．（在空气中声速为</a:t>
            </a:r>
            <a:r>
              <a:rPr lang="en-US" altLang="zh-CN" sz="2800"/>
              <a:t>340 </a:t>
            </a:r>
            <a:r>
              <a:rPr lang="en-US" altLang="zh-CN" sz="2800" i="1"/>
              <a:t>m</a:t>
            </a:r>
            <a:r>
              <a:rPr lang="en-US" altLang="zh-CN" sz="2800"/>
              <a:t>/</a:t>
            </a:r>
            <a:r>
              <a:rPr lang="en-US" altLang="zh-CN" sz="2800" i="1"/>
              <a:t>s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5843" name="标题 1"/>
          <p:cNvSpPr/>
          <p:nvPr/>
        </p:nvSpPr>
        <p:spPr>
          <a:xfrm>
            <a:off x="500063" y="41163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7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2020·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南充）吹笛子时，手指按压不同的小孔，可以改变笛子发声的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　　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；为了保护听力，声音不能超过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　</a:t>
            </a:r>
            <a:r>
              <a:rPr lang="en-US" altLang="zh-CN" sz="2800" u="sng"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sz="2800" i="1">
                <a:latin typeface="Times New Roman" pitchFamily="18" charset="0"/>
                <a:ea typeface="黑体" pitchFamily="49" charset="-122"/>
              </a:rPr>
              <a:t>d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B.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5844" name="矩形 4"/>
          <p:cNvSpPr/>
          <p:nvPr/>
        </p:nvSpPr>
        <p:spPr>
          <a:xfrm>
            <a:off x="5295900" y="160972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液体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35845" name="矩形 5"/>
          <p:cNvSpPr/>
          <p:nvPr/>
        </p:nvSpPr>
        <p:spPr>
          <a:xfrm>
            <a:off x="4710113" y="2878138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510</a:t>
            </a:r>
            <a:endParaRPr lang="zh-CN" altLang="en-US" sz="2800"/>
          </a:p>
        </p:txBody>
      </p:sp>
      <p:sp>
        <p:nvSpPr>
          <p:cNvPr id="35846" name="矩形 6"/>
          <p:cNvSpPr/>
          <p:nvPr/>
        </p:nvSpPr>
        <p:spPr>
          <a:xfrm>
            <a:off x="4981575" y="484187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音调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35847" name="矩形 7"/>
          <p:cNvSpPr/>
          <p:nvPr/>
        </p:nvSpPr>
        <p:spPr>
          <a:xfrm>
            <a:off x="3862388" y="5530850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90</a:t>
            </a:r>
            <a:endParaRPr lang="zh-CN" altLang="en-US" sz="2800"/>
          </a:p>
        </p:txBody>
      </p:sp>
      <p:sp>
        <p:nvSpPr>
          <p:cNvPr id="35848" name="矩形 8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/>
      <p:bldP spid="35844" grpId="0"/>
      <p:bldP spid="35845" grpId="0"/>
      <p:bldP spid="35846" grpId="0"/>
      <p:bldP spid="3584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标题 1"/>
          <p:cNvSpPr>
            <a:spLocks noGrp="1"/>
          </p:cNvSpPr>
          <p:nvPr>
            <p:ph type="title" idx="4294967295"/>
          </p:nvPr>
        </p:nvSpPr>
        <p:spPr>
          <a:xfrm>
            <a:off x="539750" y="1671638"/>
            <a:ext cx="8258175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自贡）跳广场舞已经成为人们健身的一项运动，优美的舞曲声是由于扬声器纸盆的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产生的．为了不影响周围居民的生活和休息，跳舞时将音箱的音量调小，这是在</a:t>
            </a:r>
            <a:r>
              <a:rPr lang="zh-CN" altLang="zh-CN" sz="2800" u="sng"/>
              <a:t>　</a:t>
            </a:r>
            <a:r>
              <a:rPr lang="en-US" altLang="zh-CN" sz="2800" u="sng"/>
              <a:t>      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/>
              <a:t>处减弱噪声．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6867" name="矩形 3"/>
          <p:cNvSpPr/>
          <p:nvPr/>
        </p:nvSpPr>
        <p:spPr>
          <a:xfrm>
            <a:off x="1062038" y="3038475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振动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36868" name="矩形 4"/>
          <p:cNvSpPr/>
          <p:nvPr/>
        </p:nvSpPr>
        <p:spPr>
          <a:xfrm>
            <a:off x="7300913" y="366077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声源</a:t>
            </a:r>
            <a:endParaRPr lang="zh-CN" altLang="en-US" sz="2800">
              <a:ea typeface="Times New Roman" pitchFamily="18" charset="0"/>
            </a:endParaRPr>
          </a:p>
        </p:txBody>
      </p:sp>
      <p:sp>
        <p:nvSpPr>
          <p:cNvPr id="36869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/>
      <p:bldP spid="3686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542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广东）晚上，爸爸对小明说</a:t>
            </a:r>
            <a:r>
              <a:rPr lang="en-US" altLang="zh-CN" sz="2800"/>
              <a:t>“</a:t>
            </a:r>
            <a:r>
              <a:rPr lang="zh-CN" altLang="zh-CN" sz="2800"/>
              <a:t>请把电视声音调小点，不要影响邻居休息．</a:t>
            </a:r>
            <a:r>
              <a:rPr lang="en-US" altLang="zh-CN" sz="2800"/>
              <a:t>”</a:t>
            </a:r>
            <a:r>
              <a:rPr lang="zh-CN" altLang="zh-CN" sz="2800"/>
              <a:t>这里</a:t>
            </a:r>
            <a:r>
              <a:rPr lang="en-US" altLang="zh-CN" sz="2800"/>
              <a:t>“</a:t>
            </a:r>
            <a:r>
              <a:rPr lang="zh-CN" altLang="zh-CN" sz="2800"/>
              <a:t>调小</a:t>
            </a:r>
            <a:r>
              <a:rPr lang="en-US" altLang="zh-CN" sz="2800"/>
              <a:t>”</a:t>
            </a:r>
            <a:r>
              <a:rPr lang="zh-CN" altLang="zh-CN" sz="2800"/>
              <a:t>的是声音的（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．音色</a:t>
            </a:r>
            <a:r>
              <a:rPr lang="en-US" altLang="zh-CN" sz="2800"/>
              <a:t>	    B</a:t>
            </a:r>
            <a:r>
              <a:rPr lang="zh-CN" altLang="zh-CN" sz="2800"/>
              <a:t>．音调</a:t>
            </a:r>
            <a:r>
              <a:rPr lang="en-US" altLang="zh-CN" sz="2800"/>
              <a:t>	    C</a:t>
            </a:r>
            <a:r>
              <a:rPr lang="zh-CN" altLang="zh-CN" sz="2800"/>
              <a:t>．响度</a:t>
            </a:r>
            <a:r>
              <a:rPr lang="en-US" altLang="zh-CN" sz="2800"/>
              <a:t>	    D</a:t>
            </a:r>
            <a:r>
              <a:rPr lang="zh-CN" altLang="zh-CN" sz="2800"/>
              <a:t>．速度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7891" name="矩形 3"/>
          <p:cNvSpPr/>
          <p:nvPr/>
        </p:nvSpPr>
        <p:spPr>
          <a:xfrm>
            <a:off x="1789113" y="320516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  <p:sp>
        <p:nvSpPr>
          <p:cNvPr id="3789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8159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2</a:t>
            </a:r>
            <a:r>
              <a:rPr lang="zh-CN" altLang="zh-CN" sz="2400"/>
              <a:t>．（</a:t>
            </a:r>
            <a:r>
              <a:rPr lang="en-US" altLang="zh-CN" sz="2400"/>
              <a:t>2019·</a:t>
            </a:r>
            <a:r>
              <a:rPr lang="zh-CN" altLang="zh-CN" sz="2400"/>
              <a:t>广东）赛龙舟不仅是一项体育娱乐活动，更体现我国悠久历史文化传承．如下图所示为某比赛场景，下列说法错误的是（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．选手根据鼓声齐心协力划桨，鼓声是由鼓面振动产生的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．选手听到鼓声大作，震耳欲聋，说明此时鼓声的响度大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．选手能从现场各种声音中听出鼓声，主要是通过鼓声的音色来辨别的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．鼓手敲击鼓面越快，鼓声在</a:t>
            </a:r>
            <a:br>
              <a:rPr lang="en-US" altLang="zh-CN" sz="2400"/>
            </a:br>
            <a:r>
              <a:rPr lang="zh-CN" altLang="zh-CN" sz="2400"/>
              <a:t>空气中传播的速度也越快</a:t>
            </a:r>
            <a:r>
              <a:rPr lang="en-US" altLang="zh-CN" sz="2400"/>
              <a:t>                                                         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38915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7613" y="4176713"/>
            <a:ext cx="3500437" cy="18653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6" name="矩形 3"/>
          <p:cNvSpPr/>
          <p:nvPr/>
        </p:nvSpPr>
        <p:spPr>
          <a:xfrm>
            <a:off x="2520950" y="1938338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  <p:sp>
        <p:nvSpPr>
          <p:cNvPr id="38917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2018·</a:t>
            </a:r>
            <a:r>
              <a:rPr lang="zh-CN" altLang="zh-CN" sz="2800"/>
              <a:t>广东）音乐会上小提琴演奏乐曲时，下列说法正确的（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．演奏前，调节小提琴的琴弦松紧可改变声音的响度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．演奏时，用力拉紧小提琴的同一琴弦可提高声音的音调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．小提琴演奏的乐曲通过空气传入听众的耳朵</a:t>
            </a:r>
            <a:r>
              <a:rPr lang="en-US" altLang="zh-CN" sz="2800"/>
              <a:t>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．小提琴的音色和二胡的音色相同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9939" name="矩形 2"/>
          <p:cNvSpPr/>
          <p:nvPr/>
        </p:nvSpPr>
        <p:spPr>
          <a:xfrm>
            <a:off x="3205163" y="16002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  <p:sp>
        <p:nvSpPr>
          <p:cNvPr id="39940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3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2017·</a:t>
            </a:r>
            <a:r>
              <a:rPr lang="zh-CN" altLang="zh-CN" sz="2800"/>
              <a:t>广东）如上图所示，下列说法正确的是 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．人的听觉频率范围是</a:t>
            </a:r>
            <a:r>
              <a:rPr lang="en-US" altLang="zh-CN" sz="2800"/>
              <a:t>85</a:t>
            </a:r>
            <a:r>
              <a:rPr lang="zh-CN" altLang="zh-CN" sz="2800"/>
              <a:t>～</a:t>
            </a:r>
            <a:r>
              <a:rPr lang="en-US" altLang="zh-CN" sz="2800"/>
              <a:t>1 100 </a:t>
            </a:r>
            <a:r>
              <a:rPr lang="en-US" altLang="zh-CN" sz="2800" i="1"/>
              <a:t>Hz</a:t>
            </a:r>
            <a:r>
              <a:rPr lang="en-US" altLang="zh-CN" sz="2800"/>
              <a:t>               B</a:t>
            </a:r>
            <a:r>
              <a:rPr lang="zh-CN" altLang="zh-CN" sz="2800"/>
              <a:t>．狗的听觉频率范围是</a:t>
            </a:r>
            <a:r>
              <a:rPr lang="en-US" altLang="zh-CN" sz="2800"/>
              <a:t>15</a:t>
            </a:r>
            <a:r>
              <a:rPr lang="zh-CN" altLang="zh-CN" sz="2800"/>
              <a:t>～</a:t>
            </a:r>
            <a:r>
              <a:rPr lang="en-US" altLang="zh-CN" sz="2800"/>
              <a:t>50 000 </a:t>
            </a:r>
            <a:r>
              <a:rPr lang="en-US" altLang="zh-CN" sz="2800" i="1"/>
              <a:t>Hz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．蝙蝠能听到次声波</a:t>
            </a:r>
            <a:r>
              <a:rPr lang="en-US" altLang="zh-CN" sz="2800"/>
              <a:t>         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．大象能听到超声波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096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473450"/>
            <a:ext cx="3748088" cy="2692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4" name="矩形 3"/>
          <p:cNvSpPr/>
          <p:nvPr/>
        </p:nvSpPr>
        <p:spPr>
          <a:xfrm>
            <a:off x="1106488" y="16002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  <p:sp>
        <p:nvSpPr>
          <p:cNvPr id="40965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40966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709400" y="106045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4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164</Paragraphs>
  <Slides>39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baseType="lpstr" size="48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1．产生：声音是由物体的　　　　　产生的．　　　　　停止，发声也停止．2．传播：声音的传播需要　　　　　，气体，液体、固体可以传声；　　　　　不能传声．</vt:lpstr>
      <vt:lpstr>3．声速的影响因素（1）介质温度：15 ℃在空气中传播速度大约是　　　　　；（2）介质种类：一般来说，声音在　　　　　传播得最快，液体次之，在　　　　　中传播得最慢．</vt:lpstr>
      <vt:lpstr>4．回声（1）产生：声音在传播过程中，如果遇到障碍物，就会被　　　　　回来．（2）区别回声与原声的条件：回声到达人的耳朵比原声晚　　　　　秒以上．低于0.1秒时，则反射回来的声音只能使原声加强．</vt:lpstr>
      <vt:lpstr>（3）利用：回声测距、测海深（公式：S＝V声×t/2，t为发出声波信号到收到反射信号的时间 ）.5．正常人耳听到声音的条件：①发声体振动；②有介质；③频率范围合适；④响度足够大．</vt:lpstr>
      <vt:lpstr>1．三个特征的比较</vt:lpstr>
      <vt:lpstr>2.声波的图形                                疏密表示频率，即越密的频率                                 越　　　　，音调越　　　　；                                高低表示振幅，即越高的振幅越　　　　　，响度越　　　　　；（用力大小）形状表示音色，形状不同，音色　　　　　．</vt:lpstr>
      <vt:lpstr>3．声的分类：（1）可听声：人耳所能听到的频率范围大约从　　　　　Hz到　　　　　Hz.（2）不可听声：①超声波：发声体的振动频率高于　　　　　Hz（如蝙蝠）；②次声波：发声体的振动频率低于　　　　　Hz，（如蝴蝶、大象）.伴随地震、台风等自然灾害产生，对人体有害．</vt:lpstr>
      <vt:lpstr>1．噪声的来源（1）物理学角度： 噪声是指发声体做　　　　振动时发出的声音．（2）环境保护角度： 噪声是指妨碍人们正常休息、学习和工作的声音，以及对人们要听的声音产生　　　　　的声音．</vt:lpstr>
      <vt:lpstr>2．噪声的等级：人们以　　　　　为单位来表示声音的强弱等级，符号是　　　　　．3．噪声的危害：噪声等级不同，危害程度不同．如：超过50 dB会影响休息和睡眠；超过70 dB会干扰 谈话，影响工作效率；超过90 dB会损伤听力等．</vt:lpstr>
      <vt:lpstr>4．控制噪声（1）防止噪声的产生，在　　　　　减弱．如：摩托车的消声器、禁止鸣笛．（2）阻断噪声传播，在　　　       　　减弱．如：“隔音墙”、公路旁的绿化带等．（3）防止噪声进入人耳，在　　　　　减弱．如：戴耳罩、捂耳朵等．</vt:lpstr>
      <vt:lpstr>1．声可以传递　　　　　，如说话、 B超、声呐、倒车雷达、敲铁轨听声音等．2．声可以传递　　　　　，如利用声波清洗精密仪器、击碎人体结石等．</vt:lpstr>
      <vt:lpstr>一　  声音的产生与传播　         （2020·鄂州）如下图所示的四幅图中，不能产生声音的是（　　）A．拨动张紧的橡皮筋       B．关闭的立体声收音机      C．敲击水瓶琴	               D．真空罩中响铃闹钟</vt:lpstr>
      <vt:lpstr>【点拔】声音由振动产生，物体振动就会发出声音，但是人耳不一定能听到声音．水瓶琴的发声有两种方法：敲击时由水和瓶子振动发声，吹气时空气柱振动发声；声音不能在真空中传播．</vt:lpstr>
      <vt:lpstr>               以下关于声音的说法中，正确的是（　　）A．古筝发出的声音是由手指的振动产生的B．古筝的声音通过空气传到现场的听众耳中C．声音的传播速度为340 m/s	D．要区分古筝发出的原声和回声，距障碍物至少34米以上</vt:lpstr>
      <vt:lpstr>二　  声音的特性　          （2020·广州）甲音叉发声时每秒振动256次，乙音叉发声时振动频率为512 Hz，相比于乙音叉，甲音叉（　　）A．发声时振幅一定更小	                     B．发声时振动频率一定更高	C．发出声音的音调一定更低	                     D．发出声音的响度一定更大</vt:lpstr>
      <vt:lpstr>【点拔】音调由频率决定，频率越高，音调越高；响度由振幅决定，用力越大，物体振动的振幅越大，响度越大．注意，音调和响度没有必然联系．</vt:lpstr>
      <vt:lpstr>            （2020·黑龙江）下列有关声现象中，能改变响度是（　　）        A                     B                     C                    DA.改变用力大小敲击鼓面     B.敲击不同水量的瓶子 C.改变管中水量再次对着试管吹气     D.改变钢尺伸出桌面长度再次拨动 </vt:lpstr>
      <vt:lpstr>三　  噪声及其控制　          （2020·郴州）下列控制噪声的措施中，相对应的解释正确的是（　　）A．高速公路旁安装隔音墙——在传播过程中减弱噪声	B．开会时把手机调到静音状态——在人耳处减弱噪声	C．关闭房间的门窗——在声源处减弱噪声	D．机场跑道工作人员戴防噪声耳罩——在声源处减弱噪声</vt:lpstr>
      <vt:lpstr>【点拔】噪声由物体的无规则振动产生，减弱噪声的三种途径：声源处减弱；传播过程中减弱，人耳处减弱．注意，噪声监测仪器只能监测，不能减弱噪声．</vt:lpstr>
      <vt:lpstr>             （2020·湘潭）小明在家进行网课学习时，将门窗关闭，从控制噪声的途径来分析，这样做主要是（　　）A．在声源处控制噪声	    B．在传播过程中控制噪声	C．在人耳处控制噪声	    D．不能控制噪声</vt:lpstr>
      <vt:lpstr>四　  声音的利用　           关于声音，以下说法不正确的是（　　）A．利用超声波可以检测出锅炉有没有裂纹           B．超声波能除去人体结石，说明声波可以传递能量C．汽车的“倒车雷达”利用超声波来定位           D．用“B超”检查身体利用声音传递能量</vt:lpstr>
      <vt:lpstr>                  关于下列四个情景的说法错误的是（　　）         A                           B                           C                            DA．发声的扬声器旁边的烛焰晃动，说明声波能传递能量B．医生用听诊器可了解病人心脏的工作状况，说明声音可以传递信息C．蝙蝠靠次声波觅食，利用了回声定位  D．超声波清洗眼镜，说明声波可以传递能量</vt:lpstr>
      <vt:lpstr>          下图为教材中的实验，请完成填空：（1）如图1所示，敲动音叉，乒乓球来回弹开，说明发声体在　　　　　；乒乓球起　　　　　作用，采用了　　　　　的物理方法；（2）如图2，随着抽气机不断抽气，听到的闹钟声将会变　　　　　，说明___________________；</vt:lpstr>
      <vt:lpstr>（3）利用图3进行声音特性的探究：用手拨动钢尺，轻拨与重拨钢尺，钢尺发出声音的　　　　不同；改变钢尺伸出桌面的长度，用大小相同的力拨动，则钢尺发出声音的　　　　　不同（均选填“音调” “响度”或“音色”），采用了　　　　　的物理方法．</vt:lpstr>
      <vt:lpstr>【点拔】（1）通过看得清的现象反映看不清的现象，这种方法叫做转换法，如海绵的凹陷程度反映压力的作用效果；U形管两侧液柱的高度差反映液体压强的大小；木块移动的距离反映小球动能的大小等；当研究的问题有2个以上因素，保持其他因素不变，只改变一个因素的方法叫做控制变量法，如探究摩擦力的影响因素；浮力大小的影响因素，电阻大小的影响因素，电磁铁磁性强弱的影响因素等．（2）响度与振幅有关，用力越大，振幅越大，响度越大；音调和频率有关；频率越高，音调越高．</vt:lpstr>
      <vt:lpstr>1．正常人耳能听到声音的条件：①频率在20～20 000 Hz之间；②到达人耳时有足够的响度．2．响度常用“大、小、洪亮”等词语描述，音调常用“高、低、粗、细、低沉”等词语描述，音调和响度没有必然的关系．3．从环保角度，好听的音乐也可以是噪声，响度用分贝为单位来衡量．</vt:lpstr>
      <vt:lpstr>1．（2020·南京）图甲是一手工艺品，由竹筒（A、B两端开口，C处开一小口）和“活塞”组成．将活塞从B处塞入，在A处吹气并来回拉动“活塞”能发出悦耳的哨音，“活塞”如图乙所示．下列说法正确的是（　　）A．哨音在真空中也能传播	    B．哨音是由筒内空气振动产生的	C．换用更大的力吹气改变了哨音的音调	    D．吹气时来回拉动“活塞”改变了哨音的响度</vt:lpstr>
      <vt:lpstr>2．（2020·上海）吉他表演时，演奏者在不同位置拨动琴弦是为调节琴声的（　　）A．音色	    B．音调	    C．频率	    D．响度</vt:lpstr>
      <vt:lpstr>4．（2020·成都）上图是警察利用无人机对行人“喊话”时的情景，该情景能说明（　　）A．声音只能向一个方向传播                B．声音的响度与距离无关C．声音可以在空气中传播                  D．声音不能传递信息</vt:lpstr>
      <vt:lpstr>5．（2020·邵阳）为了使教室内的学生上课免受周围环境噪声干扰，采取下面的方法中有效、合理的是（　　）A．老师讲话声音大一些	                   B．每个学生都戴一个防噪声耳罩	C．在教室周围植树	                       D．教室内安装噪声监测装置</vt:lpstr>
      <vt:lpstr>6．（2020·乐山）在花样游泳比赛中，运动员在水中也能听到音乐，这是因为　　　　　能传播声音；小华向着远处的山崖大喊一声，约3 s后听到回声，则小华距山崖大约　　　　　m．（在空气中声速为340 m/s）</vt:lpstr>
      <vt:lpstr>8．（2020·自贡）跳广场舞已经成为人们健身的一项运动，优美的舞曲声是由于扬声器纸盆的　　　　　产生的．为了不影响周围居民的生活和休息，跳舞时将音箱的音量调小，这是在　        　.处减弱噪声．</vt:lpstr>
      <vt:lpstr>1．（2020·广东）晚上，爸爸对小明说“请把电视声音调小点，不要影响邻居休息．”这里“调小”的是声音的（　　）A．音色	    B．音调	    C．响度	    D．速度</vt:lpstr>
      <vt:lpstr>2．（2019·广东）赛龙舟不仅是一项体育娱乐活动，更体现我国悠久历史文化传承．如下图所示为某比赛场景，下列说法错误的是（　　）A．选手根据鼓声齐心协力划桨，鼓声是由鼓面振动产生的B．选手听到鼓声大作，震耳欲聋，说明此时鼓声的响度大C．选手能从现场各种声音中听出鼓声，主要是通过鼓声的音色来辨别的D．鼓手敲击鼓面越快，鼓声在空气中传播的速度也越快                                                         </vt:lpstr>
      <vt:lpstr>3．（2018·广东）音乐会上小提琴演奏乐曲时，下列说法正确的（　　）A．演奏前，调节小提琴的琴弦松紧可改变声音的响度    B．演奏时，用力拉紧小提琴的同一琴弦可提高声音的音调C．小提琴演奏的乐曲通过空气传入听众的耳朵         D．小提琴的音色和二胡的音色相同</vt:lpstr>
      <vt:lpstr>4．（2017·广东）如上图所示，下列说法正确的是 （　　）A．人的听觉频率范围是85～1 100 Hz               B．狗的听觉频率范围是15～50 000 HzC．蝙蝠能听到次声波                             D．大象能听到超声波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2021-03-04T21:21:26.800</cp:lastPrinted>
  <dcterms:created xsi:type="dcterms:W3CDTF">2021-03-04T21:21:26Z</dcterms:created>
  <dcterms:modified xsi:type="dcterms:W3CDTF">2021-03-04T13:21:28Z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