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59" r:id="rId2"/>
    <p:sldMasterId id="2147483683" r:id="rId3"/>
  </p:sldMasterIdLst>
  <p:sldIdLst>
    <p:sldId id="256" r:id="rId4"/>
    <p:sldId id="263" r:id="rId5"/>
    <p:sldId id="269" r:id="rId6"/>
    <p:sldId id="270" r:id="rId7"/>
    <p:sldId id="271" r:id="rId8"/>
    <p:sldId id="272" r:id="rId9"/>
    <p:sldId id="266" r:id="rId10"/>
    <p:sldId id="267" r:id="rId11"/>
    <p:sldId id="273" r:id="rId12"/>
    <p:sldId id="274" r:id="rId13"/>
    <p:sldId id="257" r:id="rId14"/>
    <p:sldId id="259" r:id="rId15"/>
    <p:sldId id="258" r:id="rId16"/>
    <p:sldId id="260" r:id="rId17"/>
    <p:sldId id="261" r:id="rId18"/>
    <p:sldId id="262" r:id="rId19"/>
  </p:sldIdLst>
  <p:sldSz cx="9144000" cy="6858000" type="screen4x3"/>
  <p:notesSz cx="6858000" cy="9144000"/>
  <p:custDataLst>
    <p:tags r:id="rId20"/>
  </p:custDataLst>
  <p:defaultTextStyle>
    <a:defPPr algn="l" rtl="0" eaLnBrk="0" hangingPunct="0">
      <a:defRPr kumimoji="0"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87" autoAdjust="0"/>
    <p:restoredTop sz="94660"/>
  </p:normalViewPr>
  <p:slideViewPr>
    <p:cSldViewPr>
      <p:cViewPr varScale="1">
        <p:scale>
          <a:sx n="63" d="100"/>
          <a:sy n="63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tags" Target="tags/tag1.xml" /><Relationship Id="rId21" Type="http://schemas.openxmlformats.org/officeDocument/2006/relationships/presProps" Target="presProps.xml" /><Relationship Id="rId22" Type="http://schemas.openxmlformats.org/officeDocument/2006/relationships/viewProps" Target="viewProps.xml" /><Relationship Id="rId23" Type="http://schemas.openxmlformats.org/officeDocument/2006/relationships/theme" Target="theme/theme1.xml" /><Relationship Id="rId24" Type="http://schemas.openxmlformats.org/officeDocument/2006/relationships/tableStyles" Target="tableStyles.xml" /><Relationship Id="rId3" Type="http://schemas.openxmlformats.org/officeDocument/2006/relationships/slideMaster" Target="slideMasters/slideMaster3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wmf" /><Relationship Id="rId2" Type="http://schemas.openxmlformats.org/officeDocument/2006/relationships/image" Target="../media/image18.wmf" /><Relationship Id="rId3" Type="http://schemas.openxmlformats.org/officeDocument/2006/relationships/image" Target="../media/image19.wmf" /><Relationship Id="rId4" Type="http://schemas.openxmlformats.org/officeDocument/2006/relationships/image" Target="../media/image20.wmf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998F79A-3A07-46A2-9F1F-894CAF0C8AB6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998F79A-3A07-46A2-9F1F-894CAF0C8AB6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998F79A-3A07-46A2-9F1F-894CAF0C8AB6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998F79A-3A07-46A2-9F1F-894CAF0C8AB6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998F79A-3A07-46A2-9F1F-894CAF0C8AB6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998F79A-3A07-46A2-9F1F-894CAF0C8AB6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998F79A-3A07-46A2-9F1F-894CAF0C8AB6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998F79A-3A07-46A2-9F1F-894CAF0C8AB6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998F79A-3A07-46A2-9F1F-894CAF0C8AB6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998F79A-3A07-46A2-9F1F-894CAF0C8AB6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998F79A-3A07-46A2-9F1F-894CAF0C8AB6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998F79A-3A07-46A2-9F1F-894CAF0C8AB6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EDFBED5B-8C29-43AC-8D19-6B687CD56919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EDFBED5B-8C29-43AC-8D19-6B687CD56919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71900" cy="40386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86300" y="1905000"/>
            <a:ext cx="3771900" cy="40386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EDFBED5B-8C29-43AC-8D19-6B687CD56919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EDFBED5B-8C29-43AC-8D19-6B687CD56919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EDFBED5B-8C29-43AC-8D19-6B687CD56919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EDFBED5B-8C29-43AC-8D19-6B687CD56919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EDFBED5B-8C29-43AC-8D19-6B687CD56919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EDFBED5B-8C29-43AC-8D19-6B687CD56919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EDFBED5B-8C29-43AC-8D19-6B687CD56919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34150" y="533400"/>
            <a:ext cx="1924050" cy="5410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2000" y="533400"/>
            <a:ext cx="5619750" cy="5410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EDFBED5B-8C29-43AC-8D19-6B687CD56919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584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857250"/>
            <a:ext cx="7772400" cy="2266950"/>
          </a:xfrm>
        </p:spPr>
        <p:txBody>
          <a:bodyPr anchor="ctr" anchorCtr="1"/>
          <a:lstStyle>
            <a:lvl1pPr algn="ctr">
              <a:defRPr sz="4100" i="1"/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567113"/>
            <a:ext cx="5410200" cy="19050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3300"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35847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35848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35849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EDFBED5B-8C29-43AC-8D19-6B687CD56919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slideLayout" Target="../slideLayouts/slideLayout22.xml" /><Relationship Id="rId11" Type="http://schemas.openxmlformats.org/officeDocument/2006/relationships/theme" Target="../theme/theme2.xml" /><Relationship Id="rId2" Type="http://schemas.openxmlformats.org/officeDocument/2006/relationships/slideLayout" Target="../slideLayouts/slideLayout14.xml" /><Relationship Id="rId3" Type="http://schemas.openxmlformats.org/officeDocument/2006/relationships/slideLayout" Target="../slideLayouts/slideLayout15.xml" /><Relationship Id="rId4" Type="http://schemas.openxmlformats.org/officeDocument/2006/relationships/slideLayout" Target="../slideLayouts/slideLayout16.xml" /><Relationship Id="rId5" Type="http://schemas.openxmlformats.org/officeDocument/2006/relationships/slideLayout" Target="../slideLayouts/slideLayout17.xml" /><Relationship Id="rId6" Type="http://schemas.openxmlformats.org/officeDocument/2006/relationships/slideLayout" Target="../slideLayouts/slideLayout18.xml" /><Relationship Id="rId7" Type="http://schemas.openxmlformats.org/officeDocument/2006/relationships/slideLayout" Target="../slideLayouts/slideLayout19.xml" /><Relationship Id="rId8" Type="http://schemas.openxmlformats.org/officeDocument/2006/relationships/slideLayout" Target="../slideLayouts/slideLayout20.xml" /><Relationship Id="rId9" Type="http://schemas.openxmlformats.org/officeDocument/2006/relationships/slideLayout" Target="../slideLayouts/slideLayout21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theme" Target="../theme/theme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Rectangle 3"/>
          <p:cNvSpPr/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998F79A-3A07-46A2-9F1F-894CAF0C8AB6}" type="slidenum">
              <a:rPr lang="en-US" altLang="zh-CN" sz="1400"/>
              <a:t>*</a:t>
            </a:fld>
            <a:endParaRPr lang="en-US" altLang="zh-CN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Rectangle 3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EDFBED5B-8C29-43AC-8D19-6B687CD56919}" type="slidenum">
              <a:rPr lang="en-US" altLang="zh-CN" sz="1400"/>
              <a:t>*</a:t>
            </a:fld>
            <a:endParaRPr lang="en-US" altLang="zh-CN" sz="1400"/>
          </a:p>
        </p:txBody>
      </p:sp>
      <p:grpSp>
        <p:nvGrpSpPr>
          <p:cNvPr id="2055" name="Group 7"/>
          <p:cNvGrpSpPr/>
          <p:nvPr/>
        </p:nvGrpSpPr>
        <p:grpSpPr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2056" name="AutoShape 8"/>
            <p:cNvSpPr/>
            <p:nvPr/>
          </p:nvSpPr>
          <p:spPr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zh-CN" sz="2400">
                <a:latin typeface="Times New Roman" pitchFamily="18" charset="0"/>
              </a:endParaRPr>
            </a:p>
          </p:txBody>
        </p:sp>
        <p:cxnSp>
          <p:nvCxnSpPr>
            <p:cNvPr id="2057" name="Line 9"/>
            <p:cNvCxnSpPr/>
            <p:nvPr/>
          </p:nvCxnSpPr>
          <p:spPr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</a:ln>
            <a:effectLst/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AutoShape 2"/>
          <p:cNvSpPr/>
          <p:nvPr/>
        </p:nvSpPr>
        <p:spPr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3075" name="AutoShape 3"/>
          <p:cNvSpPr/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3076" name="AutoShape 4"/>
          <p:cNvSpPr/>
          <p:nvPr/>
        </p:nvSpPr>
        <p:spPr bwMode="blackWhite">
          <a:xfrm>
            <a:off x="1371600" y="3338512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zh-CN"/>
          </a:p>
        </p:txBody>
      </p:sp>
      <p:sp>
        <p:nvSpPr>
          <p:cNvPr id="3077" name="Rectangle 2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8" name="Rectangle 3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91275"/>
            <a:ext cx="2895600" cy="457200"/>
          </a:xfrm>
          <a:prstGeom prst="rect">
            <a:avLst/>
          </a:prstGeom>
          <a:noFill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391275"/>
            <a:ext cx="1600200" cy="457200"/>
          </a:xfrm>
          <a:prstGeom prst="rect">
            <a:avLst/>
          </a:prstGeom>
          <a:noFill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4FD9C36-76D0-4C80-BF5D-2C2B6E426F64}" type="slidenum">
              <a:rPr lang="en-US" altLang="zh-CN" sz="1400"/>
              <a:t>*</a:t>
            </a:fld>
            <a:endParaRPr lang="en-US" altLang="zh-CN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Relationship Id="rId4" Type="http://schemas.openxmlformats.org/officeDocument/2006/relationships/image" Target="../media/image3.jpeg" /><Relationship Id="rId5" Type="http://schemas.openxmlformats.org/officeDocument/2006/relationships/image" Target="../media/image4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jpeg" /><Relationship Id="rId3" Type="http://schemas.openxmlformats.org/officeDocument/2006/relationships/image" Target="../media/image6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png" /><Relationship Id="rId3" Type="http://schemas.openxmlformats.org/officeDocument/2006/relationships/image" Target="../media/image8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Relationship Id="rId3" Type="http://schemas.openxmlformats.org/officeDocument/2006/relationships/hyperlink" Target="../../../../2016.9/2016.9.1/&#21021;&#20108;/&#31532;&#19968;&#31456; &#26426;&#26800;&#36816;&#21160;/&#31532;&#20108;&#33410; &#36816;&#21160;&#30340;&#25551;&#36848;/&#21160;&#19982;&#19981;&#21160;.swf" TargetMode="External" /><Relationship Id="rId4" Type="http://schemas.openxmlformats.org/officeDocument/2006/relationships/image" Target="../media/image12.jpeg" /><Relationship Id="rId5" Type="http://schemas.openxmlformats.org/officeDocument/2006/relationships/image" Target="../media/image13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15.wmf" /><Relationship Id="rId4" Type="http://schemas.openxmlformats.org/officeDocument/2006/relationships/oleObject" Target="../embeddings/oleObject2.bin" TargetMode="Internal" /><Relationship Id="rId5" Type="http://schemas.openxmlformats.org/officeDocument/2006/relationships/vmlDrawing" Target="../drawings/vmlDrawing1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png" /><Relationship Id="rId3" Type="http://schemas.openxmlformats.org/officeDocument/2006/relationships/image" Target="../media/image16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21.png" /><Relationship Id="rId11" Type="http://schemas.openxmlformats.org/officeDocument/2006/relationships/vmlDrawing" Target="../drawings/vmlDrawing2.vml" /><Relationship Id="rId2" Type="http://schemas.openxmlformats.org/officeDocument/2006/relationships/oleObject" Target="../embeddings/oleObject3.bin" TargetMode="Internal" /><Relationship Id="rId3" Type="http://schemas.openxmlformats.org/officeDocument/2006/relationships/image" Target="../media/image17.wmf" /><Relationship Id="rId4" Type="http://schemas.openxmlformats.org/officeDocument/2006/relationships/oleObject" Target="../embeddings/oleObject4.bin" TargetMode="Internal" /><Relationship Id="rId5" Type="http://schemas.openxmlformats.org/officeDocument/2006/relationships/image" Target="../media/image18.wmf" /><Relationship Id="rId6" Type="http://schemas.openxmlformats.org/officeDocument/2006/relationships/oleObject" Target="../embeddings/oleObject5.bin" TargetMode="Internal" /><Relationship Id="rId7" Type="http://schemas.openxmlformats.org/officeDocument/2006/relationships/image" Target="../media/image19.wmf" /><Relationship Id="rId8" Type="http://schemas.openxmlformats.org/officeDocument/2006/relationships/oleObject" Target="../embeddings/oleObject6.bin" TargetMode="Internal" /><Relationship Id="rId9" Type="http://schemas.openxmlformats.org/officeDocument/2006/relationships/image" Target="../media/image20.wmf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8" name="Rectangle 10"/>
          <p:cNvSpPr/>
          <p:nvPr/>
        </p:nvSpPr>
        <p:spPr>
          <a:xfrm>
            <a:off x="1905000" y="1905000"/>
            <a:ext cx="5257800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r>
              <a:rPr lang="zh-CN" altLang="en-US" sz="4800" b="1">
                <a:latin typeface="黑体" pitchFamily="49" charset="-122"/>
                <a:ea typeface="黑体" pitchFamily="49" charset="-122"/>
              </a:rPr>
              <a:t>第一章 机械运动</a:t>
            </a:r>
            <a:endParaRPr lang="zh-CN" altLang="en-US" sz="4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099" name="Rectangle 11"/>
          <p:cNvSpPr/>
          <p:nvPr/>
        </p:nvSpPr>
        <p:spPr>
          <a:xfrm>
            <a:off x="2895600" y="3429000"/>
            <a:ext cx="3352800" cy="838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三口中学 黄世华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2" name="Rectangle 2"/>
          <p:cNvSpPr/>
          <p:nvPr>
            <p:ph type="title" idx="4294967295"/>
          </p:nvPr>
        </p:nvSpPr>
        <p:spPr>
          <a:xfrm>
            <a:off x="533400" y="381000"/>
            <a:ext cx="73914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eaLnBrk="1" hangingPunct="1"/>
            <a:r>
              <a:rPr lang="zh-CN" altLang="en-US" b="1">
                <a:ea typeface="黑体" pitchFamily="49" charset="-122"/>
              </a:rPr>
              <a:t>一、长度和时间的测量</a:t>
            </a:r>
            <a:endParaRPr lang="zh-CN" altLang="en-US" b="1">
              <a:ea typeface="黑体" pitchFamily="49" charset="-122"/>
            </a:endParaRPr>
          </a:p>
        </p:txBody>
      </p:sp>
      <p:sp>
        <p:nvSpPr>
          <p:cNvPr id="5123" name="Rectangle 3"/>
          <p:cNvSpPr/>
          <p:nvPr>
            <p:ph type="body" sz="half" idx="4294967295"/>
          </p:nvPr>
        </p:nvSpPr>
        <p:spPr>
          <a:xfrm>
            <a:off x="838200" y="1827212"/>
            <a:ext cx="23622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buNone/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一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).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长度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4" name="Rectangle 4"/>
          <p:cNvSpPr/>
          <p:nvPr/>
        </p:nvSpPr>
        <p:spPr>
          <a:xfrm>
            <a:off x="685800" y="2819400"/>
            <a:ext cx="3276600" cy="5334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１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主单位：米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m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5" name="Rectangle 5"/>
          <p:cNvSpPr/>
          <p:nvPr/>
        </p:nvSpPr>
        <p:spPr>
          <a:xfrm>
            <a:off x="685800" y="3886200"/>
            <a:ext cx="3733800" cy="5334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２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测量工具：刻度尺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6" name="Rectangle 6"/>
          <p:cNvSpPr/>
          <p:nvPr/>
        </p:nvSpPr>
        <p:spPr>
          <a:xfrm>
            <a:off x="762000" y="4876800"/>
            <a:ext cx="4267200" cy="5334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３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刻度尺正确使用：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7" name="Rectangle 7"/>
          <p:cNvSpPr/>
          <p:nvPr/>
        </p:nvSpPr>
        <p:spPr>
          <a:xfrm>
            <a:off x="5029200" y="1905000"/>
            <a:ext cx="23622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二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).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时间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8" name="Rectangle 8"/>
          <p:cNvSpPr/>
          <p:nvPr/>
        </p:nvSpPr>
        <p:spPr>
          <a:xfrm>
            <a:off x="5105400" y="2895600"/>
            <a:ext cx="3048000" cy="5334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１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主单位：秒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S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9" name="Rectangle 9"/>
          <p:cNvSpPr/>
          <p:nvPr/>
        </p:nvSpPr>
        <p:spPr>
          <a:xfrm>
            <a:off x="5105400" y="3810000"/>
            <a:ext cx="3429000" cy="5334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２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测量工具：停表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6" name="Rectangle 2"/>
          <p:cNvSpPr/>
          <p:nvPr>
            <p:ph type="body" idx="4294967295"/>
          </p:nvPr>
        </p:nvSpPr>
        <p:spPr>
          <a:xfrm>
            <a:off x="609600" y="457200"/>
            <a:ext cx="3581400" cy="838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lnSpc>
                <a:spcPct val="90000"/>
              </a:lnSpc>
              <a:buNone/>
            </a:pPr>
            <a:r>
              <a:rPr lang="zh-CN" altLang="en-US" b="1">
                <a:ea typeface="黑体" pitchFamily="49" charset="-122"/>
              </a:rPr>
              <a:t>刻度尺正确使用：</a:t>
            </a:r>
            <a:endParaRPr lang="zh-CN" altLang="en-US" b="1">
              <a:ea typeface="黑体" pitchFamily="49" charset="-122"/>
            </a:endParaRPr>
          </a:p>
        </p:txBody>
      </p:sp>
      <p:grpSp>
        <p:nvGrpSpPr>
          <p:cNvPr id="6147" name="Group 128"/>
          <p:cNvGrpSpPr/>
          <p:nvPr/>
        </p:nvGrpSpPr>
        <p:grpSpPr>
          <a:xfrm>
            <a:off x="1828800" y="3657600"/>
            <a:ext cx="6408738" cy="1230312"/>
            <a:chOff x="476" y="2659"/>
            <a:chExt cx="4037" cy="775"/>
          </a:xfrm>
        </p:grpSpPr>
        <p:sp>
          <p:nvSpPr>
            <p:cNvPr id="6158" name="AutoShape 129"/>
            <p:cNvSpPr/>
            <p:nvPr/>
          </p:nvSpPr>
          <p:spPr>
            <a:xfrm>
              <a:off x="775" y="2659"/>
              <a:ext cx="1638" cy="775"/>
            </a:xfrm>
            <a:prstGeom prst="cube">
              <a:avLst>
                <a:gd name="adj" fmla="val 25000"/>
              </a:avLst>
            </a:prstGeom>
            <a:solidFill>
              <a:srgbClr val="FF0000"/>
            </a:solidFill>
            <a:ln w="25400"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Garamond" pitchFamily="18" charset="0"/>
              </a:endParaRPr>
            </a:p>
          </p:txBody>
        </p:sp>
        <p:sp>
          <p:nvSpPr>
            <p:cNvPr id="6159" name="AutoShape 130"/>
            <p:cNvSpPr/>
            <p:nvPr/>
          </p:nvSpPr>
          <p:spPr>
            <a:xfrm>
              <a:off x="476" y="2967"/>
              <a:ext cx="4037" cy="282"/>
            </a:xfrm>
            <a:prstGeom prst="cube">
              <a:avLst>
                <a:gd name="adj" fmla="val 66912"/>
              </a:avLst>
            </a:prstGeom>
            <a:solidFill>
              <a:srgbClr val="FFCC00"/>
            </a:solidFill>
            <a:ln w="31750"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Garamond" pitchFamily="18" charset="0"/>
              </a:endParaRPr>
            </a:p>
          </p:txBody>
        </p:sp>
        <p:grpSp>
          <p:nvGrpSpPr>
            <p:cNvPr id="6160" name="Group 131"/>
            <p:cNvGrpSpPr/>
            <p:nvPr/>
          </p:nvGrpSpPr>
          <p:grpSpPr>
            <a:xfrm>
              <a:off x="693" y="2981"/>
              <a:ext cx="3697" cy="16"/>
              <a:chOff x="793" y="3884"/>
              <a:chExt cx="3697" cy="21"/>
            </a:xfrm>
          </p:grpSpPr>
          <p:cxnSp>
            <p:nvCxnSpPr>
              <p:cNvPr id="6162" name="Line 132"/>
              <p:cNvCxnSpPr/>
              <p:nvPr/>
            </p:nvCxnSpPr>
            <p:spPr>
              <a:xfrm rot="2700000" flipH="1">
                <a:off x="836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63" name="Line 133"/>
              <p:cNvCxnSpPr/>
              <p:nvPr/>
            </p:nvCxnSpPr>
            <p:spPr>
              <a:xfrm rot="2700000" flipH="1">
                <a:off x="872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64" name="Line 134"/>
              <p:cNvCxnSpPr/>
              <p:nvPr/>
            </p:nvCxnSpPr>
            <p:spPr>
              <a:xfrm rot="2700000" flipH="1">
                <a:off x="908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65" name="Line 135"/>
              <p:cNvCxnSpPr/>
              <p:nvPr/>
            </p:nvCxnSpPr>
            <p:spPr>
              <a:xfrm rot="2700000" flipH="1">
                <a:off x="945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66" name="Line 136"/>
              <p:cNvCxnSpPr/>
              <p:nvPr/>
            </p:nvCxnSpPr>
            <p:spPr>
              <a:xfrm rot="2700000" flipH="1">
                <a:off x="981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67" name="Line 137"/>
              <p:cNvCxnSpPr/>
              <p:nvPr/>
            </p:nvCxnSpPr>
            <p:spPr>
              <a:xfrm rot="2700000" flipH="1">
                <a:off x="1017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68" name="Line 138"/>
              <p:cNvCxnSpPr/>
              <p:nvPr/>
            </p:nvCxnSpPr>
            <p:spPr>
              <a:xfrm rot="2700000" flipH="1">
                <a:off x="1017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69" name="Line 139"/>
              <p:cNvCxnSpPr/>
              <p:nvPr/>
            </p:nvCxnSpPr>
            <p:spPr>
              <a:xfrm rot="2700000" flipH="1">
                <a:off x="1053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70" name="Line 140"/>
              <p:cNvCxnSpPr/>
              <p:nvPr/>
            </p:nvCxnSpPr>
            <p:spPr>
              <a:xfrm rot="2700000" flipH="1">
                <a:off x="1089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71" name="Line 141"/>
              <p:cNvCxnSpPr/>
              <p:nvPr/>
            </p:nvCxnSpPr>
            <p:spPr>
              <a:xfrm rot="2700000" flipH="1">
                <a:off x="1126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72" name="Line 142"/>
              <p:cNvCxnSpPr/>
              <p:nvPr/>
            </p:nvCxnSpPr>
            <p:spPr>
              <a:xfrm rot="2700000" flipH="1">
                <a:off x="1162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73" name="Line 143"/>
              <p:cNvCxnSpPr/>
              <p:nvPr/>
            </p:nvCxnSpPr>
            <p:spPr>
              <a:xfrm rot="2700000" flipH="1">
                <a:off x="1198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74" name="Line 144"/>
              <p:cNvCxnSpPr/>
              <p:nvPr/>
            </p:nvCxnSpPr>
            <p:spPr>
              <a:xfrm rot="2700000" flipH="1">
                <a:off x="1198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75" name="Line 145"/>
              <p:cNvCxnSpPr/>
              <p:nvPr/>
            </p:nvCxnSpPr>
            <p:spPr>
              <a:xfrm rot="2700000" flipH="1">
                <a:off x="1234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76" name="Line 146"/>
              <p:cNvCxnSpPr/>
              <p:nvPr/>
            </p:nvCxnSpPr>
            <p:spPr>
              <a:xfrm rot="2700000" flipH="1">
                <a:off x="1270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77" name="Line 147"/>
              <p:cNvCxnSpPr/>
              <p:nvPr/>
            </p:nvCxnSpPr>
            <p:spPr>
              <a:xfrm rot="2700000" flipH="1">
                <a:off x="1307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78" name="Line 148"/>
              <p:cNvCxnSpPr/>
              <p:nvPr/>
            </p:nvCxnSpPr>
            <p:spPr>
              <a:xfrm rot="2700000" flipH="1">
                <a:off x="1343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79" name="Line 149"/>
              <p:cNvCxnSpPr/>
              <p:nvPr/>
            </p:nvCxnSpPr>
            <p:spPr>
              <a:xfrm rot="2700000" flipH="1">
                <a:off x="1379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80" name="Line 150"/>
              <p:cNvCxnSpPr/>
              <p:nvPr/>
            </p:nvCxnSpPr>
            <p:spPr>
              <a:xfrm rot="2700000" flipH="1">
                <a:off x="1379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81" name="Line 151"/>
              <p:cNvCxnSpPr/>
              <p:nvPr/>
            </p:nvCxnSpPr>
            <p:spPr>
              <a:xfrm rot="2700000" flipH="1">
                <a:off x="1415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82" name="Line 152"/>
              <p:cNvCxnSpPr/>
              <p:nvPr/>
            </p:nvCxnSpPr>
            <p:spPr>
              <a:xfrm rot="2700000" flipH="1">
                <a:off x="1451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83" name="Line 153"/>
              <p:cNvCxnSpPr/>
              <p:nvPr/>
            </p:nvCxnSpPr>
            <p:spPr>
              <a:xfrm rot="2700000" flipH="1">
                <a:off x="1488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84" name="Line 154"/>
              <p:cNvCxnSpPr/>
              <p:nvPr/>
            </p:nvCxnSpPr>
            <p:spPr>
              <a:xfrm rot="2700000" flipH="1">
                <a:off x="1524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85" name="Line 155"/>
              <p:cNvCxnSpPr/>
              <p:nvPr/>
            </p:nvCxnSpPr>
            <p:spPr>
              <a:xfrm rot="2700000" flipH="1">
                <a:off x="1560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86" name="Line 156"/>
              <p:cNvCxnSpPr/>
              <p:nvPr/>
            </p:nvCxnSpPr>
            <p:spPr>
              <a:xfrm rot="2700000" flipH="1">
                <a:off x="1561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87" name="Line 157"/>
              <p:cNvCxnSpPr/>
              <p:nvPr/>
            </p:nvCxnSpPr>
            <p:spPr>
              <a:xfrm rot="2700000" flipH="1">
                <a:off x="1597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88" name="Line 158"/>
              <p:cNvCxnSpPr/>
              <p:nvPr/>
            </p:nvCxnSpPr>
            <p:spPr>
              <a:xfrm rot="2700000" flipH="1">
                <a:off x="1633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89" name="Line 159"/>
              <p:cNvCxnSpPr/>
              <p:nvPr/>
            </p:nvCxnSpPr>
            <p:spPr>
              <a:xfrm rot="2700000" flipH="1">
                <a:off x="1670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90" name="Line 160"/>
              <p:cNvCxnSpPr/>
              <p:nvPr/>
            </p:nvCxnSpPr>
            <p:spPr>
              <a:xfrm rot="2700000" flipH="1">
                <a:off x="1706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91" name="Line 161"/>
              <p:cNvCxnSpPr/>
              <p:nvPr/>
            </p:nvCxnSpPr>
            <p:spPr>
              <a:xfrm rot="2700000" flipH="1">
                <a:off x="1742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92" name="Line 162"/>
              <p:cNvCxnSpPr/>
              <p:nvPr/>
            </p:nvCxnSpPr>
            <p:spPr>
              <a:xfrm rot="2700000" flipH="1">
                <a:off x="1742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93" name="Line 163"/>
              <p:cNvCxnSpPr/>
              <p:nvPr/>
            </p:nvCxnSpPr>
            <p:spPr>
              <a:xfrm rot="2700000" flipH="1">
                <a:off x="1778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94" name="Line 164"/>
              <p:cNvCxnSpPr/>
              <p:nvPr/>
            </p:nvCxnSpPr>
            <p:spPr>
              <a:xfrm rot="2700000" flipH="1">
                <a:off x="1814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95" name="Line 165"/>
              <p:cNvCxnSpPr/>
              <p:nvPr/>
            </p:nvCxnSpPr>
            <p:spPr>
              <a:xfrm rot="2700000" flipH="1">
                <a:off x="1851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96" name="Line 166"/>
              <p:cNvCxnSpPr/>
              <p:nvPr/>
            </p:nvCxnSpPr>
            <p:spPr>
              <a:xfrm rot="2700000" flipH="1">
                <a:off x="1887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97" name="Line 167"/>
              <p:cNvCxnSpPr/>
              <p:nvPr/>
            </p:nvCxnSpPr>
            <p:spPr>
              <a:xfrm rot="2700000" flipH="1">
                <a:off x="1923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98" name="Line 168"/>
              <p:cNvCxnSpPr/>
              <p:nvPr/>
            </p:nvCxnSpPr>
            <p:spPr>
              <a:xfrm rot="2700000" flipH="1">
                <a:off x="1923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199" name="Line 169"/>
              <p:cNvCxnSpPr/>
              <p:nvPr/>
            </p:nvCxnSpPr>
            <p:spPr>
              <a:xfrm rot="2700000" flipH="1">
                <a:off x="1959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00" name="Line 170"/>
              <p:cNvCxnSpPr/>
              <p:nvPr/>
            </p:nvCxnSpPr>
            <p:spPr>
              <a:xfrm rot="2700000" flipH="1">
                <a:off x="1995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01" name="Line 171"/>
              <p:cNvCxnSpPr/>
              <p:nvPr/>
            </p:nvCxnSpPr>
            <p:spPr>
              <a:xfrm rot="2700000" flipH="1">
                <a:off x="2032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02" name="Line 172"/>
              <p:cNvCxnSpPr/>
              <p:nvPr/>
            </p:nvCxnSpPr>
            <p:spPr>
              <a:xfrm rot="2700000" flipH="1">
                <a:off x="2068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03" name="Line 173"/>
              <p:cNvCxnSpPr/>
              <p:nvPr/>
            </p:nvCxnSpPr>
            <p:spPr>
              <a:xfrm rot="2700000" flipH="1">
                <a:off x="2104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04" name="Line 174"/>
              <p:cNvCxnSpPr/>
              <p:nvPr/>
            </p:nvCxnSpPr>
            <p:spPr>
              <a:xfrm rot="2700000" flipH="1">
                <a:off x="2104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05" name="Line 175"/>
              <p:cNvCxnSpPr/>
              <p:nvPr/>
            </p:nvCxnSpPr>
            <p:spPr>
              <a:xfrm rot="2700000" flipH="1">
                <a:off x="2140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06" name="Line 176"/>
              <p:cNvCxnSpPr/>
              <p:nvPr/>
            </p:nvCxnSpPr>
            <p:spPr>
              <a:xfrm rot="2700000" flipH="1">
                <a:off x="2176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07" name="Line 177"/>
              <p:cNvCxnSpPr/>
              <p:nvPr/>
            </p:nvCxnSpPr>
            <p:spPr>
              <a:xfrm rot="2700000" flipH="1">
                <a:off x="2213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08" name="Line 178"/>
              <p:cNvCxnSpPr/>
              <p:nvPr/>
            </p:nvCxnSpPr>
            <p:spPr>
              <a:xfrm rot="2700000" flipH="1">
                <a:off x="2249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09" name="Line 179"/>
              <p:cNvCxnSpPr/>
              <p:nvPr/>
            </p:nvCxnSpPr>
            <p:spPr>
              <a:xfrm rot="2700000" flipH="1">
                <a:off x="2285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10" name="Line 180"/>
              <p:cNvCxnSpPr/>
              <p:nvPr/>
            </p:nvCxnSpPr>
            <p:spPr>
              <a:xfrm rot="2700000" flipH="1">
                <a:off x="2285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11" name="Line 181"/>
              <p:cNvCxnSpPr/>
              <p:nvPr/>
            </p:nvCxnSpPr>
            <p:spPr>
              <a:xfrm rot="2700000" flipH="1">
                <a:off x="2321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12" name="Line 182"/>
              <p:cNvCxnSpPr/>
              <p:nvPr/>
            </p:nvCxnSpPr>
            <p:spPr>
              <a:xfrm rot="2700000" flipH="1">
                <a:off x="2357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13" name="Line 183"/>
              <p:cNvCxnSpPr/>
              <p:nvPr/>
            </p:nvCxnSpPr>
            <p:spPr>
              <a:xfrm rot="2700000" flipH="1">
                <a:off x="2394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14" name="Line 184"/>
              <p:cNvCxnSpPr/>
              <p:nvPr/>
            </p:nvCxnSpPr>
            <p:spPr>
              <a:xfrm rot="2700000" flipH="1">
                <a:off x="2430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15" name="Line 185"/>
              <p:cNvCxnSpPr/>
              <p:nvPr/>
            </p:nvCxnSpPr>
            <p:spPr>
              <a:xfrm rot="2700000" flipH="1">
                <a:off x="2466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16" name="Line 186"/>
              <p:cNvCxnSpPr/>
              <p:nvPr/>
            </p:nvCxnSpPr>
            <p:spPr>
              <a:xfrm rot="2700000" flipH="1">
                <a:off x="2466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17" name="Line 187"/>
              <p:cNvCxnSpPr/>
              <p:nvPr/>
            </p:nvCxnSpPr>
            <p:spPr>
              <a:xfrm rot="2700000" flipH="1">
                <a:off x="2502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18" name="Line 188"/>
              <p:cNvCxnSpPr/>
              <p:nvPr/>
            </p:nvCxnSpPr>
            <p:spPr>
              <a:xfrm rot="2700000" flipH="1">
                <a:off x="2538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19" name="Line 189"/>
              <p:cNvCxnSpPr/>
              <p:nvPr/>
            </p:nvCxnSpPr>
            <p:spPr>
              <a:xfrm rot="2700000" flipH="1">
                <a:off x="2575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20" name="Line 190"/>
              <p:cNvCxnSpPr/>
              <p:nvPr/>
            </p:nvCxnSpPr>
            <p:spPr>
              <a:xfrm rot="2700000" flipH="1">
                <a:off x="2611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21" name="Line 191"/>
              <p:cNvCxnSpPr/>
              <p:nvPr/>
            </p:nvCxnSpPr>
            <p:spPr>
              <a:xfrm rot="2700000" flipH="1">
                <a:off x="2647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22" name="Line 192"/>
              <p:cNvCxnSpPr/>
              <p:nvPr/>
            </p:nvCxnSpPr>
            <p:spPr>
              <a:xfrm rot="2700000" flipH="1">
                <a:off x="2647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23" name="Line 193"/>
              <p:cNvCxnSpPr/>
              <p:nvPr/>
            </p:nvCxnSpPr>
            <p:spPr>
              <a:xfrm rot="2700000" flipH="1">
                <a:off x="2683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24" name="Line 194"/>
              <p:cNvCxnSpPr/>
              <p:nvPr/>
            </p:nvCxnSpPr>
            <p:spPr>
              <a:xfrm rot="2700000" flipH="1">
                <a:off x="2719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25" name="Line 195"/>
              <p:cNvCxnSpPr/>
              <p:nvPr/>
            </p:nvCxnSpPr>
            <p:spPr>
              <a:xfrm rot="2700000" flipH="1">
                <a:off x="2756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26" name="Line 196"/>
              <p:cNvCxnSpPr/>
              <p:nvPr/>
            </p:nvCxnSpPr>
            <p:spPr>
              <a:xfrm rot="2700000" flipH="1">
                <a:off x="2792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27" name="Line 197"/>
              <p:cNvCxnSpPr/>
              <p:nvPr/>
            </p:nvCxnSpPr>
            <p:spPr>
              <a:xfrm rot="2700000" flipH="1">
                <a:off x="2828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28" name="Line 198"/>
              <p:cNvCxnSpPr/>
              <p:nvPr/>
            </p:nvCxnSpPr>
            <p:spPr>
              <a:xfrm rot="2700000" flipH="1">
                <a:off x="2828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29" name="Line 199"/>
              <p:cNvCxnSpPr/>
              <p:nvPr/>
            </p:nvCxnSpPr>
            <p:spPr>
              <a:xfrm rot="2700000" flipH="1">
                <a:off x="2864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30" name="Line 200"/>
              <p:cNvCxnSpPr/>
              <p:nvPr/>
            </p:nvCxnSpPr>
            <p:spPr>
              <a:xfrm rot="2700000" flipH="1">
                <a:off x="2900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31" name="Line 201"/>
              <p:cNvCxnSpPr/>
              <p:nvPr/>
            </p:nvCxnSpPr>
            <p:spPr>
              <a:xfrm rot="2700000" flipH="1">
                <a:off x="2937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32" name="Line 202"/>
              <p:cNvCxnSpPr/>
              <p:nvPr/>
            </p:nvCxnSpPr>
            <p:spPr>
              <a:xfrm rot="2700000" flipH="1">
                <a:off x="2973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33" name="Line 203"/>
              <p:cNvCxnSpPr/>
              <p:nvPr/>
            </p:nvCxnSpPr>
            <p:spPr>
              <a:xfrm rot="2700000" flipH="1">
                <a:off x="3009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34" name="Line 204"/>
              <p:cNvCxnSpPr/>
              <p:nvPr/>
            </p:nvCxnSpPr>
            <p:spPr>
              <a:xfrm rot="2700000" flipH="1">
                <a:off x="3009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35" name="Line 205"/>
              <p:cNvCxnSpPr/>
              <p:nvPr/>
            </p:nvCxnSpPr>
            <p:spPr>
              <a:xfrm rot="2700000" flipH="1">
                <a:off x="3045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36" name="Line 206"/>
              <p:cNvCxnSpPr/>
              <p:nvPr/>
            </p:nvCxnSpPr>
            <p:spPr>
              <a:xfrm rot="2700000" flipH="1">
                <a:off x="3081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37" name="Line 207"/>
              <p:cNvCxnSpPr/>
              <p:nvPr/>
            </p:nvCxnSpPr>
            <p:spPr>
              <a:xfrm rot="2700000" flipH="1">
                <a:off x="3118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38" name="Line 208"/>
              <p:cNvCxnSpPr/>
              <p:nvPr/>
            </p:nvCxnSpPr>
            <p:spPr>
              <a:xfrm rot="2700000" flipH="1">
                <a:off x="3154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39" name="Line 209"/>
              <p:cNvCxnSpPr/>
              <p:nvPr/>
            </p:nvCxnSpPr>
            <p:spPr>
              <a:xfrm rot="2700000" flipH="1">
                <a:off x="3190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40" name="Line 210"/>
              <p:cNvCxnSpPr/>
              <p:nvPr/>
            </p:nvCxnSpPr>
            <p:spPr>
              <a:xfrm rot="2700000" flipH="1">
                <a:off x="3190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41" name="Line 211"/>
              <p:cNvCxnSpPr/>
              <p:nvPr/>
            </p:nvCxnSpPr>
            <p:spPr>
              <a:xfrm rot="2700000" flipH="1">
                <a:off x="3226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42" name="Line 212"/>
              <p:cNvCxnSpPr/>
              <p:nvPr/>
            </p:nvCxnSpPr>
            <p:spPr>
              <a:xfrm rot="2700000" flipH="1">
                <a:off x="3262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43" name="Line 213"/>
              <p:cNvCxnSpPr/>
              <p:nvPr/>
            </p:nvCxnSpPr>
            <p:spPr>
              <a:xfrm rot="2700000" flipH="1">
                <a:off x="3299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44" name="Line 214"/>
              <p:cNvCxnSpPr/>
              <p:nvPr/>
            </p:nvCxnSpPr>
            <p:spPr>
              <a:xfrm rot="2700000" flipH="1">
                <a:off x="3335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45" name="Line 215"/>
              <p:cNvCxnSpPr/>
              <p:nvPr/>
            </p:nvCxnSpPr>
            <p:spPr>
              <a:xfrm rot="2700000" flipH="1">
                <a:off x="3371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46" name="Line 216"/>
              <p:cNvCxnSpPr/>
              <p:nvPr/>
            </p:nvCxnSpPr>
            <p:spPr>
              <a:xfrm rot="2700000" flipH="1">
                <a:off x="3371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47" name="Line 217"/>
              <p:cNvCxnSpPr/>
              <p:nvPr/>
            </p:nvCxnSpPr>
            <p:spPr>
              <a:xfrm rot="2700000" flipH="1">
                <a:off x="3407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48" name="Line 218"/>
              <p:cNvCxnSpPr/>
              <p:nvPr/>
            </p:nvCxnSpPr>
            <p:spPr>
              <a:xfrm rot="2700000" flipH="1">
                <a:off x="3443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49" name="Line 219"/>
              <p:cNvCxnSpPr/>
              <p:nvPr/>
            </p:nvCxnSpPr>
            <p:spPr>
              <a:xfrm rot="2700000" flipH="1">
                <a:off x="3480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50" name="Line 220"/>
              <p:cNvCxnSpPr/>
              <p:nvPr/>
            </p:nvCxnSpPr>
            <p:spPr>
              <a:xfrm rot="2700000" flipH="1">
                <a:off x="3516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51" name="Line 221"/>
              <p:cNvCxnSpPr/>
              <p:nvPr/>
            </p:nvCxnSpPr>
            <p:spPr>
              <a:xfrm rot="2700000" flipH="1">
                <a:off x="3552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52" name="Line 222"/>
              <p:cNvCxnSpPr/>
              <p:nvPr/>
            </p:nvCxnSpPr>
            <p:spPr>
              <a:xfrm rot="2700000" flipH="1">
                <a:off x="3552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53" name="Line 223"/>
              <p:cNvCxnSpPr/>
              <p:nvPr/>
            </p:nvCxnSpPr>
            <p:spPr>
              <a:xfrm rot="2700000" flipH="1">
                <a:off x="3588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54" name="Line 224"/>
              <p:cNvCxnSpPr/>
              <p:nvPr/>
            </p:nvCxnSpPr>
            <p:spPr>
              <a:xfrm rot="2700000" flipH="1">
                <a:off x="3628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55" name="Line 225"/>
              <p:cNvCxnSpPr/>
              <p:nvPr/>
            </p:nvCxnSpPr>
            <p:spPr>
              <a:xfrm rot="2700000" flipH="1">
                <a:off x="3665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56" name="Line 226"/>
              <p:cNvCxnSpPr/>
              <p:nvPr/>
            </p:nvCxnSpPr>
            <p:spPr>
              <a:xfrm rot="2700000" flipH="1">
                <a:off x="3701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57" name="Line 227"/>
              <p:cNvCxnSpPr/>
              <p:nvPr/>
            </p:nvCxnSpPr>
            <p:spPr>
              <a:xfrm rot="2700000" flipH="1">
                <a:off x="3737" y="3862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58" name="Line 228"/>
              <p:cNvCxnSpPr/>
              <p:nvPr/>
            </p:nvCxnSpPr>
            <p:spPr>
              <a:xfrm rot="2700000" flipH="1">
                <a:off x="3737" y="3862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59" name="Line 229"/>
              <p:cNvCxnSpPr/>
              <p:nvPr/>
            </p:nvCxnSpPr>
            <p:spPr>
              <a:xfrm rot="2700000" flipH="1">
                <a:off x="3773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60" name="Line 230"/>
              <p:cNvCxnSpPr/>
              <p:nvPr/>
            </p:nvCxnSpPr>
            <p:spPr>
              <a:xfrm rot="2700000" flipH="1">
                <a:off x="3809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61" name="Line 231"/>
              <p:cNvCxnSpPr/>
              <p:nvPr/>
            </p:nvCxnSpPr>
            <p:spPr>
              <a:xfrm rot="2700000" flipH="1">
                <a:off x="3846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62" name="Line 232"/>
              <p:cNvCxnSpPr/>
              <p:nvPr/>
            </p:nvCxnSpPr>
            <p:spPr>
              <a:xfrm rot="2700000" flipH="1">
                <a:off x="3882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63" name="Line 233"/>
              <p:cNvCxnSpPr/>
              <p:nvPr/>
            </p:nvCxnSpPr>
            <p:spPr>
              <a:xfrm rot="2700000" flipH="1">
                <a:off x="3918" y="3862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64" name="Line 234"/>
              <p:cNvCxnSpPr/>
              <p:nvPr/>
            </p:nvCxnSpPr>
            <p:spPr>
              <a:xfrm rot="2700000" flipH="1">
                <a:off x="3918" y="3862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65" name="Line 235"/>
              <p:cNvCxnSpPr/>
              <p:nvPr/>
            </p:nvCxnSpPr>
            <p:spPr>
              <a:xfrm rot="2700000" flipH="1">
                <a:off x="3954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66" name="Line 236"/>
              <p:cNvCxnSpPr/>
              <p:nvPr/>
            </p:nvCxnSpPr>
            <p:spPr>
              <a:xfrm rot="2700000" flipH="1">
                <a:off x="3990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67" name="Line 237"/>
              <p:cNvCxnSpPr/>
              <p:nvPr/>
            </p:nvCxnSpPr>
            <p:spPr>
              <a:xfrm rot="2700000" flipH="1">
                <a:off x="4027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68" name="Line 238"/>
              <p:cNvCxnSpPr/>
              <p:nvPr/>
            </p:nvCxnSpPr>
            <p:spPr>
              <a:xfrm rot="2700000" flipH="1">
                <a:off x="4063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69" name="Line 239"/>
              <p:cNvCxnSpPr/>
              <p:nvPr/>
            </p:nvCxnSpPr>
            <p:spPr>
              <a:xfrm rot="2700000" flipH="1">
                <a:off x="4099" y="3862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70" name="Line 240"/>
              <p:cNvCxnSpPr/>
              <p:nvPr/>
            </p:nvCxnSpPr>
            <p:spPr>
              <a:xfrm rot="2700000" flipH="1">
                <a:off x="4099" y="3862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71" name="Line 241"/>
              <p:cNvCxnSpPr/>
              <p:nvPr/>
            </p:nvCxnSpPr>
            <p:spPr>
              <a:xfrm rot="2700000" flipH="1">
                <a:off x="4135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72" name="Line 242"/>
              <p:cNvCxnSpPr/>
              <p:nvPr/>
            </p:nvCxnSpPr>
            <p:spPr>
              <a:xfrm rot="2700000" flipH="1">
                <a:off x="4171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73" name="Line 243"/>
              <p:cNvCxnSpPr/>
              <p:nvPr/>
            </p:nvCxnSpPr>
            <p:spPr>
              <a:xfrm rot="2700000" flipH="1">
                <a:off x="4208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74" name="Line 244"/>
              <p:cNvCxnSpPr/>
              <p:nvPr/>
            </p:nvCxnSpPr>
            <p:spPr>
              <a:xfrm rot="2700000" flipH="1">
                <a:off x="4244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75" name="Line 245"/>
              <p:cNvCxnSpPr/>
              <p:nvPr/>
            </p:nvCxnSpPr>
            <p:spPr>
              <a:xfrm rot="2700000" flipH="1">
                <a:off x="4280" y="3862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76" name="Line 246"/>
              <p:cNvCxnSpPr/>
              <p:nvPr/>
            </p:nvCxnSpPr>
            <p:spPr>
              <a:xfrm rot="2700000" flipH="1">
                <a:off x="4280" y="3862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77" name="Line 247"/>
              <p:cNvCxnSpPr/>
              <p:nvPr/>
            </p:nvCxnSpPr>
            <p:spPr>
              <a:xfrm rot="2700000" flipH="1">
                <a:off x="4316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78" name="Line 248"/>
              <p:cNvCxnSpPr/>
              <p:nvPr/>
            </p:nvCxnSpPr>
            <p:spPr>
              <a:xfrm rot="2700000" flipH="1">
                <a:off x="4348" y="3868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79" name="Line 249"/>
              <p:cNvCxnSpPr/>
              <p:nvPr/>
            </p:nvCxnSpPr>
            <p:spPr>
              <a:xfrm rot="2700000" flipH="1">
                <a:off x="4384" y="3868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80" name="Line 250"/>
              <p:cNvCxnSpPr/>
              <p:nvPr/>
            </p:nvCxnSpPr>
            <p:spPr>
              <a:xfrm rot="2700000" flipH="1">
                <a:off x="4447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6281" name="Line 251"/>
              <p:cNvCxnSpPr/>
              <p:nvPr/>
            </p:nvCxnSpPr>
            <p:spPr>
              <a:xfrm rot="2700000" flipH="1">
                <a:off x="4421" y="3868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</p:grpSp>
        <p:sp>
          <p:nvSpPr>
            <p:cNvPr id="6161" name="Text Box 252"/>
            <p:cNvSpPr/>
            <p:nvPr/>
          </p:nvSpPr>
          <p:spPr>
            <a:xfrm>
              <a:off x="584" y="2976"/>
              <a:ext cx="3901" cy="17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1200" b="1" i="1">
                  <a:solidFill>
                    <a:srgbClr val="000000"/>
                  </a:solidFill>
                </a:rPr>
                <a:t>0 cm      1          2            3           4            5            6           7            8          9          10</a:t>
              </a:r>
              <a:r>
                <a:rPr lang="en-US" altLang="zh-CN" sz="1200" b="1" i="1"/>
                <a:t> </a:t>
              </a:r>
              <a:endParaRPr lang="en-US" altLang="zh-CN" sz="1800" i="1"/>
            </a:p>
          </p:txBody>
        </p:sp>
      </p:grpSp>
      <p:sp>
        <p:nvSpPr>
          <p:cNvPr id="6148" name="Rectangle 128"/>
          <p:cNvSpPr/>
          <p:nvPr/>
        </p:nvSpPr>
        <p:spPr>
          <a:xfrm>
            <a:off x="609600" y="1524000"/>
            <a:ext cx="2971800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lnSpc>
                <a:spcPct val="90000"/>
              </a:lnSpc>
              <a:buNone/>
            </a:pPr>
            <a:r>
              <a:rPr lang="zh-CN" altLang="en-US" sz="2800" b="1">
                <a:ea typeface="黑体" pitchFamily="49" charset="-122"/>
              </a:rPr>
              <a:t>使用前观察：</a:t>
            </a:r>
            <a:endParaRPr lang="zh-CN" altLang="en-US" sz="2800" b="1">
              <a:ea typeface="黑体" pitchFamily="49" charset="-122"/>
            </a:endParaRPr>
          </a:p>
        </p:txBody>
      </p:sp>
      <p:sp>
        <p:nvSpPr>
          <p:cNvPr id="6149" name="Rectangle 129"/>
          <p:cNvSpPr/>
          <p:nvPr/>
        </p:nvSpPr>
        <p:spPr>
          <a:xfrm>
            <a:off x="1981200" y="2362200"/>
            <a:ext cx="1447800" cy="533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lnSpc>
                <a:spcPct val="90000"/>
              </a:lnSpc>
              <a:buNone/>
            </a:pPr>
            <a:r>
              <a:rPr lang="en-US" altLang="zh-CN" sz="2800" b="1">
                <a:solidFill>
                  <a:srgbClr val="A50021"/>
                </a:solidFill>
                <a:ea typeface="黑体" pitchFamily="49" charset="-122"/>
              </a:rPr>
              <a:t>10cm</a:t>
            </a:r>
            <a:endParaRPr lang="en-US" altLang="zh-CN" sz="2800" b="1">
              <a:solidFill>
                <a:srgbClr val="A50021"/>
              </a:solidFill>
              <a:ea typeface="黑体" pitchFamily="49" charset="-122"/>
            </a:endParaRPr>
          </a:p>
        </p:txBody>
      </p:sp>
      <p:sp>
        <p:nvSpPr>
          <p:cNvPr id="6150" name="Rectangle 130"/>
          <p:cNvSpPr/>
          <p:nvPr/>
        </p:nvSpPr>
        <p:spPr>
          <a:xfrm>
            <a:off x="5410200" y="2362200"/>
            <a:ext cx="1447800" cy="533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lnSpc>
                <a:spcPct val="90000"/>
              </a:lnSpc>
              <a:buNone/>
            </a:pPr>
            <a:r>
              <a:rPr lang="en-US" altLang="zh-CN" sz="2800" b="1">
                <a:solidFill>
                  <a:srgbClr val="A50021"/>
                </a:solidFill>
                <a:ea typeface="黑体" pitchFamily="49" charset="-122"/>
              </a:rPr>
              <a:t>1mm</a:t>
            </a:r>
            <a:endParaRPr lang="en-US" altLang="zh-CN" sz="2800" b="1">
              <a:solidFill>
                <a:srgbClr val="A50021"/>
              </a:solidFill>
              <a:ea typeface="黑体" pitchFamily="49" charset="-122"/>
            </a:endParaRPr>
          </a:p>
        </p:txBody>
      </p:sp>
      <p:grpSp>
        <p:nvGrpSpPr>
          <p:cNvPr id="6151" name="Group 131"/>
          <p:cNvGrpSpPr/>
          <p:nvPr/>
        </p:nvGrpSpPr>
        <p:grpSpPr>
          <a:xfrm>
            <a:off x="762000" y="2362200"/>
            <a:ext cx="8077200" cy="533400"/>
            <a:chOff x="480" y="1488"/>
            <a:chExt cx="5088" cy="336"/>
          </a:xfrm>
        </p:grpSpPr>
        <p:sp>
          <p:nvSpPr>
            <p:cNvPr id="6155" name="Rectangle 132"/>
            <p:cNvSpPr/>
            <p:nvPr/>
          </p:nvSpPr>
          <p:spPr>
            <a:xfrm>
              <a:off x="480" y="1488"/>
              <a:ext cx="912" cy="33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lnSpc>
                  <a:spcPct val="90000"/>
                </a:lnSpc>
                <a:buNone/>
              </a:pPr>
              <a:r>
                <a:rPr lang="zh-CN" altLang="en-US" sz="2800" b="1">
                  <a:ea typeface="黑体" pitchFamily="49" charset="-122"/>
                </a:rPr>
                <a:t>量程</a:t>
              </a:r>
              <a:endParaRPr lang="zh-CN" altLang="en-US" sz="2800" b="1">
                <a:ea typeface="黑体" pitchFamily="49" charset="-122"/>
              </a:endParaRPr>
            </a:p>
          </p:txBody>
        </p:sp>
        <p:sp>
          <p:nvSpPr>
            <p:cNvPr id="6156" name="Rectangle 133"/>
            <p:cNvSpPr/>
            <p:nvPr/>
          </p:nvSpPr>
          <p:spPr>
            <a:xfrm>
              <a:off x="2496" y="1488"/>
              <a:ext cx="912" cy="33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lnSpc>
                  <a:spcPct val="90000"/>
                </a:lnSpc>
                <a:buNone/>
              </a:pPr>
              <a:r>
                <a:rPr lang="zh-CN" altLang="en-US" sz="2800" b="1">
                  <a:ea typeface="黑体" pitchFamily="49" charset="-122"/>
                </a:rPr>
                <a:t>分度值</a:t>
              </a:r>
              <a:endParaRPr lang="zh-CN" altLang="en-US" sz="2800" b="1">
                <a:ea typeface="黑体" pitchFamily="49" charset="-122"/>
              </a:endParaRPr>
            </a:p>
          </p:txBody>
        </p:sp>
        <p:sp>
          <p:nvSpPr>
            <p:cNvPr id="6157" name="Rectangle 134"/>
            <p:cNvSpPr/>
            <p:nvPr/>
          </p:nvSpPr>
          <p:spPr>
            <a:xfrm>
              <a:off x="4416" y="1488"/>
              <a:ext cx="1152" cy="33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lnSpc>
                  <a:spcPct val="90000"/>
                </a:lnSpc>
                <a:buNone/>
              </a:pPr>
              <a:r>
                <a:rPr lang="zh-CN" altLang="en-US" sz="2800" b="1">
                  <a:ea typeface="黑体" pitchFamily="49" charset="-122"/>
                </a:rPr>
                <a:t>零刻度线</a:t>
              </a:r>
              <a:endParaRPr lang="zh-CN" altLang="en-US" sz="2800" b="1">
                <a:ea typeface="黑体" pitchFamily="49" charset="-122"/>
              </a:endParaRPr>
            </a:p>
          </p:txBody>
        </p:sp>
      </p:grpSp>
      <p:grpSp>
        <p:nvGrpSpPr>
          <p:cNvPr id="6152" name="Group 135"/>
          <p:cNvGrpSpPr/>
          <p:nvPr/>
        </p:nvGrpSpPr>
        <p:grpSpPr>
          <a:xfrm>
            <a:off x="5638800" y="3048000"/>
            <a:ext cx="960438" cy="1111250"/>
            <a:chOff x="3552" y="1920"/>
            <a:chExt cx="605" cy="700"/>
          </a:xfrm>
        </p:grpSpPr>
        <p:sp>
          <p:nvSpPr>
            <p:cNvPr id="6153" name="AutoShape 136"/>
            <p:cNvSpPr/>
            <p:nvPr/>
          </p:nvSpPr>
          <p:spPr>
            <a:xfrm rot="5400000">
              <a:off x="3585" y="2224"/>
              <a:ext cx="432" cy="360"/>
            </a:xfrm>
            <a:prstGeom prst="leftBrace">
              <a:avLst>
                <a:gd name="adj1" fmla="val 8333"/>
                <a:gd name="adj2" fmla="val 50000"/>
              </a:avLst>
            </a:prstGeom>
            <a:noFill/>
            <a:ln w="25400">
              <a:solidFill>
                <a:schemeClr val="tx1"/>
              </a:solidFill>
              <a:round/>
            </a:ln>
            <a:effectLst/>
          </p:spPr>
          <p:txBody>
            <a:bodyPr rot="10800000" vert="vert"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r>
                <a:rPr lang="en-US" altLang="zh-CN">
                  <a:latin typeface="Calibri" pitchFamily="34" charset="0"/>
                </a:rPr>
                <a:t>                              </a:t>
              </a:r>
              <a:endParaRPr lang="en-US" altLang="zh-CN">
                <a:latin typeface="Calibri" pitchFamily="34" charset="0"/>
              </a:endParaRPr>
            </a:p>
          </p:txBody>
        </p:sp>
        <p:sp>
          <p:nvSpPr>
            <p:cNvPr id="6154" name="Text Box 137"/>
            <p:cNvSpPr/>
            <p:nvPr/>
          </p:nvSpPr>
          <p:spPr>
            <a:xfrm>
              <a:off x="3552" y="1920"/>
              <a:ext cx="605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1cm</a:t>
              </a:r>
              <a:endParaRPr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build="p"/>
      <p:bldP spid="6150" grpI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170" name="Group 128"/>
          <p:cNvGrpSpPr/>
          <p:nvPr/>
        </p:nvGrpSpPr>
        <p:grpSpPr>
          <a:xfrm>
            <a:off x="1209675" y="1524000"/>
            <a:ext cx="6408738" cy="1230312"/>
            <a:chOff x="476" y="2659"/>
            <a:chExt cx="4037" cy="775"/>
          </a:xfrm>
        </p:grpSpPr>
        <p:sp>
          <p:nvSpPr>
            <p:cNvPr id="7433" name="AutoShape 129"/>
            <p:cNvSpPr/>
            <p:nvPr/>
          </p:nvSpPr>
          <p:spPr>
            <a:xfrm>
              <a:off x="775" y="2659"/>
              <a:ext cx="1638" cy="775"/>
            </a:xfrm>
            <a:prstGeom prst="cube">
              <a:avLst>
                <a:gd name="adj" fmla="val 25000"/>
              </a:avLst>
            </a:prstGeom>
            <a:solidFill>
              <a:srgbClr val="FF0000"/>
            </a:solidFill>
            <a:ln w="25400"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Garamond" pitchFamily="18" charset="0"/>
              </a:endParaRPr>
            </a:p>
          </p:txBody>
        </p:sp>
        <p:sp>
          <p:nvSpPr>
            <p:cNvPr id="7434" name="AutoShape 130"/>
            <p:cNvSpPr/>
            <p:nvPr/>
          </p:nvSpPr>
          <p:spPr>
            <a:xfrm>
              <a:off x="476" y="2967"/>
              <a:ext cx="4037" cy="282"/>
            </a:xfrm>
            <a:prstGeom prst="cube">
              <a:avLst>
                <a:gd name="adj" fmla="val 66912"/>
              </a:avLst>
            </a:prstGeom>
            <a:solidFill>
              <a:srgbClr val="FFCC00"/>
            </a:solidFill>
            <a:ln w="31750"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Garamond" pitchFamily="18" charset="0"/>
              </a:endParaRPr>
            </a:p>
          </p:txBody>
        </p:sp>
        <p:grpSp>
          <p:nvGrpSpPr>
            <p:cNvPr id="7435" name="Group 131"/>
            <p:cNvGrpSpPr/>
            <p:nvPr/>
          </p:nvGrpSpPr>
          <p:grpSpPr>
            <a:xfrm>
              <a:off x="693" y="2981"/>
              <a:ext cx="3697" cy="16"/>
              <a:chOff x="793" y="3884"/>
              <a:chExt cx="3697" cy="21"/>
            </a:xfrm>
          </p:grpSpPr>
          <p:cxnSp>
            <p:nvCxnSpPr>
              <p:cNvPr id="7437" name="Line 132"/>
              <p:cNvCxnSpPr/>
              <p:nvPr/>
            </p:nvCxnSpPr>
            <p:spPr>
              <a:xfrm rot="2700000" flipH="1">
                <a:off x="836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38" name="Line 133"/>
              <p:cNvCxnSpPr/>
              <p:nvPr/>
            </p:nvCxnSpPr>
            <p:spPr>
              <a:xfrm rot="2700000" flipH="1">
                <a:off x="872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39" name="Line 134"/>
              <p:cNvCxnSpPr/>
              <p:nvPr/>
            </p:nvCxnSpPr>
            <p:spPr>
              <a:xfrm rot="2700000" flipH="1">
                <a:off x="908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40" name="Line 135"/>
              <p:cNvCxnSpPr/>
              <p:nvPr/>
            </p:nvCxnSpPr>
            <p:spPr>
              <a:xfrm rot="2700000" flipH="1">
                <a:off x="945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41" name="Line 136"/>
              <p:cNvCxnSpPr/>
              <p:nvPr/>
            </p:nvCxnSpPr>
            <p:spPr>
              <a:xfrm rot="2700000" flipH="1">
                <a:off x="981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42" name="Line 137"/>
              <p:cNvCxnSpPr/>
              <p:nvPr/>
            </p:nvCxnSpPr>
            <p:spPr>
              <a:xfrm rot="2700000" flipH="1">
                <a:off x="1017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43" name="Line 138"/>
              <p:cNvCxnSpPr/>
              <p:nvPr/>
            </p:nvCxnSpPr>
            <p:spPr>
              <a:xfrm rot="2700000" flipH="1">
                <a:off x="1017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44" name="Line 139"/>
              <p:cNvCxnSpPr/>
              <p:nvPr/>
            </p:nvCxnSpPr>
            <p:spPr>
              <a:xfrm rot="2700000" flipH="1">
                <a:off x="1053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45" name="Line 140"/>
              <p:cNvCxnSpPr/>
              <p:nvPr/>
            </p:nvCxnSpPr>
            <p:spPr>
              <a:xfrm rot="2700000" flipH="1">
                <a:off x="1089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46" name="Line 141"/>
              <p:cNvCxnSpPr/>
              <p:nvPr/>
            </p:nvCxnSpPr>
            <p:spPr>
              <a:xfrm rot="2700000" flipH="1">
                <a:off x="1126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47" name="Line 142"/>
              <p:cNvCxnSpPr/>
              <p:nvPr/>
            </p:nvCxnSpPr>
            <p:spPr>
              <a:xfrm rot="2700000" flipH="1">
                <a:off x="1162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48" name="Line 143"/>
              <p:cNvCxnSpPr/>
              <p:nvPr/>
            </p:nvCxnSpPr>
            <p:spPr>
              <a:xfrm rot="2700000" flipH="1">
                <a:off x="1198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49" name="Line 144"/>
              <p:cNvCxnSpPr/>
              <p:nvPr/>
            </p:nvCxnSpPr>
            <p:spPr>
              <a:xfrm rot="2700000" flipH="1">
                <a:off x="1198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50" name="Line 145"/>
              <p:cNvCxnSpPr/>
              <p:nvPr/>
            </p:nvCxnSpPr>
            <p:spPr>
              <a:xfrm rot="2700000" flipH="1">
                <a:off x="1234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51" name="Line 146"/>
              <p:cNvCxnSpPr/>
              <p:nvPr/>
            </p:nvCxnSpPr>
            <p:spPr>
              <a:xfrm rot="2700000" flipH="1">
                <a:off x="1270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52" name="Line 147"/>
              <p:cNvCxnSpPr/>
              <p:nvPr/>
            </p:nvCxnSpPr>
            <p:spPr>
              <a:xfrm rot="2700000" flipH="1">
                <a:off x="1307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53" name="Line 148"/>
              <p:cNvCxnSpPr/>
              <p:nvPr/>
            </p:nvCxnSpPr>
            <p:spPr>
              <a:xfrm rot="2700000" flipH="1">
                <a:off x="1343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54" name="Line 149"/>
              <p:cNvCxnSpPr/>
              <p:nvPr/>
            </p:nvCxnSpPr>
            <p:spPr>
              <a:xfrm rot="2700000" flipH="1">
                <a:off x="1379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55" name="Line 150"/>
              <p:cNvCxnSpPr/>
              <p:nvPr/>
            </p:nvCxnSpPr>
            <p:spPr>
              <a:xfrm rot="2700000" flipH="1">
                <a:off x="1379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56" name="Line 151"/>
              <p:cNvCxnSpPr/>
              <p:nvPr/>
            </p:nvCxnSpPr>
            <p:spPr>
              <a:xfrm rot="2700000" flipH="1">
                <a:off x="1415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57" name="Line 152"/>
              <p:cNvCxnSpPr/>
              <p:nvPr/>
            </p:nvCxnSpPr>
            <p:spPr>
              <a:xfrm rot="2700000" flipH="1">
                <a:off x="1451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58" name="Line 153"/>
              <p:cNvCxnSpPr/>
              <p:nvPr/>
            </p:nvCxnSpPr>
            <p:spPr>
              <a:xfrm rot="2700000" flipH="1">
                <a:off x="1488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59" name="Line 154"/>
              <p:cNvCxnSpPr/>
              <p:nvPr/>
            </p:nvCxnSpPr>
            <p:spPr>
              <a:xfrm rot="2700000" flipH="1">
                <a:off x="1524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60" name="Line 155"/>
              <p:cNvCxnSpPr/>
              <p:nvPr/>
            </p:nvCxnSpPr>
            <p:spPr>
              <a:xfrm rot="2700000" flipH="1">
                <a:off x="1560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61" name="Line 156"/>
              <p:cNvCxnSpPr/>
              <p:nvPr/>
            </p:nvCxnSpPr>
            <p:spPr>
              <a:xfrm rot="2700000" flipH="1">
                <a:off x="1561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62" name="Line 157"/>
              <p:cNvCxnSpPr/>
              <p:nvPr/>
            </p:nvCxnSpPr>
            <p:spPr>
              <a:xfrm rot="2700000" flipH="1">
                <a:off x="1597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63" name="Line 158"/>
              <p:cNvCxnSpPr/>
              <p:nvPr/>
            </p:nvCxnSpPr>
            <p:spPr>
              <a:xfrm rot="2700000" flipH="1">
                <a:off x="1633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64" name="Line 159"/>
              <p:cNvCxnSpPr/>
              <p:nvPr/>
            </p:nvCxnSpPr>
            <p:spPr>
              <a:xfrm rot="2700000" flipH="1">
                <a:off x="1670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65" name="Line 160"/>
              <p:cNvCxnSpPr/>
              <p:nvPr/>
            </p:nvCxnSpPr>
            <p:spPr>
              <a:xfrm rot="2700000" flipH="1">
                <a:off x="1706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66" name="Line 161"/>
              <p:cNvCxnSpPr/>
              <p:nvPr/>
            </p:nvCxnSpPr>
            <p:spPr>
              <a:xfrm rot="2700000" flipH="1">
                <a:off x="1742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67" name="Line 162"/>
              <p:cNvCxnSpPr/>
              <p:nvPr/>
            </p:nvCxnSpPr>
            <p:spPr>
              <a:xfrm rot="2700000" flipH="1">
                <a:off x="1742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68" name="Line 163"/>
              <p:cNvCxnSpPr/>
              <p:nvPr/>
            </p:nvCxnSpPr>
            <p:spPr>
              <a:xfrm rot="2700000" flipH="1">
                <a:off x="1778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69" name="Line 164"/>
              <p:cNvCxnSpPr/>
              <p:nvPr/>
            </p:nvCxnSpPr>
            <p:spPr>
              <a:xfrm rot="2700000" flipH="1">
                <a:off x="1814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70" name="Line 165"/>
              <p:cNvCxnSpPr/>
              <p:nvPr/>
            </p:nvCxnSpPr>
            <p:spPr>
              <a:xfrm rot="2700000" flipH="1">
                <a:off x="1851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71" name="Line 166"/>
              <p:cNvCxnSpPr/>
              <p:nvPr/>
            </p:nvCxnSpPr>
            <p:spPr>
              <a:xfrm rot="2700000" flipH="1">
                <a:off x="1887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72" name="Line 167"/>
              <p:cNvCxnSpPr/>
              <p:nvPr/>
            </p:nvCxnSpPr>
            <p:spPr>
              <a:xfrm rot="2700000" flipH="1">
                <a:off x="1923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73" name="Line 168"/>
              <p:cNvCxnSpPr/>
              <p:nvPr/>
            </p:nvCxnSpPr>
            <p:spPr>
              <a:xfrm rot="2700000" flipH="1">
                <a:off x="1923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74" name="Line 169"/>
              <p:cNvCxnSpPr/>
              <p:nvPr/>
            </p:nvCxnSpPr>
            <p:spPr>
              <a:xfrm rot="2700000" flipH="1">
                <a:off x="1959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75" name="Line 170"/>
              <p:cNvCxnSpPr/>
              <p:nvPr/>
            </p:nvCxnSpPr>
            <p:spPr>
              <a:xfrm rot="2700000" flipH="1">
                <a:off x="1995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76" name="Line 171"/>
              <p:cNvCxnSpPr/>
              <p:nvPr/>
            </p:nvCxnSpPr>
            <p:spPr>
              <a:xfrm rot="2700000" flipH="1">
                <a:off x="2032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77" name="Line 172"/>
              <p:cNvCxnSpPr/>
              <p:nvPr/>
            </p:nvCxnSpPr>
            <p:spPr>
              <a:xfrm rot="2700000" flipH="1">
                <a:off x="2068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78" name="Line 173"/>
              <p:cNvCxnSpPr/>
              <p:nvPr/>
            </p:nvCxnSpPr>
            <p:spPr>
              <a:xfrm rot="2700000" flipH="1">
                <a:off x="2104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79" name="Line 174"/>
              <p:cNvCxnSpPr/>
              <p:nvPr/>
            </p:nvCxnSpPr>
            <p:spPr>
              <a:xfrm rot="2700000" flipH="1">
                <a:off x="2104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80" name="Line 175"/>
              <p:cNvCxnSpPr/>
              <p:nvPr/>
            </p:nvCxnSpPr>
            <p:spPr>
              <a:xfrm rot="2700000" flipH="1">
                <a:off x="2140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81" name="Line 176"/>
              <p:cNvCxnSpPr/>
              <p:nvPr/>
            </p:nvCxnSpPr>
            <p:spPr>
              <a:xfrm rot="2700000" flipH="1">
                <a:off x="2176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82" name="Line 177"/>
              <p:cNvCxnSpPr/>
              <p:nvPr/>
            </p:nvCxnSpPr>
            <p:spPr>
              <a:xfrm rot="2700000" flipH="1">
                <a:off x="2213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83" name="Line 178"/>
              <p:cNvCxnSpPr/>
              <p:nvPr/>
            </p:nvCxnSpPr>
            <p:spPr>
              <a:xfrm rot="2700000" flipH="1">
                <a:off x="2249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84" name="Line 179"/>
              <p:cNvCxnSpPr/>
              <p:nvPr/>
            </p:nvCxnSpPr>
            <p:spPr>
              <a:xfrm rot="2700000" flipH="1">
                <a:off x="2285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85" name="Line 180"/>
              <p:cNvCxnSpPr/>
              <p:nvPr/>
            </p:nvCxnSpPr>
            <p:spPr>
              <a:xfrm rot="2700000" flipH="1">
                <a:off x="2285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86" name="Line 181"/>
              <p:cNvCxnSpPr/>
              <p:nvPr/>
            </p:nvCxnSpPr>
            <p:spPr>
              <a:xfrm rot="2700000" flipH="1">
                <a:off x="2321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87" name="Line 182"/>
              <p:cNvCxnSpPr/>
              <p:nvPr/>
            </p:nvCxnSpPr>
            <p:spPr>
              <a:xfrm rot="2700000" flipH="1">
                <a:off x="2357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88" name="Line 183"/>
              <p:cNvCxnSpPr/>
              <p:nvPr/>
            </p:nvCxnSpPr>
            <p:spPr>
              <a:xfrm rot="2700000" flipH="1">
                <a:off x="2394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89" name="Line 184"/>
              <p:cNvCxnSpPr/>
              <p:nvPr/>
            </p:nvCxnSpPr>
            <p:spPr>
              <a:xfrm rot="2700000" flipH="1">
                <a:off x="2430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90" name="Line 185"/>
              <p:cNvCxnSpPr/>
              <p:nvPr/>
            </p:nvCxnSpPr>
            <p:spPr>
              <a:xfrm rot="2700000" flipH="1">
                <a:off x="2466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91" name="Line 186"/>
              <p:cNvCxnSpPr/>
              <p:nvPr/>
            </p:nvCxnSpPr>
            <p:spPr>
              <a:xfrm rot="2700000" flipH="1">
                <a:off x="2466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92" name="Line 187"/>
              <p:cNvCxnSpPr/>
              <p:nvPr/>
            </p:nvCxnSpPr>
            <p:spPr>
              <a:xfrm rot="2700000" flipH="1">
                <a:off x="2502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93" name="Line 188"/>
              <p:cNvCxnSpPr/>
              <p:nvPr/>
            </p:nvCxnSpPr>
            <p:spPr>
              <a:xfrm rot="2700000" flipH="1">
                <a:off x="2538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94" name="Line 189"/>
              <p:cNvCxnSpPr/>
              <p:nvPr/>
            </p:nvCxnSpPr>
            <p:spPr>
              <a:xfrm rot="2700000" flipH="1">
                <a:off x="2575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95" name="Line 190"/>
              <p:cNvCxnSpPr/>
              <p:nvPr/>
            </p:nvCxnSpPr>
            <p:spPr>
              <a:xfrm rot="2700000" flipH="1">
                <a:off x="2611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96" name="Line 191"/>
              <p:cNvCxnSpPr/>
              <p:nvPr/>
            </p:nvCxnSpPr>
            <p:spPr>
              <a:xfrm rot="2700000" flipH="1">
                <a:off x="2647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97" name="Line 192"/>
              <p:cNvCxnSpPr/>
              <p:nvPr/>
            </p:nvCxnSpPr>
            <p:spPr>
              <a:xfrm rot="2700000" flipH="1">
                <a:off x="2647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98" name="Line 193"/>
              <p:cNvCxnSpPr/>
              <p:nvPr/>
            </p:nvCxnSpPr>
            <p:spPr>
              <a:xfrm rot="2700000" flipH="1">
                <a:off x="2683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499" name="Line 194"/>
              <p:cNvCxnSpPr/>
              <p:nvPr/>
            </p:nvCxnSpPr>
            <p:spPr>
              <a:xfrm rot="2700000" flipH="1">
                <a:off x="2719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00" name="Line 195"/>
              <p:cNvCxnSpPr/>
              <p:nvPr/>
            </p:nvCxnSpPr>
            <p:spPr>
              <a:xfrm rot="2700000" flipH="1">
                <a:off x="2756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01" name="Line 196"/>
              <p:cNvCxnSpPr/>
              <p:nvPr/>
            </p:nvCxnSpPr>
            <p:spPr>
              <a:xfrm rot="2700000" flipH="1">
                <a:off x="2792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02" name="Line 197"/>
              <p:cNvCxnSpPr/>
              <p:nvPr/>
            </p:nvCxnSpPr>
            <p:spPr>
              <a:xfrm rot="2700000" flipH="1">
                <a:off x="2828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03" name="Line 198"/>
              <p:cNvCxnSpPr/>
              <p:nvPr/>
            </p:nvCxnSpPr>
            <p:spPr>
              <a:xfrm rot="2700000" flipH="1">
                <a:off x="2828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04" name="Line 199"/>
              <p:cNvCxnSpPr/>
              <p:nvPr/>
            </p:nvCxnSpPr>
            <p:spPr>
              <a:xfrm rot="2700000" flipH="1">
                <a:off x="2864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05" name="Line 200"/>
              <p:cNvCxnSpPr/>
              <p:nvPr/>
            </p:nvCxnSpPr>
            <p:spPr>
              <a:xfrm rot="2700000" flipH="1">
                <a:off x="2900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06" name="Line 201"/>
              <p:cNvCxnSpPr/>
              <p:nvPr/>
            </p:nvCxnSpPr>
            <p:spPr>
              <a:xfrm rot="2700000" flipH="1">
                <a:off x="2937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07" name="Line 202"/>
              <p:cNvCxnSpPr/>
              <p:nvPr/>
            </p:nvCxnSpPr>
            <p:spPr>
              <a:xfrm rot="2700000" flipH="1">
                <a:off x="2973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08" name="Line 203"/>
              <p:cNvCxnSpPr/>
              <p:nvPr/>
            </p:nvCxnSpPr>
            <p:spPr>
              <a:xfrm rot="2700000" flipH="1">
                <a:off x="3009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09" name="Line 204"/>
              <p:cNvCxnSpPr/>
              <p:nvPr/>
            </p:nvCxnSpPr>
            <p:spPr>
              <a:xfrm rot="2700000" flipH="1">
                <a:off x="3009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10" name="Line 205"/>
              <p:cNvCxnSpPr/>
              <p:nvPr/>
            </p:nvCxnSpPr>
            <p:spPr>
              <a:xfrm rot="2700000" flipH="1">
                <a:off x="3045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11" name="Line 206"/>
              <p:cNvCxnSpPr/>
              <p:nvPr/>
            </p:nvCxnSpPr>
            <p:spPr>
              <a:xfrm rot="2700000" flipH="1">
                <a:off x="3081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12" name="Line 207"/>
              <p:cNvCxnSpPr/>
              <p:nvPr/>
            </p:nvCxnSpPr>
            <p:spPr>
              <a:xfrm rot="2700000" flipH="1">
                <a:off x="3118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13" name="Line 208"/>
              <p:cNvCxnSpPr/>
              <p:nvPr/>
            </p:nvCxnSpPr>
            <p:spPr>
              <a:xfrm rot="2700000" flipH="1">
                <a:off x="3154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14" name="Line 209"/>
              <p:cNvCxnSpPr/>
              <p:nvPr/>
            </p:nvCxnSpPr>
            <p:spPr>
              <a:xfrm rot="2700000" flipH="1">
                <a:off x="3190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15" name="Line 210"/>
              <p:cNvCxnSpPr/>
              <p:nvPr/>
            </p:nvCxnSpPr>
            <p:spPr>
              <a:xfrm rot="2700000" flipH="1">
                <a:off x="3190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16" name="Line 211"/>
              <p:cNvCxnSpPr/>
              <p:nvPr/>
            </p:nvCxnSpPr>
            <p:spPr>
              <a:xfrm rot="2700000" flipH="1">
                <a:off x="3226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17" name="Line 212"/>
              <p:cNvCxnSpPr/>
              <p:nvPr/>
            </p:nvCxnSpPr>
            <p:spPr>
              <a:xfrm rot="2700000" flipH="1">
                <a:off x="3262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18" name="Line 213"/>
              <p:cNvCxnSpPr/>
              <p:nvPr/>
            </p:nvCxnSpPr>
            <p:spPr>
              <a:xfrm rot="2700000" flipH="1">
                <a:off x="3299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19" name="Line 214"/>
              <p:cNvCxnSpPr/>
              <p:nvPr/>
            </p:nvCxnSpPr>
            <p:spPr>
              <a:xfrm rot="2700000" flipH="1">
                <a:off x="3335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20" name="Line 215"/>
              <p:cNvCxnSpPr/>
              <p:nvPr/>
            </p:nvCxnSpPr>
            <p:spPr>
              <a:xfrm rot="2700000" flipH="1">
                <a:off x="3371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21" name="Line 216"/>
              <p:cNvCxnSpPr/>
              <p:nvPr/>
            </p:nvCxnSpPr>
            <p:spPr>
              <a:xfrm rot="2700000" flipH="1">
                <a:off x="3371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22" name="Line 217"/>
              <p:cNvCxnSpPr/>
              <p:nvPr/>
            </p:nvCxnSpPr>
            <p:spPr>
              <a:xfrm rot="2700000" flipH="1">
                <a:off x="3407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23" name="Line 218"/>
              <p:cNvCxnSpPr/>
              <p:nvPr/>
            </p:nvCxnSpPr>
            <p:spPr>
              <a:xfrm rot="2700000" flipH="1">
                <a:off x="3443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24" name="Line 219"/>
              <p:cNvCxnSpPr/>
              <p:nvPr/>
            </p:nvCxnSpPr>
            <p:spPr>
              <a:xfrm rot="2700000" flipH="1">
                <a:off x="3480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25" name="Line 220"/>
              <p:cNvCxnSpPr/>
              <p:nvPr/>
            </p:nvCxnSpPr>
            <p:spPr>
              <a:xfrm rot="2700000" flipH="1">
                <a:off x="3516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26" name="Line 221"/>
              <p:cNvCxnSpPr/>
              <p:nvPr/>
            </p:nvCxnSpPr>
            <p:spPr>
              <a:xfrm rot="2700000" flipH="1">
                <a:off x="3552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27" name="Line 222"/>
              <p:cNvCxnSpPr/>
              <p:nvPr/>
            </p:nvCxnSpPr>
            <p:spPr>
              <a:xfrm rot="2700000" flipH="1">
                <a:off x="3552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28" name="Line 223"/>
              <p:cNvCxnSpPr/>
              <p:nvPr/>
            </p:nvCxnSpPr>
            <p:spPr>
              <a:xfrm rot="2700000" flipH="1">
                <a:off x="3588" y="3859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29" name="Line 224"/>
              <p:cNvCxnSpPr/>
              <p:nvPr/>
            </p:nvCxnSpPr>
            <p:spPr>
              <a:xfrm rot="2700000" flipH="1">
                <a:off x="3628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30" name="Line 225"/>
              <p:cNvCxnSpPr/>
              <p:nvPr/>
            </p:nvCxnSpPr>
            <p:spPr>
              <a:xfrm rot="2700000" flipH="1">
                <a:off x="3665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31" name="Line 226"/>
              <p:cNvCxnSpPr/>
              <p:nvPr/>
            </p:nvCxnSpPr>
            <p:spPr>
              <a:xfrm rot="2700000" flipH="1">
                <a:off x="3701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32" name="Line 227"/>
              <p:cNvCxnSpPr/>
              <p:nvPr/>
            </p:nvCxnSpPr>
            <p:spPr>
              <a:xfrm rot="2700000" flipH="1">
                <a:off x="3737" y="3862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33" name="Line 228"/>
              <p:cNvCxnSpPr/>
              <p:nvPr/>
            </p:nvCxnSpPr>
            <p:spPr>
              <a:xfrm rot="2700000" flipH="1">
                <a:off x="3737" y="3862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34" name="Line 229"/>
              <p:cNvCxnSpPr/>
              <p:nvPr/>
            </p:nvCxnSpPr>
            <p:spPr>
              <a:xfrm rot="2700000" flipH="1">
                <a:off x="3773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35" name="Line 230"/>
              <p:cNvCxnSpPr/>
              <p:nvPr/>
            </p:nvCxnSpPr>
            <p:spPr>
              <a:xfrm rot="2700000" flipH="1">
                <a:off x="3809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36" name="Line 231"/>
              <p:cNvCxnSpPr/>
              <p:nvPr/>
            </p:nvCxnSpPr>
            <p:spPr>
              <a:xfrm rot="2700000" flipH="1">
                <a:off x="3846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37" name="Line 232"/>
              <p:cNvCxnSpPr/>
              <p:nvPr/>
            </p:nvCxnSpPr>
            <p:spPr>
              <a:xfrm rot="2700000" flipH="1">
                <a:off x="3882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38" name="Line 233"/>
              <p:cNvCxnSpPr/>
              <p:nvPr/>
            </p:nvCxnSpPr>
            <p:spPr>
              <a:xfrm rot="2700000" flipH="1">
                <a:off x="3918" y="3862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39" name="Line 234"/>
              <p:cNvCxnSpPr/>
              <p:nvPr/>
            </p:nvCxnSpPr>
            <p:spPr>
              <a:xfrm rot="2700000" flipH="1">
                <a:off x="3918" y="3862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40" name="Line 235"/>
              <p:cNvCxnSpPr/>
              <p:nvPr/>
            </p:nvCxnSpPr>
            <p:spPr>
              <a:xfrm rot="2700000" flipH="1">
                <a:off x="3954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41" name="Line 236"/>
              <p:cNvCxnSpPr/>
              <p:nvPr/>
            </p:nvCxnSpPr>
            <p:spPr>
              <a:xfrm rot="2700000" flipH="1">
                <a:off x="3990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42" name="Line 237"/>
              <p:cNvCxnSpPr/>
              <p:nvPr/>
            </p:nvCxnSpPr>
            <p:spPr>
              <a:xfrm rot="2700000" flipH="1">
                <a:off x="4027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43" name="Line 238"/>
              <p:cNvCxnSpPr/>
              <p:nvPr/>
            </p:nvCxnSpPr>
            <p:spPr>
              <a:xfrm rot="2700000" flipH="1">
                <a:off x="4063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44" name="Line 239"/>
              <p:cNvCxnSpPr/>
              <p:nvPr/>
            </p:nvCxnSpPr>
            <p:spPr>
              <a:xfrm rot="2700000" flipH="1">
                <a:off x="4099" y="3862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45" name="Line 240"/>
              <p:cNvCxnSpPr/>
              <p:nvPr/>
            </p:nvCxnSpPr>
            <p:spPr>
              <a:xfrm rot="2700000" flipH="1">
                <a:off x="4099" y="3862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46" name="Line 241"/>
              <p:cNvCxnSpPr/>
              <p:nvPr/>
            </p:nvCxnSpPr>
            <p:spPr>
              <a:xfrm rot="2700000" flipH="1">
                <a:off x="4135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47" name="Line 242"/>
              <p:cNvCxnSpPr/>
              <p:nvPr/>
            </p:nvCxnSpPr>
            <p:spPr>
              <a:xfrm rot="2700000" flipH="1">
                <a:off x="4171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48" name="Line 243"/>
              <p:cNvCxnSpPr/>
              <p:nvPr/>
            </p:nvCxnSpPr>
            <p:spPr>
              <a:xfrm rot="2700000" flipH="1">
                <a:off x="4208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49" name="Line 244"/>
              <p:cNvCxnSpPr/>
              <p:nvPr/>
            </p:nvCxnSpPr>
            <p:spPr>
              <a:xfrm rot="2700000" flipH="1">
                <a:off x="4244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50" name="Line 245"/>
              <p:cNvCxnSpPr/>
              <p:nvPr/>
            </p:nvCxnSpPr>
            <p:spPr>
              <a:xfrm rot="2700000" flipH="1">
                <a:off x="4280" y="3862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51" name="Line 246"/>
              <p:cNvCxnSpPr/>
              <p:nvPr/>
            </p:nvCxnSpPr>
            <p:spPr>
              <a:xfrm rot="2700000" flipH="1">
                <a:off x="4280" y="3862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52" name="Line 247"/>
              <p:cNvCxnSpPr/>
              <p:nvPr/>
            </p:nvCxnSpPr>
            <p:spPr>
              <a:xfrm rot="2700000" flipH="1">
                <a:off x="4316" y="3862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53" name="Line 248"/>
              <p:cNvCxnSpPr/>
              <p:nvPr/>
            </p:nvCxnSpPr>
            <p:spPr>
              <a:xfrm rot="2700000" flipH="1">
                <a:off x="4348" y="3868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54" name="Line 249"/>
              <p:cNvCxnSpPr/>
              <p:nvPr/>
            </p:nvCxnSpPr>
            <p:spPr>
              <a:xfrm rot="2700000" flipH="1">
                <a:off x="4384" y="3868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55" name="Line 250"/>
              <p:cNvCxnSpPr/>
              <p:nvPr/>
            </p:nvCxnSpPr>
            <p:spPr>
              <a:xfrm rot="2700000" flipH="1">
                <a:off x="4447" y="3859"/>
                <a:ext cx="0" cy="86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7556" name="Line 251"/>
              <p:cNvCxnSpPr/>
              <p:nvPr/>
            </p:nvCxnSpPr>
            <p:spPr>
              <a:xfrm rot="2700000" flipH="1">
                <a:off x="4421" y="3868"/>
                <a:ext cx="0" cy="50"/>
              </a:xfrm>
              <a:prstGeom prst="line">
                <a:avLst/>
              </a:prstGeom>
              <a:noFill/>
              <a:ln w="25400">
                <a:solidFill>
                  <a:srgbClr val="333333"/>
                </a:solidFill>
                <a:miter lim="800000"/>
              </a:ln>
            </p:spPr>
          </p:cxnSp>
        </p:grpSp>
        <p:sp>
          <p:nvSpPr>
            <p:cNvPr id="7436" name="Text Box 252"/>
            <p:cNvSpPr/>
            <p:nvPr/>
          </p:nvSpPr>
          <p:spPr>
            <a:xfrm>
              <a:off x="584" y="2976"/>
              <a:ext cx="3901" cy="17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1200" b="1" i="1">
                  <a:solidFill>
                    <a:srgbClr val="000000"/>
                  </a:solidFill>
                </a:rPr>
                <a:t>0 cm      1          2            3           4            5            6           7            8          9          10</a:t>
              </a:r>
              <a:r>
                <a:rPr lang="en-US" altLang="zh-CN" sz="1200" b="1" i="1"/>
                <a:t> </a:t>
              </a:r>
              <a:endParaRPr lang="en-US" altLang="zh-CN" sz="1800" i="1"/>
            </a:p>
          </p:txBody>
        </p:sp>
      </p:grpSp>
      <p:sp>
        <p:nvSpPr>
          <p:cNvPr id="7171" name="Text Box 381"/>
          <p:cNvSpPr/>
          <p:nvPr/>
        </p:nvSpPr>
        <p:spPr>
          <a:xfrm>
            <a:off x="7772400" y="1828800"/>
            <a:ext cx="1152525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kumimoji="1" lang="en-US" altLang="zh-CN" sz="4400" b="1">
                <a:latin typeface="Times New Roman" pitchFamily="18" charset="0"/>
                <a:ea typeface="黑体" pitchFamily="49" charset="-122"/>
              </a:rPr>
              <a:t>√</a:t>
            </a:r>
            <a:endParaRPr kumimoji="1" lang="en-US" altLang="zh-CN" sz="44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7172" name="Rectangle 128"/>
          <p:cNvSpPr/>
          <p:nvPr/>
        </p:nvSpPr>
        <p:spPr>
          <a:xfrm>
            <a:off x="3962400" y="228600"/>
            <a:ext cx="4876800" cy="9461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Calibri" pitchFamily="34" charset="0"/>
                <a:ea typeface="黑体" pitchFamily="49" charset="-122"/>
              </a:rPr>
              <a:t>1</a:t>
            </a:r>
            <a:r>
              <a:rPr lang="zh-CN" altLang="en-US" sz="2800" b="1">
                <a:latin typeface="Calibri" pitchFamily="34" charset="0"/>
                <a:ea typeface="黑体" pitchFamily="49" charset="-122"/>
              </a:rPr>
              <a:t>、刻度尺要与被测长度平行，刻度要紧贴被测物体。</a:t>
            </a:r>
            <a:endParaRPr lang="zh-CN" altLang="en-US" sz="2800" b="1">
              <a:latin typeface="Calibri" pitchFamily="34" charset="0"/>
              <a:ea typeface="黑体" pitchFamily="49" charset="-122"/>
            </a:endParaRPr>
          </a:p>
        </p:txBody>
      </p:sp>
      <p:sp>
        <p:nvSpPr>
          <p:cNvPr id="7173" name="Text Box 380"/>
          <p:cNvSpPr/>
          <p:nvPr/>
        </p:nvSpPr>
        <p:spPr>
          <a:xfrm>
            <a:off x="533400" y="1676400"/>
            <a:ext cx="115252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kumimoji="1" lang="zh-CN" altLang="en-US" b="1">
                <a:latin typeface="Times New Roman" pitchFamily="18" charset="0"/>
                <a:ea typeface="黑体" pitchFamily="49" charset="-122"/>
              </a:rPr>
              <a:t>甲</a:t>
            </a:r>
            <a:endParaRPr kumimoji="1" lang="zh-CN" altLang="en-US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7174" name="Group 130"/>
          <p:cNvGrpSpPr/>
          <p:nvPr/>
        </p:nvGrpSpPr>
        <p:grpSpPr>
          <a:xfrm>
            <a:off x="609600" y="3175000"/>
            <a:ext cx="8305800" cy="1930400"/>
            <a:chOff x="384" y="2000"/>
            <a:chExt cx="5232" cy="1216"/>
          </a:xfrm>
        </p:grpSpPr>
        <p:grpSp>
          <p:nvGrpSpPr>
            <p:cNvPr id="7305" name="Group 253"/>
            <p:cNvGrpSpPr/>
            <p:nvPr/>
          </p:nvGrpSpPr>
          <p:grpSpPr>
            <a:xfrm>
              <a:off x="841" y="2000"/>
              <a:ext cx="3888" cy="871"/>
              <a:chOff x="671" y="300"/>
              <a:chExt cx="3888" cy="871"/>
            </a:xfrm>
          </p:grpSpPr>
          <p:sp>
            <p:nvSpPr>
              <p:cNvPr id="7308" name="AutoShape 254"/>
              <p:cNvSpPr/>
              <p:nvPr/>
            </p:nvSpPr>
            <p:spPr>
              <a:xfrm>
                <a:off x="729" y="300"/>
                <a:ext cx="1638" cy="775"/>
              </a:xfrm>
              <a:prstGeom prst="cube">
                <a:avLst>
                  <a:gd name="adj" fmla="val 25000"/>
                </a:avLst>
              </a:prstGeom>
              <a:solidFill>
                <a:srgbClr val="FF0000"/>
              </a:solidFill>
              <a:ln w="25400">
                <a:solidFill>
                  <a:schemeClr val="tx1"/>
                </a:solidFill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endParaRPr lang="zh-CN" altLang="zh-CN" sz="1800">
                  <a:latin typeface="Garamond" pitchFamily="18" charset="0"/>
                </a:endParaRPr>
              </a:p>
            </p:txBody>
          </p:sp>
          <p:grpSp>
            <p:nvGrpSpPr>
              <p:cNvPr id="7309" name="Group 255"/>
              <p:cNvGrpSpPr/>
              <p:nvPr/>
            </p:nvGrpSpPr>
            <p:grpSpPr>
              <a:xfrm rot="360000">
                <a:off x="671" y="804"/>
                <a:ext cx="3888" cy="367"/>
                <a:chOff x="808" y="1328"/>
                <a:chExt cx="3888" cy="499"/>
              </a:xfrm>
            </p:grpSpPr>
            <p:sp>
              <p:nvSpPr>
                <p:cNvPr id="7310" name="AutoShape 256"/>
                <p:cNvSpPr/>
                <p:nvPr/>
              </p:nvSpPr>
              <p:spPr>
                <a:xfrm>
                  <a:off x="808" y="1328"/>
                  <a:ext cx="3888" cy="499"/>
                </a:xfrm>
                <a:prstGeom prst="cube">
                  <a:avLst>
                    <a:gd name="adj" fmla="val 8616"/>
                  </a:avLst>
                </a:prstGeom>
                <a:solidFill>
                  <a:srgbClr val="FFCC00"/>
                </a:solidFill>
                <a:ln w="25400">
                  <a:solidFill>
                    <a:schemeClr val="tx1"/>
                  </a:solidFill>
                  <a:miter lim="800000"/>
                </a:ln>
              </p:spPr>
              <p:txBody>
                <a:bodyPr wrap="none" anchor="ctr" anchorCtr="0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r>
                    <a:rPr lang="en-US" altLang="zh-CN" sz="1200" b="1">
                      <a:solidFill>
                        <a:srgbClr val="000000"/>
                      </a:solidFill>
                    </a:rPr>
                    <a:t>0 cm     1           2            3           4            5            6           7            8          9          10</a:t>
                  </a:r>
                  <a:r>
                    <a:rPr lang="en-US" altLang="zh-CN" sz="1200" b="1"/>
                    <a:t> </a:t>
                  </a:r>
                  <a:endParaRPr lang="en-US" altLang="zh-CN" sz="1200" b="1"/>
                </a:p>
              </p:txBody>
            </p:sp>
            <p:cxnSp>
              <p:nvCxnSpPr>
                <p:cNvPr id="7311" name="Line 257"/>
                <p:cNvCxnSpPr/>
                <p:nvPr/>
              </p:nvCxnSpPr>
              <p:spPr>
                <a:xfrm flipH="1">
                  <a:off x="899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12" name="Line 258"/>
                <p:cNvCxnSpPr/>
                <p:nvPr/>
              </p:nvCxnSpPr>
              <p:spPr>
                <a:xfrm flipH="1">
                  <a:off x="935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13" name="Line 259"/>
                <p:cNvCxnSpPr/>
                <p:nvPr/>
              </p:nvCxnSpPr>
              <p:spPr>
                <a:xfrm flipH="1">
                  <a:off x="971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14" name="Line 260"/>
                <p:cNvCxnSpPr/>
                <p:nvPr/>
              </p:nvCxnSpPr>
              <p:spPr>
                <a:xfrm flipH="1">
                  <a:off x="1008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15" name="Line 261"/>
                <p:cNvCxnSpPr/>
                <p:nvPr/>
              </p:nvCxnSpPr>
              <p:spPr>
                <a:xfrm flipH="1">
                  <a:off x="1044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16" name="Line 262"/>
                <p:cNvCxnSpPr/>
                <p:nvPr/>
              </p:nvCxnSpPr>
              <p:spPr>
                <a:xfrm flipH="1">
                  <a:off x="1080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17" name="Line 263"/>
                <p:cNvCxnSpPr/>
                <p:nvPr/>
              </p:nvCxnSpPr>
              <p:spPr>
                <a:xfrm flipH="1">
                  <a:off x="1080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18" name="Line 264"/>
                <p:cNvCxnSpPr/>
                <p:nvPr/>
              </p:nvCxnSpPr>
              <p:spPr>
                <a:xfrm flipH="1">
                  <a:off x="1116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19" name="Line 265"/>
                <p:cNvCxnSpPr/>
                <p:nvPr/>
              </p:nvCxnSpPr>
              <p:spPr>
                <a:xfrm flipH="1">
                  <a:off x="1152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20" name="Line 266"/>
                <p:cNvCxnSpPr/>
                <p:nvPr/>
              </p:nvCxnSpPr>
              <p:spPr>
                <a:xfrm flipH="1">
                  <a:off x="1189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21" name="Line 267"/>
                <p:cNvCxnSpPr/>
                <p:nvPr/>
              </p:nvCxnSpPr>
              <p:spPr>
                <a:xfrm flipH="1">
                  <a:off x="1225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22" name="Line 268"/>
                <p:cNvCxnSpPr/>
                <p:nvPr/>
              </p:nvCxnSpPr>
              <p:spPr>
                <a:xfrm flipH="1">
                  <a:off x="1261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23" name="Line 269"/>
                <p:cNvCxnSpPr/>
                <p:nvPr/>
              </p:nvCxnSpPr>
              <p:spPr>
                <a:xfrm flipH="1">
                  <a:off x="1261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24" name="Line 270"/>
                <p:cNvCxnSpPr/>
                <p:nvPr/>
              </p:nvCxnSpPr>
              <p:spPr>
                <a:xfrm flipH="1">
                  <a:off x="1297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25" name="Line 271"/>
                <p:cNvCxnSpPr/>
                <p:nvPr/>
              </p:nvCxnSpPr>
              <p:spPr>
                <a:xfrm flipH="1">
                  <a:off x="1333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26" name="Line 272"/>
                <p:cNvCxnSpPr/>
                <p:nvPr/>
              </p:nvCxnSpPr>
              <p:spPr>
                <a:xfrm flipH="1">
                  <a:off x="1370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27" name="Line 273"/>
                <p:cNvCxnSpPr/>
                <p:nvPr/>
              </p:nvCxnSpPr>
              <p:spPr>
                <a:xfrm flipH="1">
                  <a:off x="1406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28" name="Line 274"/>
                <p:cNvCxnSpPr/>
                <p:nvPr/>
              </p:nvCxnSpPr>
              <p:spPr>
                <a:xfrm flipH="1">
                  <a:off x="1442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29" name="Line 275"/>
                <p:cNvCxnSpPr/>
                <p:nvPr/>
              </p:nvCxnSpPr>
              <p:spPr>
                <a:xfrm flipH="1">
                  <a:off x="1442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30" name="Line 276"/>
                <p:cNvCxnSpPr/>
                <p:nvPr/>
              </p:nvCxnSpPr>
              <p:spPr>
                <a:xfrm flipH="1">
                  <a:off x="1478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31" name="Line 277"/>
                <p:cNvCxnSpPr/>
                <p:nvPr/>
              </p:nvCxnSpPr>
              <p:spPr>
                <a:xfrm flipH="1">
                  <a:off x="1514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32" name="Line 278"/>
                <p:cNvCxnSpPr/>
                <p:nvPr/>
              </p:nvCxnSpPr>
              <p:spPr>
                <a:xfrm flipH="1">
                  <a:off x="1551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33" name="Line 279"/>
                <p:cNvCxnSpPr/>
                <p:nvPr/>
              </p:nvCxnSpPr>
              <p:spPr>
                <a:xfrm flipH="1">
                  <a:off x="1587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34" name="Line 280"/>
                <p:cNvCxnSpPr/>
                <p:nvPr/>
              </p:nvCxnSpPr>
              <p:spPr>
                <a:xfrm flipH="1">
                  <a:off x="1623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35" name="Line 281"/>
                <p:cNvCxnSpPr/>
                <p:nvPr/>
              </p:nvCxnSpPr>
              <p:spPr>
                <a:xfrm flipH="1">
                  <a:off x="1624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36" name="Line 282"/>
                <p:cNvCxnSpPr/>
                <p:nvPr/>
              </p:nvCxnSpPr>
              <p:spPr>
                <a:xfrm flipH="1">
                  <a:off x="1660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37" name="Line 283"/>
                <p:cNvCxnSpPr/>
                <p:nvPr/>
              </p:nvCxnSpPr>
              <p:spPr>
                <a:xfrm flipH="1">
                  <a:off x="1696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38" name="Line 284"/>
                <p:cNvCxnSpPr/>
                <p:nvPr/>
              </p:nvCxnSpPr>
              <p:spPr>
                <a:xfrm flipH="1">
                  <a:off x="1733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39" name="Line 285"/>
                <p:cNvCxnSpPr/>
                <p:nvPr/>
              </p:nvCxnSpPr>
              <p:spPr>
                <a:xfrm flipH="1">
                  <a:off x="1769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40" name="Line 286"/>
                <p:cNvCxnSpPr/>
                <p:nvPr/>
              </p:nvCxnSpPr>
              <p:spPr>
                <a:xfrm flipH="1">
                  <a:off x="1805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41" name="Line 287"/>
                <p:cNvCxnSpPr/>
                <p:nvPr/>
              </p:nvCxnSpPr>
              <p:spPr>
                <a:xfrm flipH="1">
                  <a:off x="1805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42" name="Line 288"/>
                <p:cNvCxnSpPr/>
                <p:nvPr/>
              </p:nvCxnSpPr>
              <p:spPr>
                <a:xfrm flipH="1">
                  <a:off x="1841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43" name="Line 289"/>
                <p:cNvCxnSpPr/>
                <p:nvPr/>
              </p:nvCxnSpPr>
              <p:spPr>
                <a:xfrm flipH="1">
                  <a:off x="1877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44" name="Line 290"/>
                <p:cNvCxnSpPr/>
                <p:nvPr/>
              </p:nvCxnSpPr>
              <p:spPr>
                <a:xfrm flipH="1">
                  <a:off x="1914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45" name="Line 291"/>
                <p:cNvCxnSpPr/>
                <p:nvPr/>
              </p:nvCxnSpPr>
              <p:spPr>
                <a:xfrm flipH="1">
                  <a:off x="1950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46" name="Line 292"/>
                <p:cNvCxnSpPr/>
                <p:nvPr/>
              </p:nvCxnSpPr>
              <p:spPr>
                <a:xfrm flipH="1">
                  <a:off x="1986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47" name="Line 293"/>
                <p:cNvCxnSpPr/>
                <p:nvPr/>
              </p:nvCxnSpPr>
              <p:spPr>
                <a:xfrm flipH="1">
                  <a:off x="1986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48" name="Line 294"/>
                <p:cNvCxnSpPr/>
                <p:nvPr/>
              </p:nvCxnSpPr>
              <p:spPr>
                <a:xfrm flipH="1">
                  <a:off x="2022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49" name="Line 295"/>
                <p:cNvCxnSpPr/>
                <p:nvPr/>
              </p:nvCxnSpPr>
              <p:spPr>
                <a:xfrm flipH="1">
                  <a:off x="2058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50" name="Line 296"/>
                <p:cNvCxnSpPr/>
                <p:nvPr/>
              </p:nvCxnSpPr>
              <p:spPr>
                <a:xfrm flipH="1">
                  <a:off x="2095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51" name="Line 297"/>
                <p:cNvCxnSpPr/>
                <p:nvPr/>
              </p:nvCxnSpPr>
              <p:spPr>
                <a:xfrm flipH="1">
                  <a:off x="2131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52" name="Line 298"/>
                <p:cNvCxnSpPr/>
                <p:nvPr/>
              </p:nvCxnSpPr>
              <p:spPr>
                <a:xfrm flipH="1">
                  <a:off x="2167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53" name="Line 299"/>
                <p:cNvCxnSpPr/>
                <p:nvPr/>
              </p:nvCxnSpPr>
              <p:spPr>
                <a:xfrm flipH="1">
                  <a:off x="2167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54" name="Line 300"/>
                <p:cNvCxnSpPr/>
                <p:nvPr/>
              </p:nvCxnSpPr>
              <p:spPr>
                <a:xfrm flipH="1">
                  <a:off x="2203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55" name="Line 301"/>
                <p:cNvCxnSpPr/>
                <p:nvPr/>
              </p:nvCxnSpPr>
              <p:spPr>
                <a:xfrm flipH="1">
                  <a:off x="2239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56" name="Line 302"/>
                <p:cNvCxnSpPr/>
                <p:nvPr/>
              </p:nvCxnSpPr>
              <p:spPr>
                <a:xfrm flipH="1">
                  <a:off x="2276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57" name="Line 303"/>
                <p:cNvCxnSpPr/>
                <p:nvPr/>
              </p:nvCxnSpPr>
              <p:spPr>
                <a:xfrm flipH="1">
                  <a:off x="2312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58" name="Line 304"/>
                <p:cNvCxnSpPr/>
                <p:nvPr/>
              </p:nvCxnSpPr>
              <p:spPr>
                <a:xfrm flipH="1">
                  <a:off x="2348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59" name="Line 305"/>
                <p:cNvCxnSpPr/>
                <p:nvPr/>
              </p:nvCxnSpPr>
              <p:spPr>
                <a:xfrm flipH="1">
                  <a:off x="2348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60" name="Line 306"/>
                <p:cNvCxnSpPr/>
                <p:nvPr/>
              </p:nvCxnSpPr>
              <p:spPr>
                <a:xfrm flipH="1">
                  <a:off x="2384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61" name="Line 307"/>
                <p:cNvCxnSpPr/>
                <p:nvPr/>
              </p:nvCxnSpPr>
              <p:spPr>
                <a:xfrm flipH="1">
                  <a:off x="2420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62" name="Line 308"/>
                <p:cNvCxnSpPr/>
                <p:nvPr/>
              </p:nvCxnSpPr>
              <p:spPr>
                <a:xfrm flipH="1">
                  <a:off x="2457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63" name="Line 309"/>
                <p:cNvCxnSpPr/>
                <p:nvPr/>
              </p:nvCxnSpPr>
              <p:spPr>
                <a:xfrm flipH="1">
                  <a:off x="2493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64" name="Line 310"/>
                <p:cNvCxnSpPr/>
                <p:nvPr/>
              </p:nvCxnSpPr>
              <p:spPr>
                <a:xfrm flipH="1">
                  <a:off x="2529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65" name="Line 311"/>
                <p:cNvCxnSpPr/>
                <p:nvPr/>
              </p:nvCxnSpPr>
              <p:spPr>
                <a:xfrm flipH="1">
                  <a:off x="2529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66" name="Line 312"/>
                <p:cNvCxnSpPr/>
                <p:nvPr/>
              </p:nvCxnSpPr>
              <p:spPr>
                <a:xfrm flipH="1">
                  <a:off x="2565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67" name="Line 313"/>
                <p:cNvCxnSpPr/>
                <p:nvPr/>
              </p:nvCxnSpPr>
              <p:spPr>
                <a:xfrm flipH="1">
                  <a:off x="2601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68" name="Line 314"/>
                <p:cNvCxnSpPr/>
                <p:nvPr/>
              </p:nvCxnSpPr>
              <p:spPr>
                <a:xfrm flipH="1">
                  <a:off x="2638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69" name="Line 315"/>
                <p:cNvCxnSpPr/>
                <p:nvPr/>
              </p:nvCxnSpPr>
              <p:spPr>
                <a:xfrm flipH="1">
                  <a:off x="2674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70" name="Line 316"/>
                <p:cNvCxnSpPr/>
                <p:nvPr/>
              </p:nvCxnSpPr>
              <p:spPr>
                <a:xfrm flipH="1">
                  <a:off x="2710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71" name="Line 317"/>
                <p:cNvCxnSpPr/>
                <p:nvPr/>
              </p:nvCxnSpPr>
              <p:spPr>
                <a:xfrm flipH="1">
                  <a:off x="2710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72" name="Line 318"/>
                <p:cNvCxnSpPr/>
                <p:nvPr/>
              </p:nvCxnSpPr>
              <p:spPr>
                <a:xfrm flipH="1">
                  <a:off x="2746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73" name="Line 319"/>
                <p:cNvCxnSpPr/>
                <p:nvPr/>
              </p:nvCxnSpPr>
              <p:spPr>
                <a:xfrm flipH="1">
                  <a:off x="2782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74" name="Line 320"/>
                <p:cNvCxnSpPr/>
                <p:nvPr/>
              </p:nvCxnSpPr>
              <p:spPr>
                <a:xfrm flipH="1">
                  <a:off x="2819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75" name="Line 321"/>
                <p:cNvCxnSpPr/>
                <p:nvPr/>
              </p:nvCxnSpPr>
              <p:spPr>
                <a:xfrm flipH="1">
                  <a:off x="2855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76" name="Line 322"/>
                <p:cNvCxnSpPr/>
                <p:nvPr/>
              </p:nvCxnSpPr>
              <p:spPr>
                <a:xfrm flipH="1">
                  <a:off x="2891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77" name="Line 323"/>
                <p:cNvCxnSpPr/>
                <p:nvPr/>
              </p:nvCxnSpPr>
              <p:spPr>
                <a:xfrm flipH="1">
                  <a:off x="2891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78" name="Line 324"/>
                <p:cNvCxnSpPr/>
                <p:nvPr/>
              </p:nvCxnSpPr>
              <p:spPr>
                <a:xfrm flipH="1">
                  <a:off x="2927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79" name="Line 325"/>
                <p:cNvCxnSpPr/>
                <p:nvPr/>
              </p:nvCxnSpPr>
              <p:spPr>
                <a:xfrm flipH="1">
                  <a:off x="2963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80" name="Line 326"/>
                <p:cNvCxnSpPr/>
                <p:nvPr/>
              </p:nvCxnSpPr>
              <p:spPr>
                <a:xfrm flipH="1">
                  <a:off x="3000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81" name="Line 327"/>
                <p:cNvCxnSpPr/>
                <p:nvPr/>
              </p:nvCxnSpPr>
              <p:spPr>
                <a:xfrm flipH="1">
                  <a:off x="3036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82" name="Line 328"/>
                <p:cNvCxnSpPr/>
                <p:nvPr/>
              </p:nvCxnSpPr>
              <p:spPr>
                <a:xfrm flipH="1">
                  <a:off x="3072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83" name="Line 329"/>
                <p:cNvCxnSpPr/>
                <p:nvPr/>
              </p:nvCxnSpPr>
              <p:spPr>
                <a:xfrm flipH="1">
                  <a:off x="3072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84" name="Line 330"/>
                <p:cNvCxnSpPr/>
                <p:nvPr/>
              </p:nvCxnSpPr>
              <p:spPr>
                <a:xfrm flipH="1">
                  <a:off x="3108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85" name="Line 331"/>
                <p:cNvCxnSpPr/>
                <p:nvPr/>
              </p:nvCxnSpPr>
              <p:spPr>
                <a:xfrm flipH="1">
                  <a:off x="3144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86" name="Line 332"/>
                <p:cNvCxnSpPr/>
                <p:nvPr/>
              </p:nvCxnSpPr>
              <p:spPr>
                <a:xfrm flipH="1">
                  <a:off x="3181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87" name="Line 333"/>
                <p:cNvCxnSpPr/>
                <p:nvPr/>
              </p:nvCxnSpPr>
              <p:spPr>
                <a:xfrm flipH="1">
                  <a:off x="3217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88" name="Line 334"/>
                <p:cNvCxnSpPr/>
                <p:nvPr/>
              </p:nvCxnSpPr>
              <p:spPr>
                <a:xfrm flipH="1">
                  <a:off x="3253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89" name="Line 335"/>
                <p:cNvCxnSpPr/>
                <p:nvPr/>
              </p:nvCxnSpPr>
              <p:spPr>
                <a:xfrm flipH="1">
                  <a:off x="3253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90" name="Line 336"/>
                <p:cNvCxnSpPr/>
                <p:nvPr/>
              </p:nvCxnSpPr>
              <p:spPr>
                <a:xfrm flipH="1">
                  <a:off x="3289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91" name="Line 337"/>
                <p:cNvCxnSpPr/>
                <p:nvPr/>
              </p:nvCxnSpPr>
              <p:spPr>
                <a:xfrm flipH="1">
                  <a:off x="3325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92" name="Line 338"/>
                <p:cNvCxnSpPr/>
                <p:nvPr/>
              </p:nvCxnSpPr>
              <p:spPr>
                <a:xfrm flipH="1">
                  <a:off x="3362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93" name="Line 339"/>
                <p:cNvCxnSpPr/>
                <p:nvPr/>
              </p:nvCxnSpPr>
              <p:spPr>
                <a:xfrm flipH="1">
                  <a:off x="3398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94" name="Line 340"/>
                <p:cNvCxnSpPr/>
                <p:nvPr/>
              </p:nvCxnSpPr>
              <p:spPr>
                <a:xfrm flipH="1">
                  <a:off x="3434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95" name="Line 341"/>
                <p:cNvCxnSpPr/>
                <p:nvPr/>
              </p:nvCxnSpPr>
              <p:spPr>
                <a:xfrm flipH="1">
                  <a:off x="3434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96" name="Line 342"/>
                <p:cNvCxnSpPr/>
                <p:nvPr/>
              </p:nvCxnSpPr>
              <p:spPr>
                <a:xfrm flipH="1">
                  <a:off x="3470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97" name="Line 343"/>
                <p:cNvCxnSpPr/>
                <p:nvPr/>
              </p:nvCxnSpPr>
              <p:spPr>
                <a:xfrm flipH="1">
                  <a:off x="3506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98" name="Line 344"/>
                <p:cNvCxnSpPr/>
                <p:nvPr/>
              </p:nvCxnSpPr>
              <p:spPr>
                <a:xfrm flipH="1">
                  <a:off x="3543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399" name="Line 345"/>
                <p:cNvCxnSpPr/>
                <p:nvPr/>
              </p:nvCxnSpPr>
              <p:spPr>
                <a:xfrm flipH="1">
                  <a:off x="3579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400" name="Line 346"/>
                <p:cNvCxnSpPr/>
                <p:nvPr/>
              </p:nvCxnSpPr>
              <p:spPr>
                <a:xfrm flipH="1">
                  <a:off x="3615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401" name="Line 347"/>
                <p:cNvCxnSpPr/>
                <p:nvPr/>
              </p:nvCxnSpPr>
              <p:spPr>
                <a:xfrm flipH="1">
                  <a:off x="3615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402" name="Line 348"/>
                <p:cNvCxnSpPr/>
                <p:nvPr/>
              </p:nvCxnSpPr>
              <p:spPr>
                <a:xfrm flipH="1">
                  <a:off x="3651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403" name="Line 349"/>
                <p:cNvCxnSpPr/>
                <p:nvPr/>
              </p:nvCxnSpPr>
              <p:spPr>
                <a:xfrm flipH="1">
                  <a:off x="3687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404" name="Line 350"/>
                <p:cNvCxnSpPr/>
                <p:nvPr/>
              </p:nvCxnSpPr>
              <p:spPr>
                <a:xfrm flipH="1">
                  <a:off x="3724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405" name="Line 351"/>
                <p:cNvCxnSpPr/>
                <p:nvPr/>
              </p:nvCxnSpPr>
              <p:spPr>
                <a:xfrm flipH="1">
                  <a:off x="3760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406" name="Line 352"/>
                <p:cNvCxnSpPr/>
                <p:nvPr/>
              </p:nvCxnSpPr>
              <p:spPr>
                <a:xfrm flipH="1">
                  <a:off x="3796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grpSp>
              <p:nvGrpSpPr>
                <p:cNvPr id="7407" name="Group 353"/>
                <p:cNvGrpSpPr/>
                <p:nvPr/>
              </p:nvGrpSpPr>
              <p:grpSpPr>
                <a:xfrm>
                  <a:off x="3796" y="1379"/>
                  <a:ext cx="145" cy="118"/>
                  <a:chOff x="3963" y="2822"/>
                  <a:chExt cx="145" cy="118"/>
                </a:xfrm>
              </p:grpSpPr>
              <p:cxnSp>
                <p:nvCxnSpPr>
                  <p:cNvPr id="7428" name="Line 354"/>
                  <p:cNvCxnSpPr/>
                  <p:nvPr/>
                </p:nvCxnSpPr>
                <p:spPr>
                  <a:xfrm flipH="1">
                    <a:off x="3963" y="2822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429" name="Line 355"/>
                  <p:cNvCxnSpPr/>
                  <p:nvPr/>
                </p:nvCxnSpPr>
                <p:spPr>
                  <a:xfrm flipH="1">
                    <a:off x="3999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430" name="Line 356"/>
                  <p:cNvCxnSpPr/>
                  <p:nvPr/>
                </p:nvCxnSpPr>
                <p:spPr>
                  <a:xfrm flipH="1">
                    <a:off x="4035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431" name="Line 357"/>
                  <p:cNvCxnSpPr/>
                  <p:nvPr/>
                </p:nvCxnSpPr>
                <p:spPr>
                  <a:xfrm flipH="1">
                    <a:off x="4072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432" name="Line 358"/>
                  <p:cNvCxnSpPr/>
                  <p:nvPr/>
                </p:nvCxnSpPr>
                <p:spPr>
                  <a:xfrm flipH="1">
                    <a:off x="4108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</p:grpSp>
            <p:cxnSp>
              <p:nvCxnSpPr>
                <p:cNvPr id="7408" name="Line 359"/>
                <p:cNvCxnSpPr/>
                <p:nvPr/>
              </p:nvCxnSpPr>
              <p:spPr>
                <a:xfrm flipH="1">
                  <a:off x="3977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409" name="Line 360"/>
                <p:cNvCxnSpPr/>
                <p:nvPr/>
              </p:nvCxnSpPr>
              <p:spPr>
                <a:xfrm flipH="1">
                  <a:off x="3975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410" name="Line 361"/>
                <p:cNvCxnSpPr/>
                <p:nvPr/>
              </p:nvCxnSpPr>
              <p:spPr>
                <a:xfrm flipH="1">
                  <a:off x="4011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411" name="Line 362"/>
                <p:cNvCxnSpPr/>
                <p:nvPr/>
              </p:nvCxnSpPr>
              <p:spPr>
                <a:xfrm flipH="1">
                  <a:off x="4047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412" name="Line 363"/>
                <p:cNvCxnSpPr/>
                <p:nvPr/>
              </p:nvCxnSpPr>
              <p:spPr>
                <a:xfrm flipH="1">
                  <a:off x="4084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413" name="Line 364"/>
                <p:cNvCxnSpPr/>
                <p:nvPr/>
              </p:nvCxnSpPr>
              <p:spPr>
                <a:xfrm flipH="1">
                  <a:off x="4120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grpSp>
              <p:nvGrpSpPr>
                <p:cNvPr id="7414" name="Group 365"/>
                <p:cNvGrpSpPr/>
                <p:nvPr/>
              </p:nvGrpSpPr>
              <p:grpSpPr>
                <a:xfrm>
                  <a:off x="4156" y="1379"/>
                  <a:ext cx="145" cy="118"/>
                  <a:chOff x="3963" y="2822"/>
                  <a:chExt cx="145" cy="118"/>
                </a:xfrm>
              </p:grpSpPr>
              <p:cxnSp>
                <p:nvCxnSpPr>
                  <p:cNvPr id="7423" name="Line 366"/>
                  <p:cNvCxnSpPr/>
                  <p:nvPr/>
                </p:nvCxnSpPr>
                <p:spPr>
                  <a:xfrm flipH="1">
                    <a:off x="3963" y="2822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424" name="Line 367"/>
                  <p:cNvCxnSpPr/>
                  <p:nvPr/>
                </p:nvCxnSpPr>
                <p:spPr>
                  <a:xfrm flipH="1">
                    <a:off x="3999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425" name="Line 368"/>
                  <p:cNvCxnSpPr/>
                  <p:nvPr/>
                </p:nvCxnSpPr>
                <p:spPr>
                  <a:xfrm flipH="1">
                    <a:off x="4035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426" name="Line 369"/>
                  <p:cNvCxnSpPr/>
                  <p:nvPr/>
                </p:nvCxnSpPr>
                <p:spPr>
                  <a:xfrm flipH="1">
                    <a:off x="4072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427" name="Line 370"/>
                  <p:cNvCxnSpPr/>
                  <p:nvPr/>
                </p:nvCxnSpPr>
                <p:spPr>
                  <a:xfrm flipH="1">
                    <a:off x="4108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</p:grpSp>
            <p:cxnSp>
              <p:nvCxnSpPr>
                <p:cNvPr id="7415" name="Line 371"/>
                <p:cNvCxnSpPr/>
                <p:nvPr/>
              </p:nvCxnSpPr>
              <p:spPr>
                <a:xfrm flipH="1">
                  <a:off x="4337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grpSp>
              <p:nvGrpSpPr>
                <p:cNvPr id="7416" name="Group 372"/>
                <p:cNvGrpSpPr/>
                <p:nvPr/>
              </p:nvGrpSpPr>
              <p:grpSpPr>
                <a:xfrm>
                  <a:off x="4336" y="1379"/>
                  <a:ext cx="145" cy="118"/>
                  <a:chOff x="3963" y="2822"/>
                  <a:chExt cx="145" cy="118"/>
                </a:xfrm>
              </p:grpSpPr>
              <p:cxnSp>
                <p:nvCxnSpPr>
                  <p:cNvPr id="7418" name="Line 373"/>
                  <p:cNvCxnSpPr/>
                  <p:nvPr/>
                </p:nvCxnSpPr>
                <p:spPr>
                  <a:xfrm flipH="1">
                    <a:off x="3963" y="2822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419" name="Line 374"/>
                  <p:cNvCxnSpPr/>
                  <p:nvPr/>
                </p:nvCxnSpPr>
                <p:spPr>
                  <a:xfrm flipH="1">
                    <a:off x="3999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420" name="Line 375"/>
                  <p:cNvCxnSpPr/>
                  <p:nvPr/>
                </p:nvCxnSpPr>
                <p:spPr>
                  <a:xfrm flipH="1">
                    <a:off x="4035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421" name="Line 376"/>
                  <p:cNvCxnSpPr/>
                  <p:nvPr/>
                </p:nvCxnSpPr>
                <p:spPr>
                  <a:xfrm flipH="1">
                    <a:off x="4072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422" name="Line 377"/>
                  <p:cNvCxnSpPr/>
                  <p:nvPr/>
                </p:nvCxnSpPr>
                <p:spPr>
                  <a:xfrm flipH="1">
                    <a:off x="4108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</p:grpSp>
            <p:cxnSp>
              <p:nvCxnSpPr>
                <p:cNvPr id="7417" name="Line 378"/>
                <p:cNvCxnSpPr/>
                <p:nvPr/>
              </p:nvCxnSpPr>
              <p:spPr>
                <a:xfrm flipH="1">
                  <a:off x="4517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</p:grpSp>
        </p:grpSp>
        <p:sp>
          <p:nvSpPr>
            <p:cNvPr id="7306" name="Text Box 380"/>
            <p:cNvSpPr/>
            <p:nvPr/>
          </p:nvSpPr>
          <p:spPr>
            <a:xfrm>
              <a:off x="4890" y="2736"/>
              <a:ext cx="726" cy="48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kumimoji="1" lang="en-US" altLang="zh-CN" sz="4400" b="1">
                  <a:latin typeface="Times New Roman" pitchFamily="18" charset="0"/>
                  <a:ea typeface="黑体" pitchFamily="49" charset="-122"/>
                </a:rPr>
                <a:t>×</a:t>
              </a:r>
              <a:endParaRPr kumimoji="1" lang="en-US" altLang="zh-CN" sz="44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7307" name="Text Box 380"/>
            <p:cNvSpPr/>
            <p:nvPr/>
          </p:nvSpPr>
          <p:spPr>
            <a:xfrm>
              <a:off x="384" y="2208"/>
              <a:ext cx="528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kumimoji="1" lang="zh-CN" altLang="en-US" b="1">
                  <a:latin typeface="Times New Roman" pitchFamily="18" charset="0"/>
                  <a:ea typeface="黑体" pitchFamily="49" charset="-122"/>
                </a:rPr>
                <a:t>乙</a:t>
              </a:r>
              <a:endParaRPr kumimoji="1" lang="zh-CN" altLang="en-US" b="1"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7175" name="Group 259"/>
          <p:cNvGrpSpPr/>
          <p:nvPr/>
        </p:nvGrpSpPr>
        <p:grpSpPr>
          <a:xfrm>
            <a:off x="533400" y="5105400"/>
            <a:ext cx="8382000" cy="1230312"/>
            <a:chOff x="336" y="3216"/>
            <a:chExt cx="5280" cy="775"/>
          </a:xfrm>
        </p:grpSpPr>
        <p:grpSp>
          <p:nvGrpSpPr>
            <p:cNvPr id="7177" name="Group 2"/>
            <p:cNvGrpSpPr/>
            <p:nvPr/>
          </p:nvGrpSpPr>
          <p:grpSpPr>
            <a:xfrm>
              <a:off x="810" y="3216"/>
              <a:ext cx="3888" cy="775"/>
              <a:chOff x="952" y="895"/>
              <a:chExt cx="3888" cy="775"/>
            </a:xfrm>
          </p:grpSpPr>
          <p:sp>
            <p:nvSpPr>
              <p:cNvPr id="7180" name="AutoShape 3"/>
              <p:cNvSpPr/>
              <p:nvPr/>
            </p:nvSpPr>
            <p:spPr>
              <a:xfrm>
                <a:off x="1051" y="895"/>
                <a:ext cx="1638" cy="775"/>
              </a:xfrm>
              <a:prstGeom prst="cube">
                <a:avLst>
                  <a:gd name="adj" fmla="val 25000"/>
                </a:avLst>
              </a:prstGeom>
              <a:solidFill>
                <a:srgbClr val="FF0000"/>
              </a:solidFill>
              <a:ln w="25400">
                <a:solidFill>
                  <a:schemeClr val="tx1"/>
                </a:solidFill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>
                  <a:latin typeface="Garamond" pitchFamily="18" charset="0"/>
                </a:endParaRPr>
              </a:p>
            </p:txBody>
          </p:sp>
          <p:grpSp>
            <p:nvGrpSpPr>
              <p:cNvPr id="7181" name="Group 4"/>
              <p:cNvGrpSpPr/>
              <p:nvPr/>
            </p:nvGrpSpPr>
            <p:grpSpPr>
              <a:xfrm>
                <a:off x="952" y="1172"/>
                <a:ext cx="3888" cy="367"/>
                <a:chOff x="808" y="1328"/>
                <a:chExt cx="3888" cy="499"/>
              </a:xfrm>
            </p:grpSpPr>
            <p:sp>
              <p:nvSpPr>
                <p:cNvPr id="7182" name="AutoShape 5"/>
                <p:cNvSpPr/>
                <p:nvPr/>
              </p:nvSpPr>
              <p:spPr>
                <a:xfrm>
                  <a:off x="808" y="1328"/>
                  <a:ext cx="3888" cy="499"/>
                </a:xfrm>
                <a:prstGeom prst="cube">
                  <a:avLst>
                    <a:gd name="adj" fmla="val 8616"/>
                  </a:avLst>
                </a:prstGeom>
                <a:solidFill>
                  <a:srgbClr val="FFCC00"/>
                </a:solidFill>
                <a:ln w="25400">
                  <a:solidFill>
                    <a:schemeClr val="tx1"/>
                  </a:solidFill>
                  <a:miter lim="800000"/>
                </a:ln>
              </p:spPr>
              <p:txBody>
                <a:bodyPr wrap="none" anchor="ctr" anchorCtr="0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r>
                    <a:rPr lang="en-US" altLang="zh-CN" sz="1200" b="1">
                      <a:solidFill>
                        <a:srgbClr val="000000"/>
                      </a:solidFill>
                    </a:rPr>
                    <a:t>0 cm     1            2            3           4            5           6           7            8           9          10</a:t>
                  </a:r>
                  <a:r>
                    <a:rPr lang="en-US" altLang="zh-CN" sz="1200" b="1"/>
                    <a:t> </a:t>
                  </a:r>
                  <a:endParaRPr lang="en-US" altLang="zh-CN" sz="1200" b="1"/>
                </a:p>
              </p:txBody>
            </p:sp>
            <p:cxnSp>
              <p:nvCxnSpPr>
                <p:cNvPr id="7183" name="Line 6"/>
                <p:cNvCxnSpPr/>
                <p:nvPr/>
              </p:nvCxnSpPr>
              <p:spPr>
                <a:xfrm flipH="1">
                  <a:off x="899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184" name="Line 7"/>
                <p:cNvCxnSpPr/>
                <p:nvPr/>
              </p:nvCxnSpPr>
              <p:spPr>
                <a:xfrm flipH="1">
                  <a:off x="935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185" name="Line 8"/>
                <p:cNvCxnSpPr/>
                <p:nvPr/>
              </p:nvCxnSpPr>
              <p:spPr>
                <a:xfrm flipH="1">
                  <a:off x="971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186" name="Line 9"/>
                <p:cNvCxnSpPr/>
                <p:nvPr/>
              </p:nvCxnSpPr>
              <p:spPr>
                <a:xfrm flipH="1">
                  <a:off x="1008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187" name="Line 10"/>
                <p:cNvCxnSpPr/>
                <p:nvPr/>
              </p:nvCxnSpPr>
              <p:spPr>
                <a:xfrm flipH="1">
                  <a:off x="1044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188" name="Line 11"/>
                <p:cNvCxnSpPr/>
                <p:nvPr/>
              </p:nvCxnSpPr>
              <p:spPr>
                <a:xfrm flipH="1">
                  <a:off x="1080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189" name="Line 12"/>
                <p:cNvCxnSpPr/>
                <p:nvPr/>
              </p:nvCxnSpPr>
              <p:spPr>
                <a:xfrm flipH="1">
                  <a:off x="1080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190" name="Line 13"/>
                <p:cNvCxnSpPr/>
                <p:nvPr/>
              </p:nvCxnSpPr>
              <p:spPr>
                <a:xfrm flipH="1">
                  <a:off x="1116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191" name="Line 14"/>
                <p:cNvCxnSpPr/>
                <p:nvPr/>
              </p:nvCxnSpPr>
              <p:spPr>
                <a:xfrm flipH="1">
                  <a:off x="1152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192" name="Line 15"/>
                <p:cNvCxnSpPr/>
                <p:nvPr/>
              </p:nvCxnSpPr>
              <p:spPr>
                <a:xfrm flipH="1">
                  <a:off x="1189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193" name="Line 16"/>
                <p:cNvCxnSpPr/>
                <p:nvPr/>
              </p:nvCxnSpPr>
              <p:spPr>
                <a:xfrm flipH="1">
                  <a:off x="1225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194" name="Line 17"/>
                <p:cNvCxnSpPr/>
                <p:nvPr/>
              </p:nvCxnSpPr>
              <p:spPr>
                <a:xfrm flipH="1">
                  <a:off x="1261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195" name="Line 18"/>
                <p:cNvCxnSpPr/>
                <p:nvPr/>
              </p:nvCxnSpPr>
              <p:spPr>
                <a:xfrm flipH="1">
                  <a:off x="1261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196" name="Line 19"/>
                <p:cNvCxnSpPr/>
                <p:nvPr/>
              </p:nvCxnSpPr>
              <p:spPr>
                <a:xfrm flipH="1">
                  <a:off x="1297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197" name="Line 20"/>
                <p:cNvCxnSpPr/>
                <p:nvPr/>
              </p:nvCxnSpPr>
              <p:spPr>
                <a:xfrm flipH="1">
                  <a:off x="1333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198" name="Line 21"/>
                <p:cNvCxnSpPr/>
                <p:nvPr/>
              </p:nvCxnSpPr>
              <p:spPr>
                <a:xfrm flipH="1">
                  <a:off x="1370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199" name="Line 22"/>
                <p:cNvCxnSpPr/>
                <p:nvPr/>
              </p:nvCxnSpPr>
              <p:spPr>
                <a:xfrm flipH="1">
                  <a:off x="1406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00" name="Line 23"/>
                <p:cNvCxnSpPr/>
                <p:nvPr/>
              </p:nvCxnSpPr>
              <p:spPr>
                <a:xfrm flipH="1">
                  <a:off x="1442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01" name="Line 24"/>
                <p:cNvCxnSpPr/>
                <p:nvPr/>
              </p:nvCxnSpPr>
              <p:spPr>
                <a:xfrm flipH="1">
                  <a:off x="1442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02" name="Line 25"/>
                <p:cNvCxnSpPr/>
                <p:nvPr/>
              </p:nvCxnSpPr>
              <p:spPr>
                <a:xfrm flipH="1">
                  <a:off x="1478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03" name="Line 26"/>
                <p:cNvCxnSpPr/>
                <p:nvPr/>
              </p:nvCxnSpPr>
              <p:spPr>
                <a:xfrm flipH="1">
                  <a:off x="1514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04" name="Line 27"/>
                <p:cNvCxnSpPr/>
                <p:nvPr/>
              </p:nvCxnSpPr>
              <p:spPr>
                <a:xfrm flipH="1">
                  <a:off x="1551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05" name="Line 28"/>
                <p:cNvCxnSpPr/>
                <p:nvPr/>
              </p:nvCxnSpPr>
              <p:spPr>
                <a:xfrm flipH="1">
                  <a:off x="1587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06" name="Line 29"/>
                <p:cNvCxnSpPr/>
                <p:nvPr/>
              </p:nvCxnSpPr>
              <p:spPr>
                <a:xfrm flipH="1">
                  <a:off x="1623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07" name="Line 30"/>
                <p:cNvCxnSpPr/>
                <p:nvPr/>
              </p:nvCxnSpPr>
              <p:spPr>
                <a:xfrm flipH="1">
                  <a:off x="1624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08" name="Line 31"/>
                <p:cNvCxnSpPr/>
                <p:nvPr/>
              </p:nvCxnSpPr>
              <p:spPr>
                <a:xfrm flipH="1">
                  <a:off x="1660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09" name="Line 32"/>
                <p:cNvCxnSpPr/>
                <p:nvPr/>
              </p:nvCxnSpPr>
              <p:spPr>
                <a:xfrm flipH="1">
                  <a:off x="1696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10" name="Line 33"/>
                <p:cNvCxnSpPr/>
                <p:nvPr/>
              </p:nvCxnSpPr>
              <p:spPr>
                <a:xfrm flipH="1">
                  <a:off x="1733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11" name="Line 34"/>
                <p:cNvCxnSpPr/>
                <p:nvPr/>
              </p:nvCxnSpPr>
              <p:spPr>
                <a:xfrm flipH="1">
                  <a:off x="1769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12" name="Line 35"/>
                <p:cNvCxnSpPr/>
                <p:nvPr/>
              </p:nvCxnSpPr>
              <p:spPr>
                <a:xfrm flipH="1">
                  <a:off x="1805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13" name="Line 36"/>
                <p:cNvCxnSpPr/>
                <p:nvPr/>
              </p:nvCxnSpPr>
              <p:spPr>
                <a:xfrm flipH="1">
                  <a:off x="1805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14" name="Line 37"/>
                <p:cNvCxnSpPr/>
                <p:nvPr/>
              </p:nvCxnSpPr>
              <p:spPr>
                <a:xfrm flipH="1">
                  <a:off x="1841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15" name="Line 38"/>
                <p:cNvCxnSpPr/>
                <p:nvPr/>
              </p:nvCxnSpPr>
              <p:spPr>
                <a:xfrm flipH="1">
                  <a:off x="1877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16" name="Line 39"/>
                <p:cNvCxnSpPr/>
                <p:nvPr/>
              </p:nvCxnSpPr>
              <p:spPr>
                <a:xfrm flipH="1">
                  <a:off x="1914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17" name="Line 40"/>
                <p:cNvCxnSpPr/>
                <p:nvPr/>
              </p:nvCxnSpPr>
              <p:spPr>
                <a:xfrm flipH="1">
                  <a:off x="1950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18" name="Line 41"/>
                <p:cNvCxnSpPr/>
                <p:nvPr/>
              </p:nvCxnSpPr>
              <p:spPr>
                <a:xfrm flipH="1">
                  <a:off x="1986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19" name="Line 42"/>
                <p:cNvCxnSpPr/>
                <p:nvPr/>
              </p:nvCxnSpPr>
              <p:spPr>
                <a:xfrm flipH="1">
                  <a:off x="1986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20" name="Line 43"/>
                <p:cNvCxnSpPr/>
                <p:nvPr/>
              </p:nvCxnSpPr>
              <p:spPr>
                <a:xfrm flipH="1">
                  <a:off x="2022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21" name="Line 44"/>
                <p:cNvCxnSpPr/>
                <p:nvPr/>
              </p:nvCxnSpPr>
              <p:spPr>
                <a:xfrm flipH="1">
                  <a:off x="2058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22" name="Line 45"/>
                <p:cNvCxnSpPr/>
                <p:nvPr/>
              </p:nvCxnSpPr>
              <p:spPr>
                <a:xfrm flipH="1">
                  <a:off x="2095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23" name="Line 46"/>
                <p:cNvCxnSpPr/>
                <p:nvPr/>
              </p:nvCxnSpPr>
              <p:spPr>
                <a:xfrm flipH="1">
                  <a:off x="2131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24" name="Line 47"/>
                <p:cNvCxnSpPr/>
                <p:nvPr/>
              </p:nvCxnSpPr>
              <p:spPr>
                <a:xfrm flipH="1">
                  <a:off x="2167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25" name="Line 48"/>
                <p:cNvCxnSpPr/>
                <p:nvPr/>
              </p:nvCxnSpPr>
              <p:spPr>
                <a:xfrm flipH="1">
                  <a:off x="2167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26" name="Line 49"/>
                <p:cNvCxnSpPr/>
                <p:nvPr/>
              </p:nvCxnSpPr>
              <p:spPr>
                <a:xfrm flipH="1">
                  <a:off x="2203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27" name="Line 50"/>
                <p:cNvCxnSpPr/>
                <p:nvPr/>
              </p:nvCxnSpPr>
              <p:spPr>
                <a:xfrm flipH="1">
                  <a:off x="2239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28" name="Line 51"/>
                <p:cNvCxnSpPr/>
                <p:nvPr/>
              </p:nvCxnSpPr>
              <p:spPr>
                <a:xfrm flipH="1">
                  <a:off x="2276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29" name="Line 52"/>
                <p:cNvCxnSpPr/>
                <p:nvPr/>
              </p:nvCxnSpPr>
              <p:spPr>
                <a:xfrm flipH="1">
                  <a:off x="2312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30" name="Line 53"/>
                <p:cNvCxnSpPr/>
                <p:nvPr/>
              </p:nvCxnSpPr>
              <p:spPr>
                <a:xfrm flipH="1">
                  <a:off x="2348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31" name="Line 54"/>
                <p:cNvCxnSpPr/>
                <p:nvPr/>
              </p:nvCxnSpPr>
              <p:spPr>
                <a:xfrm flipH="1">
                  <a:off x="2348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32" name="Line 55"/>
                <p:cNvCxnSpPr/>
                <p:nvPr/>
              </p:nvCxnSpPr>
              <p:spPr>
                <a:xfrm flipH="1">
                  <a:off x="2384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33" name="Line 56"/>
                <p:cNvCxnSpPr/>
                <p:nvPr/>
              </p:nvCxnSpPr>
              <p:spPr>
                <a:xfrm flipH="1">
                  <a:off x="2420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34" name="Line 57"/>
                <p:cNvCxnSpPr/>
                <p:nvPr/>
              </p:nvCxnSpPr>
              <p:spPr>
                <a:xfrm flipH="1">
                  <a:off x="2457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35" name="Line 58"/>
                <p:cNvCxnSpPr/>
                <p:nvPr/>
              </p:nvCxnSpPr>
              <p:spPr>
                <a:xfrm flipH="1">
                  <a:off x="2493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36" name="Line 59"/>
                <p:cNvCxnSpPr/>
                <p:nvPr/>
              </p:nvCxnSpPr>
              <p:spPr>
                <a:xfrm flipH="1">
                  <a:off x="2529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37" name="Line 60"/>
                <p:cNvCxnSpPr/>
                <p:nvPr/>
              </p:nvCxnSpPr>
              <p:spPr>
                <a:xfrm flipH="1">
                  <a:off x="2529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38" name="Line 61"/>
                <p:cNvCxnSpPr/>
                <p:nvPr/>
              </p:nvCxnSpPr>
              <p:spPr>
                <a:xfrm flipH="1">
                  <a:off x="2565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39" name="Line 62"/>
                <p:cNvCxnSpPr/>
                <p:nvPr/>
              </p:nvCxnSpPr>
              <p:spPr>
                <a:xfrm flipH="1">
                  <a:off x="2601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40" name="Line 63"/>
                <p:cNvCxnSpPr/>
                <p:nvPr/>
              </p:nvCxnSpPr>
              <p:spPr>
                <a:xfrm flipH="1">
                  <a:off x="2638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41" name="Line 64"/>
                <p:cNvCxnSpPr/>
                <p:nvPr/>
              </p:nvCxnSpPr>
              <p:spPr>
                <a:xfrm flipH="1">
                  <a:off x="2674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42" name="Line 65"/>
                <p:cNvCxnSpPr/>
                <p:nvPr/>
              </p:nvCxnSpPr>
              <p:spPr>
                <a:xfrm flipH="1">
                  <a:off x="2710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43" name="Line 66"/>
                <p:cNvCxnSpPr/>
                <p:nvPr/>
              </p:nvCxnSpPr>
              <p:spPr>
                <a:xfrm flipH="1">
                  <a:off x="2710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44" name="Line 67"/>
                <p:cNvCxnSpPr/>
                <p:nvPr/>
              </p:nvCxnSpPr>
              <p:spPr>
                <a:xfrm flipH="1">
                  <a:off x="2746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45" name="Line 68"/>
                <p:cNvCxnSpPr/>
                <p:nvPr/>
              </p:nvCxnSpPr>
              <p:spPr>
                <a:xfrm flipH="1">
                  <a:off x="2782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46" name="Line 69"/>
                <p:cNvCxnSpPr/>
                <p:nvPr/>
              </p:nvCxnSpPr>
              <p:spPr>
                <a:xfrm flipH="1">
                  <a:off x="2819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47" name="Line 70"/>
                <p:cNvCxnSpPr/>
                <p:nvPr/>
              </p:nvCxnSpPr>
              <p:spPr>
                <a:xfrm flipH="1">
                  <a:off x="2855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48" name="Line 71"/>
                <p:cNvCxnSpPr/>
                <p:nvPr/>
              </p:nvCxnSpPr>
              <p:spPr>
                <a:xfrm flipH="1">
                  <a:off x="2891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49" name="Line 72"/>
                <p:cNvCxnSpPr/>
                <p:nvPr/>
              </p:nvCxnSpPr>
              <p:spPr>
                <a:xfrm flipH="1">
                  <a:off x="2891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50" name="Line 73"/>
                <p:cNvCxnSpPr/>
                <p:nvPr/>
              </p:nvCxnSpPr>
              <p:spPr>
                <a:xfrm flipH="1">
                  <a:off x="2927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51" name="Line 74"/>
                <p:cNvCxnSpPr/>
                <p:nvPr/>
              </p:nvCxnSpPr>
              <p:spPr>
                <a:xfrm flipH="1">
                  <a:off x="2963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52" name="Line 75"/>
                <p:cNvCxnSpPr/>
                <p:nvPr/>
              </p:nvCxnSpPr>
              <p:spPr>
                <a:xfrm flipH="1">
                  <a:off x="3000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53" name="Line 76"/>
                <p:cNvCxnSpPr/>
                <p:nvPr/>
              </p:nvCxnSpPr>
              <p:spPr>
                <a:xfrm flipH="1">
                  <a:off x="3036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54" name="Line 77"/>
                <p:cNvCxnSpPr/>
                <p:nvPr/>
              </p:nvCxnSpPr>
              <p:spPr>
                <a:xfrm flipH="1">
                  <a:off x="3072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55" name="Line 78"/>
                <p:cNvCxnSpPr/>
                <p:nvPr/>
              </p:nvCxnSpPr>
              <p:spPr>
                <a:xfrm flipH="1">
                  <a:off x="3072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56" name="Line 79"/>
                <p:cNvCxnSpPr/>
                <p:nvPr/>
              </p:nvCxnSpPr>
              <p:spPr>
                <a:xfrm flipH="1">
                  <a:off x="3108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57" name="Line 80"/>
                <p:cNvCxnSpPr/>
                <p:nvPr/>
              </p:nvCxnSpPr>
              <p:spPr>
                <a:xfrm flipH="1">
                  <a:off x="3144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58" name="Line 81"/>
                <p:cNvCxnSpPr/>
                <p:nvPr/>
              </p:nvCxnSpPr>
              <p:spPr>
                <a:xfrm flipH="1">
                  <a:off x="3181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59" name="Line 82"/>
                <p:cNvCxnSpPr/>
                <p:nvPr/>
              </p:nvCxnSpPr>
              <p:spPr>
                <a:xfrm flipH="1">
                  <a:off x="3217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60" name="Line 83"/>
                <p:cNvCxnSpPr/>
                <p:nvPr/>
              </p:nvCxnSpPr>
              <p:spPr>
                <a:xfrm flipH="1">
                  <a:off x="3253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61" name="Line 84"/>
                <p:cNvCxnSpPr/>
                <p:nvPr/>
              </p:nvCxnSpPr>
              <p:spPr>
                <a:xfrm flipH="1">
                  <a:off x="3253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62" name="Line 85"/>
                <p:cNvCxnSpPr/>
                <p:nvPr/>
              </p:nvCxnSpPr>
              <p:spPr>
                <a:xfrm flipH="1">
                  <a:off x="3289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63" name="Line 86"/>
                <p:cNvCxnSpPr/>
                <p:nvPr/>
              </p:nvCxnSpPr>
              <p:spPr>
                <a:xfrm flipH="1">
                  <a:off x="3325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64" name="Line 87"/>
                <p:cNvCxnSpPr/>
                <p:nvPr/>
              </p:nvCxnSpPr>
              <p:spPr>
                <a:xfrm flipH="1">
                  <a:off x="3362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65" name="Line 88"/>
                <p:cNvCxnSpPr/>
                <p:nvPr/>
              </p:nvCxnSpPr>
              <p:spPr>
                <a:xfrm flipH="1">
                  <a:off x="3398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66" name="Line 89"/>
                <p:cNvCxnSpPr/>
                <p:nvPr/>
              </p:nvCxnSpPr>
              <p:spPr>
                <a:xfrm flipH="1">
                  <a:off x="3434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67" name="Line 90"/>
                <p:cNvCxnSpPr/>
                <p:nvPr/>
              </p:nvCxnSpPr>
              <p:spPr>
                <a:xfrm flipH="1">
                  <a:off x="3434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68" name="Line 91"/>
                <p:cNvCxnSpPr/>
                <p:nvPr/>
              </p:nvCxnSpPr>
              <p:spPr>
                <a:xfrm flipH="1">
                  <a:off x="3470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69" name="Line 92"/>
                <p:cNvCxnSpPr/>
                <p:nvPr/>
              </p:nvCxnSpPr>
              <p:spPr>
                <a:xfrm flipH="1">
                  <a:off x="3506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70" name="Line 93"/>
                <p:cNvCxnSpPr/>
                <p:nvPr/>
              </p:nvCxnSpPr>
              <p:spPr>
                <a:xfrm flipH="1">
                  <a:off x="3543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71" name="Line 94"/>
                <p:cNvCxnSpPr/>
                <p:nvPr/>
              </p:nvCxnSpPr>
              <p:spPr>
                <a:xfrm flipH="1">
                  <a:off x="3579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72" name="Line 95"/>
                <p:cNvCxnSpPr/>
                <p:nvPr/>
              </p:nvCxnSpPr>
              <p:spPr>
                <a:xfrm flipH="1">
                  <a:off x="3615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73" name="Line 96"/>
                <p:cNvCxnSpPr/>
                <p:nvPr/>
              </p:nvCxnSpPr>
              <p:spPr>
                <a:xfrm flipH="1">
                  <a:off x="3615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74" name="Line 97"/>
                <p:cNvCxnSpPr/>
                <p:nvPr/>
              </p:nvCxnSpPr>
              <p:spPr>
                <a:xfrm flipH="1">
                  <a:off x="3651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75" name="Line 98"/>
                <p:cNvCxnSpPr/>
                <p:nvPr/>
              </p:nvCxnSpPr>
              <p:spPr>
                <a:xfrm flipH="1">
                  <a:off x="3687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76" name="Line 99"/>
                <p:cNvCxnSpPr/>
                <p:nvPr/>
              </p:nvCxnSpPr>
              <p:spPr>
                <a:xfrm flipH="1">
                  <a:off x="3724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77" name="Line 100"/>
                <p:cNvCxnSpPr/>
                <p:nvPr/>
              </p:nvCxnSpPr>
              <p:spPr>
                <a:xfrm flipH="1">
                  <a:off x="3760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78" name="Line 101"/>
                <p:cNvCxnSpPr/>
                <p:nvPr/>
              </p:nvCxnSpPr>
              <p:spPr>
                <a:xfrm flipH="1">
                  <a:off x="3796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grpSp>
              <p:nvGrpSpPr>
                <p:cNvPr id="7279" name="Group 102"/>
                <p:cNvGrpSpPr/>
                <p:nvPr/>
              </p:nvGrpSpPr>
              <p:grpSpPr>
                <a:xfrm>
                  <a:off x="3796" y="1379"/>
                  <a:ext cx="145" cy="118"/>
                  <a:chOff x="3963" y="2822"/>
                  <a:chExt cx="145" cy="118"/>
                </a:xfrm>
              </p:grpSpPr>
              <p:cxnSp>
                <p:nvCxnSpPr>
                  <p:cNvPr id="7300" name="Line 103"/>
                  <p:cNvCxnSpPr/>
                  <p:nvPr/>
                </p:nvCxnSpPr>
                <p:spPr>
                  <a:xfrm flipH="1">
                    <a:off x="3963" y="2822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301" name="Line 104"/>
                  <p:cNvCxnSpPr/>
                  <p:nvPr/>
                </p:nvCxnSpPr>
                <p:spPr>
                  <a:xfrm flipH="1">
                    <a:off x="3999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302" name="Line 105"/>
                  <p:cNvCxnSpPr/>
                  <p:nvPr/>
                </p:nvCxnSpPr>
                <p:spPr>
                  <a:xfrm flipH="1">
                    <a:off x="4035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303" name="Line 106"/>
                  <p:cNvCxnSpPr/>
                  <p:nvPr/>
                </p:nvCxnSpPr>
                <p:spPr>
                  <a:xfrm flipH="1">
                    <a:off x="4072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304" name="Line 107"/>
                  <p:cNvCxnSpPr/>
                  <p:nvPr/>
                </p:nvCxnSpPr>
                <p:spPr>
                  <a:xfrm flipH="1">
                    <a:off x="4108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</p:grpSp>
            <p:cxnSp>
              <p:nvCxnSpPr>
                <p:cNvPr id="7280" name="Line 108"/>
                <p:cNvCxnSpPr/>
                <p:nvPr/>
              </p:nvCxnSpPr>
              <p:spPr>
                <a:xfrm flipH="1">
                  <a:off x="3977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81" name="Line 109"/>
                <p:cNvCxnSpPr/>
                <p:nvPr/>
              </p:nvCxnSpPr>
              <p:spPr>
                <a:xfrm flipH="1">
                  <a:off x="3975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82" name="Line 110"/>
                <p:cNvCxnSpPr/>
                <p:nvPr/>
              </p:nvCxnSpPr>
              <p:spPr>
                <a:xfrm flipH="1">
                  <a:off x="4011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83" name="Line 111"/>
                <p:cNvCxnSpPr/>
                <p:nvPr/>
              </p:nvCxnSpPr>
              <p:spPr>
                <a:xfrm flipH="1">
                  <a:off x="4047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84" name="Line 112"/>
                <p:cNvCxnSpPr/>
                <p:nvPr/>
              </p:nvCxnSpPr>
              <p:spPr>
                <a:xfrm flipH="1">
                  <a:off x="4084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7285" name="Line 113"/>
                <p:cNvCxnSpPr/>
                <p:nvPr/>
              </p:nvCxnSpPr>
              <p:spPr>
                <a:xfrm flipH="1">
                  <a:off x="4120" y="1379"/>
                  <a:ext cx="0" cy="6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grpSp>
              <p:nvGrpSpPr>
                <p:cNvPr id="7286" name="Group 114"/>
                <p:cNvGrpSpPr/>
                <p:nvPr/>
              </p:nvGrpSpPr>
              <p:grpSpPr>
                <a:xfrm>
                  <a:off x="4156" y="1379"/>
                  <a:ext cx="145" cy="118"/>
                  <a:chOff x="3963" y="2822"/>
                  <a:chExt cx="145" cy="118"/>
                </a:xfrm>
              </p:grpSpPr>
              <p:cxnSp>
                <p:nvCxnSpPr>
                  <p:cNvPr id="7295" name="Line 115"/>
                  <p:cNvCxnSpPr/>
                  <p:nvPr/>
                </p:nvCxnSpPr>
                <p:spPr>
                  <a:xfrm flipH="1">
                    <a:off x="3963" y="2822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296" name="Line 116"/>
                  <p:cNvCxnSpPr/>
                  <p:nvPr/>
                </p:nvCxnSpPr>
                <p:spPr>
                  <a:xfrm flipH="1">
                    <a:off x="3999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297" name="Line 117"/>
                  <p:cNvCxnSpPr/>
                  <p:nvPr/>
                </p:nvCxnSpPr>
                <p:spPr>
                  <a:xfrm flipH="1">
                    <a:off x="4035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298" name="Line 118"/>
                  <p:cNvCxnSpPr/>
                  <p:nvPr/>
                </p:nvCxnSpPr>
                <p:spPr>
                  <a:xfrm flipH="1">
                    <a:off x="4072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299" name="Line 119"/>
                  <p:cNvCxnSpPr/>
                  <p:nvPr/>
                </p:nvCxnSpPr>
                <p:spPr>
                  <a:xfrm flipH="1">
                    <a:off x="4108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</p:grpSp>
            <p:cxnSp>
              <p:nvCxnSpPr>
                <p:cNvPr id="7287" name="Line 120"/>
                <p:cNvCxnSpPr/>
                <p:nvPr/>
              </p:nvCxnSpPr>
              <p:spPr>
                <a:xfrm flipH="1">
                  <a:off x="4337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  <p:grpSp>
              <p:nvGrpSpPr>
                <p:cNvPr id="7288" name="Group 121"/>
                <p:cNvGrpSpPr/>
                <p:nvPr/>
              </p:nvGrpSpPr>
              <p:grpSpPr>
                <a:xfrm>
                  <a:off x="4336" y="1379"/>
                  <a:ext cx="145" cy="118"/>
                  <a:chOff x="3963" y="2822"/>
                  <a:chExt cx="145" cy="118"/>
                </a:xfrm>
              </p:grpSpPr>
              <p:cxnSp>
                <p:nvCxnSpPr>
                  <p:cNvPr id="7290" name="Line 122"/>
                  <p:cNvCxnSpPr/>
                  <p:nvPr/>
                </p:nvCxnSpPr>
                <p:spPr>
                  <a:xfrm flipH="1">
                    <a:off x="3963" y="2822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291" name="Line 123"/>
                  <p:cNvCxnSpPr/>
                  <p:nvPr/>
                </p:nvCxnSpPr>
                <p:spPr>
                  <a:xfrm flipH="1">
                    <a:off x="3999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292" name="Line 124"/>
                  <p:cNvCxnSpPr/>
                  <p:nvPr/>
                </p:nvCxnSpPr>
                <p:spPr>
                  <a:xfrm flipH="1">
                    <a:off x="4035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293" name="Line 125"/>
                  <p:cNvCxnSpPr/>
                  <p:nvPr/>
                </p:nvCxnSpPr>
                <p:spPr>
                  <a:xfrm flipH="1">
                    <a:off x="4072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7294" name="Line 126"/>
                  <p:cNvCxnSpPr/>
                  <p:nvPr/>
                </p:nvCxnSpPr>
                <p:spPr>
                  <a:xfrm flipH="1">
                    <a:off x="4108" y="2822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miter lim="800000"/>
                  </a:ln>
                </p:spPr>
              </p:cxnSp>
            </p:grpSp>
            <p:cxnSp>
              <p:nvCxnSpPr>
                <p:cNvPr id="7289" name="Line 127"/>
                <p:cNvCxnSpPr/>
                <p:nvPr/>
              </p:nvCxnSpPr>
              <p:spPr>
                <a:xfrm flipH="1">
                  <a:off x="4517" y="1379"/>
                  <a:ext cx="0" cy="118"/>
                </a:xfrm>
                <a:prstGeom prst="line">
                  <a:avLst/>
                </a:prstGeom>
                <a:noFill/>
                <a:ln w="25400">
                  <a:solidFill>
                    <a:srgbClr val="333333"/>
                  </a:solidFill>
                  <a:miter lim="800000"/>
                </a:ln>
              </p:spPr>
            </p:cxnSp>
          </p:grpSp>
        </p:grpSp>
        <p:sp>
          <p:nvSpPr>
            <p:cNvPr id="7178" name="Text Box 382"/>
            <p:cNvSpPr/>
            <p:nvPr/>
          </p:nvSpPr>
          <p:spPr>
            <a:xfrm>
              <a:off x="4890" y="3456"/>
              <a:ext cx="726" cy="48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kumimoji="1" lang="en-US" altLang="zh-CN" sz="4400" b="1">
                  <a:latin typeface="Times New Roman" pitchFamily="18" charset="0"/>
                  <a:ea typeface="黑体" pitchFamily="49" charset="-122"/>
                </a:rPr>
                <a:t>×</a:t>
              </a:r>
              <a:endParaRPr kumimoji="1" lang="en-US" altLang="zh-CN" sz="44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7179" name="Text Box 380"/>
            <p:cNvSpPr/>
            <p:nvPr/>
          </p:nvSpPr>
          <p:spPr>
            <a:xfrm>
              <a:off x="336" y="3456"/>
              <a:ext cx="726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kumimoji="1" lang="zh-CN" altLang="en-US" b="1">
                  <a:latin typeface="Times New Roman" pitchFamily="18" charset="0"/>
                  <a:ea typeface="黑体" pitchFamily="49" charset="-122"/>
                </a:rPr>
                <a:t>丙</a:t>
              </a:r>
              <a:endParaRPr kumimoji="1" lang="zh-CN" altLang="en-US" b="1">
                <a:latin typeface="Times New Roman" pitchFamily="18" charset="0"/>
                <a:ea typeface="黑体" pitchFamily="49" charset="-122"/>
              </a:endParaRPr>
            </a:p>
          </p:txBody>
        </p:sp>
      </p:grpSp>
      <p:sp>
        <p:nvSpPr>
          <p:cNvPr id="7176" name="Rectangle 388"/>
          <p:cNvSpPr/>
          <p:nvPr/>
        </p:nvSpPr>
        <p:spPr>
          <a:xfrm>
            <a:off x="457200" y="228600"/>
            <a:ext cx="2971800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lnSpc>
                <a:spcPct val="90000"/>
              </a:lnSpc>
              <a:buNone/>
            </a:pPr>
            <a:r>
              <a:rPr lang="zh-CN" altLang="en-US" b="1">
                <a:ea typeface="黑体" pitchFamily="49" charset="-122"/>
              </a:rPr>
              <a:t>使用时注意：</a:t>
            </a:r>
            <a:endParaRPr lang="zh-CN" altLang="en-US" b="1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194" name="Group 2"/>
          <p:cNvGrpSpPr/>
          <p:nvPr/>
        </p:nvGrpSpPr>
        <p:grpSpPr>
          <a:xfrm>
            <a:off x="1619250" y="3348038"/>
            <a:ext cx="6172200" cy="1128712"/>
            <a:chOff x="1020" y="2109"/>
            <a:chExt cx="3888" cy="711"/>
          </a:xfrm>
        </p:grpSpPr>
        <p:grpSp>
          <p:nvGrpSpPr>
            <p:cNvPr id="8206" name="Group 3"/>
            <p:cNvGrpSpPr/>
            <p:nvPr/>
          </p:nvGrpSpPr>
          <p:grpSpPr>
            <a:xfrm>
              <a:off x="1020" y="2321"/>
              <a:ext cx="3888" cy="499"/>
              <a:chOff x="808" y="1328"/>
              <a:chExt cx="3888" cy="499"/>
            </a:xfrm>
          </p:grpSpPr>
          <p:sp>
            <p:nvSpPr>
              <p:cNvPr id="8210" name="AutoShape 4"/>
              <p:cNvSpPr/>
              <p:nvPr/>
            </p:nvSpPr>
            <p:spPr>
              <a:xfrm>
                <a:off x="808" y="1328"/>
                <a:ext cx="3888" cy="499"/>
              </a:xfrm>
              <a:prstGeom prst="cube">
                <a:avLst>
                  <a:gd name="adj" fmla="val 8616"/>
                </a:avLst>
              </a:prstGeom>
              <a:solidFill>
                <a:srgbClr val="FFCC00"/>
              </a:solidFill>
              <a:ln w="31750">
                <a:solidFill>
                  <a:schemeClr val="tx1"/>
                </a:solidFill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r>
                  <a:rPr lang="en-US" altLang="zh-CN" sz="1200" b="1">
                    <a:solidFill>
                      <a:srgbClr val="000000"/>
                    </a:solidFill>
                  </a:rPr>
                  <a:t>0 cm     1           2            3           4            5            6           7            8          9          10</a:t>
                </a:r>
                <a:r>
                  <a:rPr lang="en-US" altLang="zh-CN" sz="1200" b="1"/>
                  <a:t> </a:t>
                </a:r>
                <a:endParaRPr lang="en-US" altLang="zh-CN" sz="1200" b="1"/>
              </a:p>
            </p:txBody>
          </p:sp>
          <p:cxnSp>
            <p:nvCxnSpPr>
              <p:cNvPr id="8211" name="Line 5"/>
              <p:cNvCxnSpPr/>
              <p:nvPr/>
            </p:nvCxnSpPr>
            <p:spPr>
              <a:xfrm flipH="1">
                <a:off x="899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12" name="Line 6"/>
              <p:cNvCxnSpPr/>
              <p:nvPr/>
            </p:nvCxnSpPr>
            <p:spPr>
              <a:xfrm flipH="1">
                <a:off x="935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13" name="Line 7"/>
              <p:cNvCxnSpPr/>
              <p:nvPr/>
            </p:nvCxnSpPr>
            <p:spPr>
              <a:xfrm flipH="1">
                <a:off x="971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14" name="Line 8"/>
              <p:cNvCxnSpPr/>
              <p:nvPr/>
            </p:nvCxnSpPr>
            <p:spPr>
              <a:xfrm flipH="1">
                <a:off x="1008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15" name="Line 9"/>
              <p:cNvCxnSpPr/>
              <p:nvPr/>
            </p:nvCxnSpPr>
            <p:spPr>
              <a:xfrm flipH="1">
                <a:off x="1044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16" name="Line 10"/>
              <p:cNvCxnSpPr/>
              <p:nvPr/>
            </p:nvCxnSpPr>
            <p:spPr>
              <a:xfrm flipH="1">
                <a:off x="1080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17" name="Line 11"/>
              <p:cNvCxnSpPr/>
              <p:nvPr/>
            </p:nvCxnSpPr>
            <p:spPr>
              <a:xfrm flipH="1">
                <a:off x="1080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18" name="Line 12"/>
              <p:cNvCxnSpPr/>
              <p:nvPr/>
            </p:nvCxnSpPr>
            <p:spPr>
              <a:xfrm flipH="1">
                <a:off x="1116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19" name="Line 13"/>
              <p:cNvCxnSpPr/>
              <p:nvPr/>
            </p:nvCxnSpPr>
            <p:spPr>
              <a:xfrm flipH="1">
                <a:off x="1152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20" name="Line 14"/>
              <p:cNvCxnSpPr/>
              <p:nvPr/>
            </p:nvCxnSpPr>
            <p:spPr>
              <a:xfrm flipH="1">
                <a:off x="1189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21" name="Line 15"/>
              <p:cNvCxnSpPr/>
              <p:nvPr/>
            </p:nvCxnSpPr>
            <p:spPr>
              <a:xfrm flipH="1">
                <a:off x="1225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22" name="Line 16"/>
              <p:cNvCxnSpPr/>
              <p:nvPr/>
            </p:nvCxnSpPr>
            <p:spPr>
              <a:xfrm flipH="1">
                <a:off x="1261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23" name="Line 17"/>
              <p:cNvCxnSpPr/>
              <p:nvPr/>
            </p:nvCxnSpPr>
            <p:spPr>
              <a:xfrm flipH="1">
                <a:off x="1261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24" name="Line 18"/>
              <p:cNvCxnSpPr/>
              <p:nvPr/>
            </p:nvCxnSpPr>
            <p:spPr>
              <a:xfrm flipH="1">
                <a:off x="1297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25" name="Line 19"/>
              <p:cNvCxnSpPr/>
              <p:nvPr/>
            </p:nvCxnSpPr>
            <p:spPr>
              <a:xfrm flipH="1">
                <a:off x="1333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26" name="Line 20"/>
              <p:cNvCxnSpPr/>
              <p:nvPr/>
            </p:nvCxnSpPr>
            <p:spPr>
              <a:xfrm flipH="1">
                <a:off x="1370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27" name="Line 21"/>
              <p:cNvCxnSpPr/>
              <p:nvPr/>
            </p:nvCxnSpPr>
            <p:spPr>
              <a:xfrm flipH="1">
                <a:off x="1406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28" name="Line 22"/>
              <p:cNvCxnSpPr/>
              <p:nvPr/>
            </p:nvCxnSpPr>
            <p:spPr>
              <a:xfrm flipH="1">
                <a:off x="1442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29" name="Line 23"/>
              <p:cNvCxnSpPr/>
              <p:nvPr/>
            </p:nvCxnSpPr>
            <p:spPr>
              <a:xfrm flipH="1">
                <a:off x="1442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30" name="Line 24"/>
              <p:cNvCxnSpPr/>
              <p:nvPr/>
            </p:nvCxnSpPr>
            <p:spPr>
              <a:xfrm flipH="1">
                <a:off x="1478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31" name="Line 25"/>
              <p:cNvCxnSpPr/>
              <p:nvPr/>
            </p:nvCxnSpPr>
            <p:spPr>
              <a:xfrm flipH="1">
                <a:off x="1514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32" name="Line 26"/>
              <p:cNvCxnSpPr/>
              <p:nvPr/>
            </p:nvCxnSpPr>
            <p:spPr>
              <a:xfrm flipH="1">
                <a:off x="1551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33" name="Line 27"/>
              <p:cNvCxnSpPr/>
              <p:nvPr/>
            </p:nvCxnSpPr>
            <p:spPr>
              <a:xfrm flipH="1">
                <a:off x="1587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34" name="Line 28"/>
              <p:cNvCxnSpPr/>
              <p:nvPr/>
            </p:nvCxnSpPr>
            <p:spPr>
              <a:xfrm flipH="1">
                <a:off x="1623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35" name="Line 29"/>
              <p:cNvCxnSpPr/>
              <p:nvPr/>
            </p:nvCxnSpPr>
            <p:spPr>
              <a:xfrm flipH="1">
                <a:off x="1624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36" name="Line 30"/>
              <p:cNvCxnSpPr/>
              <p:nvPr/>
            </p:nvCxnSpPr>
            <p:spPr>
              <a:xfrm flipH="1">
                <a:off x="1660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37" name="Line 31"/>
              <p:cNvCxnSpPr/>
              <p:nvPr/>
            </p:nvCxnSpPr>
            <p:spPr>
              <a:xfrm flipH="1">
                <a:off x="1696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38" name="Line 32"/>
              <p:cNvCxnSpPr/>
              <p:nvPr/>
            </p:nvCxnSpPr>
            <p:spPr>
              <a:xfrm flipH="1">
                <a:off x="1733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39" name="Line 33"/>
              <p:cNvCxnSpPr/>
              <p:nvPr/>
            </p:nvCxnSpPr>
            <p:spPr>
              <a:xfrm flipH="1">
                <a:off x="1769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40" name="Line 34"/>
              <p:cNvCxnSpPr/>
              <p:nvPr/>
            </p:nvCxnSpPr>
            <p:spPr>
              <a:xfrm flipH="1">
                <a:off x="1805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41" name="Line 35"/>
              <p:cNvCxnSpPr/>
              <p:nvPr/>
            </p:nvCxnSpPr>
            <p:spPr>
              <a:xfrm flipH="1">
                <a:off x="1805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42" name="Line 36"/>
              <p:cNvCxnSpPr/>
              <p:nvPr/>
            </p:nvCxnSpPr>
            <p:spPr>
              <a:xfrm flipH="1">
                <a:off x="1841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43" name="Line 37"/>
              <p:cNvCxnSpPr/>
              <p:nvPr/>
            </p:nvCxnSpPr>
            <p:spPr>
              <a:xfrm flipH="1">
                <a:off x="1877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44" name="Line 38"/>
              <p:cNvCxnSpPr/>
              <p:nvPr/>
            </p:nvCxnSpPr>
            <p:spPr>
              <a:xfrm flipH="1">
                <a:off x="1914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45" name="Line 39"/>
              <p:cNvCxnSpPr/>
              <p:nvPr/>
            </p:nvCxnSpPr>
            <p:spPr>
              <a:xfrm flipH="1">
                <a:off x="1950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46" name="Line 40"/>
              <p:cNvCxnSpPr/>
              <p:nvPr/>
            </p:nvCxnSpPr>
            <p:spPr>
              <a:xfrm flipH="1">
                <a:off x="1986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47" name="Line 41"/>
              <p:cNvCxnSpPr/>
              <p:nvPr/>
            </p:nvCxnSpPr>
            <p:spPr>
              <a:xfrm flipH="1">
                <a:off x="1986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48" name="Line 42"/>
              <p:cNvCxnSpPr/>
              <p:nvPr/>
            </p:nvCxnSpPr>
            <p:spPr>
              <a:xfrm flipH="1">
                <a:off x="2022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49" name="Line 43"/>
              <p:cNvCxnSpPr/>
              <p:nvPr/>
            </p:nvCxnSpPr>
            <p:spPr>
              <a:xfrm flipH="1">
                <a:off x="2058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50" name="Line 44"/>
              <p:cNvCxnSpPr/>
              <p:nvPr/>
            </p:nvCxnSpPr>
            <p:spPr>
              <a:xfrm flipH="1">
                <a:off x="2095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51" name="Line 45"/>
              <p:cNvCxnSpPr/>
              <p:nvPr/>
            </p:nvCxnSpPr>
            <p:spPr>
              <a:xfrm flipH="1">
                <a:off x="2131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52" name="Line 46"/>
              <p:cNvCxnSpPr/>
              <p:nvPr/>
            </p:nvCxnSpPr>
            <p:spPr>
              <a:xfrm flipH="1">
                <a:off x="2167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53" name="Line 47"/>
              <p:cNvCxnSpPr/>
              <p:nvPr/>
            </p:nvCxnSpPr>
            <p:spPr>
              <a:xfrm flipH="1">
                <a:off x="2167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54" name="Line 48"/>
              <p:cNvCxnSpPr/>
              <p:nvPr/>
            </p:nvCxnSpPr>
            <p:spPr>
              <a:xfrm flipH="1">
                <a:off x="2203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55" name="Line 49"/>
              <p:cNvCxnSpPr/>
              <p:nvPr/>
            </p:nvCxnSpPr>
            <p:spPr>
              <a:xfrm flipH="1">
                <a:off x="2239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56" name="Line 50"/>
              <p:cNvCxnSpPr/>
              <p:nvPr/>
            </p:nvCxnSpPr>
            <p:spPr>
              <a:xfrm flipH="1">
                <a:off x="2276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57" name="Line 51"/>
              <p:cNvCxnSpPr/>
              <p:nvPr/>
            </p:nvCxnSpPr>
            <p:spPr>
              <a:xfrm flipH="1">
                <a:off x="2312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58" name="Line 52"/>
              <p:cNvCxnSpPr/>
              <p:nvPr/>
            </p:nvCxnSpPr>
            <p:spPr>
              <a:xfrm flipH="1">
                <a:off x="2348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59" name="Line 53"/>
              <p:cNvCxnSpPr/>
              <p:nvPr/>
            </p:nvCxnSpPr>
            <p:spPr>
              <a:xfrm flipH="1">
                <a:off x="2348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60" name="Line 54"/>
              <p:cNvCxnSpPr/>
              <p:nvPr/>
            </p:nvCxnSpPr>
            <p:spPr>
              <a:xfrm flipH="1">
                <a:off x="2384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61" name="Line 55"/>
              <p:cNvCxnSpPr/>
              <p:nvPr/>
            </p:nvCxnSpPr>
            <p:spPr>
              <a:xfrm flipH="1">
                <a:off x="2420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62" name="Line 56"/>
              <p:cNvCxnSpPr/>
              <p:nvPr/>
            </p:nvCxnSpPr>
            <p:spPr>
              <a:xfrm flipH="1">
                <a:off x="2457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63" name="Line 57"/>
              <p:cNvCxnSpPr/>
              <p:nvPr/>
            </p:nvCxnSpPr>
            <p:spPr>
              <a:xfrm flipH="1">
                <a:off x="2493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64" name="Line 58"/>
              <p:cNvCxnSpPr/>
              <p:nvPr/>
            </p:nvCxnSpPr>
            <p:spPr>
              <a:xfrm flipH="1">
                <a:off x="2529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65" name="Line 59"/>
              <p:cNvCxnSpPr/>
              <p:nvPr/>
            </p:nvCxnSpPr>
            <p:spPr>
              <a:xfrm flipH="1">
                <a:off x="2529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66" name="Line 60"/>
              <p:cNvCxnSpPr/>
              <p:nvPr/>
            </p:nvCxnSpPr>
            <p:spPr>
              <a:xfrm flipH="1">
                <a:off x="2565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67" name="Line 61"/>
              <p:cNvCxnSpPr/>
              <p:nvPr/>
            </p:nvCxnSpPr>
            <p:spPr>
              <a:xfrm flipH="1">
                <a:off x="2601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68" name="Line 62"/>
              <p:cNvCxnSpPr/>
              <p:nvPr/>
            </p:nvCxnSpPr>
            <p:spPr>
              <a:xfrm flipH="1">
                <a:off x="2638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69" name="Line 63"/>
              <p:cNvCxnSpPr/>
              <p:nvPr/>
            </p:nvCxnSpPr>
            <p:spPr>
              <a:xfrm flipH="1">
                <a:off x="2674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70" name="Line 64"/>
              <p:cNvCxnSpPr/>
              <p:nvPr/>
            </p:nvCxnSpPr>
            <p:spPr>
              <a:xfrm flipH="1">
                <a:off x="2710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71" name="Line 65"/>
              <p:cNvCxnSpPr/>
              <p:nvPr/>
            </p:nvCxnSpPr>
            <p:spPr>
              <a:xfrm flipH="1">
                <a:off x="2710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72" name="Line 66"/>
              <p:cNvCxnSpPr/>
              <p:nvPr/>
            </p:nvCxnSpPr>
            <p:spPr>
              <a:xfrm flipH="1">
                <a:off x="2746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73" name="Line 67"/>
              <p:cNvCxnSpPr/>
              <p:nvPr/>
            </p:nvCxnSpPr>
            <p:spPr>
              <a:xfrm flipH="1">
                <a:off x="2782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74" name="Line 68"/>
              <p:cNvCxnSpPr/>
              <p:nvPr/>
            </p:nvCxnSpPr>
            <p:spPr>
              <a:xfrm flipH="1">
                <a:off x="2819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75" name="Line 69"/>
              <p:cNvCxnSpPr/>
              <p:nvPr/>
            </p:nvCxnSpPr>
            <p:spPr>
              <a:xfrm flipH="1">
                <a:off x="2855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76" name="Line 70"/>
              <p:cNvCxnSpPr/>
              <p:nvPr/>
            </p:nvCxnSpPr>
            <p:spPr>
              <a:xfrm flipH="1">
                <a:off x="2891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77" name="Line 71"/>
              <p:cNvCxnSpPr/>
              <p:nvPr/>
            </p:nvCxnSpPr>
            <p:spPr>
              <a:xfrm flipH="1">
                <a:off x="2891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78" name="Line 72"/>
              <p:cNvCxnSpPr/>
              <p:nvPr/>
            </p:nvCxnSpPr>
            <p:spPr>
              <a:xfrm flipH="1">
                <a:off x="2927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79" name="Line 73"/>
              <p:cNvCxnSpPr/>
              <p:nvPr/>
            </p:nvCxnSpPr>
            <p:spPr>
              <a:xfrm flipH="1">
                <a:off x="2963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80" name="Line 74"/>
              <p:cNvCxnSpPr/>
              <p:nvPr/>
            </p:nvCxnSpPr>
            <p:spPr>
              <a:xfrm flipH="1">
                <a:off x="3000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81" name="Line 75"/>
              <p:cNvCxnSpPr/>
              <p:nvPr/>
            </p:nvCxnSpPr>
            <p:spPr>
              <a:xfrm flipH="1">
                <a:off x="3036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82" name="Line 76"/>
              <p:cNvCxnSpPr/>
              <p:nvPr/>
            </p:nvCxnSpPr>
            <p:spPr>
              <a:xfrm flipH="1">
                <a:off x="3072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83" name="Line 77"/>
              <p:cNvCxnSpPr/>
              <p:nvPr/>
            </p:nvCxnSpPr>
            <p:spPr>
              <a:xfrm flipH="1">
                <a:off x="3072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84" name="Line 78"/>
              <p:cNvCxnSpPr/>
              <p:nvPr/>
            </p:nvCxnSpPr>
            <p:spPr>
              <a:xfrm flipH="1">
                <a:off x="3108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85" name="Line 79"/>
              <p:cNvCxnSpPr/>
              <p:nvPr/>
            </p:nvCxnSpPr>
            <p:spPr>
              <a:xfrm flipH="1">
                <a:off x="3144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86" name="Line 80"/>
              <p:cNvCxnSpPr/>
              <p:nvPr/>
            </p:nvCxnSpPr>
            <p:spPr>
              <a:xfrm flipH="1">
                <a:off x="3181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87" name="Line 81"/>
              <p:cNvCxnSpPr/>
              <p:nvPr/>
            </p:nvCxnSpPr>
            <p:spPr>
              <a:xfrm flipH="1">
                <a:off x="3217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88" name="Line 82"/>
              <p:cNvCxnSpPr/>
              <p:nvPr/>
            </p:nvCxnSpPr>
            <p:spPr>
              <a:xfrm flipH="1">
                <a:off x="3253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89" name="Line 83"/>
              <p:cNvCxnSpPr/>
              <p:nvPr/>
            </p:nvCxnSpPr>
            <p:spPr>
              <a:xfrm flipH="1">
                <a:off x="3253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90" name="Line 84"/>
              <p:cNvCxnSpPr/>
              <p:nvPr/>
            </p:nvCxnSpPr>
            <p:spPr>
              <a:xfrm flipH="1">
                <a:off x="3289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91" name="Line 85"/>
              <p:cNvCxnSpPr/>
              <p:nvPr/>
            </p:nvCxnSpPr>
            <p:spPr>
              <a:xfrm flipH="1">
                <a:off x="3325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92" name="Line 86"/>
              <p:cNvCxnSpPr/>
              <p:nvPr/>
            </p:nvCxnSpPr>
            <p:spPr>
              <a:xfrm flipH="1">
                <a:off x="3362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93" name="Line 87"/>
              <p:cNvCxnSpPr/>
              <p:nvPr/>
            </p:nvCxnSpPr>
            <p:spPr>
              <a:xfrm flipH="1">
                <a:off x="3398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94" name="Line 88"/>
              <p:cNvCxnSpPr/>
              <p:nvPr/>
            </p:nvCxnSpPr>
            <p:spPr>
              <a:xfrm flipH="1">
                <a:off x="3434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95" name="Line 89"/>
              <p:cNvCxnSpPr/>
              <p:nvPr/>
            </p:nvCxnSpPr>
            <p:spPr>
              <a:xfrm flipH="1">
                <a:off x="3434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96" name="Line 90"/>
              <p:cNvCxnSpPr/>
              <p:nvPr/>
            </p:nvCxnSpPr>
            <p:spPr>
              <a:xfrm flipH="1">
                <a:off x="3470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97" name="Line 91"/>
              <p:cNvCxnSpPr/>
              <p:nvPr/>
            </p:nvCxnSpPr>
            <p:spPr>
              <a:xfrm flipH="1">
                <a:off x="3506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98" name="Line 92"/>
              <p:cNvCxnSpPr/>
              <p:nvPr/>
            </p:nvCxnSpPr>
            <p:spPr>
              <a:xfrm flipH="1">
                <a:off x="3543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299" name="Line 93"/>
              <p:cNvCxnSpPr/>
              <p:nvPr/>
            </p:nvCxnSpPr>
            <p:spPr>
              <a:xfrm flipH="1">
                <a:off x="3579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300" name="Line 94"/>
              <p:cNvCxnSpPr/>
              <p:nvPr/>
            </p:nvCxnSpPr>
            <p:spPr>
              <a:xfrm flipH="1">
                <a:off x="3615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301" name="Line 95"/>
              <p:cNvCxnSpPr/>
              <p:nvPr/>
            </p:nvCxnSpPr>
            <p:spPr>
              <a:xfrm flipH="1">
                <a:off x="3615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302" name="Line 96"/>
              <p:cNvCxnSpPr/>
              <p:nvPr/>
            </p:nvCxnSpPr>
            <p:spPr>
              <a:xfrm flipH="1">
                <a:off x="3651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303" name="Line 97"/>
              <p:cNvCxnSpPr/>
              <p:nvPr/>
            </p:nvCxnSpPr>
            <p:spPr>
              <a:xfrm flipH="1">
                <a:off x="3687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304" name="Line 98"/>
              <p:cNvCxnSpPr/>
              <p:nvPr/>
            </p:nvCxnSpPr>
            <p:spPr>
              <a:xfrm flipH="1">
                <a:off x="3724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305" name="Line 99"/>
              <p:cNvCxnSpPr/>
              <p:nvPr/>
            </p:nvCxnSpPr>
            <p:spPr>
              <a:xfrm flipH="1">
                <a:off x="3760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306" name="Line 100"/>
              <p:cNvCxnSpPr/>
              <p:nvPr/>
            </p:nvCxnSpPr>
            <p:spPr>
              <a:xfrm flipH="1">
                <a:off x="3796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grpSp>
            <p:nvGrpSpPr>
              <p:cNvPr id="8307" name="Group 101"/>
              <p:cNvGrpSpPr/>
              <p:nvPr/>
            </p:nvGrpSpPr>
            <p:grpSpPr>
              <a:xfrm>
                <a:off x="3796" y="1379"/>
                <a:ext cx="145" cy="118"/>
                <a:chOff x="3963" y="2822"/>
                <a:chExt cx="145" cy="118"/>
              </a:xfrm>
            </p:grpSpPr>
            <p:cxnSp>
              <p:nvCxnSpPr>
                <p:cNvPr id="8328" name="Line 102"/>
                <p:cNvCxnSpPr/>
                <p:nvPr/>
              </p:nvCxnSpPr>
              <p:spPr>
                <a:xfrm flipH="1">
                  <a:off x="3963" y="2822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8329" name="Line 103"/>
                <p:cNvCxnSpPr/>
                <p:nvPr/>
              </p:nvCxnSpPr>
              <p:spPr>
                <a:xfrm flipH="1">
                  <a:off x="3999" y="2822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8330" name="Line 104"/>
                <p:cNvCxnSpPr/>
                <p:nvPr/>
              </p:nvCxnSpPr>
              <p:spPr>
                <a:xfrm flipH="1">
                  <a:off x="4035" y="2822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8331" name="Line 105"/>
                <p:cNvCxnSpPr/>
                <p:nvPr/>
              </p:nvCxnSpPr>
              <p:spPr>
                <a:xfrm flipH="1">
                  <a:off x="4072" y="2822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8332" name="Line 106"/>
                <p:cNvCxnSpPr/>
                <p:nvPr/>
              </p:nvCxnSpPr>
              <p:spPr>
                <a:xfrm flipH="1">
                  <a:off x="4108" y="2822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</p:grpSp>
          <p:cxnSp>
            <p:nvCxnSpPr>
              <p:cNvPr id="8308" name="Line 107"/>
              <p:cNvCxnSpPr/>
              <p:nvPr/>
            </p:nvCxnSpPr>
            <p:spPr>
              <a:xfrm flipH="1">
                <a:off x="3977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309" name="Line 108"/>
              <p:cNvCxnSpPr/>
              <p:nvPr/>
            </p:nvCxnSpPr>
            <p:spPr>
              <a:xfrm flipH="1">
                <a:off x="3975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310" name="Line 109"/>
              <p:cNvCxnSpPr/>
              <p:nvPr/>
            </p:nvCxnSpPr>
            <p:spPr>
              <a:xfrm flipH="1">
                <a:off x="4011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311" name="Line 110"/>
              <p:cNvCxnSpPr/>
              <p:nvPr/>
            </p:nvCxnSpPr>
            <p:spPr>
              <a:xfrm flipH="1">
                <a:off x="4047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312" name="Line 111"/>
              <p:cNvCxnSpPr/>
              <p:nvPr/>
            </p:nvCxnSpPr>
            <p:spPr>
              <a:xfrm flipH="1">
                <a:off x="4084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cxnSp>
            <p:nvCxnSpPr>
              <p:cNvPr id="8313" name="Line 112"/>
              <p:cNvCxnSpPr/>
              <p:nvPr/>
            </p:nvCxnSpPr>
            <p:spPr>
              <a:xfrm flipH="1">
                <a:off x="4120" y="1379"/>
                <a:ext cx="0" cy="6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grpSp>
            <p:nvGrpSpPr>
              <p:cNvPr id="8314" name="Group 113"/>
              <p:cNvGrpSpPr/>
              <p:nvPr/>
            </p:nvGrpSpPr>
            <p:grpSpPr>
              <a:xfrm>
                <a:off x="4156" y="1379"/>
                <a:ext cx="145" cy="118"/>
                <a:chOff x="3963" y="2822"/>
                <a:chExt cx="145" cy="118"/>
              </a:xfrm>
            </p:grpSpPr>
            <p:cxnSp>
              <p:nvCxnSpPr>
                <p:cNvPr id="8323" name="Line 114"/>
                <p:cNvCxnSpPr/>
                <p:nvPr/>
              </p:nvCxnSpPr>
              <p:spPr>
                <a:xfrm flipH="1">
                  <a:off x="3963" y="2822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8324" name="Line 115"/>
                <p:cNvCxnSpPr/>
                <p:nvPr/>
              </p:nvCxnSpPr>
              <p:spPr>
                <a:xfrm flipH="1">
                  <a:off x="3999" y="2822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8325" name="Line 116"/>
                <p:cNvCxnSpPr/>
                <p:nvPr/>
              </p:nvCxnSpPr>
              <p:spPr>
                <a:xfrm flipH="1">
                  <a:off x="4035" y="2822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8326" name="Line 117"/>
                <p:cNvCxnSpPr/>
                <p:nvPr/>
              </p:nvCxnSpPr>
              <p:spPr>
                <a:xfrm flipH="1">
                  <a:off x="4072" y="2822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8327" name="Line 118"/>
                <p:cNvCxnSpPr/>
                <p:nvPr/>
              </p:nvCxnSpPr>
              <p:spPr>
                <a:xfrm flipH="1">
                  <a:off x="4108" y="2822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</p:grpSp>
          <p:cxnSp>
            <p:nvCxnSpPr>
              <p:cNvPr id="8315" name="Line 119"/>
              <p:cNvCxnSpPr/>
              <p:nvPr/>
            </p:nvCxnSpPr>
            <p:spPr>
              <a:xfrm flipH="1">
                <a:off x="4337" y="1379"/>
                <a:ext cx="0" cy="118"/>
              </a:xfrm>
              <a:prstGeom prst="line">
                <a:avLst/>
              </a:prstGeom>
              <a:noFill/>
              <a:ln>
                <a:solidFill>
                  <a:srgbClr val="333333"/>
                </a:solidFill>
                <a:miter lim="800000"/>
              </a:ln>
            </p:spPr>
          </p:cxnSp>
          <p:grpSp>
            <p:nvGrpSpPr>
              <p:cNvPr id="8316" name="Group 120"/>
              <p:cNvGrpSpPr/>
              <p:nvPr/>
            </p:nvGrpSpPr>
            <p:grpSpPr>
              <a:xfrm>
                <a:off x="4336" y="1379"/>
                <a:ext cx="145" cy="118"/>
                <a:chOff x="3963" y="2822"/>
                <a:chExt cx="145" cy="118"/>
              </a:xfrm>
            </p:grpSpPr>
            <p:cxnSp>
              <p:nvCxnSpPr>
                <p:cNvPr id="8318" name="Line 121"/>
                <p:cNvCxnSpPr/>
                <p:nvPr/>
              </p:nvCxnSpPr>
              <p:spPr>
                <a:xfrm flipH="1">
                  <a:off x="3963" y="2822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8319" name="Line 122"/>
                <p:cNvCxnSpPr/>
                <p:nvPr/>
              </p:nvCxnSpPr>
              <p:spPr>
                <a:xfrm flipH="1">
                  <a:off x="3999" y="2822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8320" name="Line 123"/>
                <p:cNvCxnSpPr/>
                <p:nvPr/>
              </p:nvCxnSpPr>
              <p:spPr>
                <a:xfrm flipH="1">
                  <a:off x="4035" y="2822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8321" name="Line 124"/>
                <p:cNvCxnSpPr/>
                <p:nvPr/>
              </p:nvCxnSpPr>
              <p:spPr>
                <a:xfrm flipH="1">
                  <a:off x="4072" y="2822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8322" name="Line 125"/>
                <p:cNvCxnSpPr/>
                <p:nvPr/>
              </p:nvCxnSpPr>
              <p:spPr>
                <a:xfrm flipH="1">
                  <a:off x="4108" y="2822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</p:grpSp>
          <p:cxnSp>
            <p:nvCxnSpPr>
              <p:cNvPr id="8317" name="Line 126"/>
              <p:cNvCxnSpPr/>
              <p:nvPr/>
            </p:nvCxnSpPr>
            <p:spPr>
              <a:xfrm flipH="1">
                <a:off x="4517" y="1379"/>
                <a:ext cx="0" cy="118"/>
              </a:xfrm>
              <a:prstGeom prst="line">
                <a:avLst/>
              </a:prstGeom>
              <a:noFill/>
              <a:ln w="19050">
                <a:solidFill>
                  <a:srgbClr val="333333"/>
                </a:solidFill>
                <a:miter lim="800000"/>
              </a:ln>
            </p:spPr>
          </p:cxnSp>
        </p:grpSp>
        <p:grpSp>
          <p:nvGrpSpPr>
            <p:cNvPr id="8207" name="Group 127"/>
            <p:cNvGrpSpPr/>
            <p:nvPr/>
          </p:nvGrpSpPr>
          <p:grpSpPr>
            <a:xfrm>
              <a:off x="1100" y="2109"/>
              <a:ext cx="2538" cy="246"/>
              <a:chOff x="936" y="1548"/>
              <a:chExt cx="3438" cy="498"/>
            </a:xfrm>
          </p:grpSpPr>
          <p:sp>
            <p:nvSpPr>
              <p:cNvPr id="8208" name="Rectangle 128" descr="栎木"/>
              <p:cNvSpPr/>
              <p:nvPr/>
            </p:nvSpPr>
            <p:spPr>
              <a:xfrm>
                <a:off x="936" y="1548"/>
                <a:ext cx="2748" cy="492"/>
              </a:xfrm>
              <a:prstGeom prst="rect">
                <a:avLst/>
              </a:prstGeom>
              <a:blipFill rotWithShape="1">
                <a:blip r:embed="rId2"/>
                <a:tile tx="0" ty="0" sx="100000" sy="100000" flip="none" algn="tl"/>
              </a:blipFill>
              <a:ln>
                <a:solidFill>
                  <a:schemeClr val="tx1"/>
                </a:solidFill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>
                  <a:latin typeface="Garamond" pitchFamily="18" charset="0"/>
                </a:endParaRPr>
              </a:p>
            </p:txBody>
          </p:sp>
          <p:sp>
            <p:nvSpPr>
              <p:cNvPr id="8209" name="AutoShape 129" descr="栎木"/>
              <p:cNvSpPr/>
              <p:nvPr/>
            </p:nvSpPr>
            <p:spPr>
              <a:xfrm rot="5400000">
                <a:off x="3780" y="1452"/>
                <a:ext cx="492" cy="696"/>
              </a:xfrm>
              <a:prstGeom prst="triangle">
                <a:avLst>
                  <a:gd name="adj" fmla="val 50000"/>
                </a:avLst>
              </a:prstGeom>
              <a:blipFill rotWithShape="1">
                <a:blip r:embed="rId2">
                  <a:alphaModFix amt="39999"/>
                </a:blip>
                <a:tile tx="0" ty="0" sx="100000" sy="100000" flip="none" algn="tl"/>
              </a:blipFill>
              <a:ln>
                <a:solidFill>
                  <a:schemeClr val="tx1"/>
                </a:solidFill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>
                  <a:latin typeface="Garamond" pitchFamily="18" charset="0"/>
                </a:endParaRPr>
              </a:p>
            </p:txBody>
          </p:sp>
        </p:grpSp>
      </p:grpSp>
      <p:cxnSp>
        <p:nvCxnSpPr>
          <p:cNvPr id="8195" name="Line 130"/>
          <p:cNvCxnSpPr/>
          <p:nvPr/>
        </p:nvCxnSpPr>
        <p:spPr>
          <a:xfrm rot="19980000" flipH="1" flipV="1">
            <a:off x="5518150" y="2940050"/>
            <a:ext cx="242888" cy="917575"/>
          </a:xfrm>
          <a:prstGeom prst="line">
            <a:avLst/>
          </a:prstGeom>
          <a:noFill/>
          <a:ln w="25400">
            <a:solidFill>
              <a:srgbClr val="FF0000"/>
            </a:solidFill>
            <a:prstDash val="dash"/>
            <a:miter lim="800000"/>
          </a:ln>
        </p:spPr>
      </p:cxnSp>
      <p:cxnSp>
        <p:nvCxnSpPr>
          <p:cNvPr id="8196" name="Line 131"/>
          <p:cNvCxnSpPr/>
          <p:nvPr/>
        </p:nvCxnSpPr>
        <p:spPr>
          <a:xfrm rot="2760000" flipV="1">
            <a:off x="5868194" y="2953544"/>
            <a:ext cx="1588" cy="952500"/>
          </a:xfrm>
          <a:prstGeom prst="line">
            <a:avLst/>
          </a:prstGeom>
          <a:noFill/>
          <a:ln w="25400">
            <a:solidFill>
              <a:srgbClr val="FF0000"/>
            </a:solidFill>
            <a:prstDash val="dash"/>
            <a:miter lim="800000"/>
          </a:ln>
        </p:spPr>
      </p:cxnSp>
      <p:pic>
        <p:nvPicPr>
          <p:cNvPr id="8197" name="Picture 132" descr="u=3185689198,3543603771&amp;fm=3&amp;gp=1"/>
          <p:cNvPicPr/>
          <p:nvPr/>
        </p:nvPicPr>
        <p:blipFill>
          <a:blip r:embed="rId3"/>
          <a:stretch>
            <a:fillRect/>
          </a:stretch>
        </p:blipFill>
        <p:spPr>
          <a:xfrm rot="2220000">
            <a:off x="5435600" y="1917700"/>
            <a:ext cx="638175" cy="647700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8198" name="Line 133"/>
          <p:cNvCxnSpPr/>
          <p:nvPr/>
        </p:nvCxnSpPr>
        <p:spPr>
          <a:xfrm flipH="1" flipV="1">
            <a:off x="5767388" y="2781300"/>
            <a:ext cx="0" cy="952500"/>
          </a:xfrm>
          <a:prstGeom prst="line">
            <a:avLst/>
          </a:prstGeom>
          <a:noFill/>
          <a:ln w="25400">
            <a:solidFill>
              <a:srgbClr val="FF0000"/>
            </a:solidFill>
            <a:prstDash val="dash"/>
            <a:miter lim="800000"/>
          </a:ln>
        </p:spPr>
      </p:cxnSp>
      <p:pic>
        <p:nvPicPr>
          <p:cNvPr id="8199" name="Picture 134" descr="u=3185689198,3543603771&amp;fm=3&amp;gp=1"/>
          <p:cNvPicPr/>
          <p:nvPr/>
        </p:nvPicPr>
        <p:blipFill>
          <a:blip r:embed="rId4"/>
          <a:stretch>
            <a:fillRect/>
          </a:stretch>
        </p:blipFill>
        <p:spPr>
          <a:xfrm rot="19980000">
            <a:off x="6151562" y="2425700"/>
            <a:ext cx="647700" cy="638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200" name="Picture 135" descr="u=3185689198,3543603771&amp;fm=3&amp;gp=1"/>
          <p:cNvPicPr/>
          <p:nvPr/>
        </p:nvPicPr>
        <p:blipFill>
          <a:blip r:embed="rId5"/>
          <a:stretch>
            <a:fillRect/>
          </a:stretch>
        </p:blipFill>
        <p:spPr>
          <a:xfrm rot="720000">
            <a:off x="4643438" y="2482850"/>
            <a:ext cx="650875" cy="5857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201" name="Rectangle 136"/>
          <p:cNvSpPr/>
          <p:nvPr/>
        </p:nvSpPr>
        <p:spPr>
          <a:xfrm>
            <a:off x="2209800" y="533400"/>
            <a:ext cx="51054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20000"/>
              </a:spcBef>
              <a:buFont typeface="Arial"/>
            </a:pPr>
            <a:r>
              <a:rPr lang="en-US" altLang="zh-CN" sz="2800" b="1">
                <a:latin typeface="Calibri" pitchFamily="34" charset="0"/>
                <a:ea typeface="黑体" pitchFamily="49" charset="-122"/>
              </a:rPr>
              <a:t>2</a:t>
            </a:r>
            <a:r>
              <a:rPr lang="zh-CN" altLang="en-US" sz="2800" b="1">
                <a:latin typeface="Calibri" pitchFamily="34" charset="0"/>
                <a:ea typeface="黑体" pitchFamily="49" charset="-122"/>
              </a:rPr>
              <a:t>、读数时视线要与尺面垂直。</a:t>
            </a:r>
            <a:endParaRPr lang="zh-CN" altLang="en-US" sz="2800" b="1">
              <a:latin typeface="Calibri" pitchFamily="34" charset="0"/>
              <a:ea typeface="黑体" pitchFamily="49" charset="-122"/>
            </a:endParaRPr>
          </a:p>
        </p:txBody>
      </p:sp>
      <p:grpSp>
        <p:nvGrpSpPr>
          <p:cNvPr id="8202" name="Group 137"/>
          <p:cNvGrpSpPr/>
          <p:nvPr/>
        </p:nvGrpSpPr>
        <p:grpSpPr>
          <a:xfrm>
            <a:off x="3733800" y="1071562"/>
            <a:ext cx="4422775" cy="1900238"/>
            <a:chOff x="2356" y="675"/>
            <a:chExt cx="2786" cy="1197"/>
          </a:xfrm>
        </p:grpSpPr>
        <p:sp>
          <p:nvSpPr>
            <p:cNvPr id="8203" name="Text Box 138"/>
            <p:cNvSpPr/>
            <p:nvPr/>
          </p:nvSpPr>
          <p:spPr>
            <a:xfrm>
              <a:off x="4416" y="1392"/>
              <a:ext cx="726" cy="48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kumimoji="1" lang="en-US" altLang="zh-CN" sz="4400" b="1">
                  <a:latin typeface="Times New Roman" pitchFamily="18" charset="0"/>
                  <a:ea typeface="黑体" pitchFamily="49" charset="-122"/>
                </a:rPr>
                <a:t>×</a:t>
              </a:r>
              <a:endParaRPr kumimoji="1" lang="en-US" altLang="zh-CN" sz="44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8204" name="Text Box 137"/>
            <p:cNvSpPr/>
            <p:nvPr/>
          </p:nvSpPr>
          <p:spPr>
            <a:xfrm>
              <a:off x="2356" y="1310"/>
              <a:ext cx="726" cy="48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kumimoji="1" lang="en-US" altLang="zh-CN" sz="4400" b="1">
                  <a:latin typeface="Times New Roman" pitchFamily="18" charset="0"/>
                  <a:ea typeface="黑体" pitchFamily="49" charset="-122"/>
                </a:rPr>
                <a:t>×</a:t>
              </a:r>
              <a:endParaRPr kumimoji="1" lang="en-US" altLang="zh-CN" sz="44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8205" name="Text Box 139"/>
            <p:cNvSpPr/>
            <p:nvPr/>
          </p:nvSpPr>
          <p:spPr>
            <a:xfrm>
              <a:off x="3354" y="675"/>
              <a:ext cx="726" cy="48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kumimoji="1" lang="en-US" altLang="zh-CN" sz="4400" b="1">
                  <a:latin typeface="Times New Roman" pitchFamily="18" charset="0"/>
                  <a:ea typeface="黑体" pitchFamily="49" charset="-122"/>
                </a:rPr>
                <a:t>√</a:t>
              </a:r>
              <a:endParaRPr kumimoji="1" lang="en-US" altLang="zh-CN" sz="4400" b="1">
                <a:latin typeface="Times New Roman" pitchFamily="18" charset="0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9218" name="Group 2"/>
          <p:cNvGrpSpPr/>
          <p:nvPr/>
        </p:nvGrpSpPr>
        <p:grpSpPr>
          <a:xfrm>
            <a:off x="1619250" y="1905000"/>
            <a:ext cx="6172200" cy="2571750"/>
            <a:chOff x="1020" y="1200"/>
            <a:chExt cx="3888" cy="1620"/>
          </a:xfrm>
        </p:grpSpPr>
        <p:grpSp>
          <p:nvGrpSpPr>
            <p:cNvPr id="9224" name="Group 2"/>
            <p:cNvGrpSpPr/>
            <p:nvPr/>
          </p:nvGrpSpPr>
          <p:grpSpPr>
            <a:xfrm>
              <a:off x="1020" y="2109"/>
              <a:ext cx="3888" cy="711"/>
              <a:chOff x="1020" y="2109"/>
              <a:chExt cx="3888" cy="711"/>
            </a:xfrm>
          </p:grpSpPr>
          <p:grpSp>
            <p:nvGrpSpPr>
              <p:cNvPr id="9227" name="Group 3"/>
              <p:cNvGrpSpPr/>
              <p:nvPr/>
            </p:nvGrpSpPr>
            <p:grpSpPr>
              <a:xfrm>
                <a:off x="1020" y="2321"/>
                <a:ext cx="3888" cy="499"/>
                <a:chOff x="808" y="1328"/>
                <a:chExt cx="3888" cy="499"/>
              </a:xfrm>
            </p:grpSpPr>
            <p:sp>
              <p:nvSpPr>
                <p:cNvPr id="9231" name="AutoShape 4"/>
                <p:cNvSpPr/>
                <p:nvPr/>
              </p:nvSpPr>
              <p:spPr>
                <a:xfrm>
                  <a:off x="808" y="1328"/>
                  <a:ext cx="3888" cy="499"/>
                </a:xfrm>
                <a:prstGeom prst="cube">
                  <a:avLst>
                    <a:gd name="adj" fmla="val 8616"/>
                  </a:avLst>
                </a:prstGeom>
                <a:solidFill>
                  <a:srgbClr val="FFCC00"/>
                </a:solidFill>
                <a:ln w="31750">
                  <a:solidFill>
                    <a:schemeClr val="tx1"/>
                  </a:solidFill>
                  <a:miter lim="800000"/>
                </a:ln>
              </p:spPr>
              <p:txBody>
                <a:bodyPr wrap="none" anchor="ctr" anchorCtr="0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r>
                    <a:rPr lang="en-US" altLang="zh-CN" sz="1200" b="1">
                      <a:solidFill>
                        <a:srgbClr val="000000"/>
                      </a:solidFill>
                    </a:rPr>
                    <a:t>0 cm     1           2            3           4            5            6           7            8          9          10</a:t>
                  </a:r>
                  <a:r>
                    <a:rPr lang="en-US" altLang="zh-CN" sz="1200" b="1"/>
                    <a:t> </a:t>
                  </a:r>
                  <a:endParaRPr lang="en-US" altLang="zh-CN" sz="1200" b="1"/>
                </a:p>
              </p:txBody>
            </p:sp>
            <p:cxnSp>
              <p:nvCxnSpPr>
                <p:cNvPr id="9232" name="Line 5"/>
                <p:cNvCxnSpPr/>
                <p:nvPr/>
              </p:nvCxnSpPr>
              <p:spPr>
                <a:xfrm flipH="1">
                  <a:off x="899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33" name="Line 6"/>
                <p:cNvCxnSpPr/>
                <p:nvPr/>
              </p:nvCxnSpPr>
              <p:spPr>
                <a:xfrm flipH="1">
                  <a:off x="935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34" name="Line 7"/>
                <p:cNvCxnSpPr/>
                <p:nvPr/>
              </p:nvCxnSpPr>
              <p:spPr>
                <a:xfrm flipH="1">
                  <a:off x="971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35" name="Line 8"/>
                <p:cNvCxnSpPr/>
                <p:nvPr/>
              </p:nvCxnSpPr>
              <p:spPr>
                <a:xfrm flipH="1">
                  <a:off x="1008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36" name="Line 9"/>
                <p:cNvCxnSpPr/>
                <p:nvPr/>
              </p:nvCxnSpPr>
              <p:spPr>
                <a:xfrm flipH="1">
                  <a:off x="1044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37" name="Line 10"/>
                <p:cNvCxnSpPr/>
                <p:nvPr/>
              </p:nvCxnSpPr>
              <p:spPr>
                <a:xfrm flipH="1">
                  <a:off x="1080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38" name="Line 11"/>
                <p:cNvCxnSpPr/>
                <p:nvPr/>
              </p:nvCxnSpPr>
              <p:spPr>
                <a:xfrm flipH="1">
                  <a:off x="1080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39" name="Line 12"/>
                <p:cNvCxnSpPr/>
                <p:nvPr/>
              </p:nvCxnSpPr>
              <p:spPr>
                <a:xfrm flipH="1">
                  <a:off x="1116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40" name="Line 13"/>
                <p:cNvCxnSpPr/>
                <p:nvPr/>
              </p:nvCxnSpPr>
              <p:spPr>
                <a:xfrm flipH="1">
                  <a:off x="1152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41" name="Line 14"/>
                <p:cNvCxnSpPr/>
                <p:nvPr/>
              </p:nvCxnSpPr>
              <p:spPr>
                <a:xfrm flipH="1">
                  <a:off x="1189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42" name="Line 15"/>
                <p:cNvCxnSpPr/>
                <p:nvPr/>
              </p:nvCxnSpPr>
              <p:spPr>
                <a:xfrm flipH="1">
                  <a:off x="1225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43" name="Line 16"/>
                <p:cNvCxnSpPr/>
                <p:nvPr/>
              </p:nvCxnSpPr>
              <p:spPr>
                <a:xfrm flipH="1">
                  <a:off x="1261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44" name="Line 17"/>
                <p:cNvCxnSpPr/>
                <p:nvPr/>
              </p:nvCxnSpPr>
              <p:spPr>
                <a:xfrm flipH="1">
                  <a:off x="1261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45" name="Line 18"/>
                <p:cNvCxnSpPr/>
                <p:nvPr/>
              </p:nvCxnSpPr>
              <p:spPr>
                <a:xfrm flipH="1">
                  <a:off x="1297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46" name="Line 19"/>
                <p:cNvCxnSpPr/>
                <p:nvPr/>
              </p:nvCxnSpPr>
              <p:spPr>
                <a:xfrm flipH="1">
                  <a:off x="1333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47" name="Line 20"/>
                <p:cNvCxnSpPr/>
                <p:nvPr/>
              </p:nvCxnSpPr>
              <p:spPr>
                <a:xfrm flipH="1">
                  <a:off x="1370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48" name="Line 21"/>
                <p:cNvCxnSpPr/>
                <p:nvPr/>
              </p:nvCxnSpPr>
              <p:spPr>
                <a:xfrm flipH="1">
                  <a:off x="1406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49" name="Line 22"/>
                <p:cNvCxnSpPr/>
                <p:nvPr/>
              </p:nvCxnSpPr>
              <p:spPr>
                <a:xfrm flipH="1">
                  <a:off x="1442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50" name="Line 23"/>
                <p:cNvCxnSpPr/>
                <p:nvPr/>
              </p:nvCxnSpPr>
              <p:spPr>
                <a:xfrm flipH="1">
                  <a:off x="1442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51" name="Line 24"/>
                <p:cNvCxnSpPr/>
                <p:nvPr/>
              </p:nvCxnSpPr>
              <p:spPr>
                <a:xfrm flipH="1">
                  <a:off x="1478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52" name="Line 25"/>
                <p:cNvCxnSpPr/>
                <p:nvPr/>
              </p:nvCxnSpPr>
              <p:spPr>
                <a:xfrm flipH="1">
                  <a:off x="1514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53" name="Line 26"/>
                <p:cNvCxnSpPr/>
                <p:nvPr/>
              </p:nvCxnSpPr>
              <p:spPr>
                <a:xfrm flipH="1">
                  <a:off x="1551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54" name="Line 27"/>
                <p:cNvCxnSpPr/>
                <p:nvPr/>
              </p:nvCxnSpPr>
              <p:spPr>
                <a:xfrm flipH="1">
                  <a:off x="1587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55" name="Line 28"/>
                <p:cNvCxnSpPr/>
                <p:nvPr/>
              </p:nvCxnSpPr>
              <p:spPr>
                <a:xfrm flipH="1">
                  <a:off x="1623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56" name="Line 29"/>
                <p:cNvCxnSpPr/>
                <p:nvPr/>
              </p:nvCxnSpPr>
              <p:spPr>
                <a:xfrm flipH="1">
                  <a:off x="1624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57" name="Line 30"/>
                <p:cNvCxnSpPr/>
                <p:nvPr/>
              </p:nvCxnSpPr>
              <p:spPr>
                <a:xfrm flipH="1">
                  <a:off x="1660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58" name="Line 31"/>
                <p:cNvCxnSpPr/>
                <p:nvPr/>
              </p:nvCxnSpPr>
              <p:spPr>
                <a:xfrm flipH="1">
                  <a:off x="1696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59" name="Line 32"/>
                <p:cNvCxnSpPr/>
                <p:nvPr/>
              </p:nvCxnSpPr>
              <p:spPr>
                <a:xfrm flipH="1">
                  <a:off x="1733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60" name="Line 33"/>
                <p:cNvCxnSpPr/>
                <p:nvPr/>
              </p:nvCxnSpPr>
              <p:spPr>
                <a:xfrm flipH="1">
                  <a:off x="1769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61" name="Line 34"/>
                <p:cNvCxnSpPr/>
                <p:nvPr/>
              </p:nvCxnSpPr>
              <p:spPr>
                <a:xfrm flipH="1">
                  <a:off x="1805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62" name="Line 35"/>
                <p:cNvCxnSpPr/>
                <p:nvPr/>
              </p:nvCxnSpPr>
              <p:spPr>
                <a:xfrm flipH="1">
                  <a:off x="1805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63" name="Line 36"/>
                <p:cNvCxnSpPr/>
                <p:nvPr/>
              </p:nvCxnSpPr>
              <p:spPr>
                <a:xfrm flipH="1">
                  <a:off x="1841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64" name="Line 37"/>
                <p:cNvCxnSpPr/>
                <p:nvPr/>
              </p:nvCxnSpPr>
              <p:spPr>
                <a:xfrm flipH="1">
                  <a:off x="1877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65" name="Line 38"/>
                <p:cNvCxnSpPr/>
                <p:nvPr/>
              </p:nvCxnSpPr>
              <p:spPr>
                <a:xfrm flipH="1">
                  <a:off x="1914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66" name="Line 39"/>
                <p:cNvCxnSpPr/>
                <p:nvPr/>
              </p:nvCxnSpPr>
              <p:spPr>
                <a:xfrm flipH="1">
                  <a:off x="1950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67" name="Line 40"/>
                <p:cNvCxnSpPr/>
                <p:nvPr/>
              </p:nvCxnSpPr>
              <p:spPr>
                <a:xfrm flipH="1">
                  <a:off x="1986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68" name="Line 41"/>
                <p:cNvCxnSpPr/>
                <p:nvPr/>
              </p:nvCxnSpPr>
              <p:spPr>
                <a:xfrm flipH="1">
                  <a:off x="1986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69" name="Line 42"/>
                <p:cNvCxnSpPr/>
                <p:nvPr/>
              </p:nvCxnSpPr>
              <p:spPr>
                <a:xfrm flipH="1">
                  <a:off x="2022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70" name="Line 43"/>
                <p:cNvCxnSpPr/>
                <p:nvPr/>
              </p:nvCxnSpPr>
              <p:spPr>
                <a:xfrm flipH="1">
                  <a:off x="2058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71" name="Line 44"/>
                <p:cNvCxnSpPr/>
                <p:nvPr/>
              </p:nvCxnSpPr>
              <p:spPr>
                <a:xfrm flipH="1">
                  <a:off x="2095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72" name="Line 45"/>
                <p:cNvCxnSpPr/>
                <p:nvPr/>
              </p:nvCxnSpPr>
              <p:spPr>
                <a:xfrm flipH="1">
                  <a:off x="2131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73" name="Line 46"/>
                <p:cNvCxnSpPr/>
                <p:nvPr/>
              </p:nvCxnSpPr>
              <p:spPr>
                <a:xfrm flipH="1">
                  <a:off x="2167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74" name="Line 47"/>
                <p:cNvCxnSpPr/>
                <p:nvPr/>
              </p:nvCxnSpPr>
              <p:spPr>
                <a:xfrm flipH="1">
                  <a:off x="2167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75" name="Line 48"/>
                <p:cNvCxnSpPr/>
                <p:nvPr/>
              </p:nvCxnSpPr>
              <p:spPr>
                <a:xfrm flipH="1">
                  <a:off x="2203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76" name="Line 49"/>
                <p:cNvCxnSpPr/>
                <p:nvPr/>
              </p:nvCxnSpPr>
              <p:spPr>
                <a:xfrm flipH="1">
                  <a:off x="2239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77" name="Line 50"/>
                <p:cNvCxnSpPr/>
                <p:nvPr/>
              </p:nvCxnSpPr>
              <p:spPr>
                <a:xfrm flipH="1">
                  <a:off x="2276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78" name="Line 51"/>
                <p:cNvCxnSpPr/>
                <p:nvPr/>
              </p:nvCxnSpPr>
              <p:spPr>
                <a:xfrm flipH="1">
                  <a:off x="2312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79" name="Line 52"/>
                <p:cNvCxnSpPr/>
                <p:nvPr/>
              </p:nvCxnSpPr>
              <p:spPr>
                <a:xfrm flipH="1">
                  <a:off x="2348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80" name="Line 53"/>
                <p:cNvCxnSpPr/>
                <p:nvPr/>
              </p:nvCxnSpPr>
              <p:spPr>
                <a:xfrm flipH="1">
                  <a:off x="2348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81" name="Line 54"/>
                <p:cNvCxnSpPr/>
                <p:nvPr/>
              </p:nvCxnSpPr>
              <p:spPr>
                <a:xfrm flipH="1">
                  <a:off x="2384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82" name="Line 55"/>
                <p:cNvCxnSpPr/>
                <p:nvPr/>
              </p:nvCxnSpPr>
              <p:spPr>
                <a:xfrm flipH="1">
                  <a:off x="2420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83" name="Line 56"/>
                <p:cNvCxnSpPr/>
                <p:nvPr/>
              </p:nvCxnSpPr>
              <p:spPr>
                <a:xfrm flipH="1">
                  <a:off x="2457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84" name="Line 57"/>
                <p:cNvCxnSpPr/>
                <p:nvPr/>
              </p:nvCxnSpPr>
              <p:spPr>
                <a:xfrm flipH="1">
                  <a:off x="2493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85" name="Line 58"/>
                <p:cNvCxnSpPr/>
                <p:nvPr/>
              </p:nvCxnSpPr>
              <p:spPr>
                <a:xfrm flipH="1">
                  <a:off x="2529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86" name="Line 59"/>
                <p:cNvCxnSpPr/>
                <p:nvPr/>
              </p:nvCxnSpPr>
              <p:spPr>
                <a:xfrm flipH="1">
                  <a:off x="2529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87" name="Line 60"/>
                <p:cNvCxnSpPr/>
                <p:nvPr/>
              </p:nvCxnSpPr>
              <p:spPr>
                <a:xfrm flipH="1">
                  <a:off x="2565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88" name="Line 61"/>
                <p:cNvCxnSpPr/>
                <p:nvPr/>
              </p:nvCxnSpPr>
              <p:spPr>
                <a:xfrm flipH="1">
                  <a:off x="2601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89" name="Line 62"/>
                <p:cNvCxnSpPr/>
                <p:nvPr/>
              </p:nvCxnSpPr>
              <p:spPr>
                <a:xfrm flipH="1">
                  <a:off x="2638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90" name="Line 63"/>
                <p:cNvCxnSpPr/>
                <p:nvPr/>
              </p:nvCxnSpPr>
              <p:spPr>
                <a:xfrm flipH="1">
                  <a:off x="2674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91" name="Line 64"/>
                <p:cNvCxnSpPr/>
                <p:nvPr/>
              </p:nvCxnSpPr>
              <p:spPr>
                <a:xfrm flipH="1">
                  <a:off x="2710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92" name="Line 65"/>
                <p:cNvCxnSpPr/>
                <p:nvPr/>
              </p:nvCxnSpPr>
              <p:spPr>
                <a:xfrm flipH="1">
                  <a:off x="2710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93" name="Line 66"/>
                <p:cNvCxnSpPr/>
                <p:nvPr/>
              </p:nvCxnSpPr>
              <p:spPr>
                <a:xfrm flipH="1">
                  <a:off x="2746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94" name="Line 67"/>
                <p:cNvCxnSpPr/>
                <p:nvPr/>
              </p:nvCxnSpPr>
              <p:spPr>
                <a:xfrm flipH="1">
                  <a:off x="2782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95" name="Line 68"/>
                <p:cNvCxnSpPr/>
                <p:nvPr/>
              </p:nvCxnSpPr>
              <p:spPr>
                <a:xfrm flipH="1">
                  <a:off x="2819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96" name="Line 69"/>
                <p:cNvCxnSpPr/>
                <p:nvPr/>
              </p:nvCxnSpPr>
              <p:spPr>
                <a:xfrm flipH="1">
                  <a:off x="2855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97" name="Line 70"/>
                <p:cNvCxnSpPr/>
                <p:nvPr/>
              </p:nvCxnSpPr>
              <p:spPr>
                <a:xfrm flipH="1">
                  <a:off x="2891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98" name="Line 71"/>
                <p:cNvCxnSpPr/>
                <p:nvPr/>
              </p:nvCxnSpPr>
              <p:spPr>
                <a:xfrm flipH="1">
                  <a:off x="2891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299" name="Line 72"/>
                <p:cNvCxnSpPr/>
                <p:nvPr/>
              </p:nvCxnSpPr>
              <p:spPr>
                <a:xfrm flipH="1">
                  <a:off x="2927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00" name="Line 73"/>
                <p:cNvCxnSpPr/>
                <p:nvPr/>
              </p:nvCxnSpPr>
              <p:spPr>
                <a:xfrm flipH="1">
                  <a:off x="2963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01" name="Line 74"/>
                <p:cNvCxnSpPr/>
                <p:nvPr/>
              </p:nvCxnSpPr>
              <p:spPr>
                <a:xfrm flipH="1">
                  <a:off x="3000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02" name="Line 75"/>
                <p:cNvCxnSpPr/>
                <p:nvPr/>
              </p:nvCxnSpPr>
              <p:spPr>
                <a:xfrm flipH="1">
                  <a:off x="3036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03" name="Line 76"/>
                <p:cNvCxnSpPr/>
                <p:nvPr/>
              </p:nvCxnSpPr>
              <p:spPr>
                <a:xfrm flipH="1">
                  <a:off x="3072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04" name="Line 77"/>
                <p:cNvCxnSpPr/>
                <p:nvPr/>
              </p:nvCxnSpPr>
              <p:spPr>
                <a:xfrm flipH="1">
                  <a:off x="3072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05" name="Line 78"/>
                <p:cNvCxnSpPr/>
                <p:nvPr/>
              </p:nvCxnSpPr>
              <p:spPr>
                <a:xfrm flipH="1">
                  <a:off x="3108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06" name="Line 79"/>
                <p:cNvCxnSpPr/>
                <p:nvPr/>
              </p:nvCxnSpPr>
              <p:spPr>
                <a:xfrm flipH="1">
                  <a:off x="3144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07" name="Line 80"/>
                <p:cNvCxnSpPr/>
                <p:nvPr/>
              </p:nvCxnSpPr>
              <p:spPr>
                <a:xfrm flipH="1">
                  <a:off x="3181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08" name="Line 81"/>
                <p:cNvCxnSpPr/>
                <p:nvPr/>
              </p:nvCxnSpPr>
              <p:spPr>
                <a:xfrm flipH="1">
                  <a:off x="3217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09" name="Line 82"/>
                <p:cNvCxnSpPr/>
                <p:nvPr/>
              </p:nvCxnSpPr>
              <p:spPr>
                <a:xfrm flipH="1">
                  <a:off x="3253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10" name="Line 83"/>
                <p:cNvCxnSpPr/>
                <p:nvPr/>
              </p:nvCxnSpPr>
              <p:spPr>
                <a:xfrm flipH="1">
                  <a:off x="3253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11" name="Line 84"/>
                <p:cNvCxnSpPr/>
                <p:nvPr/>
              </p:nvCxnSpPr>
              <p:spPr>
                <a:xfrm flipH="1">
                  <a:off x="3289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12" name="Line 85"/>
                <p:cNvCxnSpPr/>
                <p:nvPr/>
              </p:nvCxnSpPr>
              <p:spPr>
                <a:xfrm flipH="1">
                  <a:off x="3325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13" name="Line 86"/>
                <p:cNvCxnSpPr/>
                <p:nvPr/>
              </p:nvCxnSpPr>
              <p:spPr>
                <a:xfrm flipH="1">
                  <a:off x="3362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14" name="Line 87"/>
                <p:cNvCxnSpPr/>
                <p:nvPr/>
              </p:nvCxnSpPr>
              <p:spPr>
                <a:xfrm flipH="1">
                  <a:off x="3398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15" name="Line 88"/>
                <p:cNvCxnSpPr/>
                <p:nvPr/>
              </p:nvCxnSpPr>
              <p:spPr>
                <a:xfrm flipH="1">
                  <a:off x="3434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16" name="Line 89"/>
                <p:cNvCxnSpPr/>
                <p:nvPr/>
              </p:nvCxnSpPr>
              <p:spPr>
                <a:xfrm flipH="1">
                  <a:off x="3434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17" name="Line 90"/>
                <p:cNvCxnSpPr/>
                <p:nvPr/>
              </p:nvCxnSpPr>
              <p:spPr>
                <a:xfrm flipH="1">
                  <a:off x="3470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18" name="Line 91"/>
                <p:cNvCxnSpPr/>
                <p:nvPr/>
              </p:nvCxnSpPr>
              <p:spPr>
                <a:xfrm flipH="1">
                  <a:off x="3506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19" name="Line 92"/>
                <p:cNvCxnSpPr/>
                <p:nvPr/>
              </p:nvCxnSpPr>
              <p:spPr>
                <a:xfrm flipH="1">
                  <a:off x="3543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20" name="Line 93"/>
                <p:cNvCxnSpPr/>
                <p:nvPr/>
              </p:nvCxnSpPr>
              <p:spPr>
                <a:xfrm flipH="1">
                  <a:off x="3579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21" name="Line 94"/>
                <p:cNvCxnSpPr/>
                <p:nvPr/>
              </p:nvCxnSpPr>
              <p:spPr>
                <a:xfrm flipH="1">
                  <a:off x="3615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22" name="Line 95"/>
                <p:cNvCxnSpPr/>
                <p:nvPr/>
              </p:nvCxnSpPr>
              <p:spPr>
                <a:xfrm flipH="1">
                  <a:off x="3615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23" name="Line 96"/>
                <p:cNvCxnSpPr/>
                <p:nvPr/>
              </p:nvCxnSpPr>
              <p:spPr>
                <a:xfrm flipH="1">
                  <a:off x="3651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24" name="Line 97"/>
                <p:cNvCxnSpPr/>
                <p:nvPr/>
              </p:nvCxnSpPr>
              <p:spPr>
                <a:xfrm flipH="1">
                  <a:off x="3687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25" name="Line 98"/>
                <p:cNvCxnSpPr/>
                <p:nvPr/>
              </p:nvCxnSpPr>
              <p:spPr>
                <a:xfrm flipH="1">
                  <a:off x="3724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26" name="Line 99"/>
                <p:cNvCxnSpPr/>
                <p:nvPr/>
              </p:nvCxnSpPr>
              <p:spPr>
                <a:xfrm flipH="1">
                  <a:off x="3760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27" name="Line 100"/>
                <p:cNvCxnSpPr/>
                <p:nvPr/>
              </p:nvCxnSpPr>
              <p:spPr>
                <a:xfrm flipH="1">
                  <a:off x="3796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grpSp>
              <p:nvGrpSpPr>
                <p:cNvPr id="9328" name="Group 101"/>
                <p:cNvGrpSpPr/>
                <p:nvPr/>
              </p:nvGrpSpPr>
              <p:grpSpPr>
                <a:xfrm>
                  <a:off x="3796" y="1379"/>
                  <a:ext cx="145" cy="118"/>
                  <a:chOff x="3963" y="2822"/>
                  <a:chExt cx="145" cy="118"/>
                </a:xfrm>
              </p:grpSpPr>
              <p:cxnSp>
                <p:nvCxnSpPr>
                  <p:cNvPr id="9349" name="Line 102"/>
                  <p:cNvCxnSpPr/>
                  <p:nvPr/>
                </p:nvCxnSpPr>
                <p:spPr>
                  <a:xfrm flipH="1">
                    <a:off x="3963" y="2822"/>
                    <a:ext cx="0" cy="118"/>
                  </a:xfrm>
                  <a:prstGeom prst="line">
                    <a:avLst/>
                  </a:prstGeom>
                  <a:noFill/>
                  <a:ln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9350" name="Line 103"/>
                  <p:cNvCxnSpPr/>
                  <p:nvPr/>
                </p:nvCxnSpPr>
                <p:spPr>
                  <a:xfrm flipH="1">
                    <a:off x="3999" y="2822"/>
                    <a:ext cx="0" cy="68"/>
                  </a:xfrm>
                  <a:prstGeom prst="line">
                    <a:avLst/>
                  </a:prstGeom>
                  <a:noFill/>
                  <a:ln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9351" name="Line 104"/>
                  <p:cNvCxnSpPr/>
                  <p:nvPr/>
                </p:nvCxnSpPr>
                <p:spPr>
                  <a:xfrm flipH="1">
                    <a:off x="4035" y="2822"/>
                    <a:ext cx="0" cy="68"/>
                  </a:xfrm>
                  <a:prstGeom prst="line">
                    <a:avLst/>
                  </a:prstGeom>
                  <a:noFill/>
                  <a:ln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9352" name="Line 105"/>
                  <p:cNvCxnSpPr/>
                  <p:nvPr/>
                </p:nvCxnSpPr>
                <p:spPr>
                  <a:xfrm flipH="1">
                    <a:off x="4072" y="2822"/>
                    <a:ext cx="0" cy="68"/>
                  </a:xfrm>
                  <a:prstGeom prst="line">
                    <a:avLst/>
                  </a:prstGeom>
                  <a:noFill/>
                  <a:ln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9353" name="Line 106"/>
                  <p:cNvCxnSpPr/>
                  <p:nvPr/>
                </p:nvCxnSpPr>
                <p:spPr>
                  <a:xfrm flipH="1">
                    <a:off x="4108" y="2822"/>
                    <a:ext cx="0" cy="68"/>
                  </a:xfrm>
                  <a:prstGeom prst="line">
                    <a:avLst/>
                  </a:prstGeom>
                  <a:noFill/>
                  <a:ln>
                    <a:solidFill>
                      <a:srgbClr val="333333"/>
                    </a:solidFill>
                    <a:miter lim="800000"/>
                  </a:ln>
                </p:spPr>
              </p:cxnSp>
            </p:grpSp>
            <p:cxnSp>
              <p:nvCxnSpPr>
                <p:cNvPr id="9329" name="Line 107"/>
                <p:cNvCxnSpPr/>
                <p:nvPr/>
              </p:nvCxnSpPr>
              <p:spPr>
                <a:xfrm flipH="1">
                  <a:off x="3977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30" name="Line 108"/>
                <p:cNvCxnSpPr/>
                <p:nvPr/>
              </p:nvCxnSpPr>
              <p:spPr>
                <a:xfrm flipH="1">
                  <a:off x="3975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31" name="Line 109"/>
                <p:cNvCxnSpPr/>
                <p:nvPr/>
              </p:nvCxnSpPr>
              <p:spPr>
                <a:xfrm flipH="1">
                  <a:off x="4011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32" name="Line 110"/>
                <p:cNvCxnSpPr/>
                <p:nvPr/>
              </p:nvCxnSpPr>
              <p:spPr>
                <a:xfrm flipH="1">
                  <a:off x="4047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33" name="Line 111"/>
                <p:cNvCxnSpPr/>
                <p:nvPr/>
              </p:nvCxnSpPr>
              <p:spPr>
                <a:xfrm flipH="1">
                  <a:off x="4084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cxnSp>
              <p:nvCxnSpPr>
                <p:cNvPr id="9334" name="Line 112"/>
                <p:cNvCxnSpPr/>
                <p:nvPr/>
              </p:nvCxnSpPr>
              <p:spPr>
                <a:xfrm flipH="1">
                  <a:off x="4120" y="1379"/>
                  <a:ext cx="0" cy="6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grpSp>
              <p:nvGrpSpPr>
                <p:cNvPr id="9335" name="Group 113"/>
                <p:cNvGrpSpPr/>
                <p:nvPr/>
              </p:nvGrpSpPr>
              <p:grpSpPr>
                <a:xfrm>
                  <a:off x="4156" y="1379"/>
                  <a:ext cx="145" cy="118"/>
                  <a:chOff x="3963" y="2822"/>
                  <a:chExt cx="145" cy="118"/>
                </a:xfrm>
              </p:grpSpPr>
              <p:cxnSp>
                <p:nvCxnSpPr>
                  <p:cNvPr id="9344" name="Line 114"/>
                  <p:cNvCxnSpPr/>
                  <p:nvPr/>
                </p:nvCxnSpPr>
                <p:spPr>
                  <a:xfrm flipH="1">
                    <a:off x="3963" y="2822"/>
                    <a:ext cx="0" cy="118"/>
                  </a:xfrm>
                  <a:prstGeom prst="line">
                    <a:avLst/>
                  </a:prstGeom>
                  <a:noFill/>
                  <a:ln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9345" name="Line 115"/>
                  <p:cNvCxnSpPr/>
                  <p:nvPr/>
                </p:nvCxnSpPr>
                <p:spPr>
                  <a:xfrm flipH="1">
                    <a:off x="3999" y="2822"/>
                    <a:ext cx="0" cy="68"/>
                  </a:xfrm>
                  <a:prstGeom prst="line">
                    <a:avLst/>
                  </a:prstGeom>
                  <a:noFill/>
                  <a:ln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9346" name="Line 116"/>
                  <p:cNvCxnSpPr/>
                  <p:nvPr/>
                </p:nvCxnSpPr>
                <p:spPr>
                  <a:xfrm flipH="1">
                    <a:off x="4035" y="2822"/>
                    <a:ext cx="0" cy="68"/>
                  </a:xfrm>
                  <a:prstGeom prst="line">
                    <a:avLst/>
                  </a:prstGeom>
                  <a:noFill/>
                  <a:ln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9347" name="Line 117"/>
                  <p:cNvCxnSpPr/>
                  <p:nvPr/>
                </p:nvCxnSpPr>
                <p:spPr>
                  <a:xfrm flipH="1">
                    <a:off x="4072" y="2822"/>
                    <a:ext cx="0" cy="68"/>
                  </a:xfrm>
                  <a:prstGeom prst="line">
                    <a:avLst/>
                  </a:prstGeom>
                  <a:noFill/>
                  <a:ln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9348" name="Line 118"/>
                  <p:cNvCxnSpPr/>
                  <p:nvPr/>
                </p:nvCxnSpPr>
                <p:spPr>
                  <a:xfrm flipH="1">
                    <a:off x="4108" y="2822"/>
                    <a:ext cx="0" cy="68"/>
                  </a:xfrm>
                  <a:prstGeom prst="line">
                    <a:avLst/>
                  </a:prstGeom>
                  <a:noFill/>
                  <a:ln>
                    <a:solidFill>
                      <a:srgbClr val="333333"/>
                    </a:solidFill>
                    <a:miter lim="800000"/>
                  </a:ln>
                </p:spPr>
              </p:cxnSp>
            </p:grpSp>
            <p:cxnSp>
              <p:nvCxnSpPr>
                <p:cNvPr id="9336" name="Line 119"/>
                <p:cNvCxnSpPr/>
                <p:nvPr/>
              </p:nvCxnSpPr>
              <p:spPr>
                <a:xfrm flipH="1">
                  <a:off x="4337" y="1379"/>
                  <a:ext cx="0" cy="118"/>
                </a:xfrm>
                <a:prstGeom prst="line">
                  <a:avLst/>
                </a:prstGeom>
                <a:noFill/>
                <a:ln>
                  <a:solidFill>
                    <a:srgbClr val="333333"/>
                  </a:solidFill>
                  <a:miter lim="800000"/>
                </a:ln>
              </p:spPr>
            </p:cxnSp>
            <p:grpSp>
              <p:nvGrpSpPr>
                <p:cNvPr id="9337" name="Group 120"/>
                <p:cNvGrpSpPr/>
                <p:nvPr/>
              </p:nvGrpSpPr>
              <p:grpSpPr>
                <a:xfrm>
                  <a:off x="4336" y="1379"/>
                  <a:ext cx="145" cy="118"/>
                  <a:chOff x="3963" y="2822"/>
                  <a:chExt cx="145" cy="118"/>
                </a:xfrm>
              </p:grpSpPr>
              <p:cxnSp>
                <p:nvCxnSpPr>
                  <p:cNvPr id="9339" name="Line 121"/>
                  <p:cNvCxnSpPr/>
                  <p:nvPr/>
                </p:nvCxnSpPr>
                <p:spPr>
                  <a:xfrm flipH="1">
                    <a:off x="3963" y="2822"/>
                    <a:ext cx="0" cy="118"/>
                  </a:xfrm>
                  <a:prstGeom prst="line">
                    <a:avLst/>
                  </a:prstGeom>
                  <a:noFill/>
                  <a:ln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9340" name="Line 122"/>
                  <p:cNvCxnSpPr/>
                  <p:nvPr/>
                </p:nvCxnSpPr>
                <p:spPr>
                  <a:xfrm flipH="1">
                    <a:off x="3999" y="2822"/>
                    <a:ext cx="0" cy="68"/>
                  </a:xfrm>
                  <a:prstGeom prst="line">
                    <a:avLst/>
                  </a:prstGeom>
                  <a:noFill/>
                  <a:ln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9341" name="Line 123"/>
                  <p:cNvCxnSpPr/>
                  <p:nvPr/>
                </p:nvCxnSpPr>
                <p:spPr>
                  <a:xfrm flipH="1">
                    <a:off x="4035" y="2822"/>
                    <a:ext cx="0" cy="68"/>
                  </a:xfrm>
                  <a:prstGeom prst="line">
                    <a:avLst/>
                  </a:prstGeom>
                  <a:noFill/>
                  <a:ln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9342" name="Line 124"/>
                  <p:cNvCxnSpPr/>
                  <p:nvPr/>
                </p:nvCxnSpPr>
                <p:spPr>
                  <a:xfrm flipH="1">
                    <a:off x="4072" y="2822"/>
                    <a:ext cx="0" cy="68"/>
                  </a:xfrm>
                  <a:prstGeom prst="line">
                    <a:avLst/>
                  </a:prstGeom>
                  <a:noFill/>
                  <a:ln>
                    <a:solidFill>
                      <a:srgbClr val="333333"/>
                    </a:solidFill>
                    <a:miter lim="800000"/>
                  </a:ln>
                </p:spPr>
              </p:cxnSp>
              <p:cxnSp>
                <p:nvCxnSpPr>
                  <p:cNvPr id="9343" name="Line 125"/>
                  <p:cNvCxnSpPr/>
                  <p:nvPr/>
                </p:nvCxnSpPr>
                <p:spPr>
                  <a:xfrm flipH="1">
                    <a:off x="4108" y="2822"/>
                    <a:ext cx="0" cy="68"/>
                  </a:xfrm>
                  <a:prstGeom prst="line">
                    <a:avLst/>
                  </a:prstGeom>
                  <a:noFill/>
                  <a:ln>
                    <a:solidFill>
                      <a:srgbClr val="333333"/>
                    </a:solidFill>
                    <a:miter lim="800000"/>
                  </a:ln>
                </p:spPr>
              </p:cxnSp>
            </p:grpSp>
            <p:cxnSp>
              <p:nvCxnSpPr>
                <p:cNvPr id="9338" name="Line 126"/>
                <p:cNvCxnSpPr/>
                <p:nvPr/>
              </p:nvCxnSpPr>
              <p:spPr>
                <a:xfrm flipH="1">
                  <a:off x="4517" y="1379"/>
                  <a:ext cx="0" cy="118"/>
                </a:xfrm>
                <a:prstGeom prst="line">
                  <a:avLst/>
                </a:prstGeom>
                <a:noFill/>
                <a:ln w="19050">
                  <a:solidFill>
                    <a:srgbClr val="333333"/>
                  </a:solidFill>
                  <a:miter lim="800000"/>
                </a:ln>
              </p:spPr>
            </p:cxnSp>
          </p:grpSp>
          <p:grpSp>
            <p:nvGrpSpPr>
              <p:cNvPr id="9228" name="Group 127"/>
              <p:cNvGrpSpPr/>
              <p:nvPr/>
            </p:nvGrpSpPr>
            <p:grpSpPr>
              <a:xfrm>
                <a:off x="1100" y="2109"/>
                <a:ext cx="2538" cy="246"/>
                <a:chOff x="936" y="1548"/>
                <a:chExt cx="3438" cy="498"/>
              </a:xfrm>
            </p:grpSpPr>
            <p:sp>
              <p:nvSpPr>
                <p:cNvPr id="9229" name="Rectangle 128" descr="栎木"/>
                <p:cNvSpPr/>
                <p:nvPr/>
              </p:nvSpPr>
              <p:spPr>
                <a:xfrm>
                  <a:off x="936" y="1548"/>
                  <a:ext cx="2748" cy="492"/>
                </a:xfrm>
                <a:prstGeom prst="rect">
                  <a:avLst/>
                </a:prstGeom>
                <a:blipFill rotWithShape="1">
                  <a:blip r:embed="rId2"/>
                  <a:tile tx="0" ty="0" sx="100000" sy="100000" flip="none" algn="tl"/>
                </a:blipFill>
                <a:ln>
                  <a:solidFill>
                    <a:schemeClr val="tx1"/>
                  </a:solidFill>
                  <a:miter lim="800000"/>
                </a:ln>
              </p:spPr>
              <p:txBody>
                <a:bodyPr wrap="none" anchor="ctr" anchorCtr="0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1800">
                    <a:latin typeface="Garamond" pitchFamily="18" charset="0"/>
                  </a:endParaRPr>
                </a:p>
              </p:txBody>
            </p:sp>
            <p:sp>
              <p:nvSpPr>
                <p:cNvPr id="9230" name="AutoShape 129" descr="栎木"/>
                <p:cNvSpPr/>
                <p:nvPr/>
              </p:nvSpPr>
              <p:spPr>
                <a:xfrm rot="5400000">
                  <a:off x="3780" y="1452"/>
                  <a:ext cx="492" cy="696"/>
                </a:xfrm>
                <a:prstGeom prst="triangle">
                  <a:avLst>
                    <a:gd name="adj" fmla="val 50000"/>
                  </a:avLst>
                </a:prstGeom>
                <a:blipFill rotWithShape="1">
                  <a:blip r:embed="rId2">
                    <a:alphaModFix amt="39999"/>
                  </a:blip>
                  <a:tile tx="0" ty="0" sx="100000" sy="100000" flip="none" algn="tl"/>
                </a:blipFill>
                <a:ln>
                  <a:solidFill>
                    <a:schemeClr val="tx1"/>
                  </a:solidFill>
                  <a:miter lim="800000"/>
                </a:ln>
              </p:spPr>
              <p:txBody>
                <a:bodyPr wrap="none" anchor="ctr" anchorCtr="0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1800">
                    <a:latin typeface="Garamond" pitchFamily="18" charset="0"/>
                  </a:endParaRPr>
                </a:p>
              </p:txBody>
            </p:sp>
          </p:grpSp>
        </p:grpSp>
        <p:pic>
          <p:nvPicPr>
            <p:cNvPr id="9225" name="Picture 132" descr="u=3185689198,3543603771&amp;fm=3&amp;gp=1"/>
            <p:cNvPicPr/>
            <p:nvPr/>
          </p:nvPicPr>
          <p:blipFill>
            <a:blip r:embed="rId3"/>
            <a:stretch>
              <a:fillRect/>
            </a:stretch>
          </p:blipFill>
          <p:spPr>
            <a:xfrm rot="2220000">
              <a:off x="3408" y="1200"/>
              <a:ext cx="402" cy="40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cxnSp>
          <p:nvCxnSpPr>
            <p:cNvPr id="9226" name="Line 133"/>
            <p:cNvCxnSpPr/>
            <p:nvPr/>
          </p:nvCxnSpPr>
          <p:spPr>
            <a:xfrm flipH="1" flipV="1">
              <a:off x="3633" y="1752"/>
              <a:ext cx="0" cy="60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prstDash val="dash"/>
              <a:miter lim="800000"/>
            </a:ln>
          </p:spPr>
        </p:cxnSp>
      </p:grpSp>
      <p:sp>
        <p:nvSpPr>
          <p:cNvPr id="9219" name="Rectangle 133"/>
          <p:cNvSpPr/>
          <p:nvPr/>
        </p:nvSpPr>
        <p:spPr>
          <a:xfrm>
            <a:off x="1447800" y="609600"/>
            <a:ext cx="6054725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r>
              <a:rPr lang="en-US" altLang="zh-CN" sz="2800" b="1">
                <a:latin typeface="Calibri" pitchFamily="34" charset="0"/>
                <a:ea typeface="黑体" pitchFamily="49" charset="-122"/>
              </a:rPr>
              <a:t>3</a:t>
            </a:r>
            <a:r>
              <a:rPr lang="zh-CN" altLang="en-US" sz="2800" b="1">
                <a:latin typeface="Calibri" pitchFamily="34" charset="0"/>
                <a:ea typeface="黑体" pitchFamily="49" charset="-122"/>
              </a:rPr>
              <a:t>、读数时要估读到分度值的下一位；</a:t>
            </a:r>
            <a:endParaRPr lang="zh-CN" altLang="en-US" sz="2800" b="1">
              <a:latin typeface="Calibri" pitchFamily="34" charset="0"/>
              <a:ea typeface="黑体" pitchFamily="49" charset="-122"/>
            </a:endParaRPr>
          </a:p>
        </p:txBody>
      </p:sp>
      <p:sp>
        <p:nvSpPr>
          <p:cNvPr id="9220" name="Rectangle 134"/>
          <p:cNvSpPr/>
          <p:nvPr/>
        </p:nvSpPr>
        <p:spPr>
          <a:xfrm>
            <a:off x="1676400" y="5181600"/>
            <a:ext cx="4632325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>
              <a:spcBef>
                <a:spcPct val="20000"/>
              </a:spcBef>
              <a:buFont typeface="Arial"/>
            </a:pPr>
            <a:r>
              <a:rPr lang="en-US" altLang="zh-CN" sz="2800" b="1">
                <a:latin typeface="Calibri" pitchFamily="34" charset="0"/>
                <a:ea typeface="黑体" pitchFamily="49" charset="-122"/>
              </a:rPr>
              <a:t>4</a:t>
            </a:r>
            <a:r>
              <a:rPr lang="zh-CN" altLang="en-US" sz="2800" b="1">
                <a:latin typeface="Calibri" pitchFamily="34" charset="0"/>
                <a:ea typeface="黑体" pitchFamily="49" charset="-122"/>
              </a:rPr>
              <a:t>、记录时要有数字和单位。</a:t>
            </a:r>
            <a:endParaRPr lang="zh-CN" altLang="en-US" sz="2800" b="1">
              <a:latin typeface="Calibri" pitchFamily="34" charset="0"/>
              <a:ea typeface="黑体" pitchFamily="49" charset="-122"/>
            </a:endParaRPr>
          </a:p>
        </p:txBody>
      </p:sp>
      <p:sp>
        <p:nvSpPr>
          <p:cNvPr id="9221" name="Text Box 135"/>
          <p:cNvSpPr/>
          <p:nvPr/>
        </p:nvSpPr>
        <p:spPr>
          <a:xfrm>
            <a:off x="1066800" y="1905000"/>
            <a:ext cx="39624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铅笔长度为：</a:t>
            </a:r>
            <a:r>
              <a:rPr lang="en-US" altLang="zh-CN" sz="2800" b="1" u="sng">
                <a:latin typeface="黑体" pitchFamily="49" charset="-122"/>
                <a:ea typeface="黑体" pitchFamily="49" charset="-122"/>
              </a:rPr>
              <a:t>6.98cm</a:t>
            </a:r>
            <a:endParaRPr lang="en-US" altLang="zh-CN" sz="2800" b="1" u="sng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22" name="Rectangle 136"/>
          <p:cNvSpPr/>
          <p:nvPr/>
        </p:nvSpPr>
        <p:spPr>
          <a:xfrm>
            <a:off x="3276600" y="1752600"/>
            <a:ext cx="762000" cy="838200"/>
          </a:xfrm>
          <a:prstGeom prst="rect">
            <a:avLst/>
          </a:prstGeom>
          <a:noFill/>
          <a:ln w="28575">
            <a:solidFill>
              <a:srgbClr val="800000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  <p:sp>
        <p:nvSpPr>
          <p:cNvPr id="9223" name="Rectangle 137"/>
          <p:cNvSpPr/>
          <p:nvPr/>
        </p:nvSpPr>
        <p:spPr>
          <a:xfrm>
            <a:off x="3962400" y="1752600"/>
            <a:ext cx="762000" cy="838200"/>
          </a:xfrm>
          <a:prstGeom prst="rect">
            <a:avLst/>
          </a:prstGeom>
          <a:noFill/>
          <a:ln w="28575">
            <a:solidFill>
              <a:srgbClr val="800000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42" name="Picture 2" descr="4"/>
          <p:cNvPicPr/>
          <p:nvPr/>
        </p:nvPicPr>
        <p:blipFill>
          <a:blip r:embed="rId2"/>
          <a:stretch>
            <a:fillRect/>
          </a:stretch>
        </p:blipFill>
        <p:spPr>
          <a:xfrm>
            <a:off x="250825" y="1341438"/>
            <a:ext cx="5832475" cy="23987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3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179388" y="4005262"/>
            <a:ext cx="5832475" cy="24034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Rectangle 4"/>
          <p:cNvSpPr/>
          <p:nvPr/>
        </p:nvSpPr>
        <p:spPr>
          <a:xfrm>
            <a:off x="5562600" y="914400"/>
            <a:ext cx="3024188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分度值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；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物体长度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r>
              <a:rPr lang="en-US" altLang="zh-CN" sz="2800">
                <a:latin typeface="黑体" pitchFamily="49" charset="-122"/>
                <a:ea typeface="黑体" pitchFamily="49" charset="-122"/>
              </a:rPr>
              <a:t> </a:t>
            </a:r>
            <a:endParaRPr lang="en-US" altLang="zh-CN" sz="28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245" name="Rectangle 4"/>
          <p:cNvSpPr/>
          <p:nvPr/>
        </p:nvSpPr>
        <p:spPr>
          <a:xfrm>
            <a:off x="6858000" y="852488"/>
            <a:ext cx="9144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1mm</a:t>
            </a:r>
            <a:endParaRPr lang="en-US" altLang="zh-CN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246" name="Rectangle 4"/>
          <p:cNvSpPr/>
          <p:nvPr/>
        </p:nvSpPr>
        <p:spPr>
          <a:xfrm>
            <a:off x="7086600" y="1309688"/>
            <a:ext cx="1447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2.77cm</a:t>
            </a:r>
            <a:endParaRPr lang="en-US" altLang="zh-CN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247" name="Rectangle 4"/>
          <p:cNvSpPr/>
          <p:nvPr/>
        </p:nvSpPr>
        <p:spPr>
          <a:xfrm>
            <a:off x="5791200" y="3886200"/>
            <a:ext cx="3024188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分度值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；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物体长度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r>
              <a:rPr lang="en-US" altLang="zh-CN" sz="2800">
                <a:latin typeface="黑体" pitchFamily="49" charset="-122"/>
                <a:ea typeface="黑体" pitchFamily="49" charset="-122"/>
              </a:rPr>
              <a:t> </a:t>
            </a:r>
            <a:endParaRPr lang="en-US" altLang="zh-CN" sz="28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248" name="Rectangle 4"/>
          <p:cNvSpPr/>
          <p:nvPr/>
        </p:nvSpPr>
        <p:spPr>
          <a:xfrm>
            <a:off x="7086600" y="3810000"/>
            <a:ext cx="9144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1cm</a:t>
            </a:r>
            <a:endParaRPr lang="en-US" altLang="zh-CN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249" name="Rectangle 4"/>
          <p:cNvSpPr/>
          <p:nvPr/>
        </p:nvSpPr>
        <p:spPr>
          <a:xfrm>
            <a:off x="7315200" y="4267200"/>
            <a:ext cx="1447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2.7cm</a:t>
            </a:r>
            <a:endParaRPr lang="en-US" altLang="zh-CN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/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/>
                                        <p:tgtEl>
                                          <p:spTgt spid="10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266" name="Picture 1027"/>
          <p:cNvPicPr/>
          <p:nvPr/>
        </p:nvPicPr>
        <p:blipFill>
          <a:blip r:embed="rId2"/>
          <a:srcRect r="136" b="778"/>
          <a:stretch>
            <a:fillRect/>
          </a:stretch>
        </p:blipFill>
        <p:spPr>
          <a:xfrm>
            <a:off x="914400" y="762000"/>
            <a:ext cx="2971800" cy="36576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67" name="Picture 1028"/>
          <p:cNvPicPr/>
          <p:nvPr/>
        </p:nvPicPr>
        <p:blipFill>
          <a:blip r:embed="rId3"/>
          <a:srcRect t="14350" b="0"/>
          <a:stretch>
            <a:fillRect/>
          </a:stretch>
        </p:blipFill>
        <p:spPr>
          <a:xfrm>
            <a:off x="4648200" y="1600200"/>
            <a:ext cx="3962400" cy="18192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Rectangle 4"/>
          <p:cNvSpPr/>
          <p:nvPr/>
        </p:nvSpPr>
        <p:spPr>
          <a:xfrm>
            <a:off x="1066800" y="5089525"/>
            <a:ext cx="3024188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分度值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；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物体长度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r>
              <a:rPr lang="en-US" altLang="zh-CN" sz="1800"/>
              <a:t> </a:t>
            </a:r>
            <a:endParaRPr lang="en-US" altLang="zh-CN" sz="1800"/>
          </a:p>
        </p:txBody>
      </p:sp>
      <p:sp>
        <p:nvSpPr>
          <p:cNvPr id="11269" name="Text Box 6"/>
          <p:cNvSpPr/>
          <p:nvPr/>
        </p:nvSpPr>
        <p:spPr>
          <a:xfrm>
            <a:off x="3048000" y="1905000"/>
            <a:ext cx="8382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</a:rPr>
              <a:t>cm</a:t>
            </a:r>
            <a:endParaRPr lang="en-US" altLang="zh-CN" sz="2400">
              <a:solidFill>
                <a:srgbClr val="FF0000"/>
              </a:solidFill>
            </a:endParaRPr>
          </a:p>
        </p:txBody>
      </p:sp>
      <p:sp>
        <p:nvSpPr>
          <p:cNvPr id="11270" name="Rectangle 4"/>
          <p:cNvSpPr/>
          <p:nvPr/>
        </p:nvSpPr>
        <p:spPr>
          <a:xfrm>
            <a:off x="5181600" y="5181600"/>
            <a:ext cx="3024188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分度值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；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物体长度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r>
              <a:rPr lang="en-US" altLang="zh-CN" sz="1800"/>
              <a:t> </a:t>
            </a:r>
            <a:endParaRPr lang="en-US" altLang="zh-CN" sz="1800"/>
          </a:p>
        </p:txBody>
      </p:sp>
      <p:sp>
        <p:nvSpPr>
          <p:cNvPr id="11271" name="Rectangle 4"/>
          <p:cNvSpPr/>
          <p:nvPr/>
        </p:nvSpPr>
        <p:spPr>
          <a:xfrm>
            <a:off x="2438400" y="5029200"/>
            <a:ext cx="9144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1mm</a:t>
            </a:r>
            <a:endParaRPr lang="en-US" altLang="zh-CN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72" name="Rectangle 4"/>
          <p:cNvSpPr/>
          <p:nvPr/>
        </p:nvSpPr>
        <p:spPr>
          <a:xfrm>
            <a:off x="2743200" y="5562600"/>
            <a:ext cx="13716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0.90cm</a:t>
            </a:r>
            <a:endParaRPr lang="en-US" altLang="zh-CN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73" name="Rectangle 4"/>
          <p:cNvSpPr/>
          <p:nvPr/>
        </p:nvSpPr>
        <p:spPr>
          <a:xfrm>
            <a:off x="6553200" y="5029200"/>
            <a:ext cx="9144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1mm</a:t>
            </a:r>
            <a:endParaRPr lang="en-US" altLang="zh-CN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74" name="Rectangle 4"/>
          <p:cNvSpPr/>
          <p:nvPr/>
        </p:nvSpPr>
        <p:spPr>
          <a:xfrm>
            <a:off x="6781800" y="5562600"/>
            <a:ext cx="13716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2.00cm</a:t>
            </a:r>
            <a:endParaRPr lang="en-US" altLang="zh-CN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/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/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290" name="图片 1"/>
          <p:cNvPicPr/>
          <p:nvPr/>
        </p:nvPicPr>
        <p:blipFill>
          <a:blip r:embed="rId2"/>
          <a:srcRect l="9868" t="20775" r="10198" b="6519"/>
          <a:stretch>
            <a:fillRect/>
          </a:stretch>
        </p:blipFill>
        <p:spPr>
          <a:xfrm>
            <a:off x="2814638" y="114300"/>
            <a:ext cx="6173788" cy="6629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1" name="Text Box 5"/>
          <p:cNvSpPr/>
          <p:nvPr/>
        </p:nvSpPr>
        <p:spPr>
          <a:xfrm>
            <a:off x="838200" y="5715000"/>
            <a:ext cx="3962400" cy="576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4346" tIns="47174" rIns="94346" bIns="47174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defTabSz="944562" eaLnBrk="1" hangingPunct="1">
              <a:lnSpc>
                <a:spcPct val="125000"/>
              </a:lnSpc>
            </a:pPr>
            <a:r>
              <a:rPr lang="zh-CN" altLang="en-US" sz="2900" b="1">
                <a:latin typeface="黑体" pitchFamily="49" charset="-122"/>
                <a:ea typeface="黑体" pitchFamily="49" charset="-122"/>
              </a:rPr>
              <a:t>读数：</a:t>
            </a:r>
            <a:r>
              <a:rPr lang="zh-CN" altLang="en-US" sz="2900" b="1" u="sng">
                <a:latin typeface="黑体" pitchFamily="49" charset="-122"/>
                <a:ea typeface="黑体" pitchFamily="49" charset="-122"/>
              </a:rPr>
              <a:t>        </a:t>
            </a:r>
            <a:r>
              <a:rPr lang="zh-CN" altLang="en-US" sz="29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9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292" name="Text Box 5"/>
          <p:cNvSpPr/>
          <p:nvPr/>
        </p:nvSpPr>
        <p:spPr>
          <a:xfrm>
            <a:off x="1981200" y="5638800"/>
            <a:ext cx="1874838" cy="576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94346" tIns="47174" rIns="94346" bIns="47174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defTabSz="944562" eaLnBrk="1" hangingPunct="1">
              <a:lnSpc>
                <a:spcPct val="125000"/>
              </a:lnSpc>
            </a:pPr>
            <a:r>
              <a:rPr lang="en-US" altLang="zh-CN" sz="29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0</a:t>
            </a:r>
            <a:r>
              <a:rPr lang="zh-CN" altLang="en-US" sz="29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分</a:t>
            </a:r>
            <a:r>
              <a:rPr lang="en-US" altLang="zh-CN" sz="29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2.6</a:t>
            </a:r>
            <a:r>
              <a:rPr lang="zh-CN" altLang="en-US" sz="29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秒</a:t>
            </a:r>
            <a:r>
              <a:rPr lang="zh-CN" altLang="en-US" sz="2900" b="1"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29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314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3084512" y="179388"/>
            <a:ext cx="6059488" cy="6629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5" name="Text Box 5"/>
          <p:cNvSpPr/>
          <p:nvPr/>
        </p:nvSpPr>
        <p:spPr>
          <a:xfrm>
            <a:off x="762000" y="5716588"/>
            <a:ext cx="3371850" cy="576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94346" tIns="47174" rIns="94346" bIns="47174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defTabSz="944562" eaLnBrk="1" hangingPunct="1">
              <a:lnSpc>
                <a:spcPct val="125000"/>
              </a:lnSpc>
            </a:pPr>
            <a:r>
              <a:rPr lang="zh-CN" altLang="en-US" sz="2900" b="1">
                <a:latin typeface="黑体" pitchFamily="49" charset="-122"/>
                <a:ea typeface="黑体" pitchFamily="49" charset="-122"/>
              </a:rPr>
              <a:t>读数：</a:t>
            </a:r>
            <a:r>
              <a:rPr lang="zh-CN" altLang="en-US" sz="2900" b="1" u="sng">
                <a:latin typeface="黑体" pitchFamily="49" charset="-122"/>
                <a:ea typeface="黑体" pitchFamily="49" charset="-122"/>
              </a:rPr>
              <a:t>        </a:t>
            </a:r>
            <a:r>
              <a:rPr lang="zh-CN" altLang="en-US" sz="2900" b="1">
                <a:latin typeface="黑体" pitchFamily="49" charset="-122"/>
                <a:ea typeface="黑体" pitchFamily="49" charset="-122"/>
              </a:rPr>
              <a:t>。 </a:t>
            </a:r>
            <a:endParaRPr lang="zh-CN" altLang="en-US" sz="29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16" name="Text Box 5"/>
          <p:cNvSpPr/>
          <p:nvPr/>
        </p:nvSpPr>
        <p:spPr>
          <a:xfrm>
            <a:off x="1676400" y="5562600"/>
            <a:ext cx="2251075" cy="576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94346" tIns="47174" rIns="94346" bIns="47174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defTabSz="944562" eaLnBrk="1" hangingPunct="1">
              <a:lnSpc>
                <a:spcPct val="125000"/>
              </a:lnSpc>
            </a:pPr>
            <a:r>
              <a:rPr lang="en-US" altLang="zh-CN" sz="29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12</a:t>
            </a:r>
            <a:r>
              <a:rPr lang="zh-CN" altLang="en-US" sz="29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分</a:t>
            </a:r>
            <a:r>
              <a:rPr lang="en-US" altLang="zh-CN" sz="29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39.5</a:t>
            </a:r>
            <a:r>
              <a:rPr lang="zh-CN" altLang="en-US" sz="29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秒</a:t>
            </a:r>
            <a:r>
              <a:rPr lang="zh-CN" altLang="en-US" sz="2900" b="1"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29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eaLnBrk="1" hangingPunct="1"/>
            <a:r>
              <a:rPr lang="zh-CN" altLang="en-US" b="1">
                <a:ea typeface="黑体" pitchFamily="49" charset="-122"/>
              </a:rPr>
              <a:t>二、运动的描述</a:t>
            </a:r>
            <a:endParaRPr lang="zh-CN" altLang="en-US" b="1">
              <a:ea typeface="黑体" pitchFamily="49" charset="-122"/>
            </a:endParaRPr>
          </a:p>
        </p:txBody>
      </p:sp>
      <p:sp>
        <p:nvSpPr>
          <p:cNvPr id="14339" name="Rectangle 3"/>
          <p:cNvSpPr/>
          <p:nvPr>
            <p:ph type="body" idx="4294967295"/>
          </p:nvPr>
        </p:nvSpPr>
        <p:spPr>
          <a:xfrm>
            <a:off x="457200" y="1600200"/>
            <a:ext cx="2971800" cy="5334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lnSpc>
                <a:spcPct val="90000"/>
              </a:lnSpc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１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机械运动：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340" name="Rectangle 4"/>
          <p:cNvSpPr/>
          <p:nvPr/>
        </p:nvSpPr>
        <p:spPr>
          <a:xfrm>
            <a:off x="457200" y="2514600"/>
            <a:ext cx="2971800" cy="5334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lnSpc>
                <a:spcPct val="90000"/>
              </a:lnSpc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２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参照物：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341" name="Rectangle 5"/>
          <p:cNvSpPr/>
          <p:nvPr/>
        </p:nvSpPr>
        <p:spPr>
          <a:xfrm>
            <a:off x="457200" y="3429000"/>
            <a:ext cx="6019800" cy="5334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lnSpc>
                <a:spcPct val="90000"/>
              </a:lnSpc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３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运动和静止的相对性：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342" name="Rectangle 2"/>
          <p:cNvSpPr/>
          <p:nvPr/>
        </p:nvSpPr>
        <p:spPr>
          <a:xfrm>
            <a:off x="3200400" y="1447800"/>
            <a:ext cx="4702175" cy="8461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ea typeface="黑体" pitchFamily="49" charset="-122"/>
              </a:rPr>
              <a:t>把物体位置随时间的变化</a:t>
            </a:r>
            <a:endParaRPr lang="zh-CN" altLang="en-US" sz="2800" b="1">
              <a:ea typeface="黑体" pitchFamily="49" charset="-122"/>
            </a:endParaRPr>
          </a:p>
        </p:txBody>
      </p:sp>
      <p:sp>
        <p:nvSpPr>
          <p:cNvPr id="14343" name="Rectangle 2"/>
          <p:cNvSpPr/>
          <p:nvPr/>
        </p:nvSpPr>
        <p:spPr>
          <a:xfrm>
            <a:off x="3124200" y="2286000"/>
            <a:ext cx="4702175" cy="8461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ea typeface="黑体" pitchFamily="49" charset="-122"/>
              </a:rPr>
              <a:t>可任一选择</a:t>
            </a:r>
            <a:endParaRPr lang="zh-CN" altLang="en-US" sz="2800" b="1">
              <a:ea typeface="黑体" pitchFamily="49" charset="-122"/>
            </a:endParaRPr>
          </a:p>
        </p:txBody>
      </p:sp>
      <p:pic>
        <p:nvPicPr>
          <p:cNvPr id="14344" name="Picture 10" descr="动与不动">
            <a:hlinkClick r:id="rId3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381000" y="4114800"/>
            <a:ext cx="3917950" cy="23574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5" name="Picture 16" descr="C:\Documents and Settings\Administrator\桌面\2014年月2月\初一升初二\第一章 机械运动\第二节 运动的描述\01804009.jpg"/>
          <p:cNvPicPr/>
          <p:nvPr/>
        </p:nvPicPr>
        <p:blipFill>
          <a:blip r:embed="rId4"/>
          <a:stretch>
            <a:fillRect/>
          </a:stretch>
        </p:blipFill>
        <p:spPr>
          <a:xfrm>
            <a:off x="6172200" y="3276600"/>
            <a:ext cx="2538412" cy="33162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6" name="Picture 17" descr="C:\Documents and Settings\Administrator\桌面\2014年月2月\初一升初二\第一章 机械运动\第二节 运动的描述\01804010.jpg"/>
          <p:cNvPicPr/>
          <p:nvPr/>
        </p:nvPicPr>
        <p:blipFill>
          <a:blip r:embed="rId5"/>
          <a:stretch>
            <a:fillRect/>
          </a:stretch>
        </p:blipFill>
        <p:spPr>
          <a:xfrm>
            <a:off x="381000" y="4114800"/>
            <a:ext cx="4000500" cy="2286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  <p:bldP spid="1434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Text Box 2"/>
          <p:cNvSpPr/>
          <p:nvPr/>
        </p:nvSpPr>
        <p:spPr>
          <a:xfrm>
            <a:off x="539750" y="1916112"/>
            <a:ext cx="8064500" cy="2225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2800" b="1">
                <a:latin typeface="宋体" pitchFamily="2" charset="-122"/>
              </a:rPr>
              <a:t>　　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．飞行员在描述飞机俯冲时说：“大地迎面扑来”，这是以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 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参照物。说月亮躲进云层，是以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   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为参照物。顺水漂流时船相对水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       </a:t>
            </a:r>
            <a:r>
              <a:rPr lang="zh-CN" altLang="en-US" sz="2800" b="1" i="1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363" name="TextBox 4"/>
          <p:cNvSpPr/>
          <p:nvPr/>
        </p:nvSpPr>
        <p:spPr>
          <a:xfrm>
            <a:off x="3744912" y="2478088"/>
            <a:ext cx="8985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飞机</a:t>
            </a:r>
            <a:endParaRPr lang="zh-CN" altLang="en-US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364" name="TextBox 5"/>
          <p:cNvSpPr/>
          <p:nvPr/>
        </p:nvSpPr>
        <p:spPr>
          <a:xfrm>
            <a:off x="3063875" y="3054350"/>
            <a:ext cx="8985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云层</a:t>
            </a:r>
            <a:endParaRPr lang="zh-CN" altLang="en-US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365" name="TextBox 6"/>
          <p:cNvSpPr/>
          <p:nvPr/>
        </p:nvSpPr>
        <p:spPr>
          <a:xfrm>
            <a:off x="2667000" y="3581400"/>
            <a:ext cx="8985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静止</a:t>
            </a:r>
            <a:endParaRPr lang="zh-CN" altLang="en-US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5366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7" name="Text Box 7"/>
          <p:cNvSpPr/>
          <p:nvPr/>
        </p:nvSpPr>
        <p:spPr>
          <a:xfrm>
            <a:off x="666750" y="476250"/>
            <a:ext cx="1560512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练习：</a:t>
            </a:r>
            <a:endParaRPr lang="zh-CN" altLang="en-US" sz="3600" b="1">
              <a:solidFill>
                <a:srgbClr val="0066CC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1"/>
      <p:bldP spid="15365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6" name="Rectangle 4"/>
          <p:cNvSpPr/>
          <p:nvPr>
            <p:ph type="title" idx="4294967295"/>
          </p:nvPr>
        </p:nvSpPr>
        <p:spPr>
          <a:xfrm>
            <a:off x="1524000" y="457200"/>
            <a:ext cx="5486400" cy="5635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eaLnBrk="1" hangingPunct="1"/>
            <a:r>
              <a:rPr lang="zh-CN" altLang="en-US" b="1">
                <a:ea typeface="黑体" pitchFamily="49" charset="-122"/>
              </a:rPr>
              <a:t>三、速度</a:t>
            </a:r>
            <a:endParaRPr lang="zh-CN" altLang="en-US" b="1">
              <a:ea typeface="黑体" pitchFamily="49" charset="-122"/>
            </a:endParaRPr>
          </a:p>
        </p:txBody>
      </p:sp>
      <p:sp>
        <p:nvSpPr>
          <p:cNvPr id="16387" name="Rectangle 5"/>
          <p:cNvSpPr/>
          <p:nvPr>
            <p:ph type="body" sz="half" idx="4294967295"/>
          </p:nvPr>
        </p:nvSpPr>
        <p:spPr>
          <a:xfrm>
            <a:off x="609600" y="1371600"/>
            <a:ext cx="64770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buNone/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１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物理意义：表示物体运动的快慢．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  <a:p>
            <a:pPr lvl="0" eaLnBrk="1" hangingPunct="1">
              <a:buNone/>
            </a:pPr>
            <a:endParaRPr lang="en-US" altLang="zh-CN" sz="2000" b="1"/>
          </a:p>
        </p:txBody>
      </p:sp>
      <p:sp>
        <p:nvSpPr>
          <p:cNvPr id="16388" name="Rectangle 8"/>
          <p:cNvSpPr/>
          <p:nvPr/>
        </p:nvSpPr>
        <p:spPr>
          <a:xfrm>
            <a:off x="609600" y="3505200"/>
            <a:ext cx="2971800" cy="5334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lnSpc>
                <a:spcPct val="90000"/>
              </a:lnSpc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３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公式：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389" name="TextBox 2"/>
          <p:cNvSpPr/>
          <p:nvPr/>
        </p:nvSpPr>
        <p:spPr>
          <a:xfrm>
            <a:off x="609600" y="2438400"/>
            <a:ext cx="62563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ea typeface="黑体" pitchFamily="49" charset="-122"/>
              </a:rPr>
              <a:t>２．定义：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  <a:ea typeface="黑体" pitchFamily="49" charset="-122"/>
              </a:rPr>
              <a:t>路程与时间</a:t>
            </a: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之比叫做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  <a:ea typeface="黑体" pitchFamily="49" charset="-122"/>
              </a:rPr>
              <a:t>速度</a:t>
            </a: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。</a:t>
            </a:r>
            <a:endParaRPr lang="zh-CN" altLang="en-US" sz="2800" b="1">
              <a:latin typeface="宋体" panose="02010600030101010101" pitchFamily="2" charset="-122"/>
              <a:ea typeface="黑体" pitchFamily="49" charset="-122"/>
            </a:endParaRPr>
          </a:p>
        </p:txBody>
      </p:sp>
      <p:graphicFrame>
        <p:nvGraphicFramePr>
          <p:cNvPr id="16390" name="Object 5"/>
          <p:cNvGraphicFramePr>
            <a:graphicFrameLocks noChangeAspect="1"/>
          </p:cNvGraphicFramePr>
          <p:nvPr>
            <p:ph sz="half" idx="4294967295"/>
          </p:nvPr>
        </p:nvGraphicFramePr>
        <p:xfrm>
          <a:off x="2667000" y="3352800"/>
          <a:ext cx="1238250" cy="914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name="Microsoft 公式 3.0" r:id="rId2" progId="Equation.3">
                  <p:embed/>
                </p:oleObj>
              </mc:Choice>
              <mc:Fallback>
                <p:oleObj name="Microsoft 公式 3.0" r:id="rId2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alphaModFix/>
                      </a:blip>
                      <a:stretch>
                        <a:fillRect/>
                      </a:stretch>
                    </p:blipFill>
                    <p:spPr>
                      <a:xfrm>
                        <a:off x="2667000" y="3352800"/>
                        <a:ext cx="1238250" cy="914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1" name="TextBox 1"/>
          <p:cNvSpPr/>
          <p:nvPr/>
        </p:nvSpPr>
        <p:spPr>
          <a:xfrm>
            <a:off x="609600" y="4495800"/>
            <a:ext cx="73152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90000"/>
              </a:lnSpc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４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单位：主单位：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m/s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常用单位：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km/h</a:t>
            </a:r>
            <a:endParaRPr lang="en-US" altLang="zh-CN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6392" name="Group 23"/>
          <p:cNvGrpSpPr/>
          <p:nvPr/>
        </p:nvGrpSpPr>
        <p:grpSpPr>
          <a:xfrm>
            <a:off x="609600" y="5257800"/>
            <a:ext cx="6437312" cy="1204912"/>
            <a:chOff x="384" y="3312"/>
            <a:chExt cx="4055" cy="759"/>
          </a:xfrm>
        </p:grpSpPr>
        <p:sp>
          <p:nvSpPr>
            <p:cNvPr id="16393" name="Rectangle 10"/>
            <p:cNvSpPr/>
            <p:nvPr/>
          </p:nvSpPr>
          <p:spPr>
            <a:xfrm>
              <a:off x="384" y="3408"/>
              <a:ext cx="1872" cy="336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lnSpc>
                  <a:spcPct val="90000"/>
                </a:lnSpc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５</a:t>
              </a: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.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平均速度：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graphicFrame>
          <p:nvGraphicFramePr>
            <p:cNvPr id="16394" name="Object 5"/>
            <p:cNvGraphicFramePr>
              <a:graphicFrameLocks noChangeAspect="1"/>
            </p:cNvGraphicFramePr>
            <p:nvPr/>
          </p:nvGraphicFramePr>
          <p:xfrm>
            <a:off x="2064" y="3360"/>
            <a:ext cx="780" cy="576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39" name="Microsoft 公式 3.0" r:id="rId4" progId="Equation.3">
                    <p:embed/>
                  </p:oleObj>
                </mc:Choice>
                <mc:Fallback>
                  <p:oleObj name="Microsoft 公式 3.0" r:id="rId4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2064" y="3360"/>
                          <a:ext cx="780" cy="5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6395" name="Line 19"/>
            <p:cNvCxnSpPr/>
            <p:nvPr/>
          </p:nvCxnSpPr>
          <p:spPr>
            <a:xfrm flipV="1">
              <a:off x="2784" y="3504"/>
              <a:ext cx="816" cy="48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16396" name="Line 20"/>
            <p:cNvCxnSpPr/>
            <p:nvPr/>
          </p:nvCxnSpPr>
          <p:spPr>
            <a:xfrm>
              <a:off x="2784" y="3840"/>
              <a:ext cx="816" cy="48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</a:ln>
            <a:effectLst/>
          </p:spPr>
        </p:cxnSp>
        <p:sp>
          <p:nvSpPr>
            <p:cNvPr id="16397" name="TextBox 2"/>
            <p:cNvSpPr/>
            <p:nvPr/>
          </p:nvSpPr>
          <p:spPr>
            <a:xfrm>
              <a:off x="3648" y="3312"/>
              <a:ext cx="79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 b="1">
                  <a:ea typeface="黑体" pitchFamily="49" charset="-122"/>
                </a:rPr>
                <a:t>总路程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16398" name="TextBox 2"/>
            <p:cNvSpPr/>
            <p:nvPr/>
          </p:nvSpPr>
          <p:spPr>
            <a:xfrm>
              <a:off x="3648" y="3744"/>
              <a:ext cx="79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 b="1">
                  <a:ea typeface="黑体" pitchFamily="49" charset="-122"/>
                </a:rPr>
                <a:t>总时间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1"/>
      <p:bldP spid="16391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7410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1" name="Picture 11" descr="D:\八上\WL_8S (2)\resource\8s13\oth\jpg\01904001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685800" y="1981200"/>
            <a:ext cx="3581400" cy="27193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2" name="TextBox 9"/>
          <p:cNvSpPr/>
          <p:nvPr/>
        </p:nvSpPr>
        <p:spPr>
          <a:xfrm>
            <a:off x="4343400" y="2209800"/>
            <a:ext cx="4143375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、相同时间比较路程</a:t>
            </a:r>
            <a:endParaRPr lang="zh-CN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3" name="TextBox 2"/>
          <p:cNvSpPr/>
          <p:nvPr/>
        </p:nvSpPr>
        <p:spPr>
          <a:xfrm>
            <a:off x="533400" y="609600"/>
            <a:ext cx="7959725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生活中描述物体运动的快慢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4" name="TextBox 9"/>
          <p:cNvSpPr/>
          <p:nvPr/>
        </p:nvSpPr>
        <p:spPr>
          <a:xfrm>
            <a:off x="4419600" y="3429000"/>
            <a:ext cx="4143375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、相同路程比较时间</a:t>
            </a:r>
            <a:endParaRPr lang="zh-CN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5" name="TextBox 2"/>
          <p:cNvSpPr/>
          <p:nvPr/>
        </p:nvSpPr>
        <p:spPr>
          <a:xfrm>
            <a:off x="533400" y="5105400"/>
            <a:ext cx="7959725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速度采用的是哪种方式描述物体运动快慢？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4" grpId="1"/>
      <p:bldP spid="17415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4" name="Rectangle 2"/>
          <p:cNvSpPr/>
          <p:nvPr>
            <p:ph type="title" idx="4294967295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eaLnBrk="1" hangingPunct="1"/>
            <a:r>
              <a:rPr lang="zh-CN" altLang="en-US">
                <a:ea typeface="黑体" pitchFamily="49" charset="-122"/>
              </a:rPr>
              <a:t>单位换算：</a:t>
            </a:r>
            <a:endParaRPr lang="zh-CN" altLang="en-US">
              <a:ea typeface="黑体" pitchFamily="49" charset="-122"/>
            </a:endParaRPr>
          </a:p>
        </p:txBody>
      </p:sp>
      <p:sp>
        <p:nvSpPr>
          <p:cNvPr id="18435" name="Rectangle 3"/>
          <p:cNvSpPr/>
          <p:nvPr>
            <p:ph type="body" idx="4294967295"/>
          </p:nvPr>
        </p:nvSpPr>
        <p:spPr>
          <a:xfrm>
            <a:off x="1670050" y="1676400"/>
            <a:ext cx="4392612" cy="7905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5m/s=</a:t>
            </a:r>
            <a:r>
              <a:rPr lang="en-US" altLang="zh-CN" b="1" u="sng">
                <a:latin typeface="黑体" pitchFamily="49" charset="-122"/>
                <a:ea typeface="黑体" pitchFamily="49" charset="-122"/>
              </a:rPr>
              <a:t>          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km/h   </a:t>
            </a:r>
            <a:endParaRPr lang="en-US" altLang="zh-CN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436" name="Rectangle 4"/>
          <p:cNvSpPr/>
          <p:nvPr/>
        </p:nvSpPr>
        <p:spPr>
          <a:xfrm>
            <a:off x="1524000" y="2667000"/>
            <a:ext cx="5329238" cy="7905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15m/s=</a:t>
            </a:r>
            <a:r>
              <a:rPr lang="en-US" altLang="zh-CN" b="1" u="sng">
                <a:latin typeface="黑体" pitchFamily="49" charset="-122"/>
                <a:ea typeface="黑体" pitchFamily="49" charset="-122"/>
              </a:rPr>
              <a:t>          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km/h </a:t>
            </a:r>
            <a:endParaRPr lang="en-US" altLang="zh-CN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437" name="Rectangle 5"/>
          <p:cNvSpPr/>
          <p:nvPr/>
        </p:nvSpPr>
        <p:spPr>
          <a:xfrm>
            <a:off x="1454150" y="3908425"/>
            <a:ext cx="5400675" cy="7905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 36km/h =</a:t>
            </a:r>
            <a:r>
              <a:rPr lang="en-US" altLang="zh-CN" b="1" u="sng">
                <a:latin typeface="黑体" pitchFamily="49" charset="-122"/>
                <a:ea typeface="黑体" pitchFamily="49" charset="-122"/>
              </a:rPr>
              <a:t>          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 m/ s </a:t>
            </a:r>
            <a:endParaRPr lang="en-US" altLang="zh-CN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438" name="Rectangle 6"/>
          <p:cNvSpPr/>
          <p:nvPr/>
        </p:nvSpPr>
        <p:spPr>
          <a:xfrm>
            <a:off x="1382712" y="4987925"/>
            <a:ext cx="5616575" cy="7905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 108km/h =</a:t>
            </a:r>
            <a:r>
              <a:rPr lang="en-US" altLang="zh-CN" b="1" u="sng">
                <a:latin typeface="黑体" pitchFamily="49" charset="-122"/>
                <a:ea typeface="黑体" pitchFamily="49" charset="-122"/>
              </a:rPr>
              <a:t>          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 m/ s </a:t>
            </a:r>
            <a:endParaRPr lang="en-US" altLang="zh-CN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439" name="Rectangle 7"/>
          <p:cNvSpPr/>
          <p:nvPr/>
        </p:nvSpPr>
        <p:spPr>
          <a:xfrm>
            <a:off x="3581400" y="1676400"/>
            <a:ext cx="542925" cy="4762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18</a:t>
            </a:r>
            <a:endParaRPr lang="en-US" altLang="zh-CN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440" name="Rectangle 8"/>
          <p:cNvSpPr/>
          <p:nvPr/>
        </p:nvSpPr>
        <p:spPr>
          <a:xfrm>
            <a:off x="3657600" y="2743200"/>
            <a:ext cx="542925" cy="4762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54</a:t>
            </a:r>
            <a:endParaRPr lang="en-US" altLang="zh-CN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441" name="Rectangle 9"/>
          <p:cNvSpPr/>
          <p:nvPr/>
        </p:nvSpPr>
        <p:spPr>
          <a:xfrm>
            <a:off x="4038600" y="3886200"/>
            <a:ext cx="542925" cy="4762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10</a:t>
            </a:r>
            <a:endParaRPr lang="en-US" altLang="zh-CN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442" name="Rectangle 10"/>
          <p:cNvSpPr/>
          <p:nvPr/>
        </p:nvSpPr>
        <p:spPr>
          <a:xfrm>
            <a:off x="4114800" y="5029200"/>
            <a:ext cx="542925" cy="4762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30</a:t>
            </a:r>
            <a:endParaRPr lang="en-US" altLang="zh-CN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/>
      <p:bldP spid="18440" grpId="1"/>
      <p:bldP spid="18441" grpId="2"/>
      <p:bldP spid="18442" grpId="3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9458" name="Group 47"/>
          <p:cNvGrpSpPr/>
          <p:nvPr/>
        </p:nvGrpSpPr>
        <p:grpSpPr>
          <a:xfrm>
            <a:off x="228600" y="2133600"/>
            <a:ext cx="8382000" cy="4002088"/>
            <a:chOff x="144" y="1344"/>
            <a:chExt cx="4595" cy="2521"/>
          </a:xfrm>
        </p:grpSpPr>
        <p:graphicFrame>
          <p:nvGraphicFramePr>
            <p:cNvPr id="19460" name="Object 2"/>
            <p:cNvGraphicFramePr>
              <a:graphicFrameLocks noChangeAspect="1"/>
            </p:cNvGraphicFramePr>
            <p:nvPr/>
          </p:nvGraphicFramePr>
          <p:xfrm>
            <a:off x="2562" y="1344"/>
            <a:ext cx="2177" cy="641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0" name="Equation" r:id="rId2" progId="Equation.DSMT4">
                    <p:embed/>
                  </p:oleObj>
                </mc:Choice>
                <mc:Fallback>
                  <p:oleObj name="Equation" r:id="rId2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2562" y="1344"/>
                          <a:ext cx="2177" cy="641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9461" name="Object 3"/>
            <p:cNvGraphicFramePr>
              <a:graphicFrameLocks noChangeAspect="1"/>
            </p:cNvGraphicFramePr>
            <p:nvPr/>
          </p:nvGraphicFramePr>
          <p:xfrm>
            <a:off x="2200" y="1979"/>
            <a:ext cx="2177" cy="657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1" name="Equation" r:id="rId4" progId="Equation.DSMT4">
                    <p:embed/>
                  </p:oleObj>
                </mc:Choice>
                <mc:Fallback>
                  <p:oleObj name="Equation" r:id="rId4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2200" y="1979"/>
                          <a:ext cx="2177" cy="657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462" name="Rectangle 6"/>
            <p:cNvSpPr/>
            <p:nvPr/>
          </p:nvSpPr>
          <p:spPr>
            <a:xfrm>
              <a:off x="144" y="1488"/>
              <a:ext cx="213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解：前</a:t>
              </a: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50m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平均速度：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9463" name="Rectangle 7"/>
            <p:cNvSpPr/>
            <p:nvPr/>
          </p:nvSpPr>
          <p:spPr>
            <a:xfrm>
              <a:off x="249" y="2160"/>
              <a:ext cx="1905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后</a:t>
              </a: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50m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平均速度：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9464" name="Rectangle 8"/>
            <p:cNvSpPr/>
            <p:nvPr/>
          </p:nvSpPr>
          <p:spPr>
            <a:xfrm>
              <a:off x="204" y="3339"/>
              <a:ext cx="1905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 b="1">
                  <a:latin typeface="Times New Roman" pitchFamily="18" charset="0"/>
                  <a:ea typeface="黑体" pitchFamily="49" charset="-122"/>
                </a:rPr>
                <a:t>全程平均速度：</a:t>
              </a:r>
              <a:endParaRPr lang="zh-CN" altLang="en-US" sz="28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9465" name="Rectangle 9"/>
            <p:cNvSpPr/>
            <p:nvPr/>
          </p:nvSpPr>
          <p:spPr>
            <a:xfrm>
              <a:off x="249" y="2795"/>
              <a:ext cx="1316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 b="1">
                  <a:latin typeface="Times New Roman" pitchFamily="18" charset="0"/>
                  <a:ea typeface="黑体" pitchFamily="49" charset="-122"/>
                </a:rPr>
                <a:t>全程时间：</a:t>
              </a:r>
              <a:endParaRPr lang="zh-CN" altLang="en-US" sz="2800" b="1">
                <a:latin typeface="Times New Roman" pitchFamily="18" charset="0"/>
                <a:ea typeface="黑体" pitchFamily="49" charset="-122"/>
              </a:endParaRPr>
            </a:p>
          </p:txBody>
        </p:sp>
        <p:graphicFrame>
          <p:nvGraphicFramePr>
            <p:cNvPr id="19466" name="Object 10"/>
            <p:cNvGraphicFramePr>
              <a:graphicFrameLocks noChangeAspect="1"/>
            </p:cNvGraphicFramePr>
            <p:nvPr/>
          </p:nvGraphicFramePr>
          <p:xfrm>
            <a:off x="2154" y="2704"/>
            <a:ext cx="2293" cy="356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2" name="Equation" r:id="rId6" progId="Equation.DSMT4">
                    <p:embed/>
                  </p:oleObj>
                </mc:Choice>
                <mc:Fallback>
                  <p:oleObj name="Equation" r:id="rId6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2154" y="2704"/>
                          <a:ext cx="2293" cy="35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9467" name="Object 11"/>
            <p:cNvGraphicFramePr>
              <a:graphicFrameLocks noChangeAspect="1"/>
            </p:cNvGraphicFramePr>
            <p:nvPr/>
          </p:nvGraphicFramePr>
          <p:xfrm>
            <a:off x="2064" y="3158"/>
            <a:ext cx="2462" cy="707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3" name="Equation" r:id="rId8" progId="Equation.DSMT4">
                    <p:embed/>
                  </p:oleObj>
                </mc:Choice>
                <mc:Fallback>
                  <p:oleObj name="Equation" r:id="rId8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2064" y="3158"/>
                          <a:ext cx="2462" cy="707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9459" name="TextBox 1"/>
          <p:cNvSpPr/>
          <p:nvPr/>
        </p:nvSpPr>
        <p:spPr>
          <a:xfrm>
            <a:off x="304800" y="533400"/>
            <a:ext cx="8431212" cy="1158875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例：小明在跑百米时，前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50m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用时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6s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，后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50m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用时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7s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小明前、后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50m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及百米全程的平均速度各是多少？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9469" name="New picture" hidden="1"/>
          <p:cNvPicPr/>
          <p:nvPr/>
        </p:nvPicPr>
        <p:blipFill>
          <a:blip r:embed="rId10"/>
          <a:stretch>
            <a:fillRect/>
          </a:stretch>
        </p:blipFill>
        <p:spPr>
          <a:xfrm>
            <a:off x="11379200" y="10464800"/>
            <a:ext cx="457200" cy="4572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 Black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1_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 Black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99</Paragraphs>
  <Slides>16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baseType="lpstr" size="25">
      <vt:lpstr>Arial</vt:lpstr>
      <vt:lpstr>宋体</vt:lpstr>
      <vt:lpstr>Arial Black</vt:lpstr>
      <vt:lpstr>Wingdings</vt:lpstr>
      <vt:lpstr>Times New Roman</vt:lpstr>
      <vt:lpstr>黑体</vt:lpstr>
      <vt:lpstr>Garamond</vt:lpstr>
      <vt:lpstr>Calibri</vt:lpstr>
      <vt:lpstr>默认设计模板</vt:lpstr>
      <vt:lpstr>PowerPoint Presentation</vt:lpstr>
      <vt:lpstr>一、长度和时间的测量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二、运动的描述</vt:lpstr>
      <vt:lpstr>PowerPoint Presentation</vt:lpstr>
      <vt:lpstr>三、速度</vt:lpstr>
      <vt:lpstr>PowerPoint Presentation</vt:lpstr>
      <vt:lpstr>单位换算：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2020-12-02T13:15:23.658</cp:lastPrinted>
  <dcterms:created xsi:type="dcterms:W3CDTF">2020-12-02T13:15:23Z</dcterms:created>
  <dcterms:modified xsi:type="dcterms:W3CDTF">2020-12-02T11:38:47Z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