
<file path=[Content_Types].xml><?xml version="1.0" encoding="utf-8"?>
<Types xmlns="http://schemas.openxmlformats.org/package/2006/content-types">
  <Default Extension="rels" ContentType="application/vnd.openxmlformats-package.relationships+xml"/>
  <Default Extension="jpeg" ContentType="image/jpeg"/>
  <Default Extension="vml" ContentType="application/vnd.openxmlformats-officedocument.vmlDrawing"/>
  <Default Extension="bin" ContentType="application/vnd.openxmlformats-officedocument.oleObject"/>
  <Default Extension="wmf" ContentType="image/x-wmf"/>
  <Default Extension="png" ContentType="image/png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notesMasters/notesMaster1.xml" ContentType="application/vnd.openxmlformats-officedocument.presentationml.notesMaster+xml"/>
  <Override PartName="/ppt/notesSlides/notesSlide1.xml" ContentType="application/vnd.openxmlformats-officedocument.presentationml.notesSlide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slideLayouts/slideLayout1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slideLayouts/slideLayout18.xml" ContentType="application/vnd.openxmlformats-officedocument.presentationml.slideLayout+xml"/>
  <Override PartName="/ppt/slideLayouts/slideLayout19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20.xml" ContentType="application/vnd.openxmlformats-officedocument.presentationml.slideLayout+xml"/>
  <Override PartName="/ppt/slideLayouts/slideLayout21.xml" ContentType="application/vnd.openxmlformats-officedocument.presentationml.slideLayout+xml"/>
  <Override PartName="/ppt/slideLayouts/slideLayout2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Masters/slideMaster1.xml" ContentType="application/vnd.openxmlformats-officedocument.presentationml.slideMaster+xml"/>
  <Override PartName="/ppt/slideMasters/slideMaster2.xml" ContentType="application/vnd.openxmlformats-officedocument.presentationml.slideMaster+xml"/>
  <Override PartName="/ppt/slideMasters/slideMaster3.xml" ContentType="application/vnd.openxmlformats-officedocument.presentationml.slideMaster+xml"/>
  <Override PartName="/ppt/slides/slide1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tableStyles.xml" ContentType="application/vnd.openxmlformats-officedocument.presentationml.tableStyles+xml"/>
  <Override PartName="/ppt/tags/tag1.xml" ContentType="application/vnd.openxmlformats-officedocument.presentationml.tags+xml"/>
  <Override PartName="/ppt/theme/theme1.xml" ContentType="application/vnd.openxmlformats-officedocument.theme+xml"/>
  <Override PartName="/ppt/theme/theme2.xml" ContentType="application/vnd.openxmlformats-officedocument.theme+xml"/>
  <Override PartName="/ppt/theme/theme3.xml" ContentType="application/vnd.openxmlformats-officedocument.theme+xml"/>
  <Override PartName="/ppt/theme/theme4.xml" ContentType="application/vnd.openxmlformats-officedocument.theme+xml"/>
  <Override PartName="/ppt/viewProps.xml" ContentType="application/vnd.openxmlformats-officedocument.presentationml.viewProps+xml"/>
</Types>
</file>

<file path=_rels/.rels>&#65279;<?xml version="1.0" encoding="utf-8" standalone="yes"?><Relationships xmlns="http://schemas.openxmlformats.org/package/2006/relationships"><Relationship Id="rId1" Type="http://schemas.openxmlformats.org/officeDocument/2006/relationships/officeDocument" Target="ppt/presentation.xml" /><Relationship Id="rId2" Type="http://schemas.openxmlformats.org/package/2006/relationships/metadata/core-properties" Target="docProps/core.xml" /><Relationship Id="rId3" Type="http://schemas.openxmlformats.org/officeDocument/2006/relationships/extended-properties" Target="docProps/app.xml" /><Relationship Id="rId4" Type="http://schemas.openxmlformats.org/package/2006/relationships/metadata/thumbnail" Target="docProps/thumbnail.jpeg" /><Relationship Id="rId5" Type="http://schemas.openxmlformats.org/officeDocument/2006/relationships/custom-properties" Target="docProps/custom.xml" /></Relationships>
</file>

<file path=ppt/presentation.xml><?xml version="1.0" encoding="utf-8"?>
<!--Generated by Aspose.Slides for Java 17.6-->
<p:presentation xmlns:r="http://schemas.openxmlformats.org/officeDocument/2006/relationships" xmlns:a="http://schemas.openxmlformats.org/drawingml/2006/main" xmlns:p="http://schemas.openxmlformats.org/presentationml/2006/main">
  <p:sldMasterIdLst>
    <p:sldMasterId id="2147483648" r:id="rId1"/>
    <p:sldMasterId id="2147483649" r:id="rId2"/>
    <p:sldMasterId id="2147483672" r:id="rId3"/>
  </p:sldMasterIdLst>
  <p:notesMasterIdLst>
    <p:notesMasterId r:id="rId4"/>
  </p:notesMasterIdLst>
  <p:sldIdLst>
    <p:sldId id="285" r:id="rId5"/>
    <p:sldId id="317" r:id="rId6"/>
    <p:sldId id="318" r:id="rId7"/>
    <p:sldId id="319" r:id="rId8"/>
    <p:sldId id="320" r:id="rId9"/>
    <p:sldId id="321" r:id="rId10"/>
    <p:sldId id="322" r:id="rId11"/>
    <p:sldId id="323" r:id="rId12"/>
    <p:sldId id="324" r:id="rId13"/>
    <p:sldId id="325" r:id="rId14"/>
    <p:sldId id="326" r:id="rId15"/>
    <p:sldId id="327" r:id="rId16"/>
    <p:sldId id="328" r:id="rId17"/>
    <p:sldId id="329" r:id="rId18"/>
    <p:sldId id="330" r:id="rId19"/>
    <p:sldId id="332" r:id="rId20"/>
    <p:sldId id="333" r:id="rId21"/>
    <p:sldId id="331" r:id="rId22"/>
    <p:sldId id="334" r:id="rId23"/>
    <p:sldId id="335" r:id="rId24"/>
    <p:sldId id="336" r:id="rId25"/>
    <p:sldId id="337" r:id="rId26"/>
    <p:sldId id="338" r:id="rId27"/>
    <p:sldId id="339" r:id="rId28"/>
    <p:sldId id="340" r:id="rId29"/>
    <p:sldId id="341" r:id="rId30"/>
    <p:sldId id="342" r:id="rId31"/>
    <p:sldId id="343" r:id="rId32"/>
    <p:sldId id="344" r:id="rId33"/>
    <p:sldId id="345" r:id="rId34"/>
    <p:sldId id="346" r:id="rId35"/>
    <p:sldId id="348" r:id="rId36"/>
    <p:sldId id="351" r:id="rId37"/>
    <p:sldId id="354" r:id="rId38"/>
    <p:sldId id="283" r:id="rId39"/>
  </p:sldIdLst>
  <p:sldSz cx="9144000" cy="6858000" type="screen4x3"/>
  <p:notesSz cx="6858000" cy="9144000"/>
  <p:custDataLst>
    <p:tags r:id="rId40"/>
  </p:custDataLst>
  <p:defaultTextStyle>
    <a:defPPr algn="l" rtl="0" eaLnBrk="0" hangingPunct="0">
      <a:defRPr kumimoji="0" lang="zh-CN"/>
    </a:defPPr>
    <a:lvl1pPr marL="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1pPr>
    <a:lvl2pPr marL="4572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2pPr>
    <a:lvl3pPr marL="9144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3pPr>
    <a:lvl4pPr marL="13716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4pPr>
    <a:lvl5pPr marL="1828800" indent="0" algn="l" defTabSz="914400" rtl="0" eaLnBrk="0" fontAlgn="base" hangingPunct="0">
      <a:lnSpc>
        <a:spcPct val="100000"/>
      </a:lnSpc>
      <a:spcBef>
        <a:spcPct val="0"/>
      </a:spcBef>
      <a:spcAft>
        <a:spcPct val="0"/>
      </a:spcAft>
      <a:buClrTx/>
      <a:buSzTx/>
      <a:buFontTx/>
      <a:buNone/>
      <a:defRPr kumimoji="0" sz="1800" b="0" i="0" u="none" baseline="0">
        <a:solidFill>
          <a:schemeClr val="tx1"/>
        </a:solidFill>
        <a:latin typeface="Calibri" pitchFamily="34" charset="0"/>
        <a:ea typeface="宋体" pitchFamily="2" charset="-122"/>
      </a:defRPr>
    </a:lvl5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extLst/>
</p:presentationPr>
</file>

<file path=ppt/tableStyles.xml><?xml version="1.0" encoding="utf-8"?>
<a:tblStyleLst xmlns:r="http://schemas.openxmlformats.org/officeDocument/2006/relationships"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6150" autoAdjust="0"/>
    <p:restoredTop sz="94660"/>
  </p:normalViewPr>
  <p:slideViewPr>
    <p:cSldViewPr>
      <p:cViewPr varScale="1">
        <p:scale>
          <a:sx n="63" d="100"/>
          <a:sy n="63" d="100"/>
        </p:scale>
        <p:origin x="0" y="0"/>
      </p:cViewPr>
    </p:cSldViewPr>
  </p:slideViewPr>
  <p:notesViewPr>
    <p:cSldViewPr>
      <p:cViewPr varScale="1">
        <p:scale>
          <a:sx n="1" d="100"/>
          <a:sy n="1" d="100"/>
        </p:scale>
        <p:origin x="0" y="0"/>
      </p:cViewPr>
    </p:cSldViewPr>
  </p:notesViewPr>
</p:viewPr>
</file>

<file path=ppt/_rels/presentation.xml.rels>&#65279;<?xml version="1.0" encoding="utf-8" standalone="yes"?><Relationships xmlns="http://schemas.openxmlformats.org/package/2006/relationships"><Relationship Id="rId1" Type="http://schemas.openxmlformats.org/officeDocument/2006/relationships/slideMaster" Target="slideMasters/slideMaster1.xml" /><Relationship Id="rId10" Type="http://schemas.openxmlformats.org/officeDocument/2006/relationships/slide" Target="slides/slide6.xml" /><Relationship Id="rId11" Type="http://schemas.openxmlformats.org/officeDocument/2006/relationships/slide" Target="slides/slide7.xml" /><Relationship Id="rId12" Type="http://schemas.openxmlformats.org/officeDocument/2006/relationships/slide" Target="slides/slide8.xml" /><Relationship Id="rId13" Type="http://schemas.openxmlformats.org/officeDocument/2006/relationships/slide" Target="slides/slide9.xml" /><Relationship Id="rId14" Type="http://schemas.openxmlformats.org/officeDocument/2006/relationships/slide" Target="slides/slide10.xml" /><Relationship Id="rId15" Type="http://schemas.openxmlformats.org/officeDocument/2006/relationships/slide" Target="slides/slide11.xml" /><Relationship Id="rId16" Type="http://schemas.openxmlformats.org/officeDocument/2006/relationships/slide" Target="slides/slide12.xml" /><Relationship Id="rId17" Type="http://schemas.openxmlformats.org/officeDocument/2006/relationships/slide" Target="slides/slide13.xml" /><Relationship Id="rId18" Type="http://schemas.openxmlformats.org/officeDocument/2006/relationships/slide" Target="slides/slide14.xml" /><Relationship Id="rId19" Type="http://schemas.openxmlformats.org/officeDocument/2006/relationships/slide" Target="slides/slide15.xml" /><Relationship Id="rId2" Type="http://schemas.openxmlformats.org/officeDocument/2006/relationships/slideMaster" Target="slideMasters/slideMaster2.xml" /><Relationship Id="rId20" Type="http://schemas.openxmlformats.org/officeDocument/2006/relationships/slide" Target="slides/slide16.xml" /><Relationship Id="rId21" Type="http://schemas.openxmlformats.org/officeDocument/2006/relationships/slide" Target="slides/slide17.xml" /><Relationship Id="rId22" Type="http://schemas.openxmlformats.org/officeDocument/2006/relationships/slide" Target="slides/slide18.xml" /><Relationship Id="rId23" Type="http://schemas.openxmlformats.org/officeDocument/2006/relationships/slide" Target="slides/slide19.xml" /><Relationship Id="rId24" Type="http://schemas.openxmlformats.org/officeDocument/2006/relationships/slide" Target="slides/slide20.xml" /><Relationship Id="rId25" Type="http://schemas.openxmlformats.org/officeDocument/2006/relationships/slide" Target="slides/slide21.xml" /><Relationship Id="rId26" Type="http://schemas.openxmlformats.org/officeDocument/2006/relationships/slide" Target="slides/slide22.xml" /><Relationship Id="rId27" Type="http://schemas.openxmlformats.org/officeDocument/2006/relationships/slide" Target="slides/slide23.xml" /><Relationship Id="rId28" Type="http://schemas.openxmlformats.org/officeDocument/2006/relationships/slide" Target="slides/slide24.xml" /><Relationship Id="rId29" Type="http://schemas.openxmlformats.org/officeDocument/2006/relationships/slide" Target="slides/slide25.xml" /><Relationship Id="rId3" Type="http://schemas.openxmlformats.org/officeDocument/2006/relationships/slideMaster" Target="slideMasters/slideMaster3.xml" /><Relationship Id="rId30" Type="http://schemas.openxmlformats.org/officeDocument/2006/relationships/slide" Target="slides/slide26.xml" /><Relationship Id="rId31" Type="http://schemas.openxmlformats.org/officeDocument/2006/relationships/slide" Target="slides/slide27.xml" /><Relationship Id="rId32" Type="http://schemas.openxmlformats.org/officeDocument/2006/relationships/slide" Target="slides/slide28.xml" /><Relationship Id="rId33" Type="http://schemas.openxmlformats.org/officeDocument/2006/relationships/slide" Target="slides/slide29.xml" /><Relationship Id="rId34" Type="http://schemas.openxmlformats.org/officeDocument/2006/relationships/slide" Target="slides/slide30.xml" /><Relationship Id="rId35" Type="http://schemas.openxmlformats.org/officeDocument/2006/relationships/slide" Target="slides/slide31.xml" /><Relationship Id="rId36" Type="http://schemas.openxmlformats.org/officeDocument/2006/relationships/slide" Target="slides/slide32.xml" /><Relationship Id="rId37" Type="http://schemas.openxmlformats.org/officeDocument/2006/relationships/slide" Target="slides/slide33.xml" /><Relationship Id="rId38" Type="http://schemas.openxmlformats.org/officeDocument/2006/relationships/slide" Target="slides/slide34.xml" /><Relationship Id="rId39" Type="http://schemas.openxmlformats.org/officeDocument/2006/relationships/slide" Target="slides/slide35.xml" /><Relationship Id="rId4" Type="http://schemas.openxmlformats.org/officeDocument/2006/relationships/notesMaster" Target="notesMasters/notesMaster1.xml" /><Relationship Id="rId40" Type="http://schemas.openxmlformats.org/officeDocument/2006/relationships/tags" Target="tags/tag1.xml" /><Relationship Id="rId41" Type="http://schemas.openxmlformats.org/officeDocument/2006/relationships/presProps" Target="presProps.xml" /><Relationship Id="rId42" Type="http://schemas.openxmlformats.org/officeDocument/2006/relationships/viewProps" Target="viewProps.xml" /><Relationship Id="rId43" Type="http://schemas.openxmlformats.org/officeDocument/2006/relationships/theme" Target="theme/theme1.xml" /><Relationship Id="rId44" Type="http://schemas.openxmlformats.org/officeDocument/2006/relationships/tableStyles" Target="tableStyles.xml" /><Relationship Id="rId5" Type="http://schemas.openxmlformats.org/officeDocument/2006/relationships/slide" Target="slides/slide1.xml" /><Relationship Id="rId6" Type="http://schemas.openxmlformats.org/officeDocument/2006/relationships/slide" Target="slides/slide2.xml" /><Relationship Id="rId7" Type="http://schemas.openxmlformats.org/officeDocument/2006/relationships/slide" Target="slides/slide3.xml" /><Relationship Id="rId8" Type="http://schemas.openxmlformats.org/officeDocument/2006/relationships/slide" Target="slides/slide4.xml" /><Relationship Id="rId9" Type="http://schemas.openxmlformats.org/officeDocument/2006/relationships/slide" Target="slides/slide5.xml" /></Relationships>
</file>

<file path=ppt/drawings/_rels/vmlDrawing1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wmf" /><Relationship Id="rId2" Type="http://schemas.openxmlformats.org/officeDocument/2006/relationships/image" Target="../media/image10.wmf" /></Relationships>
</file>

<file path=ppt/drawings/_rels/vmlDrawing2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9.wmf" /></Relationships>
</file>

<file path=ppt/drawings/_rels/vmlDrawing3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1.wmf" /></Relationships>
</file>

<file path=ppt/drawings/_rels/vmlDrawing4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wmf" /></Relationships>
</file>

<file path=ppt/drawings/_rels/vmlDrawing5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17.wmf" /></Relationships>
</file>

<file path=ppt/drawings/_rels/vmlDrawing6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23.wmf" /><Relationship Id="rId2" Type="http://schemas.openxmlformats.org/officeDocument/2006/relationships/image" Target="../media/image24.wmf" /><Relationship Id="rId3" Type="http://schemas.openxmlformats.org/officeDocument/2006/relationships/image" Target="../media/image25.wmf" /></Relationships>
</file>

<file path=ppt/drawings/_rels/vmlDrawing7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0.wmf" /><Relationship Id="rId2" Type="http://schemas.openxmlformats.org/officeDocument/2006/relationships/image" Target="../media/image31.wmf" /><Relationship Id="rId3" Type="http://schemas.openxmlformats.org/officeDocument/2006/relationships/image" Target="../media/image32.wmf" /></Relationships>
</file>

<file path=ppt/drawings/_rels/vmlDrawing8.vml.rels>&#65279;<?xml version="1.0" encoding="utf-8" standalone="yes"?><Relationships xmlns="http://schemas.openxmlformats.org/package/2006/relationships"><Relationship Id="rId1" Type="http://schemas.openxmlformats.org/officeDocument/2006/relationships/image" Target="../media/image33.wmf" /></Relationships>
</file>

<file path=ppt/notesMasters/_rels/notesMaster1.xml.rels>&#65279;<?xml version="1.0" encoding="utf-8" standalone="yes"?><Relationships xmlns="http://schemas.openxmlformats.org/package/2006/relationships"><Relationship Id="rId1" Type="http://schemas.openxmlformats.org/officeDocument/2006/relationships/theme" Target="../theme/theme4.xml" 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 name=""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4098" name="Rectangle 2"/>
          <p:cNvSpPr>
            <a:spLocks noGrp="1" noChangeArrowheads="1"/>
          </p:cNvSpPr>
          <p:nvPr>
            <p:ph type="hdr" sz="quarter"/>
          </p:nvPr>
        </p:nvSpPr>
        <p:spPr bwMode="auto">
          <a:xfrm>
            <a:off x="0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endParaRPr lang="zh-CN" altLang="en-US" sz="1200"/>
          </a:p>
        </p:txBody>
      </p:sp>
      <p:sp>
        <p:nvSpPr>
          <p:cNvPr id="4099" name="Rectangle 3"/>
          <p:cNvSpPr>
            <a:spLocks noGrp="1" noChangeArrowheads="1"/>
          </p:cNvSpPr>
          <p:nvPr>
            <p:ph type="dt" idx="1"/>
          </p:nvPr>
        </p:nvSpPr>
        <p:spPr bwMode="auto">
          <a:xfrm>
            <a:off x="3884612" y="0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6B722E95-69D0-44FB-A3F0-8169333D9ADA}" type="datetime1">
              <a:rPr lang="zh-CN" altLang="en-US" sz="1200"/>
              <a:t>*</a:t>
            </a:fld>
            <a:endParaRPr lang="en-US" altLang="zh-CN" sz="1200"/>
          </a:p>
        </p:txBody>
      </p:sp>
      <p:sp>
        <p:nvSpPr>
          <p:cNvPr id="4100" name="Rectangle 4"/>
          <p:cNvSpPr/>
          <p:nvPr>
            <p:ph type="sldImg" idx="2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solidFill>
              <a:prstClr val="black"/>
            </a:solidFill>
            <a:miter lim="800000"/>
          </a:ln>
          <a:effectLst/>
        </p:spPr>
      </p:sp>
      <p:sp>
        <p:nvSpPr>
          <p:cNvPr id="4101" name="Rectangle 5"/>
          <p:cNvSpPr>
            <a:spLocks noGrp="1" noChangeArrowheads="1"/>
          </p:cNvSpPr>
          <p:nvPr>
            <p:ph type="body" sz="quarter" idx="3"/>
          </p:nvPr>
        </p:nvSpPr>
        <p:spPr bwMode="auto">
          <a:xfrm>
            <a:off x="685800" y="4343400"/>
            <a:ext cx="5486400" cy="41148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4102" name="Rectangle 6"/>
          <p:cNvSpPr>
            <a:spLocks noGrp="1" noChangeArrowheads="1"/>
          </p:cNvSpPr>
          <p:nvPr>
            <p:ph type="ftr" sz="quarter" idx="4"/>
          </p:nvPr>
        </p:nvSpPr>
        <p:spPr bwMode="auto">
          <a:xfrm>
            <a:off x="0" y="8685212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/>
            <a:endParaRPr lang="en-US" altLang="zh-CN" sz="1200"/>
          </a:p>
        </p:txBody>
      </p:sp>
      <p:sp>
        <p:nvSpPr>
          <p:cNvPr id="4103" name="Rectangle 7"/>
          <p:cNvSpPr>
            <a:spLocks noGrp="1" noChangeArrowheads="1"/>
          </p:cNvSpPr>
          <p:nvPr>
            <p:ph type="sldNum" sz="quarter" idx="5"/>
          </p:nvPr>
        </p:nvSpPr>
        <p:spPr bwMode="auto">
          <a:xfrm>
            <a:off x="3884612" y="8685212"/>
            <a:ext cx="29718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anchor="b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/>
            <a:fld id="{85E9DC1B-A7B2-4489-B503-36BD4911E02D}" type="slidenum">
              <a:rPr lang="zh-CN" altLang="en-US" sz="1200"/>
              <a:t>*</a:t>
            </a:fld>
            <a:endParaRPr lang="en-US" altLang="zh-CN" sz="1200"/>
          </a:p>
        </p:txBody>
      </p:sp>
    </p:spTree>
  </p:cSld>
  <p:clrMap bg1="lt1" tx1="dk1" bg2="lt2" tx2="dk2" accent1="accent1" accent2="accent2" accent3="accent3" accent4="accent4" accent5="accent5" accent6="accent6" hlink="hlink" folHlink="folHlink"/>
</p:notesMaster>
</file>

<file path=ppt/notesSlides/_rels/notesSlide1.xml.rels>&#65279;<?xml version="1.0" encoding="utf-8" standalone="yes"?><Relationships xmlns="http://schemas.openxmlformats.org/package/2006/relationships"><Relationship Id="rId1" Type="http://schemas.openxmlformats.org/officeDocument/2006/relationships/slide" Target="../slides/slide27.xml" /><Relationship Id="rId2" Type="http://schemas.openxmlformats.org/officeDocument/2006/relationships/notesMaster" Target="../notesMasters/notesMaster1.xml" 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2770" name="Rectangle 2"/>
          <p:cNvSpPr/>
          <p:nvPr>
            <p:ph type="sldImg"/>
          </p:nvPr>
        </p:nvSpPr>
        <p:spPr>
          <a:xfrm>
            <a:off x="1143000" y="685800"/>
            <a:ext cx="4572000" cy="3429000"/>
          </a:xfrm>
          <a:prstGeom prst="rect">
            <a:avLst/>
          </a:prstGeom>
          <a:noFill/>
          <a:ln>
            <a:miter lim="800000"/>
          </a:ln>
        </p:spPr>
      </p:sp>
      <p:sp>
        <p:nvSpPr>
          <p:cNvPr id="32771" name="Rectangle 3"/>
          <p:cNvSpPr/>
          <p:nvPr>
            <p:ph type="body" idx="1"/>
          </p:nvPr>
        </p:nvSpPr>
        <p:spPr>
          <a:xfrm>
            <a:off x="914400" y="4343400"/>
            <a:ext cx="5029200" cy="41148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742950" indent="-28575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11430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6002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2057400" indent="-228600" algn="l" rtl="0" eaLnBrk="0" fontAlgn="base" hangingPunct="0">
              <a:lnSpc>
                <a:spcPct val="100000"/>
              </a:lnSpc>
              <a:spcBef>
                <a:spcPct val="3000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2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/>
              <a:t>此题目地明确，方法直接。利用天平直接测量牛奶质量，但没有量筒无法直接测量</a:t>
            </a:r>
            <a:endParaRPr lang="zh-CN" altLang="en-US"/>
          </a:p>
          <a:p>
            <a:pPr marL="0" lvl="0" indent="0" eaLnBrk="1" hangingPunct="1"/>
            <a:r>
              <a:rPr lang="zh-CN" altLang="en-US"/>
              <a:t>牛奶的体积想到间接测量，间接测量体积的方法很多，但最常规的是利用水来替换</a:t>
            </a:r>
            <a:endParaRPr lang="zh-CN" altLang="en-US"/>
          </a:p>
          <a:p>
            <a:pPr marL="0" lvl="0" indent="0" eaLnBrk="1" hangingPunct="1"/>
            <a:r>
              <a:rPr lang="zh-CN" altLang="en-US"/>
              <a:t>（测出水的质量除以水的密度，得体积就知道瓶子的容积）。</a:t>
            </a:r>
            <a:endParaRPr lang="zh-CN" altLang="en-US"/>
          </a:p>
          <a:p>
            <a:pPr marL="0" lvl="0" indent="0" eaLnBrk="1" hangingPunct="1"/>
            <a:r>
              <a:rPr lang="zh-CN" altLang="en-US"/>
              <a:t>步骤：</a:t>
            </a:r>
            <a:r>
              <a:rPr lang="en-US" altLang="zh-CN"/>
              <a:t>1.</a:t>
            </a:r>
            <a:r>
              <a:rPr lang="zh-CN" altLang="en-US"/>
              <a:t>用天平称烧杯质量为</a:t>
            </a:r>
            <a:r>
              <a:rPr lang="en-US" altLang="zh-CN"/>
              <a:t>m1</a:t>
            </a:r>
            <a:r>
              <a:rPr lang="zh-CN" altLang="en-US"/>
              <a:t>；</a:t>
            </a:r>
            <a:endParaRPr lang="zh-CN" altLang="en-US"/>
          </a:p>
          <a:p>
            <a:pPr marL="0" lvl="0" indent="0" eaLnBrk="1" hangingPunct="1"/>
            <a:r>
              <a:rPr lang="en-US" altLang="zh-CN"/>
              <a:t>2.</a:t>
            </a:r>
            <a:r>
              <a:rPr lang="zh-CN" altLang="en-US"/>
              <a:t>在烧杯上贴一纸条；</a:t>
            </a:r>
            <a:endParaRPr lang="zh-CN" altLang="en-US"/>
          </a:p>
          <a:p>
            <a:pPr marL="0" lvl="0" indent="0" eaLnBrk="1" hangingPunct="1"/>
            <a:r>
              <a:rPr lang="en-US" altLang="zh-CN"/>
              <a:t>3.</a:t>
            </a:r>
            <a:r>
              <a:rPr lang="zh-CN" altLang="en-US"/>
              <a:t>往烧杯中倒水，升到所做的标记为止，用天平称出水和烧杯的总质量</a:t>
            </a:r>
            <a:r>
              <a:rPr lang="en-US" altLang="zh-CN"/>
              <a:t>m2</a:t>
            </a:r>
            <a:r>
              <a:rPr lang="zh-CN" altLang="en-US"/>
              <a:t>；</a:t>
            </a:r>
            <a:endParaRPr lang="zh-CN" altLang="en-US"/>
          </a:p>
          <a:p>
            <a:pPr marL="0" lvl="0" indent="0" eaLnBrk="1" hangingPunct="1"/>
            <a:r>
              <a:rPr lang="en-US" altLang="zh-CN"/>
              <a:t>4.</a:t>
            </a:r>
            <a:r>
              <a:rPr lang="zh-CN" altLang="en-US"/>
              <a:t>降水倒掉，再用这只烧杯盛待测牛奶，方法同上，用天平称出牛奶和烧杯的总质量</a:t>
            </a:r>
            <a:r>
              <a:rPr lang="en-US" altLang="zh-CN"/>
              <a:t>m3</a:t>
            </a:r>
            <a:r>
              <a:rPr lang="zh-CN" altLang="en-US"/>
              <a:t>；</a:t>
            </a:r>
            <a:endParaRPr lang="zh-CN" altLang="en-US"/>
          </a:p>
          <a:p>
            <a:pPr marL="0" lvl="0" indent="0" eaLnBrk="1" hangingPunct="1"/>
            <a:r>
              <a:rPr lang="zh-CN" altLang="en-US"/>
              <a:t>计算：  水的质量：       </a:t>
            </a:r>
            <a:r>
              <a:rPr lang="en-US" altLang="zh-CN"/>
              <a:t>M</a:t>
            </a:r>
            <a:r>
              <a:rPr lang="zh-CN" altLang="en-US" baseline="-25000"/>
              <a:t>水</a:t>
            </a:r>
            <a:r>
              <a:rPr lang="en-US" altLang="zh-CN"/>
              <a:t>=M</a:t>
            </a:r>
            <a:r>
              <a:rPr lang="en-US" altLang="zh-CN" baseline="-25000"/>
              <a:t>1</a:t>
            </a:r>
            <a:r>
              <a:rPr lang="en-US" altLang="zh-CN"/>
              <a:t>-M</a:t>
            </a:r>
            <a:r>
              <a:rPr lang="en-US" altLang="zh-CN" baseline="-25000"/>
              <a:t>2</a:t>
            </a:r>
            <a:endParaRPr lang="en-US" altLang="zh-CN" baseline="-25000"/>
          </a:p>
          <a:p>
            <a:pPr marL="0" lvl="0" indent="0" eaLnBrk="1" hangingPunct="1"/>
            <a:r>
              <a:rPr lang="en-US" altLang="zh-CN"/>
              <a:t>         </a:t>
            </a:r>
            <a:r>
              <a:rPr lang="zh-CN" altLang="en-US"/>
              <a:t>牛奶的体积：      </a:t>
            </a:r>
            <a:r>
              <a:rPr lang="en-US" altLang="zh-CN"/>
              <a:t>V</a:t>
            </a:r>
            <a:r>
              <a:rPr lang="zh-CN" altLang="en-US"/>
              <a:t>奶</a:t>
            </a:r>
            <a:r>
              <a:rPr lang="en-US" altLang="zh-CN"/>
              <a:t>=V</a:t>
            </a:r>
            <a:r>
              <a:rPr lang="zh-CN" altLang="en-US"/>
              <a:t>水</a:t>
            </a:r>
            <a:endParaRPr lang="zh-CN" altLang="en-US"/>
          </a:p>
          <a:p>
            <a:pPr marL="0" lvl="0" indent="0" eaLnBrk="1" hangingPunct="1"/>
            <a:r>
              <a:rPr lang="zh-CN" altLang="en-US"/>
              <a:t>         牛奶的质量：      </a:t>
            </a:r>
            <a:r>
              <a:rPr lang="en-US" altLang="zh-CN"/>
              <a:t>M</a:t>
            </a:r>
            <a:r>
              <a:rPr lang="zh-CN" altLang="en-US"/>
              <a:t>奶</a:t>
            </a:r>
            <a:r>
              <a:rPr lang="en-US" altLang="zh-CN"/>
              <a:t>=M</a:t>
            </a:r>
            <a:r>
              <a:rPr lang="en-US" altLang="zh-CN" baseline="-25000"/>
              <a:t>3</a:t>
            </a:r>
            <a:r>
              <a:rPr lang="en-US" altLang="zh-CN"/>
              <a:t>-M</a:t>
            </a:r>
            <a:r>
              <a:rPr lang="en-US" altLang="zh-CN" baseline="-25000"/>
              <a:t>1</a:t>
            </a:r>
            <a:endParaRPr lang="en-US" altLang="zh-CN" baseline="-25000"/>
          </a:p>
          <a:p>
            <a:pPr marL="0" lvl="0" indent="0" eaLnBrk="1" hangingPunct="1"/>
            <a:r>
              <a:rPr lang="en-US" altLang="zh-CN"/>
              <a:t>         </a:t>
            </a:r>
            <a:r>
              <a:rPr lang="zh-CN" altLang="en-US"/>
              <a:t>牛奶的密度： </a:t>
            </a:r>
            <a:endParaRPr lang="zh-CN" altLang="en-US"/>
          </a:p>
        </p:txBody>
      </p:sp>
    </p:spTree>
  </p:cSld>
  <p:clrMapOvr>
    <a:masterClrMapping/>
  </p:clrMapOvr>
</p:notes>
</file>

<file path=ppt/slideLayouts/_rels/slideLayout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1.xml" /></Relationships>
</file>

<file path=ppt/slideLayouts/_rels/slideLayout1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3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4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5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6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7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8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19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0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1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2.xml" /></Relationships>
</file>

<file path=ppt/slideLayouts/_rels/slideLayout22.xml.rels>&#65279;<?xml version="1.0" encoding="utf-8" standalone="yes"?><Relationships xmlns="http://schemas.openxmlformats.org/package/2006/relationships"><Relationship Id="rId1" Type="http://schemas.openxmlformats.org/officeDocument/2006/relationships/slideMaster" Target="../slideMasters/slideMaster3.xml" /></Relationships>
</file>

<file path=ppt/slideLayouts/slideLayout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ctrTitle"/>
          </p:nvPr>
        </p:nvSpPr>
        <p:spPr>
          <a:xfrm>
            <a:off x="685800" y="2130425"/>
            <a:ext cx="7772400" cy="1470025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副标题 2"/>
          <p:cNvSpPr>
            <a:spLocks noGrp="1"/>
          </p:cNvSpPr>
          <p:nvPr>
            <p:ph type="subTitle" idx="1"/>
          </p:nvPr>
        </p:nvSpPr>
        <p:spPr>
          <a:xfrm>
            <a:off x="1371600" y="3886200"/>
            <a:ext cx="6400800" cy="1752600"/>
          </a:xfrm>
        </p:spPr>
        <p:txBody>
          <a:bodyPr/>
          <a:lstStyle>
            <a:lvl1pPr marL="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1pPr>
            <a:lvl2pPr marL="457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2pPr>
            <a:lvl3pPr marL="914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3pPr>
            <a:lvl4pPr marL="1371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4pPr>
            <a:lvl5pPr marL="18288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5pPr>
            <a:lvl6pPr marL="22860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6pPr>
            <a:lvl7pPr marL="27432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7pPr>
            <a:lvl8pPr marL="32004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8pPr>
            <a:lvl9pPr marL="3657600" indent="0" algn="ctr">
              <a:buNone/>
              <a:defRPr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r>
              <a:rPr lang="zh-CN" altLang="en-US"/>
              <a:t>单击此处编辑母版副标题样式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B01248F1-9B5B-47A8-ACB1-8B6CF4F9E59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F97E1932-FB5F-4347-B372-400BBBB08C5F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B01248F1-9B5B-47A8-ACB1-8B6CF4F9E59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F97E1932-FB5F-4347-B372-400BBBB08C5F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722313" y="4406900"/>
            <a:ext cx="7772400" cy="1362075"/>
          </a:xfrm>
        </p:spPr>
        <p:txBody>
          <a:bodyPr anchor="t"/>
          <a:lstStyle>
            <a:lvl1pPr algn="l">
              <a:defRPr sz="4000" b="1" cap="all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722313" y="2906713"/>
            <a:ext cx="7772400" cy="1500187"/>
          </a:xfrm>
        </p:spPr>
        <p:txBody>
          <a:bodyPr anchor="b"/>
          <a:lstStyle>
            <a:lvl1pPr marL="0" indent="0">
              <a:buNone/>
              <a:defRPr sz="2000">
                <a:solidFill>
                  <a:schemeClr val="tx1">
                    <a:tint val="75000"/>
                  </a:schemeClr>
                </a:solidFill>
              </a:defRPr>
            </a:lvl1pPr>
            <a:lvl2pPr marL="457200" indent="0">
              <a:buNone/>
              <a:defRPr sz="1800">
                <a:solidFill>
                  <a:schemeClr val="tx1">
                    <a:tint val="75000"/>
                  </a:schemeClr>
                </a:solidFill>
              </a:defRPr>
            </a:lvl2pPr>
            <a:lvl3pPr marL="914400" indent="0">
              <a:buNone/>
              <a:defRPr sz="1600">
                <a:solidFill>
                  <a:schemeClr val="tx1">
                    <a:tint val="75000"/>
                  </a:schemeClr>
                </a:solidFill>
              </a:defRPr>
            </a:lvl3pPr>
            <a:lvl4pPr marL="1371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4pPr>
            <a:lvl5pPr marL="18288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5pPr>
            <a:lvl6pPr marL="22860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6pPr>
            <a:lvl7pPr marL="27432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7pPr>
            <a:lvl8pPr marL="32004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8pPr>
            <a:lvl9pPr marL="3657600" indent="0">
              <a:buNone/>
              <a:defRPr sz="1400">
                <a:solidFill>
                  <a:schemeClr val="tx1">
                    <a:tint val="75000"/>
                  </a:schemeClr>
                </a:solidFill>
              </a:defRPr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B01248F1-9B5B-47A8-ACB1-8B6CF4F9E59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F97E1932-FB5F-4347-B372-400BBBB08C5F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457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48200" y="1600200"/>
            <a:ext cx="4038600" cy="4525963"/>
          </a:xfrm>
        </p:spPr>
        <p:txBody>
          <a:bodyPr/>
          <a:lstStyle>
            <a:lvl1pPr>
              <a:defRPr sz="2800"/>
            </a:lvl1pPr>
            <a:lvl2pPr>
              <a:defRPr sz="2400"/>
            </a:lvl2pPr>
            <a:lvl3pPr>
              <a:defRPr sz="2000"/>
            </a:lvl3pPr>
            <a:lvl4pPr>
              <a:defRPr sz="1800"/>
            </a:lvl4pPr>
            <a:lvl5pPr>
              <a:defRPr sz="1800"/>
            </a:lvl5pPr>
            <a:lvl6pPr>
              <a:defRPr sz="1800"/>
            </a:lvl6pPr>
            <a:lvl7pPr>
              <a:defRPr sz="1800"/>
            </a:lvl7pPr>
            <a:lvl8pPr>
              <a:defRPr sz="1800"/>
            </a:lvl8pPr>
            <a:lvl9pPr>
              <a:defRPr sz="18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B01248F1-9B5B-47A8-ACB1-8B6CF4F9E59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F97E1932-FB5F-4347-B372-400BBBB08C5F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>
            <a:lvl1pPr>
              <a:defRPr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457200" y="1535113"/>
            <a:ext cx="4040188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57200" y="2174875"/>
            <a:ext cx="4040188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45025" y="1535113"/>
            <a:ext cx="4041775" cy="63976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45025" y="2174875"/>
            <a:ext cx="4041775" cy="3951288"/>
          </a:xfrm>
        </p:spPr>
        <p:txBody>
          <a:bodyPr/>
          <a:lstStyle>
            <a:lvl1pPr>
              <a:defRPr sz="2400"/>
            </a:lvl1pPr>
            <a:lvl2pPr>
              <a:defRPr sz="2000"/>
            </a:lvl2pPr>
            <a:lvl3pPr>
              <a:defRPr sz="1800"/>
            </a:lvl3pPr>
            <a:lvl4pPr>
              <a:defRPr sz="1600"/>
            </a:lvl4pPr>
            <a:lvl5pPr>
              <a:defRPr sz="1600"/>
            </a:lvl5pPr>
            <a:lvl6pPr>
              <a:defRPr sz="1600"/>
            </a:lvl6pPr>
            <a:lvl7pPr>
              <a:defRPr sz="1600"/>
            </a:lvl7pPr>
            <a:lvl8pPr>
              <a:defRPr sz="1600"/>
            </a:lvl8pPr>
            <a:lvl9pPr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B01248F1-9B5B-47A8-ACB1-8B6CF4F9E59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F97E1932-FB5F-4347-B372-400BBBB08C5F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B01248F1-9B5B-47A8-ACB1-8B6CF4F9E59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F97E1932-FB5F-4347-B372-400BBBB08C5F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B01248F1-9B5B-47A8-ACB1-8B6CF4F9E59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F97E1932-FB5F-4347-B372-400BBBB08C5F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457200" y="273050"/>
            <a:ext cx="3008313" cy="1162050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575050" y="273050"/>
            <a:ext cx="5111750" cy="5853113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457200" y="1435100"/>
            <a:ext cx="3008313" cy="4691063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B01248F1-9B5B-47A8-ACB1-8B6CF4F9E59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F97E1932-FB5F-4347-B372-400BBBB08C5F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1792288" y="4800600"/>
            <a:ext cx="5486400" cy="566738"/>
          </a:xfrm>
        </p:spPr>
        <p:txBody>
          <a:bodyPr anchor="b"/>
          <a:lstStyle>
            <a:lvl1pPr algn="l">
              <a:defRPr sz="2000" b="1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1792288" y="612775"/>
            <a:ext cx="5486400" cy="4114800"/>
          </a:xfrm>
        </p:spPr>
        <p:txBody>
          <a:bodyPr vert="horz" wrap="square" lIns="91440" tIns="45720" rIns="91440" bIns="45720" numCol="1" rtlCol="0" anchor="t" anchorCtr="0" compatLnSpc="1">
            <a:prstTxWarp prst="textNoShape">
              <a:avLst/>
            </a:prstTxWarp>
            <a:normAutofit/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0" fontAlgn="base" latinLnBrk="0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1792288" y="5367338"/>
            <a:ext cx="5486400" cy="804862"/>
          </a:xfrm>
        </p:spPr>
        <p:txBody>
          <a:bodyPr/>
          <a:lstStyle>
            <a:lvl1pPr marL="0" indent="0">
              <a:buNone/>
              <a:defRPr sz="1400"/>
            </a:lvl1pPr>
            <a:lvl2pPr marL="457200" indent="0">
              <a:buNone/>
              <a:defRPr sz="1200"/>
            </a:lvl2pPr>
            <a:lvl3pPr marL="914400" indent="0">
              <a:buNone/>
              <a:defRPr sz="1000"/>
            </a:lvl3pPr>
            <a:lvl4pPr marL="1371600" indent="0">
              <a:buNone/>
              <a:defRPr sz="900"/>
            </a:lvl4pPr>
            <a:lvl5pPr marL="1828800" indent="0">
              <a:buNone/>
              <a:defRPr sz="900"/>
            </a:lvl5pPr>
            <a:lvl6pPr marL="2286000" indent="0">
              <a:buNone/>
              <a:defRPr sz="900"/>
            </a:lvl6pPr>
            <a:lvl7pPr marL="2743200" indent="0">
              <a:buNone/>
              <a:defRPr sz="900"/>
            </a:lvl7pPr>
            <a:lvl8pPr marL="3200400" indent="0">
              <a:buNone/>
              <a:defRPr sz="900"/>
            </a:lvl8pPr>
            <a:lvl9pPr marL="3657600" indent="0">
              <a:buNone/>
              <a:defRPr sz="9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B01248F1-9B5B-47A8-ACB1-8B6CF4F9E59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F97E1932-FB5F-4347-B372-400BBBB08C5F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B01248F1-9B5B-47A8-ACB1-8B6CF4F9E59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F97E1932-FB5F-4347-B372-400BBBB08C5F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垂直排列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629400" y="274638"/>
            <a:ext cx="2057400" cy="5851525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457200" y="274638"/>
            <a:ext cx="6019800" cy="5851525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第二级</a:t>
            </a:r>
          </a:p>
          <a:p>
            <a:pPr lvl="2"/>
            <a:r>
              <a:rPr lang="zh-CN" altLang="en-US"/>
              <a:t>第三级</a:t>
            </a:r>
          </a:p>
          <a:p>
            <a:pPr lvl="3"/>
            <a:r>
              <a:rPr lang="zh-CN" altLang="en-US"/>
              <a:t>第四级</a:t>
            </a:r>
          </a:p>
          <a:p>
            <a:pPr lvl="4"/>
            <a:r>
              <a:rPr lang="zh-CN" altLang="en-US"/>
              <a:t>第五级</a:t>
            </a:r>
          </a:p>
        </p:txBody>
      </p:sp>
      <p:sp>
        <p:nvSpPr>
          <p:cNvPr id="0" name="日期占位符 3"/>
          <p:cNvSpPr>
            <a:spLocks noGrp="1"/>
          </p:cNvSpPr>
          <p:nvPr>
            <p:ph type="dt" sz="half" idx="10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B01248F1-9B5B-47A8-ACB1-8B6CF4F9E598}" type="datetime1">
              <a:rPr lang="zh-CN" altLang="en-US" sz="1200">
                <a:solidFill>
                  <a:srgbClr val="898989"/>
                </a:solidFill>
              </a:rPr>
              <a:t>*</a:t>
            </a:fld>
          </a:p>
        </p:txBody>
      </p:sp>
      <p:sp>
        <p:nvSpPr>
          <p:cNvPr id="0" name="页脚占位符 4"/>
          <p:cNvSpPr>
            <a:spLocks noGrp="1"/>
          </p:cNvSpPr>
          <p:nvPr>
            <p:ph type="ftr" sz="quarter" idx="11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0" name="灯片编号占位符 5"/>
          <p:cNvSpPr>
            <a:spLocks noGrp="1"/>
          </p:cNvSpPr>
          <p:nvPr>
            <p:ph type="sldNum" sz="quarter" idx="12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F97E1932-FB5F-4347-B372-400BBBB08C5F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Ovr>
    <a:masterClrMapping/>
  </p:clrMapOvr>
  <p:transition/>
  <p:timing/>
</p:sldLayout>
</file>

<file path=ppt/slideLayouts/slideLayout1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" preserve="1">
  <p:cSld name="标题和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/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1EFA65CE-D540-4541-B406-ADD5F933D6C8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BF78BF1-90F4-48A9-81E6-7B9B3C2EFD6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3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secHead" preserve="1">
  <p:cSld name="节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23888" y="1709738"/>
            <a:ext cx="7886700" cy="2852737"/>
          </a:xfrm>
        </p:spPr>
        <p:txBody>
          <a:bodyPr/>
          <a:lstStyle>
            <a:lvl1pPr>
              <a:defRPr sz="60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23888" y="4589463"/>
            <a:ext cx="7886700" cy="1500187"/>
          </a:xfrm>
        </p:spPr>
        <p:txBody>
          <a:bodyPr/>
          <a:lstStyle>
            <a:lvl1pPr marL="0" indent="0">
              <a:buNone/>
              <a:defRPr sz="2400"/>
            </a:lvl1pPr>
            <a:lvl2pPr marL="457200" indent="0">
              <a:buNone/>
              <a:defRPr sz="2000"/>
            </a:lvl2pPr>
            <a:lvl3pPr marL="914400" indent="0">
              <a:buNone/>
              <a:defRPr sz="1800"/>
            </a:lvl3pPr>
            <a:lvl4pPr marL="1371600" indent="0">
              <a:buNone/>
              <a:defRPr sz="1600"/>
            </a:lvl4pPr>
            <a:lvl5pPr marL="1828800" indent="0">
              <a:buNone/>
              <a:defRPr sz="1600"/>
            </a:lvl5pPr>
            <a:lvl6pPr marL="2286000" indent="0">
              <a:buNone/>
              <a:defRPr sz="1600"/>
            </a:lvl6pPr>
            <a:lvl7pPr marL="2743200" indent="0">
              <a:buNone/>
              <a:defRPr sz="1600"/>
            </a:lvl7pPr>
            <a:lvl8pPr marL="3200400" indent="0">
              <a:buNone/>
              <a:defRPr sz="1600"/>
            </a:lvl8pPr>
            <a:lvl9pPr marL="3657600" indent="0">
              <a:buNone/>
              <a:defRPr sz="16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1EFA65CE-D540-4541-B406-ADD5F933D6C8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BF78BF1-90F4-48A9-81E6-7B9B3C2EFD6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4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Obj" preserve="1">
  <p:cSld name="两栏内容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sz="half" idx="1"/>
          </p:nvPr>
        </p:nvSpPr>
        <p:spPr>
          <a:xfrm>
            <a:off x="762000" y="1905000"/>
            <a:ext cx="3771900" cy="40386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4686300" y="1905000"/>
            <a:ext cx="3771900" cy="4038600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1EFA65CE-D540-4541-B406-ADD5F933D6C8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BF78BF1-90F4-48A9-81E6-7B9B3C2EFD6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5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woTxTwoObj" preserve="1">
  <p:cSld name="比较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365125"/>
            <a:ext cx="7886700" cy="1325563"/>
          </a:xfrm>
        </p:spPr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文本占位符 2"/>
          <p:cNvSpPr>
            <a:spLocks noGrp="1"/>
          </p:cNvSpPr>
          <p:nvPr>
            <p:ph type="body" idx="1"/>
          </p:nvPr>
        </p:nvSpPr>
        <p:spPr>
          <a:xfrm>
            <a:off x="630238" y="1681163"/>
            <a:ext cx="3868737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4" name="内容占位符 3"/>
          <p:cNvSpPr>
            <a:spLocks noGrp="1"/>
          </p:cNvSpPr>
          <p:nvPr>
            <p:ph sz="half" idx="2"/>
          </p:nvPr>
        </p:nvSpPr>
        <p:spPr>
          <a:xfrm>
            <a:off x="630238" y="2505075"/>
            <a:ext cx="3868737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5" name="文本占位符 4"/>
          <p:cNvSpPr>
            <a:spLocks noGrp="1"/>
          </p:cNvSpPr>
          <p:nvPr>
            <p:ph type="body" sz="quarter" idx="3"/>
          </p:nvPr>
        </p:nvSpPr>
        <p:spPr>
          <a:xfrm>
            <a:off x="4629150" y="1681163"/>
            <a:ext cx="3887788" cy="823912"/>
          </a:xfrm>
        </p:spPr>
        <p:txBody>
          <a:bodyPr anchor="b"/>
          <a:lstStyle>
            <a:lvl1pPr marL="0" indent="0">
              <a:buNone/>
              <a:defRPr sz="2400" b="1"/>
            </a:lvl1pPr>
            <a:lvl2pPr marL="457200" indent="0">
              <a:buNone/>
              <a:defRPr sz="2000" b="1"/>
            </a:lvl2pPr>
            <a:lvl3pPr marL="914400" indent="0">
              <a:buNone/>
              <a:defRPr sz="1800" b="1"/>
            </a:lvl3pPr>
            <a:lvl4pPr marL="1371600" indent="0">
              <a:buNone/>
              <a:defRPr sz="1600" b="1"/>
            </a:lvl4pPr>
            <a:lvl5pPr marL="1828800" indent="0">
              <a:buNone/>
              <a:defRPr sz="1600" b="1"/>
            </a:lvl5pPr>
            <a:lvl6pPr marL="2286000" indent="0">
              <a:buNone/>
              <a:defRPr sz="1600" b="1"/>
            </a:lvl6pPr>
            <a:lvl7pPr marL="2743200" indent="0">
              <a:buNone/>
              <a:defRPr sz="1600" b="1"/>
            </a:lvl7pPr>
            <a:lvl8pPr marL="3200400" indent="0">
              <a:buNone/>
              <a:defRPr sz="1600" b="1"/>
            </a:lvl8pPr>
            <a:lvl9pPr marL="3657600" indent="0">
              <a:buNone/>
              <a:defRPr sz="1600" b="1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6" name="内容占位符 5"/>
          <p:cNvSpPr>
            <a:spLocks noGrp="1"/>
          </p:cNvSpPr>
          <p:nvPr>
            <p:ph sz="quarter" idx="4"/>
          </p:nvPr>
        </p:nvSpPr>
        <p:spPr>
          <a:xfrm>
            <a:off x="4629150" y="2505075"/>
            <a:ext cx="3887788" cy="3684588"/>
          </a:xfrm>
        </p:spPr>
        <p:txBody>
          <a:bodyPr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1EFA65CE-D540-4541-B406-ADD5F933D6C8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BF78BF1-90F4-48A9-81E6-7B9B3C2EFD6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6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Only" preserve="1">
  <p:cSld name="仅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1EFA65CE-D540-4541-B406-ADD5F933D6C8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BF78BF1-90F4-48A9-81E6-7B9B3C2EFD6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7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blank" preserve="1">
  <p:cSld name="空白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1EFA65CE-D540-4541-B406-ADD5F933D6C8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BF78BF1-90F4-48A9-81E6-7B9B3C2EFD6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8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objTx" preserve="1">
  <p:cSld name="内容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内容占位符 2"/>
          <p:cNvSpPr>
            <a:spLocks noGrp="1"/>
          </p:cNvSpPr>
          <p:nvPr>
            <p:ph idx="1"/>
          </p:nvPr>
        </p:nvSpPr>
        <p:spPr>
          <a:xfrm>
            <a:off x="3887788" y="987425"/>
            <a:ext cx="4629150" cy="4873625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1EFA65CE-D540-4541-B406-ADD5F933D6C8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BF78BF1-90F4-48A9-81E6-7B9B3C2EFD6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19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picTx" preserve="1">
  <p:cSld name="图片与标题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>
          <a:xfrm>
            <a:off x="630238" y="457200"/>
            <a:ext cx="2949575" cy="1600200"/>
          </a:xfrm>
        </p:spPr>
        <p:txBody>
          <a:bodyPr/>
          <a:lstStyle>
            <a:lvl1pPr>
              <a:defRPr sz="3200"/>
            </a:lvl1pPr>
          </a:lstStyle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图片占位符 2"/>
          <p:cNvSpPr>
            <a:spLocks noGrp="1"/>
          </p:cNvSpPr>
          <p:nvPr>
            <p:ph type="pic" idx="1"/>
          </p:nvPr>
        </p:nvSpPr>
        <p:spPr>
          <a:xfrm>
            <a:off x="3887788" y="987425"/>
            <a:ext cx="4629150" cy="4873625"/>
          </a:xfrm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</a:bodyPr>
          <a:lstStyle>
            <a:lvl1pPr marL="0" indent="0">
              <a:buNone/>
              <a:defRPr sz="32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pPr marL="0" marR="0" lvl="0" indent="0" algn="l" defTabSz="914400" rtl="0" eaLnBrk="1" fontAlgn="base" latinLnBrk="0" hangingPunct="1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None/>
              <a:defRPr/>
            </a:pPr>
            <a:endParaRPr kumimoji="0" lang="zh-CN" altLang="en-US" sz="3200" b="0" i="0" u="none" strike="noStrike" kern="1200" cap="none" spc="0" normalizeH="0" baseline="0" noProof="0">
              <a:ln>
                <a:noFill/>
              </a:ln>
              <a:solidFill>
                <a:schemeClr val="tx1"/>
              </a:solidFill>
              <a:effectLst/>
              <a:uLnTx/>
              <a:uFillTx/>
              <a:latin typeface="+mn-lt"/>
              <a:ea typeface="+mn-ea"/>
              <a:cs typeface="+mn-cs"/>
            </a:endParaRPr>
          </a:p>
        </p:txBody>
      </p:sp>
      <p:sp>
        <p:nvSpPr>
          <p:cNvPr id="4" name="文本占位符 3"/>
          <p:cNvSpPr>
            <a:spLocks noGrp="1"/>
          </p:cNvSpPr>
          <p:nvPr>
            <p:ph type="body" sz="half" idx="2"/>
          </p:nvPr>
        </p:nvSpPr>
        <p:spPr>
          <a:xfrm>
            <a:off x="630238" y="2057400"/>
            <a:ext cx="2949575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zh-CN" altLang="en-US"/>
              <a:t>单击此处编辑母版文本样式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1EFA65CE-D540-4541-B406-ADD5F933D6C8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BF78BF1-90F4-48A9-81E6-7B9B3C2EFD6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0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x" preserve="1">
  <p:cSld name="标题和竖排文字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标题 1"/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/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1EFA65CE-D540-4541-B406-ADD5F933D6C8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BF78BF1-90F4-48A9-81E6-7B9B3C2EFD6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1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vertTitleAndTx" preserve="1">
  <p:cSld name="竖排标题与文本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2" name="竖排标题 1"/>
          <p:cNvSpPr>
            <a:spLocks noGrp="1"/>
          </p:cNvSpPr>
          <p:nvPr>
            <p:ph type="title" orient="vert"/>
          </p:nvPr>
        </p:nvSpPr>
        <p:spPr>
          <a:xfrm>
            <a:off x="6534150" y="533400"/>
            <a:ext cx="1924050" cy="5410200"/>
          </a:xfrm>
        </p:spPr>
        <p:txBody>
          <a:bodyPr vert="eaVert"/>
          <a:lstStyle/>
          <a:p>
            <a:r>
              <a:rPr lang="zh-CN" altLang="en-US"/>
              <a:t>单击此处编辑母版标题样式</a:t>
            </a:r>
          </a:p>
        </p:txBody>
      </p:sp>
      <p:sp>
        <p:nvSpPr>
          <p:cNvPr id="3" name="竖排文字占位符 2"/>
          <p:cNvSpPr>
            <a:spLocks noGrp="1"/>
          </p:cNvSpPr>
          <p:nvPr>
            <p:ph type="body" orient="vert" idx="1"/>
          </p:nvPr>
        </p:nvSpPr>
        <p:spPr>
          <a:xfrm>
            <a:off x="762000" y="533400"/>
            <a:ext cx="5619750" cy="5410200"/>
          </a:xfrm>
        </p:spPr>
        <p:txBody>
          <a:bodyPr vert="eaVert"/>
          <a:lstStyle/>
          <a:p>
            <a:pPr lvl="0"/>
            <a:r>
              <a:rPr lang="zh-CN" altLang="en-US"/>
              <a:t>单击此处编辑母版文本样式</a:t>
            </a:r>
          </a:p>
          <a:p>
            <a:pPr lvl="1"/>
            <a:r>
              <a:rPr lang="zh-CN" altLang="en-US"/>
              <a:t>二级</a:t>
            </a:r>
          </a:p>
          <a:p>
            <a:pPr lvl="2"/>
            <a:r>
              <a:rPr lang="zh-CN" altLang="en-US"/>
              <a:t>三级</a:t>
            </a:r>
          </a:p>
          <a:p>
            <a:pPr lvl="3"/>
            <a:r>
              <a:rPr lang="zh-CN" altLang="en-US"/>
              <a:t>四级</a:t>
            </a:r>
          </a:p>
          <a:p>
            <a:pPr lvl="4"/>
            <a:r>
              <a:rPr lang="zh-CN" altLang="en-US"/>
              <a:t>五级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1EFA65CE-D540-4541-B406-ADD5F933D6C8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BF78BF1-90F4-48A9-81E6-7B9B3C2EFD6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Layouts/slideLayout22.xml><?xml version="1.0" encoding="utf-8"?>
<p:sldLayout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type="title" preserve="1">
  <p:cSld name="标题幻灯片">
    <p:spTree>
      <p:nvGrpSpPr>
        <p:cNvPr id="1" name=""/>
        <p:cNvGrpSpPr/>
        <p:nvPr/>
      </p:nvGrpSpPr>
      <p:grpSpPr>
        <a:xfrm>
          <a:off x="0" y="0"/>
          <a:ext cx="0" cy="0"/>
        </a:xfrm>
      </p:grpSpPr>
      <p:sp>
        <p:nvSpPr>
          <p:cNvPr id="39941" name="Rectangle 5"/>
          <p:cNvSpPr>
            <a:spLocks noGrp="1" noChangeArrowheads="1"/>
          </p:cNvSpPr>
          <p:nvPr>
            <p:ph type="ctrTitle"/>
          </p:nvPr>
        </p:nvSpPr>
        <p:spPr>
          <a:xfrm>
            <a:off x="685800" y="857250"/>
            <a:ext cx="7772400" cy="2266950"/>
          </a:xfrm>
        </p:spPr>
        <p:txBody>
          <a:bodyPr anchor="ctr" anchorCtr="1"/>
          <a:lstStyle>
            <a:lvl1pPr algn="ctr">
              <a:defRPr sz="4100" i="1"/>
            </a:lvl1pPr>
          </a:lstStyle>
          <a:p>
            <a:pPr lvl="0"/>
            <a:r>
              <a:rPr lang="zh-CN" altLang="en-US" noProof="0"/>
              <a:t>单击此处编辑母版标题样式</a:t>
            </a:r>
          </a:p>
        </p:txBody>
      </p:sp>
      <p:sp>
        <p:nvSpPr>
          <p:cNvPr id="39942" name="Rectangle 6"/>
          <p:cNvSpPr>
            <a:spLocks noGrp="1" noChangeArrowheads="1"/>
          </p:cNvSpPr>
          <p:nvPr>
            <p:ph type="subTitle" idx="1"/>
          </p:nvPr>
        </p:nvSpPr>
        <p:spPr>
          <a:xfrm>
            <a:off x="1752600" y="3567113"/>
            <a:ext cx="5410200" cy="1905000"/>
          </a:xfrm>
        </p:spPr>
        <p:txBody>
          <a:bodyPr anchor="ctr"/>
          <a:lstStyle>
            <a:lvl1pPr marL="0" indent="0" algn="ctr">
              <a:buFont typeface="Wingdings" pitchFamily="2" charset="2"/>
              <a:buNone/>
              <a:defRPr sz="3300"/>
            </a:lvl1pPr>
          </a:lstStyle>
          <a:p>
            <a:pPr lvl="0"/>
            <a:r>
              <a:rPr lang="zh-CN" altLang="en-US" noProof="0"/>
              <a:t>单击此处编辑母版副标题样式</a:t>
            </a:r>
          </a:p>
        </p:txBody>
      </p:sp>
      <p:sp>
        <p:nvSpPr>
          <p:cNvPr id="0" name="Rectangle 4"/>
          <p:cNvSpPr>
            <a:spLocks noGrp="1" noChangeArrowheads="1"/>
          </p:cNvSpPr>
          <p:nvPr>
            <p:ph type="dt" sz="half" idx="10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1EFA65CE-D540-4541-B406-ADD5F933D6C8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5"/>
          <p:cNvSpPr>
            <a:spLocks noGrp="1" noChangeArrowheads="1"/>
          </p:cNvSpPr>
          <p:nvPr>
            <p:ph type="ftr" sz="quarter" idx="11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0" name="Rectangle 6"/>
          <p:cNvSpPr>
            <a:spLocks noGrp="1" noChangeArrowheads="1"/>
          </p:cNvSpPr>
          <p:nvPr>
            <p:ph type="sldNum" sz="quarter" idx="12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BF78BF1-90F4-48A9-81E6-7B9B3C2EFD6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Ovr>
    <a:masterClrMapping/>
  </p:clrMapOvr>
  <p:transition/>
  <p:timing/>
</p:sldLayout>
</file>

<file path=ppt/slideMasters/_rels/slideMaster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.xml" /><Relationship Id="rId10" Type="http://schemas.openxmlformats.org/officeDocument/2006/relationships/slideLayout" Target="../slideLayouts/slideLayout10.xml" /><Relationship Id="rId11" Type="http://schemas.openxmlformats.org/officeDocument/2006/relationships/slideLayout" Target="../slideLayouts/slideLayout11.xml" /><Relationship Id="rId12" Type="http://schemas.openxmlformats.org/officeDocument/2006/relationships/theme" Target="../theme/theme1.xml" /><Relationship Id="rId2" Type="http://schemas.openxmlformats.org/officeDocument/2006/relationships/slideLayout" Target="../slideLayouts/slideLayout2.xml" /><Relationship Id="rId3" Type="http://schemas.openxmlformats.org/officeDocument/2006/relationships/slideLayout" Target="../slideLayouts/slideLayout3.xml" /><Relationship Id="rId4" Type="http://schemas.openxmlformats.org/officeDocument/2006/relationships/slideLayout" Target="../slideLayouts/slideLayout4.xml" /><Relationship Id="rId5" Type="http://schemas.openxmlformats.org/officeDocument/2006/relationships/slideLayout" Target="../slideLayouts/slideLayout5.xml" /><Relationship Id="rId6" Type="http://schemas.openxmlformats.org/officeDocument/2006/relationships/slideLayout" Target="../slideLayouts/slideLayout6.xml" /><Relationship Id="rId7" Type="http://schemas.openxmlformats.org/officeDocument/2006/relationships/slideLayout" Target="../slideLayouts/slideLayout7.xml" /><Relationship Id="rId8" Type="http://schemas.openxmlformats.org/officeDocument/2006/relationships/slideLayout" Target="../slideLayouts/slideLayout8.xml" /><Relationship Id="rId9" Type="http://schemas.openxmlformats.org/officeDocument/2006/relationships/slideLayout" Target="../slideLayouts/slideLayout9.xml" /></Relationships>
</file>

<file path=ppt/slideMasters/_rels/slideMaster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12.xml" /><Relationship Id="rId10" Type="http://schemas.openxmlformats.org/officeDocument/2006/relationships/slideLayout" Target="../slideLayouts/slideLayout21.xml" /><Relationship Id="rId11" Type="http://schemas.openxmlformats.org/officeDocument/2006/relationships/theme" Target="../theme/theme2.xml" /><Relationship Id="rId2" Type="http://schemas.openxmlformats.org/officeDocument/2006/relationships/slideLayout" Target="../slideLayouts/slideLayout13.xml" /><Relationship Id="rId3" Type="http://schemas.openxmlformats.org/officeDocument/2006/relationships/slideLayout" Target="../slideLayouts/slideLayout14.xml" /><Relationship Id="rId4" Type="http://schemas.openxmlformats.org/officeDocument/2006/relationships/slideLayout" Target="../slideLayouts/slideLayout15.xml" /><Relationship Id="rId5" Type="http://schemas.openxmlformats.org/officeDocument/2006/relationships/slideLayout" Target="../slideLayouts/slideLayout16.xml" /><Relationship Id="rId6" Type="http://schemas.openxmlformats.org/officeDocument/2006/relationships/slideLayout" Target="../slideLayouts/slideLayout17.xml" /><Relationship Id="rId7" Type="http://schemas.openxmlformats.org/officeDocument/2006/relationships/slideLayout" Target="../slideLayouts/slideLayout18.xml" /><Relationship Id="rId8" Type="http://schemas.openxmlformats.org/officeDocument/2006/relationships/slideLayout" Target="../slideLayouts/slideLayout19.xml" /><Relationship Id="rId9" Type="http://schemas.openxmlformats.org/officeDocument/2006/relationships/slideLayout" Target="../slideLayouts/slideLayout20.xml" /></Relationships>
</file>

<file path=ppt/slideMasters/_rels/slideMaster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Relationship Id="rId2" Type="http://schemas.openxmlformats.org/officeDocument/2006/relationships/theme" Target="../theme/theme3.xml" /></Relationships>
</file>

<file path=ppt/slideMasters/slideMaster1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1026" name="标题占位符 1"/>
          <p:cNvSpPr/>
          <p:nvPr>
            <p:ph type="title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1027" name="文本占位符 2"/>
          <p:cNvSpPr/>
          <p:nvPr>
            <p:ph type="body" idx="1"/>
          </p:nvPr>
        </p:nvSpPr>
        <p:spPr>
          <a:xfrm>
            <a:off x="457200" y="1600200"/>
            <a:ext cx="8229600" cy="45259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1028" name="日期占位符 3"/>
          <p:cNvSpPr>
            <a:spLocks noGrp="1"/>
          </p:cNvSpPr>
          <p:nvPr>
            <p:ph type="dt" sz="half" idx="2"/>
          </p:nvPr>
        </p:nvSpPr>
        <p:spPr>
          <a:xfrm>
            <a:off x="457200" y="6356350"/>
            <a:ext cx="2133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/>
            <a:fld id="{B01248F1-9B5B-47A8-ACB1-8B6CF4F9E598}" type="datetime1">
              <a:rPr lang="zh-CN" altLang="en-US" sz="1200">
                <a:solidFill>
                  <a:srgbClr val="898989"/>
                </a:solidFill>
              </a:rPr>
              <a:t>*</a:t>
            </a:fld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1029" name="页脚占位符 4"/>
          <p:cNvSpPr>
            <a:spLocks noGrp="1"/>
          </p:cNvSpPr>
          <p:nvPr>
            <p:ph type="ftr" sz="quarter" idx="3"/>
          </p:nvPr>
        </p:nvSpPr>
        <p:spPr>
          <a:xfrm>
            <a:off x="3124200" y="6356350"/>
            <a:ext cx="2895600" cy="365125"/>
          </a:xfrm>
          <a:prstGeom prst="rect">
            <a:avLst/>
          </a:prstGeom>
        </p:spPr>
        <p:txBody>
          <a:bodyPr rtlCol="0" anchor="ctr" anchorCtr="0"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zh-CN" altLang="en-US" sz="1200">
              <a:solidFill>
                <a:srgbClr val="898989"/>
              </a:solidFill>
            </a:endParaRPr>
          </a:p>
        </p:txBody>
      </p:sp>
      <p:sp>
        <p:nvSpPr>
          <p:cNvPr id="1030" name="灯片编号占位符 5"/>
          <p:cNvSpPr>
            <a:spLocks noGrp="1"/>
          </p:cNvSpPr>
          <p:nvPr>
            <p:ph type="sldNum" sz="quarter" idx="4"/>
          </p:nvPr>
        </p:nvSpPr>
        <p:spPr>
          <a:xfrm>
            <a:off x="6553200" y="6356350"/>
            <a:ext cx="2133600" cy="365125"/>
          </a:xfrm>
          <a:prstGeom prst="rect">
            <a:avLst/>
          </a:prstGeom>
        </p:spPr>
        <p:txBody>
          <a:bodyPr numCol="1" anchor="ctr" anchorCtr="0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r" eaLnBrk="1" hangingPunct="1"/>
            <a:fld id="{F97E1932-FB5F-4347-B372-400BBBB08C5F}" type="slidenum">
              <a:rPr lang="zh-CN" altLang="en-US" sz="1200">
                <a:solidFill>
                  <a:srgbClr val="898989"/>
                </a:solidFill>
              </a:rPr>
              <a:t>*</a:t>
            </a:fld>
            <a:endParaRPr lang="en-US" altLang="zh-CN" sz="1200">
              <a:solidFill>
                <a:srgbClr val="898989"/>
              </a:solidFill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73" r:id="rId1"/>
    <p:sldLayoutId id="2147483674" r:id="rId2"/>
    <p:sldLayoutId id="2147483675" r:id="rId3"/>
    <p:sldLayoutId id="2147483676" r:id="rId4"/>
    <p:sldLayoutId id="2147483677" r:id="rId5"/>
    <p:sldLayoutId id="2147483678" r:id="rId6"/>
    <p:sldLayoutId id="2147483679" r:id="rId7"/>
    <p:sldLayoutId id="2147483680" r:id="rId8"/>
    <p:sldLayoutId id="2147483681" r:id="rId9"/>
    <p:sldLayoutId id="2147483682" r:id="rId10"/>
    <p:sldLayoutId id="2147483683" r:id="rId11"/>
  </p:sldLayoutIdLst>
  <p:transition/>
  <p:timing/>
  <p:txStyles>
    <p:titleStyle>
      <a:lvl1pPr marL="0" indent="0" algn="ctr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4400" b="0" i="0" u="none" kern="1200" baseline="0">
          <a:solidFill>
            <a:schemeClr val="tx1"/>
          </a:solidFill>
          <a:latin typeface="+mj-lt"/>
          <a:ea typeface="+mj-ea"/>
          <a:cs typeface="+mj-cs"/>
        </a:defRPr>
      </a:lvl1pPr>
      <a:lvl2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2pPr>
      <a:lvl3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3pPr>
      <a:lvl4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4pPr>
      <a:lvl5pPr algn="ctr" rtl="0" eaLnBrk="0" fontAlgn="base" hangingPunct="0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5pPr>
      <a:lvl6pPr marL="4572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6pPr>
      <a:lvl7pPr marL="9144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7pPr>
      <a:lvl8pPr marL="13716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8pPr>
      <a:lvl9pPr marL="1828800" algn="ctr" rtl="0" fontAlgn="base">
        <a:spcBef>
          <a:spcPct val="0"/>
        </a:spcBef>
        <a:spcAft>
          <a:spcPct val="0"/>
        </a:spcAft>
        <a:defRPr sz="4400">
          <a:solidFill>
            <a:schemeClr val="tx1"/>
          </a:solidFill>
          <a:latin typeface="Calibri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3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•"/>
        <a:defRPr kumimoji="0" sz="24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–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Tx/>
        <a:buSzTx/>
        <a:buFont typeface="Arial" pitchFamily="34" charset="0"/>
        <a:buChar char="»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spcBef>
          <a:spcPct val="20000"/>
        </a:spcBef>
        <a:buFont typeface="Arial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2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2050" name="Rectangle 2"/>
          <p:cNvSpPr/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3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2051" name="Rectangle 3"/>
          <p:cNvSpPr/>
          <p:nvPr>
            <p:ph type="body" idx="1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2052" name="Rectangle 4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1EFA65CE-D540-4541-B406-ADD5F933D6C8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2053" name="Rectangle 5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403975"/>
            <a:ext cx="28956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2054" name="Rectangle 6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400800"/>
            <a:ext cx="1600200" cy="457200"/>
          </a:xfrm>
          <a:prstGeom prst="rect">
            <a:avLst/>
          </a:prstGeom>
          <a:noFill/>
          <a:ln>
            <a:noFill/>
          </a:ln>
          <a:effectLst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6BF78BF1-90F4-48A9-81E6-7B9B3C2EFD6E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grpSp>
        <p:nvGrpSpPr>
          <p:cNvPr id="2055" name="Group 7"/>
          <p:cNvGrpSpPr/>
          <p:nvPr/>
        </p:nvGrpSpPr>
        <p:grpSpPr>
          <a:xfrm>
            <a:off x="168275" y="228600"/>
            <a:ext cx="8823325" cy="6096000"/>
            <a:chOff x="106" y="144"/>
            <a:chExt cx="5558" cy="3840"/>
          </a:xfrm>
        </p:grpSpPr>
        <p:sp>
          <p:nvSpPr>
            <p:cNvPr id="2056" name="AutoShape 8"/>
            <p:cNvSpPr/>
            <p:nvPr/>
          </p:nvSpPr>
          <p:spPr>
            <a:xfrm>
              <a:off x="106" y="144"/>
              <a:ext cx="5558" cy="3840"/>
            </a:xfrm>
            <a:prstGeom prst="roundRect">
              <a:avLst>
                <a:gd name="adj" fmla="val 11046"/>
              </a:avLst>
            </a:prstGeom>
            <a:noFill/>
            <a:ln w="28575">
              <a:solidFill>
                <a:schemeClr val="folHlink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en-US" sz="2400">
                <a:latin typeface="Times New Roman" pitchFamily="18" charset="0"/>
              </a:endParaRPr>
            </a:p>
          </p:txBody>
        </p:sp>
        <p:cxnSp>
          <p:nvCxnSpPr>
            <p:cNvPr id="2057" name="Line 9"/>
            <p:cNvCxnSpPr/>
            <p:nvPr/>
          </p:nvCxnSpPr>
          <p:spPr>
            <a:xfrm>
              <a:off x="480" y="1077"/>
              <a:ext cx="4848" cy="0"/>
            </a:xfrm>
            <a:prstGeom prst="line">
              <a:avLst/>
            </a:prstGeom>
            <a:noFill/>
            <a:ln w="38100">
              <a:solidFill>
                <a:schemeClr val="folHlink"/>
              </a:solidFill>
              <a:miter lim="800000"/>
            </a:ln>
            <a:effectLst/>
          </p:spPr>
        </p:cxnSp>
      </p:grp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5" r:id="rId1"/>
    <p:sldLayoutId id="2147483686" r:id="rId2"/>
    <p:sldLayoutId id="2147483687" r:id="rId3"/>
    <p:sldLayoutId id="2147483688" r:id="rId4"/>
    <p:sldLayoutId id="2147483689" r:id="rId5"/>
    <p:sldLayoutId id="2147483690" r:id="rId6"/>
    <p:sldLayoutId id="2147483691" r:id="rId7"/>
    <p:sldLayoutId id="2147483692" r:id="rId8"/>
    <p:sldLayoutId id="2147483693" r:id="rId9"/>
    <p:sldLayoutId id="2147483694" r:id="rId10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kumimoji="0" sz="3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Tx/>
        <a:buChar char="•"/>
        <a:defRPr kumimoji="0"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Tx/>
        <a:buChar char="•"/>
        <a:defRPr kumimoji="0"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Masters/slideMaster3.xml><?xml version="1.0" encoding="utf-8"?>
<p:sldMaster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>
    <p:bg>
      <p:bgPr>
        <a:solidFill>
          <a:schemeClr val="bg1"/>
        </a:solidFill>
      </p:bgPr>
    </p:bg>
    <p:spTree>
      <p:nvGrpSpPr>
        <p:cNvPr id="1" name=""/>
        <p:cNvGrpSpPr/>
        <p:nvPr/>
      </p:nvGrpSpPr>
      <p:grpSpPr/>
      <p:sp>
        <p:nvSpPr>
          <p:cNvPr id="3074" name="AutoShape 2"/>
          <p:cNvSpPr/>
          <p:nvPr/>
        </p:nvSpPr>
        <p:spPr>
          <a:xfrm>
            <a:off x="228600" y="381000"/>
            <a:ext cx="8686800" cy="5638800"/>
          </a:xfrm>
          <a:prstGeom prst="roundRect">
            <a:avLst>
              <a:gd name="adj" fmla="val 7912"/>
            </a:avLst>
          </a:prstGeom>
          <a:solidFill>
            <a:schemeClr val="folHlink"/>
          </a:soli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3075" name="AutoShape 3"/>
          <p:cNvSpPr/>
          <p:nvPr/>
        </p:nvSpPr>
        <p:spPr bwMode="white">
          <a:xfrm>
            <a:off x="327025" y="488950"/>
            <a:ext cx="8435975" cy="4768850"/>
          </a:xfrm>
          <a:prstGeom prst="roundRect">
            <a:avLst>
              <a:gd name="adj" fmla="val 7310"/>
            </a:avLst>
          </a:prstGeom>
          <a:solidFill>
            <a:schemeClr val="bg1"/>
          </a:soli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 sz="2400">
              <a:latin typeface="Times New Roman" pitchFamily="18" charset="0"/>
            </a:endParaRPr>
          </a:p>
        </p:txBody>
      </p:sp>
      <p:sp>
        <p:nvSpPr>
          <p:cNvPr id="3076" name="AutoShape 4"/>
          <p:cNvSpPr/>
          <p:nvPr/>
        </p:nvSpPr>
        <p:spPr bwMode="blackWhite">
          <a:xfrm>
            <a:off x="1371600" y="3338512"/>
            <a:ext cx="6400800" cy="2286000"/>
          </a:xfrm>
          <a:prstGeom prst="roundRect">
            <a:avLst>
              <a:gd name="adj" fmla="val 16667"/>
            </a:avLst>
          </a:prstGeom>
          <a:solidFill>
            <a:schemeClr val="bg1"/>
          </a:solidFill>
          <a:ln w="50800">
            <a:solidFill>
              <a:schemeClr val="bg2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endParaRPr lang="zh-CN" altLang="en-US">
              <a:latin typeface="Arial" pitchFamily="34" charset="0"/>
            </a:endParaRPr>
          </a:p>
        </p:txBody>
      </p:sp>
      <p:sp>
        <p:nvSpPr>
          <p:cNvPr id="3077" name="Rectangle 2"/>
          <p:cNvSpPr/>
          <p:nvPr>
            <p:ph type="title"/>
          </p:nvPr>
        </p:nvSpPr>
        <p:spPr>
          <a:xfrm>
            <a:off x="762000" y="533400"/>
            <a:ext cx="7696200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b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3300" b="0" i="0" u="none" kern="1200" baseline="0">
                <a:solidFill>
                  <a:schemeClr val="tx2"/>
                </a:solidFill>
                <a:latin typeface="+mj-lt"/>
                <a:ea typeface="+mj-ea"/>
                <a:cs typeface="+mj-cs"/>
              </a:defRPr>
            </a:lvl1pPr>
            <a:lvl2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2pPr>
            <a:lvl3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3pPr>
            <a:lvl4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4pPr>
            <a:lvl5pPr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5pPr>
            <a:lvl6pPr marL="4572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6pPr>
            <a:lvl7pPr marL="9144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7pPr>
            <a:lvl8pPr marL="13716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8pPr>
            <a:lvl9pPr marL="1828800" algn="l" rtl="0" fontAlgn="base">
              <a:spcBef>
                <a:spcPct val="0"/>
              </a:spcBef>
              <a:spcAft>
                <a:spcPct val="0"/>
              </a:spcAft>
              <a:defRPr lang="zh-CN" altLang="en-US" sz="3300">
                <a:solidFill>
                  <a:schemeClr val="tx2"/>
                </a:solidFill>
                <a:latin typeface="Arial Black" pitchFamily="34" charset="0"/>
                <a:ea typeface="宋体" pitchFamily="2" charset="-122"/>
              </a:defRPr>
            </a:lvl9pPr>
          </a:lstStyle>
          <a:p>
            <a:pPr lvl="0"/>
            <a:r>
              <a:t>单击此处编辑母版标题样式</a:t>
            </a:r>
          </a:p>
        </p:txBody>
      </p:sp>
      <p:sp>
        <p:nvSpPr>
          <p:cNvPr id="3078" name="Rectangle 3"/>
          <p:cNvSpPr/>
          <p:nvPr>
            <p:ph type="body" idx="1"/>
          </p:nvPr>
        </p:nvSpPr>
        <p:spPr>
          <a:xfrm>
            <a:off x="762000" y="1905000"/>
            <a:ext cx="7696200" cy="40386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bg2"/>
              </a:buClr>
              <a:buSzPct val="70000"/>
              <a:buFont typeface="Wingdings" pitchFamily="2" charset="2"/>
              <a:buChar char="l"/>
              <a:defRPr kumimoji="0" lang="zh-CN" altLang="en-US" sz="31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accent1"/>
              </a:buClr>
              <a:buSzPct val="150000"/>
              <a:buFontTx/>
              <a:buChar char="•"/>
              <a:defRPr kumimoji="0" lang="zh-CN" altLang="en-US" sz="26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1"/>
              </a:buClr>
              <a:buSzPct val="150000"/>
              <a:buFontTx/>
              <a:buChar char="•"/>
              <a:defRPr kumimoji="0" lang="zh-CN" altLang="en-US" sz="2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tx2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>
                <a:schemeClr val="folHlink"/>
              </a:buClr>
              <a:buSzPct val="150000"/>
              <a:buFontTx/>
              <a:buChar char="•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lnSpc>
                <a:spcPct val="90000"/>
              </a:lnSpc>
              <a:spcBef>
                <a:spcPts val="500"/>
              </a:spcBef>
              <a:buFont typeface="Arial" pitchFamily="34" charset="0"/>
              <a:buChar char="•"/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lvl="0"/>
            <a:r>
              <a:t>单击此处编辑母版文本样式</a:t>
            </a:r>
          </a:p>
          <a:p>
            <a:pPr lvl="1"/>
            <a:r>
              <a:t>第二级</a:t>
            </a:r>
          </a:p>
          <a:p>
            <a:pPr lvl="2"/>
            <a:r>
              <a:t>第三级</a:t>
            </a:r>
          </a:p>
          <a:p>
            <a:pPr lvl="3"/>
            <a:r>
              <a:t>第四级</a:t>
            </a:r>
          </a:p>
          <a:p>
            <a:pPr lvl="4"/>
            <a:r>
              <a:t>第五级</a:t>
            </a:r>
          </a:p>
        </p:txBody>
      </p:sp>
      <p:sp>
        <p:nvSpPr>
          <p:cNvPr id="3079" name="Rectangle 7"/>
          <p:cNvSpPr>
            <a:spLocks noGrp="1" noChangeArrowheads="1"/>
          </p:cNvSpPr>
          <p:nvPr>
            <p:ph type="dt" sz="half" idx="2"/>
          </p:nvPr>
        </p:nvSpPr>
        <p:spPr bwMode="auto">
          <a:xfrm>
            <a:off x="762000" y="6391275"/>
            <a:ext cx="2057400" cy="457200"/>
          </a:xfrm>
          <a:prstGeom prst="rect">
            <a:avLst/>
          </a:prstGeom>
          <a:noFill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EE0454B7-A3F6-4EDC-846A-EDB15DF2073D}" type="datetime1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  <p:sp>
        <p:nvSpPr>
          <p:cNvPr id="3080" name="Rectangle 8"/>
          <p:cNvSpPr>
            <a:spLocks noGrp="1" noChangeArrowheads="1"/>
          </p:cNvSpPr>
          <p:nvPr>
            <p:ph type="ftr" sz="quarter" idx="3"/>
          </p:nvPr>
        </p:nvSpPr>
        <p:spPr bwMode="auto">
          <a:xfrm>
            <a:off x="3352800" y="6391275"/>
            <a:ext cx="2895600" cy="457200"/>
          </a:xfrm>
          <a:prstGeom prst="rect">
            <a:avLst/>
          </a:prstGeom>
          <a:noFill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endParaRPr lang="en-US" altLang="zh-CN" sz="1400">
              <a:latin typeface="Arial" pitchFamily="34" charset="0"/>
            </a:endParaRPr>
          </a:p>
        </p:txBody>
      </p:sp>
      <p:sp>
        <p:nvSpPr>
          <p:cNvPr id="3081" name="Rectangle 9"/>
          <p:cNvSpPr>
            <a:spLocks noGrp="1" noChangeArrowheads="1"/>
          </p:cNvSpPr>
          <p:nvPr>
            <p:ph type="sldNum" sz="quarter" idx="4"/>
          </p:nvPr>
        </p:nvSpPr>
        <p:spPr bwMode="auto">
          <a:xfrm>
            <a:off x="6858000" y="6391275"/>
            <a:ext cx="1600200" cy="457200"/>
          </a:xfrm>
          <a:prstGeom prst="rect">
            <a:avLst/>
          </a:prstGeom>
          <a:noFill/>
        </p:spPr>
        <p:txBody>
          <a:bodyPr numCol="1" compatLnSpc="1">
            <a:prstTxWarp prst="textNoShape">
              <a:avLst/>
            </a:prstTxWarp>
            <a:noAutofit/>
          </a:bodyPr>
          <a:lstStyle>
            <a:defPPr>
              <a:defRPr lang="zh-CN"/>
            </a:defPPr>
            <a:lvl1pPr marL="0" indent="0" algn="l" defTabSz="914400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rtl="0" eaLnBrk="1" fontAlgn="base" latinLnBrk="0" hangingPunct="1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2860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7432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2004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657600" algn="l" defTabSz="914400" rtl="0" eaLnBrk="1" latinLnBrk="0" hangingPunct="1">
              <a:defRPr lang="zh-CN" altLang="en-US" sz="18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/>
            <a:fld id="{1CF68C1E-DF24-4BCC-94D5-BCEC1D4D70F7}" type="slidenum">
              <a:rPr lang="zh-CN" altLang="en-US" sz="1400">
                <a:latin typeface="Arial" pitchFamily="34" charset="0"/>
              </a:rPr>
              <a:t>*</a:t>
            </a:fld>
            <a:endParaRPr lang="en-US" altLang="zh-CN" sz="1400">
              <a:latin typeface="Arial" pitchFamily="34" charset="0"/>
            </a:endParaRPr>
          </a:p>
        </p:txBody>
      </p:sp>
    </p:spTree>
  </p:cSld>
  <p:clrMap bg1="lt1" tx1="dk1" bg2="lt2" tx2="dk2" accent1="accent1" accent2="accent2" accent3="accent3" accent4="accent4" accent5="accent5" accent6="accent6" hlink="hlink" folHlink="folHlink"/>
  <p:sldLayoutIdLst>
    <p:sldLayoutId id="2147483684" r:id="rId1"/>
  </p:sldLayoutIdLst>
  <p:transition/>
  <p:timing/>
  <p:txStyles>
    <p:titleStyle>
      <a:lvl1pPr marL="0" indent="0" algn="l" defTabSz="914400" rtl="0" eaLnBrk="0" fontAlgn="base" hangingPunct="0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3300" b="0" i="0" u="none" kern="1200" baseline="0">
          <a:solidFill>
            <a:schemeClr val="tx2"/>
          </a:solidFill>
          <a:latin typeface="+mj-lt"/>
          <a:ea typeface="+mj-ea"/>
          <a:cs typeface="+mj-cs"/>
        </a:defRPr>
      </a:lvl1pPr>
      <a:lvl2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2pPr>
      <a:lvl3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3pPr>
      <a:lvl4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4pPr>
      <a:lvl5pPr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5pPr>
      <a:lvl6pPr marL="4572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6pPr>
      <a:lvl7pPr marL="9144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7pPr>
      <a:lvl8pPr marL="13716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8pPr>
      <a:lvl9pPr marL="1828800" algn="l" rtl="0" fontAlgn="base">
        <a:spcBef>
          <a:spcPct val="0"/>
        </a:spcBef>
        <a:spcAft>
          <a:spcPct val="0"/>
        </a:spcAft>
        <a:defRPr sz="3300">
          <a:solidFill>
            <a:schemeClr val="tx2"/>
          </a:solidFill>
          <a:latin typeface="Arial Black" pitchFamily="34" charset="0"/>
          <a:ea typeface="宋体" pitchFamily="2" charset="-122"/>
        </a:defRPr>
      </a:lvl9pPr>
    </p:titleStyle>
    <p:bodyStyle>
      <a:lvl1pPr marL="342900" indent="-3429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bg2"/>
        </a:buClr>
        <a:buSzPct val="70000"/>
        <a:buFont typeface="Wingdings" pitchFamily="2" charset="2"/>
        <a:buChar char="l"/>
        <a:defRPr kumimoji="0" sz="31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742950" indent="-28575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accent1"/>
        </a:buClr>
        <a:buSzPct val="150000"/>
        <a:buFontTx/>
        <a:buChar char="•"/>
        <a:defRPr kumimoji="0" sz="26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1"/>
        </a:buClr>
        <a:buSzPct val="150000"/>
        <a:buFontTx/>
        <a:buChar char="•"/>
        <a:defRPr kumimoji="0" sz="22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tx2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0" fontAlgn="base" hangingPunct="0">
        <a:lnSpc>
          <a:spcPct val="100000"/>
        </a:lnSpc>
        <a:spcBef>
          <a:spcPct val="20000"/>
        </a:spcBef>
        <a:spcAft>
          <a:spcPct val="0"/>
        </a:spcAft>
        <a:buClr>
          <a:schemeClr val="folHlink"/>
        </a:buClr>
        <a:buSzPct val="150000"/>
        <a:buFontTx/>
        <a:buChar char="•"/>
        <a:defRPr kumimoji="0" sz="20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zh-CN"/>
      </a:defPPr>
      <a:lvl1pPr marL="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1pPr>
      <a:lvl2pPr marL="4572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2pPr>
      <a:lvl3pPr marL="9144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3pPr>
      <a:lvl4pPr marL="13716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4pPr>
      <a:lvl5pPr marL="1828800" indent="0" algn="l" defTabSz="914400" rtl="0" eaLnBrk="1" fontAlgn="base" latinLnBrk="0" hangingPunct="1">
        <a:lnSpc>
          <a:spcPct val="100000"/>
        </a:lnSpc>
        <a:spcBef>
          <a:spcPct val="0"/>
        </a:spcBef>
        <a:spcAft>
          <a:spcPct val="0"/>
        </a:spcAft>
        <a:buClrTx/>
        <a:buSzTx/>
        <a:buFontTx/>
        <a:buNone/>
        <a:defRPr kumimoji="0" sz="1800" b="0" i="0" u="none" kern="1200" baseline="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2.xml" /></Relationships>
</file>

<file path=ppt/slides/_rels/slide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.jpeg" /></Relationships>
</file>

<file path=ppt/slides/_rels/slide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.jpeg" /><Relationship Id="rId3" Type="http://schemas.openxmlformats.org/officeDocument/2006/relationships/image" Target="../media/image3.jpeg" /><Relationship Id="rId4" Type="http://schemas.openxmlformats.org/officeDocument/2006/relationships/image" Target="../media/image4.jpeg" /><Relationship Id="rId5" Type="http://schemas.openxmlformats.org/officeDocument/2006/relationships/image" Target="../media/image5.jpeg" /></Relationships>
</file>

<file path=ppt/slides/_rels/slide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jpeg" /></Relationships>
</file>

<file path=ppt/slides/_rels/slide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6.jpeg" /><Relationship Id="rId3" Type="http://schemas.openxmlformats.org/officeDocument/2006/relationships/image" Target="../media/image7.png" /></Relationships>
</file>

<file path=ppt/slides/_rels/slide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png" /></Relationships>
</file>

<file path=ppt/slides/_rels/slide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png" /><Relationship Id="rId3" Type="http://schemas.openxmlformats.org/officeDocument/2006/relationships/image" Target="../media/image8.png" /></Relationships>
</file>

<file path=ppt/slides/_rels/slide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png" /></Relationships>
</file>

<file path=ppt/slides/_rels/slide1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1.bin" TargetMode="Internal" /><Relationship Id="rId3" Type="http://schemas.openxmlformats.org/officeDocument/2006/relationships/image" Target="../media/image9.wmf" /><Relationship Id="rId4" Type="http://schemas.openxmlformats.org/officeDocument/2006/relationships/oleObject" Target="../embeddings/oleObject2.bin" TargetMode="Internal" /><Relationship Id="rId5" Type="http://schemas.openxmlformats.org/officeDocument/2006/relationships/image" Target="../media/image10.wmf" /><Relationship Id="rId6" Type="http://schemas.openxmlformats.org/officeDocument/2006/relationships/vmlDrawing" Target="../drawings/vmlDrawing1.vml" /></Relationships>
</file>

<file path=ppt/slides/_rels/slide1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3.bin" TargetMode="Internal" /><Relationship Id="rId3" Type="http://schemas.openxmlformats.org/officeDocument/2006/relationships/image" Target="../media/image9.wmf" /><Relationship Id="rId4" Type="http://schemas.openxmlformats.org/officeDocument/2006/relationships/oleObject" Target="../embeddings/oleObject4.bin" TargetMode="Internal" /><Relationship Id="rId5" Type="http://schemas.openxmlformats.org/officeDocument/2006/relationships/oleObject" Target="../embeddings/oleObject5.bin" TargetMode="Internal" /><Relationship Id="rId6" Type="http://schemas.openxmlformats.org/officeDocument/2006/relationships/vmlDrawing" Target="../drawings/vmlDrawing2.vml" /></Relationships>
</file>

<file path=ppt/slides/_rels/slide1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6.bin" TargetMode="Internal" /><Relationship Id="rId3" Type="http://schemas.openxmlformats.org/officeDocument/2006/relationships/image" Target="../media/image11.wmf" /><Relationship Id="rId4" Type="http://schemas.openxmlformats.org/officeDocument/2006/relationships/image" Target="../media/image7.png" /><Relationship Id="rId5" Type="http://schemas.openxmlformats.org/officeDocument/2006/relationships/vmlDrawing" Target="../drawings/vmlDrawing3.vml" /></Relationships>
</file>

<file path=ppt/slides/_rels/slide1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2.jpeg" /><Relationship Id="rId3" Type="http://schemas.openxmlformats.org/officeDocument/2006/relationships/image" Target="../media/image13.jpeg" /><Relationship Id="rId4" Type="http://schemas.openxmlformats.org/officeDocument/2006/relationships/image" Target="../media/image14.jpeg" /><Relationship Id="rId5" Type="http://schemas.openxmlformats.org/officeDocument/2006/relationships/image" Target="../media/image7.png" /></Relationships>
</file>

<file path=ppt/slides/_rels/slide1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png" /></Relationships>
</file>

<file path=ppt/slides/_rels/slide1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png" /></Relationships>
</file>

<file path=ppt/slides/_rels/slide1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15.jpeg" /></Relationships>
</file>

<file path=ppt/slides/_rels/slide1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7.png" /><Relationship Id="rId3" Type="http://schemas.openxmlformats.org/officeDocument/2006/relationships/image" Target="../media/image16.jpeg" /></Relationships>
</file>

<file path=ppt/slides/_rels/slide1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7.bin" TargetMode="Internal" /><Relationship Id="rId3" Type="http://schemas.openxmlformats.org/officeDocument/2006/relationships/image" Target="../media/image17.wmf" /><Relationship Id="rId4" Type="http://schemas.openxmlformats.org/officeDocument/2006/relationships/image" Target="../media/image18.png" /><Relationship Id="rId5" Type="http://schemas.openxmlformats.org/officeDocument/2006/relationships/image" Target="../media/image15.jpeg" /><Relationship Id="rId6" Type="http://schemas.openxmlformats.org/officeDocument/2006/relationships/image" Target="../media/image19.jpeg" /><Relationship Id="rId7" Type="http://schemas.openxmlformats.org/officeDocument/2006/relationships/vmlDrawing" Target="../drawings/vmlDrawing4.vml" /></Relationships>
</file>

<file path=ppt/slides/_rels/slide1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0.png" /></Relationships>
</file>

<file path=ppt/slides/_rels/slide2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1.png" /></Relationships>
</file>

<file path=ppt/slides/_rels/slide2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8.bin" TargetMode="Internal" /><Relationship Id="rId3" Type="http://schemas.openxmlformats.org/officeDocument/2006/relationships/image" Target="../media/image17.wmf" /><Relationship Id="rId4" Type="http://schemas.openxmlformats.org/officeDocument/2006/relationships/image" Target="../media/image18.png" /><Relationship Id="rId5" Type="http://schemas.openxmlformats.org/officeDocument/2006/relationships/image" Target="../media/image15.jpeg" /><Relationship Id="rId6" Type="http://schemas.openxmlformats.org/officeDocument/2006/relationships/vmlDrawing" Target="../drawings/vmlDrawing5.vml" /></Relationships>
</file>

<file path=ppt/slides/_rels/slide2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jpeg" /></Relationships>
</file>

<file path=ppt/slides/_rels/slide2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jpeg" /></Relationships>
</file>

<file path=ppt/slides/_rels/slide2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jpeg" /></Relationships>
</file>

<file path=ppt/slides/_rels/slide2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2.jpeg" /></Relationships>
</file>

<file path=ppt/slides/_rels/slide26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10" Type="http://schemas.openxmlformats.org/officeDocument/2006/relationships/oleObject" Target="../embeddings/oleObject14.bin" TargetMode="Internal" /><Relationship Id="rId11" Type="http://schemas.openxmlformats.org/officeDocument/2006/relationships/vmlDrawing" Target="../drawings/vmlDrawing6.vml" /><Relationship Id="rId2" Type="http://schemas.openxmlformats.org/officeDocument/2006/relationships/oleObject" Target="../embeddings/oleObject9.bin" TargetMode="Internal" /><Relationship Id="rId3" Type="http://schemas.openxmlformats.org/officeDocument/2006/relationships/image" Target="../media/image23.wmf" /><Relationship Id="rId4" Type="http://schemas.openxmlformats.org/officeDocument/2006/relationships/oleObject" Target="../embeddings/oleObject10.bin" TargetMode="Internal" /><Relationship Id="rId5" Type="http://schemas.openxmlformats.org/officeDocument/2006/relationships/image" Target="../media/image24.wmf" /><Relationship Id="rId6" Type="http://schemas.openxmlformats.org/officeDocument/2006/relationships/oleObject" Target="../embeddings/oleObject11.bin" TargetMode="Internal" /><Relationship Id="rId7" Type="http://schemas.openxmlformats.org/officeDocument/2006/relationships/image" Target="../media/image25.wmf" /><Relationship Id="rId8" Type="http://schemas.openxmlformats.org/officeDocument/2006/relationships/oleObject" Target="../embeddings/oleObject12.bin" TargetMode="Internal" /><Relationship Id="rId9" Type="http://schemas.openxmlformats.org/officeDocument/2006/relationships/oleObject" Target="../embeddings/oleObject13.bin" TargetMode="Internal" /></Relationships>
</file>

<file path=ppt/slides/_rels/slide27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notesSlide" Target="../notesSlides/notesSlide1.xml" /></Relationships>
</file>

<file path=ppt/slides/_rels/slide28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6.jpeg" /></Relationships>
</file>

<file path=ppt/slides/_rels/slide29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7.png" /><Relationship Id="rId3" Type="http://schemas.openxmlformats.org/officeDocument/2006/relationships/image" Target="../media/image28.png" /></Relationships>
</file>

<file path=ppt/slides/_rels/slide30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29.png" /></Relationships>
</file>

<file path=ppt/slides/_rels/slide31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/Relationships>
</file>

<file path=ppt/slides/_rels/slide32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15.bin" TargetMode="Internal" /><Relationship Id="rId3" Type="http://schemas.openxmlformats.org/officeDocument/2006/relationships/image" Target="../media/image30.wmf" /><Relationship Id="rId4" Type="http://schemas.openxmlformats.org/officeDocument/2006/relationships/oleObject" Target="../embeddings/oleObject16.bin" TargetMode="Internal" /><Relationship Id="rId5" Type="http://schemas.openxmlformats.org/officeDocument/2006/relationships/image" Target="../media/image31.wmf" /><Relationship Id="rId6" Type="http://schemas.openxmlformats.org/officeDocument/2006/relationships/oleObject" Target="../embeddings/oleObject17.bin" TargetMode="Internal" /><Relationship Id="rId7" Type="http://schemas.openxmlformats.org/officeDocument/2006/relationships/image" Target="../media/image32.wmf" /><Relationship Id="rId8" Type="http://schemas.openxmlformats.org/officeDocument/2006/relationships/vmlDrawing" Target="../drawings/vmlDrawing7.vml" /></Relationships>
</file>

<file path=ppt/slides/_rels/slide33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2.xml" /></Relationships>
</file>

<file path=ppt/slides/_rels/slide34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oleObject" Target="../embeddings/oleObject18.bin" TargetMode="Internal" /><Relationship Id="rId3" Type="http://schemas.openxmlformats.org/officeDocument/2006/relationships/image" Target="../media/image33.wmf" /><Relationship Id="rId4" Type="http://schemas.openxmlformats.org/officeDocument/2006/relationships/vmlDrawing" Target="../drawings/vmlDrawing8.vml" /></Relationships>
</file>

<file path=ppt/slides/_rels/slide35.xml.rels>&#65279;<?xml version="1.0" encoding="utf-8" standalone="yes"?><Relationships xmlns="http://schemas.openxmlformats.org/package/2006/relationships"><Relationship Id="rId1" Type="http://schemas.openxmlformats.org/officeDocument/2006/relationships/slideLayout" Target="../slideLayouts/slideLayout7.xml" /><Relationship Id="rId2" Type="http://schemas.openxmlformats.org/officeDocument/2006/relationships/image" Target="../media/image34.jpeg" /><Relationship Id="rId3" Type="http://schemas.openxmlformats.org/officeDocument/2006/relationships/image" Target="../media/image35.png" /></Relationships>
</file>

<file path=ppt/slides/slide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5122" name="Rectangle 2"/>
          <p:cNvSpPr/>
          <p:nvPr/>
        </p:nvSpPr>
        <p:spPr>
          <a:xfrm>
            <a:off x="1692275" y="1844675"/>
            <a:ext cx="5907088" cy="11430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r>
              <a:rPr lang="zh-CN" altLang="en-US" sz="4800" b="1">
                <a:latin typeface="黑体" pitchFamily="49" charset="-122"/>
                <a:ea typeface="黑体" pitchFamily="49" charset="-122"/>
              </a:rPr>
              <a:t>第六章 质量和密度</a:t>
            </a:r>
            <a:endParaRPr lang="zh-CN" altLang="en-US" sz="4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5123" name="Rectangle 3"/>
          <p:cNvSpPr/>
          <p:nvPr/>
        </p:nvSpPr>
        <p:spPr>
          <a:xfrm>
            <a:off x="2895600" y="3429000"/>
            <a:ext cx="3352800" cy="8382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algn="ctr" eaLnBrk="1" hangingPunct="1"/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三口中学 黄世华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6146" name="Rectangle 12"/>
          <p:cNvSpPr/>
          <p:nvPr/>
        </p:nvSpPr>
        <p:spPr>
          <a:xfrm>
            <a:off x="3200400" y="4876800"/>
            <a:ext cx="4419600" cy="1468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1 t =1 000 kg  </a:t>
            </a: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 </a:t>
            </a:r>
            <a:endParaRPr lang="zh-CN" altLang="en-US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1 kg=1 000 g  </a:t>
            </a: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    </a:t>
            </a:r>
            <a:endParaRPr lang="zh-CN" altLang="en-US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1 g=1 000 mg</a:t>
            </a:r>
            <a:endParaRPr lang="zh-CN" altLang="en-US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6147" name="Group 6"/>
          <p:cNvGrpSpPr/>
          <p:nvPr/>
        </p:nvGrpSpPr>
        <p:grpSpPr>
          <a:xfrm>
            <a:off x="6858000" y="533400"/>
            <a:ext cx="1905000" cy="2797175"/>
            <a:chOff x="4319" y="543"/>
            <a:chExt cx="1342" cy="2224"/>
          </a:xfrm>
        </p:grpSpPr>
        <p:pic>
          <p:nvPicPr>
            <p:cNvPr id="6156" name="Picture 4" descr="质量原器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4319" y="543"/>
              <a:ext cx="1342" cy="1958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sp>
          <p:nvSpPr>
            <p:cNvPr id="6157" name="Text Box 5"/>
            <p:cNvSpPr/>
            <p:nvPr/>
          </p:nvSpPr>
          <p:spPr>
            <a:xfrm>
              <a:off x="4649" y="2499"/>
              <a:ext cx="765" cy="268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FontTx/>
                <a:buNone/>
              </a:pPr>
              <a:r>
                <a:rPr lang="zh-CN" altLang="en-US" sz="1600" b="1">
                  <a:latin typeface="Times New Roman" pitchFamily="18" charset="0"/>
                </a:rPr>
                <a:t>千克原器</a:t>
              </a:r>
              <a:endParaRPr lang="zh-CN" altLang="en-US" sz="1600" b="1">
                <a:latin typeface="Times New Roman" pitchFamily="18" charset="0"/>
              </a:endParaRPr>
            </a:p>
          </p:txBody>
        </p:sp>
      </p:grpSp>
      <p:sp>
        <p:nvSpPr>
          <p:cNvPr id="6148" name="Text Box 8"/>
          <p:cNvSpPr/>
          <p:nvPr/>
        </p:nvSpPr>
        <p:spPr>
          <a:xfrm>
            <a:off x="669925" y="473075"/>
            <a:ext cx="3254375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zh-CN" altLang="en-US" sz="3600" b="1">
                <a:latin typeface="Arial" pitchFamily="34" charset="0"/>
                <a:ea typeface="黑体" pitchFamily="49" charset="-122"/>
              </a:rPr>
              <a:t>一、质量</a:t>
            </a:r>
            <a:endParaRPr lang="zh-CN" altLang="en-US" sz="3600" b="1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6149" name="Text Box 8"/>
          <p:cNvSpPr/>
          <p:nvPr/>
        </p:nvSpPr>
        <p:spPr>
          <a:xfrm>
            <a:off x="2133600" y="1447800"/>
            <a:ext cx="48656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zh-CN" altLang="en-US" sz="2800" b="1">
                <a:solidFill>
                  <a:srgbClr val="111111"/>
                </a:solidFill>
                <a:latin typeface="Arial" pitchFamily="34" charset="0"/>
                <a:ea typeface="黑体" pitchFamily="49" charset="-122"/>
              </a:rPr>
              <a:t>物体所含物质的多少叫质量。</a:t>
            </a:r>
            <a:endParaRPr lang="zh-CN" altLang="en-US" sz="2800" b="1">
              <a:solidFill>
                <a:srgbClr val="111111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6150" name="Text Box 8"/>
          <p:cNvSpPr/>
          <p:nvPr/>
        </p:nvSpPr>
        <p:spPr>
          <a:xfrm>
            <a:off x="355600" y="1447800"/>
            <a:ext cx="203993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．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定义：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51" name="Text Box 8"/>
          <p:cNvSpPr/>
          <p:nvPr/>
        </p:nvSpPr>
        <p:spPr>
          <a:xfrm>
            <a:off x="368300" y="2438400"/>
            <a:ext cx="291306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．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物理量符号：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52" name="Text Box 8"/>
          <p:cNvSpPr/>
          <p:nvPr/>
        </p:nvSpPr>
        <p:spPr>
          <a:xfrm>
            <a:off x="381000" y="3505200"/>
            <a:ext cx="5834062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）国际单位：千克（</a:t>
            </a: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kg</a:t>
            </a: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）　</a:t>
            </a:r>
            <a:endParaRPr lang="zh-CN" altLang="en-US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53" name="Text Box 8"/>
          <p:cNvSpPr/>
          <p:nvPr/>
        </p:nvSpPr>
        <p:spPr>
          <a:xfrm>
            <a:off x="3192462" y="2439988"/>
            <a:ext cx="1030288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en-US" altLang="zh-CN" sz="2800" b="1">
                <a:solidFill>
                  <a:srgbClr val="111111"/>
                </a:solidFill>
                <a:latin typeface="Arial" pitchFamily="34" charset="0"/>
                <a:ea typeface="黑体" pitchFamily="49" charset="-122"/>
              </a:rPr>
              <a:t>m</a:t>
            </a:r>
            <a:endParaRPr lang="en-US" altLang="zh-CN" sz="2800" b="1">
              <a:solidFill>
                <a:srgbClr val="111111"/>
              </a:solidFill>
              <a:latin typeface="Arial" pitchFamily="34" charset="0"/>
              <a:ea typeface="黑体" pitchFamily="49" charset="-122"/>
            </a:endParaRPr>
          </a:p>
        </p:txBody>
      </p:sp>
      <p:sp>
        <p:nvSpPr>
          <p:cNvPr id="6154" name="Text Box 8"/>
          <p:cNvSpPr/>
          <p:nvPr/>
        </p:nvSpPr>
        <p:spPr>
          <a:xfrm>
            <a:off x="533400" y="4876800"/>
            <a:ext cx="31242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）单位换算：　</a:t>
            </a:r>
            <a:endParaRPr lang="zh-CN" altLang="en-US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6155" name="Text Box 8"/>
          <p:cNvSpPr/>
          <p:nvPr/>
        </p:nvSpPr>
        <p:spPr>
          <a:xfrm>
            <a:off x="533400" y="4191000"/>
            <a:ext cx="8534400" cy="5191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）常用单位：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吨（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t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）、克（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g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）、 毫克（</a:t>
            </a:r>
            <a:r>
              <a:rPr lang="en-US" altLang="zh-CN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mg</a:t>
            </a:r>
            <a:r>
              <a:rPr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）</a:t>
            </a:r>
            <a:endParaRPr lang="en-US" altLang="zh-CN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614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61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615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615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615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5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615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614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614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6146" grpId="0"/>
      <p:bldP spid="6149" grpId="1"/>
      <p:bldP spid="6152" grpId="2"/>
      <p:bldP spid="6153" grpId="3"/>
      <p:bldP spid="6154" grpId="4"/>
      <p:bldP spid="6155" grpId="5"/>
    </p:bldLst>
  </p:timing>
</p:sld>
</file>

<file path=ppt/slides/slide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7170" name="Rectangle 12"/>
          <p:cNvSpPr/>
          <p:nvPr/>
        </p:nvSpPr>
        <p:spPr>
          <a:xfrm>
            <a:off x="381000" y="1447800"/>
            <a:ext cx="4343400" cy="642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成年人：约</a:t>
            </a: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50</a:t>
            </a: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－</a:t>
            </a: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70 kg   </a:t>
            </a:r>
            <a:endParaRPr lang="en-US" altLang="zh-CN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7171" name="Rectangle 12"/>
          <p:cNvSpPr/>
          <p:nvPr/>
        </p:nvSpPr>
        <p:spPr>
          <a:xfrm>
            <a:off x="2195512" y="333375"/>
            <a:ext cx="5153025" cy="103981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en-US" altLang="zh-CN" sz="3600" b="1">
                <a:latin typeface="Times New Roman" pitchFamily="18" charset="0"/>
                <a:ea typeface="黑体" pitchFamily="49" charset="-122"/>
              </a:rPr>
              <a:t>4</a:t>
            </a:r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、了解常见物体质量：</a:t>
            </a:r>
            <a:endParaRPr lang="en-US" altLang="zh-CN" sz="2800" b="1">
              <a:solidFill>
                <a:srgbClr val="111111"/>
              </a:solidFill>
              <a:latin typeface="Times New Roman" pitchFamily="18" charset="0"/>
            </a:endParaRPr>
          </a:p>
        </p:txBody>
      </p:sp>
      <p:grpSp>
        <p:nvGrpSpPr>
          <p:cNvPr id="7172" name="Group 17"/>
          <p:cNvGrpSpPr/>
          <p:nvPr/>
        </p:nvGrpSpPr>
        <p:grpSpPr>
          <a:xfrm>
            <a:off x="381000" y="1371600"/>
            <a:ext cx="8428038" cy="3017838"/>
            <a:chOff x="240" y="864"/>
            <a:chExt cx="5309" cy="1901"/>
          </a:xfrm>
        </p:grpSpPr>
        <p:grpSp>
          <p:nvGrpSpPr>
            <p:cNvPr id="7183" name="Group 28"/>
            <p:cNvGrpSpPr/>
            <p:nvPr/>
          </p:nvGrpSpPr>
          <p:grpSpPr>
            <a:xfrm>
              <a:off x="2976" y="864"/>
              <a:ext cx="2573" cy="1901"/>
              <a:chOff x="2018" y="2195"/>
              <a:chExt cx="2573" cy="1901"/>
            </a:xfrm>
          </p:grpSpPr>
          <p:pic>
            <p:nvPicPr>
              <p:cNvPr id="7185" name="Picture 4" descr="鸡2"/>
              <p:cNvPicPr/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303" y="2195"/>
                <a:ext cx="1288" cy="188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pic>
            <p:nvPicPr>
              <p:cNvPr id="7186" name="Picture 5" descr="鸭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>
                <a:off x="2018" y="2198"/>
                <a:ext cx="1328" cy="1869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7187" name="Text Box 8"/>
              <p:cNvSpPr/>
              <p:nvPr/>
            </p:nvSpPr>
            <p:spPr>
              <a:xfrm>
                <a:off x="2756" y="3808"/>
                <a:ext cx="1209" cy="28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50000"/>
                  </a:spcBef>
                  <a:buFontTx/>
                  <a:buNone/>
                </a:pPr>
                <a:r>
                  <a:rPr lang="zh-CN" altLang="en-US" sz="2000" b="1">
                    <a:latin typeface="Times New Roman" pitchFamily="18" charset="0"/>
                    <a:ea typeface="Gulim" pitchFamily="34" charset="-127"/>
                  </a:rPr>
                  <a:t>         </a:t>
                </a:r>
                <a:r>
                  <a:rPr lang="zh-CN" altLang="en-US" sz="2400" b="1">
                    <a:latin typeface="Times New Roman" pitchFamily="18" charset="0"/>
                  </a:rPr>
                  <a:t>鸡和鸭</a:t>
                </a:r>
                <a:endParaRPr lang="zh-CN" altLang="en-US" sz="2400" b="1">
                  <a:latin typeface="Times New Roman" pitchFamily="18" charset="0"/>
                </a:endParaRPr>
              </a:p>
            </p:txBody>
          </p:sp>
        </p:grpSp>
        <p:sp>
          <p:nvSpPr>
            <p:cNvPr id="7184" name="Rectangle 12"/>
            <p:cNvSpPr/>
            <p:nvPr/>
          </p:nvSpPr>
          <p:spPr>
            <a:xfrm>
              <a:off x="240" y="1632"/>
              <a:ext cx="2688" cy="43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800" b="1">
                  <a:solidFill>
                    <a:srgbClr val="111111"/>
                  </a:solidFill>
                  <a:latin typeface="黑体" pitchFamily="49" charset="-122"/>
                  <a:ea typeface="黑体" pitchFamily="49" charset="-122"/>
                </a:rPr>
                <a:t>1</a:t>
              </a:r>
              <a:r>
                <a:rPr lang="zh-CN" altLang="en-US" sz="2800" b="1">
                  <a:solidFill>
                    <a:srgbClr val="111111"/>
                  </a:solidFill>
                  <a:latin typeface="黑体" pitchFamily="49" charset="-122"/>
                  <a:ea typeface="黑体" pitchFamily="49" charset="-122"/>
                </a:rPr>
                <a:t>只鸡或鸭：约</a:t>
              </a:r>
              <a:r>
                <a:rPr lang="en-US" altLang="zh-CN" sz="2800" b="1">
                  <a:solidFill>
                    <a:srgbClr val="111111"/>
                  </a:solidFill>
                  <a:latin typeface="黑体" pitchFamily="49" charset="-122"/>
                  <a:ea typeface="黑体" pitchFamily="49" charset="-122"/>
                </a:rPr>
                <a:t>2 kg </a:t>
              </a:r>
              <a:endPara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7173" name="Group 19"/>
          <p:cNvGrpSpPr/>
          <p:nvPr/>
        </p:nvGrpSpPr>
        <p:grpSpPr>
          <a:xfrm>
            <a:off x="381000" y="2514600"/>
            <a:ext cx="8123238" cy="2981325"/>
            <a:chOff x="240" y="1584"/>
            <a:chExt cx="5117" cy="1878"/>
          </a:xfrm>
        </p:grpSpPr>
        <p:sp>
          <p:nvSpPr>
            <p:cNvPr id="7179" name="Rectangle 12"/>
            <p:cNvSpPr/>
            <p:nvPr/>
          </p:nvSpPr>
          <p:spPr>
            <a:xfrm>
              <a:off x="240" y="2352"/>
              <a:ext cx="2496" cy="672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800" b="1">
                  <a:solidFill>
                    <a:srgbClr val="111111"/>
                  </a:solidFill>
                  <a:latin typeface="黑体" pitchFamily="49" charset="-122"/>
                  <a:ea typeface="黑体" pitchFamily="49" charset="-122"/>
                </a:rPr>
                <a:t>1</a:t>
              </a:r>
              <a:r>
                <a:rPr lang="zh-CN" altLang="en-US" sz="2800" b="1">
                  <a:solidFill>
                    <a:srgbClr val="111111"/>
                  </a:solidFill>
                  <a:latin typeface="黑体" pitchFamily="49" charset="-122"/>
                  <a:ea typeface="黑体" pitchFamily="49" charset="-122"/>
                </a:rPr>
                <a:t>个鸡蛋：约</a:t>
              </a:r>
              <a:r>
                <a:rPr lang="en-US" altLang="zh-CN" sz="2800" b="1">
                  <a:solidFill>
                    <a:srgbClr val="111111"/>
                  </a:solidFill>
                  <a:latin typeface="黑体" pitchFamily="49" charset="-122"/>
                  <a:ea typeface="黑体" pitchFamily="49" charset="-122"/>
                </a:rPr>
                <a:t>50 g </a:t>
              </a:r>
              <a:endParaRPr lang="en-US" altLang="zh-CN" sz="2800" b="1">
                <a:solidFill>
                  <a:srgbClr val="111111"/>
                </a:solidFill>
                <a:latin typeface="Times New Roman" pitchFamily="18" charset="0"/>
              </a:endParaRPr>
            </a:p>
          </p:txBody>
        </p:sp>
        <p:grpSp>
          <p:nvGrpSpPr>
            <p:cNvPr id="7180" name="Group 29"/>
            <p:cNvGrpSpPr/>
            <p:nvPr/>
          </p:nvGrpSpPr>
          <p:grpSpPr>
            <a:xfrm>
              <a:off x="3024" y="1584"/>
              <a:ext cx="2333" cy="1878"/>
              <a:chOff x="2773" y="2718"/>
              <a:chExt cx="1943" cy="1458"/>
            </a:xfrm>
          </p:grpSpPr>
          <p:pic>
            <p:nvPicPr>
              <p:cNvPr id="7181" name="Picture 6" descr="鸡蛋"/>
              <p:cNvPicPr/>
              <p:nvPr/>
            </p:nvPicPr>
            <p:blipFill>
              <a:blip r:embed="rId4"/>
              <a:stretch>
                <a:fillRect/>
              </a:stretch>
            </p:blipFill>
            <p:spPr>
              <a:xfrm>
                <a:off x="2773" y="2718"/>
                <a:ext cx="1943" cy="145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7182" name="Text Box 9"/>
              <p:cNvSpPr/>
              <p:nvPr/>
            </p:nvSpPr>
            <p:spPr>
              <a:xfrm>
                <a:off x="2815" y="2828"/>
                <a:ext cx="862" cy="254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50000"/>
                  </a:spcBef>
                  <a:buFontTx/>
                  <a:buNone/>
                </a:pPr>
                <a:r>
                  <a:rPr lang="zh-CN" altLang="en-US" sz="2800" b="1">
                    <a:solidFill>
                      <a:srgbClr val="111111"/>
                    </a:solidFill>
                    <a:latin typeface="Times New Roman" pitchFamily="18" charset="0"/>
                  </a:rPr>
                  <a:t>鸡蛋</a:t>
                </a:r>
                <a:endParaRPr lang="zh-CN" altLang="en-US" sz="2800" b="1">
                  <a:solidFill>
                    <a:srgbClr val="111111"/>
                  </a:solidFill>
                  <a:latin typeface="Times New Roman" pitchFamily="18" charset="0"/>
                </a:endParaRPr>
              </a:p>
            </p:txBody>
          </p:sp>
        </p:grpSp>
      </p:grpSp>
      <p:grpSp>
        <p:nvGrpSpPr>
          <p:cNvPr id="7174" name="Group 20"/>
          <p:cNvGrpSpPr/>
          <p:nvPr/>
        </p:nvGrpSpPr>
        <p:grpSpPr>
          <a:xfrm>
            <a:off x="323850" y="3500438"/>
            <a:ext cx="8153400" cy="2817812"/>
            <a:chOff x="192" y="2208"/>
            <a:chExt cx="5136" cy="1775"/>
          </a:xfrm>
        </p:grpSpPr>
        <p:sp>
          <p:nvSpPr>
            <p:cNvPr id="7175" name="Rectangle 12"/>
            <p:cNvSpPr/>
            <p:nvPr/>
          </p:nvSpPr>
          <p:spPr>
            <a:xfrm>
              <a:off x="192" y="3072"/>
              <a:ext cx="2688" cy="721"/>
            </a:xfrm>
            <a:prstGeom prst="rect">
              <a:avLst/>
            </a:prstGeom>
            <a:noFill/>
            <a:ln>
              <a:noFill/>
              <a:miter lim="800000"/>
            </a:ln>
          </p:spPr>
          <p:txBody>
            <a:bodyPr anchor="ctr" anchorCtr="0">
              <a:no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>
                <a:lnSpc>
                  <a:spcPct val="150000"/>
                </a:lnSpc>
                <a:spcBef>
                  <a:spcPct val="0"/>
                </a:spcBef>
                <a:buFontTx/>
                <a:buNone/>
              </a:pPr>
              <a:r>
                <a:rPr lang="en-US" altLang="zh-CN" sz="2800" b="1">
                  <a:solidFill>
                    <a:srgbClr val="111111"/>
                  </a:solidFill>
                  <a:latin typeface="黑体" pitchFamily="49" charset="-122"/>
                  <a:ea typeface="黑体" pitchFamily="49" charset="-122"/>
                </a:rPr>
                <a:t>1</a:t>
              </a:r>
              <a:r>
                <a:rPr lang="zh-CN" altLang="en-US" sz="2800" b="1">
                  <a:solidFill>
                    <a:srgbClr val="111111"/>
                  </a:solidFill>
                  <a:latin typeface="黑体" pitchFamily="49" charset="-122"/>
                  <a:ea typeface="黑体" pitchFamily="49" charset="-122"/>
                </a:rPr>
                <a:t>个大头针：约</a:t>
              </a:r>
              <a:r>
                <a:rPr lang="en-US" altLang="zh-CN" sz="2800" b="1">
                  <a:solidFill>
                    <a:srgbClr val="111111"/>
                  </a:solidFill>
                  <a:latin typeface="黑体" pitchFamily="49" charset="-122"/>
                  <a:ea typeface="黑体" pitchFamily="49" charset="-122"/>
                </a:rPr>
                <a:t>80 mg</a:t>
              </a:r>
              <a:endParaRPr lang="en-US" altLang="zh-CN" sz="2800" b="1">
                <a:solidFill>
                  <a:srgbClr val="111111"/>
                </a:solidFill>
                <a:latin typeface="Times New Roman" pitchFamily="18" charset="0"/>
              </a:endParaRPr>
            </a:p>
          </p:txBody>
        </p:sp>
        <p:grpSp>
          <p:nvGrpSpPr>
            <p:cNvPr id="7176" name="Group 26"/>
            <p:cNvGrpSpPr/>
            <p:nvPr/>
          </p:nvGrpSpPr>
          <p:grpSpPr>
            <a:xfrm>
              <a:off x="3120" y="2208"/>
              <a:ext cx="2208" cy="1775"/>
              <a:chOff x="2988" y="728"/>
              <a:chExt cx="2328" cy="1884"/>
            </a:xfrm>
          </p:grpSpPr>
          <p:pic>
            <p:nvPicPr>
              <p:cNvPr id="7177" name="Picture 24" descr="大头针"/>
              <p:cNvPicPr/>
              <p:nvPr/>
            </p:nvPicPr>
            <p:blipFill>
              <a:blip r:embed="rId5"/>
              <a:stretch>
                <a:fillRect/>
              </a:stretch>
            </p:blipFill>
            <p:spPr>
              <a:xfrm>
                <a:off x="2988" y="728"/>
                <a:ext cx="2328" cy="1884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sp>
            <p:nvSpPr>
              <p:cNvPr id="7178" name="Text Box 25"/>
              <p:cNvSpPr/>
              <p:nvPr/>
            </p:nvSpPr>
            <p:spPr>
              <a:xfrm rot="420000">
                <a:off x="3946" y="1095"/>
                <a:ext cx="876" cy="347"/>
              </a:xfrm>
              <a:prstGeom prst="rect">
                <a:avLst/>
              </a:prstGeom>
              <a:solidFill>
                <a:schemeClr val="bg1"/>
              </a:solidFill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50000"/>
                  </a:spcBef>
                  <a:buFontTx/>
                  <a:buNone/>
                </a:pPr>
                <a:r>
                  <a:rPr lang="zh-CN" altLang="en-US" sz="2800" b="1">
                    <a:solidFill>
                      <a:srgbClr val="111111"/>
                    </a:solidFill>
                    <a:latin typeface="Times New Roman" pitchFamily="18" charset="0"/>
                  </a:rPr>
                  <a:t>大头针</a:t>
                </a:r>
                <a:endParaRPr lang="zh-CN" altLang="en-US" sz="2800" b="1">
                  <a:solidFill>
                    <a:srgbClr val="111111"/>
                  </a:solidFill>
                  <a:latin typeface="Times New Roman" pitchFamily="18" charset="0"/>
                </a:endParaRPr>
              </a:p>
            </p:txBody>
          </p:sp>
        </p:grp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717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71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71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717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717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7170" grpId="0"/>
    </p:bldLst>
  </p:timing>
</p:sld>
</file>

<file path=ppt/slides/slide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8194" name="Text Box 10"/>
          <p:cNvSpPr/>
          <p:nvPr/>
        </p:nvSpPr>
        <p:spPr>
          <a:xfrm>
            <a:off x="685800" y="457200"/>
            <a:ext cx="54991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en-US" altLang="zh-CN" b="1">
                <a:latin typeface="Arial" pitchFamily="34" charset="0"/>
                <a:ea typeface="黑体" pitchFamily="49" charset="-122"/>
              </a:rPr>
              <a:t>5</a:t>
            </a:r>
            <a:r>
              <a:rPr lang="zh-CN" altLang="en-US" b="1">
                <a:latin typeface="Arial" pitchFamily="34" charset="0"/>
                <a:ea typeface="黑体" pitchFamily="49" charset="-122"/>
              </a:rPr>
              <a:t>、质量是物体的属性：</a:t>
            </a:r>
            <a:endParaRPr lang="zh-CN" altLang="en-US" b="1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8195" name="Rectangle 12"/>
          <p:cNvSpPr/>
          <p:nvPr/>
        </p:nvSpPr>
        <p:spPr>
          <a:xfrm>
            <a:off x="392112" y="1243012"/>
            <a:ext cx="8135938" cy="13747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5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  物体的质量不随</a:t>
            </a:r>
            <a:r>
              <a:rPr lang="zh-CN" altLang="en-US" sz="2800" b="1">
                <a:solidFill>
                  <a:srgbClr val="A50021"/>
                </a:solidFill>
                <a:latin typeface="黑体" pitchFamily="49" charset="-122"/>
                <a:ea typeface="黑体" pitchFamily="49" charset="-122"/>
              </a:rPr>
              <a:t>形状、温度、位置、状态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的改变而改变；</a:t>
            </a:r>
            <a:r>
              <a:rPr lang="en-US" altLang="zh-CN" sz="2800" b="1">
                <a:solidFill>
                  <a:srgbClr val="111111"/>
                </a:solidFill>
                <a:latin typeface="Times New Roman" pitchFamily="18" charset="0"/>
              </a:rPr>
              <a:t> </a:t>
            </a:r>
            <a:endParaRPr lang="en-US" altLang="zh-CN" sz="2800" b="1">
              <a:solidFill>
                <a:srgbClr val="111111"/>
              </a:solidFill>
              <a:latin typeface="Times New Roman" pitchFamily="18" charset="0"/>
            </a:endParaRPr>
          </a:p>
        </p:txBody>
      </p:sp>
      <p:sp>
        <p:nvSpPr>
          <p:cNvPr id="8196" name="Text Box 10"/>
          <p:cNvSpPr/>
          <p:nvPr/>
        </p:nvSpPr>
        <p:spPr>
          <a:xfrm>
            <a:off x="684212" y="2997200"/>
            <a:ext cx="5499100" cy="5794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50000"/>
              </a:spcBef>
              <a:buFontTx/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6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、质量的测量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7" name="Rectangle 12"/>
          <p:cNvSpPr/>
          <p:nvPr/>
        </p:nvSpPr>
        <p:spPr>
          <a:xfrm>
            <a:off x="468312" y="3716338"/>
            <a:ext cx="8675688" cy="690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）生活中测量工具：杆秤、台秤、案秤、电子秤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8198" name="Rectangle 12"/>
          <p:cNvSpPr/>
          <p:nvPr/>
        </p:nvSpPr>
        <p:spPr>
          <a:xfrm>
            <a:off x="468312" y="4724400"/>
            <a:ext cx="5832475" cy="690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）实验室测量工具：天平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grpId="2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819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8196" grpId="0"/>
      <p:bldP spid="8197" grpId="1"/>
      <p:bldP spid="8198" grpId="2"/>
    </p:bldLst>
  </p:timing>
</p:sld>
</file>

<file path=ppt/slides/slide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9218" name="Picture 19" descr="11001"/>
          <p:cNvPicPr/>
          <p:nvPr/>
        </p:nvPicPr>
        <p:blipFill>
          <a:blip r:embed="rId2"/>
          <a:srcRect r="7651"/>
          <a:stretch>
            <a:fillRect/>
          </a:stretch>
        </p:blipFill>
        <p:spPr>
          <a:xfrm>
            <a:off x="1905000" y="1978025"/>
            <a:ext cx="5057775" cy="36607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9219" name="Rectangle 12"/>
          <p:cNvSpPr/>
          <p:nvPr/>
        </p:nvSpPr>
        <p:spPr>
          <a:xfrm>
            <a:off x="2743200" y="304800"/>
            <a:ext cx="3581400" cy="8604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托盘天平的构造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220" name="Rectangle 12"/>
          <p:cNvSpPr/>
          <p:nvPr/>
        </p:nvSpPr>
        <p:spPr>
          <a:xfrm>
            <a:off x="457200" y="3806825"/>
            <a:ext cx="1676400" cy="53340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托盘架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221" name="Rectangle 12"/>
          <p:cNvSpPr/>
          <p:nvPr/>
        </p:nvSpPr>
        <p:spPr>
          <a:xfrm>
            <a:off x="838200" y="4797425"/>
            <a:ext cx="1295400" cy="60960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底座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222" name="Rectangle 12"/>
          <p:cNvSpPr/>
          <p:nvPr/>
        </p:nvSpPr>
        <p:spPr>
          <a:xfrm>
            <a:off x="1981200" y="2362200"/>
            <a:ext cx="1524000" cy="68580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托盘    　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223" name="Rectangle 12"/>
          <p:cNvSpPr/>
          <p:nvPr/>
        </p:nvSpPr>
        <p:spPr>
          <a:xfrm>
            <a:off x="6553200" y="3959225"/>
            <a:ext cx="1600200" cy="60960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4.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标尺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224" name="Rectangle 12"/>
          <p:cNvSpPr/>
          <p:nvPr/>
        </p:nvSpPr>
        <p:spPr>
          <a:xfrm>
            <a:off x="4876800" y="2359025"/>
            <a:ext cx="1604962" cy="53340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6.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指针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225" name="Rectangle 12"/>
          <p:cNvSpPr/>
          <p:nvPr/>
        </p:nvSpPr>
        <p:spPr>
          <a:xfrm>
            <a:off x="4953000" y="1673225"/>
            <a:ext cx="1981200" cy="68580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7.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分度盘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226" name="Rectangle 12"/>
          <p:cNvSpPr/>
          <p:nvPr/>
        </p:nvSpPr>
        <p:spPr>
          <a:xfrm>
            <a:off x="6629400" y="3273425"/>
            <a:ext cx="2133600" cy="685800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5.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平衡螺母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9227" name="Rectangle 12"/>
          <p:cNvSpPr/>
          <p:nvPr/>
        </p:nvSpPr>
        <p:spPr>
          <a:xfrm>
            <a:off x="3048000" y="1905000"/>
            <a:ext cx="1371600" cy="600075"/>
          </a:xfrm>
          <a:prstGeom prst="rect">
            <a:avLst/>
          </a:prstGeom>
          <a:solidFill>
            <a:schemeClr val="bg1"/>
          </a:solidFill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8.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游码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92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92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9222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9223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92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9224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9225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44" fill="hold" nodeType="clickPar">
                      <p:stCondLst>
                        <p:cond delay="indefinite"/>
                      </p:stCondLst>
                      <p:childTnLst>
                        <p:par>
                          <p:cTn id="4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9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9" dur="500"/>
                                        <p:tgtEl>
                                          <p:spTgt spid="922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9220" grpId="0"/>
      <p:bldP spid="9221" grpId="1"/>
    </p:bldLst>
  </p:timing>
</p:sld>
</file>

<file path=ppt/slides/slide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0242" name="Picture 19" descr="11001"/>
          <p:cNvPicPr/>
          <p:nvPr/>
        </p:nvPicPr>
        <p:blipFill>
          <a:blip r:embed="rId2"/>
          <a:srcRect r="7651"/>
          <a:stretch>
            <a:fillRect/>
          </a:stretch>
        </p:blipFill>
        <p:spPr>
          <a:xfrm>
            <a:off x="3810000" y="1600200"/>
            <a:ext cx="5057775" cy="3660775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3" name="Rectangle 12"/>
          <p:cNvSpPr/>
          <p:nvPr/>
        </p:nvSpPr>
        <p:spPr>
          <a:xfrm>
            <a:off x="762000" y="1676400"/>
            <a:ext cx="4775200" cy="690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托盘天平的构造：</a:t>
            </a:r>
            <a:endParaRPr lang="zh-CN" altLang="en-US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0244" name="Picture 9" descr="E:\李燃\教师教学用书\2012人教教师用书项目\ppt\物理\图标.png"/>
          <p:cNvPicPr/>
          <p:nvPr/>
        </p:nvPicPr>
        <p:blipFill>
          <a:blip r:embed="rId3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0245" name="Rectangle 12"/>
          <p:cNvSpPr/>
          <p:nvPr/>
        </p:nvSpPr>
        <p:spPr>
          <a:xfrm>
            <a:off x="762000" y="5334000"/>
            <a:ext cx="5157788" cy="690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使用前观察：称量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、</a:t>
            </a: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感量</a:t>
            </a:r>
            <a:endParaRPr lang="zh-CN" altLang="en-US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0246" name="Rectangle 8"/>
          <p:cNvSpPr/>
          <p:nvPr/>
        </p:nvSpPr>
        <p:spPr>
          <a:xfrm>
            <a:off x="671512" y="481012"/>
            <a:ext cx="465455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FontTx/>
              <a:buNone/>
            </a:pPr>
            <a:r>
              <a:rPr lang="zh-CN" altLang="en-US" sz="3600" b="1">
                <a:latin typeface="Arial" pitchFamily="34" charset="0"/>
                <a:ea typeface="黑体" pitchFamily="49" charset="-122"/>
              </a:rPr>
              <a:t>托盘天平的正确使用</a:t>
            </a:r>
            <a:endParaRPr lang="zh-CN" altLang="en-US" sz="3600" b="1">
              <a:latin typeface="Arial" pitchFamily="34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02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02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0245" grpId="0"/>
    </p:bldLst>
  </p:timing>
</p:sld>
</file>

<file path=ppt/slides/slide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1266" name="Rectangle 12"/>
          <p:cNvSpPr/>
          <p:nvPr/>
        </p:nvSpPr>
        <p:spPr>
          <a:xfrm>
            <a:off x="381000" y="1447800"/>
            <a:ext cx="8320088" cy="1289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．将天平放在水平台上，将游码归于标尺左端的零刻线处；</a:t>
            </a:r>
            <a:endParaRPr lang="en-US" altLang="zh-CN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1267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1268" name="Rectangle 8"/>
          <p:cNvSpPr/>
          <p:nvPr/>
        </p:nvSpPr>
        <p:spPr>
          <a:xfrm>
            <a:off x="671512" y="481012"/>
            <a:ext cx="4654550" cy="6413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spcBef>
                <a:spcPct val="0"/>
              </a:spcBef>
              <a:buFontTx/>
              <a:buNone/>
            </a:pPr>
            <a:r>
              <a:rPr lang="zh-CN" altLang="en-US" sz="3600" b="1">
                <a:latin typeface="Arial" pitchFamily="34" charset="0"/>
                <a:ea typeface="黑体" pitchFamily="49" charset="-122"/>
              </a:rPr>
              <a:t>托盘天平的正确使用</a:t>
            </a:r>
            <a:endParaRPr lang="zh-CN" altLang="en-US" sz="3600" b="1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11269" name="Rectangle 12"/>
          <p:cNvSpPr/>
          <p:nvPr/>
        </p:nvSpPr>
        <p:spPr>
          <a:xfrm>
            <a:off x="533400" y="2895600"/>
            <a:ext cx="8077200" cy="1289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AutoNum type="arabicPeriod" startAt="2"/>
            </a:pP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调节横梁两端的平衡螺母，使指针指在分度盘中央；</a:t>
            </a:r>
            <a:endParaRPr lang="en-US" altLang="zh-CN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1270" name="Rectangle 12"/>
          <p:cNvSpPr/>
          <p:nvPr/>
        </p:nvSpPr>
        <p:spPr>
          <a:xfrm>
            <a:off x="457200" y="4267200"/>
            <a:ext cx="8320088" cy="1289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3.</a:t>
            </a: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物体放在左盘，砝码放右盘，最后拨动游码，使指针指在分度盘中央。</a:t>
            </a: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en-US" altLang="zh-CN" sz="2800" b="1" i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m</a:t>
            </a:r>
            <a:r>
              <a:rPr lang="zh-CN" altLang="en-US" sz="2800" b="1" baseline="-25000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物</a:t>
            </a: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= </a:t>
            </a:r>
            <a:r>
              <a:rPr lang="en-US" altLang="zh-CN" sz="2800" b="1" i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m</a:t>
            </a:r>
            <a:r>
              <a:rPr lang="zh-CN" altLang="en-US" sz="2800" b="1" baseline="-25000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砝</a:t>
            </a: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+ </a:t>
            </a:r>
            <a:r>
              <a:rPr lang="en-US" altLang="zh-CN" sz="2800" b="1" i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m</a:t>
            </a:r>
            <a:r>
              <a:rPr lang="zh-CN" altLang="en-US" sz="2800" b="1" baseline="-25000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游码示数</a:t>
            </a: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。</a:t>
            </a:r>
            <a:endParaRPr lang="en-US" altLang="zh-CN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12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1269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1270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1266" grpId="0"/>
    </p:bldLst>
  </p:timing>
</p:sld>
</file>

<file path=ppt/slides/slide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2290" name="Text Box 5"/>
          <p:cNvSpPr txBox="1">
            <a:spLocks noChangeArrowheads="1"/>
          </p:cNvSpPr>
          <p:nvPr/>
        </p:nvSpPr>
        <p:spPr bwMode="auto">
          <a:xfrm>
            <a:off x="685800" y="457200"/>
            <a:ext cx="1416050" cy="6413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3600" b="1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讨论</a:t>
            </a:r>
            <a:r>
              <a:rPr lang="en-US" altLang="zh-CN" sz="3600" b="1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1</a:t>
            </a:r>
            <a:endParaRPr lang="zh-CN" altLang="en-US" sz="3600" b="1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2291" name="Rectangle 6"/>
          <p:cNvSpPr/>
          <p:nvPr/>
        </p:nvSpPr>
        <p:spPr>
          <a:xfrm>
            <a:off x="444500" y="1773238"/>
            <a:ext cx="7740650" cy="248602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111111"/>
                </a:solidFill>
                <a:latin typeface="Times New Roman" pitchFamily="18" charset="0"/>
              </a:rPr>
              <a:t>　</a:t>
            </a: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某同学在用天平测质量时，在横梁调平衡前，游码没有指在零刻度线，而是指的是</a:t>
            </a: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0.4g </a:t>
            </a: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，其它操作都正确，最后天平的称量结果如图，则物体的实际质量为多少？</a:t>
            </a:r>
            <a:endParaRPr lang="zh-CN" altLang="en-US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2292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2293" name="Picture 523"/>
          <p:cNvPicPr/>
          <p:nvPr/>
        </p:nvPicPr>
        <p:blipFill>
          <a:blip r:embed="rId3"/>
          <a:stretch>
            <a:fillRect/>
          </a:stretch>
        </p:blipFill>
        <p:spPr>
          <a:xfrm>
            <a:off x="4362450" y="3851275"/>
            <a:ext cx="4352925" cy="271938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2294" name="Text Box 5"/>
          <p:cNvSpPr txBox="1">
            <a:spLocks noChangeArrowheads="1"/>
          </p:cNvSpPr>
          <p:nvPr/>
        </p:nvSpPr>
        <p:spPr bwMode="auto">
          <a:xfrm>
            <a:off x="946150" y="4975225"/>
            <a:ext cx="1414463" cy="6413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eaLnBrk="1" hangingPunct="1">
              <a:spcBef>
                <a:spcPct val="0"/>
              </a:spcBef>
              <a:buFontTx/>
              <a:buNone/>
            </a:pPr>
            <a:r>
              <a:rPr lang="en-US" altLang="zh-CN" sz="3600" b="1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Times New Roman" pitchFamily="18" charset="0"/>
              </a:rPr>
              <a:t>53g</a:t>
            </a:r>
            <a:endParaRPr lang="zh-CN" altLang="en-US" sz="3600" b="1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Times New Roman" pitchFamily="18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2" presetClass="entr" presetSubtype="4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22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 calcmode="lin" valueType="num">
                                      <p:cBhvr additive="base">
                                        <p:cTn id="7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ppt_x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#ppt_x"/>
                                          </p:val>
                                        </p:tav>
                                        <p:tav tm="100000">
                                          <p:val>
                                            <p:strVal val="#ppt_x"/>
                                          </p:val>
                                        </p:tav>
                                      </p:tavLst>
                                    </p:anim>
                                    <p:anim calcmode="lin" valueType="num">
                                      <p:cBhvr additive="base">
                                        <p:cTn id="8" dur="500" fill="hold"/>
                                        <p:tgtEl>
                                          <p:spTgt spid="12294"/>
                                        </p:tgtEl>
                                        <p:attrNameLst>
                                          <p:attrName>ppt_y</p:attrName>
                                        </p:attrNameLst>
                                      </p:cBhvr>
                                      <p:tavLst>
                                        <p:tav tm="0">
                                          <p:val>
                                            <p:strVal val="1+#ppt_h/2"/>
                                          </p:val>
                                        </p:tav>
                                        <p:tav tm="100000">
                                          <p:val>
                                            <p:strVal val="#ppt_y"/>
                                          </p:val>
                                        </p:tav>
                                      </p:tavLst>
                                    </p:anim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2294" grpId="0"/>
    </p:bldLst>
  </p:timing>
</p:sld>
</file>

<file path=ppt/slides/slide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3314" name="Text Box 5"/>
          <p:cNvSpPr txBox="1">
            <a:spLocks noChangeArrowheads="1"/>
          </p:cNvSpPr>
          <p:nvPr/>
        </p:nvSpPr>
        <p:spPr bwMode="auto">
          <a:xfrm>
            <a:off x="658813" y="444500"/>
            <a:ext cx="1416050" cy="6413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3600" b="1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讨论</a:t>
            </a:r>
            <a:r>
              <a:rPr lang="en-US" altLang="zh-CN" sz="3600" b="1">
                <a:solidFill>
                  <a:srgbClr val="A5002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黑体" pitchFamily="49" charset="-122"/>
                <a:ea typeface="黑体" pitchFamily="49" charset="-122"/>
              </a:rPr>
              <a:t>2</a:t>
            </a:r>
            <a:endParaRPr lang="zh-CN" altLang="en-US" sz="3600" b="1">
              <a:solidFill>
                <a:srgbClr val="A5002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3315" name="Rectangle 6"/>
          <p:cNvSpPr/>
          <p:nvPr/>
        </p:nvSpPr>
        <p:spPr>
          <a:xfrm>
            <a:off x="444500" y="1770062"/>
            <a:ext cx="7740650" cy="18875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某同学用天平测质量，把物体和砝码位置放反了，最后天平平衡时，砝码示数为</a:t>
            </a: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25g </a:t>
            </a: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，游码示数为</a:t>
            </a: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0.5g ,</a:t>
            </a: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则物体的实际质量为多少？</a:t>
            </a:r>
            <a:endParaRPr lang="zh-CN" altLang="en-US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13316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3317" name="Rectangle 6"/>
          <p:cNvSpPr/>
          <p:nvPr/>
        </p:nvSpPr>
        <p:spPr>
          <a:xfrm>
            <a:off x="663575" y="4022725"/>
            <a:ext cx="7740650" cy="18875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天平平衡时，左盘物体质量</a:t>
            </a: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=</a:t>
            </a: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右盘物体质量</a:t>
            </a:r>
            <a:endParaRPr lang="en-US" altLang="zh-CN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所以：</a:t>
            </a: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25g=m</a:t>
            </a:r>
            <a:r>
              <a:rPr lang="zh-CN" altLang="en-US" sz="2800" b="1" baseline="-25000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物</a:t>
            </a: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+0.5g</a:t>
            </a:r>
            <a:endParaRPr lang="en-US" altLang="zh-CN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            m</a:t>
            </a:r>
            <a:r>
              <a:rPr lang="zh-CN" altLang="en-US" sz="2800" b="1" baseline="-25000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物</a:t>
            </a: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=24.5g</a:t>
            </a:r>
            <a:endParaRPr lang="zh-CN" altLang="en-US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4" presetClass="entr" presetSubtype="16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33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ox(in)">
                                      <p:cBhvr additive="base">
                                        <p:cTn id="7" dur="500"/>
                                        <p:tgtEl>
                                          <p:spTgt spid="133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3317" grpId="0"/>
    </p:bldLst>
  </p:timing>
</p:sld>
</file>

<file path=ppt/slides/slide1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4338" name="Text Box 2"/>
          <p:cNvSpPr/>
          <p:nvPr/>
        </p:nvSpPr>
        <p:spPr>
          <a:xfrm>
            <a:off x="381000" y="5518150"/>
            <a:ext cx="2092325" cy="690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0000FF"/>
                </a:solidFill>
                <a:latin typeface="Times New Roman" pitchFamily="18" charset="0"/>
              </a:rPr>
              <a:t> 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．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公式：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14339" name="Object 3"/>
          <p:cNvGraphicFramePr>
            <a:graphicFrameLocks noChangeAspect="1"/>
          </p:cNvGraphicFramePr>
          <p:nvPr/>
        </p:nvGraphicFramePr>
        <p:xfrm>
          <a:off x="3276600" y="5289550"/>
          <a:ext cx="1298575" cy="1187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8" name="Equation" r:id="rId2" progId="Equation.DSMT4">
                  <p:embed/>
                </p:oleObj>
              </mc:Choice>
              <mc:Fallback>
                <p:oleObj name="Equation" r:id="rId2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276600" y="5289550"/>
                        <a:ext cx="1298575" cy="11874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14340" name="Object 4"/>
          <p:cNvGraphicFramePr>
            <a:graphicFrameLocks noChangeAspect="1"/>
          </p:cNvGraphicFramePr>
          <p:nvPr/>
        </p:nvGraphicFramePr>
        <p:xfrm>
          <a:off x="4572000" y="4756150"/>
          <a:ext cx="431800" cy="509588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39" name="Equation" r:id="rId4" progId="Equation.DSMT4">
                  <p:embed/>
                </p:oleObj>
              </mc:Choice>
              <mc:Fallback>
                <p:oleObj name="Equation" r:id="rId4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4572000" y="4756150"/>
                        <a:ext cx="431800" cy="509588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4341" name="Rectangle 382"/>
          <p:cNvSpPr/>
          <p:nvPr/>
        </p:nvSpPr>
        <p:spPr bwMode="black">
          <a:xfrm>
            <a:off x="3276600" y="381000"/>
            <a:ext cx="2159000" cy="1066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zh-CN" altLang="en-US" sz="3600" b="1">
                <a:latin typeface="Arial" pitchFamily="34" charset="0"/>
                <a:ea typeface="黑体" pitchFamily="49" charset="-122"/>
              </a:rPr>
              <a:t>二、密度</a:t>
            </a:r>
            <a:endParaRPr lang="zh-CN" altLang="en-US" sz="3600" b="1">
              <a:latin typeface="Arial" pitchFamily="34" charset="0"/>
              <a:ea typeface="黑体" pitchFamily="49" charset="-122"/>
            </a:endParaRPr>
          </a:p>
        </p:txBody>
      </p:sp>
      <p:sp>
        <p:nvSpPr>
          <p:cNvPr id="14342" name="Text Box 7"/>
          <p:cNvSpPr/>
          <p:nvPr/>
        </p:nvSpPr>
        <p:spPr>
          <a:xfrm>
            <a:off x="381000" y="1524000"/>
            <a:ext cx="1981200" cy="690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．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定义：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343" name="Text Box 8"/>
          <p:cNvSpPr/>
          <p:nvPr/>
        </p:nvSpPr>
        <p:spPr>
          <a:xfrm>
            <a:off x="2286000" y="1524000"/>
            <a:ext cx="6553200" cy="1289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某种物质组成物体的质量与它的体积之比叫做这种物质的密度。</a:t>
            </a:r>
            <a:endParaRPr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4344" name="Text Box 9"/>
          <p:cNvSpPr/>
          <p:nvPr/>
        </p:nvSpPr>
        <p:spPr>
          <a:xfrm>
            <a:off x="457200" y="4572000"/>
            <a:ext cx="4267200" cy="690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．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密度的物理量符号：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4345" name="Text Box 10"/>
          <p:cNvSpPr/>
          <p:nvPr/>
        </p:nvSpPr>
        <p:spPr>
          <a:xfrm>
            <a:off x="838200" y="3124200"/>
            <a:ext cx="7772400" cy="700088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800000"/>
                </a:solidFill>
                <a:latin typeface="Times New Roman" pitchFamily="18" charset="0"/>
                <a:ea typeface="黑体" pitchFamily="49" charset="-122"/>
              </a:rPr>
              <a:t>单位体积的某种物质的质量叫这种物质的密度．</a:t>
            </a:r>
            <a:endParaRPr lang="zh-CN" altLang="en-US" sz="2800" b="1">
              <a:solidFill>
                <a:srgbClr val="800000"/>
              </a:solidFill>
              <a:latin typeface="Times New Roman" pitchFamily="18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434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434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434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434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43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43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433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4338" grpId="0"/>
      <p:bldP spid="14343" grpId="1"/>
      <p:bldP spid="14344" grpId="2"/>
      <p:bldP spid="14345" grpId="3"/>
    </p:bldLst>
  </p:timing>
</p:sld>
</file>

<file path=ppt/slides/slide1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15362" name="Object 3"/>
          <p:cNvGraphicFramePr>
            <a:graphicFrameLocks noChangeAspect="1"/>
          </p:cNvGraphicFramePr>
          <p:nvPr/>
        </p:nvGraphicFramePr>
        <p:xfrm>
          <a:off x="4067175" y="981075"/>
          <a:ext cx="1298575" cy="11874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0" name="Equation" r:id="rId2" progId="Equation.DSMT4">
                  <p:embed/>
                </p:oleObj>
              </mc:Choice>
              <mc:Fallback>
                <p:oleObj name="Equation" r:id="rId2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4067175" y="981075"/>
                        <a:ext cx="1298575" cy="11874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15363" name="Text Box 5"/>
          <p:cNvSpPr/>
          <p:nvPr/>
        </p:nvSpPr>
        <p:spPr>
          <a:xfrm>
            <a:off x="0" y="2924175"/>
            <a:ext cx="9144000" cy="690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    公式中的三个物理量必须是</a:t>
            </a:r>
            <a:r>
              <a:rPr lang="zh-CN" altLang="en-US" sz="2800" b="1">
                <a:solidFill>
                  <a:srgbClr val="800000"/>
                </a:solidFill>
                <a:latin typeface="Times New Roman" pitchFamily="18" charset="0"/>
                <a:ea typeface="黑体" pitchFamily="49" charset="-122"/>
              </a:rPr>
              <a:t>同一物体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，单位必须统一</a:t>
            </a:r>
            <a:endParaRPr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5364" name="AutoShape 7"/>
          <p:cNvSpPr/>
          <p:nvPr/>
        </p:nvSpPr>
        <p:spPr>
          <a:xfrm>
            <a:off x="5819775" y="828675"/>
            <a:ext cx="2514600" cy="503238"/>
          </a:xfrm>
          <a:prstGeom prst="wedgeRoundRectCallout">
            <a:avLst>
              <a:gd name="adj1" fmla="val -67741"/>
              <a:gd name="adj2" fmla="val 38014"/>
              <a:gd name="adj3" fmla="val 16667"/>
            </a:avLst>
          </a:prstGeom>
          <a:noFill/>
          <a:ln w="28575">
            <a:solidFill>
              <a:srgbClr val="0066CC"/>
            </a:solidFill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质量 千克</a:t>
            </a: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kg</a:t>
            </a:r>
            <a:endParaRPr lang="en-US" altLang="zh-CN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5365" name="AutoShape 8"/>
          <p:cNvSpPr/>
          <p:nvPr/>
        </p:nvSpPr>
        <p:spPr>
          <a:xfrm>
            <a:off x="5210175" y="2276475"/>
            <a:ext cx="2895600" cy="503238"/>
          </a:xfrm>
          <a:prstGeom prst="wedgeRoundRectCallout">
            <a:avLst>
              <a:gd name="adj1" fmla="val -48574"/>
              <a:gd name="adj2" fmla="val -90694"/>
              <a:gd name="adj3" fmla="val 16667"/>
            </a:avLst>
          </a:prstGeom>
          <a:noFill/>
          <a:ln w="28575">
            <a:solidFill>
              <a:srgbClr val="0066CC"/>
            </a:solidFill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体积 米</a:t>
            </a:r>
            <a:r>
              <a:rPr lang="en-US" altLang="zh-CN" sz="2800" b="1" baseline="30000">
                <a:latin typeface="Times New Roman" pitchFamily="18" charset="0"/>
                <a:ea typeface="黑体" pitchFamily="49" charset="-122"/>
              </a:rPr>
              <a:t>3</a:t>
            </a: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m</a:t>
            </a:r>
            <a:r>
              <a:rPr lang="en-US" altLang="zh-CN" sz="2800" b="1" baseline="30000">
                <a:latin typeface="Times New Roman" pitchFamily="18" charset="0"/>
                <a:ea typeface="黑体" pitchFamily="49" charset="-122"/>
              </a:rPr>
              <a:t>3</a:t>
            </a:r>
            <a:endParaRPr lang="el-GR" altLang="zh-CN" sz="2800" b="1" baseline="30000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5366" name="AutoShape 9"/>
          <p:cNvSpPr/>
          <p:nvPr/>
        </p:nvSpPr>
        <p:spPr>
          <a:xfrm>
            <a:off x="1171575" y="1514475"/>
            <a:ext cx="2819400" cy="914400"/>
          </a:xfrm>
          <a:prstGeom prst="wedgeRoundRectCallout">
            <a:avLst>
              <a:gd name="adj1" fmla="val 50903"/>
              <a:gd name="adj2" fmla="val -25866"/>
              <a:gd name="adj3" fmla="val 16667"/>
            </a:avLst>
          </a:prstGeom>
          <a:noFill/>
          <a:ln w="28575">
            <a:solidFill>
              <a:srgbClr val="0066CC"/>
            </a:solidFill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密度 千克</a:t>
            </a: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/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米</a:t>
            </a:r>
            <a:r>
              <a:rPr lang="en-US" altLang="zh-CN" sz="2800" b="1" baseline="30000">
                <a:latin typeface="Times New Roman" pitchFamily="18" charset="0"/>
                <a:ea typeface="黑体" pitchFamily="49" charset="-122"/>
              </a:rPr>
              <a:t>3</a:t>
            </a:r>
            <a:endParaRPr lang="en-US" altLang="zh-CN" sz="2800" b="1" baseline="30000">
              <a:latin typeface="Times New Roman" pitchFamily="18" charset="0"/>
              <a:ea typeface="黑体" pitchFamily="49" charset="-122"/>
            </a:endParaRPr>
          </a:p>
          <a:p>
            <a:pPr marL="0" lvl="0" indent="0" algn="ctr" eaLnBrk="1" hangingPunct="1"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kg/m</a:t>
            </a:r>
            <a:r>
              <a:rPr lang="en-US" altLang="zh-CN" sz="2800" b="1" baseline="30000">
                <a:latin typeface="Times New Roman" pitchFamily="18" charset="0"/>
                <a:ea typeface="黑体" pitchFamily="49" charset="-122"/>
              </a:rPr>
              <a:t>3</a:t>
            </a:r>
            <a:endParaRPr lang="en-US" altLang="zh-CN" sz="2800" b="1" baseline="30000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5367" name="Text Box 5"/>
          <p:cNvSpPr/>
          <p:nvPr/>
        </p:nvSpPr>
        <p:spPr>
          <a:xfrm>
            <a:off x="3059112" y="4005262"/>
            <a:ext cx="2447925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变形公式：</a:t>
            </a:r>
            <a:r>
              <a:rPr lang="en-US" altLang="zh-CN" sz="2800">
                <a:latin typeface="Times New Roman" pitchFamily="18" charset="0"/>
              </a:rPr>
              <a:t>  </a:t>
            </a:r>
            <a:endParaRPr lang="zh-CN" altLang="en-US" sz="2800" b="1" i="1">
              <a:latin typeface="Times New Roman" pitchFamily="18" charset="0"/>
            </a:endParaRPr>
          </a:p>
        </p:txBody>
      </p:sp>
      <p:grpSp>
        <p:nvGrpSpPr>
          <p:cNvPr id="15368" name="Group 25"/>
          <p:cNvGrpSpPr/>
          <p:nvPr/>
        </p:nvGrpSpPr>
        <p:grpSpPr>
          <a:xfrm>
            <a:off x="4787900" y="4868862"/>
            <a:ext cx="1119188" cy="990600"/>
            <a:chOff x="3264" y="3264"/>
            <a:chExt cx="705" cy="624"/>
          </a:xfrm>
        </p:grpSpPr>
        <p:grpSp>
          <p:nvGrpSpPr>
            <p:cNvPr id="15376" name="Group 16"/>
            <p:cNvGrpSpPr/>
            <p:nvPr/>
          </p:nvGrpSpPr>
          <p:grpSpPr>
            <a:xfrm>
              <a:off x="3264" y="3264"/>
              <a:ext cx="705" cy="596"/>
              <a:chOff x="3216" y="2880"/>
              <a:chExt cx="705" cy="596"/>
            </a:xfrm>
          </p:grpSpPr>
          <p:sp>
            <p:nvSpPr>
              <p:cNvPr id="15378" name="Rectangle 15"/>
              <p:cNvSpPr/>
              <p:nvPr/>
            </p:nvSpPr>
            <p:spPr>
              <a:xfrm>
                <a:off x="3216" y="3016"/>
                <a:ext cx="680" cy="327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800" b="1" i="1">
                    <a:latin typeface="Times New Roman" pitchFamily="18" charset="0"/>
                  </a:rPr>
                  <a:t>V </a:t>
                </a:r>
                <a:r>
                  <a:rPr lang="en-US" altLang="zh-CN" sz="2800" b="1">
                    <a:latin typeface="Times New Roman" pitchFamily="18" charset="0"/>
                  </a:rPr>
                  <a:t>=</a:t>
                </a:r>
                <a:endParaRPr lang="en-US" altLang="zh-CN" sz="2800" b="1">
                  <a:latin typeface="Times New Roman" pitchFamily="18" charset="0"/>
                </a:endParaRPr>
              </a:p>
            </p:txBody>
          </p:sp>
          <p:sp>
            <p:nvSpPr>
              <p:cNvPr id="15379" name="Rectangle 16"/>
              <p:cNvSpPr/>
              <p:nvPr/>
            </p:nvSpPr>
            <p:spPr>
              <a:xfrm>
                <a:off x="3601" y="2880"/>
                <a:ext cx="290" cy="59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r>
                  <a:rPr lang="en-US" altLang="zh-CN" sz="2800" b="1" i="1">
                    <a:latin typeface="Times New Roman" pitchFamily="18" charset="0"/>
                  </a:rPr>
                  <a:t>m</a:t>
                </a:r>
                <a:endParaRPr lang="en-US" altLang="zh-CN" sz="2800" b="1" i="1">
                  <a:latin typeface="Times New Roman" pitchFamily="18" charset="0"/>
                </a:endParaRPr>
              </a:p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lang="en-US" altLang="zh-CN" sz="2800" b="1" i="1">
                  <a:latin typeface="Times New Roman" pitchFamily="18" charset="0"/>
                </a:endParaRPr>
              </a:p>
            </p:txBody>
          </p:sp>
          <p:cxnSp>
            <p:nvCxnSpPr>
              <p:cNvPr id="15380" name="Line 17"/>
              <p:cNvCxnSpPr/>
              <p:nvPr/>
            </p:nvCxnSpPr>
            <p:spPr>
              <a:xfrm>
                <a:off x="3648" y="3168"/>
                <a:ext cx="273" cy="0"/>
              </a:xfrm>
              <a:prstGeom prst="line">
                <a:avLst/>
              </a:prstGeom>
              <a:noFill/>
              <a:ln w="12700">
                <a:solidFill>
                  <a:schemeClr val="tx1"/>
                </a:solidFill>
                <a:miter lim="800000"/>
              </a:ln>
            </p:spPr>
          </p:cxnSp>
        </p:grpSp>
        <p:graphicFrame>
          <p:nvGraphicFramePr>
            <p:cNvPr id="15377" name="Object 23"/>
            <p:cNvGraphicFramePr>
              <a:graphicFrameLocks noChangeAspect="1"/>
            </p:cNvGraphicFramePr>
            <p:nvPr/>
          </p:nvGraphicFramePr>
          <p:xfrm>
            <a:off x="3648" y="3408"/>
            <a:ext cx="288" cy="48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1" name="Equation" r:id="rId4" progId="Equation.DSMT4">
                    <p:embed/>
                  </p:oleObj>
                </mc:Choice>
                <mc:Fallback>
                  <p:oleObj name="Equation" r:id="rId4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rcRect t="19252" r="64793" b="16577"/>
                        <a:stretch>
                          <a:fillRect/>
                        </a:stretch>
                      </p:blipFill>
                      <p:spPr>
                        <a:xfrm>
                          <a:off x="3648" y="3408"/>
                          <a:ext cx="288" cy="48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</p:grpSp>
      <p:grpSp>
        <p:nvGrpSpPr>
          <p:cNvPr id="15369" name="组合 17"/>
          <p:cNvGrpSpPr/>
          <p:nvPr/>
        </p:nvGrpSpPr>
        <p:grpSpPr>
          <a:xfrm>
            <a:off x="2268538" y="5013325"/>
            <a:ext cx="1385888" cy="762000"/>
            <a:chOff x="1600200" y="5181600"/>
            <a:chExt cx="1385888" cy="762000"/>
          </a:xfrm>
        </p:grpSpPr>
        <p:grpSp>
          <p:nvGrpSpPr>
            <p:cNvPr id="15370" name="Group 24"/>
            <p:cNvGrpSpPr/>
            <p:nvPr/>
          </p:nvGrpSpPr>
          <p:grpSpPr>
            <a:xfrm>
              <a:off x="1600200" y="5181600"/>
              <a:ext cx="1385888" cy="762000"/>
              <a:chOff x="1008" y="3264"/>
              <a:chExt cx="873" cy="480"/>
            </a:xfrm>
          </p:grpSpPr>
          <p:grpSp>
            <p:nvGrpSpPr>
              <p:cNvPr id="15372" name="Group 13"/>
              <p:cNvGrpSpPr/>
              <p:nvPr/>
            </p:nvGrpSpPr>
            <p:grpSpPr>
              <a:xfrm>
                <a:off x="1008" y="3360"/>
                <a:ext cx="873" cy="335"/>
                <a:chOff x="912" y="2968"/>
                <a:chExt cx="873" cy="335"/>
              </a:xfrm>
            </p:grpSpPr>
            <p:sp>
              <p:nvSpPr>
                <p:cNvPr id="15374" name="Rectangle 15"/>
                <p:cNvSpPr/>
                <p:nvPr/>
              </p:nvSpPr>
              <p:spPr>
                <a:xfrm>
                  <a:off x="912" y="2968"/>
                  <a:ext cx="680" cy="327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>
                  <a:sp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zh-CN" sz="2800" b="1" i="1">
                      <a:latin typeface="Times New Roman" pitchFamily="18" charset="0"/>
                    </a:rPr>
                    <a:t>m</a:t>
                  </a:r>
                  <a:r>
                    <a:rPr lang="en-US" altLang="zh-CN" sz="2800" b="1">
                      <a:latin typeface="Times New Roman" pitchFamily="18" charset="0"/>
                    </a:rPr>
                    <a:t>=  </a:t>
                  </a:r>
                  <a:endParaRPr lang="en-US" altLang="zh-CN" sz="2800" b="1">
                    <a:latin typeface="Times New Roman" pitchFamily="18" charset="0"/>
                  </a:endParaRPr>
                </a:p>
              </p:txBody>
            </p:sp>
            <p:sp>
              <p:nvSpPr>
                <p:cNvPr id="15375" name="Rectangle 16"/>
                <p:cNvSpPr/>
                <p:nvPr/>
              </p:nvSpPr>
              <p:spPr>
                <a:xfrm>
                  <a:off x="1296" y="2976"/>
                  <a:ext cx="489" cy="327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wrap="none">
                  <a:sp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eaLnBrk="1" hangingPunct="1">
                    <a:spcBef>
                      <a:spcPct val="0"/>
                    </a:spcBef>
                    <a:buFontTx/>
                    <a:buNone/>
                  </a:pPr>
                  <a:r>
                    <a:rPr lang="en-US" altLang="zh-CN" sz="2800" b="1" i="1">
                      <a:latin typeface="Times New Roman" pitchFamily="18" charset="0"/>
                    </a:rPr>
                    <a:t>    V</a:t>
                  </a:r>
                  <a:endParaRPr lang="en-US" altLang="zh-CN" sz="2800" b="1" i="1">
                    <a:latin typeface="Times New Roman" pitchFamily="18" charset="0"/>
                  </a:endParaRPr>
                </a:p>
              </p:txBody>
            </p:sp>
          </p:grpSp>
          <p:graphicFrame>
            <p:nvGraphicFramePr>
              <p:cNvPr id="15373" name="Object 22"/>
              <p:cNvGraphicFramePr>
                <a:graphicFrameLocks noChangeAspect="1"/>
              </p:cNvGraphicFramePr>
              <p:nvPr/>
            </p:nvGraphicFramePr>
            <p:xfrm>
              <a:off x="1392" y="3264"/>
              <a:ext cx="288" cy="480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42" name="Equation" r:id="rId5" progId="Equation.DSMT4">
                      <p:embed/>
                    </p:oleObj>
                  </mc:Choice>
                  <mc:Fallback>
                    <p:oleObj name="Equation" r:id="rId5" progId="Equation.DSMT4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3"/>
                          <a:srcRect t="19252" r="64793" b="16577"/>
                          <a:stretch>
                            <a:fillRect/>
                          </a:stretch>
                        </p:blipFill>
                        <p:spPr>
                          <a:xfrm>
                            <a:off x="1392" y="3264"/>
                            <a:ext cx="288" cy="480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</p:grpSp>
        <p:sp>
          <p:nvSpPr>
            <p:cNvPr id="15371" name="椭圆 16"/>
            <p:cNvSpPr>
              <a:spLocks noChangeArrowheads="1"/>
            </p:cNvSpPr>
            <p:nvPr/>
          </p:nvSpPr>
          <p:spPr bwMode="auto">
            <a:xfrm>
              <a:off x="2590800" y="5562600"/>
              <a:ext cx="76200" cy="76200"/>
            </a:xfrm>
            <a:prstGeom prst="ellipse">
              <a:avLst/>
            </a:prstGeom>
            <a:solidFill>
              <a:schemeClr val="tx2"/>
            </a:solidFill>
            <a:ln w="25400" algn="ctr">
              <a:solidFill>
                <a:schemeClr val="tx1"/>
              </a:solidFill>
              <a:round/>
            </a:ln>
          </p:spPr>
          <p:txBody>
            <a:bodyPr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marR="0" lvl="0" indent="0" algn="ctr" eaLnBrk="1" hangingPunct="1"/>
              <a:endParaRPr lang="zh-CN" altLang="en-US">
                <a:solidFill>
                  <a:srgbClr val="FFFFFF"/>
                </a:solidFill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536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536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536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536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536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536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536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1536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5363" grpId="0"/>
      <p:bldP spid="15364" grpId="1"/>
      <p:bldP spid="15365" grpId="2"/>
      <p:bldP spid="15366" grpId="3"/>
      <p:bldP spid="15367" grpId="4"/>
    </p:bldLst>
  </p:timing>
</p:sld>
</file>

<file path=ppt/slides/slide1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6386" name="Text Box 2"/>
          <p:cNvSpPr/>
          <p:nvPr/>
        </p:nvSpPr>
        <p:spPr>
          <a:xfrm>
            <a:off x="2743200" y="1524000"/>
            <a:ext cx="6019800" cy="11588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千克／米</a:t>
            </a:r>
            <a:r>
              <a:rPr lang="zh-CN" altLang="en-US" sz="2800" b="1" baseline="300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３ 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，读作：千克每立方米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kg/m</a:t>
            </a:r>
            <a:r>
              <a:rPr lang="en-US" altLang="zh-CN" sz="2800" b="1" baseline="300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， </a:t>
            </a: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kg·m</a:t>
            </a:r>
            <a:r>
              <a:rPr lang="en-US" altLang="zh-CN" sz="2800" b="1" baseline="300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-3</a:t>
            </a: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）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387" name="Rectangle 3"/>
          <p:cNvSpPr/>
          <p:nvPr/>
        </p:nvSpPr>
        <p:spPr bwMode="black">
          <a:xfrm>
            <a:off x="0" y="4038600"/>
            <a:ext cx="3276600" cy="625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）单位换算：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aphicFrame>
        <p:nvGraphicFramePr>
          <p:cNvPr id="16388" name="Object 4"/>
          <p:cNvGraphicFramePr>
            <a:graphicFrameLocks noChangeAspect="1"/>
          </p:cNvGraphicFramePr>
          <p:nvPr/>
        </p:nvGraphicFramePr>
        <p:xfrm>
          <a:off x="1524000" y="4724400"/>
          <a:ext cx="4743450" cy="177641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3" name="Equation" r:id="rId2" progId="Equation.DSMT4">
                  <p:embed/>
                </p:oleObj>
              </mc:Choice>
              <mc:Fallback>
                <p:oleObj name="Equation" r:id="rId2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524000" y="4724400"/>
                        <a:ext cx="4743450" cy="177641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pic>
        <p:nvPicPr>
          <p:cNvPr id="16389" name="Picture 9" descr="E:\李燃\教师教学用书\2012人教教师用书项目\ppt\物理\图标.png"/>
          <p:cNvPicPr/>
          <p:nvPr/>
        </p:nvPicPr>
        <p:blipFill>
          <a:blip r:embed="rId4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6390" name="Text Box 6"/>
          <p:cNvSpPr/>
          <p:nvPr/>
        </p:nvSpPr>
        <p:spPr>
          <a:xfrm>
            <a:off x="685800" y="457200"/>
            <a:ext cx="2286000" cy="7016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b="1">
                <a:latin typeface="黑体" pitchFamily="49" charset="-122"/>
                <a:ea typeface="黑体" pitchFamily="49" charset="-122"/>
              </a:rPr>
              <a:t>4</a:t>
            </a:r>
            <a:r>
              <a:rPr kumimoji="1" lang="zh-CN" altLang="en-US" b="1">
                <a:latin typeface="黑体" pitchFamily="49" charset="-122"/>
                <a:ea typeface="黑体" pitchFamily="49" charset="-122"/>
              </a:rPr>
              <a:t>．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单位：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391" name="Text Box 7"/>
          <p:cNvSpPr/>
          <p:nvPr/>
        </p:nvSpPr>
        <p:spPr>
          <a:xfrm>
            <a:off x="0" y="1447800"/>
            <a:ext cx="2895600" cy="625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）国际单位：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392" name="Rectangle 8"/>
          <p:cNvSpPr/>
          <p:nvPr/>
        </p:nvSpPr>
        <p:spPr bwMode="black">
          <a:xfrm>
            <a:off x="2971800" y="4114800"/>
            <a:ext cx="3810000" cy="6350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1 g/cm </a:t>
            </a:r>
            <a:r>
              <a:rPr lang="en-US" altLang="zh-CN" sz="2800" b="1" baseline="3000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 =10</a:t>
            </a:r>
            <a:r>
              <a:rPr lang="en-US" altLang="zh-CN" sz="2800" b="1" baseline="3000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3 </a:t>
            </a: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kg/m</a:t>
            </a:r>
            <a:r>
              <a:rPr lang="en-US" altLang="zh-CN" sz="2800" b="1" baseline="3000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en-US" altLang="zh-CN" sz="2800" b="1">
                <a:solidFill>
                  <a:srgbClr val="800000"/>
                </a:solidFill>
                <a:latin typeface="Times New Roman" pitchFamily="18" charset="0"/>
              </a:rPr>
              <a:t> </a:t>
            </a:r>
            <a:endParaRPr lang="en-US" altLang="zh-CN" sz="2800" b="1">
              <a:solidFill>
                <a:srgbClr val="800000"/>
              </a:solidFill>
              <a:latin typeface="Times New Roman" pitchFamily="18" charset="0"/>
            </a:endParaRPr>
          </a:p>
        </p:txBody>
      </p:sp>
      <p:sp>
        <p:nvSpPr>
          <p:cNvPr id="16393" name="Text Box 9"/>
          <p:cNvSpPr/>
          <p:nvPr/>
        </p:nvSpPr>
        <p:spPr>
          <a:xfrm>
            <a:off x="0" y="2895600"/>
            <a:ext cx="2895600" cy="625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（</a:t>
            </a: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）常用单位：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6394" name="Text Box 10"/>
          <p:cNvSpPr/>
          <p:nvPr/>
        </p:nvSpPr>
        <p:spPr>
          <a:xfrm>
            <a:off x="2819400" y="2895600"/>
            <a:ext cx="6019800" cy="625475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克／厘米</a:t>
            </a:r>
            <a:r>
              <a:rPr lang="zh-CN" altLang="en-US" sz="2800" b="1" baseline="300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３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（</a:t>
            </a: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g/cm</a:t>
            </a:r>
            <a:r>
              <a:rPr lang="en-US" altLang="zh-CN" sz="2800" b="1" baseline="300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， </a:t>
            </a: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g·cm</a:t>
            </a:r>
            <a:r>
              <a:rPr lang="en-US" altLang="zh-CN" sz="2800" b="1" baseline="300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-3</a:t>
            </a: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）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638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639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639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638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8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638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63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639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6386" grpId="0"/>
      <p:bldP spid="16387" grpId="1"/>
      <p:bldP spid="16392" grpId="2"/>
      <p:bldP spid="16393" grpId="3"/>
      <p:bldP spid="16394" grpId="4"/>
    </p:bldLst>
  </p:timing>
</p:sld>
</file>

<file path=ppt/slides/slide1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17410" name="Picture 2" descr="密度表1"/>
          <p:cNvPicPr/>
          <p:nvPr/>
        </p:nvPicPr>
        <p:blipFill>
          <a:blip r:embed="rId2"/>
          <a:stretch>
            <a:fillRect/>
          </a:stretch>
        </p:blipFill>
        <p:spPr>
          <a:xfrm>
            <a:off x="355600" y="1027112"/>
            <a:ext cx="3095625" cy="517207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1" name="Picture 3" descr="密度表2"/>
          <p:cNvPicPr/>
          <p:nvPr/>
        </p:nvPicPr>
        <p:blipFill>
          <a:blip r:embed="rId3"/>
          <a:stretch>
            <a:fillRect/>
          </a:stretch>
        </p:blipFill>
        <p:spPr>
          <a:xfrm>
            <a:off x="3581400" y="1066800"/>
            <a:ext cx="2781300" cy="3933825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2" name="Picture 4" descr="密度表3"/>
          <p:cNvPicPr/>
          <p:nvPr/>
        </p:nvPicPr>
        <p:blipFill>
          <a:blip r:embed="rId4"/>
          <a:stretch>
            <a:fillRect/>
          </a:stretch>
        </p:blipFill>
        <p:spPr>
          <a:xfrm>
            <a:off x="6410325" y="1036638"/>
            <a:ext cx="2495550" cy="3233738"/>
          </a:xfrm>
          <a:prstGeom prst="rect">
            <a:avLst/>
          </a:prstGeom>
          <a:noFill/>
          <a:ln>
            <a:noFill/>
            <a:miter lim="800000"/>
          </a:ln>
        </p:spPr>
      </p:pic>
      <p:pic>
        <p:nvPicPr>
          <p:cNvPr id="17413" name="Picture 9" descr="E:\李燃\教师教学用书\2012人教教师用书项目\ppt\物理\图标.png"/>
          <p:cNvPicPr/>
          <p:nvPr/>
        </p:nvPicPr>
        <p:blipFill>
          <a:blip r:embed="rId5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7414" name="Rectangle 382"/>
          <p:cNvSpPr/>
          <p:nvPr/>
        </p:nvSpPr>
        <p:spPr bwMode="black">
          <a:xfrm>
            <a:off x="2971800" y="381000"/>
            <a:ext cx="3471862" cy="6096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lnSpc>
                <a:spcPct val="80000"/>
              </a:lnSpc>
              <a:spcBef>
                <a:spcPct val="0"/>
              </a:spcBef>
              <a:buFontTx/>
              <a:buNone/>
            </a:pPr>
            <a:r>
              <a:rPr lang="en-US" altLang="zh-CN" sz="3600" b="1">
                <a:latin typeface="黑体" pitchFamily="49" charset="-122"/>
                <a:ea typeface="黑体" pitchFamily="49" charset="-122"/>
              </a:rPr>
              <a:t>5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、密度表分析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7415" name="Rectangle 7"/>
          <p:cNvSpPr/>
          <p:nvPr/>
        </p:nvSpPr>
        <p:spPr>
          <a:xfrm>
            <a:off x="3733800" y="5181600"/>
            <a:ext cx="5410200" cy="5540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4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．</a:t>
            </a:r>
            <a:r>
              <a:rPr lang="zh-CN" altLang="en-US" sz="24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一般：</a:t>
            </a:r>
            <a:r>
              <a:rPr lang="en-US" altLang="zh-CN" sz="2400" b="1" i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ρ</a:t>
            </a:r>
            <a:r>
              <a:rPr lang="zh-CN" altLang="en-US" sz="2400" b="1" baseline="-250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固</a:t>
            </a:r>
            <a:r>
              <a:rPr lang="zh-CN" altLang="en-US" sz="2400" b="1" u="sng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　</a:t>
            </a:r>
            <a:r>
              <a:rPr lang="en-US" altLang="zh-CN" sz="2400" b="1" u="sng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&gt;</a:t>
            </a:r>
            <a:r>
              <a:rPr lang="zh-CN" altLang="en-US" sz="2400" b="1" u="sng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　</a:t>
            </a:r>
            <a:r>
              <a:rPr lang="en-US" altLang="zh-CN" sz="2400" b="1" i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ρ</a:t>
            </a:r>
            <a:r>
              <a:rPr lang="zh-CN" altLang="en-US" sz="2400" b="1" baseline="-250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液</a:t>
            </a:r>
            <a:r>
              <a:rPr lang="zh-CN" altLang="en-US" sz="2400" b="1" u="sng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　</a:t>
            </a:r>
            <a:r>
              <a:rPr lang="en-US" altLang="zh-CN" sz="2400" b="1" u="sng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&gt;</a:t>
            </a:r>
            <a:r>
              <a:rPr lang="zh-CN" altLang="en-US" sz="2400" b="1" u="sng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　　</a:t>
            </a:r>
            <a:r>
              <a:rPr lang="en-US" altLang="zh-CN" sz="2400" b="1" i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ρ</a:t>
            </a:r>
            <a:r>
              <a:rPr lang="zh-CN" altLang="en-US" sz="2400" b="1" baseline="-250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气</a:t>
            </a:r>
            <a:r>
              <a:rPr lang="zh-CN" altLang="en-US" sz="1800">
                <a:latin typeface="Tahoma" pitchFamily="34" charset="0"/>
              </a:rPr>
              <a:t>   </a:t>
            </a:r>
            <a:endParaRPr lang="zh-CN" altLang="en-US" sz="1800">
              <a:latin typeface="Tahoma" pitchFamily="34" charset="0"/>
            </a:endParaRPr>
          </a:p>
        </p:txBody>
      </p:sp>
      <p:sp>
        <p:nvSpPr>
          <p:cNvPr id="17416" name="Rectangle 8"/>
          <p:cNvSpPr/>
          <p:nvPr/>
        </p:nvSpPr>
        <p:spPr>
          <a:xfrm>
            <a:off x="3657600" y="5867400"/>
            <a:ext cx="5257800" cy="5000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400" b="1">
                <a:solidFill>
                  <a:srgbClr val="000000"/>
                </a:solidFill>
                <a:latin typeface="Tahoma" pitchFamily="34" charset="0"/>
                <a:ea typeface="黑体" pitchFamily="49" charset="-122"/>
              </a:rPr>
              <a:t>２</a:t>
            </a:r>
            <a:r>
              <a:rPr kumimoji="1" lang="zh-CN" altLang="en-US" sz="2400" b="1">
                <a:solidFill>
                  <a:srgbClr val="111111"/>
                </a:solidFill>
                <a:latin typeface="Tahoma" pitchFamily="34" charset="0"/>
                <a:ea typeface="黑体" pitchFamily="49" charset="-122"/>
              </a:rPr>
              <a:t>．</a:t>
            </a:r>
            <a:r>
              <a:rPr lang="zh-CN" altLang="en-US" sz="2400" b="1">
                <a:solidFill>
                  <a:srgbClr val="000000"/>
                </a:solidFill>
                <a:latin typeface="Tahoma" pitchFamily="34" charset="0"/>
                <a:ea typeface="黑体" pitchFamily="49" charset="-122"/>
              </a:rPr>
              <a:t>水的密度是多少？</a:t>
            </a:r>
            <a:endParaRPr lang="zh-CN" altLang="en-US" sz="2400" b="1">
              <a:latin typeface="Tahoma" pitchFamily="34" charset="0"/>
              <a:ea typeface="黑体" pitchFamily="49" charset="-122"/>
            </a:endParaRPr>
          </a:p>
        </p:txBody>
      </p:sp>
      <p:sp>
        <p:nvSpPr>
          <p:cNvPr id="17417" name="Rectangle 9"/>
          <p:cNvSpPr/>
          <p:nvPr/>
        </p:nvSpPr>
        <p:spPr>
          <a:xfrm>
            <a:off x="3657600" y="1524000"/>
            <a:ext cx="2743200" cy="381000"/>
          </a:xfrm>
          <a:prstGeom prst="rect">
            <a:avLst/>
          </a:prstGeom>
          <a:noFill/>
          <a:ln w="57150">
            <a:solidFill>
              <a:srgbClr val="800000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Arial" pitchFamily="34" charset="0"/>
            </a:endParaRPr>
          </a:p>
        </p:txBody>
      </p:sp>
      <p:sp>
        <p:nvSpPr>
          <p:cNvPr id="17418" name="Rectangle 10"/>
          <p:cNvSpPr/>
          <p:nvPr/>
        </p:nvSpPr>
        <p:spPr>
          <a:xfrm>
            <a:off x="3581400" y="2819400"/>
            <a:ext cx="2743200" cy="381000"/>
          </a:xfrm>
          <a:prstGeom prst="rect">
            <a:avLst/>
          </a:prstGeom>
          <a:noFill/>
          <a:ln w="57150">
            <a:solidFill>
              <a:srgbClr val="800000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Arial" pitchFamily="34" charset="0"/>
            </a:endParaRPr>
          </a:p>
        </p:txBody>
      </p:sp>
      <p:sp>
        <p:nvSpPr>
          <p:cNvPr id="17419" name="Rectangle 11"/>
          <p:cNvSpPr/>
          <p:nvPr/>
        </p:nvSpPr>
        <p:spPr>
          <a:xfrm>
            <a:off x="457200" y="4953000"/>
            <a:ext cx="2743200" cy="381000"/>
          </a:xfrm>
          <a:prstGeom prst="rect">
            <a:avLst/>
          </a:prstGeom>
          <a:noFill/>
          <a:ln w="57150">
            <a:solidFill>
              <a:srgbClr val="800000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Arial" pitchFamily="34" charset="0"/>
            </a:endParaRPr>
          </a:p>
        </p:txBody>
      </p:sp>
      <p:sp>
        <p:nvSpPr>
          <p:cNvPr id="17420" name="Rectangle 12"/>
          <p:cNvSpPr/>
          <p:nvPr/>
        </p:nvSpPr>
        <p:spPr>
          <a:xfrm>
            <a:off x="457200" y="4953000"/>
            <a:ext cx="2743200" cy="838200"/>
          </a:xfrm>
          <a:prstGeom prst="rect">
            <a:avLst/>
          </a:prstGeom>
          <a:noFill/>
          <a:ln w="57150">
            <a:solidFill>
              <a:srgbClr val="800000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Arial" pitchFamily="34" charset="0"/>
            </a:endParaRPr>
          </a:p>
        </p:txBody>
      </p:sp>
      <p:sp>
        <p:nvSpPr>
          <p:cNvPr id="17421" name="Rectangle 13"/>
          <p:cNvSpPr/>
          <p:nvPr/>
        </p:nvSpPr>
        <p:spPr>
          <a:xfrm>
            <a:off x="3581400" y="3733800"/>
            <a:ext cx="2743200" cy="838200"/>
          </a:xfrm>
          <a:prstGeom prst="rect">
            <a:avLst/>
          </a:prstGeom>
          <a:noFill/>
          <a:ln w="57150">
            <a:solidFill>
              <a:srgbClr val="800000"/>
            </a:solidFill>
            <a:miter lim="800000"/>
          </a:ln>
        </p:spPr>
        <p:txBody>
          <a:bodyPr wrap="none"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spcBef>
                <a:spcPct val="0"/>
              </a:spcBef>
              <a:buFontTx/>
              <a:buNone/>
            </a:pPr>
            <a:endParaRPr lang="zh-CN" altLang="en-US" sz="1800">
              <a:latin typeface="Arial" pitchFamily="34" charset="0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741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741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741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1741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6" fill="hold" nodeType="clickPar">
                      <p:stCondLst>
                        <p:cond delay="indefinite"/>
                      </p:stCondLst>
                      <p:childTnLst>
                        <p:par>
                          <p:cTn id="27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8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9" presetID="3" presetClass="entr" presetSubtype="1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1" dur="500"/>
                                        <p:tgtEl>
                                          <p:spTgt spid="17419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2" fill="hold" nodeType="clickPar">
                      <p:stCondLst>
                        <p:cond delay="indefinite"/>
                      </p:stCondLst>
                      <p:childTnLst>
                        <p:par>
                          <p:cTn id="3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3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5" presetID="3" presetClass="entr" presetSubtype="10" fill="hold" grpId="5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37" dur="500"/>
                                        <p:tgtEl>
                                          <p:spTgt spid="17420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38" fill="hold" nodeType="clickPar">
                      <p:stCondLst>
                        <p:cond delay="indefinite"/>
                      </p:stCondLst>
                      <p:childTnLst>
                        <p:par>
                          <p:cTn id="3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4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41" presetID="3" presetClass="entr" presetSubtype="10" fill="hold" grpId="6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4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742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43" dur="500"/>
                                        <p:tgtEl>
                                          <p:spTgt spid="1742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7415" grpId="0"/>
      <p:bldP spid="17416" grpId="1"/>
      <p:bldP spid="17417" grpId="2"/>
      <p:bldP spid="17418" grpId="3"/>
      <p:bldP spid="17419" grpId="4"/>
      <p:bldP spid="17420" grpId="5"/>
      <p:bldP spid="17421" grpId="6"/>
    </p:bldLst>
  </p:timing>
</p:sld>
</file>

<file path=ppt/slides/slide1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8434" name="Text Box 2"/>
          <p:cNvSpPr/>
          <p:nvPr/>
        </p:nvSpPr>
        <p:spPr>
          <a:xfrm>
            <a:off x="323850" y="1628775"/>
            <a:ext cx="7762875" cy="1289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  1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．密度与</a:t>
            </a:r>
            <a:r>
              <a:rPr kumimoji="1" lang="zh-CN" altLang="en-US" sz="2800" b="1" u="sng">
                <a:latin typeface="黑体" pitchFamily="49" charset="-122"/>
                <a:ea typeface="黑体" pitchFamily="49" charset="-122"/>
              </a:rPr>
              <a:t>　</a:t>
            </a:r>
            <a:r>
              <a:rPr kumimoji="1" lang="zh-CN" altLang="en-US" sz="2800" b="1" u="sng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物质种类</a:t>
            </a:r>
            <a:r>
              <a:rPr kumimoji="1" lang="zh-CN" altLang="en-US" sz="2800" b="1" u="sng">
                <a:latin typeface="黑体" pitchFamily="49" charset="-122"/>
                <a:ea typeface="黑体" pitchFamily="49" charset="-122"/>
              </a:rPr>
              <a:t>　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、</a:t>
            </a:r>
            <a:r>
              <a:rPr kumimoji="1" lang="zh-CN" altLang="en-US" sz="2800" b="1" u="sng">
                <a:latin typeface="黑体" pitchFamily="49" charset="-122"/>
                <a:ea typeface="黑体" pitchFamily="49" charset="-122"/>
              </a:rPr>
              <a:t>　</a:t>
            </a:r>
            <a:r>
              <a:rPr kumimoji="1" lang="zh-CN" altLang="en-US" sz="2800" b="1" u="sng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状态</a:t>
            </a:r>
            <a:r>
              <a:rPr kumimoji="1" lang="zh-CN" altLang="en-US" sz="2800" b="1" u="sng">
                <a:latin typeface="黑体" pitchFamily="49" charset="-122"/>
                <a:ea typeface="黑体" pitchFamily="49" charset="-122"/>
              </a:rPr>
              <a:t>　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有关．同种物质状态相同时，密度</a:t>
            </a:r>
            <a:r>
              <a:rPr kumimoji="1" lang="zh-CN" altLang="en-US" sz="2800" b="1" u="sng">
                <a:latin typeface="黑体" pitchFamily="49" charset="-122"/>
                <a:ea typeface="黑体" pitchFamily="49" charset="-122"/>
              </a:rPr>
              <a:t>　</a:t>
            </a:r>
            <a:r>
              <a:rPr kumimoji="1" lang="zh-CN" altLang="en-US" sz="2800" b="1" u="sng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相同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 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(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鉴别物质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) 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． 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18435" name="Rectangle 3"/>
          <p:cNvSpPr/>
          <p:nvPr/>
        </p:nvSpPr>
        <p:spPr bwMode="black">
          <a:xfrm>
            <a:off x="1676400" y="457200"/>
            <a:ext cx="5562600" cy="685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ctr" eaLnBrk="1" hangingPunct="1">
              <a:spcBef>
                <a:spcPct val="0"/>
              </a:spcBef>
              <a:buFontTx/>
              <a:buNone/>
            </a:pPr>
            <a:r>
              <a:rPr lang="zh-CN" altLang="en-US" sz="3600" b="1">
                <a:latin typeface="Arial" pitchFamily="34" charset="0"/>
                <a:ea typeface="黑体" pitchFamily="49" charset="-122"/>
              </a:rPr>
              <a:t>密度是物质的特性</a:t>
            </a:r>
            <a:endParaRPr lang="zh-CN" altLang="en-US" sz="3600" b="1">
              <a:latin typeface="Arial" pitchFamily="34" charset="0"/>
              <a:ea typeface="黑体" pitchFamily="49" charset="-122"/>
            </a:endParaRPr>
          </a:p>
        </p:txBody>
      </p:sp>
      <p:pic>
        <p:nvPicPr>
          <p:cNvPr id="18436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8437" name="Text Box 5"/>
          <p:cNvSpPr/>
          <p:nvPr/>
        </p:nvSpPr>
        <p:spPr>
          <a:xfrm>
            <a:off x="647700" y="4926012"/>
            <a:ext cx="8382000" cy="690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3</a:t>
            </a: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．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密度不随质量</a:t>
            </a:r>
            <a:r>
              <a:rPr lang="zh-CN" altLang="en-US" sz="2800" b="1">
                <a:latin typeface="Tahoma" pitchFamily="34" charset="0"/>
                <a:ea typeface="黑体" pitchFamily="49" charset="-122"/>
              </a:rPr>
              <a:t>、</a:t>
            </a:r>
            <a:r>
              <a:rPr lang="zh-CN" altLang="en-US" sz="2800" b="1" u="sng">
                <a:latin typeface="Times New Roman" pitchFamily="18" charset="0"/>
                <a:ea typeface="黑体" pitchFamily="49" charset="-122"/>
              </a:rPr>
              <a:t>　</a:t>
            </a:r>
            <a:r>
              <a:rPr lang="zh-CN" altLang="en-US" sz="2800" b="1" u="sng">
                <a:solidFill>
                  <a:srgbClr val="800000"/>
                </a:solidFill>
                <a:latin typeface="Times New Roman" pitchFamily="18" charset="0"/>
                <a:ea typeface="黑体" pitchFamily="49" charset="-122"/>
              </a:rPr>
              <a:t>体积</a:t>
            </a:r>
            <a:r>
              <a:rPr lang="zh-CN" altLang="en-US" sz="2800" b="1" u="sng">
                <a:latin typeface="Times New Roman" pitchFamily="18" charset="0"/>
                <a:ea typeface="黑体" pitchFamily="49" charset="-122"/>
              </a:rPr>
              <a:t>　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、大小的变化而变化；</a:t>
            </a:r>
            <a:r>
              <a:rPr lang="zh-CN" altLang="en-US" sz="2800" b="1">
                <a:solidFill>
                  <a:srgbClr val="111111"/>
                </a:solidFill>
                <a:latin typeface="Times New Roman" pitchFamily="18" charset="0"/>
              </a:rPr>
              <a:t>　</a:t>
            </a:r>
            <a:endParaRPr lang="zh-CN" altLang="en-US" sz="2800" b="1">
              <a:solidFill>
                <a:srgbClr val="111111"/>
              </a:solidFill>
              <a:latin typeface="Times New Roman" pitchFamily="18" charset="0"/>
            </a:endParaRPr>
          </a:p>
        </p:txBody>
      </p:sp>
      <p:sp>
        <p:nvSpPr>
          <p:cNvPr id="18438" name="Text Box 6"/>
          <p:cNvSpPr/>
          <p:nvPr/>
        </p:nvSpPr>
        <p:spPr>
          <a:xfrm>
            <a:off x="684212" y="3429000"/>
            <a:ext cx="6705600" cy="690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．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不同物质，密度</a:t>
            </a:r>
            <a:r>
              <a:rPr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一般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　</a:t>
            </a:r>
            <a:r>
              <a:rPr lang="zh-CN" altLang="en-US" sz="2800" b="1" u="sng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不同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　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184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18438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843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1843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8434" grpId="0"/>
      <p:bldP spid="18437" grpId="1"/>
      <p:bldP spid="18438" grpId="2"/>
    </p:bldLst>
  </p:timing>
</p:sld>
</file>

<file path=ppt/slides/slide1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19458" name="Rectangle 2"/>
          <p:cNvSpPr/>
          <p:nvPr/>
        </p:nvSpPr>
        <p:spPr>
          <a:xfrm>
            <a:off x="609600" y="1447800"/>
            <a:ext cx="8078788" cy="16303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0066CC"/>
                </a:solidFill>
                <a:latin typeface="Times New Roman" pitchFamily="18" charset="0"/>
              </a:rPr>
              <a:t>　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例：有一铜球，质量为</a:t>
            </a: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89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克，体积为</a:t>
            </a: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30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厘米</a:t>
            </a:r>
            <a:r>
              <a:rPr lang="en-US" altLang="zh-CN" sz="2800" b="1" baseline="30000">
                <a:latin typeface="Times New Roman" pitchFamily="18" charset="0"/>
                <a:ea typeface="黑体" pitchFamily="49" charset="-122"/>
              </a:rPr>
              <a:t>3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，试判断该球是空心还是实心？若是空心，求空心部分体积．</a:t>
            </a:r>
            <a:endParaRPr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19459" name="Text Box 3"/>
          <p:cNvSpPr/>
          <p:nvPr/>
        </p:nvSpPr>
        <p:spPr bwMode="black">
          <a:xfrm>
            <a:off x="1517650" y="5568950"/>
            <a:ext cx="4584700" cy="3476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20000"/>
              </a:lnSpc>
              <a:spcBef>
                <a:spcPct val="50000"/>
              </a:spcBef>
              <a:buFontTx/>
              <a:buNone/>
            </a:pPr>
            <a:endParaRPr lang="zh-CN" altLang="en-US" sz="1400" b="1">
              <a:solidFill>
                <a:schemeClr val="bg1"/>
              </a:solidFill>
              <a:latin typeface="Times New Roman" pitchFamily="18" charset="0"/>
            </a:endParaRPr>
          </a:p>
        </p:txBody>
      </p:sp>
      <p:pic>
        <p:nvPicPr>
          <p:cNvPr id="19460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19461" name="Rectangle 5"/>
          <p:cNvSpPr/>
          <p:nvPr/>
        </p:nvSpPr>
        <p:spPr bwMode="black">
          <a:xfrm>
            <a:off x="914400" y="3276600"/>
            <a:ext cx="6256338" cy="6048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wrap="none"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2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如果空心部分装满水，总质量是多少？</a:t>
            </a:r>
            <a:endParaRPr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1946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19461" grpId="0"/>
    </p:bldLst>
  </p:timing>
</p:sld>
</file>

<file path=ppt/slides/slide1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0482" name="Text Box 6"/>
          <p:cNvSpPr/>
          <p:nvPr/>
        </p:nvSpPr>
        <p:spPr>
          <a:xfrm>
            <a:off x="900112" y="3363912"/>
            <a:ext cx="5029200" cy="16922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．量筒上的标度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 algn="just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单位：   毫升 </a:t>
            </a: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mL (ml)        </a:t>
            </a:r>
            <a:endParaRPr lang="en-US" altLang="zh-CN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 algn="just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   1 mL = 1 cm</a:t>
            </a:r>
            <a:r>
              <a:rPr lang="en-US" altLang="zh-CN" sz="2800" b="1" baseline="30000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</a:t>
            </a:r>
            <a:endParaRPr lang="en-US" altLang="zh-CN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83" name="Rectangle 3"/>
          <p:cNvSpPr/>
          <p:nvPr/>
        </p:nvSpPr>
        <p:spPr>
          <a:xfrm>
            <a:off x="755650" y="1341438"/>
            <a:ext cx="4038600" cy="73342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50000"/>
              </a:lnSpc>
            </a:pPr>
            <a:r>
              <a:rPr lang="zh-CN" altLang="en-US" sz="2800" b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（一）量筒的使用</a:t>
            </a:r>
            <a:endParaRPr lang="zh-CN" altLang="en-US" sz="2800" b="1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0484" name="Rectangle 4"/>
          <p:cNvSpPr/>
          <p:nvPr/>
        </p:nvSpPr>
        <p:spPr>
          <a:xfrm>
            <a:off x="900112" y="2636838"/>
            <a:ext cx="51054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．量筒是测量体积的仪器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0485" name="Rectangle 5"/>
          <p:cNvSpPr/>
          <p:nvPr/>
        </p:nvSpPr>
        <p:spPr>
          <a:xfrm>
            <a:off x="914400" y="5105400"/>
            <a:ext cx="51816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solidFill>
                  <a:srgbClr val="000000"/>
                </a:solidFill>
                <a:latin typeface="黑体" pitchFamily="49" charset="-122"/>
                <a:ea typeface="黑体" pitchFamily="49" charset="-122"/>
              </a:rPr>
              <a:t>．观察量筒的量程和分度值</a:t>
            </a:r>
            <a:endParaRPr lang="zh-CN" altLang="en-US" sz="2800" b="1">
              <a:solidFill>
                <a:srgbClr val="000000"/>
              </a:solidFill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20486" name="Picture 6"/>
          <p:cNvPicPr/>
          <p:nvPr/>
        </p:nvPicPr>
        <p:blipFill>
          <a:blip r:embed="rId2"/>
          <a:stretch>
            <a:fillRect/>
          </a:stretch>
        </p:blipFill>
        <p:spPr>
          <a:xfrm>
            <a:off x="6553200" y="304800"/>
            <a:ext cx="2073275" cy="62484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20487" name="Rectangle 7"/>
          <p:cNvSpPr/>
          <p:nvPr/>
        </p:nvSpPr>
        <p:spPr>
          <a:xfrm>
            <a:off x="900112" y="333375"/>
            <a:ext cx="4038600" cy="91598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50000"/>
              </a:lnSpc>
            </a:pPr>
            <a:r>
              <a:rPr lang="zh-CN" altLang="en-US" sz="3600" b="1">
                <a:solidFill>
                  <a:srgbClr val="000000"/>
                </a:solidFill>
                <a:latin typeface="Times New Roman" pitchFamily="18" charset="0"/>
                <a:ea typeface="黑体" pitchFamily="49" charset="-122"/>
              </a:rPr>
              <a:t>三、密度的测量</a:t>
            </a:r>
            <a:endParaRPr lang="zh-CN" altLang="en-US" sz="3600" b="1">
              <a:solidFill>
                <a:srgbClr val="000000"/>
              </a:solidFill>
              <a:latin typeface="Times New Roman" pitchFamily="18" charset="0"/>
              <a:ea typeface="黑体" pitchFamily="49" charset="-122"/>
            </a:endParaRPr>
          </a:p>
        </p:txBody>
      </p:sp>
    </p:spTree>
  </p:cSld>
  <p:clrMapOvr>
    <a:masterClrMapping/>
  </p:clrMapOvr>
  <p:transition/>
  <p:timing/>
</p:sld>
</file>

<file path=ppt/slides/slide1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1506" name="Text Box 6"/>
          <p:cNvSpPr/>
          <p:nvPr/>
        </p:nvSpPr>
        <p:spPr>
          <a:xfrm>
            <a:off x="2286000" y="533400"/>
            <a:ext cx="3735388" cy="131286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algn="just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量筒的读数方法</a:t>
            </a:r>
            <a:endParaRPr lang="zh-CN" altLang="en-US" sz="3600" b="1">
              <a:latin typeface="Times New Roman" pitchFamily="18" charset="0"/>
              <a:ea typeface="黑体" pitchFamily="49" charset="-122"/>
            </a:endParaRPr>
          </a:p>
          <a:p>
            <a:pPr marL="0" lvl="0" indent="0" algn="just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111111"/>
                </a:solidFill>
                <a:latin typeface="Times New Roman" pitchFamily="18" charset="0"/>
              </a:rPr>
              <a:t>   </a:t>
            </a:r>
            <a:endParaRPr lang="zh-CN" altLang="en-US" sz="2800" b="1">
              <a:solidFill>
                <a:srgbClr val="111111"/>
              </a:solidFill>
              <a:latin typeface="Times New Roman" pitchFamily="18" charset="0"/>
            </a:endParaRPr>
          </a:p>
        </p:txBody>
      </p:sp>
      <p:grpSp>
        <p:nvGrpSpPr>
          <p:cNvPr id="21507" name="Group 3"/>
          <p:cNvGrpSpPr/>
          <p:nvPr/>
        </p:nvGrpSpPr>
        <p:grpSpPr>
          <a:xfrm>
            <a:off x="1676400" y="1524000"/>
            <a:ext cx="347662" cy="595312"/>
            <a:chOff x="3100" y="1390"/>
            <a:chExt cx="219" cy="375"/>
          </a:xfrm>
        </p:grpSpPr>
        <p:cxnSp>
          <p:nvCxnSpPr>
            <p:cNvPr id="21572" name="Line 4"/>
            <p:cNvCxnSpPr/>
            <p:nvPr/>
          </p:nvCxnSpPr>
          <p:spPr>
            <a:xfrm>
              <a:off x="3109" y="1390"/>
              <a:ext cx="210" cy="365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  <a:effectLst/>
          </p:spPr>
        </p:cxnSp>
        <p:cxnSp>
          <p:nvCxnSpPr>
            <p:cNvPr id="21573" name="Line 5"/>
            <p:cNvCxnSpPr/>
            <p:nvPr/>
          </p:nvCxnSpPr>
          <p:spPr>
            <a:xfrm flipH="1">
              <a:off x="3100" y="1400"/>
              <a:ext cx="210" cy="365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  <a:effectLst/>
          </p:spPr>
        </p:cxnSp>
      </p:grpSp>
      <p:pic>
        <p:nvPicPr>
          <p:cNvPr id="21508" name="Picture 9" descr="E:\李燃\教师教学用书\2012人教教师用书项目\ppt\物理\图标.png"/>
          <p:cNvPicPr/>
          <p:nvPr/>
        </p:nvPicPr>
        <p:blipFill>
          <a:blip r:embed="rId2"/>
          <a:stretch>
            <a:fillRect/>
          </a:stretch>
        </p:blipFill>
        <p:spPr>
          <a:xfrm>
            <a:off x="8143875" y="142875"/>
            <a:ext cx="882650" cy="731838"/>
          </a:xfrm>
          <a:prstGeom prst="rect">
            <a:avLst/>
          </a:prstGeom>
          <a:noFill/>
          <a:ln>
            <a:noFill/>
            <a:miter lim="800000"/>
          </a:ln>
        </p:spPr>
      </p:pic>
      <p:grpSp>
        <p:nvGrpSpPr>
          <p:cNvPr id="21509" name="Group 7"/>
          <p:cNvGrpSpPr/>
          <p:nvPr/>
        </p:nvGrpSpPr>
        <p:grpSpPr>
          <a:xfrm>
            <a:off x="3124200" y="2133600"/>
            <a:ext cx="1071562" cy="3505200"/>
            <a:chOff x="1440" y="1872"/>
            <a:chExt cx="675" cy="2208"/>
          </a:xfrm>
        </p:grpSpPr>
        <p:sp>
          <p:nvSpPr>
            <p:cNvPr id="21562" name="Rectangle 8"/>
            <p:cNvSpPr/>
            <p:nvPr/>
          </p:nvSpPr>
          <p:spPr>
            <a:xfrm>
              <a:off x="1440" y="1872"/>
              <a:ext cx="672" cy="2208"/>
            </a:xfrm>
            <a:prstGeom prst="rect">
              <a:avLst/>
            </a:prstGeom>
            <a:noFill/>
            <a:ln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/>
            </a:p>
          </p:txBody>
        </p:sp>
        <p:sp>
          <p:nvSpPr>
            <p:cNvPr id="21563" name="Oval 9"/>
            <p:cNvSpPr/>
            <p:nvPr/>
          </p:nvSpPr>
          <p:spPr>
            <a:xfrm>
              <a:off x="1440" y="2688"/>
              <a:ext cx="672" cy="288"/>
            </a:xfrm>
            <a:prstGeom prst="ellipse">
              <a:avLst/>
            </a:prstGeom>
            <a:noFill/>
            <a:ln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/>
            </a:p>
          </p:txBody>
        </p:sp>
        <p:sp>
          <p:nvSpPr>
            <p:cNvPr id="21564" name="Rectangle 10"/>
            <p:cNvSpPr/>
            <p:nvPr/>
          </p:nvSpPr>
          <p:spPr>
            <a:xfrm>
              <a:off x="1440" y="2400"/>
              <a:ext cx="675" cy="4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/>
            </a:p>
          </p:txBody>
        </p:sp>
        <p:cxnSp>
          <p:nvCxnSpPr>
            <p:cNvPr id="21565" name="Line 11"/>
            <p:cNvCxnSpPr/>
            <p:nvPr/>
          </p:nvCxnSpPr>
          <p:spPr>
            <a:xfrm>
              <a:off x="1488" y="3072"/>
              <a:ext cx="624" cy="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  <a:effectLst/>
          </p:spPr>
        </p:cxnSp>
        <p:cxnSp>
          <p:nvCxnSpPr>
            <p:cNvPr id="21566" name="Line 12"/>
            <p:cNvCxnSpPr/>
            <p:nvPr/>
          </p:nvCxnSpPr>
          <p:spPr>
            <a:xfrm>
              <a:off x="1488" y="3216"/>
              <a:ext cx="624" cy="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  <a:effectLst/>
          </p:spPr>
        </p:cxnSp>
        <p:cxnSp>
          <p:nvCxnSpPr>
            <p:cNvPr id="21567" name="Line 13"/>
            <p:cNvCxnSpPr/>
            <p:nvPr/>
          </p:nvCxnSpPr>
          <p:spPr>
            <a:xfrm>
              <a:off x="1488" y="3408"/>
              <a:ext cx="624" cy="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  <a:effectLst/>
          </p:spPr>
        </p:cxnSp>
        <p:cxnSp>
          <p:nvCxnSpPr>
            <p:cNvPr id="21568" name="Line 14"/>
            <p:cNvCxnSpPr/>
            <p:nvPr/>
          </p:nvCxnSpPr>
          <p:spPr>
            <a:xfrm>
              <a:off x="1488" y="3600"/>
              <a:ext cx="624" cy="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  <a:effectLst/>
          </p:spPr>
        </p:cxnSp>
        <p:cxnSp>
          <p:nvCxnSpPr>
            <p:cNvPr id="21569" name="Line 15"/>
            <p:cNvCxnSpPr/>
            <p:nvPr/>
          </p:nvCxnSpPr>
          <p:spPr>
            <a:xfrm>
              <a:off x="1488" y="3888"/>
              <a:ext cx="624" cy="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  <a:effectLst/>
          </p:spPr>
        </p:cxnSp>
        <p:cxnSp>
          <p:nvCxnSpPr>
            <p:cNvPr id="21570" name="Line 16"/>
            <p:cNvCxnSpPr/>
            <p:nvPr/>
          </p:nvCxnSpPr>
          <p:spPr>
            <a:xfrm>
              <a:off x="1488" y="3744"/>
              <a:ext cx="624" cy="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  <a:effectLst/>
          </p:spPr>
        </p:cxnSp>
        <p:sp>
          <p:nvSpPr>
            <p:cNvPr id="21571" name="Rectangle 17"/>
            <p:cNvSpPr/>
            <p:nvPr/>
          </p:nvSpPr>
          <p:spPr>
            <a:xfrm>
              <a:off x="1440" y="1872"/>
              <a:ext cx="672" cy="2208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/>
            </a:p>
          </p:txBody>
        </p:sp>
      </p:grpSp>
      <p:grpSp>
        <p:nvGrpSpPr>
          <p:cNvPr id="21510" name="Group 18"/>
          <p:cNvGrpSpPr/>
          <p:nvPr/>
        </p:nvGrpSpPr>
        <p:grpSpPr>
          <a:xfrm>
            <a:off x="2438400" y="1524000"/>
            <a:ext cx="1295400" cy="3101975"/>
            <a:chOff x="1536" y="960"/>
            <a:chExt cx="816" cy="1954"/>
          </a:xfrm>
        </p:grpSpPr>
        <p:grpSp>
          <p:nvGrpSpPr>
            <p:cNvPr id="21556" name="Group 19"/>
            <p:cNvGrpSpPr/>
            <p:nvPr/>
          </p:nvGrpSpPr>
          <p:grpSpPr>
            <a:xfrm rot="2880000">
              <a:off x="988" y="1700"/>
              <a:ext cx="1954" cy="474"/>
              <a:chOff x="2415" y="1995"/>
              <a:chExt cx="1954" cy="474"/>
            </a:xfrm>
          </p:grpSpPr>
          <p:pic>
            <p:nvPicPr>
              <p:cNvPr id="21558" name="Picture 20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 rot="19200000" flipH="1">
                <a:off x="2415" y="1995"/>
                <a:ext cx="474" cy="474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grpSp>
            <p:nvGrpSpPr>
              <p:cNvPr id="21559" name="Group 21"/>
              <p:cNvGrpSpPr/>
              <p:nvPr/>
            </p:nvGrpSpPr>
            <p:grpSpPr>
              <a:xfrm>
                <a:off x="2833" y="2267"/>
                <a:ext cx="1536" cy="27"/>
                <a:chOff x="2779" y="2258"/>
                <a:chExt cx="1490" cy="0"/>
              </a:xfrm>
            </p:grpSpPr>
            <p:cxnSp>
              <p:nvCxnSpPr>
                <p:cNvPr id="21560" name="Line 22"/>
                <p:cNvCxnSpPr/>
                <p:nvPr/>
              </p:nvCxnSpPr>
              <p:spPr>
                <a:xfrm>
                  <a:off x="2779" y="2258"/>
                  <a:ext cx="740" cy="0"/>
                </a:xfrm>
                <a:prstGeom prst="line">
                  <a:avLst/>
                </a:prstGeom>
                <a:noFill/>
                <a:ln w="28575">
                  <a:solidFill>
                    <a:srgbClr val="111111"/>
                  </a:solidFill>
                  <a:prstDash val="dash"/>
                  <a:miter lim="800000"/>
                </a:ln>
                <a:effectLst/>
              </p:spPr>
            </p:cxnSp>
            <p:cxnSp>
              <p:nvCxnSpPr>
                <p:cNvPr id="21561" name="Line 23"/>
                <p:cNvCxnSpPr/>
                <p:nvPr/>
              </p:nvCxnSpPr>
              <p:spPr>
                <a:xfrm>
                  <a:off x="3529" y="2258"/>
                  <a:ext cx="740" cy="0"/>
                </a:xfrm>
                <a:prstGeom prst="line">
                  <a:avLst/>
                </a:prstGeom>
                <a:noFill/>
                <a:ln w="28575">
                  <a:solidFill>
                    <a:schemeClr val="bg1"/>
                  </a:solidFill>
                  <a:prstDash val="dash"/>
                  <a:miter lim="800000"/>
                </a:ln>
                <a:effectLst/>
              </p:spPr>
            </p:cxnSp>
          </p:grpSp>
        </p:grpSp>
        <p:cxnSp>
          <p:nvCxnSpPr>
            <p:cNvPr id="21557" name="Line 24"/>
            <p:cNvCxnSpPr/>
            <p:nvPr/>
          </p:nvCxnSpPr>
          <p:spPr>
            <a:xfrm>
              <a:off x="1536" y="1536"/>
              <a:ext cx="816" cy="91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"/>
              <a:miter lim="800000"/>
            </a:ln>
            <a:effectLst/>
          </p:spPr>
        </p:cxnSp>
      </p:grpSp>
      <p:grpSp>
        <p:nvGrpSpPr>
          <p:cNvPr id="21511" name="Group 25"/>
          <p:cNvGrpSpPr/>
          <p:nvPr/>
        </p:nvGrpSpPr>
        <p:grpSpPr>
          <a:xfrm>
            <a:off x="1143000" y="3429000"/>
            <a:ext cx="3101975" cy="752475"/>
            <a:chOff x="720" y="2160"/>
            <a:chExt cx="1954" cy="474"/>
          </a:xfrm>
        </p:grpSpPr>
        <p:grpSp>
          <p:nvGrpSpPr>
            <p:cNvPr id="21550" name="Group 26"/>
            <p:cNvGrpSpPr/>
            <p:nvPr/>
          </p:nvGrpSpPr>
          <p:grpSpPr>
            <a:xfrm>
              <a:off x="720" y="2160"/>
              <a:ext cx="1954" cy="474"/>
              <a:chOff x="2415" y="1995"/>
              <a:chExt cx="1954" cy="474"/>
            </a:xfrm>
          </p:grpSpPr>
          <p:pic>
            <p:nvPicPr>
              <p:cNvPr id="21552" name="Picture 2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 rot="19200000" flipH="1">
                <a:off x="2415" y="1995"/>
                <a:ext cx="474" cy="474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grpSp>
            <p:nvGrpSpPr>
              <p:cNvPr id="21553" name="Group 28"/>
              <p:cNvGrpSpPr/>
              <p:nvPr/>
            </p:nvGrpSpPr>
            <p:grpSpPr>
              <a:xfrm>
                <a:off x="2833" y="2267"/>
                <a:ext cx="1536" cy="27"/>
                <a:chOff x="2779" y="2258"/>
                <a:chExt cx="1490" cy="0"/>
              </a:xfrm>
            </p:grpSpPr>
            <p:cxnSp>
              <p:nvCxnSpPr>
                <p:cNvPr id="21554" name="Line 29"/>
                <p:cNvCxnSpPr/>
                <p:nvPr/>
              </p:nvCxnSpPr>
              <p:spPr>
                <a:xfrm>
                  <a:off x="2779" y="2258"/>
                  <a:ext cx="740" cy="0"/>
                </a:xfrm>
                <a:prstGeom prst="line">
                  <a:avLst/>
                </a:prstGeom>
                <a:noFill/>
                <a:ln w="28575">
                  <a:solidFill>
                    <a:srgbClr val="111111"/>
                  </a:solidFill>
                  <a:prstDash val="dash"/>
                  <a:miter lim="800000"/>
                </a:ln>
                <a:effectLst/>
              </p:spPr>
            </p:cxnSp>
            <p:cxnSp>
              <p:nvCxnSpPr>
                <p:cNvPr id="21555" name="Line 30"/>
                <p:cNvCxnSpPr/>
                <p:nvPr/>
              </p:nvCxnSpPr>
              <p:spPr>
                <a:xfrm>
                  <a:off x="3529" y="2258"/>
                  <a:ext cx="740" cy="0"/>
                </a:xfrm>
                <a:prstGeom prst="line">
                  <a:avLst/>
                </a:prstGeom>
                <a:noFill/>
                <a:ln w="28575">
                  <a:solidFill>
                    <a:schemeClr val="bg1"/>
                  </a:solidFill>
                  <a:prstDash val="dash"/>
                  <a:miter lim="800000"/>
                </a:ln>
                <a:effectLst/>
              </p:spPr>
            </p:cxnSp>
          </p:grpSp>
        </p:grpSp>
        <p:cxnSp>
          <p:nvCxnSpPr>
            <p:cNvPr id="21551" name="Line 31"/>
            <p:cNvCxnSpPr/>
            <p:nvPr/>
          </p:nvCxnSpPr>
          <p:spPr>
            <a:xfrm>
              <a:off x="1152" y="2448"/>
              <a:ext cx="120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"/>
              <a:miter lim="800000"/>
            </a:ln>
            <a:effectLst/>
          </p:spPr>
        </p:cxnSp>
      </p:grpSp>
      <p:grpSp>
        <p:nvGrpSpPr>
          <p:cNvPr id="21512" name="Group 32"/>
          <p:cNvGrpSpPr/>
          <p:nvPr/>
        </p:nvGrpSpPr>
        <p:grpSpPr>
          <a:xfrm>
            <a:off x="5410200" y="2209800"/>
            <a:ext cx="1219200" cy="3505200"/>
            <a:chOff x="3792" y="1728"/>
            <a:chExt cx="768" cy="2208"/>
          </a:xfrm>
        </p:grpSpPr>
        <p:sp>
          <p:nvSpPr>
            <p:cNvPr id="21538" name="Rectangle 33"/>
            <p:cNvSpPr/>
            <p:nvPr/>
          </p:nvSpPr>
          <p:spPr>
            <a:xfrm>
              <a:off x="3840" y="1728"/>
              <a:ext cx="672" cy="2208"/>
            </a:xfrm>
            <a:prstGeom prst="rect">
              <a:avLst/>
            </a:prstGeom>
            <a:noFill/>
            <a:ln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/>
            </a:p>
          </p:txBody>
        </p:sp>
        <p:sp>
          <p:nvSpPr>
            <p:cNvPr id="21539" name="Oval 34"/>
            <p:cNvSpPr/>
            <p:nvPr/>
          </p:nvSpPr>
          <p:spPr>
            <a:xfrm>
              <a:off x="3840" y="2544"/>
              <a:ext cx="672" cy="288"/>
            </a:xfrm>
            <a:prstGeom prst="ellipse">
              <a:avLst/>
            </a:prstGeom>
            <a:noFill/>
            <a:ln w="38100">
              <a:solidFill>
                <a:schemeClr val="tx1"/>
              </a:solidFill>
              <a:prstDash val="dash"/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/>
            </a:p>
          </p:txBody>
        </p:sp>
        <p:sp>
          <p:nvSpPr>
            <p:cNvPr id="21540" name="Rectangle 35"/>
            <p:cNvSpPr/>
            <p:nvPr/>
          </p:nvSpPr>
          <p:spPr>
            <a:xfrm>
              <a:off x="3792" y="2640"/>
              <a:ext cx="768" cy="480"/>
            </a:xfrm>
            <a:prstGeom prst="rect">
              <a:avLst/>
            </a:prstGeom>
            <a:solidFill>
              <a:schemeClr val="bg1"/>
            </a:solidFill>
            <a:ln>
              <a:solidFill>
                <a:schemeClr val="bg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/>
            </a:p>
          </p:txBody>
        </p:sp>
        <p:sp>
          <p:nvSpPr>
            <p:cNvPr id="21541" name="Rectangle 36"/>
            <p:cNvSpPr/>
            <p:nvPr/>
          </p:nvSpPr>
          <p:spPr>
            <a:xfrm>
              <a:off x="3840" y="1728"/>
              <a:ext cx="672" cy="2208"/>
            </a:xfrm>
            <a:prstGeom prst="rect">
              <a:avLst/>
            </a:prstGeom>
            <a:noFill/>
            <a:ln w="25400">
              <a:solidFill>
                <a:schemeClr val="tx1"/>
              </a:solidFill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/>
            </a:p>
          </p:txBody>
        </p:sp>
        <p:cxnSp>
          <p:nvCxnSpPr>
            <p:cNvPr id="21542" name="Line 37"/>
            <p:cNvCxnSpPr/>
            <p:nvPr/>
          </p:nvCxnSpPr>
          <p:spPr>
            <a:xfrm>
              <a:off x="3840" y="2832"/>
              <a:ext cx="672" cy="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  <a:effectLst/>
          </p:spPr>
        </p:cxnSp>
        <p:cxnSp>
          <p:nvCxnSpPr>
            <p:cNvPr id="21543" name="Line 38"/>
            <p:cNvCxnSpPr/>
            <p:nvPr/>
          </p:nvCxnSpPr>
          <p:spPr>
            <a:xfrm>
              <a:off x="3840" y="2976"/>
              <a:ext cx="672" cy="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  <a:effectLst/>
          </p:spPr>
        </p:cxnSp>
        <p:cxnSp>
          <p:nvCxnSpPr>
            <p:cNvPr id="21544" name="Line 39"/>
            <p:cNvCxnSpPr/>
            <p:nvPr/>
          </p:nvCxnSpPr>
          <p:spPr>
            <a:xfrm>
              <a:off x="3840" y="3120"/>
              <a:ext cx="672" cy="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  <a:effectLst/>
          </p:spPr>
        </p:cxnSp>
        <p:cxnSp>
          <p:nvCxnSpPr>
            <p:cNvPr id="21545" name="Line 40"/>
            <p:cNvCxnSpPr/>
            <p:nvPr/>
          </p:nvCxnSpPr>
          <p:spPr>
            <a:xfrm>
              <a:off x="3840" y="3312"/>
              <a:ext cx="672" cy="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  <a:effectLst/>
          </p:spPr>
        </p:cxnSp>
        <p:cxnSp>
          <p:nvCxnSpPr>
            <p:cNvPr id="21546" name="Line 41"/>
            <p:cNvCxnSpPr/>
            <p:nvPr/>
          </p:nvCxnSpPr>
          <p:spPr>
            <a:xfrm>
              <a:off x="3840" y="3504"/>
              <a:ext cx="672" cy="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  <a:effectLst/>
          </p:spPr>
        </p:cxnSp>
        <p:cxnSp>
          <p:nvCxnSpPr>
            <p:cNvPr id="21547" name="Line 42"/>
            <p:cNvCxnSpPr/>
            <p:nvPr/>
          </p:nvCxnSpPr>
          <p:spPr>
            <a:xfrm>
              <a:off x="3840" y="3648"/>
              <a:ext cx="672" cy="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  <a:effectLst/>
          </p:spPr>
        </p:cxnSp>
        <p:cxnSp>
          <p:nvCxnSpPr>
            <p:cNvPr id="21548" name="Line 43"/>
            <p:cNvCxnSpPr/>
            <p:nvPr/>
          </p:nvCxnSpPr>
          <p:spPr>
            <a:xfrm>
              <a:off x="3840" y="3792"/>
              <a:ext cx="672" cy="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  <a:effectLst/>
          </p:spPr>
        </p:cxnSp>
        <p:cxnSp>
          <p:nvCxnSpPr>
            <p:cNvPr id="21549" name="Line 44"/>
            <p:cNvCxnSpPr/>
            <p:nvPr/>
          </p:nvCxnSpPr>
          <p:spPr>
            <a:xfrm>
              <a:off x="3840" y="2688"/>
              <a:ext cx="672" cy="0"/>
            </a:xfrm>
            <a:prstGeom prst="line">
              <a:avLst/>
            </a:prstGeom>
            <a:noFill/>
            <a:ln>
              <a:solidFill>
                <a:schemeClr val="tx1"/>
              </a:solidFill>
              <a:prstDash val="dash"/>
              <a:miter lim="800000"/>
            </a:ln>
            <a:effectLst/>
          </p:spPr>
        </p:cxnSp>
      </p:grpSp>
      <p:grpSp>
        <p:nvGrpSpPr>
          <p:cNvPr id="21513" name="Group 45"/>
          <p:cNvGrpSpPr/>
          <p:nvPr/>
        </p:nvGrpSpPr>
        <p:grpSpPr>
          <a:xfrm rot="16200000">
            <a:off x="2274888" y="2982912"/>
            <a:ext cx="1295400" cy="3101975"/>
            <a:chOff x="1536" y="960"/>
            <a:chExt cx="816" cy="1954"/>
          </a:xfrm>
        </p:grpSpPr>
        <p:grpSp>
          <p:nvGrpSpPr>
            <p:cNvPr id="21532" name="Group 46"/>
            <p:cNvGrpSpPr/>
            <p:nvPr/>
          </p:nvGrpSpPr>
          <p:grpSpPr>
            <a:xfrm rot="2880000">
              <a:off x="988" y="1700"/>
              <a:ext cx="1954" cy="474"/>
              <a:chOff x="2415" y="1995"/>
              <a:chExt cx="1954" cy="474"/>
            </a:xfrm>
          </p:grpSpPr>
          <p:pic>
            <p:nvPicPr>
              <p:cNvPr id="21534" name="Picture 4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 rot="19200000" flipH="1">
                <a:off x="2415" y="1995"/>
                <a:ext cx="474" cy="474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grpSp>
            <p:nvGrpSpPr>
              <p:cNvPr id="21535" name="Group 48"/>
              <p:cNvGrpSpPr/>
              <p:nvPr/>
            </p:nvGrpSpPr>
            <p:grpSpPr>
              <a:xfrm>
                <a:off x="2833" y="2267"/>
                <a:ext cx="1536" cy="27"/>
                <a:chOff x="2779" y="2258"/>
                <a:chExt cx="1490" cy="0"/>
              </a:xfrm>
            </p:grpSpPr>
            <p:cxnSp>
              <p:nvCxnSpPr>
                <p:cNvPr id="21536" name="Line 49"/>
                <p:cNvCxnSpPr/>
                <p:nvPr/>
              </p:nvCxnSpPr>
              <p:spPr>
                <a:xfrm>
                  <a:off x="2779" y="2258"/>
                  <a:ext cx="740" cy="0"/>
                </a:xfrm>
                <a:prstGeom prst="line">
                  <a:avLst/>
                </a:prstGeom>
                <a:noFill/>
                <a:ln w="28575">
                  <a:solidFill>
                    <a:srgbClr val="111111"/>
                  </a:solidFill>
                  <a:prstDash val="dash"/>
                  <a:miter lim="800000"/>
                </a:ln>
                <a:effectLst/>
              </p:spPr>
            </p:cxnSp>
            <p:cxnSp>
              <p:nvCxnSpPr>
                <p:cNvPr id="21537" name="Line 50"/>
                <p:cNvCxnSpPr/>
                <p:nvPr/>
              </p:nvCxnSpPr>
              <p:spPr>
                <a:xfrm>
                  <a:off x="3529" y="2258"/>
                  <a:ext cx="740" cy="0"/>
                </a:xfrm>
                <a:prstGeom prst="line">
                  <a:avLst/>
                </a:prstGeom>
                <a:noFill/>
                <a:ln w="28575">
                  <a:solidFill>
                    <a:schemeClr val="bg1"/>
                  </a:solidFill>
                  <a:prstDash val="dash"/>
                  <a:miter lim="800000"/>
                </a:ln>
                <a:effectLst/>
              </p:spPr>
            </p:cxnSp>
          </p:grpSp>
        </p:grpSp>
        <p:cxnSp>
          <p:nvCxnSpPr>
            <p:cNvPr id="21533" name="Line 51"/>
            <p:cNvCxnSpPr/>
            <p:nvPr/>
          </p:nvCxnSpPr>
          <p:spPr>
            <a:xfrm>
              <a:off x="1536" y="1536"/>
              <a:ext cx="816" cy="912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"/>
              <a:miter lim="800000"/>
            </a:ln>
            <a:effectLst/>
          </p:spPr>
        </p:cxnSp>
      </p:grpSp>
      <p:grpSp>
        <p:nvGrpSpPr>
          <p:cNvPr id="21514" name="Group 52"/>
          <p:cNvGrpSpPr/>
          <p:nvPr/>
        </p:nvGrpSpPr>
        <p:grpSpPr>
          <a:xfrm>
            <a:off x="1371600" y="5410200"/>
            <a:ext cx="347662" cy="595312"/>
            <a:chOff x="3100" y="1390"/>
            <a:chExt cx="219" cy="375"/>
          </a:xfrm>
        </p:grpSpPr>
        <p:cxnSp>
          <p:nvCxnSpPr>
            <p:cNvPr id="21530" name="Line 53"/>
            <p:cNvCxnSpPr/>
            <p:nvPr/>
          </p:nvCxnSpPr>
          <p:spPr>
            <a:xfrm>
              <a:off x="3109" y="1390"/>
              <a:ext cx="210" cy="365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  <a:effectLst/>
          </p:spPr>
        </p:cxnSp>
        <p:cxnSp>
          <p:nvCxnSpPr>
            <p:cNvPr id="21531" name="Line 54"/>
            <p:cNvCxnSpPr/>
            <p:nvPr/>
          </p:nvCxnSpPr>
          <p:spPr>
            <a:xfrm flipH="1">
              <a:off x="3100" y="1400"/>
              <a:ext cx="210" cy="365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  <a:effectLst/>
          </p:spPr>
        </p:cxnSp>
      </p:grpSp>
      <p:grpSp>
        <p:nvGrpSpPr>
          <p:cNvPr id="21515" name="Group 55"/>
          <p:cNvGrpSpPr/>
          <p:nvPr/>
        </p:nvGrpSpPr>
        <p:grpSpPr>
          <a:xfrm rot="10800000">
            <a:off x="5508625" y="3200400"/>
            <a:ext cx="3101975" cy="752475"/>
            <a:chOff x="720" y="2160"/>
            <a:chExt cx="1954" cy="474"/>
          </a:xfrm>
        </p:grpSpPr>
        <p:grpSp>
          <p:nvGrpSpPr>
            <p:cNvPr id="21524" name="Group 56"/>
            <p:cNvGrpSpPr/>
            <p:nvPr/>
          </p:nvGrpSpPr>
          <p:grpSpPr>
            <a:xfrm>
              <a:off x="720" y="2160"/>
              <a:ext cx="1954" cy="474"/>
              <a:chOff x="2415" y="1995"/>
              <a:chExt cx="1954" cy="474"/>
            </a:xfrm>
          </p:grpSpPr>
          <p:pic>
            <p:nvPicPr>
              <p:cNvPr id="21526" name="Picture 57"/>
              <p:cNvPicPr/>
              <p:nvPr/>
            </p:nvPicPr>
            <p:blipFill>
              <a:blip r:embed="rId3"/>
              <a:stretch>
                <a:fillRect/>
              </a:stretch>
            </p:blipFill>
            <p:spPr>
              <a:xfrm rot="19200000" flipH="1">
                <a:off x="2415" y="1995"/>
                <a:ext cx="474" cy="474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grpSp>
            <p:nvGrpSpPr>
              <p:cNvPr id="21527" name="Group 58"/>
              <p:cNvGrpSpPr/>
              <p:nvPr/>
            </p:nvGrpSpPr>
            <p:grpSpPr>
              <a:xfrm>
                <a:off x="2833" y="2267"/>
                <a:ext cx="1536" cy="27"/>
                <a:chOff x="2779" y="2258"/>
                <a:chExt cx="1490" cy="0"/>
              </a:xfrm>
            </p:grpSpPr>
            <p:cxnSp>
              <p:nvCxnSpPr>
                <p:cNvPr id="21528" name="Line 59"/>
                <p:cNvCxnSpPr/>
                <p:nvPr/>
              </p:nvCxnSpPr>
              <p:spPr>
                <a:xfrm>
                  <a:off x="2779" y="2258"/>
                  <a:ext cx="740" cy="0"/>
                </a:xfrm>
                <a:prstGeom prst="line">
                  <a:avLst/>
                </a:prstGeom>
                <a:noFill/>
                <a:ln w="28575">
                  <a:solidFill>
                    <a:srgbClr val="111111"/>
                  </a:solidFill>
                  <a:prstDash val="dash"/>
                  <a:miter lim="800000"/>
                </a:ln>
                <a:effectLst/>
              </p:spPr>
            </p:cxnSp>
            <p:cxnSp>
              <p:nvCxnSpPr>
                <p:cNvPr id="21529" name="Line 60"/>
                <p:cNvCxnSpPr/>
                <p:nvPr/>
              </p:nvCxnSpPr>
              <p:spPr>
                <a:xfrm>
                  <a:off x="3529" y="2258"/>
                  <a:ext cx="740" cy="0"/>
                </a:xfrm>
                <a:prstGeom prst="line">
                  <a:avLst/>
                </a:prstGeom>
                <a:noFill/>
                <a:ln w="28575">
                  <a:solidFill>
                    <a:schemeClr val="bg1"/>
                  </a:solidFill>
                  <a:prstDash val="dash"/>
                  <a:miter lim="800000"/>
                </a:ln>
                <a:effectLst/>
              </p:spPr>
            </p:cxnSp>
          </p:grpSp>
        </p:grpSp>
        <p:cxnSp>
          <p:nvCxnSpPr>
            <p:cNvPr id="21525" name="Line 61"/>
            <p:cNvCxnSpPr/>
            <p:nvPr/>
          </p:nvCxnSpPr>
          <p:spPr>
            <a:xfrm>
              <a:off x="1152" y="2448"/>
              <a:ext cx="1200" cy="0"/>
            </a:xfrm>
            <a:prstGeom prst="line">
              <a:avLst/>
            </a:prstGeom>
            <a:noFill/>
            <a:ln w="38100">
              <a:solidFill>
                <a:schemeClr val="tx1"/>
              </a:solidFill>
              <a:prstDash val="dash"/>
              <a:miter lim="800000"/>
            </a:ln>
            <a:effectLst/>
          </p:spPr>
        </p:cxnSp>
      </p:grpSp>
      <p:grpSp>
        <p:nvGrpSpPr>
          <p:cNvPr id="21516" name="Group 62"/>
          <p:cNvGrpSpPr/>
          <p:nvPr/>
        </p:nvGrpSpPr>
        <p:grpSpPr>
          <a:xfrm>
            <a:off x="7543800" y="3886200"/>
            <a:ext cx="1066800" cy="533400"/>
            <a:chOff x="4464" y="3360"/>
            <a:chExt cx="672" cy="336"/>
          </a:xfrm>
        </p:grpSpPr>
        <p:cxnSp>
          <p:nvCxnSpPr>
            <p:cNvPr id="21522" name="Line 63"/>
            <p:cNvCxnSpPr/>
            <p:nvPr/>
          </p:nvCxnSpPr>
          <p:spPr>
            <a:xfrm>
              <a:off x="4464" y="3504"/>
              <a:ext cx="144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  <a:effectLst/>
          </p:spPr>
        </p:cxnSp>
        <p:cxnSp>
          <p:nvCxnSpPr>
            <p:cNvPr id="21523" name="Line 64"/>
            <p:cNvCxnSpPr/>
            <p:nvPr/>
          </p:nvCxnSpPr>
          <p:spPr>
            <a:xfrm flipV="1">
              <a:off x="4608" y="3360"/>
              <a:ext cx="528" cy="3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  <a:effectLst/>
          </p:spPr>
        </p:cxnSp>
      </p:grpSp>
      <p:grpSp>
        <p:nvGrpSpPr>
          <p:cNvPr id="21517" name="Group 65"/>
          <p:cNvGrpSpPr/>
          <p:nvPr/>
        </p:nvGrpSpPr>
        <p:grpSpPr>
          <a:xfrm>
            <a:off x="304800" y="3505200"/>
            <a:ext cx="1066800" cy="533400"/>
            <a:chOff x="4464" y="3360"/>
            <a:chExt cx="672" cy="336"/>
          </a:xfrm>
        </p:grpSpPr>
        <p:cxnSp>
          <p:nvCxnSpPr>
            <p:cNvPr id="21520" name="Line 66"/>
            <p:cNvCxnSpPr/>
            <p:nvPr/>
          </p:nvCxnSpPr>
          <p:spPr>
            <a:xfrm>
              <a:off x="4464" y="3504"/>
              <a:ext cx="144" cy="192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  <a:effectLst/>
          </p:spPr>
        </p:cxnSp>
        <p:cxnSp>
          <p:nvCxnSpPr>
            <p:cNvPr id="21521" name="Line 67"/>
            <p:cNvCxnSpPr/>
            <p:nvPr/>
          </p:nvCxnSpPr>
          <p:spPr>
            <a:xfrm flipV="1">
              <a:off x="4608" y="3360"/>
              <a:ext cx="528" cy="336"/>
            </a:xfrm>
            <a:prstGeom prst="line">
              <a:avLst/>
            </a:prstGeom>
            <a:noFill/>
            <a:ln w="28575">
              <a:solidFill>
                <a:srgbClr val="FF0000"/>
              </a:solidFill>
              <a:miter lim="800000"/>
            </a:ln>
            <a:effectLst/>
          </p:spPr>
        </p:cxnSp>
      </p:grpSp>
      <p:sp>
        <p:nvSpPr>
          <p:cNvPr id="21518" name="Oval 68"/>
          <p:cNvSpPr/>
          <p:nvPr/>
        </p:nvSpPr>
        <p:spPr>
          <a:xfrm>
            <a:off x="2971800" y="2971800"/>
            <a:ext cx="304800" cy="381000"/>
          </a:xfrm>
          <a:prstGeom prst="ellipse">
            <a:avLst/>
          </a:prstGeom>
          <a:noFill/>
          <a:ln w="38100">
            <a:solidFill>
              <a:srgbClr val="FF0000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  <p:sp>
        <p:nvSpPr>
          <p:cNvPr id="21519" name="Oval 69"/>
          <p:cNvSpPr/>
          <p:nvPr/>
        </p:nvSpPr>
        <p:spPr>
          <a:xfrm>
            <a:off x="2971800" y="4191000"/>
            <a:ext cx="304800" cy="381000"/>
          </a:xfrm>
          <a:prstGeom prst="ellipse">
            <a:avLst/>
          </a:prstGeom>
          <a:noFill/>
          <a:ln w="38100">
            <a:solidFill>
              <a:srgbClr val="FF0000"/>
            </a:solidFill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151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1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2530" name="Rectangle 2"/>
          <p:cNvSpPr/>
          <p:nvPr/>
        </p:nvSpPr>
        <p:spPr>
          <a:xfrm>
            <a:off x="623888" y="307975"/>
            <a:ext cx="8074025" cy="86042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40000"/>
              </a:lnSpc>
            </a:pPr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（二）如何测小石块的密度</a:t>
            </a:r>
            <a:endParaRPr lang="el-GR" altLang="zh-CN" sz="3600" b="1">
              <a:latin typeface="Times New Roman" pitchFamily="18" charset="0"/>
              <a:ea typeface="黑体" pitchFamily="49" charset="-122"/>
            </a:endParaRPr>
          </a:p>
        </p:txBody>
      </p:sp>
      <p:graphicFrame>
        <p:nvGraphicFramePr>
          <p:cNvPr id="22531" name="Object 3"/>
          <p:cNvGraphicFramePr>
            <a:graphicFrameLocks noChangeAspect="1"/>
          </p:cNvGraphicFramePr>
          <p:nvPr/>
        </p:nvGraphicFramePr>
        <p:xfrm>
          <a:off x="3352800" y="2057400"/>
          <a:ext cx="1073150" cy="981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4" name="Equation" r:id="rId2" progId="Equation.DSMT4">
                  <p:embed/>
                </p:oleObj>
              </mc:Choice>
              <mc:Fallback>
                <p:oleObj name="Equation" r:id="rId2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352800" y="2057400"/>
                        <a:ext cx="1073150" cy="981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2532" name="Rectangle 4"/>
          <p:cNvSpPr/>
          <p:nvPr/>
        </p:nvSpPr>
        <p:spPr>
          <a:xfrm>
            <a:off x="457200" y="2209800"/>
            <a:ext cx="26670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．</a:t>
            </a: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实验原理</a:t>
            </a:r>
            <a:endParaRPr lang="zh-CN" altLang="en-US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2533" name="Rectangle 12"/>
          <p:cNvSpPr/>
          <p:nvPr/>
        </p:nvSpPr>
        <p:spPr>
          <a:xfrm>
            <a:off x="457200" y="3200400"/>
            <a:ext cx="4425950" cy="642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．</a:t>
            </a:r>
            <a:r>
              <a:rPr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实验器材：</a:t>
            </a:r>
            <a:endParaRPr lang="zh-CN" altLang="en-US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2534" name="Group 6"/>
          <p:cNvGrpSpPr/>
          <p:nvPr/>
        </p:nvGrpSpPr>
        <p:grpSpPr>
          <a:xfrm>
            <a:off x="6248400" y="2133600"/>
            <a:ext cx="2209800" cy="1579562"/>
            <a:chOff x="3731" y="943"/>
            <a:chExt cx="1755" cy="1331"/>
          </a:xfrm>
        </p:grpSpPr>
        <p:pic>
          <p:nvPicPr>
            <p:cNvPr id="22542" name="Picture 7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3734" y="997"/>
              <a:ext cx="1741" cy="1277"/>
            </a:xfrm>
            <a:prstGeom prst="rect">
              <a:avLst/>
            </a:prstGeom>
            <a:noFill/>
            <a:ln>
              <a:solidFill>
                <a:srgbClr val="3D8F95"/>
              </a:solidFill>
              <a:miter lim="800000"/>
            </a:ln>
          </p:spPr>
        </p:pic>
        <p:sp>
          <p:nvSpPr>
            <p:cNvPr id="22543" name="AutoShape 8"/>
            <p:cNvSpPr/>
            <p:nvPr/>
          </p:nvSpPr>
          <p:spPr>
            <a:xfrm>
              <a:off x="3731" y="943"/>
              <a:ext cx="1755" cy="1307"/>
            </a:xfrm>
            <a:prstGeom prst="wedgeRectCallout">
              <a:avLst>
                <a:gd name="adj1" fmla="val -119745"/>
                <a:gd name="adj2" fmla="val -31407"/>
              </a:avLst>
            </a:prstGeom>
            <a:noFill/>
            <a:ln w="28575">
              <a:solidFill>
                <a:srgbClr val="3D8F95"/>
              </a:solidFill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en-US" sz="1400">
                <a:solidFill>
                  <a:schemeClr val="bg1"/>
                </a:solidFill>
                <a:latin typeface="Times New Roman" pitchFamily="18" charset="0"/>
                <a:ea typeface="Gulim" pitchFamily="34" charset="-127"/>
              </a:endParaRPr>
            </a:p>
          </p:txBody>
        </p:sp>
      </p:grpSp>
      <p:grpSp>
        <p:nvGrpSpPr>
          <p:cNvPr id="22535" name="Group 9"/>
          <p:cNvGrpSpPr/>
          <p:nvPr/>
        </p:nvGrpSpPr>
        <p:grpSpPr>
          <a:xfrm>
            <a:off x="6248400" y="4038600"/>
            <a:ext cx="609600" cy="2209800"/>
            <a:chOff x="4141" y="2368"/>
            <a:chExt cx="530" cy="1815"/>
          </a:xfrm>
        </p:grpSpPr>
        <p:pic>
          <p:nvPicPr>
            <p:cNvPr id="22540" name="Picture 10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4141" y="2368"/>
              <a:ext cx="530" cy="1815"/>
            </a:xfrm>
            <a:prstGeom prst="rect">
              <a:avLst/>
            </a:prstGeom>
            <a:noFill/>
            <a:ln>
              <a:solidFill>
                <a:srgbClr val="3D8F95"/>
              </a:solidFill>
              <a:miter lim="800000"/>
            </a:ln>
          </p:spPr>
        </p:pic>
        <p:sp>
          <p:nvSpPr>
            <p:cNvPr id="22541" name="AutoShape 11"/>
            <p:cNvSpPr/>
            <p:nvPr/>
          </p:nvSpPr>
          <p:spPr>
            <a:xfrm>
              <a:off x="4143" y="2372"/>
              <a:ext cx="512" cy="1802"/>
            </a:xfrm>
            <a:prstGeom prst="wedgeRectCallout">
              <a:avLst>
                <a:gd name="adj1" fmla="val -382032"/>
                <a:gd name="adj2" fmla="val -100389"/>
              </a:avLst>
            </a:prstGeom>
            <a:noFill/>
            <a:ln w="28575">
              <a:solidFill>
                <a:srgbClr val="3D8F95"/>
              </a:solidFill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en-US" sz="1400">
                <a:solidFill>
                  <a:schemeClr val="bg1"/>
                </a:solidFill>
                <a:latin typeface="Times New Roman" pitchFamily="18" charset="0"/>
                <a:ea typeface="Gulim" pitchFamily="34" charset="-127"/>
              </a:endParaRPr>
            </a:p>
          </p:txBody>
        </p:sp>
      </p:grpSp>
      <p:sp>
        <p:nvSpPr>
          <p:cNvPr id="22536" name="Rectangle 12"/>
          <p:cNvSpPr/>
          <p:nvPr/>
        </p:nvSpPr>
        <p:spPr>
          <a:xfrm>
            <a:off x="990600" y="4572000"/>
            <a:ext cx="4191000" cy="642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111111"/>
                </a:solidFill>
                <a:latin typeface="Times New Roman" pitchFamily="18" charset="0"/>
                <a:ea typeface="黑体" pitchFamily="49" charset="-122"/>
              </a:rPr>
              <a:t>天平、量筒</a:t>
            </a:r>
            <a:r>
              <a:rPr lang="zh-CN" altLang="en-US" sz="2800" b="1">
                <a:latin typeface="Arial" pitchFamily="34" charset="0"/>
                <a:ea typeface="黑体" pitchFamily="49" charset="-122"/>
              </a:rPr>
              <a:t>、</a:t>
            </a:r>
            <a:r>
              <a:rPr lang="zh-CN" altLang="en-US" sz="2800" b="1">
                <a:solidFill>
                  <a:srgbClr val="111111"/>
                </a:solidFill>
                <a:latin typeface="Times New Roman" pitchFamily="18" charset="0"/>
                <a:ea typeface="黑体" pitchFamily="49" charset="-122"/>
              </a:rPr>
              <a:t>水、小石块</a:t>
            </a:r>
            <a:endParaRPr lang="zh-CN" altLang="en-US" sz="2800" b="1">
              <a:solidFill>
                <a:srgbClr val="111111"/>
              </a:solidFill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22537" name="Group 13"/>
          <p:cNvGrpSpPr/>
          <p:nvPr/>
        </p:nvGrpSpPr>
        <p:grpSpPr>
          <a:xfrm>
            <a:off x="6705600" y="228600"/>
            <a:ext cx="1219200" cy="1343025"/>
            <a:chOff x="1227" y="3156"/>
            <a:chExt cx="864" cy="999"/>
          </a:xfrm>
        </p:grpSpPr>
        <p:sp>
          <p:nvSpPr>
            <p:cNvPr id="22538" name="Text Box 14"/>
            <p:cNvSpPr/>
            <p:nvPr/>
          </p:nvSpPr>
          <p:spPr>
            <a:xfrm>
              <a:off x="1227" y="3769"/>
              <a:ext cx="864" cy="386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zh-CN" altLang="en-US" sz="2800" b="1">
                  <a:solidFill>
                    <a:srgbClr val="111111"/>
                  </a:solidFill>
                  <a:latin typeface="Times New Roman" pitchFamily="18" charset="0"/>
                </a:rPr>
                <a:t>石块</a:t>
              </a:r>
              <a:endParaRPr lang="zh-CN" altLang="en-US" sz="2800" b="1">
                <a:solidFill>
                  <a:srgbClr val="111111"/>
                </a:solidFill>
                <a:latin typeface="Times New Roman" pitchFamily="18" charset="0"/>
              </a:endParaRPr>
            </a:p>
          </p:txBody>
        </p:sp>
        <p:sp>
          <p:nvSpPr>
            <p:cNvPr id="22539" name="Freeform 15"/>
            <p:cNvSpPr/>
            <p:nvPr/>
          </p:nvSpPr>
          <p:spPr bwMode="auto">
            <a:xfrm>
              <a:off x="1234" y="3156"/>
              <a:ext cx="816" cy="593"/>
            </a:xfrm>
            <a:custGeom>
              <a:cxnLst>
                <a:cxn ang="0">
                  <a:pos x="0" y="368"/>
                </a:cxn>
                <a:cxn ang="0">
                  <a:pos x="13" y="258"/>
                </a:cxn>
                <a:cxn ang="0">
                  <a:pos x="28" y="168"/>
                </a:cxn>
                <a:cxn ang="0">
                  <a:pos x="274" y="22"/>
                </a:cxn>
                <a:cxn ang="0">
                  <a:pos x="473" y="39"/>
                </a:cxn>
                <a:cxn ang="0">
                  <a:pos x="512" y="62"/>
                </a:cxn>
                <a:cxn ang="0">
                  <a:pos x="552" y="104"/>
                </a:cxn>
                <a:cxn ang="0">
                  <a:pos x="600" y="120"/>
                </a:cxn>
                <a:cxn ang="0">
                  <a:pos x="623" y="128"/>
                </a:cxn>
                <a:cxn ang="0">
                  <a:pos x="664" y="160"/>
                </a:cxn>
                <a:cxn ang="0">
                  <a:pos x="711" y="177"/>
                </a:cxn>
                <a:cxn ang="0">
                  <a:pos x="750" y="250"/>
                </a:cxn>
                <a:cxn ang="0">
                  <a:pos x="798" y="324"/>
                </a:cxn>
                <a:cxn ang="0">
                  <a:pos x="814" y="372"/>
                </a:cxn>
                <a:cxn ang="0">
                  <a:pos x="806" y="445"/>
                </a:cxn>
                <a:cxn ang="0">
                  <a:pos x="767" y="486"/>
                </a:cxn>
                <a:cxn ang="0">
                  <a:pos x="726" y="527"/>
                </a:cxn>
                <a:cxn ang="0">
                  <a:pos x="544" y="568"/>
                </a:cxn>
                <a:cxn ang="0">
                  <a:pos x="330" y="576"/>
                </a:cxn>
                <a:cxn ang="0">
                  <a:pos x="187" y="544"/>
                </a:cxn>
                <a:cxn ang="0">
                  <a:pos x="76" y="470"/>
                </a:cxn>
                <a:cxn ang="0">
                  <a:pos x="13" y="413"/>
                </a:cxn>
                <a:cxn ang="0">
                  <a:pos x="0" y="368"/>
                </a:cxn>
              </a:cxnLst>
              <a:pathLst>
                <a:path w="846" h="599">
                  <a:moveTo>
                    <a:pt x="0" y="372"/>
                  </a:moveTo>
                  <a:cubicBezTo>
                    <a:pt x="0" y="346"/>
                    <a:pt x="8" y="295"/>
                    <a:pt x="13" y="261"/>
                  </a:cubicBezTo>
                  <a:cubicBezTo>
                    <a:pt x="14" y="255"/>
                    <a:pt x="18" y="189"/>
                    <a:pt x="29" y="170"/>
                  </a:cubicBezTo>
                  <a:cubicBezTo>
                    <a:pt x="73" y="98"/>
                    <a:pt x="207" y="51"/>
                    <a:pt x="284" y="22"/>
                  </a:cubicBezTo>
                  <a:cubicBezTo>
                    <a:pt x="361" y="0"/>
                    <a:pt x="449" y="32"/>
                    <a:pt x="490" y="39"/>
                  </a:cubicBezTo>
                  <a:cubicBezTo>
                    <a:pt x="531" y="46"/>
                    <a:pt x="517" y="52"/>
                    <a:pt x="531" y="63"/>
                  </a:cubicBezTo>
                  <a:cubicBezTo>
                    <a:pt x="545" y="74"/>
                    <a:pt x="557" y="95"/>
                    <a:pt x="572" y="105"/>
                  </a:cubicBezTo>
                  <a:cubicBezTo>
                    <a:pt x="587" y="115"/>
                    <a:pt x="610" y="117"/>
                    <a:pt x="622" y="121"/>
                  </a:cubicBezTo>
                  <a:cubicBezTo>
                    <a:pt x="630" y="124"/>
                    <a:pt x="646" y="129"/>
                    <a:pt x="646" y="129"/>
                  </a:cubicBezTo>
                  <a:cubicBezTo>
                    <a:pt x="661" y="144"/>
                    <a:pt x="667" y="153"/>
                    <a:pt x="688" y="162"/>
                  </a:cubicBezTo>
                  <a:cubicBezTo>
                    <a:pt x="704" y="169"/>
                    <a:pt x="737" y="179"/>
                    <a:pt x="737" y="179"/>
                  </a:cubicBezTo>
                  <a:cubicBezTo>
                    <a:pt x="753" y="203"/>
                    <a:pt x="762" y="228"/>
                    <a:pt x="778" y="253"/>
                  </a:cubicBezTo>
                  <a:cubicBezTo>
                    <a:pt x="787" y="291"/>
                    <a:pt x="795" y="304"/>
                    <a:pt x="827" y="327"/>
                  </a:cubicBezTo>
                  <a:cubicBezTo>
                    <a:pt x="829" y="332"/>
                    <a:pt x="844" y="371"/>
                    <a:pt x="844" y="376"/>
                  </a:cubicBezTo>
                  <a:cubicBezTo>
                    <a:pt x="844" y="401"/>
                    <a:pt x="846" y="427"/>
                    <a:pt x="836" y="450"/>
                  </a:cubicBezTo>
                  <a:cubicBezTo>
                    <a:pt x="828" y="468"/>
                    <a:pt x="809" y="477"/>
                    <a:pt x="795" y="491"/>
                  </a:cubicBezTo>
                  <a:cubicBezTo>
                    <a:pt x="790" y="496"/>
                    <a:pt x="755" y="531"/>
                    <a:pt x="753" y="532"/>
                  </a:cubicBezTo>
                  <a:cubicBezTo>
                    <a:pt x="696" y="554"/>
                    <a:pt x="625" y="565"/>
                    <a:pt x="564" y="574"/>
                  </a:cubicBezTo>
                  <a:cubicBezTo>
                    <a:pt x="486" y="599"/>
                    <a:pt x="431" y="587"/>
                    <a:pt x="342" y="582"/>
                  </a:cubicBezTo>
                  <a:cubicBezTo>
                    <a:pt x="293" y="566"/>
                    <a:pt x="244" y="556"/>
                    <a:pt x="194" y="549"/>
                  </a:cubicBezTo>
                  <a:cubicBezTo>
                    <a:pt x="155" y="523"/>
                    <a:pt x="115" y="506"/>
                    <a:pt x="79" y="475"/>
                  </a:cubicBezTo>
                  <a:cubicBezTo>
                    <a:pt x="59" y="458"/>
                    <a:pt x="38" y="430"/>
                    <a:pt x="13" y="417"/>
                  </a:cubicBezTo>
                  <a:cubicBezTo>
                    <a:pt x="0" y="400"/>
                    <a:pt x="0" y="398"/>
                    <a:pt x="0" y="372"/>
                  </a:cubicBezTo>
                  <a:close/>
                </a:path>
              </a:pathLst>
            </a:custGeom>
            <a:blipFill rotWithShape="1">
              <a:blip r:embed="rId6"/>
              <a:tile tx="0" ty="0" sx="100000" sy="100000" flip="none" algn="tl"/>
            </a:blipFill>
            <a:ln w="19050" cap="flat" cmpd="sng">
              <a:solidFill>
                <a:srgbClr val="5F5F5F"/>
              </a:solidFill>
              <a:prstDash val="solid"/>
              <a:bevel/>
            </a:ln>
            <a:effectLst/>
          </p:spPr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253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2534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2535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0" fill="hold" nodeType="clickPar">
                      <p:stCondLst>
                        <p:cond delay="indefinite"/>
                      </p:stCondLst>
                      <p:childTnLst>
                        <p:par>
                          <p:cTn id="21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2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3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253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25" dur="500"/>
                                        <p:tgtEl>
                                          <p:spTgt spid="2253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2536" grpId="0"/>
    </p:bldLst>
  </p:timing>
</p:sld>
</file>

<file path=ppt/slides/slide1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3554" name="Text Box 2"/>
          <p:cNvSpPr/>
          <p:nvPr/>
        </p:nvSpPr>
        <p:spPr>
          <a:xfrm>
            <a:off x="457200" y="1524000"/>
            <a:ext cx="8313738" cy="288766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80962" lvl="0" indent="-80962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）用天平测量小石块的质量</a:t>
            </a:r>
            <a:r>
              <a:rPr kumimoji="1" lang="en-US" altLang="zh-CN" sz="2800" b="1" i="1">
                <a:latin typeface="黑体" pitchFamily="49" charset="-122"/>
                <a:ea typeface="黑体" pitchFamily="49" charset="-122"/>
              </a:rPr>
              <a:t>m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；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80962" lvl="0" indent="-80962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）在量筒中倒入适量的水，记录水的体积</a:t>
            </a:r>
            <a:r>
              <a:rPr kumimoji="1" lang="en-US" altLang="zh-CN" sz="2800" b="1" i="1">
                <a:latin typeface="黑体" pitchFamily="49" charset="-122"/>
                <a:ea typeface="黑体" pitchFamily="49" charset="-122"/>
              </a:rPr>
              <a:t>V</a:t>
            </a:r>
            <a:r>
              <a:rPr kumimoji="1" lang="en-US" altLang="zh-CN" sz="2800" b="1" baseline="-25000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；</a:t>
            </a:r>
            <a:endParaRPr kumimoji="1" lang="zh-CN" altLang="en-US" sz="2800" b="1" baseline="-25000">
              <a:latin typeface="黑体" pitchFamily="49" charset="-122"/>
              <a:ea typeface="黑体" pitchFamily="49" charset="-122"/>
            </a:endParaRPr>
          </a:p>
          <a:p>
            <a:pPr marL="80962" lvl="0" indent="-80962" eaLnBrk="1" hangingPunct="1">
              <a:lnSpc>
                <a:spcPct val="125000"/>
              </a:lnSpc>
              <a:spcBef>
                <a:spcPct val="0"/>
              </a:spcBef>
              <a:buFontTx/>
              <a:buNone/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3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）用细线拴好石块，浸没在量筒的水中，记录水   和石块总体积</a:t>
            </a:r>
            <a:r>
              <a:rPr kumimoji="1" lang="en-US" altLang="zh-CN" sz="2800" b="1" i="1">
                <a:latin typeface="黑体" pitchFamily="49" charset="-122"/>
                <a:ea typeface="黑体" pitchFamily="49" charset="-122"/>
              </a:rPr>
              <a:t>V</a:t>
            </a:r>
            <a:r>
              <a:rPr kumimoji="1" lang="en-US" altLang="zh-CN" sz="2800" b="1" baseline="-25000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；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80962" lvl="0" indent="-80962" eaLnBrk="1" hangingPunct="1">
              <a:lnSpc>
                <a:spcPct val="125000"/>
              </a:lnSpc>
              <a:spcBef>
                <a:spcPct val="30000"/>
              </a:spcBef>
              <a:buFontTx/>
              <a:buNone/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（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4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）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计算出石块的密度。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3555" name="Rectangle 3"/>
          <p:cNvSpPr/>
          <p:nvPr/>
        </p:nvSpPr>
        <p:spPr>
          <a:xfrm>
            <a:off x="609600" y="457200"/>
            <a:ext cx="2647950" cy="6413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3600" b="1">
                <a:latin typeface="Times New Roman" pitchFamily="18" charset="0"/>
                <a:ea typeface="黑体" pitchFamily="49" charset="-122"/>
              </a:rPr>
              <a:t>实验步骤：</a:t>
            </a:r>
            <a:endParaRPr kumimoji="1" lang="zh-CN" altLang="en-US" sz="36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3556" name="Rectangle 4"/>
          <p:cNvSpPr/>
          <p:nvPr/>
        </p:nvSpPr>
        <p:spPr>
          <a:xfrm>
            <a:off x="685800" y="5105400"/>
            <a:ext cx="2647950" cy="6413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3600" b="1">
                <a:latin typeface="Times New Roman" pitchFamily="18" charset="0"/>
                <a:ea typeface="黑体" pitchFamily="49" charset="-122"/>
              </a:rPr>
              <a:t>表达式：</a:t>
            </a:r>
            <a:endParaRPr kumimoji="1" lang="zh-CN" altLang="en-US" sz="3600" b="1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23557" name="Group 5"/>
          <p:cNvGrpSpPr/>
          <p:nvPr/>
        </p:nvGrpSpPr>
        <p:grpSpPr>
          <a:xfrm>
            <a:off x="5943600" y="3124200"/>
            <a:ext cx="1300162" cy="2381250"/>
            <a:chOff x="3693" y="2043"/>
            <a:chExt cx="819" cy="1500"/>
          </a:xfrm>
        </p:grpSpPr>
        <p:pic>
          <p:nvPicPr>
            <p:cNvPr id="23567" name="Picture 6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693" y="2043"/>
              <a:ext cx="816" cy="1266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</p:pic>
        <p:sp>
          <p:nvSpPr>
            <p:cNvPr id="23568" name="Rectangle 7"/>
            <p:cNvSpPr/>
            <p:nvPr/>
          </p:nvSpPr>
          <p:spPr>
            <a:xfrm>
              <a:off x="3744" y="3216"/>
              <a:ext cx="384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800" b="1">
                  <a:latin typeface="黑体" pitchFamily="49" charset="-122"/>
                  <a:ea typeface="黑体" pitchFamily="49" charset="-122"/>
                </a:rPr>
                <a:t>V</a:t>
              </a:r>
              <a:r>
                <a:rPr kumimoji="1" lang="en-US" altLang="zh-CN" sz="2000" b="1">
                  <a:latin typeface="黑体" pitchFamily="49" charset="-122"/>
                  <a:ea typeface="黑体" pitchFamily="49" charset="-122"/>
                </a:rPr>
                <a:t>1</a:t>
              </a:r>
              <a:endParaRPr kumimoji="1" lang="en-US" altLang="zh-CN" sz="2000" b="1">
                <a:latin typeface="黑体" pitchFamily="49" charset="-122"/>
                <a:ea typeface="黑体" pitchFamily="49" charset="-122"/>
              </a:endParaRPr>
            </a:p>
          </p:txBody>
        </p:sp>
        <p:sp>
          <p:nvSpPr>
            <p:cNvPr id="23569" name="Rectangle 8"/>
            <p:cNvSpPr/>
            <p:nvPr/>
          </p:nvSpPr>
          <p:spPr>
            <a:xfrm>
              <a:off x="4128" y="3216"/>
              <a:ext cx="384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800" b="1">
                  <a:latin typeface="黑体" pitchFamily="49" charset="-122"/>
                  <a:ea typeface="黑体" pitchFamily="49" charset="-122"/>
                </a:rPr>
                <a:t>V</a:t>
              </a:r>
              <a:r>
                <a:rPr kumimoji="1" lang="en-US" altLang="zh-CN" sz="2000" b="1">
                  <a:latin typeface="黑体" pitchFamily="49" charset="-122"/>
                  <a:ea typeface="黑体" pitchFamily="49" charset="-122"/>
                </a:rPr>
                <a:t>2</a:t>
              </a:r>
              <a:endParaRPr kumimoji="1" lang="en-US" altLang="zh-CN" sz="2000" b="1">
                <a:latin typeface="黑体" pitchFamily="49" charset="-122"/>
                <a:ea typeface="黑体" pitchFamily="49" charset="-122"/>
              </a:endParaRPr>
            </a:p>
          </p:txBody>
        </p:sp>
      </p:grpSp>
      <p:grpSp>
        <p:nvGrpSpPr>
          <p:cNvPr id="23558" name="Group 9"/>
          <p:cNvGrpSpPr/>
          <p:nvPr/>
        </p:nvGrpSpPr>
        <p:grpSpPr>
          <a:xfrm>
            <a:off x="2819400" y="5029200"/>
            <a:ext cx="1938338" cy="1009650"/>
            <a:chOff x="1776" y="3168"/>
            <a:chExt cx="1221" cy="636"/>
          </a:xfrm>
        </p:grpSpPr>
        <p:grpSp>
          <p:nvGrpSpPr>
            <p:cNvPr id="23559" name="Group 10"/>
            <p:cNvGrpSpPr/>
            <p:nvPr/>
          </p:nvGrpSpPr>
          <p:grpSpPr>
            <a:xfrm>
              <a:off x="1776" y="3168"/>
              <a:ext cx="1159" cy="636"/>
              <a:chOff x="1776" y="3168"/>
              <a:chExt cx="824" cy="636"/>
            </a:xfrm>
          </p:grpSpPr>
          <p:sp>
            <p:nvSpPr>
              <p:cNvPr id="23561" name="AutoShape 11"/>
              <p:cNvSpPr/>
              <p:nvPr/>
            </p:nvSpPr>
            <p:spPr>
              <a:xfrm>
                <a:off x="1776" y="3168"/>
                <a:ext cx="676" cy="61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sp>
          <p:cxnSp>
            <p:nvCxnSpPr>
              <p:cNvPr id="23562" name="Line 12"/>
              <p:cNvCxnSpPr/>
              <p:nvPr/>
            </p:nvCxnSpPr>
            <p:spPr>
              <a:xfrm>
                <a:off x="2191" y="3493"/>
                <a:ext cx="214" cy="1"/>
              </a:xfrm>
              <a:prstGeom prst="line">
                <a:avLst/>
              </a:prstGeom>
              <a:noFill/>
              <a:ln w="17463">
                <a:solidFill>
                  <a:prstClr val="black"/>
                </a:solidFill>
                <a:miter lim="800000"/>
              </a:ln>
            </p:spPr>
          </p:cxnSp>
          <p:sp>
            <p:nvSpPr>
              <p:cNvPr id="23563" name="Rectangle 13"/>
              <p:cNvSpPr/>
              <p:nvPr/>
            </p:nvSpPr>
            <p:spPr>
              <a:xfrm>
                <a:off x="2206" y="3199"/>
                <a:ext cx="293" cy="27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 lIns="0" tIns="0" rIns="0" bIns="0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zh-CN" altLang="en-US" sz="2900" b="1" i="1">
                    <a:solidFill>
                      <a:srgbClr val="000000"/>
                    </a:solidFill>
                    <a:latin typeface="Times New Roman" pitchFamily="18" charset="0"/>
                  </a:rPr>
                  <a:t>    </a:t>
                </a:r>
                <a:r>
                  <a:rPr lang="en-US" altLang="zh-CN" sz="2900" b="1" i="1">
                    <a:solidFill>
                      <a:srgbClr val="000000"/>
                    </a:solidFill>
                    <a:latin typeface="Times New Roman" pitchFamily="18" charset="0"/>
                  </a:rPr>
                  <a:t>m</a:t>
                </a:r>
                <a:endParaRPr lang="en-US" altLang="zh-CN">
                  <a:latin typeface="Arial" pitchFamily="34" charset="0"/>
                </a:endParaRPr>
              </a:p>
            </p:txBody>
          </p:sp>
          <p:sp>
            <p:nvSpPr>
              <p:cNvPr id="23564" name="Rectangle 14"/>
              <p:cNvSpPr/>
              <p:nvPr/>
            </p:nvSpPr>
            <p:spPr>
              <a:xfrm>
                <a:off x="1829" y="3348"/>
                <a:ext cx="166" cy="27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 lIns="0" tIns="0" rIns="0" bIns="0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900" b="1" i="1">
                    <a:solidFill>
                      <a:srgbClr val="000000"/>
                    </a:solidFill>
                    <a:latin typeface="Times New Roman" pitchFamily="18" charset="0"/>
                  </a:rPr>
                  <a:t>ρ</a:t>
                </a:r>
                <a:endParaRPr lang="en-US" altLang="zh-CN">
                  <a:latin typeface="Arial" pitchFamily="34" charset="0"/>
                </a:endParaRPr>
              </a:p>
            </p:txBody>
          </p:sp>
          <p:sp>
            <p:nvSpPr>
              <p:cNvPr id="23565" name="Rectangle 15"/>
              <p:cNvSpPr/>
              <p:nvPr/>
            </p:nvSpPr>
            <p:spPr>
              <a:xfrm>
                <a:off x="2193" y="3526"/>
                <a:ext cx="407" cy="27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 lIns="0" tIns="0" rIns="0" bIns="0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900" b="1">
                    <a:solidFill>
                      <a:srgbClr val="000000"/>
                    </a:solidFill>
                    <a:latin typeface="Times New Roman" pitchFamily="18" charset="0"/>
                  </a:rPr>
                  <a:t>V</a:t>
                </a:r>
                <a:r>
                  <a:rPr lang="en-US" altLang="zh-CN" sz="2000" b="1">
                    <a:solidFill>
                      <a:srgbClr val="000000"/>
                    </a:solidFill>
                    <a:latin typeface="Times New Roman" pitchFamily="18" charset="0"/>
                  </a:rPr>
                  <a:t>2</a:t>
                </a:r>
                <a:r>
                  <a:rPr lang="en-US" altLang="zh-CN" sz="2900" b="1">
                    <a:solidFill>
                      <a:srgbClr val="000000"/>
                    </a:solidFill>
                    <a:latin typeface="Times New Roman" pitchFamily="18" charset="0"/>
                  </a:rPr>
                  <a:t>-V</a:t>
                </a:r>
                <a:r>
                  <a:rPr lang="en-US" altLang="zh-CN" sz="2000" b="1">
                    <a:solidFill>
                      <a:srgbClr val="000000"/>
                    </a:solidFill>
                    <a:latin typeface="Times New Roman" pitchFamily="18" charset="0"/>
                  </a:rPr>
                  <a:t>1</a:t>
                </a:r>
                <a:endParaRPr lang="en-US" altLang="zh-CN" sz="2000">
                  <a:latin typeface="Arial" pitchFamily="34" charset="0"/>
                </a:endParaRPr>
              </a:p>
            </p:txBody>
          </p:sp>
          <p:sp>
            <p:nvSpPr>
              <p:cNvPr id="23566" name="Rectangle 16"/>
              <p:cNvSpPr/>
              <p:nvPr/>
            </p:nvSpPr>
            <p:spPr>
              <a:xfrm>
                <a:off x="1999" y="3321"/>
                <a:ext cx="267" cy="27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lIns="0" tIns="0" rIns="0" bIns="0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900" b="1">
                    <a:solidFill>
                      <a:srgbClr val="000000"/>
                    </a:solidFill>
                    <a:latin typeface="Symbol" pitchFamily="18" charset="2"/>
                  </a:rPr>
                  <a:t>=</a:t>
                </a:r>
                <a:endParaRPr lang="en-US" altLang="zh-CN">
                  <a:latin typeface="Arial" pitchFamily="34" charset="0"/>
                </a:endParaRPr>
              </a:p>
            </p:txBody>
          </p:sp>
        </p:grpSp>
        <p:cxnSp>
          <p:nvCxnSpPr>
            <p:cNvPr id="23560" name="Line 17"/>
            <p:cNvCxnSpPr/>
            <p:nvPr/>
          </p:nvCxnSpPr>
          <p:spPr>
            <a:xfrm>
              <a:off x="2373" y="3484"/>
              <a:ext cx="62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ffectLst/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355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3556" grpId="0"/>
    </p:bldLst>
  </p:timing>
</p:sld>
</file>

<file path=ppt/slides/slide2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4578" name="Group 2"/>
          <p:cNvGraphicFramePr>
            <a:graphicFrameLocks noGrp="1"/>
          </p:cNvGraphicFramePr>
          <p:nvPr/>
        </p:nvGraphicFramePr>
        <p:xfrm>
          <a:off x="546100" y="2770188"/>
          <a:ext cx="8235950" cy="2214562"/>
        </p:xfrm>
        <a:graphic>
          <a:graphicData uri="http://schemas.openxmlformats.org/drawingml/2006/table">
            <a:tbl>
              <a:tblPr/>
              <a:tblGrid>
                <a:gridCol w="1670050"/>
                <a:gridCol w="1390650"/>
                <a:gridCol w="1879600"/>
                <a:gridCol w="1647825"/>
                <a:gridCol w="1647825"/>
              </a:tblGrid>
              <a:tr h="1192212"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buFont typeface=""/>
                      </a:pPr>
                      <a:r>
                        <a:rPr lang="zh-CN" altLang="en-US" sz="2400" b="1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石块的质</a:t>
                      </a:r>
                      <a:endParaRPr lang="zh-CN" altLang="en-US" sz="2400" b="1">
                        <a:solidFill>
                          <a:srgbClr val="11111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lvl="0" indent="0">
                        <a:buFont typeface=""/>
                      </a:pPr>
                      <a:r>
                        <a:rPr lang="zh-CN" altLang="en-US" sz="2400" b="1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量</a:t>
                      </a:r>
                      <a:r>
                        <a:rPr lang="en-US" altLang="zh-CN" sz="2400" b="1" i="1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m</a:t>
                      </a:r>
                      <a:r>
                        <a:rPr lang="en-US" altLang="zh-CN" sz="2400" b="1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/g</a:t>
                      </a:r>
                      <a:endParaRPr lang="en-US" altLang="zh-CN" sz="2400" b="1">
                        <a:solidFill>
                          <a:srgbClr val="11111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rgbClr val="3D8F95"/>
                      </a:solidFill>
                      <a:miter lim="800000"/>
                    </a:lnL>
                    <a:lnR w="12700">
                      <a:solidFill>
                        <a:srgbClr val="3D8F95"/>
                      </a:solidFill>
                      <a:miter lim="800000"/>
                    </a:lnR>
                    <a:lnT w="28575">
                      <a:solidFill>
                        <a:srgbClr val="3D8F95"/>
                      </a:solidFill>
                      <a:miter lim="800000"/>
                    </a:lnT>
                    <a:lnB w="12700">
                      <a:solidFill>
                        <a:srgbClr val="3D8F95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buFont typeface=""/>
                      </a:pPr>
                      <a:r>
                        <a:rPr lang="zh-CN" altLang="en-US" sz="2400" b="1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水的体</a:t>
                      </a:r>
                      <a:endParaRPr lang="zh-CN" altLang="en-US" sz="2400" b="1">
                        <a:solidFill>
                          <a:srgbClr val="11111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lvl="0" indent="0">
                        <a:buFont typeface=""/>
                      </a:pPr>
                      <a:r>
                        <a:rPr lang="zh-CN" altLang="en-US" sz="2400" b="1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积</a:t>
                      </a:r>
                      <a:r>
                        <a:rPr lang="en-US" altLang="zh-CN" sz="2400" b="1" i="1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V</a:t>
                      </a:r>
                      <a:r>
                        <a:rPr lang="en-US" altLang="zh-CN" sz="2400" b="1" baseline="-30000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0</a:t>
                      </a:r>
                      <a:r>
                        <a:rPr lang="en-US" altLang="zh-CN" sz="2400" b="1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/cm</a:t>
                      </a:r>
                      <a:r>
                        <a:rPr lang="en-US" altLang="zh-CN" sz="2400" b="1" baseline="30000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3</a:t>
                      </a:r>
                      <a:endParaRPr lang="en-US" altLang="zh-CN" sz="2400" b="1">
                        <a:solidFill>
                          <a:srgbClr val="11111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rgbClr val="3D8F95"/>
                      </a:solidFill>
                      <a:miter lim="800000"/>
                    </a:lnL>
                    <a:lnR w="12700">
                      <a:solidFill>
                        <a:srgbClr val="3D8F95"/>
                      </a:solidFill>
                      <a:miter lim="800000"/>
                    </a:lnR>
                    <a:lnT w="28575">
                      <a:solidFill>
                        <a:srgbClr val="3D8F95"/>
                      </a:solidFill>
                      <a:miter lim="800000"/>
                    </a:lnT>
                    <a:lnB w="12700">
                      <a:solidFill>
                        <a:srgbClr val="3D8F95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buFont typeface=""/>
                      </a:pPr>
                      <a:r>
                        <a:rPr lang="zh-CN" altLang="en-US" sz="2400" b="1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石块和水总体积</a:t>
                      </a:r>
                      <a:r>
                        <a:rPr lang="en-US" altLang="zh-CN" sz="2400" b="1" i="1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V</a:t>
                      </a:r>
                      <a:r>
                        <a:rPr lang="zh-CN" altLang="en-US" sz="2400" b="1" baseline="-30000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总</a:t>
                      </a:r>
                      <a:r>
                        <a:rPr lang="en-US" altLang="zh-CN" sz="2400" b="1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/cm</a:t>
                      </a:r>
                      <a:r>
                        <a:rPr lang="en-US" altLang="zh-CN" sz="2400" b="1" baseline="30000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3</a:t>
                      </a:r>
                      <a:endParaRPr lang="en-US" altLang="zh-CN" sz="2400" b="1">
                        <a:solidFill>
                          <a:srgbClr val="11111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rgbClr val="3D8F95"/>
                      </a:solidFill>
                      <a:miter lim="800000"/>
                    </a:lnL>
                    <a:lnR w="12700">
                      <a:solidFill>
                        <a:srgbClr val="3D8F95"/>
                      </a:solidFill>
                      <a:miter lim="800000"/>
                    </a:lnR>
                    <a:lnT w="28575">
                      <a:solidFill>
                        <a:srgbClr val="3D8F95"/>
                      </a:solidFill>
                      <a:miter lim="800000"/>
                    </a:lnT>
                    <a:lnB w="12700">
                      <a:solidFill>
                        <a:srgbClr val="3D8F95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buFont typeface=""/>
                      </a:pPr>
                      <a:r>
                        <a:rPr lang="zh-CN" altLang="en-US" sz="2400" b="1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石块的体</a:t>
                      </a:r>
                      <a:endParaRPr lang="zh-CN" altLang="en-US" sz="2400" b="1">
                        <a:solidFill>
                          <a:srgbClr val="11111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lvl="0" indent="0">
                        <a:buFont typeface=""/>
                      </a:pPr>
                      <a:r>
                        <a:rPr lang="zh-CN" altLang="en-US" sz="2400" b="1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积</a:t>
                      </a:r>
                      <a:r>
                        <a:rPr lang="en-US" altLang="zh-CN" sz="2400" b="1" i="1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V</a:t>
                      </a:r>
                      <a:r>
                        <a:rPr lang="en-US" altLang="zh-CN" sz="2400" b="1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/cm</a:t>
                      </a:r>
                      <a:r>
                        <a:rPr lang="en-US" altLang="zh-CN" sz="2400" b="1" baseline="30000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3</a:t>
                      </a:r>
                      <a:endParaRPr lang="en-US" altLang="zh-CN" sz="2400" b="1">
                        <a:solidFill>
                          <a:srgbClr val="11111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rgbClr val="3D8F95"/>
                      </a:solidFill>
                      <a:miter lim="800000"/>
                    </a:lnL>
                    <a:lnR w="12700">
                      <a:solidFill>
                        <a:srgbClr val="3D8F95"/>
                      </a:solidFill>
                      <a:miter lim="800000"/>
                    </a:lnR>
                    <a:lnT w="28575">
                      <a:solidFill>
                        <a:srgbClr val="3D8F95"/>
                      </a:solidFill>
                      <a:miter lim="800000"/>
                    </a:lnT>
                    <a:lnB w="12700">
                      <a:solidFill>
                        <a:srgbClr val="3D8F95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buFont typeface=""/>
                      </a:pPr>
                      <a:r>
                        <a:rPr lang="zh-CN" altLang="en-US" sz="2400" b="1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石块密度</a:t>
                      </a:r>
                      <a:endParaRPr lang="zh-CN" altLang="en-US" sz="2400" b="1">
                        <a:solidFill>
                          <a:srgbClr val="11111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lvl="0" indent="0">
                        <a:buFont typeface=""/>
                      </a:pPr>
                      <a:r>
                        <a:rPr lang="en-US" altLang="zh-CN" sz="2400" b="1" i="1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ρ</a:t>
                      </a:r>
                      <a:r>
                        <a:rPr lang="en-US" altLang="zh-CN" sz="2400" b="1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/</a:t>
                      </a:r>
                      <a:r>
                        <a:rPr lang="en-US" altLang="zh-CN" sz="2400" b="1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kg·m</a:t>
                      </a:r>
                      <a:r>
                        <a:rPr lang="en-US" altLang="zh-CN" sz="2400" b="1" baseline="30000">
                          <a:solidFill>
                            <a:srgbClr val="111111"/>
                          </a:solidFill>
                          <a:latin typeface="黑体" pitchFamily="49" charset="-122"/>
                          <a:ea typeface="黑体" pitchFamily="49" charset="-122"/>
                        </a:rPr>
                        <a:t>-3</a:t>
                      </a:r>
                      <a:endParaRPr lang="en-US" altLang="zh-CN" sz="2400" b="1">
                        <a:solidFill>
                          <a:srgbClr val="11111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rgbClr val="3D8F95"/>
                      </a:solidFill>
                      <a:miter lim="800000"/>
                    </a:lnL>
                    <a:lnR w="28575">
                      <a:solidFill>
                        <a:srgbClr val="3D8F95"/>
                      </a:solidFill>
                      <a:miter lim="800000"/>
                    </a:lnR>
                    <a:lnT w="28575">
                      <a:solidFill>
                        <a:srgbClr val="3D8F95"/>
                      </a:solidFill>
                      <a:miter lim="800000"/>
                    </a:lnT>
                    <a:lnB w="12700">
                      <a:solidFill>
                        <a:srgbClr val="3D8F95"/>
                      </a:solidFill>
                      <a:miter lim="800000"/>
                    </a:lnB>
                    <a:noFill/>
                  </a:tcPr>
                </a:tc>
              </a:tr>
              <a:tr h="1022350"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endParaRPr lang="zh-CN" altLang="en-US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rgbClr val="3D8F95"/>
                      </a:solidFill>
                      <a:miter lim="800000"/>
                    </a:lnL>
                    <a:lnR w="12700">
                      <a:solidFill>
                        <a:srgbClr val="3D8F95"/>
                      </a:solidFill>
                      <a:miter lim="800000"/>
                    </a:lnR>
                    <a:lnT w="12700">
                      <a:solidFill>
                        <a:srgbClr val="3D8F95"/>
                      </a:solidFill>
                      <a:miter lim="800000"/>
                    </a:lnT>
                    <a:lnB w="28575">
                      <a:solidFill>
                        <a:srgbClr val="3D8F95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endParaRPr lang="zh-CN" altLang="en-US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rgbClr val="3D8F95"/>
                      </a:solidFill>
                      <a:miter lim="800000"/>
                    </a:lnL>
                    <a:lnR w="12700">
                      <a:solidFill>
                        <a:srgbClr val="3D8F95"/>
                      </a:solidFill>
                      <a:miter lim="800000"/>
                    </a:lnR>
                    <a:lnT w="12700">
                      <a:solidFill>
                        <a:srgbClr val="3D8F95"/>
                      </a:solidFill>
                      <a:miter lim="800000"/>
                    </a:lnT>
                    <a:lnB w="28575">
                      <a:solidFill>
                        <a:srgbClr val="3D8F95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endParaRPr lang="zh-CN" altLang="en-US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rgbClr val="3D8F95"/>
                      </a:solidFill>
                      <a:miter lim="800000"/>
                    </a:lnL>
                    <a:lnR w="12700">
                      <a:solidFill>
                        <a:srgbClr val="3D8F95"/>
                      </a:solidFill>
                      <a:miter lim="800000"/>
                    </a:lnR>
                    <a:lnT w="12700">
                      <a:solidFill>
                        <a:srgbClr val="3D8F95"/>
                      </a:solidFill>
                      <a:miter lim="800000"/>
                    </a:lnT>
                    <a:lnB w="28575">
                      <a:solidFill>
                        <a:srgbClr val="3D8F95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endParaRPr lang="zh-CN" altLang="en-US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rgbClr val="3D8F95"/>
                      </a:solidFill>
                      <a:miter lim="800000"/>
                    </a:lnL>
                    <a:lnR w="12700">
                      <a:solidFill>
                        <a:srgbClr val="3D8F95"/>
                      </a:solidFill>
                      <a:miter lim="800000"/>
                    </a:lnR>
                    <a:lnT w="12700">
                      <a:solidFill>
                        <a:srgbClr val="3D8F95"/>
                      </a:solidFill>
                      <a:miter lim="800000"/>
                    </a:lnT>
                    <a:lnB w="28575">
                      <a:solidFill>
                        <a:srgbClr val="3D8F95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endParaRPr lang="zh-CN" altLang="en-US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rgbClr val="3D8F95"/>
                      </a:solidFill>
                      <a:miter lim="800000"/>
                    </a:lnL>
                    <a:lnR w="28575">
                      <a:solidFill>
                        <a:srgbClr val="3D8F95"/>
                      </a:solidFill>
                      <a:miter lim="800000"/>
                    </a:lnR>
                    <a:lnT w="12700">
                      <a:solidFill>
                        <a:srgbClr val="3D8F95"/>
                      </a:solidFill>
                      <a:miter lim="800000"/>
                    </a:lnT>
                    <a:lnB w="28575">
                      <a:solidFill>
                        <a:srgbClr val="3D8F95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4598" name="Rectangle 22"/>
          <p:cNvSpPr/>
          <p:nvPr/>
        </p:nvSpPr>
        <p:spPr>
          <a:xfrm>
            <a:off x="1066800" y="1219200"/>
            <a:ext cx="2419350" cy="6413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3600" b="1">
                <a:latin typeface="Times New Roman" pitchFamily="18" charset="0"/>
                <a:ea typeface="黑体" pitchFamily="49" charset="-122"/>
              </a:rPr>
              <a:t>记录表格</a:t>
            </a:r>
            <a:endParaRPr kumimoji="1" lang="zh-CN" altLang="en-US" sz="3600" b="1">
              <a:latin typeface="Times New Roman" pitchFamily="18" charset="0"/>
              <a:ea typeface="黑体" pitchFamily="49" charset="-122"/>
            </a:endParaRPr>
          </a:p>
        </p:txBody>
      </p:sp>
      <p:pic>
        <p:nvPicPr>
          <p:cNvPr id="24599" name="Picture 23"/>
          <p:cNvPicPr/>
          <p:nvPr/>
        </p:nvPicPr>
        <p:blipFill>
          <a:blip r:embed="rId2"/>
          <a:srcRect l="21463"/>
          <a:stretch>
            <a:fillRect/>
          </a:stretch>
        </p:blipFill>
        <p:spPr>
          <a:xfrm>
            <a:off x="3200400" y="533400"/>
            <a:ext cx="4572000" cy="2000250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sp>
        <p:nvSpPr>
          <p:cNvPr id="24600" name="Rectangle 24"/>
          <p:cNvSpPr/>
          <p:nvPr/>
        </p:nvSpPr>
        <p:spPr>
          <a:xfrm>
            <a:off x="914400" y="4267200"/>
            <a:ext cx="9906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62</a:t>
            </a:r>
            <a:endParaRPr kumimoji="1"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601" name="Rectangle 25"/>
          <p:cNvSpPr/>
          <p:nvPr/>
        </p:nvSpPr>
        <p:spPr>
          <a:xfrm>
            <a:off x="2438400" y="4267200"/>
            <a:ext cx="9906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60</a:t>
            </a:r>
            <a:endParaRPr kumimoji="1"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602" name="Rectangle 26"/>
          <p:cNvSpPr/>
          <p:nvPr/>
        </p:nvSpPr>
        <p:spPr>
          <a:xfrm>
            <a:off x="3962400" y="4191000"/>
            <a:ext cx="9906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80</a:t>
            </a:r>
            <a:endParaRPr kumimoji="1"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603" name="Rectangle 27"/>
          <p:cNvSpPr/>
          <p:nvPr/>
        </p:nvSpPr>
        <p:spPr>
          <a:xfrm>
            <a:off x="5791200" y="4191000"/>
            <a:ext cx="9906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20</a:t>
            </a:r>
            <a:endParaRPr kumimoji="1" lang="en-US" altLang="zh-CN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4604" name="Rectangle 28"/>
          <p:cNvSpPr/>
          <p:nvPr/>
        </p:nvSpPr>
        <p:spPr>
          <a:xfrm>
            <a:off x="7086600" y="4191000"/>
            <a:ext cx="18288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3.1×10</a:t>
            </a:r>
            <a:r>
              <a:rPr kumimoji="1" lang="en-US" altLang="zh-CN" sz="2800" b="1" baseline="30000">
                <a:latin typeface="黑体" pitchFamily="49" charset="-122"/>
                <a:ea typeface="黑体" pitchFamily="49" charset="-122"/>
              </a:rPr>
              <a:t>3</a:t>
            </a:r>
            <a:endParaRPr kumimoji="1" lang="en-US" altLang="zh-CN" sz="2800" b="1" baseline="30000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4605" name="Group 29"/>
          <p:cNvGrpSpPr/>
          <p:nvPr/>
        </p:nvGrpSpPr>
        <p:grpSpPr>
          <a:xfrm>
            <a:off x="457200" y="5105400"/>
            <a:ext cx="8229600" cy="1128712"/>
            <a:chOff x="288" y="3216"/>
            <a:chExt cx="5184" cy="711"/>
          </a:xfrm>
        </p:grpSpPr>
        <p:sp>
          <p:nvSpPr>
            <p:cNvPr id="24606" name="Rectangle 30"/>
            <p:cNvSpPr/>
            <p:nvPr/>
          </p:nvSpPr>
          <p:spPr>
            <a:xfrm>
              <a:off x="288" y="3408"/>
              <a:ext cx="624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l-GR" altLang="zh-CN" sz="2800" b="1">
                  <a:latin typeface="Times New Roman" pitchFamily="18" charset="0"/>
                  <a:ea typeface="黑体" pitchFamily="49" charset="-122"/>
                </a:rPr>
                <a:t>ρ</a:t>
              </a:r>
              <a:r>
                <a:rPr kumimoji="1" lang="en-US" altLang="zh-CN" sz="2800" b="1">
                  <a:latin typeface="Times New Roman" pitchFamily="18" charset="0"/>
                  <a:ea typeface="黑体" pitchFamily="49" charset="-122"/>
                </a:rPr>
                <a:t>=</a:t>
              </a:r>
              <a:endParaRPr kumimoji="1" lang="el-GR" altLang="zh-CN" sz="2800" b="1">
                <a:latin typeface="Times New Roman" pitchFamily="18" charset="0"/>
                <a:ea typeface="黑体" pitchFamily="49" charset="-122"/>
              </a:endParaRPr>
            </a:p>
          </p:txBody>
        </p:sp>
        <p:cxnSp>
          <p:nvCxnSpPr>
            <p:cNvPr id="24607" name="Line 31"/>
            <p:cNvCxnSpPr/>
            <p:nvPr/>
          </p:nvCxnSpPr>
          <p:spPr>
            <a:xfrm>
              <a:off x="720" y="3600"/>
              <a:ext cx="432" cy="0"/>
            </a:xfrm>
            <a:prstGeom prst="line">
              <a:avLst/>
            </a:prstGeom>
            <a:noFill/>
            <a:ln>
              <a:solidFill>
                <a:schemeClr val="tx1"/>
              </a:solidFill>
              <a:miter lim="800000"/>
            </a:ln>
            <a:effectLst/>
          </p:spPr>
        </p:cxnSp>
        <p:sp>
          <p:nvSpPr>
            <p:cNvPr id="24608" name="Rectangle 32"/>
            <p:cNvSpPr/>
            <p:nvPr/>
          </p:nvSpPr>
          <p:spPr>
            <a:xfrm>
              <a:off x="768" y="3264"/>
              <a:ext cx="384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800" b="1">
                  <a:latin typeface="Times New Roman" pitchFamily="18" charset="0"/>
                  <a:ea typeface="黑体" pitchFamily="49" charset="-122"/>
                </a:rPr>
                <a:t>m</a:t>
              </a:r>
              <a:endParaRPr kumimoji="1" lang="el-GR" altLang="zh-CN" sz="28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24609" name="Rectangle 33"/>
            <p:cNvSpPr/>
            <p:nvPr/>
          </p:nvSpPr>
          <p:spPr>
            <a:xfrm>
              <a:off x="751" y="3600"/>
              <a:ext cx="432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800" b="1">
                  <a:latin typeface="Times New Roman" pitchFamily="18" charset="0"/>
                  <a:ea typeface="黑体" pitchFamily="49" charset="-122"/>
                </a:rPr>
                <a:t>v</a:t>
              </a:r>
              <a:endParaRPr kumimoji="1" lang="el-GR" altLang="zh-CN" sz="28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24610" name="Rectangle 34"/>
            <p:cNvSpPr/>
            <p:nvPr/>
          </p:nvSpPr>
          <p:spPr>
            <a:xfrm>
              <a:off x="1200" y="3408"/>
              <a:ext cx="624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800" b="1">
                  <a:latin typeface="Times New Roman" pitchFamily="18" charset="0"/>
                  <a:ea typeface="黑体" pitchFamily="49" charset="-122"/>
                </a:rPr>
                <a:t>=</a:t>
              </a:r>
              <a:endParaRPr kumimoji="1" lang="el-GR" altLang="zh-CN" sz="2800" b="1">
                <a:latin typeface="Times New Roman" pitchFamily="18" charset="0"/>
                <a:ea typeface="黑体" pitchFamily="49" charset="-122"/>
              </a:endParaRPr>
            </a:p>
          </p:txBody>
        </p:sp>
        <p:cxnSp>
          <p:nvCxnSpPr>
            <p:cNvPr id="24611" name="Line 35"/>
            <p:cNvCxnSpPr/>
            <p:nvPr/>
          </p:nvCxnSpPr>
          <p:spPr>
            <a:xfrm>
              <a:off x="1440" y="3600"/>
              <a:ext cx="1008" cy="0"/>
            </a:xfrm>
            <a:prstGeom prst="line">
              <a:avLst/>
            </a:prstGeom>
            <a:noFill/>
            <a:ln>
              <a:solidFill>
                <a:schemeClr val="tx1"/>
              </a:solidFill>
              <a:miter lim="800000"/>
            </a:ln>
            <a:effectLst/>
          </p:spPr>
        </p:cxnSp>
        <p:sp>
          <p:nvSpPr>
            <p:cNvPr id="24612" name="Rectangle 36"/>
            <p:cNvSpPr/>
            <p:nvPr/>
          </p:nvSpPr>
          <p:spPr>
            <a:xfrm>
              <a:off x="1632" y="3216"/>
              <a:ext cx="672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800" b="1">
                  <a:latin typeface="Times New Roman" pitchFamily="18" charset="0"/>
                  <a:ea typeface="黑体" pitchFamily="49" charset="-122"/>
                </a:rPr>
                <a:t>62g</a:t>
              </a:r>
              <a:endParaRPr kumimoji="1" lang="el-GR" altLang="zh-CN" sz="28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24613" name="Rectangle 37"/>
            <p:cNvSpPr/>
            <p:nvPr/>
          </p:nvSpPr>
          <p:spPr>
            <a:xfrm>
              <a:off x="1488" y="3552"/>
              <a:ext cx="737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800" b="1">
                  <a:latin typeface="Times New Roman" pitchFamily="18" charset="0"/>
                  <a:ea typeface="黑体" pitchFamily="49" charset="-122"/>
                </a:rPr>
                <a:t>20cm</a:t>
              </a:r>
              <a:r>
                <a:rPr kumimoji="1" lang="en-US" altLang="zh-CN" sz="2800" b="1" baseline="30000">
                  <a:latin typeface="Times New Roman" pitchFamily="18" charset="0"/>
                  <a:ea typeface="黑体" pitchFamily="49" charset="-122"/>
                </a:rPr>
                <a:t>3</a:t>
              </a:r>
              <a:endParaRPr kumimoji="1" lang="el-GR" altLang="zh-CN" sz="2800" b="1" baseline="30000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24614" name="Rectangle 38"/>
            <p:cNvSpPr/>
            <p:nvPr/>
          </p:nvSpPr>
          <p:spPr>
            <a:xfrm>
              <a:off x="2496" y="3408"/>
              <a:ext cx="1200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800" b="1">
                  <a:latin typeface="Times New Roman" pitchFamily="18" charset="0"/>
                  <a:ea typeface="黑体" pitchFamily="49" charset="-122"/>
                </a:rPr>
                <a:t>=3.1g/cm</a:t>
              </a:r>
              <a:r>
                <a:rPr kumimoji="1" lang="en-US" altLang="zh-CN" sz="2800" b="1" baseline="30000">
                  <a:latin typeface="Times New Roman" pitchFamily="18" charset="0"/>
                  <a:ea typeface="黑体" pitchFamily="49" charset="-122"/>
                </a:rPr>
                <a:t>3</a:t>
              </a:r>
              <a:endParaRPr kumimoji="1" lang="el-GR" altLang="zh-CN" sz="2800" b="1" baseline="30000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24615" name="Rectangle 39"/>
            <p:cNvSpPr/>
            <p:nvPr/>
          </p:nvSpPr>
          <p:spPr>
            <a:xfrm>
              <a:off x="3744" y="3408"/>
              <a:ext cx="1728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800" b="1">
                  <a:latin typeface="Times New Roman" pitchFamily="18" charset="0"/>
                  <a:ea typeface="黑体" pitchFamily="49" charset="-122"/>
                </a:rPr>
                <a:t>=3.1×10</a:t>
              </a:r>
              <a:r>
                <a:rPr kumimoji="1" lang="en-US" altLang="zh-CN" sz="2800" b="1" baseline="30000">
                  <a:latin typeface="Times New Roman" pitchFamily="18" charset="0"/>
                  <a:ea typeface="黑体" pitchFamily="49" charset="-122"/>
                </a:rPr>
                <a:t>3</a:t>
              </a:r>
              <a:r>
                <a:rPr kumimoji="1" lang="en-US" altLang="zh-CN" sz="2800" b="1">
                  <a:latin typeface="Times New Roman" pitchFamily="18" charset="0"/>
                  <a:ea typeface="黑体" pitchFamily="49" charset="-122"/>
                </a:rPr>
                <a:t>kg/m</a:t>
              </a:r>
              <a:r>
                <a:rPr kumimoji="1" lang="en-US" altLang="zh-CN" sz="2800" b="1" baseline="30000">
                  <a:latin typeface="Times New Roman" pitchFamily="18" charset="0"/>
                  <a:ea typeface="黑体" pitchFamily="49" charset="-122"/>
                </a:rPr>
                <a:t>3</a:t>
              </a:r>
              <a:endParaRPr kumimoji="1" lang="el-GR" altLang="zh-CN" sz="2800" b="1" baseline="30000">
                <a:latin typeface="Times New Roman" pitchFamily="18" charset="0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4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460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4600" grpId="0"/>
      <p:bldP spid="24601" grpId="1"/>
      <p:bldP spid="24602" grpId="2"/>
      <p:bldP spid="24603" grpId="3"/>
      <p:bldP spid="24604" grpId="4"/>
    </p:bldLst>
  </p:timing>
</p:sld>
</file>

<file path=ppt/slides/slide2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5602" name="Rectangle 2"/>
          <p:cNvSpPr/>
          <p:nvPr/>
        </p:nvSpPr>
        <p:spPr>
          <a:xfrm>
            <a:off x="609600" y="304800"/>
            <a:ext cx="8074025" cy="86042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40000"/>
              </a:lnSpc>
            </a:pPr>
            <a:r>
              <a:rPr lang="zh-CN" altLang="en-US" sz="3600" b="1">
                <a:latin typeface="Times New Roman" pitchFamily="18" charset="0"/>
                <a:ea typeface="黑体" pitchFamily="49" charset="-122"/>
              </a:rPr>
              <a:t>（三）如何测盐水的密度</a:t>
            </a:r>
            <a:endParaRPr lang="el-GR" altLang="zh-CN" sz="3600" b="1">
              <a:latin typeface="Times New Roman" pitchFamily="18" charset="0"/>
              <a:ea typeface="黑体" pitchFamily="49" charset="-122"/>
            </a:endParaRPr>
          </a:p>
        </p:txBody>
      </p:sp>
      <p:graphicFrame>
        <p:nvGraphicFramePr>
          <p:cNvPr id="25603" name="Object 3"/>
          <p:cNvGraphicFramePr>
            <a:graphicFrameLocks noChangeAspect="1"/>
          </p:cNvGraphicFramePr>
          <p:nvPr/>
        </p:nvGraphicFramePr>
        <p:xfrm>
          <a:off x="3124200" y="2057400"/>
          <a:ext cx="1073150" cy="98107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45" name="Equation" r:id="rId2" progId="Equation.DSMT4">
                  <p:embed/>
                </p:oleObj>
              </mc:Choice>
              <mc:Fallback>
                <p:oleObj name="Equation" r:id="rId2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3124200" y="2057400"/>
                        <a:ext cx="1073150" cy="98107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25604" name="Rectangle 4"/>
          <p:cNvSpPr/>
          <p:nvPr/>
        </p:nvSpPr>
        <p:spPr>
          <a:xfrm>
            <a:off x="762000" y="2209800"/>
            <a:ext cx="23622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．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实验原理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5605" name="Rectangle 12"/>
          <p:cNvSpPr/>
          <p:nvPr/>
        </p:nvSpPr>
        <p:spPr>
          <a:xfrm>
            <a:off x="838200" y="3200400"/>
            <a:ext cx="4425950" cy="642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．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实验器材：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5606" name="Group 6"/>
          <p:cNvGrpSpPr/>
          <p:nvPr/>
        </p:nvGrpSpPr>
        <p:grpSpPr>
          <a:xfrm>
            <a:off x="6248400" y="2133600"/>
            <a:ext cx="2209800" cy="1579562"/>
            <a:chOff x="3731" y="943"/>
            <a:chExt cx="1755" cy="1331"/>
          </a:xfrm>
        </p:grpSpPr>
        <p:pic>
          <p:nvPicPr>
            <p:cNvPr id="25651" name="Picture 7"/>
            <p:cNvPicPr/>
            <p:nvPr/>
          </p:nvPicPr>
          <p:blipFill>
            <a:blip r:embed="rId4"/>
            <a:stretch>
              <a:fillRect/>
            </a:stretch>
          </p:blipFill>
          <p:spPr>
            <a:xfrm>
              <a:off x="3734" y="997"/>
              <a:ext cx="1741" cy="1277"/>
            </a:xfrm>
            <a:prstGeom prst="rect">
              <a:avLst/>
            </a:prstGeom>
            <a:noFill/>
            <a:ln>
              <a:solidFill>
                <a:srgbClr val="3D8F95"/>
              </a:solidFill>
              <a:miter lim="800000"/>
            </a:ln>
          </p:spPr>
        </p:pic>
        <p:sp>
          <p:nvSpPr>
            <p:cNvPr id="25652" name="AutoShape 8"/>
            <p:cNvSpPr/>
            <p:nvPr/>
          </p:nvSpPr>
          <p:spPr>
            <a:xfrm>
              <a:off x="3731" y="943"/>
              <a:ext cx="1755" cy="1307"/>
            </a:xfrm>
            <a:prstGeom prst="wedgeRectCallout">
              <a:avLst>
                <a:gd name="adj1" fmla="val -119745"/>
                <a:gd name="adj2" fmla="val -31407"/>
              </a:avLst>
            </a:prstGeom>
            <a:noFill/>
            <a:ln w="28575">
              <a:solidFill>
                <a:srgbClr val="3D8F95"/>
              </a:solidFill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en-US" sz="1400">
                <a:solidFill>
                  <a:schemeClr val="bg1"/>
                </a:solidFill>
                <a:latin typeface="Times New Roman" pitchFamily="18" charset="0"/>
                <a:ea typeface="Gulim" pitchFamily="34" charset="-127"/>
              </a:endParaRPr>
            </a:p>
          </p:txBody>
        </p:sp>
      </p:grpSp>
      <p:grpSp>
        <p:nvGrpSpPr>
          <p:cNvPr id="25607" name="Group 9"/>
          <p:cNvGrpSpPr/>
          <p:nvPr/>
        </p:nvGrpSpPr>
        <p:grpSpPr>
          <a:xfrm>
            <a:off x="6248400" y="4038600"/>
            <a:ext cx="609600" cy="2209800"/>
            <a:chOff x="4141" y="2368"/>
            <a:chExt cx="530" cy="1815"/>
          </a:xfrm>
        </p:grpSpPr>
        <p:pic>
          <p:nvPicPr>
            <p:cNvPr id="25649" name="Picture 10"/>
            <p:cNvPicPr/>
            <p:nvPr/>
          </p:nvPicPr>
          <p:blipFill>
            <a:blip r:embed="rId5"/>
            <a:stretch>
              <a:fillRect/>
            </a:stretch>
          </p:blipFill>
          <p:spPr>
            <a:xfrm>
              <a:off x="4141" y="2368"/>
              <a:ext cx="530" cy="1815"/>
            </a:xfrm>
            <a:prstGeom prst="rect">
              <a:avLst/>
            </a:prstGeom>
            <a:noFill/>
            <a:ln>
              <a:solidFill>
                <a:srgbClr val="3D8F95"/>
              </a:solidFill>
              <a:miter lim="800000"/>
            </a:ln>
          </p:spPr>
        </p:pic>
        <p:sp>
          <p:nvSpPr>
            <p:cNvPr id="25650" name="AutoShape 11"/>
            <p:cNvSpPr/>
            <p:nvPr/>
          </p:nvSpPr>
          <p:spPr>
            <a:xfrm>
              <a:off x="4143" y="2372"/>
              <a:ext cx="512" cy="1802"/>
            </a:xfrm>
            <a:prstGeom prst="wedgeRectCallout">
              <a:avLst>
                <a:gd name="adj1" fmla="val -382032"/>
                <a:gd name="adj2" fmla="val -100389"/>
              </a:avLst>
            </a:prstGeom>
            <a:noFill/>
            <a:ln w="28575">
              <a:solidFill>
                <a:srgbClr val="3D8F95"/>
              </a:solidFill>
              <a:miter lim="800000"/>
            </a:ln>
            <a:effectLst/>
          </p:spPr>
          <p:txBody>
            <a:bodyPr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algn="ctr" eaLnBrk="1" hangingPunct="1"/>
              <a:endParaRPr lang="zh-CN" altLang="en-US" sz="1400">
                <a:solidFill>
                  <a:schemeClr val="bg1"/>
                </a:solidFill>
                <a:latin typeface="Times New Roman" pitchFamily="18" charset="0"/>
                <a:ea typeface="Gulim" pitchFamily="34" charset="-127"/>
              </a:endParaRPr>
            </a:p>
          </p:txBody>
        </p:sp>
      </p:grpSp>
      <p:sp>
        <p:nvSpPr>
          <p:cNvPr id="25608" name="Rectangle 12"/>
          <p:cNvSpPr/>
          <p:nvPr/>
        </p:nvSpPr>
        <p:spPr>
          <a:xfrm>
            <a:off x="1143000" y="4267200"/>
            <a:ext cx="2930525" cy="642938"/>
          </a:xfrm>
          <a:prstGeom prst="rect">
            <a:avLst/>
          </a:prstGeom>
          <a:noFill/>
          <a:ln>
            <a:noFill/>
            <a:miter lim="800000"/>
          </a:ln>
        </p:spPr>
        <p:txBody>
          <a:bodyPr anchor="ctr" anchorCtr="0"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zh-CN" altLang="en-US" sz="2800" b="1">
                <a:solidFill>
                  <a:srgbClr val="111111"/>
                </a:solidFill>
                <a:latin typeface="Times New Roman" pitchFamily="18" charset="0"/>
                <a:ea typeface="黑体" pitchFamily="49" charset="-122"/>
              </a:rPr>
              <a:t>天平、量筒</a:t>
            </a:r>
            <a:r>
              <a:rPr lang="zh-CN" altLang="en-US" sz="1800" b="1">
                <a:latin typeface="Arial" pitchFamily="34" charset="0"/>
                <a:ea typeface="黑体" pitchFamily="49" charset="-122"/>
              </a:rPr>
              <a:t>、</a:t>
            </a:r>
            <a:r>
              <a:rPr lang="zh-CN" altLang="en-US" sz="2800" b="1">
                <a:solidFill>
                  <a:srgbClr val="111111"/>
                </a:solidFill>
                <a:latin typeface="Times New Roman" pitchFamily="18" charset="0"/>
                <a:ea typeface="黑体" pitchFamily="49" charset="-122"/>
              </a:rPr>
              <a:t>烧杯</a:t>
            </a:r>
            <a:endParaRPr lang="zh-CN" altLang="en-US" sz="2800" b="1">
              <a:solidFill>
                <a:srgbClr val="111111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5609" name="Text Box 13"/>
          <p:cNvSpPr/>
          <p:nvPr/>
        </p:nvSpPr>
        <p:spPr>
          <a:xfrm>
            <a:off x="6496050" y="1604962"/>
            <a:ext cx="135255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lang="zh-CN" altLang="en-US" sz="2800" b="1">
                <a:solidFill>
                  <a:srgbClr val="111111"/>
                </a:solidFill>
                <a:latin typeface="Times New Roman" pitchFamily="18" charset="0"/>
              </a:rPr>
              <a:t> 盐水</a:t>
            </a:r>
            <a:endParaRPr lang="zh-CN" altLang="en-US" sz="2800" b="1">
              <a:solidFill>
                <a:srgbClr val="111111"/>
              </a:solidFill>
              <a:latin typeface="Times New Roman" pitchFamily="18" charset="0"/>
            </a:endParaRPr>
          </a:p>
        </p:txBody>
      </p:sp>
      <p:grpSp>
        <p:nvGrpSpPr>
          <p:cNvPr id="25610" name="Group 14"/>
          <p:cNvGrpSpPr/>
          <p:nvPr/>
        </p:nvGrpSpPr>
        <p:grpSpPr>
          <a:xfrm>
            <a:off x="6477000" y="381000"/>
            <a:ext cx="933450" cy="1279525"/>
            <a:chOff x="4080" y="240"/>
            <a:chExt cx="588" cy="806"/>
          </a:xfrm>
        </p:grpSpPr>
        <p:sp>
          <p:nvSpPr>
            <p:cNvPr id="25611" name="AutoShape 15"/>
            <p:cNvSpPr/>
            <p:nvPr/>
          </p:nvSpPr>
          <p:spPr>
            <a:xfrm>
              <a:off x="4080" y="240"/>
              <a:ext cx="588" cy="806"/>
            </a:xfrm>
            <a:prstGeom prst="rect">
              <a:avLst/>
            </a:prstGeom>
            <a:noFill/>
            <a:ln>
              <a:noFill/>
              <a:miter lim="800000"/>
            </a:ln>
          </p:spPr>
        </p:sp>
        <p:sp>
          <p:nvSpPr>
            <p:cNvPr id="25612" name="Freeform 16"/>
            <p:cNvSpPr/>
            <p:nvPr/>
          </p:nvSpPr>
          <p:spPr bwMode="auto">
            <a:xfrm>
              <a:off x="4176" y="480"/>
              <a:ext cx="478" cy="471"/>
            </a:xfrm>
            <a:custGeom>
              <a:cxnLst>
                <a:cxn ang="0">
                  <a:pos x="478" y="60"/>
                </a:cxn>
                <a:cxn ang="0">
                  <a:pos x="448" y="46"/>
                </a:cxn>
                <a:cxn ang="0">
                  <a:pos x="418" y="34"/>
                </a:cxn>
                <a:cxn ang="0">
                  <a:pos x="388" y="23"/>
                </a:cxn>
                <a:cxn ang="0">
                  <a:pos x="358" y="15"/>
                </a:cxn>
                <a:cxn ang="0">
                  <a:pos x="329" y="8"/>
                </a:cxn>
                <a:cxn ang="0">
                  <a:pos x="299" y="4"/>
                </a:cxn>
                <a:cxn ang="0">
                  <a:pos x="269" y="1"/>
                </a:cxn>
                <a:cxn ang="0">
                  <a:pos x="239" y="0"/>
                </a:cxn>
                <a:cxn ang="0">
                  <a:pos x="209" y="1"/>
                </a:cxn>
                <a:cxn ang="0">
                  <a:pos x="179" y="4"/>
                </a:cxn>
                <a:cxn ang="0">
                  <a:pos x="149" y="8"/>
                </a:cxn>
                <a:cxn ang="0">
                  <a:pos x="119" y="15"/>
                </a:cxn>
                <a:cxn ang="0">
                  <a:pos x="90" y="23"/>
                </a:cxn>
                <a:cxn ang="0">
                  <a:pos x="60" y="34"/>
                </a:cxn>
                <a:cxn ang="0">
                  <a:pos x="30" y="46"/>
                </a:cxn>
                <a:cxn ang="0">
                  <a:pos x="0" y="60"/>
                </a:cxn>
                <a:cxn ang="0">
                  <a:pos x="0" y="471"/>
                </a:cxn>
                <a:cxn ang="0">
                  <a:pos x="30" y="457"/>
                </a:cxn>
                <a:cxn ang="0">
                  <a:pos x="60" y="444"/>
                </a:cxn>
                <a:cxn ang="0">
                  <a:pos x="90" y="434"/>
                </a:cxn>
                <a:cxn ang="0">
                  <a:pos x="119" y="426"/>
                </a:cxn>
                <a:cxn ang="0">
                  <a:pos x="149" y="419"/>
                </a:cxn>
                <a:cxn ang="0">
                  <a:pos x="179" y="414"/>
                </a:cxn>
                <a:cxn ang="0">
                  <a:pos x="209" y="412"/>
                </a:cxn>
                <a:cxn ang="0">
                  <a:pos x="239" y="411"/>
                </a:cxn>
                <a:cxn ang="0">
                  <a:pos x="269" y="412"/>
                </a:cxn>
                <a:cxn ang="0">
                  <a:pos x="299" y="414"/>
                </a:cxn>
                <a:cxn ang="0">
                  <a:pos x="329" y="419"/>
                </a:cxn>
                <a:cxn ang="0">
                  <a:pos x="358" y="426"/>
                </a:cxn>
                <a:cxn ang="0">
                  <a:pos x="388" y="434"/>
                </a:cxn>
                <a:cxn ang="0">
                  <a:pos x="418" y="444"/>
                </a:cxn>
                <a:cxn ang="0">
                  <a:pos x="448" y="457"/>
                </a:cxn>
                <a:cxn ang="0">
                  <a:pos x="478" y="471"/>
                </a:cxn>
              </a:cxnLst>
              <a:pathLst>
                <a:path w="3559" h="3375">
                  <a:moveTo>
                    <a:pt x="3559" y="476"/>
                  </a:moveTo>
                  <a:lnTo>
                    <a:pt x="3559" y="432"/>
                  </a:lnTo>
                  <a:lnTo>
                    <a:pt x="3445" y="379"/>
                  </a:lnTo>
                  <a:lnTo>
                    <a:pt x="3334" y="330"/>
                  </a:lnTo>
                  <a:lnTo>
                    <a:pt x="3223" y="283"/>
                  </a:lnTo>
                  <a:lnTo>
                    <a:pt x="3112" y="241"/>
                  </a:lnTo>
                  <a:lnTo>
                    <a:pt x="3001" y="202"/>
                  </a:lnTo>
                  <a:lnTo>
                    <a:pt x="2890" y="167"/>
                  </a:lnTo>
                  <a:lnTo>
                    <a:pt x="2779" y="135"/>
                  </a:lnTo>
                  <a:lnTo>
                    <a:pt x="2668" y="108"/>
                  </a:lnTo>
                  <a:lnTo>
                    <a:pt x="2557" y="82"/>
                  </a:lnTo>
                  <a:lnTo>
                    <a:pt x="2446" y="60"/>
                  </a:lnTo>
                  <a:lnTo>
                    <a:pt x="2335" y="41"/>
                  </a:lnTo>
                  <a:lnTo>
                    <a:pt x="2224" y="26"/>
                  </a:lnTo>
                  <a:lnTo>
                    <a:pt x="2113" y="14"/>
                  </a:lnTo>
                  <a:lnTo>
                    <a:pt x="2002" y="6"/>
                  </a:lnTo>
                  <a:lnTo>
                    <a:pt x="1891" y="1"/>
                  </a:lnTo>
                  <a:lnTo>
                    <a:pt x="1779" y="0"/>
                  </a:lnTo>
                  <a:lnTo>
                    <a:pt x="1666" y="1"/>
                  </a:lnTo>
                  <a:lnTo>
                    <a:pt x="1555" y="6"/>
                  </a:lnTo>
                  <a:lnTo>
                    <a:pt x="1444" y="14"/>
                  </a:lnTo>
                  <a:lnTo>
                    <a:pt x="1333" y="26"/>
                  </a:lnTo>
                  <a:lnTo>
                    <a:pt x="1222" y="41"/>
                  </a:lnTo>
                  <a:lnTo>
                    <a:pt x="1111" y="60"/>
                  </a:lnTo>
                  <a:lnTo>
                    <a:pt x="1000" y="82"/>
                  </a:lnTo>
                  <a:lnTo>
                    <a:pt x="889" y="108"/>
                  </a:lnTo>
                  <a:lnTo>
                    <a:pt x="778" y="135"/>
                  </a:lnTo>
                  <a:lnTo>
                    <a:pt x="667" y="167"/>
                  </a:lnTo>
                  <a:lnTo>
                    <a:pt x="556" y="202"/>
                  </a:lnTo>
                  <a:lnTo>
                    <a:pt x="445" y="241"/>
                  </a:lnTo>
                  <a:lnTo>
                    <a:pt x="333" y="283"/>
                  </a:lnTo>
                  <a:lnTo>
                    <a:pt x="222" y="330"/>
                  </a:lnTo>
                  <a:lnTo>
                    <a:pt x="111" y="379"/>
                  </a:lnTo>
                  <a:lnTo>
                    <a:pt x="0" y="432"/>
                  </a:lnTo>
                  <a:lnTo>
                    <a:pt x="0" y="476"/>
                  </a:lnTo>
                  <a:lnTo>
                    <a:pt x="0" y="3375"/>
                  </a:lnTo>
                  <a:lnTo>
                    <a:pt x="111" y="3322"/>
                  </a:lnTo>
                  <a:lnTo>
                    <a:pt x="222" y="3273"/>
                  </a:lnTo>
                  <a:lnTo>
                    <a:pt x="333" y="3227"/>
                  </a:lnTo>
                  <a:lnTo>
                    <a:pt x="445" y="3185"/>
                  </a:lnTo>
                  <a:lnTo>
                    <a:pt x="556" y="3145"/>
                  </a:lnTo>
                  <a:lnTo>
                    <a:pt x="667" y="3110"/>
                  </a:lnTo>
                  <a:lnTo>
                    <a:pt x="778" y="3078"/>
                  </a:lnTo>
                  <a:lnTo>
                    <a:pt x="889" y="3051"/>
                  </a:lnTo>
                  <a:lnTo>
                    <a:pt x="1000" y="3025"/>
                  </a:lnTo>
                  <a:lnTo>
                    <a:pt x="1111" y="3003"/>
                  </a:lnTo>
                  <a:lnTo>
                    <a:pt x="1222" y="2984"/>
                  </a:lnTo>
                  <a:lnTo>
                    <a:pt x="1333" y="2969"/>
                  </a:lnTo>
                  <a:lnTo>
                    <a:pt x="1444" y="2957"/>
                  </a:lnTo>
                  <a:lnTo>
                    <a:pt x="1555" y="2949"/>
                  </a:lnTo>
                  <a:lnTo>
                    <a:pt x="1666" y="2944"/>
                  </a:lnTo>
                  <a:lnTo>
                    <a:pt x="1779" y="2943"/>
                  </a:lnTo>
                  <a:lnTo>
                    <a:pt x="1891" y="2944"/>
                  </a:lnTo>
                  <a:lnTo>
                    <a:pt x="2002" y="2949"/>
                  </a:lnTo>
                  <a:lnTo>
                    <a:pt x="2113" y="2957"/>
                  </a:lnTo>
                  <a:lnTo>
                    <a:pt x="2224" y="2969"/>
                  </a:lnTo>
                  <a:lnTo>
                    <a:pt x="2335" y="2984"/>
                  </a:lnTo>
                  <a:lnTo>
                    <a:pt x="2446" y="3003"/>
                  </a:lnTo>
                  <a:lnTo>
                    <a:pt x="2557" y="3025"/>
                  </a:lnTo>
                  <a:lnTo>
                    <a:pt x="2668" y="3051"/>
                  </a:lnTo>
                  <a:lnTo>
                    <a:pt x="2779" y="3078"/>
                  </a:lnTo>
                  <a:lnTo>
                    <a:pt x="2890" y="3110"/>
                  </a:lnTo>
                  <a:lnTo>
                    <a:pt x="3001" y="3145"/>
                  </a:lnTo>
                  <a:lnTo>
                    <a:pt x="3112" y="3185"/>
                  </a:lnTo>
                  <a:lnTo>
                    <a:pt x="3223" y="3227"/>
                  </a:lnTo>
                  <a:lnTo>
                    <a:pt x="3334" y="3273"/>
                  </a:lnTo>
                  <a:lnTo>
                    <a:pt x="3445" y="3322"/>
                  </a:lnTo>
                  <a:lnTo>
                    <a:pt x="3559" y="3375"/>
                  </a:lnTo>
                  <a:lnTo>
                    <a:pt x="3559" y="476"/>
                  </a:lnTo>
                  <a:close/>
                </a:path>
              </a:pathLst>
            </a:custGeom>
            <a:solidFill>
              <a:srgbClr val="CCFFFF"/>
            </a:solidFill>
            <a:ln w="9525">
              <a:noFill/>
              <a:bevel/>
            </a:ln>
          </p:spPr>
        </p:sp>
        <p:sp>
          <p:nvSpPr>
            <p:cNvPr id="25613" name="Freeform 17"/>
            <p:cNvSpPr/>
            <p:nvPr/>
          </p:nvSpPr>
          <p:spPr bwMode="auto">
            <a:xfrm>
              <a:off x="4173" y="912"/>
              <a:ext cx="478" cy="116"/>
            </a:xfrm>
            <a:custGeom>
              <a:cxnLst>
                <a:cxn ang="0">
                  <a:pos x="478" y="60"/>
                </a:cxn>
                <a:cxn ang="0">
                  <a:pos x="448" y="46"/>
                </a:cxn>
                <a:cxn ang="0">
                  <a:pos x="418" y="34"/>
                </a:cxn>
                <a:cxn ang="0">
                  <a:pos x="388" y="23"/>
                </a:cxn>
                <a:cxn ang="0">
                  <a:pos x="358" y="15"/>
                </a:cxn>
                <a:cxn ang="0">
                  <a:pos x="329" y="8"/>
                </a:cxn>
                <a:cxn ang="0">
                  <a:pos x="299" y="4"/>
                </a:cxn>
                <a:cxn ang="0">
                  <a:pos x="269" y="1"/>
                </a:cxn>
                <a:cxn ang="0">
                  <a:pos x="239" y="0"/>
                </a:cxn>
                <a:cxn ang="0">
                  <a:pos x="209" y="1"/>
                </a:cxn>
                <a:cxn ang="0">
                  <a:pos x="179" y="4"/>
                </a:cxn>
                <a:cxn ang="0">
                  <a:pos x="149" y="8"/>
                </a:cxn>
                <a:cxn ang="0">
                  <a:pos x="119" y="15"/>
                </a:cxn>
                <a:cxn ang="0">
                  <a:pos x="90" y="23"/>
                </a:cxn>
                <a:cxn ang="0">
                  <a:pos x="60" y="34"/>
                </a:cxn>
                <a:cxn ang="0">
                  <a:pos x="30" y="46"/>
                </a:cxn>
                <a:cxn ang="0">
                  <a:pos x="0" y="60"/>
                </a:cxn>
                <a:cxn ang="0">
                  <a:pos x="15" y="72"/>
                </a:cxn>
                <a:cxn ang="0">
                  <a:pos x="45" y="83"/>
                </a:cxn>
                <a:cxn ang="0">
                  <a:pos x="75" y="92"/>
                </a:cxn>
                <a:cxn ang="0">
                  <a:pos x="104" y="100"/>
                </a:cxn>
                <a:cxn ang="0">
                  <a:pos x="134" y="106"/>
                </a:cxn>
                <a:cxn ang="0">
                  <a:pos x="164" y="111"/>
                </a:cxn>
                <a:cxn ang="0">
                  <a:pos x="194" y="114"/>
                </a:cxn>
                <a:cxn ang="0">
                  <a:pos x="224" y="116"/>
                </a:cxn>
                <a:cxn ang="0">
                  <a:pos x="254" y="116"/>
                </a:cxn>
                <a:cxn ang="0">
                  <a:pos x="284" y="114"/>
                </a:cxn>
                <a:cxn ang="0">
                  <a:pos x="314" y="111"/>
                </a:cxn>
                <a:cxn ang="0">
                  <a:pos x="343" y="106"/>
                </a:cxn>
                <a:cxn ang="0">
                  <a:pos x="373" y="100"/>
                </a:cxn>
                <a:cxn ang="0">
                  <a:pos x="403" y="92"/>
                </a:cxn>
                <a:cxn ang="0">
                  <a:pos x="433" y="83"/>
                </a:cxn>
                <a:cxn ang="0">
                  <a:pos x="463" y="72"/>
                </a:cxn>
              </a:cxnLst>
              <a:pathLst>
                <a:path w="3559" h="834">
                  <a:moveTo>
                    <a:pt x="3559" y="475"/>
                  </a:moveTo>
                  <a:lnTo>
                    <a:pt x="3559" y="432"/>
                  </a:lnTo>
                  <a:lnTo>
                    <a:pt x="3445" y="379"/>
                  </a:lnTo>
                  <a:lnTo>
                    <a:pt x="3334" y="330"/>
                  </a:lnTo>
                  <a:lnTo>
                    <a:pt x="3223" y="284"/>
                  </a:lnTo>
                  <a:lnTo>
                    <a:pt x="3112" y="242"/>
                  </a:lnTo>
                  <a:lnTo>
                    <a:pt x="3001" y="202"/>
                  </a:lnTo>
                  <a:lnTo>
                    <a:pt x="2890" y="167"/>
                  </a:lnTo>
                  <a:lnTo>
                    <a:pt x="2779" y="135"/>
                  </a:lnTo>
                  <a:lnTo>
                    <a:pt x="2668" y="108"/>
                  </a:lnTo>
                  <a:lnTo>
                    <a:pt x="2557" y="82"/>
                  </a:lnTo>
                  <a:lnTo>
                    <a:pt x="2446" y="60"/>
                  </a:lnTo>
                  <a:lnTo>
                    <a:pt x="2335" y="41"/>
                  </a:lnTo>
                  <a:lnTo>
                    <a:pt x="2224" y="26"/>
                  </a:lnTo>
                  <a:lnTo>
                    <a:pt x="2113" y="14"/>
                  </a:lnTo>
                  <a:lnTo>
                    <a:pt x="2002" y="6"/>
                  </a:lnTo>
                  <a:lnTo>
                    <a:pt x="1891" y="1"/>
                  </a:lnTo>
                  <a:lnTo>
                    <a:pt x="1779" y="0"/>
                  </a:lnTo>
                  <a:lnTo>
                    <a:pt x="1666" y="1"/>
                  </a:lnTo>
                  <a:lnTo>
                    <a:pt x="1555" y="6"/>
                  </a:lnTo>
                  <a:lnTo>
                    <a:pt x="1444" y="14"/>
                  </a:lnTo>
                  <a:lnTo>
                    <a:pt x="1333" y="26"/>
                  </a:lnTo>
                  <a:lnTo>
                    <a:pt x="1222" y="41"/>
                  </a:lnTo>
                  <a:lnTo>
                    <a:pt x="1111" y="60"/>
                  </a:lnTo>
                  <a:lnTo>
                    <a:pt x="1000" y="82"/>
                  </a:lnTo>
                  <a:lnTo>
                    <a:pt x="889" y="108"/>
                  </a:lnTo>
                  <a:lnTo>
                    <a:pt x="778" y="135"/>
                  </a:lnTo>
                  <a:lnTo>
                    <a:pt x="667" y="167"/>
                  </a:lnTo>
                  <a:lnTo>
                    <a:pt x="556" y="202"/>
                  </a:lnTo>
                  <a:lnTo>
                    <a:pt x="445" y="242"/>
                  </a:lnTo>
                  <a:lnTo>
                    <a:pt x="333" y="284"/>
                  </a:lnTo>
                  <a:lnTo>
                    <a:pt x="222" y="330"/>
                  </a:lnTo>
                  <a:lnTo>
                    <a:pt x="111" y="379"/>
                  </a:lnTo>
                  <a:lnTo>
                    <a:pt x="0" y="432"/>
                  </a:lnTo>
                  <a:lnTo>
                    <a:pt x="0" y="475"/>
                  </a:lnTo>
                  <a:lnTo>
                    <a:pt x="111" y="517"/>
                  </a:lnTo>
                  <a:lnTo>
                    <a:pt x="222" y="558"/>
                  </a:lnTo>
                  <a:lnTo>
                    <a:pt x="333" y="595"/>
                  </a:lnTo>
                  <a:lnTo>
                    <a:pt x="445" y="632"/>
                  </a:lnTo>
                  <a:lnTo>
                    <a:pt x="556" y="662"/>
                  </a:lnTo>
                  <a:lnTo>
                    <a:pt x="667" y="693"/>
                  </a:lnTo>
                  <a:lnTo>
                    <a:pt x="778" y="719"/>
                  </a:lnTo>
                  <a:lnTo>
                    <a:pt x="889" y="744"/>
                  </a:lnTo>
                  <a:lnTo>
                    <a:pt x="1000" y="763"/>
                  </a:lnTo>
                  <a:lnTo>
                    <a:pt x="1111" y="783"/>
                  </a:lnTo>
                  <a:lnTo>
                    <a:pt x="1222" y="797"/>
                  </a:lnTo>
                  <a:lnTo>
                    <a:pt x="1333" y="811"/>
                  </a:lnTo>
                  <a:lnTo>
                    <a:pt x="1444" y="820"/>
                  </a:lnTo>
                  <a:lnTo>
                    <a:pt x="1555" y="828"/>
                  </a:lnTo>
                  <a:lnTo>
                    <a:pt x="1666" y="831"/>
                  </a:lnTo>
                  <a:lnTo>
                    <a:pt x="1779" y="834"/>
                  </a:lnTo>
                  <a:lnTo>
                    <a:pt x="1891" y="831"/>
                  </a:lnTo>
                  <a:lnTo>
                    <a:pt x="2002" y="828"/>
                  </a:lnTo>
                  <a:lnTo>
                    <a:pt x="2113" y="820"/>
                  </a:lnTo>
                  <a:lnTo>
                    <a:pt x="2224" y="811"/>
                  </a:lnTo>
                  <a:lnTo>
                    <a:pt x="2335" y="797"/>
                  </a:lnTo>
                  <a:lnTo>
                    <a:pt x="2446" y="783"/>
                  </a:lnTo>
                  <a:lnTo>
                    <a:pt x="2557" y="763"/>
                  </a:lnTo>
                  <a:lnTo>
                    <a:pt x="2668" y="744"/>
                  </a:lnTo>
                  <a:lnTo>
                    <a:pt x="2779" y="719"/>
                  </a:lnTo>
                  <a:lnTo>
                    <a:pt x="2890" y="693"/>
                  </a:lnTo>
                  <a:lnTo>
                    <a:pt x="3001" y="662"/>
                  </a:lnTo>
                  <a:lnTo>
                    <a:pt x="3112" y="632"/>
                  </a:lnTo>
                  <a:lnTo>
                    <a:pt x="3223" y="595"/>
                  </a:lnTo>
                  <a:lnTo>
                    <a:pt x="3334" y="558"/>
                  </a:lnTo>
                  <a:lnTo>
                    <a:pt x="3445" y="517"/>
                  </a:lnTo>
                  <a:lnTo>
                    <a:pt x="3559" y="475"/>
                  </a:lnTo>
                  <a:close/>
                </a:path>
              </a:pathLst>
            </a:custGeom>
            <a:solidFill>
              <a:srgbClr val="CCFFFF"/>
            </a:solidFill>
            <a:ln w="9525">
              <a:noFill/>
              <a:bevel/>
            </a:ln>
          </p:spPr>
        </p:sp>
        <p:sp>
          <p:nvSpPr>
            <p:cNvPr id="25614" name="Freeform 18"/>
            <p:cNvSpPr/>
            <p:nvPr/>
          </p:nvSpPr>
          <p:spPr bwMode="auto">
            <a:xfrm>
              <a:off x="4173" y="501"/>
              <a:ext cx="478" cy="60"/>
            </a:xfrm>
            <a:custGeom>
              <a:cxnLst>
                <a:cxn ang="0">
                  <a:pos x="0" y="60"/>
                </a:cxn>
                <a:cxn ang="0">
                  <a:pos x="15" y="53"/>
                </a:cxn>
                <a:cxn ang="0">
                  <a:pos x="30" y="46"/>
                </a:cxn>
                <a:cxn ang="0">
                  <a:pos x="45" y="39"/>
                </a:cxn>
                <a:cxn ang="0">
                  <a:pos x="60" y="33"/>
                </a:cxn>
                <a:cxn ang="0">
                  <a:pos x="75" y="28"/>
                </a:cxn>
                <a:cxn ang="0">
                  <a:pos x="90" y="23"/>
                </a:cxn>
                <a:cxn ang="0">
                  <a:pos x="104" y="19"/>
                </a:cxn>
                <a:cxn ang="0">
                  <a:pos x="119" y="15"/>
                </a:cxn>
                <a:cxn ang="0">
                  <a:pos x="134" y="11"/>
                </a:cxn>
                <a:cxn ang="0">
                  <a:pos x="149" y="8"/>
                </a:cxn>
                <a:cxn ang="0">
                  <a:pos x="164" y="6"/>
                </a:cxn>
                <a:cxn ang="0">
                  <a:pos x="179" y="4"/>
                </a:cxn>
                <a:cxn ang="0">
                  <a:pos x="194" y="2"/>
                </a:cxn>
                <a:cxn ang="0">
                  <a:pos x="209" y="1"/>
                </a:cxn>
                <a:cxn ang="0">
                  <a:pos x="224" y="0"/>
                </a:cxn>
                <a:cxn ang="0">
                  <a:pos x="239" y="0"/>
                </a:cxn>
                <a:cxn ang="0">
                  <a:pos x="254" y="0"/>
                </a:cxn>
                <a:cxn ang="0">
                  <a:pos x="269" y="1"/>
                </a:cxn>
                <a:cxn ang="0">
                  <a:pos x="284" y="2"/>
                </a:cxn>
                <a:cxn ang="0">
                  <a:pos x="299" y="4"/>
                </a:cxn>
                <a:cxn ang="0">
                  <a:pos x="314" y="6"/>
                </a:cxn>
                <a:cxn ang="0">
                  <a:pos x="329" y="8"/>
                </a:cxn>
                <a:cxn ang="0">
                  <a:pos x="343" y="11"/>
                </a:cxn>
                <a:cxn ang="0">
                  <a:pos x="358" y="15"/>
                </a:cxn>
                <a:cxn ang="0">
                  <a:pos x="373" y="19"/>
                </a:cxn>
                <a:cxn ang="0">
                  <a:pos x="388" y="23"/>
                </a:cxn>
                <a:cxn ang="0">
                  <a:pos x="403" y="28"/>
                </a:cxn>
                <a:cxn ang="0">
                  <a:pos x="418" y="33"/>
                </a:cxn>
                <a:cxn ang="0">
                  <a:pos x="433" y="39"/>
                </a:cxn>
                <a:cxn ang="0">
                  <a:pos x="448" y="46"/>
                </a:cxn>
                <a:cxn ang="0">
                  <a:pos x="463" y="53"/>
                </a:cxn>
                <a:cxn ang="0">
                  <a:pos x="478" y="60"/>
                </a:cxn>
              </a:cxnLst>
              <a:pathLst>
                <a:path w="3559" h="432">
                  <a:moveTo>
                    <a:pt x="0" y="432"/>
                  </a:moveTo>
                  <a:lnTo>
                    <a:pt x="111" y="379"/>
                  </a:lnTo>
                  <a:lnTo>
                    <a:pt x="222" y="330"/>
                  </a:lnTo>
                  <a:lnTo>
                    <a:pt x="333" y="283"/>
                  </a:lnTo>
                  <a:lnTo>
                    <a:pt x="445" y="241"/>
                  </a:lnTo>
                  <a:lnTo>
                    <a:pt x="556" y="202"/>
                  </a:lnTo>
                  <a:lnTo>
                    <a:pt x="667" y="167"/>
                  </a:lnTo>
                  <a:lnTo>
                    <a:pt x="778" y="135"/>
                  </a:lnTo>
                  <a:lnTo>
                    <a:pt x="889" y="108"/>
                  </a:lnTo>
                  <a:lnTo>
                    <a:pt x="1000" y="82"/>
                  </a:lnTo>
                  <a:lnTo>
                    <a:pt x="1111" y="60"/>
                  </a:lnTo>
                  <a:lnTo>
                    <a:pt x="1222" y="41"/>
                  </a:lnTo>
                  <a:lnTo>
                    <a:pt x="1333" y="26"/>
                  </a:lnTo>
                  <a:lnTo>
                    <a:pt x="1444" y="14"/>
                  </a:lnTo>
                  <a:lnTo>
                    <a:pt x="1555" y="6"/>
                  </a:lnTo>
                  <a:lnTo>
                    <a:pt x="1666" y="1"/>
                  </a:lnTo>
                  <a:lnTo>
                    <a:pt x="1779" y="0"/>
                  </a:lnTo>
                  <a:lnTo>
                    <a:pt x="1891" y="1"/>
                  </a:lnTo>
                  <a:lnTo>
                    <a:pt x="2002" y="6"/>
                  </a:lnTo>
                  <a:lnTo>
                    <a:pt x="2113" y="14"/>
                  </a:lnTo>
                  <a:lnTo>
                    <a:pt x="2224" y="26"/>
                  </a:lnTo>
                  <a:lnTo>
                    <a:pt x="2335" y="41"/>
                  </a:lnTo>
                  <a:lnTo>
                    <a:pt x="2446" y="60"/>
                  </a:lnTo>
                  <a:lnTo>
                    <a:pt x="2557" y="82"/>
                  </a:lnTo>
                  <a:lnTo>
                    <a:pt x="2668" y="108"/>
                  </a:lnTo>
                  <a:lnTo>
                    <a:pt x="2779" y="135"/>
                  </a:lnTo>
                  <a:lnTo>
                    <a:pt x="2890" y="167"/>
                  </a:lnTo>
                  <a:lnTo>
                    <a:pt x="3001" y="202"/>
                  </a:lnTo>
                  <a:lnTo>
                    <a:pt x="3112" y="241"/>
                  </a:lnTo>
                  <a:lnTo>
                    <a:pt x="3223" y="283"/>
                  </a:lnTo>
                  <a:lnTo>
                    <a:pt x="3334" y="330"/>
                  </a:lnTo>
                  <a:lnTo>
                    <a:pt x="3445" y="379"/>
                  </a:lnTo>
                  <a:lnTo>
                    <a:pt x="3559" y="432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prstDash val="solid"/>
              <a:bevel/>
            </a:ln>
          </p:spPr>
        </p:sp>
        <p:cxnSp>
          <p:nvCxnSpPr>
            <p:cNvPr id="25615" name="Line 19"/>
            <p:cNvCxnSpPr/>
            <p:nvPr/>
          </p:nvCxnSpPr>
          <p:spPr>
            <a:xfrm flipH="1" flipV="1">
              <a:off x="4172" y="970"/>
              <a:ext cx="2" cy="4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16" name="Line 20"/>
            <p:cNvCxnSpPr/>
            <p:nvPr/>
          </p:nvCxnSpPr>
          <p:spPr>
            <a:xfrm flipH="1" flipV="1">
              <a:off x="4191" y="960"/>
              <a:ext cx="2" cy="5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17" name="Line 21"/>
            <p:cNvCxnSpPr/>
            <p:nvPr/>
          </p:nvCxnSpPr>
          <p:spPr>
            <a:xfrm flipH="1" flipV="1">
              <a:off x="4211" y="951"/>
              <a:ext cx="2" cy="5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18" name="Line 22"/>
            <p:cNvCxnSpPr/>
            <p:nvPr/>
          </p:nvCxnSpPr>
          <p:spPr>
            <a:xfrm flipH="1" flipV="1">
              <a:off x="4231" y="943"/>
              <a:ext cx="2" cy="6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19" name="Line 23"/>
            <p:cNvCxnSpPr/>
            <p:nvPr/>
          </p:nvCxnSpPr>
          <p:spPr>
            <a:xfrm flipH="1" flipV="1">
              <a:off x="4251" y="935"/>
              <a:ext cx="2" cy="7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20" name="Line 24"/>
            <p:cNvCxnSpPr/>
            <p:nvPr/>
          </p:nvCxnSpPr>
          <p:spPr>
            <a:xfrm flipH="1" flipV="1">
              <a:off x="4272" y="929"/>
              <a:ext cx="1" cy="6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21" name="Line 25"/>
            <p:cNvCxnSpPr/>
            <p:nvPr/>
          </p:nvCxnSpPr>
          <p:spPr>
            <a:xfrm flipH="1" flipV="1">
              <a:off x="4293" y="924"/>
              <a:ext cx="1" cy="5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22" name="Line 26"/>
            <p:cNvCxnSpPr/>
            <p:nvPr/>
          </p:nvCxnSpPr>
          <p:spPr>
            <a:xfrm flipH="1" flipV="1">
              <a:off x="4314" y="919"/>
              <a:ext cx="1" cy="6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23" name="Line 27"/>
            <p:cNvCxnSpPr/>
            <p:nvPr/>
          </p:nvCxnSpPr>
          <p:spPr>
            <a:xfrm flipH="1" flipV="1">
              <a:off x="4335" y="915"/>
              <a:ext cx="1" cy="6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24" name="Line 28"/>
            <p:cNvCxnSpPr/>
            <p:nvPr/>
          </p:nvCxnSpPr>
          <p:spPr>
            <a:xfrm flipH="1" flipV="1">
              <a:off x="4357" y="912"/>
              <a:ext cx="0" cy="6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25" name="Line 29"/>
            <p:cNvCxnSpPr/>
            <p:nvPr/>
          </p:nvCxnSpPr>
          <p:spPr>
            <a:xfrm flipH="1" flipV="1">
              <a:off x="4378" y="910"/>
              <a:ext cx="1" cy="6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26" name="Line 30"/>
            <p:cNvCxnSpPr/>
            <p:nvPr/>
          </p:nvCxnSpPr>
          <p:spPr>
            <a:xfrm flipH="1" flipV="1">
              <a:off x="4400" y="910"/>
              <a:ext cx="0" cy="5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27" name="Line 31"/>
            <p:cNvCxnSpPr/>
            <p:nvPr/>
          </p:nvCxnSpPr>
          <p:spPr>
            <a:xfrm flipH="1" flipV="1">
              <a:off x="4422" y="910"/>
              <a:ext cx="0" cy="5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28" name="Line 32"/>
            <p:cNvCxnSpPr/>
            <p:nvPr/>
          </p:nvCxnSpPr>
          <p:spPr>
            <a:xfrm flipV="1">
              <a:off x="4442" y="910"/>
              <a:ext cx="1" cy="6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29" name="Line 33"/>
            <p:cNvCxnSpPr/>
            <p:nvPr/>
          </p:nvCxnSpPr>
          <p:spPr>
            <a:xfrm flipV="1">
              <a:off x="4464" y="912"/>
              <a:ext cx="1" cy="6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30" name="Line 34"/>
            <p:cNvCxnSpPr/>
            <p:nvPr/>
          </p:nvCxnSpPr>
          <p:spPr>
            <a:xfrm flipV="1">
              <a:off x="4485" y="915"/>
              <a:ext cx="1" cy="6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31" name="Line 35"/>
            <p:cNvCxnSpPr/>
            <p:nvPr/>
          </p:nvCxnSpPr>
          <p:spPr>
            <a:xfrm flipV="1">
              <a:off x="4507" y="919"/>
              <a:ext cx="1" cy="6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32" name="Line 36"/>
            <p:cNvCxnSpPr/>
            <p:nvPr/>
          </p:nvCxnSpPr>
          <p:spPr>
            <a:xfrm flipH="1" flipV="1">
              <a:off x="4528" y="924"/>
              <a:ext cx="0" cy="5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33" name="Line 37"/>
            <p:cNvCxnSpPr/>
            <p:nvPr/>
          </p:nvCxnSpPr>
          <p:spPr>
            <a:xfrm flipV="1">
              <a:off x="4549" y="929"/>
              <a:ext cx="1" cy="6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34" name="Line 38"/>
            <p:cNvCxnSpPr/>
            <p:nvPr/>
          </p:nvCxnSpPr>
          <p:spPr>
            <a:xfrm flipV="1">
              <a:off x="4569" y="935"/>
              <a:ext cx="2" cy="7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35" name="Line 39"/>
            <p:cNvCxnSpPr/>
            <p:nvPr/>
          </p:nvCxnSpPr>
          <p:spPr>
            <a:xfrm flipV="1">
              <a:off x="4589" y="943"/>
              <a:ext cx="2" cy="6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36" name="Line 40"/>
            <p:cNvCxnSpPr/>
            <p:nvPr/>
          </p:nvCxnSpPr>
          <p:spPr>
            <a:xfrm flipV="1">
              <a:off x="4610" y="951"/>
              <a:ext cx="2" cy="5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cxnSp>
          <p:nvCxnSpPr>
            <p:cNvPr id="25637" name="Line 41"/>
            <p:cNvCxnSpPr/>
            <p:nvPr/>
          </p:nvCxnSpPr>
          <p:spPr>
            <a:xfrm flipV="1">
              <a:off x="4629" y="960"/>
              <a:ext cx="2" cy="5"/>
            </a:xfrm>
            <a:prstGeom prst="line">
              <a:avLst/>
            </a:prstGeom>
            <a:noFill/>
            <a:ln w="0">
              <a:solidFill>
                <a:prstClr val="black"/>
              </a:solidFill>
              <a:miter lim="800000"/>
            </a:ln>
          </p:spPr>
        </p:cxnSp>
        <p:sp>
          <p:nvSpPr>
            <p:cNvPr id="25638" name="Freeform 42"/>
            <p:cNvSpPr/>
            <p:nvPr/>
          </p:nvSpPr>
          <p:spPr bwMode="auto">
            <a:xfrm flipH="1">
              <a:off x="4173" y="542"/>
              <a:ext cx="0" cy="25"/>
            </a:xfrm>
            <a:custGeom>
              <a:cxnLst>
                <a:cxn ang="0">
                  <a:pos x="0" y="0"/>
                </a:cxn>
                <a:cxn ang="0">
                  <a:pos x="0" y="19"/>
                </a:cxn>
                <a:cxn ang="0">
                  <a:pos x="0" y="25"/>
                </a:cxn>
              </a:cxnLst>
              <a:pathLst>
                <a:path h="178">
                  <a:moveTo>
                    <a:pt x="0" y="0"/>
                  </a:moveTo>
                  <a:lnTo>
                    <a:pt x="0" y="134"/>
                  </a:lnTo>
                  <a:lnTo>
                    <a:pt x="0" y="178"/>
                  </a:lnTo>
                </a:path>
              </a:pathLst>
            </a:custGeom>
            <a:noFill/>
            <a:ln w="31750">
              <a:solidFill>
                <a:srgbClr val="000000"/>
              </a:solidFill>
              <a:prstDash val="solid"/>
              <a:bevel/>
            </a:ln>
          </p:spPr>
        </p:sp>
        <p:cxnSp>
          <p:nvCxnSpPr>
            <p:cNvPr id="25639" name="Line 43"/>
            <p:cNvCxnSpPr/>
            <p:nvPr/>
          </p:nvCxnSpPr>
          <p:spPr>
            <a:xfrm flipH="1">
              <a:off x="4173" y="972"/>
              <a:ext cx="0" cy="6"/>
            </a:xfrm>
            <a:prstGeom prst="line">
              <a:avLst/>
            </a:prstGeom>
            <a:noFill/>
            <a:ln w="31750">
              <a:solidFill>
                <a:prstClr val="black"/>
              </a:solidFill>
              <a:miter lim="800000"/>
            </a:ln>
          </p:spPr>
        </p:cxnSp>
        <p:sp>
          <p:nvSpPr>
            <p:cNvPr id="25640" name="Freeform 44"/>
            <p:cNvSpPr/>
            <p:nvPr/>
          </p:nvSpPr>
          <p:spPr bwMode="auto">
            <a:xfrm>
              <a:off x="4097" y="324"/>
              <a:ext cx="14" cy="5"/>
            </a:xfrm>
            <a:custGeom>
              <a:cxnLst>
                <a:cxn ang="0">
                  <a:pos x="14" y="5"/>
                </a:cxn>
                <a:cxn ang="0">
                  <a:pos x="10" y="4"/>
                </a:cxn>
                <a:cxn ang="0">
                  <a:pos x="7" y="2"/>
                </a:cxn>
                <a:cxn ang="0">
                  <a:pos x="0" y="0"/>
                </a:cxn>
              </a:cxnLst>
              <a:pathLst>
                <a:path w="97" h="28">
                  <a:moveTo>
                    <a:pt x="97" y="28"/>
                  </a:moveTo>
                  <a:lnTo>
                    <a:pt x="72" y="20"/>
                  </a:lnTo>
                  <a:lnTo>
                    <a:pt x="48" y="13"/>
                  </a:lnTo>
                  <a:lnTo>
                    <a:pt x="0" y="0"/>
                  </a:lnTo>
                </a:path>
              </a:pathLst>
            </a:custGeom>
            <a:noFill/>
            <a:ln w="31750">
              <a:solidFill>
                <a:srgbClr val="000000"/>
              </a:solidFill>
              <a:prstDash val="solid"/>
              <a:bevel/>
            </a:ln>
          </p:spPr>
        </p:sp>
        <p:cxnSp>
          <p:nvCxnSpPr>
            <p:cNvPr id="25641" name="Line 45"/>
            <p:cNvCxnSpPr/>
            <p:nvPr/>
          </p:nvCxnSpPr>
          <p:spPr>
            <a:xfrm flipH="1" flipV="1">
              <a:off x="4651" y="972"/>
              <a:ext cx="0" cy="6"/>
            </a:xfrm>
            <a:prstGeom prst="line">
              <a:avLst/>
            </a:prstGeom>
            <a:noFill/>
            <a:ln w="31750">
              <a:solidFill>
                <a:prstClr val="black"/>
              </a:solidFill>
              <a:miter lim="800000"/>
            </a:ln>
          </p:spPr>
        </p:cxnSp>
        <p:sp>
          <p:nvSpPr>
            <p:cNvPr id="25642" name="Freeform 46"/>
            <p:cNvSpPr/>
            <p:nvPr/>
          </p:nvSpPr>
          <p:spPr bwMode="auto">
            <a:xfrm>
              <a:off x="4097" y="258"/>
              <a:ext cx="554" cy="60"/>
            </a:xfrm>
            <a:custGeom>
              <a:cxnLst>
                <a:cxn ang="0">
                  <a:pos x="0" y="60"/>
                </a:cxn>
                <a:cxn ang="0">
                  <a:pos x="24" y="53"/>
                </a:cxn>
                <a:cxn ang="0">
                  <a:pos x="47" y="46"/>
                </a:cxn>
                <a:cxn ang="0">
                  <a:pos x="70" y="39"/>
                </a:cxn>
                <a:cxn ang="0">
                  <a:pos x="93" y="34"/>
                </a:cxn>
                <a:cxn ang="0">
                  <a:pos x="115" y="28"/>
                </a:cxn>
                <a:cxn ang="0">
                  <a:pos x="137" y="23"/>
                </a:cxn>
                <a:cxn ang="0">
                  <a:pos x="148" y="21"/>
                </a:cxn>
                <a:cxn ang="0">
                  <a:pos x="159" y="19"/>
                </a:cxn>
                <a:cxn ang="0">
                  <a:pos x="169" y="17"/>
                </a:cxn>
                <a:cxn ang="0">
                  <a:pos x="180" y="15"/>
                </a:cxn>
                <a:cxn ang="0">
                  <a:pos x="200" y="11"/>
                </a:cxn>
                <a:cxn ang="0">
                  <a:pos x="220" y="8"/>
                </a:cxn>
                <a:cxn ang="0">
                  <a:pos x="240" y="6"/>
                </a:cxn>
                <a:cxn ang="0">
                  <a:pos x="259" y="4"/>
                </a:cxn>
                <a:cxn ang="0">
                  <a:pos x="278" y="2"/>
                </a:cxn>
                <a:cxn ang="0">
                  <a:pos x="297" y="1"/>
                </a:cxn>
                <a:cxn ang="0">
                  <a:pos x="305" y="0"/>
                </a:cxn>
                <a:cxn ang="0">
                  <a:pos x="314" y="0"/>
                </a:cxn>
                <a:cxn ang="0">
                  <a:pos x="332" y="0"/>
                </a:cxn>
                <a:cxn ang="0">
                  <a:pos x="349" y="0"/>
                </a:cxn>
                <a:cxn ang="0">
                  <a:pos x="357" y="0"/>
                </a:cxn>
                <a:cxn ang="0">
                  <a:pos x="366" y="1"/>
                </a:cxn>
                <a:cxn ang="0">
                  <a:pos x="382" y="2"/>
                </a:cxn>
                <a:cxn ang="0">
                  <a:pos x="398" y="4"/>
                </a:cxn>
                <a:cxn ang="0">
                  <a:pos x="413" y="6"/>
                </a:cxn>
                <a:cxn ang="0">
                  <a:pos x="428" y="8"/>
                </a:cxn>
                <a:cxn ang="0">
                  <a:pos x="443" y="11"/>
                </a:cxn>
                <a:cxn ang="0">
                  <a:pos x="457" y="15"/>
                </a:cxn>
                <a:cxn ang="0">
                  <a:pos x="464" y="17"/>
                </a:cxn>
                <a:cxn ang="0">
                  <a:pos x="470" y="19"/>
                </a:cxn>
                <a:cxn ang="0">
                  <a:pos x="477" y="21"/>
                </a:cxn>
                <a:cxn ang="0">
                  <a:pos x="484" y="23"/>
                </a:cxn>
                <a:cxn ang="0">
                  <a:pos x="496" y="28"/>
                </a:cxn>
                <a:cxn ang="0">
                  <a:pos x="509" y="34"/>
                </a:cxn>
                <a:cxn ang="0">
                  <a:pos x="521" y="39"/>
                </a:cxn>
                <a:cxn ang="0">
                  <a:pos x="532" y="46"/>
                </a:cxn>
                <a:cxn ang="0">
                  <a:pos x="543" y="53"/>
                </a:cxn>
                <a:cxn ang="0">
                  <a:pos x="554" y="60"/>
                </a:cxn>
              </a:cxnLst>
              <a:pathLst>
                <a:path w="4119" h="432">
                  <a:moveTo>
                    <a:pt x="0" y="432"/>
                  </a:moveTo>
                  <a:lnTo>
                    <a:pt x="177" y="379"/>
                  </a:lnTo>
                  <a:lnTo>
                    <a:pt x="353" y="330"/>
                  </a:lnTo>
                  <a:lnTo>
                    <a:pt x="524" y="284"/>
                  </a:lnTo>
                  <a:lnTo>
                    <a:pt x="694" y="242"/>
                  </a:lnTo>
                  <a:lnTo>
                    <a:pt x="858" y="202"/>
                  </a:lnTo>
                  <a:lnTo>
                    <a:pt x="1021" y="167"/>
                  </a:lnTo>
                  <a:lnTo>
                    <a:pt x="1101" y="150"/>
                  </a:lnTo>
                  <a:lnTo>
                    <a:pt x="1180" y="135"/>
                  </a:lnTo>
                  <a:lnTo>
                    <a:pt x="1258" y="121"/>
                  </a:lnTo>
                  <a:lnTo>
                    <a:pt x="1338" y="108"/>
                  </a:lnTo>
                  <a:lnTo>
                    <a:pt x="1489" y="82"/>
                  </a:lnTo>
                  <a:lnTo>
                    <a:pt x="1639" y="60"/>
                  </a:lnTo>
                  <a:lnTo>
                    <a:pt x="1785" y="41"/>
                  </a:lnTo>
                  <a:lnTo>
                    <a:pt x="1929" y="26"/>
                  </a:lnTo>
                  <a:lnTo>
                    <a:pt x="2068" y="14"/>
                  </a:lnTo>
                  <a:lnTo>
                    <a:pt x="2206" y="6"/>
                  </a:lnTo>
                  <a:lnTo>
                    <a:pt x="2271" y="3"/>
                  </a:lnTo>
                  <a:lnTo>
                    <a:pt x="2338" y="1"/>
                  </a:lnTo>
                  <a:lnTo>
                    <a:pt x="2470" y="0"/>
                  </a:lnTo>
                  <a:lnTo>
                    <a:pt x="2595" y="1"/>
                  </a:lnTo>
                  <a:lnTo>
                    <a:pt x="2658" y="3"/>
                  </a:lnTo>
                  <a:lnTo>
                    <a:pt x="2720" y="6"/>
                  </a:lnTo>
                  <a:lnTo>
                    <a:pt x="2840" y="14"/>
                  </a:lnTo>
                  <a:lnTo>
                    <a:pt x="2958" y="26"/>
                  </a:lnTo>
                  <a:lnTo>
                    <a:pt x="3071" y="41"/>
                  </a:lnTo>
                  <a:lnTo>
                    <a:pt x="3184" y="60"/>
                  </a:lnTo>
                  <a:lnTo>
                    <a:pt x="3291" y="82"/>
                  </a:lnTo>
                  <a:lnTo>
                    <a:pt x="3397" y="108"/>
                  </a:lnTo>
                  <a:lnTo>
                    <a:pt x="3447" y="121"/>
                  </a:lnTo>
                  <a:lnTo>
                    <a:pt x="3498" y="135"/>
                  </a:lnTo>
                  <a:lnTo>
                    <a:pt x="3546" y="150"/>
                  </a:lnTo>
                  <a:lnTo>
                    <a:pt x="3596" y="167"/>
                  </a:lnTo>
                  <a:lnTo>
                    <a:pt x="3690" y="202"/>
                  </a:lnTo>
                  <a:lnTo>
                    <a:pt x="3783" y="242"/>
                  </a:lnTo>
                  <a:lnTo>
                    <a:pt x="3870" y="284"/>
                  </a:lnTo>
                  <a:lnTo>
                    <a:pt x="3956" y="330"/>
                  </a:lnTo>
                  <a:lnTo>
                    <a:pt x="4038" y="379"/>
                  </a:lnTo>
                  <a:lnTo>
                    <a:pt x="4119" y="432"/>
                  </a:lnTo>
                </a:path>
              </a:pathLst>
            </a:custGeom>
            <a:noFill/>
            <a:ln w="31750">
              <a:solidFill>
                <a:srgbClr val="000000"/>
              </a:solidFill>
              <a:prstDash val="solid"/>
              <a:bevel/>
            </a:ln>
          </p:spPr>
        </p:sp>
        <p:cxnSp>
          <p:nvCxnSpPr>
            <p:cNvPr id="25643" name="Line 47"/>
            <p:cNvCxnSpPr/>
            <p:nvPr/>
          </p:nvCxnSpPr>
          <p:spPr>
            <a:xfrm flipH="1" flipV="1">
              <a:off x="4651" y="561"/>
              <a:ext cx="0" cy="6"/>
            </a:xfrm>
            <a:prstGeom prst="line">
              <a:avLst/>
            </a:prstGeom>
            <a:noFill/>
            <a:ln w="31750">
              <a:solidFill>
                <a:prstClr val="black"/>
              </a:solidFill>
              <a:miter lim="800000"/>
            </a:ln>
          </p:spPr>
        </p:cxnSp>
        <p:sp>
          <p:nvSpPr>
            <p:cNvPr id="25644" name="Freeform 48"/>
            <p:cNvSpPr/>
            <p:nvPr/>
          </p:nvSpPr>
          <p:spPr bwMode="auto">
            <a:xfrm>
              <a:off x="4173" y="567"/>
              <a:ext cx="478" cy="50"/>
            </a:xfrm>
            <a:custGeom>
              <a:cxnLst>
                <a:cxn ang="0">
                  <a:pos x="0" y="0"/>
                </a:cxn>
                <a:cxn ang="0">
                  <a:pos x="15" y="6"/>
                </a:cxn>
                <a:cxn ang="0">
                  <a:pos x="30" y="12"/>
                </a:cxn>
                <a:cxn ang="0">
                  <a:pos x="45" y="17"/>
                </a:cxn>
                <a:cxn ang="0">
                  <a:pos x="60" y="22"/>
                </a:cxn>
                <a:cxn ang="0">
                  <a:pos x="75" y="26"/>
                </a:cxn>
                <a:cxn ang="0">
                  <a:pos x="90" y="30"/>
                </a:cxn>
                <a:cxn ang="0">
                  <a:pos x="104" y="34"/>
                </a:cxn>
                <a:cxn ang="0">
                  <a:pos x="119" y="37"/>
                </a:cxn>
                <a:cxn ang="0">
                  <a:pos x="134" y="40"/>
                </a:cxn>
                <a:cxn ang="0">
                  <a:pos x="149" y="43"/>
                </a:cxn>
                <a:cxn ang="0">
                  <a:pos x="164" y="45"/>
                </a:cxn>
                <a:cxn ang="0">
                  <a:pos x="179" y="47"/>
                </a:cxn>
                <a:cxn ang="0">
                  <a:pos x="194" y="48"/>
                </a:cxn>
                <a:cxn ang="0">
                  <a:pos x="209" y="49"/>
                </a:cxn>
                <a:cxn ang="0">
                  <a:pos x="224" y="50"/>
                </a:cxn>
                <a:cxn ang="0">
                  <a:pos x="239" y="50"/>
                </a:cxn>
                <a:cxn ang="0">
                  <a:pos x="254" y="50"/>
                </a:cxn>
                <a:cxn ang="0">
                  <a:pos x="269" y="49"/>
                </a:cxn>
                <a:cxn ang="0">
                  <a:pos x="284" y="48"/>
                </a:cxn>
                <a:cxn ang="0">
                  <a:pos x="299" y="47"/>
                </a:cxn>
                <a:cxn ang="0">
                  <a:pos x="314" y="45"/>
                </a:cxn>
                <a:cxn ang="0">
                  <a:pos x="329" y="43"/>
                </a:cxn>
                <a:cxn ang="0">
                  <a:pos x="343" y="40"/>
                </a:cxn>
                <a:cxn ang="0">
                  <a:pos x="358" y="37"/>
                </a:cxn>
                <a:cxn ang="0">
                  <a:pos x="373" y="34"/>
                </a:cxn>
                <a:cxn ang="0">
                  <a:pos x="388" y="30"/>
                </a:cxn>
                <a:cxn ang="0">
                  <a:pos x="403" y="26"/>
                </a:cxn>
                <a:cxn ang="0">
                  <a:pos x="418" y="22"/>
                </a:cxn>
                <a:cxn ang="0">
                  <a:pos x="433" y="17"/>
                </a:cxn>
                <a:cxn ang="0">
                  <a:pos x="448" y="12"/>
                </a:cxn>
                <a:cxn ang="0">
                  <a:pos x="463" y="6"/>
                </a:cxn>
                <a:cxn ang="0">
                  <a:pos x="478" y="0"/>
                </a:cxn>
              </a:cxnLst>
              <a:pathLst>
                <a:path w="3559" h="358">
                  <a:moveTo>
                    <a:pt x="0" y="0"/>
                  </a:moveTo>
                  <a:lnTo>
                    <a:pt x="111" y="42"/>
                  </a:lnTo>
                  <a:lnTo>
                    <a:pt x="222" y="83"/>
                  </a:lnTo>
                  <a:lnTo>
                    <a:pt x="333" y="120"/>
                  </a:lnTo>
                  <a:lnTo>
                    <a:pt x="445" y="156"/>
                  </a:lnTo>
                  <a:lnTo>
                    <a:pt x="556" y="186"/>
                  </a:lnTo>
                  <a:lnTo>
                    <a:pt x="667" y="217"/>
                  </a:lnTo>
                  <a:lnTo>
                    <a:pt x="778" y="243"/>
                  </a:lnTo>
                  <a:lnTo>
                    <a:pt x="889" y="268"/>
                  </a:lnTo>
                  <a:lnTo>
                    <a:pt x="1000" y="287"/>
                  </a:lnTo>
                  <a:lnTo>
                    <a:pt x="1111" y="306"/>
                  </a:lnTo>
                  <a:lnTo>
                    <a:pt x="1222" y="321"/>
                  </a:lnTo>
                  <a:lnTo>
                    <a:pt x="1333" y="335"/>
                  </a:lnTo>
                  <a:lnTo>
                    <a:pt x="1444" y="344"/>
                  </a:lnTo>
                  <a:lnTo>
                    <a:pt x="1555" y="352"/>
                  </a:lnTo>
                  <a:lnTo>
                    <a:pt x="1666" y="355"/>
                  </a:lnTo>
                  <a:lnTo>
                    <a:pt x="1779" y="358"/>
                  </a:lnTo>
                  <a:lnTo>
                    <a:pt x="1891" y="355"/>
                  </a:lnTo>
                  <a:lnTo>
                    <a:pt x="2002" y="352"/>
                  </a:lnTo>
                  <a:lnTo>
                    <a:pt x="2113" y="344"/>
                  </a:lnTo>
                  <a:lnTo>
                    <a:pt x="2224" y="335"/>
                  </a:lnTo>
                  <a:lnTo>
                    <a:pt x="2335" y="321"/>
                  </a:lnTo>
                  <a:lnTo>
                    <a:pt x="2446" y="306"/>
                  </a:lnTo>
                  <a:lnTo>
                    <a:pt x="2557" y="287"/>
                  </a:lnTo>
                  <a:lnTo>
                    <a:pt x="2668" y="268"/>
                  </a:lnTo>
                  <a:lnTo>
                    <a:pt x="2779" y="243"/>
                  </a:lnTo>
                  <a:lnTo>
                    <a:pt x="2890" y="217"/>
                  </a:lnTo>
                  <a:lnTo>
                    <a:pt x="3001" y="186"/>
                  </a:lnTo>
                  <a:lnTo>
                    <a:pt x="3112" y="156"/>
                  </a:lnTo>
                  <a:lnTo>
                    <a:pt x="3223" y="120"/>
                  </a:lnTo>
                  <a:lnTo>
                    <a:pt x="3334" y="83"/>
                  </a:lnTo>
                  <a:lnTo>
                    <a:pt x="3445" y="42"/>
                  </a:lnTo>
                  <a:lnTo>
                    <a:pt x="3559" y="0"/>
                  </a:lnTo>
                </a:path>
              </a:pathLst>
            </a:custGeom>
            <a:noFill/>
            <a:ln w="12700">
              <a:solidFill>
                <a:srgbClr val="000000"/>
              </a:solidFill>
              <a:prstDash val="solid"/>
              <a:bevel/>
            </a:ln>
          </p:spPr>
        </p:sp>
        <p:cxnSp>
          <p:nvCxnSpPr>
            <p:cNvPr id="25645" name="Line 49"/>
            <p:cNvCxnSpPr/>
            <p:nvPr/>
          </p:nvCxnSpPr>
          <p:spPr>
            <a:xfrm flipH="1" flipV="1">
              <a:off x="4173" y="567"/>
              <a:ext cx="0" cy="405"/>
            </a:xfrm>
            <a:prstGeom prst="line">
              <a:avLst/>
            </a:prstGeom>
            <a:noFill/>
            <a:ln w="31750">
              <a:solidFill>
                <a:prstClr val="black"/>
              </a:solidFill>
              <a:miter lim="800000"/>
            </a:ln>
          </p:spPr>
        </p:cxnSp>
        <p:cxnSp>
          <p:nvCxnSpPr>
            <p:cNvPr id="25646" name="Line 50"/>
            <p:cNvCxnSpPr/>
            <p:nvPr/>
          </p:nvCxnSpPr>
          <p:spPr>
            <a:xfrm flipH="1" flipV="1">
              <a:off x="4651" y="567"/>
              <a:ext cx="0" cy="405"/>
            </a:xfrm>
            <a:prstGeom prst="line">
              <a:avLst/>
            </a:prstGeom>
            <a:noFill/>
            <a:ln w="31750">
              <a:solidFill>
                <a:prstClr val="black"/>
              </a:solidFill>
              <a:miter lim="800000"/>
            </a:ln>
          </p:spPr>
        </p:cxnSp>
        <p:sp>
          <p:nvSpPr>
            <p:cNvPr id="25647" name="Freeform 51"/>
            <p:cNvSpPr/>
            <p:nvPr/>
          </p:nvSpPr>
          <p:spPr bwMode="auto">
            <a:xfrm>
              <a:off x="4111" y="324"/>
              <a:ext cx="540" cy="237"/>
            </a:xfrm>
            <a:custGeom>
              <a:cxnLst>
                <a:cxn ang="0">
                  <a:pos x="540" y="0"/>
                </a:cxn>
                <a:cxn ang="0">
                  <a:pos x="533" y="5"/>
                </a:cxn>
                <a:cxn ang="0">
                  <a:pos x="528" y="9"/>
                </a:cxn>
                <a:cxn ang="0">
                  <a:pos x="521" y="14"/>
                </a:cxn>
                <a:cxn ang="0">
                  <a:pos x="515" y="17"/>
                </a:cxn>
                <a:cxn ang="0">
                  <a:pos x="505" y="23"/>
                </a:cxn>
                <a:cxn ang="0">
                  <a:pos x="499" y="26"/>
                </a:cxn>
                <a:cxn ang="0">
                  <a:pos x="490" y="30"/>
                </a:cxn>
                <a:cxn ang="0">
                  <a:pos x="482" y="34"/>
                </a:cxn>
                <a:cxn ang="0">
                  <a:pos x="470" y="38"/>
                </a:cxn>
                <a:cxn ang="0">
                  <a:pos x="457" y="43"/>
                </a:cxn>
                <a:cxn ang="0">
                  <a:pos x="451" y="45"/>
                </a:cxn>
                <a:cxn ang="0">
                  <a:pos x="438" y="48"/>
                </a:cxn>
                <a:cxn ang="0">
                  <a:pos x="424" y="51"/>
                </a:cxn>
                <a:cxn ang="0">
                  <a:pos x="409" y="54"/>
                </a:cxn>
                <a:cxn ang="0">
                  <a:pos x="395" y="56"/>
                </a:cxn>
                <a:cxn ang="0">
                  <a:pos x="380" y="58"/>
                </a:cxn>
                <a:cxn ang="0">
                  <a:pos x="368" y="59"/>
                </a:cxn>
                <a:cxn ang="0">
                  <a:pos x="356" y="60"/>
                </a:cxn>
                <a:cxn ang="0">
                  <a:pos x="348" y="60"/>
                </a:cxn>
                <a:cxn ang="0">
                  <a:pos x="340" y="60"/>
                </a:cxn>
                <a:cxn ang="0">
                  <a:pos x="327" y="60"/>
                </a:cxn>
                <a:cxn ang="0">
                  <a:pos x="314" y="60"/>
                </a:cxn>
                <a:cxn ang="0">
                  <a:pos x="296" y="60"/>
                </a:cxn>
                <a:cxn ang="0">
                  <a:pos x="283" y="59"/>
                </a:cxn>
                <a:cxn ang="0">
                  <a:pos x="274" y="58"/>
                </a:cxn>
                <a:cxn ang="0">
                  <a:pos x="260" y="57"/>
                </a:cxn>
                <a:cxn ang="0">
                  <a:pos x="250" y="56"/>
                </a:cxn>
                <a:cxn ang="0">
                  <a:pos x="231" y="54"/>
                </a:cxn>
                <a:cxn ang="0">
                  <a:pos x="211" y="51"/>
                </a:cxn>
                <a:cxn ang="0">
                  <a:pos x="201" y="50"/>
                </a:cxn>
                <a:cxn ang="0">
                  <a:pos x="181" y="47"/>
                </a:cxn>
                <a:cxn ang="0">
                  <a:pos x="170" y="45"/>
                </a:cxn>
                <a:cxn ang="0">
                  <a:pos x="154" y="42"/>
                </a:cxn>
                <a:cxn ang="0">
                  <a:pos x="138" y="39"/>
                </a:cxn>
                <a:cxn ang="0">
                  <a:pos x="117" y="34"/>
                </a:cxn>
                <a:cxn ang="0">
                  <a:pos x="94" y="29"/>
                </a:cxn>
                <a:cxn ang="0">
                  <a:pos x="71" y="23"/>
                </a:cxn>
                <a:cxn ang="0">
                  <a:pos x="59" y="20"/>
                </a:cxn>
                <a:cxn ang="0">
                  <a:pos x="36" y="14"/>
                </a:cxn>
                <a:cxn ang="0">
                  <a:pos x="12" y="7"/>
                </a:cxn>
                <a:cxn ang="0">
                  <a:pos x="0" y="4"/>
                </a:cxn>
                <a:cxn ang="0">
                  <a:pos x="7" y="8"/>
                </a:cxn>
                <a:cxn ang="0">
                  <a:pos x="14" y="13"/>
                </a:cxn>
                <a:cxn ang="0">
                  <a:pos x="20" y="19"/>
                </a:cxn>
                <a:cxn ang="0">
                  <a:pos x="26" y="27"/>
                </a:cxn>
                <a:cxn ang="0">
                  <a:pos x="31" y="36"/>
                </a:cxn>
                <a:cxn ang="0">
                  <a:pos x="36" y="46"/>
                </a:cxn>
                <a:cxn ang="0">
                  <a:pos x="41" y="58"/>
                </a:cxn>
                <a:cxn ang="0">
                  <a:pos x="45" y="71"/>
                </a:cxn>
                <a:cxn ang="0">
                  <a:pos x="49" y="85"/>
                </a:cxn>
                <a:cxn ang="0">
                  <a:pos x="52" y="100"/>
                </a:cxn>
                <a:cxn ang="0">
                  <a:pos x="55" y="116"/>
                </a:cxn>
                <a:cxn ang="0">
                  <a:pos x="57" y="134"/>
                </a:cxn>
                <a:cxn ang="0">
                  <a:pos x="59" y="153"/>
                </a:cxn>
                <a:cxn ang="0">
                  <a:pos x="61" y="174"/>
                </a:cxn>
                <a:cxn ang="0">
                  <a:pos x="61" y="195"/>
                </a:cxn>
                <a:cxn ang="0">
                  <a:pos x="62" y="218"/>
                </a:cxn>
              </a:cxnLst>
              <a:pathLst>
                <a:path w="4022" h="1694">
                  <a:moveTo>
                    <a:pt x="4022" y="1694"/>
                  </a:moveTo>
                  <a:lnTo>
                    <a:pt x="4022" y="0"/>
                  </a:lnTo>
                  <a:lnTo>
                    <a:pt x="3985" y="25"/>
                  </a:lnTo>
                  <a:lnTo>
                    <a:pt x="3967" y="37"/>
                  </a:lnTo>
                  <a:lnTo>
                    <a:pt x="3950" y="51"/>
                  </a:lnTo>
                  <a:lnTo>
                    <a:pt x="3931" y="62"/>
                  </a:lnTo>
                  <a:lnTo>
                    <a:pt x="3913" y="74"/>
                  </a:lnTo>
                  <a:lnTo>
                    <a:pt x="3877" y="99"/>
                  </a:lnTo>
                  <a:lnTo>
                    <a:pt x="3856" y="110"/>
                  </a:lnTo>
                  <a:lnTo>
                    <a:pt x="3837" y="121"/>
                  </a:lnTo>
                  <a:lnTo>
                    <a:pt x="3798" y="144"/>
                  </a:lnTo>
                  <a:lnTo>
                    <a:pt x="3758" y="164"/>
                  </a:lnTo>
                  <a:lnTo>
                    <a:pt x="3737" y="174"/>
                  </a:lnTo>
                  <a:lnTo>
                    <a:pt x="3718" y="186"/>
                  </a:lnTo>
                  <a:lnTo>
                    <a:pt x="3675" y="204"/>
                  </a:lnTo>
                  <a:lnTo>
                    <a:pt x="3653" y="213"/>
                  </a:lnTo>
                  <a:lnTo>
                    <a:pt x="3633" y="223"/>
                  </a:lnTo>
                  <a:lnTo>
                    <a:pt x="3589" y="241"/>
                  </a:lnTo>
                  <a:lnTo>
                    <a:pt x="3545" y="259"/>
                  </a:lnTo>
                  <a:lnTo>
                    <a:pt x="3498" y="275"/>
                  </a:lnTo>
                  <a:lnTo>
                    <a:pt x="3453" y="291"/>
                  </a:lnTo>
                  <a:lnTo>
                    <a:pt x="3405" y="306"/>
                  </a:lnTo>
                  <a:lnTo>
                    <a:pt x="3381" y="313"/>
                  </a:lnTo>
                  <a:lnTo>
                    <a:pt x="3359" y="321"/>
                  </a:lnTo>
                  <a:lnTo>
                    <a:pt x="3309" y="333"/>
                  </a:lnTo>
                  <a:lnTo>
                    <a:pt x="3259" y="346"/>
                  </a:lnTo>
                  <a:lnTo>
                    <a:pt x="3208" y="357"/>
                  </a:lnTo>
                  <a:lnTo>
                    <a:pt x="3157" y="368"/>
                  </a:lnTo>
                  <a:lnTo>
                    <a:pt x="3104" y="377"/>
                  </a:lnTo>
                  <a:lnTo>
                    <a:pt x="3050" y="386"/>
                  </a:lnTo>
                  <a:lnTo>
                    <a:pt x="2996" y="394"/>
                  </a:lnTo>
                  <a:lnTo>
                    <a:pt x="2942" y="402"/>
                  </a:lnTo>
                  <a:lnTo>
                    <a:pt x="2885" y="408"/>
                  </a:lnTo>
                  <a:lnTo>
                    <a:pt x="2828" y="414"/>
                  </a:lnTo>
                  <a:lnTo>
                    <a:pt x="2769" y="418"/>
                  </a:lnTo>
                  <a:lnTo>
                    <a:pt x="2740" y="420"/>
                  </a:lnTo>
                  <a:lnTo>
                    <a:pt x="2712" y="424"/>
                  </a:lnTo>
                  <a:lnTo>
                    <a:pt x="2652" y="426"/>
                  </a:lnTo>
                  <a:lnTo>
                    <a:pt x="2621" y="427"/>
                  </a:lnTo>
                  <a:lnTo>
                    <a:pt x="2592" y="429"/>
                  </a:lnTo>
                  <a:lnTo>
                    <a:pt x="2560" y="429"/>
                  </a:lnTo>
                  <a:lnTo>
                    <a:pt x="2529" y="431"/>
                  </a:lnTo>
                  <a:lnTo>
                    <a:pt x="2468" y="433"/>
                  </a:lnTo>
                  <a:lnTo>
                    <a:pt x="2435" y="432"/>
                  </a:lnTo>
                  <a:lnTo>
                    <a:pt x="2403" y="432"/>
                  </a:lnTo>
                  <a:lnTo>
                    <a:pt x="2340" y="431"/>
                  </a:lnTo>
                  <a:lnTo>
                    <a:pt x="2274" y="428"/>
                  </a:lnTo>
                  <a:lnTo>
                    <a:pt x="2208" y="427"/>
                  </a:lnTo>
                  <a:lnTo>
                    <a:pt x="2140" y="423"/>
                  </a:lnTo>
                  <a:lnTo>
                    <a:pt x="2106" y="420"/>
                  </a:lnTo>
                  <a:lnTo>
                    <a:pt x="2074" y="419"/>
                  </a:lnTo>
                  <a:lnTo>
                    <a:pt x="2038" y="416"/>
                  </a:lnTo>
                  <a:lnTo>
                    <a:pt x="2004" y="414"/>
                  </a:lnTo>
                  <a:lnTo>
                    <a:pt x="1935" y="409"/>
                  </a:lnTo>
                  <a:lnTo>
                    <a:pt x="1899" y="405"/>
                  </a:lnTo>
                  <a:lnTo>
                    <a:pt x="1864" y="401"/>
                  </a:lnTo>
                  <a:lnTo>
                    <a:pt x="1793" y="394"/>
                  </a:lnTo>
                  <a:lnTo>
                    <a:pt x="1720" y="385"/>
                  </a:lnTo>
                  <a:lnTo>
                    <a:pt x="1648" y="377"/>
                  </a:lnTo>
                  <a:lnTo>
                    <a:pt x="1573" y="367"/>
                  </a:lnTo>
                  <a:lnTo>
                    <a:pt x="1535" y="361"/>
                  </a:lnTo>
                  <a:lnTo>
                    <a:pt x="1499" y="357"/>
                  </a:lnTo>
                  <a:lnTo>
                    <a:pt x="1423" y="346"/>
                  </a:lnTo>
                  <a:lnTo>
                    <a:pt x="1347" y="334"/>
                  </a:lnTo>
                  <a:lnTo>
                    <a:pt x="1308" y="326"/>
                  </a:lnTo>
                  <a:lnTo>
                    <a:pt x="1269" y="319"/>
                  </a:lnTo>
                  <a:lnTo>
                    <a:pt x="1191" y="306"/>
                  </a:lnTo>
                  <a:lnTo>
                    <a:pt x="1150" y="298"/>
                  </a:lnTo>
                  <a:lnTo>
                    <a:pt x="1110" y="291"/>
                  </a:lnTo>
                  <a:lnTo>
                    <a:pt x="1031" y="276"/>
                  </a:lnTo>
                  <a:lnTo>
                    <a:pt x="949" y="259"/>
                  </a:lnTo>
                  <a:lnTo>
                    <a:pt x="868" y="242"/>
                  </a:lnTo>
                  <a:lnTo>
                    <a:pt x="784" y="224"/>
                  </a:lnTo>
                  <a:lnTo>
                    <a:pt x="701" y="206"/>
                  </a:lnTo>
                  <a:lnTo>
                    <a:pt x="615" y="186"/>
                  </a:lnTo>
                  <a:lnTo>
                    <a:pt x="530" y="165"/>
                  </a:lnTo>
                  <a:lnTo>
                    <a:pt x="486" y="154"/>
                  </a:lnTo>
                  <a:lnTo>
                    <a:pt x="443" y="144"/>
                  </a:lnTo>
                  <a:lnTo>
                    <a:pt x="357" y="123"/>
                  </a:lnTo>
                  <a:lnTo>
                    <a:pt x="268" y="99"/>
                  </a:lnTo>
                  <a:lnTo>
                    <a:pt x="180" y="77"/>
                  </a:lnTo>
                  <a:lnTo>
                    <a:pt x="89" y="52"/>
                  </a:lnTo>
                  <a:lnTo>
                    <a:pt x="44" y="39"/>
                  </a:lnTo>
                  <a:lnTo>
                    <a:pt x="0" y="28"/>
                  </a:lnTo>
                  <a:lnTo>
                    <a:pt x="26" y="40"/>
                  </a:lnTo>
                  <a:lnTo>
                    <a:pt x="52" y="55"/>
                  </a:lnTo>
                  <a:lnTo>
                    <a:pt x="77" y="72"/>
                  </a:lnTo>
                  <a:lnTo>
                    <a:pt x="103" y="91"/>
                  </a:lnTo>
                  <a:lnTo>
                    <a:pt x="126" y="113"/>
                  </a:lnTo>
                  <a:lnTo>
                    <a:pt x="149" y="137"/>
                  </a:lnTo>
                  <a:lnTo>
                    <a:pt x="171" y="163"/>
                  </a:lnTo>
                  <a:lnTo>
                    <a:pt x="194" y="194"/>
                  </a:lnTo>
                  <a:lnTo>
                    <a:pt x="213" y="224"/>
                  </a:lnTo>
                  <a:lnTo>
                    <a:pt x="233" y="257"/>
                  </a:lnTo>
                  <a:lnTo>
                    <a:pt x="251" y="292"/>
                  </a:lnTo>
                  <a:lnTo>
                    <a:pt x="271" y="331"/>
                  </a:lnTo>
                  <a:lnTo>
                    <a:pt x="288" y="370"/>
                  </a:lnTo>
                  <a:lnTo>
                    <a:pt x="305" y="412"/>
                  </a:lnTo>
                  <a:lnTo>
                    <a:pt x="320" y="457"/>
                  </a:lnTo>
                  <a:lnTo>
                    <a:pt x="336" y="505"/>
                  </a:lnTo>
                  <a:lnTo>
                    <a:pt x="349" y="554"/>
                  </a:lnTo>
                  <a:lnTo>
                    <a:pt x="362" y="605"/>
                  </a:lnTo>
                  <a:lnTo>
                    <a:pt x="375" y="659"/>
                  </a:lnTo>
                  <a:lnTo>
                    <a:pt x="387" y="714"/>
                  </a:lnTo>
                  <a:lnTo>
                    <a:pt x="398" y="772"/>
                  </a:lnTo>
                  <a:lnTo>
                    <a:pt x="408" y="832"/>
                  </a:lnTo>
                  <a:lnTo>
                    <a:pt x="417" y="894"/>
                  </a:lnTo>
                  <a:lnTo>
                    <a:pt x="426" y="960"/>
                  </a:lnTo>
                  <a:lnTo>
                    <a:pt x="433" y="1027"/>
                  </a:lnTo>
                  <a:lnTo>
                    <a:pt x="439" y="1096"/>
                  </a:lnTo>
                  <a:lnTo>
                    <a:pt x="445" y="1168"/>
                  </a:lnTo>
                  <a:lnTo>
                    <a:pt x="451" y="1242"/>
                  </a:lnTo>
                  <a:lnTo>
                    <a:pt x="454" y="1317"/>
                  </a:lnTo>
                  <a:lnTo>
                    <a:pt x="458" y="1396"/>
                  </a:lnTo>
                  <a:lnTo>
                    <a:pt x="460" y="1476"/>
                  </a:lnTo>
                  <a:lnTo>
                    <a:pt x="463" y="1560"/>
                  </a:lnTo>
                </a:path>
              </a:pathLst>
            </a:custGeom>
            <a:noFill/>
            <a:ln w="31750">
              <a:solidFill>
                <a:srgbClr val="000000"/>
              </a:solidFill>
              <a:prstDash val="solid"/>
              <a:bevel/>
            </a:ln>
          </p:spPr>
        </p:sp>
        <p:sp>
          <p:nvSpPr>
            <p:cNvPr id="25648" name="Freeform 52"/>
            <p:cNvSpPr/>
            <p:nvPr/>
          </p:nvSpPr>
          <p:spPr bwMode="auto">
            <a:xfrm>
              <a:off x="4173" y="978"/>
              <a:ext cx="478" cy="50"/>
            </a:xfrm>
            <a:custGeom>
              <a:cxnLst>
                <a:cxn ang="0">
                  <a:pos x="0" y="0"/>
                </a:cxn>
                <a:cxn ang="0">
                  <a:pos x="15" y="6"/>
                </a:cxn>
                <a:cxn ang="0">
                  <a:pos x="30" y="12"/>
                </a:cxn>
                <a:cxn ang="0">
                  <a:pos x="45" y="17"/>
                </a:cxn>
                <a:cxn ang="0">
                  <a:pos x="60" y="22"/>
                </a:cxn>
                <a:cxn ang="0">
                  <a:pos x="75" y="26"/>
                </a:cxn>
                <a:cxn ang="0">
                  <a:pos x="90" y="30"/>
                </a:cxn>
                <a:cxn ang="0">
                  <a:pos x="104" y="34"/>
                </a:cxn>
                <a:cxn ang="0">
                  <a:pos x="119" y="37"/>
                </a:cxn>
                <a:cxn ang="0">
                  <a:pos x="134" y="40"/>
                </a:cxn>
                <a:cxn ang="0">
                  <a:pos x="149" y="43"/>
                </a:cxn>
                <a:cxn ang="0">
                  <a:pos x="164" y="45"/>
                </a:cxn>
                <a:cxn ang="0">
                  <a:pos x="179" y="47"/>
                </a:cxn>
                <a:cxn ang="0">
                  <a:pos x="194" y="48"/>
                </a:cxn>
                <a:cxn ang="0">
                  <a:pos x="209" y="49"/>
                </a:cxn>
                <a:cxn ang="0">
                  <a:pos x="224" y="50"/>
                </a:cxn>
                <a:cxn ang="0">
                  <a:pos x="239" y="50"/>
                </a:cxn>
                <a:cxn ang="0">
                  <a:pos x="254" y="50"/>
                </a:cxn>
                <a:cxn ang="0">
                  <a:pos x="269" y="49"/>
                </a:cxn>
                <a:cxn ang="0">
                  <a:pos x="284" y="48"/>
                </a:cxn>
                <a:cxn ang="0">
                  <a:pos x="299" y="47"/>
                </a:cxn>
                <a:cxn ang="0">
                  <a:pos x="314" y="45"/>
                </a:cxn>
                <a:cxn ang="0">
                  <a:pos x="329" y="43"/>
                </a:cxn>
                <a:cxn ang="0">
                  <a:pos x="343" y="40"/>
                </a:cxn>
                <a:cxn ang="0">
                  <a:pos x="358" y="37"/>
                </a:cxn>
                <a:cxn ang="0">
                  <a:pos x="373" y="34"/>
                </a:cxn>
                <a:cxn ang="0">
                  <a:pos x="388" y="30"/>
                </a:cxn>
                <a:cxn ang="0">
                  <a:pos x="403" y="26"/>
                </a:cxn>
                <a:cxn ang="0">
                  <a:pos x="418" y="22"/>
                </a:cxn>
                <a:cxn ang="0">
                  <a:pos x="433" y="17"/>
                </a:cxn>
                <a:cxn ang="0">
                  <a:pos x="448" y="12"/>
                </a:cxn>
                <a:cxn ang="0">
                  <a:pos x="463" y="6"/>
                </a:cxn>
                <a:cxn ang="0">
                  <a:pos x="478" y="0"/>
                </a:cxn>
              </a:cxnLst>
              <a:pathLst>
                <a:path w="3559" h="359">
                  <a:moveTo>
                    <a:pt x="0" y="0"/>
                  </a:moveTo>
                  <a:lnTo>
                    <a:pt x="111" y="42"/>
                  </a:lnTo>
                  <a:lnTo>
                    <a:pt x="222" y="83"/>
                  </a:lnTo>
                  <a:lnTo>
                    <a:pt x="333" y="120"/>
                  </a:lnTo>
                  <a:lnTo>
                    <a:pt x="445" y="157"/>
                  </a:lnTo>
                  <a:lnTo>
                    <a:pt x="556" y="187"/>
                  </a:lnTo>
                  <a:lnTo>
                    <a:pt x="667" y="218"/>
                  </a:lnTo>
                  <a:lnTo>
                    <a:pt x="778" y="244"/>
                  </a:lnTo>
                  <a:lnTo>
                    <a:pt x="889" y="269"/>
                  </a:lnTo>
                  <a:lnTo>
                    <a:pt x="1000" y="288"/>
                  </a:lnTo>
                  <a:lnTo>
                    <a:pt x="1111" y="308"/>
                  </a:lnTo>
                  <a:lnTo>
                    <a:pt x="1222" y="322"/>
                  </a:lnTo>
                  <a:lnTo>
                    <a:pt x="1333" y="336"/>
                  </a:lnTo>
                  <a:lnTo>
                    <a:pt x="1444" y="345"/>
                  </a:lnTo>
                  <a:lnTo>
                    <a:pt x="1555" y="353"/>
                  </a:lnTo>
                  <a:lnTo>
                    <a:pt x="1666" y="356"/>
                  </a:lnTo>
                  <a:lnTo>
                    <a:pt x="1779" y="359"/>
                  </a:lnTo>
                  <a:lnTo>
                    <a:pt x="1891" y="356"/>
                  </a:lnTo>
                  <a:lnTo>
                    <a:pt x="2002" y="353"/>
                  </a:lnTo>
                  <a:lnTo>
                    <a:pt x="2113" y="345"/>
                  </a:lnTo>
                  <a:lnTo>
                    <a:pt x="2224" y="336"/>
                  </a:lnTo>
                  <a:lnTo>
                    <a:pt x="2335" y="322"/>
                  </a:lnTo>
                  <a:lnTo>
                    <a:pt x="2446" y="308"/>
                  </a:lnTo>
                  <a:lnTo>
                    <a:pt x="2557" y="288"/>
                  </a:lnTo>
                  <a:lnTo>
                    <a:pt x="2668" y="269"/>
                  </a:lnTo>
                  <a:lnTo>
                    <a:pt x="2779" y="244"/>
                  </a:lnTo>
                  <a:lnTo>
                    <a:pt x="2890" y="218"/>
                  </a:lnTo>
                  <a:lnTo>
                    <a:pt x="3001" y="187"/>
                  </a:lnTo>
                  <a:lnTo>
                    <a:pt x="3112" y="157"/>
                  </a:lnTo>
                  <a:lnTo>
                    <a:pt x="3223" y="120"/>
                  </a:lnTo>
                  <a:lnTo>
                    <a:pt x="3334" y="83"/>
                  </a:lnTo>
                  <a:lnTo>
                    <a:pt x="3445" y="42"/>
                  </a:lnTo>
                  <a:lnTo>
                    <a:pt x="3559" y="0"/>
                  </a:lnTo>
                </a:path>
              </a:pathLst>
            </a:custGeom>
            <a:noFill/>
            <a:ln w="31750">
              <a:solidFill>
                <a:srgbClr val="000000"/>
              </a:solidFill>
              <a:prstDash val="solid"/>
              <a:bevel/>
            </a:ln>
          </p:spPr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2560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6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25606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560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2560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pSp>
        <p:nvGrpSpPr>
          <p:cNvPr id="26626" name="Group 2"/>
          <p:cNvGrpSpPr/>
          <p:nvPr/>
        </p:nvGrpSpPr>
        <p:grpSpPr>
          <a:xfrm>
            <a:off x="5638800" y="685800"/>
            <a:ext cx="2057400" cy="1371600"/>
            <a:chOff x="3312" y="864"/>
            <a:chExt cx="2039" cy="1331"/>
          </a:xfrm>
        </p:grpSpPr>
        <p:grpSp>
          <p:nvGrpSpPr>
            <p:cNvPr id="26716" name="Group 3"/>
            <p:cNvGrpSpPr/>
            <p:nvPr/>
          </p:nvGrpSpPr>
          <p:grpSpPr>
            <a:xfrm>
              <a:off x="3312" y="864"/>
              <a:ext cx="2039" cy="1331"/>
              <a:chOff x="3457" y="2032"/>
              <a:chExt cx="2039" cy="1331"/>
            </a:xfrm>
          </p:grpSpPr>
          <p:pic>
            <p:nvPicPr>
              <p:cNvPr id="26719" name="Picture 4"/>
              <p:cNvPicPr/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57" y="2032"/>
                <a:ext cx="2039" cy="1331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grpSp>
            <p:nvGrpSpPr>
              <p:cNvPr id="26720" name="Group 5"/>
              <p:cNvGrpSpPr/>
              <p:nvPr/>
            </p:nvGrpSpPr>
            <p:grpSpPr>
              <a:xfrm>
                <a:off x="3668" y="2165"/>
                <a:ext cx="383" cy="380"/>
                <a:chOff x="13350" y="2081"/>
                <a:chExt cx="749" cy="720"/>
              </a:xfrm>
            </p:grpSpPr>
            <p:grpSp>
              <p:nvGrpSpPr>
                <p:cNvPr id="26725" name="xjhzja8"/>
                <p:cNvGrpSpPr/>
                <p:nvPr/>
              </p:nvGrpSpPr>
              <p:grpSpPr>
                <a:xfrm flipH="1">
                  <a:off x="13350" y="2081"/>
                  <a:ext cx="749" cy="720"/>
                  <a:chOff x="7740" y="816"/>
                  <a:chExt cx="1740" cy="1890"/>
                </a:xfrm>
              </p:grpSpPr>
              <p:sp>
                <p:nvSpPr>
                  <p:cNvPr id="26727" name="AutoShape 7"/>
                  <p:cNvSpPr/>
                  <p:nvPr/>
                </p:nvSpPr>
                <p:spPr>
                  <a:xfrm>
                    <a:off x="7965" y="1746"/>
                    <a:ext cx="1440" cy="960"/>
                  </a:xfrm>
                  <a:prstGeom prst="flowChartAlternateProcess">
                    <a:avLst/>
                  </a:prstGeom>
                  <a:solidFill>
                    <a:srgbClr val="CCFFFF"/>
                  </a:solidFill>
                  <a:ln>
                    <a:solidFill>
                      <a:prstClr val="black"/>
                    </a:solidFill>
                    <a:miter lim="800000"/>
                  </a:ln>
                </p:spPr>
                <p:txBody>
                  <a:bodyPr>
                    <a:noAutofit/>
                  </a:bodyPr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/>
                  </a:p>
                </p:txBody>
              </p:sp>
              <p:sp>
                <p:nvSpPr>
                  <p:cNvPr id="26728" name="Freeform 8"/>
                  <p:cNvSpPr/>
                  <p:nvPr/>
                </p:nvSpPr>
                <p:spPr bwMode="auto">
                  <a:xfrm>
                    <a:off x="7740" y="816"/>
                    <a:ext cx="1740" cy="1129"/>
                  </a:xfrm>
                  <a:custGeom>
                    <a:cxnLst>
                      <a:cxn ang="0">
                        <a:pos x="225" y="1129"/>
                      </a:cxn>
                      <a:cxn ang="0">
                        <a:pos x="225" y="360"/>
                      </a:cxn>
                      <a:cxn ang="0">
                        <a:pos x="225" y="180"/>
                      </a:cxn>
                      <a:cxn ang="0">
                        <a:pos x="0" y="45"/>
                      </a:cxn>
                      <a:cxn ang="0">
                        <a:pos x="285" y="0"/>
                      </a:cxn>
                      <a:cxn ang="0">
                        <a:pos x="1740" y="0"/>
                      </a:cxn>
                      <a:cxn ang="0">
                        <a:pos x="1665" y="120"/>
                      </a:cxn>
                      <a:cxn ang="0">
                        <a:pos x="1665" y="1129"/>
                      </a:cxn>
                    </a:cxnLst>
                    <a:pathLst>
                      <a:path w="1740" h="1129">
                        <a:moveTo>
                          <a:pt x="225" y="1129"/>
                        </a:moveTo>
                        <a:lnTo>
                          <a:pt x="225" y="360"/>
                        </a:lnTo>
                        <a:lnTo>
                          <a:pt x="225" y="180"/>
                        </a:lnTo>
                        <a:lnTo>
                          <a:pt x="0" y="45"/>
                        </a:lnTo>
                        <a:lnTo>
                          <a:pt x="285" y="0"/>
                        </a:lnTo>
                        <a:lnTo>
                          <a:pt x="1740" y="0"/>
                        </a:lnTo>
                        <a:lnTo>
                          <a:pt x="1665" y="120"/>
                        </a:lnTo>
                        <a:lnTo>
                          <a:pt x="1665" y="1129"/>
                        </a:lnTo>
                      </a:path>
                    </a:pathLst>
                  </a:cu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bevel/>
                  </a:ln>
                </p:spPr>
              </p:sp>
            </p:grpSp>
            <p:cxnSp>
              <p:nvCxnSpPr>
                <p:cNvPr id="26726" name="Line 9"/>
                <p:cNvCxnSpPr/>
                <p:nvPr/>
              </p:nvCxnSpPr>
              <p:spPr>
                <a:xfrm>
                  <a:off x="13392" y="2513"/>
                  <a:ext cx="600" cy="0"/>
                </a:xfrm>
                <a:prstGeom prst="line">
                  <a:avLst/>
                </a:prstGeom>
                <a:noFill/>
                <a:ln w="28575">
                  <a:solidFill>
                    <a:srgbClr val="99CCFF"/>
                  </a:solidFill>
                  <a:miter lim="800000"/>
                </a:ln>
              </p:spPr>
            </p:cxnSp>
          </p:grpSp>
          <p:grpSp>
            <p:nvGrpSpPr>
              <p:cNvPr id="26721" name="xjhlx20"/>
              <p:cNvGrpSpPr/>
              <p:nvPr/>
            </p:nvGrpSpPr>
            <p:grpSpPr>
              <a:xfrm>
                <a:off x="5017" y="2275"/>
                <a:ext cx="160" cy="229"/>
                <a:chOff x="3780" y="1284"/>
                <a:chExt cx="2340" cy="2808"/>
              </a:xfrm>
            </p:grpSpPr>
            <p:sp>
              <p:nvSpPr>
                <p:cNvPr id="26722" name="Oval 11"/>
                <p:cNvSpPr/>
                <p:nvPr/>
              </p:nvSpPr>
              <p:spPr>
                <a:xfrm>
                  <a:off x="4320" y="1284"/>
                  <a:ext cx="1260" cy="312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222222"/>
                    </a:gs>
                    <a:gs pos="50000">
                      <a:srgbClr val="FFFFFF"/>
                    </a:gs>
                    <a:gs pos="100000">
                      <a:srgbClr val="222222"/>
                    </a:gs>
                  </a:gsLst>
                  <a:lin ang="0" scaled="1"/>
                </a:gra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/>
                </a:p>
              </p:txBody>
            </p:sp>
            <p:sp>
              <p:nvSpPr>
                <p:cNvPr id="26723" name="Rectangle 12"/>
                <p:cNvSpPr/>
                <p:nvPr/>
              </p:nvSpPr>
              <p:spPr>
                <a:xfrm>
                  <a:off x="3780" y="2376"/>
                  <a:ext cx="2340" cy="1716"/>
                </a:xfrm>
                <a:prstGeom prst="rect">
                  <a:avLst/>
                </a:prstGeom>
                <a:gradFill rotWithShape="0">
                  <a:gsLst>
                    <a:gs pos="0">
                      <a:srgbClr val="222222"/>
                    </a:gs>
                    <a:gs pos="50000">
                      <a:srgbClr val="FFFFFF"/>
                    </a:gs>
                    <a:gs pos="100000">
                      <a:srgbClr val="222222"/>
                    </a:gs>
                  </a:gsLst>
                  <a:lin ang="0" scaled="1"/>
                </a:gra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/>
                </a:p>
              </p:txBody>
            </p:sp>
            <p:sp>
              <p:nvSpPr>
                <p:cNvPr id="26724" name="Freeform 13"/>
                <p:cNvSpPr/>
                <p:nvPr/>
              </p:nvSpPr>
              <p:spPr bwMode="auto">
                <a:xfrm>
                  <a:off x="4320" y="1596"/>
                  <a:ext cx="1260" cy="780"/>
                </a:xfrm>
                <a:custGeom>
                  <a:cxnLst>
                    <a:cxn ang="0">
                      <a:pos x="360" y="0"/>
                    </a:cxn>
                    <a:cxn ang="0">
                      <a:pos x="0" y="780"/>
                    </a:cxn>
                    <a:cxn ang="0">
                      <a:pos x="1260" y="780"/>
                    </a:cxn>
                    <a:cxn ang="0">
                      <a:pos x="900" y="0"/>
                    </a:cxn>
                  </a:cxnLst>
                  <a:pathLst>
                    <a:path w="1260" h="780">
                      <a:moveTo>
                        <a:pt x="360" y="0"/>
                      </a:moveTo>
                      <a:lnTo>
                        <a:pt x="0" y="780"/>
                      </a:lnTo>
                      <a:lnTo>
                        <a:pt x="1260" y="780"/>
                      </a:lnTo>
                      <a:lnTo>
                        <a:pt x="900" y="0"/>
                      </a:lnTo>
                    </a:path>
                  </a:pathLst>
                </a:custGeom>
                <a:gradFill rotWithShape="0">
                  <a:gsLst>
                    <a:gs pos="0">
                      <a:srgbClr val="222222"/>
                    </a:gs>
                    <a:gs pos="50000">
                      <a:srgbClr val="FFFFFF"/>
                    </a:gs>
                    <a:gs pos="100000">
                      <a:srgbClr val="222222"/>
                    </a:gs>
                  </a:gsLst>
                  <a:lin ang="0" scaled="1"/>
                </a:gradFill>
                <a:ln w="9525">
                  <a:solidFill>
                    <a:srgbClr val="000000"/>
                  </a:solidFill>
                  <a:bevel/>
                </a:ln>
              </p:spPr>
            </p:sp>
          </p:grpSp>
        </p:grpSp>
        <p:sp>
          <p:nvSpPr>
            <p:cNvPr id="26717" name="Rectangle 14"/>
            <p:cNvSpPr/>
            <p:nvPr/>
          </p:nvSpPr>
          <p:spPr>
            <a:xfrm>
              <a:off x="3552" y="1200"/>
              <a:ext cx="304" cy="186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/>
            </a:p>
          </p:txBody>
        </p:sp>
        <p:cxnSp>
          <p:nvCxnSpPr>
            <p:cNvPr id="26718" name="Line 15"/>
            <p:cNvCxnSpPr/>
            <p:nvPr/>
          </p:nvCxnSpPr>
          <p:spPr>
            <a:xfrm>
              <a:off x="3552" y="1392"/>
              <a:ext cx="288" cy="0"/>
            </a:xfrm>
            <a:prstGeom prst="line">
              <a:avLst/>
            </a:prstGeom>
            <a:noFill/>
            <a:ln>
              <a:solidFill>
                <a:schemeClr val="tx1"/>
              </a:solidFill>
              <a:miter lim="800000"/>
            </a:ln>
            <a:effectLst/>
          </p:spPr>
        </p:cxnSp>
      </p:grpSp>
      <p:sp>
        <p:nvSpPr>
          <p:cNvPr id="26627" name="Text Box 16"/>
          <p:cNvSpPr/>
          <p:nvPr/>
        </p:nvSpPr>
        <p:spPr>
          <a:xfrm>
            <a:off x="541338" y="1295400"/>
            <a:ext cx="5249862" cy="6254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1. 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用天平测量空烧杯的质量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m</a:t>
            </a:r>
            <a:r>
              <a:rPr kumimoji="1" lang="en-US" altLang="zh-CN" sz="2800" b="1" baseline="-25000">
                <a:latin typeface="黑体" pitchFamily="49" charset="-122"/>
                <a:ea typeface="黑体" pitchFamily="49" charset="-122"/>
              </a:rPr>
              <a:t>1</a:t>
            </a:r>
            <a:endParaRPr kumimoji="1" lang="en-US" altLang="zh-CN" sz="2800" b="1" baseline="-250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6628" name="Rectangle 17"/>
          <p:cNvSpPr/>
          <p:nvPr/>
        </p:nvSpPr>
        <p:spPr>
          <a:xfrm>
            <a:off x="609600" y="457200"/>
            <a:ext cx="5689600" cy="6413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zh-CN" altLang="en-US" sz="3600" b="1">
                <a:latin typeface="Times New Roman" pitchFamily="18" charset="0"/>
                <a:ea typeface="黑体" pitchFamily="49" charset="-122"/>
              </a:rPr>
              <a:t>测量盐水的密度步骤：</a:t>
            </a:r>
            <a:endParaRPr kumimoji="1" lang="zh-CN" altLang="en-US" sz="3600" b="1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26629" name="Group 18"/>
          <p:cNvGrpSpPr/>
          <p:nvPr/>
        </p:nvGrpSpPr>
        <p:grpSpPr>
          <a:xfrm>
            <a:off x="4953000" y="2209800"/>
            <a:ext cx="2133600" cy="1066800"/>
            <a:chOff x="320" y="2041"/>
            <a:chExt cx="2039" cy="1331"/>
          </a:xfrm>
        </p:grpSpPr>
        <p:pic>
          <p:nvPicPr>
            <p:cNvPr id="26701" name="Picture 19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20" y="2041"/>
              <a:ext cx="2039" cy="1331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26702" name="Group 20"/>
            <p:cNvGrpSpPr/>
            <p:nvPr/>
          </p:nvGrpSpPr>
          <p:grpSpPr>
            <a:xfrm>
              <a:off x="574" y="2190"/>
              <a:ext cx="373" cy="371"/>
              <a:chOff x="12526" y="609"/>
              <a:chExt cx="749" cy="720"/>
            </a:xfrm>
          </p:grpSpPr>
          <p:grpSp>
            <p:nvGrpSpPr>
              <p:cNvPr id="26711" name="xjhzja8"/>
              <p:cNvGrpSpPr/>
              <p:nvPr/>
            </p:nvGrpSpPr>
            <p:grpSpPr>
              <a:xfrm flipH="1">
                <a:off x="12526" y="609"/>
                <a:ext cx="749" cy="720"/>
                <a:chOff x="7740" y="816"/>
                <a:chExt cx="1740" cy="1890"/>
              </a:xfrm>
            </p:grpSpPr>
            <p:sp>
              <p:nvSpPr>
                <p:cNvPr id="26714" name="AutoShape 22"/>
                <p:cNvSpPr/>
                <p:nvPr/>
              </p:nvSpPr>
              <p:spPr>
                <a:xfrm>
                  <a:off x="7965" y="1746"/>
                  <a:ext cx="1440" cy="960"/>
                </a:xfrm>
                <a:prstGeom prst="flowChartAlternateProcess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/>
                </a:p>
              </p:txBody>
            </p:sp>
            <p:sp>
              <p:nvSpPr>
                <p:cNvPr id="26715" name="Freeform 23"/>
                <p:cNvSpPr/>
                <p:nvPr/>
              </p:nvSpPr>
              <p:spPr bwMode="auto">
                <a:xfrm>
                  <a:off x="7740" y="816"/>
                  <a:ext cx="1740" cy="1129"/>
                </a:xfrm>
                <a:custGeom>
                  <a:cxnLst>
                    <a:cxn ang="0">
                      <a:pos x="225" y="1129"/>
                    </a:cxn>
                    <a:cxn ang="0">
                      <a:pos x="225" y="360"/>
                    </a:cxn>
                    <a:cxn ang="0">
                      <a:pos x="225" y="180"/>
                    </a:cxn>
                    <a:cxn ang="0">
                      <a:pos x="0" y="45"/>
                    </a:cxn>
                    <a:cxn ang="0">
                      <a:pos x="285" y="0"/>
                    </a:cxn>
                    <a:cxn ang="0">
                      <a:pos x="1740" y="0"/>
                    </a:cxn>
                    <a:cxn ang="0">
                      <a:pos x="1665" y="120"/>
                    </a:cxn>
                    <a:cxn ang="0">
                      <a:pos x="1665" y="1129"/>
                    </a:cxn>
                  </a:cxnLst>
                  <a:pathLst>
                    <a:path w="1740" h="1129">
                      <a:moveTo>
                        <a:pt x="225" y="1129"/>
                      </a:moveTo>
                      <a:lnTo>
                        <a:pt x="225" y="360"/>
                      </a:lnTo>
                      <a:lnTo>
                        <a:pt x="225" y="180"/>
                      </a:lnTo>
                      <a:lnTo>
                        <a:pt x="0" y="45"/>
                      </a:lnTo>
                      <a:lnTo>
                        <a:pt x="285" y="0"/>
                      </a:lnTo>
                      <a:lnTo>
                        <a:pt x="1740" y="0"/>
                      </a:lnTo>
                      <a:lnTo>
                        <a:pt x="1665" y="120"/>
                      </a:lnTo>
                      <a:lnTo>
                        <a:pt x="1665" y="1129"/>
                      </a:lnTo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bevel/>
                </a:ln>
              </p:spPr>
            </p:sp>
          </p:grpSp>
          <p:sp>
            <p:nvSpPr>
              <p:cNvPr id="26712" name="Rectangle 24"/>
              <p:cNvSpPr/>
              <p:nvPr/>
            </p:nvSpPr>
            <p:spPr>
              <a:xfrm>
                <a:off x="12582" y="791"/>
                <a:ext cx="576" cy="510"/>
              </a:xfrm>
              <a:prstGeom prst="rect">
                <a:avLst/>
              </a:prstGeom>
              <a:solidFill>
                <a:srgbClr val="CCFFFF"/>
              </a:soli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cxnSp>
            <p:nvCxnSpPr>
              <p:cNvPr id="26713" name="Line 25"/>
              <p:cNvCxnSpPr/>
              <p:nvPr/>
            </p:nvCxnSpPr>
            <p:spPr>
              <a:xfrm>
                <a:off x="12570" y="797"/>
                <a:ext cx="600" cy="0"/>
              </a:xfrm>
              <a:prstGeom prst="line">
                <a:avLst/>
              </a:prstGeom>
              <a:noFill/>
              <a:ln w="28575">
                <a:solidFill>
                  <a:srgbClr val="99CCFF"/>
                </a:solidFill>
                <a:miter lim="800000"/>
              </a:ln>
            </p:spPr>
          </p:cxnSp>
        </p:grpSp>
        <p:grpSp>
          <p:nvGrpSpPr>
            <p:cNvPr id="26703" name="xjhlx20"/>
            <p:cNvGrpSpPr/>
            <p:nvPr/>
          </p:nvGrpSpPr>
          <p:grpSpPr>
            <a:xfrm>
              <a:off x="1880" y="2177"/>
              <a:ext cx="218" cy="363"/>
              <a:chOff x="3780" y="1284"/>
              <a:chExt cx="2340" cy="2808"/>
            </a:xfrm>
          </p:grpSpPr>
          <p:sp>
            <p:nvSpPr>
              <p:cNvPr id="26708" name="Oval 27"/>
              <p:cNvSpPr/>
              <p:nvPr/>
            </p:nvSpPr>
            <p:spPr>
              <a:xfrm>
                <a:off x="4320" y="1284"/>
                <a:ext cx="1260" cy="312"/>
              </a:xfrm>
              <a:prstGeom prst="ellipse">
                <a:avLst/>
              </a:pr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6709" name="Rectangle 28"/>
              <p:cNvSpPr/>
              <p:nvPr/>
            </p:nvSpPr>
            <p:spPr>
              <a:xfrm>
                <a:off x="3780" y="2376"/>
                <a:ext cx="2340" cy="1716"/>
              </a:xfrm>
              <a:prstGeom prst="rect">
                <a:avLst/>
              </a:pr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6710" name="Freeform 29"/>
              <p:cNvSpPr/>
              <p:nvPr/>
            </p:nvSpPr>
            <p:spPr bwMode="auto">
              <a:xfrm>
                <a:off x="4320" y="1596"/>
                <a:ext cx="1260" cy="780"/>
              </a:xfrm>
              <a:custGeom>
                <a:cxnLst>
                  <a:cxn ang="0">
                    <a:pos x="360" y="0"/>
                  </a:cxn>
                  <a:cxn ang="0">
                    <a:pos x="0" y="780"/>
                  </a:cxn>
                  <a:cxn ang="0">
                    <a:pos x="1260" y="780"/>
                  </a:cxn>
                  <a:cxn ang="0">
                    <a:pos x="900" y="0"/>
                  </a:cxn>
                </a:cxnLst>
                <a:pathLst>
                  <a:path w="1260" h="780">
                    <a:moveTo>
                      <a:pt x="360" y="0"/>
                    </a:moveTo>
                    <a:lnTo>
                      <a:pt x="0" y="780"/>
                    </a:lnTo>
                    <a:lnTo>
                      <a:pt x="1260" y="780"/>
                    </a:lnTo>
                    <a:lnTo>
                      <a:pt x="900" y="0"/>
                    </a:lnTo>
                  </a:path>
                </a:pathLst>
              </a:cu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bevel/>
              </a:ln>
            </p:spPr>
          </p:sp>
        </p:grpSp>
        <p:grpSp>
          <p:nvGrpSpPr>
            <p:cNvPr id="26704" name="xjhlx20"/>
            <p:cNvGrpSpPr/>
            <p:nvPr/>
          </p:nvGrpSpPr>
          <p:grpSpPr>
            <a:xfrm>
              <a:off x="1771" y="2368"/>
              <a:ext cx="118" cy="163"/>
              <a:chOff x="3780" y="1284"/>
              <a:chExt cx="2340" cy="2808"/>
            </a:xfrm>
          </p:grpSpPr>
          <p:sp>
            <p:nvSpPr>
              <p:cNvPr id="26705" name="Oval 31"/>
              <p:cNvSpPr/>
              <p:nvPr/>
            </p:nvSpPr>
            <p:spPr>
              <a:xfrm>
                <a:off x="4320" y="1284"/>
                <a:ext cx="1260" cy="312"/>
              </a:xfrm>
              <a:prstGeom prst="ellipse">
                <a:avLst/>
              </a:pr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6706" name="Rectangle 32"/>
              <p:cNvSpPr/>
              <p:nvPr/>
            </p:nvSpPr>
            <p:spPr>
              <a:xfrm>
                <a:off x="3780" y="2376"/>
                <a:ext cx="2340" cy="1716"/>
              </a:xfrm>
              <a:prstGeom prst="rect">
                <a:avLst/>
              </a:pr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6707" name="Freeform 33"/>
              <p:cNvSpPr/>
              <p:nvPr/>
            </p:nvSpPr>
            <p:spPr bwMode="auto">
              <a:xfrm>
                <a:off x="4320" y="1596"/>
                <a:ext cx="1260" cy="780"/>
              </a:xfrm>
              <a:custGeom>
                <a:cxnLst>
                  <a:cxn ang="0">
                    <a:pos x="360" y="0"/>
                  </a:cxn>
                  <a:cxn ang="0">
                    <a:pos x="0" y="780"/>
                  </a:cxn>
                  <a:cxn ang="0">
                    <a:pos x="1260" y="780"/>
                  </a:cxn>
                  <a:cxn ang="0">
                    <a:pos x="900" y="0"/>
                  </a:cxn>
                </a:cxnLst>
                <a:pathLst>
                  <a:path w="1260" h="780">
                    <a:moveTo>
                      <a:pt x="360" y="0"/>
                    </a:moveTo>
                    <a:lnTo>
                      <a:pt x="0" y="780"/>
                    </a:lnTo>
                    <a:lnTo>
                      <a:pt x="1260" y="780"/>
                    </a:lnTo>
                    <a:lnTo>
                      <a:pt x="900" y="0"/>
                    </a:lnTo>
                  </a:path>
                </a:pathLst>
              </a:cu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bevel/>
              </a:ln>
            </p:spPr>
          </p:sp>
        </p:grpSp>
      </p:grpSp>
      <p:sp>
        <p:nvSpPr>
          <p:cNvPr id="26630" name="Text Box 34"/>
          <p:cNvSpPr/>
          <p:nvPr/>
        </p:nvSpPr>
        <p:spPr>
          <a:xfrm>
            <a:off x="533400" y="1981200"/>
            <a:ext cx="4191000" cy="11588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2. 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用天平测量烧杯和盐水总的质量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m</a:t>
            </a:r>
            <a:r>
              <a:rPr kumimoji="1" lang="en-US" altLang="zh-CN" sz="2800" b="1" baseline="-25000">
                <a:latin typeface="黑体" pitchFamily="49" charset="-122"/>
                <a:ea typeface="黑体" pitchFamily="49" charset="-122"/>
              </a:rPr>
              <a:t>2</a:t>
            </a:r>
            <a:endParaRPr kumimoji="1" lang="en-US" altLang="zh-CN" sz="2800" b="1" baseline="-25000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6631" name="Text Box 35"/>
          <p:cNvSpPr/>
          <p:nvPr/>
        </p:nvSpPr>
        <p:spPr>
          <a:xfrm>
            <a:off x="533400" y="3200400"/>
            <a:ext cx="5638800" cy="11588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3. 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将烧杯中的盐水倒入量筒中，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lnSpc>
                <a:spcPct val="125000"/>
              </a:lnSpc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读出量筒中盐水的体积Ｖ．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6632" name="Text Box 36"/>
          <p:cNvSpPr/>
          <p:nvPr/>
        </p:nvSpPr>
        <p:spPr>
          <a:xfrm>
            <a:off x="533400" y="4495800"/>
            <a:ext cx="4792662" cy="6254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4. 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计算出盐水的密度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26633" name="Rectangle 37"/>
          <p:cNvSpPr/>
          <p:nvPr/>
        </p:nvSpPr>
        <p:spPr>
          <a:xfrm>
            <a:off x="533400" y="5638800"/>
            <a:ext cx="25146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表达式：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26634" name="Group 38"/>
          <p:cNvGrpSpPr/>
          <p:nvPr/>
        </p:nvGrpSpPr>
        <p:grpSpPr>
          <a:xfrm>
            <a:off x="6934200" y="2971800"/>
            <a:ext cx="2209800" cy="3352800"/>
            <a:chOff x="4704" y="1536"/>
            <a:chExt cx="1056" cy="2112"/>
          </a:xfrm>
        </p:grpSpPr>
        <p:grpSp>
          <p:nvGrpSpPr>
            <p:cNvPr id="26644" name="Group 39"/>
            <p:cNvGrpSpPr/>
            <p:nvPr/>
          </p:nvGrpSpPr>
          <p:grpSpPr>
            <a:xfrm>
              <a:off x="4704" y="1536"/>
              <a:ext cx="699" cy="505"/>
              <a:chOff x="4704" y="1536"/>
              <a:chExt cx="699" cy="505"/>
            </a:xfrm>
          </p:grpSpPr>
          <p:grpSp>
            <p:nvGrpSpPr>
              <p:cNvPr id="26694" name="Group 40"/>
              <p:cNvGrpSpPr/>
              <p:nvPr/>
            </p:nvGrpSpPr>
            <p:grpSpPr>
              <a:xfrm>
                <a:off x="4704" y="1536"/>
                <a:ext cx="491" cy="392"/>
                <a:chOff x="12480" y="596"/>
                <a:chExt cx="840" cy="749"/>
              </a:xfrm>
            </p:grpSpPr>
            <p:grpSp>
              <p:nvGrpSpPr>
                <p:cNvPr id="26696" name="xjhzja8"/>
                <p:cNvGrpSpPr/>
                <p:nvPr/>
              </p:nvGrpSpPr>
              <p:grpSpPr>
                <a:xfrm rot="3360000" flipH="1">
                  <a:off x="12527" y="611"/>
                  <a:ext cx="749" cy="720"/>
                  <a:chOff x="7740" y="816"/>
                  <a:chExt cx="1740" cy="1890"/>
                </a:xfrm>
              </p:grpSpPr>
              <p:sp>
                <p:nvSpPr>
                  <p:cNvPr id="26699" name="AutoShape 42"/>
                  <p:cNvSpPr/>
                  <p:nvPr/>
                </p:nvSpPr>
                <p:spPr>
                  <a:xfrm>
                    <a:off x="7965" y="1746"/>
                    <a:ext cx="1440" cy="960"/>
                  </a:xfrm>
                  <a:prstGeom prst="flowChartAlternateProcess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  <p:txBody>
                  <a:bodyPr>
                    <a:noAutofit/>
                  </a:bodyPr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/>
                  </a:p>
                </p:txBody>
              </p:sp>
              <p:sp>
                <p:nvSpPr>
                  <p:cNvPr id="26700" name="Freeform 43"/>
                  <p:cNvSpPr/>
                  <p:nvPr/>
                </p:nvSpPr>
                <p:spPr bwMode="auto">
                  <a:xfrm>
                    <a:off x="7740" y="816"/>
                    <a:ext cx="1740" cy="1129"/>
                  </a:xfrm>
                  <a:custGeom>
                    <a:cxnLst>
                      <a:cxn ang="0">
                        <a:pos x="225" y="1129"/>
                      </a:cxn>
                      <a:cxn ang="0">
                        <a:pos x="225" y="360"/>
                      </a:cxn>
                      <a:cxn ang="0">
                        <a:pos x="225" y="180"/>
                      </a:cxn>
                      <a:cxn ang="0">
                        <a:pos x="0" y="45"/>
                      </a:cxn>
                      <a:cxn ang="0">
                        <a:pos x="285" y="0"/>
                      </a:cxn>
                      <a:cxn ang="0">
                        <a:pos x="1740" y="0"/>
                      </a:cxn>
                      <a:cxn ang="0">
                        <a:pos x="1665" y="120"/>
                      </a:cxn>
                      <a:cxn ang="0">
                        <a:pos x="1665" y="1129"/>
                      </a:cxn>
                    </a:cxnLst>
                    <a:pathLst>
                      <a:path w="1740" h="1129">
                        <a:moveTo>
                          <a:pt x="225" y="1129"/>
                        </a:moveTo>
                        <a:lnTo>
                          <a:pt x="225" y="360"/>
                        </a:lnTo>
                        <a:lnTo>
                          <a:pt x="225" y="180"/>
                        </a:lnTo>
                        <a:lnTo>
                          <a:pt x="0" y="45"/>
                        </a:lnTo>
                        <a:lnTo>
                          <a:pt x="285" y="0"/>
                        </a:lnTo>
                        <a:lnTo>
                          <a:pt x="1740" y="0"/>
                        </a:lnTo>
                        <a:lnTo>
                          <a:pt x="1665" y="120"/>
                        </a:lnTo>
                        <a:lnTo>
                          <a:pt x="1665" y="1129"/>
                        </a:lnTo>
                      </a:path>
                    </a:pathLst>
                  </a:cu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bevel/>
                  </a:ln>
                </p:spPr>
              </p:sp>
            </p:grpSp>
            <p:sp>
              <p:nvSpPr>
                <p:cNvPr id="26697" name="AutoShape 44"/>
                <p:cNvSpPr/>
                <p:nvPr/>
              </p:nvSpPr>
              <p:spPr>
                <a:xfrm rot="19440000">
                  <a:off x="12558" y="713"/>
                  <a:ext cx="750" cy="510"/>
                </a:xfrm>
                <a:prstGeom prst="rtTriangle">
                  <a:avLst/>
                </a:prstGeom>
                <a:solidFill>
                  <a:srgbClr val="CCFFFF"/>
                </a:solidFill>
                <a:ln>
                  <a:noFill/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/>
                </a:p>
              </p:txBody>
            </p:sp>
            <p:cxnSp>
              <p:nvCxnSpPr>
                <p:cNvPr id="26698" name="Line 45"/>
                <p:cNvCxnSpPr/>
                <p:nvPr/>
              </p:nvCxnSpPr>
              <p:spPr>
                <a:xfrm>
                  <a:off x="12480" y="971"/>
                  <a:ext cx="840" cy="0"/>
                </a:xfrm>
                <a:prstGeom prst="line">
                  <a:avLst/>
                </a:prstGeom>
                <a:noFill/>
                <a:ln w="28575">
                  <a:solidFill>
                    <a:srgbClr val="99CCFF"/>
                  </a:solidFill>
                  <a:miter lim="800000"/>
                </a:ln>
              </p:spPr>
            </p:cxnSp>
          </p:grpSp>
          <p:sp>
            <p:nvSpPr>
              <p:cNvPr id="26695" name="Arc 46"/>
              <p:cNvSpPr/>
              <p:nvPr/>
            </p:nvSpPr>
            <p:spPr bwMode="auto">
              <a:xfrm>
                <a:off x="5280" y="1776"/>
                <a:ext cx="123" cy="265"/>
              </a:xfrm>
              <a:custGeom>
                <a:cxnLst>
                  <a:cxn ang="0">
                    <a:pos x="0" y="0"/>
                  </a:cxn>
                  <a:cxn ang="0">
                    <a:pos x="123" y="193"/>
                  </a:cxn>
                  <a:cxn ang="0">
                    <a:pos x="0" y="265"/>
                  </a:cxn>
                </a:cxnLst>
                <a:pathLst>
                  <a:path w="20794" h="21600" fill="none">
                    <a:moveTo>
                      <a:pt x="0" y="0"/>
                    </a:moveTo>
                    <a:cubicBezTo>
                      <a:pt x="9678" y="0"/>
                      <a:pt x="18175" y="6438"/>
                      <a:pt x="20794" y="15755"/>
                    </a:cubicBezTo>
                  </a:path>
                  <a:path w="20794" h="21600" stroke="0">
                    <a:moveTo>
                      <a:pt x="0" y="0"/>
                    </a:moveTo>
                    <a:cubicBezTo>
                      <a:pt x="9678" y="0"/>
                      <a:pt x="18175" y="6438"/>
                      <a:pt x="20794" y="15755"/>
                    </a:cubicBez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28575">
                <a:solidFill>
                  <a:srgbClr val="6699FF"/>
                </a:solidFill>
                <a:prstDash val="sysDot"/>
                <a:bevel/>
              </a:ln>
              <a:effectLst/>
            </p:spPr>
          </p:sp>
        </p:grpSp>
        <p:grpSp>
          <p:nvGrpSpPr>
            <p:cNvPr id="26645" name="Group 47"/>
            <p:cNvGrpSpPr/>
            <p:nvPr/>
          </p:nvGrpSpPr>
          <p:grpSpPr>
            <a:xfrm>
              <a:off x="5072" y="1968"/>
              <a:ext cx="688" cy="1680"/>
              <a:chOff x="1281" y="2212"/>
              <a:chExt cx="880" cy="1872"/>
            </a:xfrm>
          </p:grpSpPr>
          <p:sp>
            <p:nvSpPr>
              <p:cNvPr id="26646" name="Rectangle 52"/>
              <p:cNvSpPr/>
              <p:nvPr/>
            </p:nvSpPr>
            <p:spPr>
              <a:xfrm>
                <a:off x="1516" y="3316"/>
                <a:ext cx="298" cy="720"/>
              </a:xfrm>
              <a:prstGeom prst="rect">
                <a:avLst/>
              </a:prstGeom>
              <a:solidFill>
                <a:srgbClr val="D3FFFF"/>
              </a:solidFill>
              <a:ln>
                <a:noFill/>
                <a:miter lim="800000"/>
              </a:ln>
              <a:effectLst/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 b="1">
                  <a:solidFill>
                    <a:srgbClr val="000099"/>
                  </a:solidFill>
                  <a:latin typeface="Arial" pitchFamily="34" charset="0"/>
                </a:endParaRPr>
              </a:p>
            </p:txBody>
          </p:sp>
          <p:grpSp>
            <p:nvGrpSpPr>
              <p:cNvPr id="26647" name="Group 49"/>
              <p:cNvGrpSpPr/>
              <p:nvPr/>
            </p:nvGrpSpPr>
            <p:grpSpPr>
              <a:xfrm>
                <a:off x="1281" y="2212"/>
                <a:ext cx="583" cy="1872"/>
                <a:chOff x="1281" y="2212"/>
                <a:chExt cx="583" cy="1872"/>
              </a:xfrm>
            </p:grpSpPr>
            <p:grpSp>
              <p:nvGrpSpPr>
                <p:cNvPr id="26649" name="Group 54"/>
                <p:cNvGrpSpPr/>
                <p:nvPr/>
              </p:nvGrpSpPr>
              <p:grpSpPr>
                <a:xfrm>
                  <a:off x="1281" y="2461"/>
                  <a:ext cx="262" cy="1370"/>
                  <a:chOff x="8264" y="11589"/>
                  <a:chExt cx="297" cy="1539"/>
                </a:xfrm>
              </p:grpSpPr>
              <p:sp>
                <p:nvSpPr>
                  <p:cNvPr id="26689" name="Text Box 55"/>
                  <p:cNvSpPr/>
                  <p:nvPr/>
                </p:nvSpPr>
                <p:spPr>
                  <a:xfrm>
                    <a:off x="8264" y="11589"/>
                    <a:ext cx="294" cy="217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lIns="0" tIns="0" rIns="0" bIns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algn="just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zh-CN" sz="1800" b="1">
                        <a:solidFill>
                          <a:srgbClr val="000099"/>
                        </a:solidFill>
                        <a:latin typeface="Times New Roman" pitchFamily="18" charset="0"/>
                      </a:rPr>
                      <a:t>100</a:t>
                    </a:r>
                    <a:endPara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26690" name="Text Box 56"/>
                  <p:cNvSpPr/>
                  <p:nvPr/>
                </p:nvSpPr>
                <p:spPr>
                  <a:xfrm>
                    <a:off x="8312" y="12911"/>
                    <a:ext cx="249" cy="217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lIns="0" tIns="0" rIns="0" bIns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algn="just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zh-CN" sz="1800" b="1">
                        <a:solidFill>
                          <a:srgbClr val="000099"/>
                        </a:solidFill>
                        <a:latin typeface="Times New Roman" pitchFamily="18" charset="0"/>
                      </a:rPr>
                      <a:t>20</a:t>
                    </a:r>
                    <a:endPara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26691" name="Text Box 57"/>
                  <p:cNvSpPr/>
                  <p:nvPr/>
                </p:nvSpPr>
                <p:spPr>
                  <a:xfrm>
                    <a:off x="8315" y="12577"/>
                    <a:ext cx="231" cy="255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lIns="0" tIns="0" rIns="0" bIns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algn="just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zh-CN" sz="1800" b="1">
                        <a:solidFill>
                          <a:srgbClr val="000099"/>
                        </a:solidFill>
                        <a:latin typeface="Times New Roman" pitchFamily="18" charset="0"/>
                      </a:rPr>
                      <a:t>40</a:t>
                    </a:r>
                    <a:endPara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26692" name="Text Box 58"/>
                  <p:cNvSpPr/>
                  <p:nvPr/>
                </p:nvSpPr>
                <p:spPr>
                  <a:xfrm>
                    <a:off x="8318" y="12264"/>
                    <a:ext cx="210" cy="272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lIns="0" tIns="0" rIns="0" bIns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algn="just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zh-CN" sz="1800" b="1">
                        <a:solidFill>
                          <a:srgbClr val="000099"/>
                        </a:solidFill>
                        <a:latin typeface="Times New Roman" pitchFamily="18" charset="0"/>
                      </a:rPr>
                      <a:t>60</a:t>
                    </a:r>
                    <a:endPara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26693" name="Text Box 59"/>
                  <p:cNvSpPr/>
                  <p:nvPr/>
                </p:nvSpPr>
                <p:spPr>
                  <a:xfrm>
                    <a:off x="8332" y="11928"/>
                    <a:ext cx="205" cy="266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lIns="0" tIns="0" rIns="0" bIns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algn="just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zh-CN" sz="1800" b="1">
                        <a:solidFill>
                          <a:srgbClr val="000099"/>
                        </a:solidFill>
                        <a:latin typeface="Times New Roman" pitchFamily="18" charset="0"/>
                      </a:rPr>
                      <a:t>80</a:t>
                    </a:r>
                    <a:endPara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endParaRPr>
                  </a:p>
                </p:txBody>
              </p:sp>
            </p:grpSp>
            <p:cxnSp>
              <p:nvCxnSpPr>
                <p:cNvPr id="26650" name="Line 60"/>
                <p:cNvCxnSpPr/>
                <p:nvPr/>
              </p:nvCxnSpPr>
              <p:spPr>
                <a:xfrm flipH="1">
                  <a:off x="1532" y="2224"/>
                  <a:ext cx="0" cy="1799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6651" name="Line 61"/>
                <p:cNvCxnSpPr/>
                <p:nvPr/>
              </p:nvCxnSpPr>
              <p:spPr>
                <a:xfrm flipH="1">
                  <a:off x="1819" y="2285"/>
                  <a:ext cx="0" cy="1738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6652" name="Line 62"/>
                <p:cNvCxnSpPr/>
                <p:nvPr/>
              </p:nvCxnSpPr>
              <p:spPr>
                <a:xfrm flipV="1">
                  <a:off x="1819" y="2212"/>
                  <a:ext cx="45" cy="73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6653" name="Line 63"/>
                <p:cNvCxnSpPr/>
                <p:nvPr/>
              </p:nvCxnSpPr>
              <p:spPr>
                <a:xfrm>
                  <a:off x="1532" y="2212"/>
                  <a:ext cx="332" cy="0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6654" name="Line 64"/>
                <p:cNvCxnSpPr/>
                <p:nvPr/>
              </p:nvCxnSpPr>
              <p:spPr>
                <a:xfrm flipV="1">
                  <a:off x="1532" y="4023"/>
                  <a:ext cx="298" cy="0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6655" name="Line 65"/>
                <p:cNvCxnSpPr/>
                <p:nvPr/>
              </p:nvCxnSpPr>
              <p:spPr>
                <a:xfrm>
                  <a:off x="1487" y="4084"/>
                  <a:ext cx="377" cy="0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6656" name="Line 66"/>
                <p:cNvCxnSpPr/>
                <p:nvPr/>
              </p:nvCxnSpPr>
              <p:spPr>
                <a:xfrm flipH="1">
                  <a:off x="1487" y="4011"/>
                  <a:ext cx="45" cy="73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6657" name="Line 67"/>
                <p:cNvCxnSpPr/>
                <p:nvPr/>
              </p:nvCxnSpPr>
              <p:spPr>
                <a:xfrm>
                  <a:off x="1807" y="4011"/>
                  <a:ext cx="57" cy="73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grpSp>
              <p:nvGrpSpPr>
                <p:cNvPr id="26658" name="Group 68"/>
                <p:cNvGrpSpPr/>
                <p:nvPr/>
              </p:nvGrpSpPr>
              <p:grpSpPr>
                <a:xfrm>
                  <a:off x="1537" y="3725"/>
                  <a:ext cx="184" cy="241"/>
                  <a:chOff x="2825" y="7725"/>
                  <a:chExt cx="336" cy="340"/>
                </a:xfrm>
              </p:grpSpPr>
              <p:cxnSp>
                <p:nvCxnSpPr>
                  <p:cNvPr id="26684" name="Line 69"/>
                  <p:cNvCxnSpPr/>
                  <p:nvPr/>
                </p:nvCxnSpPr>
                <p:spPr>
                  <a:xfrm>
                    <a:off x="2825" y="7725"/>
                    <a:ext cx="336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6685" name="Line 70"/>
                  <p:cNvCxnSpPr/>
                  <p:nvPr/>
                </p:nvCxnSpPr>
                <p:spPr>
                  <a:xfrm>
                    <a:off x="2825" y="806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6686" name="Line 71"/>
                  <p:cNvCxnSpPr/>
                  <p:nvPr/>
                </p:nvCxnSpPr>
                <p:spPr>
                  <a:xfrm>
                    <a:off x="2825" y="798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6687" name="Line 72"/>
                  <p:cNvCxnSpPr/>
                  <p:nvPr/>
                </p:nvCxnSpPr>
                <p:spPr>
                  <a:xfrm>
                    <a:off x="2825" y="789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6688" name="Line 73"/>
                  <p:cNvCxnSpPr/>
                  <p:nvPr/>
                </p:nvCxnSpPr>
                <p:spPr>
                  <a:xfrm>
                    <a:off x="2825" y="781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</p:grpSp>
            <p:grpSp>
              <p:nvGrpSpPr>
                <p:cNvPr id="26659" name="Group 74"/>
                <p:cNvGrpSpPr/>
                <p:nvPr/>
              </p:nvGrpSpPr>
              <p:grpSpPr>
                <a:xfrm>
                  <a:off x="1532" y="3432"/>
                  <a:ext cx="195" cy="229"/>
                  <a:chOff x="2825" y="7725"/>
                  <a:chExt cx="336" cy="340"/>
                </a:xfrm>
              </p:grpSpPr>
              <p:cxnSp>
                <p:nvCxnSpPr>
                  <p:cNvPr id="26679" name="Line 75"/>
                  <p:cNvCxnSpPr/>
                  <p:nvPr/>
                </p:nvCxnSpPr>
                <p:spPr>
                  <a:xfrm>
                    <a:off x="2825" y="7725"/>
                    <a:ext cx="336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6680" name="Line 76"/>
                  <p:cNvCxnSpPr/>
                  <p:nvPr/>
                </p:nvCxnSpPr>
                <p:spPr>
                  <a:xfrm>
                    <a:off x="2825" y="806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6681" name="Line 77"/>
                  <p:cNvCxnSpPr/>
                  <p:nvPr/>
                </p:nvCxnSpPr>
                <p:spPr>
                  <a:xfrm>
                    <a:off x="2825" y="798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6682" name="Line 78"/>
                  <p:cNvCxnSpPr/>
                  <p:nvPr/>
                </p:nvCxnSpPr>
                <p:spPr>
                  <a:xfrm>
                    <a:off x="2825" y="789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6683" name="Line 79"/>
                  <p:cNvCxnSpPr/>
                  <p:nvPr/>
                </p:nvCxnSpPr>
                <p:spPr>
                  <a:xfrm>
                    <a:off x="2825" y="781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</p:grpSp>
            <p:cxnSp>
              <p:nvCxnSpPr>
                <p:cNvPr id="26660" name="Line 80"/>
                <p:cNvCxnSpPr/>
                <p:nvPr/>
              </p:nvCxnSpPr>
              <p:spPr>
                <a:xfrm>
                  <a:off x="1526" y="3148"/>
                  <a:ext cx="184" cy="0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6661" name="Line 81"/>
                <p:cNvCxnSpPr/>
                <p:nvPr/>
              </p:nvCxnSpPr>
              <p:spPr>
                <a:xfrm>
                  <a:off x="1530" y="3363"/>
                  <a:ext cx="155" cy="5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6662" name="Line 82"/>
                <p:cNvCxnSpPr/>
                <p:nvPr/>
              </p:nvCxnSpPr>
              <p:spPr>
                <a:xfrm>
                  <a:off x="1537" y="3318"/>
                  <a:ext cx="127" cy="0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6663" name="Line 83"/>
                <p:cNvCxnSpPr/>
                <p:nvPr/>
              </p:nvCxnSpPr>
              <p:spPr>
                <a:xfrm>
                  <a:off x="1537" y="3257"/>
                  <a:ext cx="127" cy="0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6664" name="Line 84"/>
                <p:cNvCxnSpPr/>
                <p:nvPr/>
              </p:nvCxnSpPr>
              <p:spPr>
                <a:xfrm>
                  <a:off x="1547" y="3202"/>
                  <a:ext cx="126" cy="0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</p:cxnSp>
            <p:grpSp>
              <p:nvGrpSpPr>
                <p:cNvPr id="26665" name="Group 85"/>
                <p:cNvGrpSpPr/>
                <p:nvPr/>
              </p:nvGrpSpPr>
              <p:grpSpPr>
                <a:xfrm>
                  <a:off x="1532" y="2852"/>
                  <a:ext cx="183" cy="242"/>
                  <a:chOff x="2825" y="7725"/>
                  <a:chExt cx="336" cy="340"/>
                </a:xfrm>
              </p:grpSpPr>
              <p:cxnSp>
                <p:nvCxnSpPr>
                  <p:cNvPr id="26674" name="Line 86"/>
                  <p:cNvCxnSpPr/>
                  <p:nvPr/>
                </p:nvCxnSpPr>
                <p:spPr>
                  <a:xfrm>
                    <a:off x="2825" y="7725"/>
                    <a:ext cx="336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6675" name="Line 87"/>
                  <p:cNvCxnSpPr/>
                  <p:nvPr/>
                </p:nvCxnSpPr>
                <p:spPr>
                  <a:xfrm>
                    <a:off x="2825" y="806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6676" name="Line 88"/>
                  <p:cNvCxnSpPr/>
                  <p:nvPr/>
                </p:nvCxnSpPr>
                <p:spPr>
                  <a:xfrm>
                    <a:off x="2825" y="798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6677" name="Line 89"/>
                  <p:cNvCxnSpPr/>
                  <p:nvPr/>
                </p:nvCxnSpPr>
                <p:spPr>
                  <a:xfrm>
                    <a:off x="2825" y="789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6678" name="Line 90"/>
                  <p:cNvCxnSpPr/>
                  <p:nvPr/>
                </p:nvCxnSpPr>
                <p:spPr>
                  <a:xfrm>
                    <a:off x="2825" y="781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</p:grpSp>
            <p:grpSp>
              <p:nvGrpSpPr>
                <p:cNvPr id="26666" name="Group 91"/>
                <p:cNvGrpSpPr/>
                <p:nvPr/>
              </p:nvGrpSpPr>
              <p:grpSpPr>
                <a:xfrm>
                  <a:off x="1532" y="2550"/>
                  <a:ext cx="183" cy="241"/>
                  <a:chOff x="2825" y="7725"/>
                  <a:chExt cx="336" cy="340"/>
                </a:xfrm>
              </p:grpSpPr>
              <p:cxnSp>
                <p:nvCxnSpPr>
                  <p:cNvPr id="26669" name="Line 92"/>
                  <p:cNvCxnSpPr/>
                  <p:nvPr/>
                </p:nvCxnSpPr>
                <p:spPr>
                  <a:xfrm>
                    <a:off x="2825" y="7725"/>
                    <a:ext cx="336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6670" name="Line 93"/>
                  <p:cNvCxnSpPr/>
                  <p:nvPr/>
                </p:nvCxnSpPr>
                <p:spPr>
                  <a:xfrm>
                    <a:off x="2825" y="806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6671" name="Line 94"/>
                  <p:cNvCxnSpPr/>
                  <p:nvPr/>
                </p:nvCxnSpPr>
                <p:spPr>
                  <a:xfrm>
                    <a:off x="2825" y="798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6672" name="Line 95"/>
                  <p:cNvCxnSpPr/>
                  <p:nvPr/>
                </p:nvCxnSpPr>
                <p:spPr>
                  <a:xfrm>
                    <a:off x="2825" y="789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6673" name="Line 96"/>
                  <p:cNvCxnSpPr/>
                  <p:nvPr/>
                </p:nvCxnSpPr>
                <p:spPr>
                  <a:xfrm>
                    <a:off x="2825" y="781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</p:grpSp>
            <p:sp>
              <p:nvSpPr>
                <p:cNvPr id="26667" name="Text Box 97"/>
                <p:cNvSpPr/>
                <p:nvPr/>
              </p:nvSpPr>
              <p:spPr>
                <a:xfrm>
                  <a:off x="1556" y="2260"/>
                  <a:ext cx="209" cy="19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lIns="0" tIns="0" rIns="0" bIns="0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algn="just">
                    <a:spcBef>
                      <a:spcPct val="0"/>
                    </a:spcBef>
                    <a:buFontTx/>
                    <a:buNone/>
                  </a:pPr>
                  <a:r>
                    <a: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rPr>
                    <a:t>ml</a:t>
                  </a:r>
                  <a:endParaRPr lang="en-US" altLang="zh-CN" sz="1800" b="1">
                    <a:solidFill>
                      <a:srgbClr val="000099"/>
                    </a:solidFill>
                    <a:latin typeface="Times New Roman" pitchFamily="18" charset="0"/>
                  </a:endParaRPr>
                </a:p>
              </p:txBody>
            </p:sp>
            <p:cxnSp>
              <p:nvCxnSpPr>
                <p:cNvPr id="26668" name="Line 98"/>
                <p:cNvCxnSpPr/>
                <p:nvPr/>
              </p:nvCxnSpPr>
              <p:spPr>
                <a:xfrm>
                  <a:off x="1526" y="3311"/>
                  <a:ext cx="299" cy="0"/>
                </a:xfrm>
                <a:prstGeom prst="line">
                  <a:avLst/>
                </a:prstGeom>
                <a:noFill/>
                <a:ln w="28575">
                  <a:solidFill>
                    <a:srgbClr val="3366FF"/>
                  </a:solidFill>
                  <a:miter lim="800000"/>
                </a:ln>
              </p:spPr>
            </p:cxnSp>
          </p:grpSp>
          <p:sp>
            <p:nvSpPr>
              <p:cNvPr id="26648" name="Text Box 99"/>
              <p:cNvSpPr/>
              <p:nvPr/>
            </p:nvSpPr>
            <p:spPr>
              <a:xfrm>
                <a:off x="1864" y="3173"/>
                <a:ext cx="297" cy="299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lIns="0" tIns="0" rIns="0" bIns="0"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2800" b="1" i="1">
                    <a:solidFill>
                      <a:srgbClr val="000099"/>
                    </a:solidFill>
                    <a:latin typeface="Times New Roman" pitchFamily="18" charset="0"/>
                  </a:rPr>
                  <a:t>V</a:t>
                </a:r>
                <a:endParaRPr kumimoji="1" lang="en-US" altLang="zh-CN" sz="2800" b="1">
                  <a:solidFill>
                    <a:srgbClr val="000099"/>
                  </a:solidFill>
                  <a:latin typeface="Times New Roman" pitchFamily="18" charset="0"/>
                </a:endParaRPr>
              </a:p>
            </p:txBody>
          </p:sp>
        </p:grpSp>
      </p:grpSp>
      <p:grpSp>
        <p:nvGrpSpPr>
          <p:cNvPr id="26635" name="Group 96"/>
          <p:cNvGrpSpPr/>
          <p:nvPr/>
        </p:nvGrpSpPr>
        <p:grpSpPr>
          <a:xfrm>
            <a:off x="2286000" y="5410200"/>
            <a:ext cx="1938338" cy="1009650"/>
            <a:chOff x="1440" y="3408"/>
            <a:chExt cx="1221" cy="636"/>
          </a:xfrm>
        </p:grpSpPr>
        <p:grpSp>
          <p:nvGrpSpPr>
            <p:cNvPr id="26636" name="Group 97"/>
            <p:cNvGrpSpPr/>
            <p:nvPr/>
          </p:nvGrpSpPr>
          <p:grpSpPr>
            <a:xfrm>
              <a:off x="1440" y="3408"/>
              <a:ext cx="1220" cy="636"/>
              <a:chOff x="1776" y="3168"/>
              <a:chExt cx="868" cy="636"/>
            </a:xfrm>
          </p:grpSpPr>
          <p:sp>
            <p:nvSpPr>
              <p:cNvPr id="26638" name="AutoShape 98"/>
              <p:cNvSpPr/>
              <p:nvPr/>
            </p:nvSpPr>
            <p:spPr>
              <a:xfrm>
                <a:off x="1776" y="3168"/>
                <a:ext cx="676" cy="61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sp>
          <p:cxnSp>
            <p:nvCxnSpPr>
              <p:cNvPr id="26639" name="Line 99"/>
              <p:cNvCxnSpPr/>
              <p:nvPr/>
            </p:nvCxnSpPr>
            <p:spPr>
              <a:xfrm>
                <a:off x="2191" y="3493"/>
                <a:ext cx="214" cy="1"/>
              </a:xfrm>
              <a:prstGeom prst="line">
                <a:avLst/>
              </a:prstGeom>
              <a:noFill/>
              <a:ln w="17463">
                <a:solidFill>
                  <a:prstClr val="black"/>
                </a:solidFill>
                <a:miter lim="800000"/>
              </a:ln>
            </p:spPr>
          </p:cxnSp>
          <p:sp>
            <p:nvSpPr>
              <p:cNvPr id="26640" name="Rectangle 100"/>
              <p:cNvSpPr/>
              <p:nvPr/>
            </p:nvSpPr>
            <p:spPr>
              <a:xfrm>
                <a:off x="2206" y="3199"/>
                <a:ext cx="438" cy="27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 lIns="0" tIns="0" rIns="0" bIns="0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900" b="1">
                    <a:solidFill>
                      <a:srgbClr val="000000"/>
                    </a:solidFill>
                    <a:latin typeface="Times New Roman" pitchFamily="18" charset="0"/>
                  </a:rPr>
                  <a:t>m</a:t>
                </a:r>
                <a:r>
                  <a:rPr lang="en-US" altLang="zh-CN" sz="2900" b="1" baseline="-25000">
                    <a:solidFill>
                      <a:srgbClr val="000000"/>
                    </a:solidFill>
                    <a:latin typeface="Times New Roman" pitchFamily="18" charset="0"/>
                  </a:rPr>
                  <a:t>2</a:t>
                </a:r>
                <a:r>
                  <a:rPr lang="en-US" altLang="zh-CN" sz="2900" b="1">
                    <a:solidFill>
                      <a:srgbClr val="000000"/>
                    </a:solidFill>
                    <a:latin typeface="Times New Roman" pitchFamily="18" charset="0"/>
                  </a:rPr>
                  <a:t>-m</a:t>
                </a:r>
                <a:r>
                  <a:rPr lang="en-US" altLang="zh-CN" sz="2900" b="1" baseline="-25000">
                    <a:solidFill>
                      <a:srgbClr val="000000"/>
                    </a:solidFill>
                    <a:latin typeface="Times New Roman" pitchFamily="18" charset="0"/>
                  </a:rPr>
                  <a:t>1</a:t>
                </a:r>
                <a:endParaRPr lang="en-US" altLang="zh-CN" sz="2900" b="1" baseline="-250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6641" name="Rectangle 101"/>
              <p:cNvSpPr/>
              <p:nvPr/>
            </p:nvSpPr>
            <p:spPr>
              <a:xfrm>
                <a:off x="1829" y="3348"/>
                <a:ext cx="166" cy="27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 lIns="0" tIns="0" rIns="0" bIns="0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900" b="1" i="1">
                    <a:solidFill>
                      <a:srgbClr val="000000"/>
                    </a:solidFill>
                    <a:latin typeface="Times New Roman" pitchFamily="18" charset="0"/>
                  </a:rPr>
                  <a:t>ρ</a:t>
                </a:r>
                <a:endParaRPr lang="en-US" altLang="zh-CN">
                  <a:latin typeface="Arial" pitchFamily="34" charset="0"/>
                </a:endParaRPr>
              </a:p>
            </p:txBody>
          </p:sp>
          <p:sp>
            <p:nvSpPr>
              <p:cNvPr id="26642" name="Rectangle 102"/>
              <p:cNvSpPr/>
              <p:nvPr/>
            </p:nvSpPr>
            <p:spPr>
              <a:xfrm>
                <a:off x="2194" y="3526"/>
                <a:ext cx="243" cy="27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 lIns="0" tIns="0" rIns="0" bIns="0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zh-CN" altLang="en-US" sz="2900" b="1">
                    <a:solidFill>
                      <a:srgbClr val="000000"/>
                    </a:solidFill>
                    <a:latin typeface="Times New Roman" pitchFamily="18" charset="0"/>
                  </a:rPr>
                  <a:t>   </a:t>
                </a:r>
                <a:r>
                  <a:rPr lang="en-US" altLang="zh-CN" sz="2900" b="1">
                    <a:solidFill>
                      <a:srgbClr val="000000"/>
                    </a:solidFill>
                    <a:latin typeface="Times New Roman" pitchFamily="18" charset="0"/>
                  </a:rPr>
                  <a:t>V</a:t>
                </a:r>
                <a:endParaRPr lang="en-US" altLang="zh-CN" sz="2000">
                  <a:latin typeface="Arial" pitchFamily="34" charset="0"/>
                </a:endParaRPr>
              </a:p>
            </p:txBody>
          </p:sp>
          <p:sp>
            <p:nvSpPr>
              <p:cNvPr id="26643" name="Rectangle 103"/>
              <p:cNvSpPr/>
              <p:nvPr/>
            </p:nvSpPr>
            <p:spPr>
              <a:xfrm>
                <a:off x="1999" y="3321"/>
                <a:ext cx="267" cy="27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lIns="0" tIns="0" rIns="0" bIns="0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900" b="1">
                    <a:solidFill>
                      <a:srgbClr val="000000"/>
                    </a:solidFill>
                    <a:latin typeface="Symbol" pitchFamily="18" charset="2"/>
                  </a:rPr>
                  <a:t>=</a:t>
                </a:r>
                <a:endParaRPr lang="en-US" altLang="zh-CN">
                  <a:latin typeface="Arial" pitchFamily="34" charset="0"/>
                </a:endParaRPr>
              </a:p>
            </p:txBody>
          </p:sp>
        </p:grpSp>
        <p:cxnSp>
          <p:nvCxnSpPr>
            <p:cNvPr id="26637" name="Line 104"/>
            <p:cNvCxnSpPr/>
            <p:nvPr/>
          </p:nvCxnSpPr>
          <p:spPr>
            <a:xfrm>
              <a:off x="2037" y="3724"/>
              <a:ext cx="62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ffectLst/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663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6633" grpId="0"/>
    </p:bldLst>
  </p:timing>
</p:sld>
</file>

<file path=ppt/slides/slide2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7650" name="Text Box 2"/>
          <p:cNvSpPr/>
          <p:nvPr/>
        </p:nvSpPr>
        <p:spPr>
          <a:xfrm>
            <a:off x="3581400" y="5638800"/>
            <a:ext cx="3276600" cy="7016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kumimoji="1" lang="zh-CN" altLang="en-US" sz="3200" b="1">
                <a:solidFill>
                  <a:srgbClr val="FF0000"/>
                </a:solidFill>
                <a:latin typeface="Times New Roman" pitchFamily="18" charset="0"/>
                <a:ea typeface="黑体" pitchFamily="49" charset="-122"/>
              </a:rPr>
              <a:t>该如何改进？</a:t>
            </a:r>
            <a:endParaRPr kumimoji="1" lang="zh-CN" altLang="en-US" sz="3200" b="1">
              <a:solidFill>
                <a:srgbClr val="FF0000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7651" name="Rectangle 3"/>
          <p:cNvSpPr/>
          <p:nvPr/>
        </p:nvSpPr>
        <p:spPr>
          <a:xfrm>
            <a:off x="685800" y="4419600"/>
            <a:ext cx="6096000" cy="106680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zh-CN" altLang="en-US" sz="3200" b="1">
                <a:latin typeface="Times New Roman" pitchFamily="18" charset="0"/>
                <a:ea typeface="黑体" pitchFamily="49" charset="-122"/>
              </a:rPr>
              <a:t>以上测量盐水密度的方法，会使测的值偏大还是偏小？</a:t>
            </a:r>
            <a:endParaRPr kumimoji="1" lang="zh-CN" altLang="en-US" sz="3200" b="1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27652" name="Group 4"/>
          <p:cNvGrpSpPr/>
          <p:nvPr/>
        </p:nvGrpSpPr>
        <p:grpSpPr>
          <a:xfrm>
            <a:off x="1143000" y="838200"/>
            <a:ext cx="2057400" cy="1371600"/>
            <a:chOff x="3312" y="864"/>
            <a:chExt cx="2039" cy="1331"/>
          </a:xfrm>
        </p:grpSpPr>
        <p:grpSp>
          <p:nvGrpSpPr>
            <p:cNvPr id="27739" name="Group 5"/>
            <p:cNvGrpSpPr/>
            <p:nvPr/>
          </p:nvGrpSpPr>
          <p:grpSpPr>
            <a:xfrm>
              <a:off x="3312" y="864"/>
              <a:ext cx="2039" cy="1331"/>
              <a:chOff x="3457" y="2032"/>
              <a:chExt cx="2039" cy="1331"/>
            </a:xfrm>
          </p:grpSpPr>
          <p:pic>
            <p:nvPicPr>
              <p:cNvPr id="27742" name="Picture 6"/>
              <p:cNvPicPr/>
              <p:nvPr/>
            </p:nvPicPr>
            <p:blipFill>
              <a:blip r:embed="rId2"/>
              <a:stretch>
                <a:fillRect/>
              </a:stretch>
            </p:blipFill>
            <p:spPr>
              <a:xfrm>
                <a:off x="3457" y="2032"/>
                <a:ext cx="2039" cy="1331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pic>
          <p:grpSp>
            <p:nvGrpSpPr>
              <p:cNvPr id="27743" name="Group 7"/>
              <p:cNvGrpSpPr/>
              <p:nvPr/>
            </p:nvGrpSpPr>
            <p:grpSpPr>
              <a:xfrm>
                <a:off x="3668" y="2165"/>
                <a:ext cx="383" cy="380"/>
                <a:chOff x="13350" y="2081"/>
                <a:chExt cx="749" cy="720"/>
              </a:xfrm>
            </p:grpSpPr>
            <p:grpSp>
              <p:nvGrpSpPr>
                <p:cNvPr id="27748" name="xjhzja8"/>
                <p:cNvGrpSpPr/>
                <p:nvPr/>
              </p:nvGrpSpPr>
              <p:grpSpPr>
                <a:xfrm flipH="1">
                  <a:off x="13350" y="2081"/>
                  <a:ext cx="749" cy="720"/>
                  <a:chOff x="7740" y="816"/>
                  <a:chExt cx="1740" cy="1890"/>
                </a:xfrm>
              </p:grpSpPr>
              <p:sp>
                <p:nvSpPr>
                  <p:cNvPr id="27750" name="AutoShape 9"/>
                  <p:cNvSpPr/>
                  <p:nvPr/>
                </p:nvSpPr>
                <p:spPr>
                  <a:xfrm>
                    <a:off x="7965" y="1746"/>
                    <a:ext cx="1440" cy="960"/>
                  </a:xfrm>
                  <a:prstGeom prst="flowChartAlternateProcess">
                    <a:avLst/>
                  </a:prstGeom>
                  <a:solidFill>
                    <a:srgbClr val="CCFFFF"/>
                  </a:solidFill>
                  <a:ln>
                    <a:solidFill>
                      <a:prstClr val="black"/>
                    </a:solidFill>
                    <a:miter lim="800000"/>
                  </a:ln>
                </p:spPr>
                <p:txBody>
                  <a:bodyPr>
                    <a:noAutofit/>
                  </a:bodyPr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/>
                  </a:p>
                </p:txBody>
              </p:sp>
              <p:sp>
                <p:nvSpPr>
                  <p:cNvPr id="27751" name="Freeform 10"/>
                  <p:cNvSpPr/>
                  <p:nvPr/>
                </p:nvSpPr>
                <p:spPr bwMode="auto">
                  <a:xfrm>
                    <a:off x="7740" y="816"/>
                    <a:ext cx="1740" cy="1129"/>
                  </a:xfrm>
                  <a:custGeom>
                    <a:cxnLst>
                      <a:cxn ang="0">
                        <a:pos x="225" y="1129"/>
                      </a:cxn>
                      <a:cxn ang="0">
                        <a:pos x="225" y="360"/>
                      </a:cxn>
                      <a:cxn ang="0">
                        <a:pos x="225" y="180"/>
                      </a:cxn>
                      <a:cxn ang="0">
                        <a:pos x="0" y="45"/>
                      </a:cxn>
                      <a:cxn ang="0">
                        <a:pos x="285" y="0"/>
                      </a:cxn>
                      <a:cxn ang="0">
                        <a:pos x="1740" y="0"/>
                      </a:cxn>
                      <a:cxn ang="0">
                        <a:pos x="1665" y="120"/>
                      </a:cxn>
                      <a:cxn ang="0">
                        <a:pos x="1665" y="1129"/>
                      </a:cxn>
                    </a:cxnLst>
                    <a:pathLst>
                      <a:path w="1740" h="1129">
                        <a:moveTo>
                          <a:pt x="225" y="1129"/>
                        </a:moveTo>
                        <a:lnTo>
                          <a:pt x="225" y="360"/>
                        </a:lnTo>
                        <a:lnTo>
                          <a:pt x="225" y="180"/>
                        </a:lnTo>
                        <a:lnTo>
                          <a:pt x="0" y="45"/>
                        </a:lnTo>
                        <a:lnTo>
                          <a:pt x="285" y="0"/>
                        </a:lnTo>
                        <a:lnTo>
                          <a:pt x="1740" y="0"/>
                        </a:lnTo>
                        <a:lnTo>
                          <a:pt x="1665" y="120"/>
                        </a:lnTo>
                        <a:lnTo>
                          <a:pt x="1665" y="1129"/>
                        </a:lnTo>
                      </a:path>
                    </a:pathLst>
                  </a:cu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bevel/>
                  </a:ln>
                </p:spPr>
              </p:sp>
            </p:grpSp>
            <p:cxnSp>
              <p:nvCxnSpPr>
                <p:cNvPr id="27749" name="Line 11"/>
                <p:cNvCxnSpPr/>
                <p:nvPr/>
              </p:nvCxnSpPr>
              <p:spPr>
                <a:xfrm>
                  <a:off x="13392" y="2513"/>
                  <a:ext cx="600" cy="0"/>
                </a:xfrm>
                <a:prstGeom prst="line">
                  <a:avLst/>
                </a:prstGeom>
                <a:noFill/>
                <a:ln w="28575">
                  <a:solidFill>
                    <a:srgbClr val="99CCFF"/>
                  </a:solidFill>
                  <a:miter lim="800000"/>
                </a:ln>
              </p:spPr>
            </p:cxnSp>
          </p:grpSp>
          <p:grpSp>
            <p:nvGrpSpPr>
              <p:cNvPr id="27744" name="xjhlx20"/>
              <p:cNvGrpSpPr/>
              <p:nvPr/>
            </p:nvGrpSpPr>
            <p:grpSpPr>
              <a:xfrm>
                <a:off x="5017" y="2275"/>
                <a:ext cx="160" cy="229"/>
                <a:chOff x="3780" y="1284"/>
                <a:chExt cx="2340" cy="2808"/>
              </a:xfrm>
            </p:grpSpPr>
            <p:sp>
              <p:nvSpPr>
                <p:cNvPr id="27745" name="Oval 13"/>
                <p:cNvSpPr/>
                <p:nvPr/>
              </p:nvSpPr>
              <p:spPr>
                <a:xfrm>
                  <a:off x="4320" y="1284"/>
                  <a:ext cx="1260" cy="312"/>
                </a:xfrm>
                <a:prstGeom prst="ellipse">
                  <a:avLst/>
                </a:prstGeom>
                <a:gradFill rotWithShape="0">
                  <a:gsLst>
                    <a:gs pos="0">
                      <a:srgbClr val="222222"/>
                    </a:gs>
                    <a:gs pos="50000">
                      <a:srgbClr val="FFFFFF"/>
                    </a:gs>
                    <a:gs pos="100000">
                      <a:srgbClr val="222222"/>
                    </a:gs>
                  </a:gsLst>
                  <a:lin ang="0" scaled="1"/>
                </a:gra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/>
                </a:p>
              </p:txBody>
            </p:sp>
            <p:sp>
              <p:nvSpPr>
                <p:cNvPr id="27746" name="Rectangle 14"/>
                <p:cNvSpPr/>
                <p:nvPr/>
              </p:nvSpPr>
              <p:spPr>
                <a:xfrm>
                  <a:off x="3780" y="2376"/>
                  <a:ext cx="2340" cy="1716"/>
                </a:xfrm>
                <a:prstGeom prst="rect">
                  <a:avLst/>
                </a:prstGeom>
                <a:gradFill rotWithShape="0">
                  <a:gsLst>
                    <a:gs pos="0">
                      <a:srgbClr val="222222"/>
                    </a:gs>
                    <a:gs pos="50000">
                      <a:srgbClr val="FFFFFF"/>
                    </a:gs>
                    <a:gs pos="100000">
                      <a:srgbClr val="222222"/>
                    </a:gs>
                  </a:gsLst>
                  <a:lin ang="0" scaled="1"/>
                </a:gra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/>
                </a:p>
              </p:txBody>
            </p:sp>
            <p:sp>
              <p:nvSpPr>
                <p:cNvPr id="27747" name="Freeform 15"/>
                <p:cNvSpPr/>
                <p:nvPr/>
              </p:nvSpPr>
              <p:spPr bwMode="auto">
                <a:xfrm>
                  <a:off x="4320" y="1596"/>
                  <a:ext cx="1260" cy="780"/>
                </a:xfrm>
                <a:custGeom>
                  <a:cxnLst>
                    <a:cxn ang="0">
                      <a:pos x="360" y="0"/>
                    </a:cxn>
                    <a:cxn ang="0">
                      <a:pos x="0" y="780"/>
                    </a:cxn>
                    <a:cxn ang="0">
                      <a:pos x="1260" y="780"/>
                    </a:cxn>
                    <a:cxn ang="0">
                      <a:pos x="900" y="0"/>
                    </a:cxn>
                  </a:cxnLst>
                  <a:pathLst>
                    <a:path w="1260" h="780">
                      <a:moveTo>
                        <a:pt x="360" y="0"/>
                      </a:moveTo>
                      <a:lnTo>
                        <a:pt x="0" y="780"/>
                      </a:lnTo>
                      <a:lnTo>
                        <a:pt x="1260" y="780"/>
                      </a:lnTo>
                      <a:lnTo>
                        <a:pt x="900" y="0"/>
                      </a:lnTo>
                    </a:path>
                  </a:pathLst>
                </a:custGeom>
                <a:gradFill rotWithShape="0">
                  <a:gsLst>
                    <a:gs pos="0">
                      <a:srgbClr val="222222"/>
                    </a:gs>
                    <a:gs pos="50000">
                      <a:srgbClr val="FFFFFF"/>
                    </a:gs>
                    <a:gs pos="100000">
                      <a:srgbClr val="222222"/>
                    </a:gs>
                  </a:gsLst>
                  <a:lin ang="0" scaled="1"/>
                </a:gradFill>
                <a:ln w="9525">
                  <a:solidFill>
                    <a:srgbClr val="000000"/>
                  </a:solidFill>
                  <a:bevel/>
                </a:ln>
              </p:spPr>
            </p:sp>
          </p:grpSp>
        </p:grpSp>
        <p:sp>
          <p:nvSpPr>
            <p:cNvPr id="27740" name="Rectangle 16"/>
            <p:cNvSpPr/>
            <p:nvPr/>
          </p:nvSpPr>
          <p:spPr>
            <a:xfrm>
              <a:off x="3552" y="1200"/>
              <a:ext cx="304" cy="186"/>
            </a:xfrm>
            <a:prstGeom prst="rect">
              <a:avLst/>
            </a:prstGeom>
            <a:solidFill>
              <a:schemeClr val="bg1"/>
            </a:solidFill>
            <a:ln>
              <a:noFill/>
              <a:miter lim="800000"/>
            </a:ln>
            <a:effectLst/>
          </p:spPr>
          <p:txBody>
            <a:bodyPr wrap="none" anchor="ctr" anchorCtr="0">
              <a:no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endParaRPr lang="zh-CN" altLang="en-US"/>
            </a:p>
          </p:txBody>
        </p:sp>
        <p:cxnSp>
          <p:nvCxnSpPr>
            <p:cNvPr id="27741" name="Line 17"/>
            <p:cNvCxnSpPr/>
            <p:nvPr/>
          </p:nvCxnSpPr>
          <p:spPr>
            <a:xfrm>
              <a:off x="3552" y="1392"/>
              <a:ext cx="288" cy="0"/>
            </a:xfrm>
            <a:prstGeom prst="line">
              <a:avLst/>
            </a:prstGeom>
            <a:noFill/>
            <a:ln>
              <a:solidFill>
                <a:schemeClr val="tx1"/>
              </a:solidFill>
              <a:miter lim="800000"/>
            </a:ln>
            <a:effectLst/>
          </p:spPr>
        </p:cxnSp>
      </p:grpSp>
      <p:grpSp>
        <p:nvGrpSpPr>
          <p:cNvPr id="27653" name="Group 18"/>
          <p:cNvGrpSpPr/>
          <p:nvPr/>
        </p:nvGrpSpPr>
        <p:grpSpPr>
          <a:xfrm>
            <a:off x="3962400" y="990600"/>
            <a:ext cx="2133600" cy="1066800"/>
            <a:chOff x="320" y="2041"/>
            <a:chExt cx="2039" cy="1331"/>
          </a:xfrm>
        </p:grpSpPr>
        <p:pic>
          <p:nvPicPr>
            <p:cNvPr id="27724" name="Picture 19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20" y="2041"/>
              <a:ext cx="2039" cy="1331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27725" name="Group 20"/>
            <p:cNvGrpSpPr/>
            <p:nvPr/>
          </p:nvGrpSpPr>
          <p:grpSpPr>
            <a:xfrm>
              <a:off x="574" y="2190"/>
              <a:ext cx="373" cy="371"/>
              <a:chOff x="12526" y="609"/>
              <a:chExt cx="749" cy="720"/>
            </a:xfrm>
          </p:grpSpPr>
          <p:grpSp>
            <p:nvGrpSpPr>
              <p:cNvPr id="27734" name="xjhzja8"/>
              <p:cNvGrpSpPr/>
              <p:nvPr/>
            </p:nvGrpSpPr>
            <p:grpSpPr>
              <a:xfrm flipH="1">
                <a:off x="12526" y="609"/>
                <a:ext cx="749" cy="720"/>
                <a:chOff x="7740" y="816"/>
                <a:chExt cx="1740" cy="1890"/>
              </a:xfrm>
            </p:grpSpPr>
            <p:sp>
              <p:nvSpPr>
                <p:cNvPr id="27737" name="AutoShape 22"/>
                <p:cNvSpPr/>
                <p:nvPr/>
              </p:nvSpPr>
              <p:spPr>
                <a:xfrm>
                  <a:off x="7965" y="1746"/>
                  <a:ext cx="1440" cy="960"/>
                </a:xfrm>
                <a:prstGeom prst="flowChartAlternateProcess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/>
                </a:p>
              </p:txBody>
            </p:sp>
            <p:sp>
              <p:nvSpPr>
                <p:cNvPr id="27738" name="Freeform 23"/>
                <p:cNvSpPr/>
                <p:nvPr/>
              </p:nvSpPr>
              <p:spPr bwMode="auto">
                <a:xfrm>
                  <a:off x="7740" y="816"/>
                  <a:ext cx="1740" cy="1129"/>
                </a:xfrm>
                <a:custGeom>
                  <a:cxnLst>
                    <a:cxn ang="0">
                      <a:pos x="225" y="1129"/>
                    </a:cxn>
                    <a:cxn ang="0">
                      <a:pos x="225" y="360"/>
                    </a:cxn>
                    <a:cxn ang="0">
                      <a:pos x="225" y="180"/>
                    </a:cxn>
                    <a:cxn ang="0">
                      <a:pos x="0" y="45"/>
                    </a:cxn>
                    <a:cxn ang="0">
                      <a:pos x="285" y="0"/>
                    </a:cxn>
                    <a:cxn ang="0">
                      <a:pos x="1740" y="0"/>
                    </a:cxn>
                    <a:cxn ang="0">
                      <a:pos x="1665" y="120"/>
                    </a:cxn>
                    <a:cxn ang="0">
                      <a:pos x="1665" y="1129"/>
                    </a:cxn>
                  </a:cxnLst>
                  <a:pathLst>
                    <a:path w="1740" h="1129">
                      <a:moveTo>
                        <a:pt x="225" y="1129"/>
                      </a:moveTo>
                      <a:lnTo>
                        <a:pt x="225" y="360"/>
                      </a:lnTo>
                      <a:lnTo>
                        <a:pt x="225" y="180"/>
                      </a:lnTo>
                      <a:lnTo>
                        <a:pt x="0" y="45"/>
                      </a:lnTo>
                      <a:lnTo>
                        <a:pt x="285" y="0"/>
                      </a:lnTo>
                      <a:lnTo>
                        <a:pt x="1740" y="0"/>
                      </a:lnTo>
                      <a:lnTo>
                        <a:pt x="1665" y="120"/>
                      </a:lnTo>
                      <a:lnTo>
                        <a:pt x="1665" y="1129"/>
                      </a:lnTo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bevel/>
                </a:ln>
              </p:spPr>
            </p:sp>
          </p:grpSp>
          <p:sp>
            <p:nvSpPr>
              <p:cNvPr id="27735" name="Rectangle 24"/>
              <p:cNvSpPr/>
              <p:nvPr/>
            </p:nvSpPr>
            <p:spPr>
              <a:xfrm>
                <a:off x="12582" y="791"/>
                <a:ext cx="576" cy="510"/>
              </a:xfrm>
              <a:prstGeom prst="rect">
                <a:avLst/>
              </a:prstGeom>
              <a:solidFill>
                <a:srgbClr val="CCFFFF"/>
              </a:soli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cxnSp>
            <p:nvCxnSpPr>
              <p:cNvPr id="27736" name="Line 25"/>
              <p:cNvCxnSpPr/>
              <p:nvPr/>
            </p:nvCxnSpPr>
            <p:spPr>
              <a:xfrm>
                <a:off x="12570" y="797"/>
                <a:ext cx="600" cy="0"/>
              </a:xfrm>
              <a:prstGeom prst="line">
                <a:avLst/>
              </a:prstGeom>
              <a:noFill/>
              <a:ln w="28575">
                <a:solidFill>
                  <a:srgbClr val="99CCFF"/>
                </a:solidFill>
                <a:miter lim="800000"/>
              </a:ln>
            </p:spPr>
          </p:cxnSp>
        </p:grpSp>
        <p:grpSp>
          <p:nvGrpSpPr>
            <p:cNvPr id="27726" name="xjhlx20"/>
            <p:cNvGrpSpPr/>
            <p:nvPr/>
          </p:nvGrpSpPr>
          <p:grpSpPr>
            <a:xfrm>
              <a:off x="1880" y="2177"/>
              <a:ext cx="218" cy="363"/>
              <a:chOff x="3780" y="1284"/>
              <a:chExt cx="2340" cy="2808"/>
            </a:xfrm>
          </p:grpSpPr>
          <p:sp>
            <p:nvSpPr>
              <p:cNvPr id="27731" name="Oval 27"/>
              <p:cNvSpPr/>
              <p:nvPr/>
            </p:nvSpPr>
            <p:spPr>
              <a:xfrm>
                <a:off x="4320" y="1284"/>
                <a:ext cx="1260" cy="312"/>
              </a:xfrm>
              <a:prstGeom prst="ellipse">
                <a:avLst/>
              </a:pr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7732" name="Rectangle 28"/>
              <p:cNvSpPr/>
              <p:nvPr/>
            </p:nvSpPr>
            <p:spPr>
              <a:xfrm>
                <a:off x="3780" y="2376"/>
                <a:ext cx="2340" cy="1716"/>
              </a:xfrm>
              <a:prstGeom prst="rect">
                <a:avLst/>
              </a:pr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7733" name="Freeform 29"/>
              <p:cNvSpPr/>
              <p:nvPr/>
            </p:nvSpPr>
            <p:spPr bwMode="auto">
              <a:xfrm>
                <a:off x="4320" y="1596"/>
                <a:ext cx="1260" cy="780"/>
              </a:xfrm>
              <a:custGeom>
                <a:cxnLst>
                  <a:cxn ang="0">
                    <a:pos x="360" y="0"/>
                  </a:cxn>
                  <a:cxn ang="0">
                    <a:pos x="0" y="780"/>
                  </a:cxn>
                  <a:cxn ang="0">
                    <a:pos x="1260" y="780"/>
                  </a:cxn>
                  <a:cxn ang="0">
                    <a:pos x="900" y="0"/>
                  </a:cxn>
                </a:cxnLst>
                <a:pathLst>
                  <a:path w="1260" h="780">
                    <a:moveTo>
                      <a:pt x="360" y="0"/>
                    </a:moveTo>
                    <a:lnTo>
                      <a:pt x="0" y="780"/>
                    </a:lnTo>
                    <a:lnTo>
                      <a:pt x="1260" y="780"/>
                    </a:lnTo>
                    <a:lnTo>
                      <a:pt x="900" y="0"/>
                    </a:lnTo>
                  </a:path>
                </a:pathLst>
              </a:cu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bevel/>
              </a:ln>
            </p:spPr>
          </p:sp>
        </p:grpSp>
        <p:grpSp>
          <p:nvGrpSpPr>
            <p:cNvPr id="27727" name="xjhlx20"/>
            <p:cNvGrpSpPr/>
            <p:nvPr/>
          </p:nvGrpSpPr>
          <p:grpSpPr>
            <a:xfrm>
              <a:off x="1771" y="2368"/>
              <a:ext cx="118" cy="163"/>
              <a:chOff x="3780" y="1284"/>
              <a:chExt cx="2340" cy="2808"/>
            </a:xfrm>
          </p:grpSpPr>
          <p:sp>
            <p:nvSpPr>
              <p:cNvPr id="27728" name="Oval 31"/>
              <p:cNvSpPr/>
              <p:nvPr/>
            </p:nvSpPr>
            <p:spPr>
              <a:xfrm>
                <a:off x="4320" y="1284"/>
                <a:ext cx="1260" cy="312"/>
              </a:xfrm>
              <a:prstGeom prst="ellipse">
                <a:avLst/>
              </a:pr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7729" name="Rectangle 32"/>
              <p:cNvSpPr/>
              <p:nvPr/>
            </p:nvSpPr>
            <p:spPr>
              <a:xfrm>
                <a:off x="3780" y="2376"/>
                <a:ext cx="2340" cy="1716"/>
              </a:xfrm>
              <a:prstGeom prst="rect">
                <a:avLst/>
              </a:pr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7730" name="Freeform 33"/>
              <p:cNvSpPr/>
              <p:nvPr/>
            </p:nvSpPr>
            <p:spPr bwMode="auto">
              <a:xfrm>
                <a:off x="4320" y="1596"/>
                <a:ext cx="1260" cy="780"/>
              </a:xfrm>
              <a:custGeom>
                <a:cxnLst>
                  <a:cxn ang="0">
                    <a:pos x="360" y="0"/>
                  </a:cxn>
                  <a:cxn ang="0">
                    <a:pos x="0" y="780"/>
                  </a:cxn>
                  <a:cxn ang="0">
                    <a:pos x="1260" y="780"/>
                  </a:cxn>
                  <a:cxn ang="0">
                    <a:pos x="900" y="0"/>
                  </a:cxn>
                </a:cxnLst>
                <a:pathLst>
                  <a:path w="1260" h="780">
                    <a:moveTo>
                      <a:pt x="360" y="0"/>
                    </a:moveTo>
                    <a:lnTo>
                      <a:pt x="0" y="780"/>
                    </a:lnTo>
                    <a:lnTo>
                      <a:pt x="1260" y="780"/>
                    </a:lnTo>
                    <a:lnTo>
                      <a:pt x="900" y="0"/>
                    </a:lnTo>
                  </a:path>
                </a:pathLst>
              </a:cu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bevel/>
              </a:ln>
            </p:spPr>
          </p:sp>
        </p:grpSp>
      </p:grpSp>
      <p:grpSp>
        <p:nvGrpSpPr>
          <p:cNvPr id="27654" name="Group 34"/>
          <p:cNvGrpSpPr/>
          <p:nvPr/>
        </p:nvGrpSpPr>
        <p:grpSpPr>
          <a:xfrm>
            <a:off x="6248400" y="990600"/>
            <a:ext cx="2209800" cy="3352800"/>
            <a:chOff x="4704" y="1536"/>
            <a:chExt cx="1056" cy="2112"/>
          </a:xfrm>
        </p:grpSpPr>
        <p:grpSp>
          <p:nvGrpSpPr>
            <p:cNvPr id="27667" name="Group 35"/>
            <p:cNvGrpSpPr/>
            <p:nvPr/>
          </p:nvGrpSpPr>
          <p:grpSpPr>
            <a:xfrm>
              <a:off x="4704" y="1536"/>
              <a:ext cx="699" cy="505"/>
              <a:chOff x="4704" y="1536"/>
              <a:chExt cx="699" cy="505"/>
            </a:xfrm>
          </p:grpSpPr>
          <p:grpSp>
            <p:nvGrpSpPr>
              <p:cNvPr id="27717" name="Group 36"/>
              <p:cNvGrpSpPr/>
              <p:nvPr/>
            </p:nvGrpSpPr>
            <p:grpSpPr>
              <a:xfrm>
                <a:off x="4704" y="1536"/>
                <a:ext cx="491" cy="392"/>
                <a:chOff x="12480" y="596"/>
                <a:chExt cx="840" cy="749"/>
              </a:xfrm>
            </p:grpSpPr>
            <p:grpSp>
              <p:nvGrpSpPr>
                <p:cNvPr id="27719" name="xjhzja8"/>
                <p:cNvGrpSpPr/>
                <p:nvPr/>
              </p:nvGrpSpPr>
              <p:grpSpPr>
                <a:xfrm rot="3360000" flipH="1">
                  <a:off x="12527" y="611"/>
                  <a:ext cx="749" cy="720"/>
                  <a:chOff x="7740" y="816"/>
                  <a:chExt cx="1740" cy="1890"/>
                </a:xfrm>
              </p:grpSpPr>
              <p:sp>
                <p:nvSpPr>
                  <p:cNvPr id="27722" name="AutoShape 38"/>
                  <p:cNvSpPr/>
                  <p:nvPr/>
                </p:nvSpPr>
                <p:spPr>
                  <a:xfrm>
                    <a:off x="7965" y="1746"/>
                    <a:ext cx="1440" cy="960"/>
                  </a:xfrm>
                  <a:prstGeom prst="flowChartAlternateProcess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  <p:txBody>
                  <a:bodyPr>
                    <a:noAutofit/>
                  </a:bodyPr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/>
                  </a:p>
                </p:txBody>
              </p:sp>
              <p:sp>
                <p:nvSpPr>
                  <p:cNvPr id="27723" name="Freeform 39"/>
                  <p:cNvSpPr/>
                  <p:nvPr/>
                </p:nvSpPr>
                <p:spPr bwMode="auto">
                  <a:xfrm>
                    <a:off x="7740" y="816"/>
                    <a:ext cx="1740" cy="1129"/>
                  </a:xfrm>
                  <a:custGeom>
                    <a:cxnLst>
                      <a:cxn ang="0">
                        <a:pos x="225" y="1129"/>
                      </a:cxn>
                      <a:cxn ang="0">
                        <a:pos x="225" y="360"/>
                      </a:cxn>
                      <a:cxn ang="0">
                        <a:pos x="225" y="180"/>
                      </a:cxn>
                      <a:cxn ang="0">
                        <a:pos x="0" y="45"/>
                      </a:cxn>
                      <a:cxn ang="0">
                        <a:pos x="285" y="0"/>
                      </a:cxn>
                      <a:cxn ang="0">
                        <a:pos x="1740" y="0"/>
                      </a:cxn>
                      <a:cxn ang="0">
                        <a:pos x="1665" y="120"/>
                      </a:cxn>
                      <a:cxn ang="0">
                        <a:pos x="1665" y="1129"/>
                      </a:cxn>
                    </a:cxnLst>
                    <a:pathLst>
                      <a:path w="1740" h="1129">
                        <a:moveTo>
                          <a:pt x="225" y="1129"/>
                        </a:moveTo>
                        <a:lnTo>
                          <a:pt x="225" y="360"/>
                        </a:lnTo>
                        <a:lnTo>
                          <a:pt x="225" y="180"/>
                        </a:lnTo>
                        <a:lnTo>
                          <a:pt x="0" y="45"/>
                        </a:lnTo>
                        <a:lnTo>
                          <a:pt x="285" y="0"/>
                        </a:lnTo>
                        <a:lnTo>
                          <a:pt x="1740" y="0"/>
                        </a:lnTo>
                        <a:lnTo>
                          <a:pt x="1665" y="120"/>
                        </a:lnTo>
                        <a:lnTo>
                          <a:pt x="1665" y="1129"/>
                        </a:lnTo>
                      </a:path>
                    </a:pathLst>
                  </a:cu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bevel/>
                  </a:ln>
                </p:spPr>
              </p:sp>
            </p:grpSp>
            <p:sp>
              <p:nvSpPr>
                <p:cNvPr id="27720" name="AutoShape 40"/>
                <p:cNvSpPr/>
                <p:nvPr/>
              </p:nvSpPr>
              <p:spPr>
                <a:xfrm rot="19440000">
                  <a:off x="12558" y="713"/>
                  <a:ext cx="750" cy="510"/>
                </a:xfrm>
                <a:prstGeom prst="rtTriangle">
                  <a:avLst/>
                </a:prstGeom>
                <a:solidFill>
                  <a:srgbClr val="CCFFFF"/>
                </a:solidFill>
                <a:ln>
                  <a:noFill/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/>
                </a:p>
              </p:txBody>
            </p:sp>
            <p:cxnSp>
              <p:nvCxnSpPr>
                <p:cNvPr id="27721" name="Line 41"/>
                <p:cNvCxnSpPr/>
                <p:nvPr/>
              </p:nvCxnSpPr>
              <p:spPr>
                <a:xfrm>
                  <a:off x="12480" y="971"/>
                  <a:ext cx="840" cy="0"/>
                </a:xfrm>
                <a:prstGeom prst="line">
                  <a:avLst/>
                </a:prstGeom>
                <a:noFill/>
                <a:ln w="28575">
                  <a:solidFill>
                    <a:srgbClr val="99CCFF"/>
                  </a:solidFill>
                  <a:miter lim="800000"/>
                </a:ln>
              </p:spPr>
            </p:cxnSp>
          </p:grpSp>
          <p:sp>
            <p:nvSpPr>
              <p:cNvPr id="27718" name="Arc 42"/>
              <p:cNvSpPr/>
              <p:nvPr/>
            </p:nvSpPr>
            <p:spPr bwMode="auto">
              <a:xfrm>
                <a:off x="5280" y="1776"/>
                <a:ext cx="123" cy="265"/>
              </a:xfrm>
              <a:custGeom>
                <a:cxnLst>
                  <a:cxn ang="0">
                    <a:pos x="0" y="0"/>
                  </a:cxn>
                  <a:cxn ang="0">
                    <a:pos x="123" y="193"/>
                  </a:cxn>
                  <a:cxn ang="0">
                    <a:pos x="0" y="265"/>
                  </a:cxn>
                </a:cxnLst>
                <a:pathLst>
                  <a:path w="20794" h="21600" fill="none">
                    <a:moveTo>
                      <a:pt x="0" y="0"/>
                    </a:moveTo>
                    <a:cubicBezTo>
                      <a:pt x="9678" y="0"/>
                      <a:pt x="18175" y="6438"/>
                      <a:pt x="20794" y="15755"/>
                    </a:cubicBezTo>
                  </a:path>
                  <a:path w="20794" h="21600" stroke="0">
                    <a:moveTo>
                      <a:pt x="0" y="0"/>
                    </a:moveTo>
                    <a:cubicBezTo>
                      <a:pt x="9678" y="0"/>
                      <a:pt x="18175" y="6438"/>
                      <a:pt x="20794" y="15755"/>
                    </a:cubicBez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28575">
                <a:solidFill>
                  <a:srgbClr val="6699FF"/>
                </a:solidFill>
                <a:prstDash val="sysDot"/>
                <a:bevel/>
              </a:ln>
              <a:effectLst/>
            </p:spPr>
          </p:sp>
        </p:grpSp>
        <p:grpSp>
          <p:nvGrpSpPr>
            <p:cNvPr id="27668" name="Group 43"/>
            <p:cNvGrpSpPr/>
            <p:nvPr/>
          </p:nvGrpSpPr>
          <p:grpSpPr>
            <a:xfrm>
              <a:off x="5072" y="1968"/>
              <a:ext cx="688" cy="1680"/>
              <a:chOff x="1281" y="2212"/>
              <a:chExt cx="880" cy="1872"/>
            </a:xfrm>
          </p:grpSpPr>
          <p:sp>
            <p:nvSpPr>
              <p:cNvPr id="27669" name="Rectangle 52"/>
              <p:cNvSpPr/>
              <p:nvPr/>
            </p:nvSpPr>
            <p:spPr>
              <a:xfrm>
                <a:off x="1516" y="3316"/>
                <a:ext cx="298" cy="720"/>
              </a:xfrm>
              <a:prstGeom prst="rect">
                <a:avLst/>
              </a:prstGeom>
              <a:solidFill>
                <a:srgbClr val="D3FFFF"/>
              </a:solidFill>
              <a:ln>
                <a:noFill/>
                <a:miter lim="800000"/>
              </a:ln>
              <a:effectLst/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 b="1">
                  <a:solidFill>
                    <a:srgbClr val="000099"/>
                  </a:solidFill>
                  <a:latin typeface="Arial" pitchFamily="34" charset="0"/>
                </a:endParaRPr>
              </a:p>
            </p:txBody>
          </p:sp>
          <p:grpSp>
            <p:nvGrpSpPr>
              <p:cNvPr id="27670" name="Group 45"/>
              <p:cNvGrpSpPr/>
              <p:nvPr/>
            </p:nvGrpSpPr>
            <p:grpSpPr>
              <a:xfrm>
                <a:off x="1281" y="2212"/>
                <a:ext cx="583" cy="1872"/>
                <a:chOff x="1281" y="2212"/>
                <a:chExt cx="583" cy="1872"/>
              </a:xfrm>
            </p:grpSpPr>
            <p:grpSp>
              <p:nvGrpSpPr>
                <p:cNvPr id="27672" name="Group 54"/>
                <p:cNvGrpSpPr/>
                <p:nvPr/>
              </p:nvGrpSpPr>
              <p:grpSpPr>
                <a:xfrm>
                  <a:off x="1281" y="2461"/>
                  <a:ext cx="262" cy="1370"/>
                  <a:chOff x="8264" y="11589"/>
                  <a:chExt cx="297" cy="1539"/>
                </a:xfrm>
              </p:grpSpPr>
              <p:sp>
                <p:nvSpPr>
                  <p:cNvPr id="27712" name="Text Box 55"/>
                  <p:cNvSpPr/>
                  <p:nvPr/>
                </p:nvSpPr>
                <p:spPr>
                  <a:xfrm>
                    <a:off x="8264" y="11589"/>
                    <a:ext cx="294" cy="217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lIns="0" tIns="0" rIns="0" bIns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algn="just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zh-CN" sz="1800" b="1">
                        <a:solidFill>
                          <a:srgbClr val="000099"/>
                        </a:solidFill>
                        <a:latin typeface="Times New Roman" pitchFamily="18" charset="0"/>
                      </a:rPr>
                      <a:t>100</a:t>
                    </a:r>
                    <a:endPara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27713" name="Text Box 56"/>
                  <p:cNvSpPr/>
                  <p:nvPr/>
                </p:nvSpPr>
                <p:spPr>
                  <a:xfrm>
                    <a:off x="8312" y="12911"/>
                    <a:ext cx="249" cy="217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lIns="0" tIns="0" rIns="0" bIns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algn="just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zh-CN" sz="1800" b="1">
                        <a:solidFill>
                          <a:srgbClr val="000099"/>
                        </a:solidFill>
                        <a:latin typeface="Times New Roman" pitchFamily="18" charset="0"/>
                      </a:rPr>
                      <a:t>20</a:t>
                    </a:r>
                    <a:endPara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27714" name="Text Box 57"/>
                  <p:cNvSpPr/>
                  <p:nvPr/>
                </p:nvSpPr>
                <p:spPr>
                  <a:xfrm>
                    <a:off x="8315" y="12577"/>
                    <a:ext cx="231" cy="255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lIns="0" tIns="0" rIns="0" bIns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algn="just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zh-CN" sz="1800" b="1">
                        <a:solidFill>
                          <a:srgbClr val="000099"/>
                        </a:solidFill>
                        <a:latin typeface="Times New Roman" pitchFamily="18" charset="0"/>
                      </a:rPr>
                      <a:t>40</a:t>
                    </a:r>
                    <a:endPara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27715" name="Text Box 58"/>
                  <p:cNvSpPr/>
                  <p:nvPr/>
                </p:nvSpPr>
                <p:spPr>
                  <a:xfrm>
                    <a:off x="8318" y="12264"/>
                    <a:ext cx="210" cy="272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lIns="0" tIns="0" rIns="0" bIns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algn="just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zh-CN" sz="1800" b="1">
                        <a:solidFill>
                          <a:srgbClr val="000099"/>
                        </a:solidFill>
                        <a:latin typeface="Times New Roman" pitchFamily="18" charset="0"/>
                      </a:rPr>
                      <a:t>60</a:t>
                    </a:r>
                    <a:endPara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27716" name="Text Box 59"/>
                  <p:cNvSpPr/>
                  <p:nvPr/>
                </p:nvSpPr>
                <p:spPr>
                  <a:xfrm>
                    <a:off x="8332" y="11928"/>
                    <a:ext cx="205" cy="266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lIns="0" tIns="0" rIns="0" bIns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algn="just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zh-CN" sz="1800" b="1">
                        <a:solidFill>
                          <a:srgbClr val="000099"/>
                        </a:solidFill>
                        <a:latin typeface="Times New Roman" pitchFamily="18" charset="0"/>
                      </a:rPr>
                      <a:t>80</a:t>
                    </a:r>
                    <a:endPara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endParaRPr>
                  </a:p>
                </p:txBody>
              </p:sp>
            </p:grpSp>
            <p:cxnSp>
              <p:nvCxnSpPr>
                <p:cNvPr id="27673" name="Line 60"/>
                <p:cNvCxnSpPr/>
                <p:nvPr/>
              </p:nvCxnSpPr>
              <p:spPr>
                <a:xfrm flipH="1">
                  <a:off x="1532" y="2224"/>
                  <a:ext cx="0" cy="1799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7674" name="Line 61"/>
                <p:cNvCxnSpPr/>
                <p:nvPr/>
              </p:nvCxnSpPr>
              <p:spPr>
                <a:xfrm flipH="1">
                  <a:off x="1819" y="2285"/>
                  <a:ext cx="0" cy="1738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7675" name="Line 62"/>
                <p:cNvCxnSpPr/>
                <p:nvPr/>
              </p:nvCxnSpPr>
              <p:spPr>
                <a:xfrm flipV="1">
                  <a:off x="1819" y="2212"/>
                  <a:ext cx="45" cy="73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7676" name="Line 63"/>
                <p:cNvCxnSpPr/>
                <p:nvPr/>
              </p:nvCxnSpPr>
              <p:spPr>
                <a:xfrm>
                  <a:off x="1532" y="2212"/>
                  <a:ext cx="332" cy="0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7677" name="Line 64"/>
                <p:cNvCxnSpPr/>
                <p:nvPr/>
              </p:nvCxnSpPr>
              <p:spPr>
                <a:xfrm flipV="1">
                  <a:off x="1532" y="4023"/>
                  <a:ext cx="298" cy="0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7678" name="Line 65"/>
                <p:cNvCxnSpPr/>
                <p:nvPr/>
              </p:nvCxnSpPr>
              <p:spPr>
                <a:xfrm>
                  <a:off x="1487" y="4084"/>
                  <a:ext cx="377" cy="0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7679" name="Line 66"/>
                <p:cNvCxnSpPr/>
                <p:nvPr/>
              </p:nvCxnSpPr>
              <p:spPr>
                <a:xfrm flipH="1">
                  <a:off x="1487" y="4011"/>
                  <a:ext cx="45" cy="73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7680" name="Line 67"/>
                <p:cNvCxnSpPr/>
                <p:nvPr/>
              </p:nvCxnSpPr>
              <p:spPr>
                <a:xfrm>
                  <a:off x="1807" y="4011"/>
                  <a:ext cx="57" cy="73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grpSp>
              <p:nvGrpSpPr>
                <p:cNvPr id="27681" name="Group 68"/>
                <p:cNvGrpSpPr/>
                <p:nvPr/>
              </p:nvGrpSpPr>
              <p:grpSpPr>
                <a:xfrm>
                  <a:off x="1537" y="3725"/>
                  <a:ext cx="184" cy="241"/>
                  <a:chOff x="2825" y="7725"/>
                  <a:chExt cx="336" cy="340"/>
                </a:xfrm>
              </p:grpSpPr>
              <p:cxnSp>
                <p:nvCxnSpPr>
                  <p:cNvPr id="27707" name="Line 69"/>
                  <p:cNvCxnSpPr/>
                  <p:nvPr/>
                </p:nvCxnSpPr>
                <p:spPr>
                  <a:xfrm>
                    <a:off x="2825" y="7725"/>
                    <a:ext cx="336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7708" name="Line 70"/>
                  <p:cNvCxnSpPr/>
                  <p:nvPr/>
                </p:nvCxnSpPr>
                <p:spPr>
                  <a:xfrm>
                    <a:off x="2825" y="806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7709" name="Line 71"/>
                  <p:cNvCxnSpPr/>
                  <p:nvPr/>
                </p:nvCxnSpPr>
                <p:spPr>
                  <a:xfrm>
                    <a:off x="2825" y="798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7710" name="Line 72"/>
                  <p:cNvCxnSpPr/>
                  <p:nvPr/>
                </p:nvCxnSpPr>
                <p:spPr>
                  <a:xfrm>
                    <a:off x="2825" y="789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7711" name="Line 73"/>
                  <p:cNvCxnSpPr/>
                  <p:nvPr/>
                </p:nvCxnSpPr>
                <p:spPr>
                  <a:xfrm>
                    <a:off x="2825" y="781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</p:grpSp>
            <p:grpSp>
              <p:nvGrpSpPr>
                <p:cNvPr id="27682" name="Group 74"/>
                <p:cNvGrpSpPr/>
                <p:nvPr/>
              </p:nvGrpSpPr>
              <p:grpSpPr>
                <a:xfrm>
                  <a:off x="1532" y="3432"/>
                  <a:ext cx="195" cy="229"/>
                  <a:chOff x="2825" y="7725"/>
                  <a:chExt cx="336" cy="340"/>
                </a:xfrm>
              </p:grpSpPr>
              <p:cxnSp>
                <p:nvCxnSpPr>
                  <p:cNvPr id="27702" name="Line 75"/>
                  <p:cNvCxnSpPr/>
                  <p:nvPr/>
                </p:nvCxnSpPr>
                <p:spPr>
                  <a:xfrm>
                    <a:off x="2825" y="7725"/>
                    <a:ext cx="336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7703" name="Line 76"/>
                  <p:cNvCxnSpPr/>
                  <p:nvPr/>
                </p:nvCxnSpPr>
                <p:spPr>
                  <a:xfrm>
                    <a:off x="2825" y="806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7704" name="Line 77"/>
                  <p:cNvCxnSpPr/>
                  <p:nvPr/>
                </p:nvCxnSpPr>
                <p:spPr>
                  <a:xfrm>
                    <a:off x="2825" y="798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7705" name="Line 78"/>
                  <p:cNvCxnSpPr/>
                  <p:nvPr/>
                </p:nvCxnSpPr>
                <p:spPr>
                  <a:xfrm>
                    <a:off x="2825" y="789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7706" name="Line 79"/>
                  <p:cNvCxnSpPr/>
                  <p:nvPr/>
                </p:nvCxnSpPr>
                <p:spPr>
                  <a:xfrm>
                    <a:off x="2825" y="781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</p:grpSp>
            <p:cxnSp>
              <p:nvCxnSpPr>
                <p:cNvPr id="27683" name="Line 80"/>
                <p:cNvCxnSpPr/>
                <p:nvPr/>
              </p:nvCxnSpPr>
              <p:spPr>
                <a:xfrm>
                  <a:off x="1526" y="3148"/>
                  <a:ext cx="184" cy="0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7684" name="Line 81"/>
                <p:cNvCxnSpPr/>
                <p:nvPr/>
              </p:nvCxnSpPr>
              <p:spPr>
                <a:xfrm>
                  <a:off x="1530" y="3363"/>
                  <a:ext cx="155" cy="5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7685" name="Line 82"/>
                <p:cNvCxnSpPr/>
                <p:nvPr/>
              </p:nvCxnSpPr>
              <p:spPr>
                <a:xfrm>
                  <a:off x="1537" y="3318"/>
                  <a:ext cx="127" cy="0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7686" name="Line 83"/>
                <p:cNvCxnSpPr/>
                <p:nvPr/>
              </p:nvCxnSpPr>
              <p:spPr>
                <a:xfrm>
                  <a:off x="1537" y="3257"/>
                  <a:ext cx="127" cy="0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7687" name="Line 84"/>
                <p:cNvCxnSpPr/>
                <p:nvPr/>
              </p:nvCxnSpPr>
              <p:spPr>
                <a:xfrm>
                  <a:off x="1547" y="3202"/>
                  <a:ext cx="126" cy="0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</p:cxnSp>
            <p:grpSp>
              <p:nvGrpSpPr>
                <p:cNvPr id="27688" name="Group 85"/>
                <p:cNvGrpSpPr/>
                <p:nvPr/>
              </p:nvGrpSpPr>
              <p:grpSpPr>
                <a:xfrm>
                  <a:off x="1532" y="2852"/>
                  <a:ext cx="183" cy="242"/>
                  <a:chOff x="2825" y="7725"/>
                  <a:chExt cx="336" cy="340"/>
                </a:xfrm>
              </p:grpSpPr>
              <p:cxnSp>
                <p:nvCxnSpPr>
                  <p:cNvPr id="27697" name="Line 86"/>
                  <p:cNvCxnSpPr/>
                  <p:nvPr/>
                </p:nvCxnSpPr>
                <p:spPr>
                  <a:xfrm>
                    <a:off x="2825" y="7725"/>
                    <a:ext cx="336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7698" name="Line 87"/>
                  <p:cNvCxnSpPr/>
                  <p:nvPr/>
                </p:nvCxnSpPr>
                <p:spPr>
                  <a:xfrm>
                    <a:off x="2825" y="806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7699" name="Line 88"/>
                  <p:cNvCxnSpPr/>
                  <p:nvPr/>
                </p:nvCxnSpPr>
                <p:spPr>
                  <a:xfrm>
                    <a:off x="2825" y="798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7700" name="Line 89"/>
                  <p:cNvCxnSpPr/>
                  <p:nvPr/>
                </p:nvCxnSpPr>
                <p:spPr>
                  <a:xfrm>
                    <a:off x="2825" y="789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7701" name="Line 90"/>
                  <p:cNvCxnSpPr/>
                  <p:nvPr/>
                </p:nvCxnSpPr>
                <p:spPr>
                  <a:xfrm>
                    <a:off x="2825" y="781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</p:grpSp>
            <p:grpSp>
              <p:nvGrpSpPr>
                <p:cNvPr id="27689" name="Group 91"/>
                <p:cNvGrpSpPr/>
                <p:nvPr/>
              </p:nvGrpSpPr>
              <p:grpSpPr>
                <a:xfrm>
                  <a:off x="1532" y="2550"/>
                  <a:ext cx="183" cy="241"/>
                  <a:chOff x="2825" y="7725"/>
                  <a:chExt cx="336" cy="340"/>
                </a:xfrm>
              </p:grpSpPr>
              <p:cxnSp>
                <p:nvCxnSpPr>
                  <p:cNvPr id="27692" name="Line 92"/>
                  <p:cNvCxnSpPr/>
                  <p:nvPr/>
                </p:nvCxnSpPr>
                <p:spPr>
                  <a:xfrm>
                    <a:off x="2825" y="7725"/>
                    <a:ext cx="336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7693" name="Line 93"/>
                  <p:cNvCxnSpPr/>
                  <p:nvPr/>
                </p:nvCxnSpPr>
                <p:spPr>
                  <a:xfrm>
                    <a:off x="2825" y="806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7694" name="Line 94"/>
                  <p:cNvCxnSpPr/>
                  <p:nvPr/>
                </p:nvCxnSpPr>
                <p:spPr>
                  <a:xfrm>
                    <a:off x="2825" y="798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7695" name="Line 95"/>
                  <p:cNvCxnSpPr/>
                  <p:nvPr/>
                </p:nvCxnSpPr>
                <p:spPr>
                  <a:xfrm>
                    <a:off x="2825" y="789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7696" name="Line 96"/>
                  <p:cNvCxnSpPr/>
                  <p:nvPr/>
                </p:nvCxnSpPr>
                <p:spPr>
                  <a:xfrm>
                    <a:off x="2825" y="781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</p:grpSp>
            <p:sp>
              <p:nvSpPr>
                <p:cNvPr id="27690" name="Text Box 97"/>
                <p:cNvSpPr/>
                <p:nvPr/>
              </p:nvSpPr>
              <p:spPr>
                <a:xfrm>
                  <a:off x="1556" y="2260"/>
                  <a:ext cx="209" cy="19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lIns="0" tIns="0" rIns="0" bIns="0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algn="just">
                    <a:spcBef>
                      <a:spcPct val="0"/>
                    </a:spcBef>
                    <a:buFontTx/>
                    <a:buNone/>
                  </a:pPr>
                  <a:r>
                    <a: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rPr>
                    <a:t>ml</a:t>
                  </a:r>
                  <a:endParaRPr lang="en-US" altLang="zh-CN" sz="1800" b="1">
                    <a:solidFill>
                      <a:srgbClr val="000099"/>
                    </a:solidFill>
                    <a:latin typeface="Times New Roman" pitchFamily="18" charset="0"/>
                  </a:endParaRPr>
                </a:p>
              </p:txBody>
            </p:sp>
            <p:cxnSp>
              <p:nvCxnSpPr>
                <p:cNvPr id="27691" name="Line 98"/>
                <p:cNvCxnSpPr/>
                <p:nvPr/>
              </p:nvCxnSpPr>
              <p:spPr>
                <a:xfrm>
                  <a:off x="1526" y="3311"/>
                  <a:ext cx="299" cy="0"/>
                </a:xfrm>
                <a:prstGeom prst="line">
                  <a:avLst/>
                </a:prstGeom>
                <a:noFill/>
                <a:ln w="28575">
                  <a:solidFill>
                    <a:srgbClr val="3366FF"/>
                  </a:solidFill>
                  <a:miter lim="800000"/>
                </a:ln>
              </p:spPr>
            </p:cxnSp>
          </p:grpSp>
          <p:sp>
            <p:nvSpPr>
              <p:cNvPr id="27671" name="Text Box 99"/>
              <p:cNvSpPr/>
              <p:nvPr/>
            </p:nvSpPr>
            <p:spPr>
              <a:xfrm>
                <a:off x="1864" y="3173"/>
                <a:ext cx="297" cy="299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lIns="0" tIns="0" rIns="0" bIns="0"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2800" b="1" i="1">
                    <a:solidFill>
                      <a:srgbClr val="000099"/>
                    </a:solidFill>
                    <a:latin typeface="Times New Roman" pitchFamily="18" charset="0"/>
                  </a:rPr>
                  <a:t>V</a:t>
                </a:r>
                <a:endParaRPr kumimoji="1" lang="en-US" altLang="zh-CN" sz="2800" b="1">
                  <a:solidFill>
                    <a:srgbClr val="000099"/>
                  </a:solidFill>
                  <a:latin typeface="Times New Roman" pitchFamily="18" charset="0"/>
                </a:endParaRPr>
              </a:p>
            </p:txBody>
          </p:sp>
        </p:grpSp>
      </p:grpSp>
      <p:sp>
        <p:nvSpPr>
          <p:cNvPr id="27655" name="Text Box 92"/>
          <p:cNvSpPr/>
          <p:nvPr/>
        </p:nvSpPr>
        <p:spPr>
          <a:xfrm>
            <a:off x="4648200" y="1828800"/>
            <a:ext cx="1143000" cy="7016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kumimoji="1" lang="en-US" altLang="zh-CN" sz="3200" b="1">
                <a:latin typeface="Arial" pitchFamily="34" charset="0"/>
              </a:rPr>
              <a:t>m</a:t>
            </a:r>
            <a:r>
              <a:rPr kumimoji="1" lang="en-US" altLang="zh-CN" sz="3200" b="1" baseline="-25000">
                <a:latin typeface="Arial" pitchFamily="34" charset="0"/>
              </a:rPr>
              <a:t>2</a:t>
            </a:r>
            <a:endParaRPr kumimoji="1" lang="en-US" altLang="zh-CN" sz="3200" b="1" baseline="-25000">
              <a:latin typeface="Arial" pitchFamily="34" charset="0"/>
            </a:endParaRPr>
          </a:p>
        </p:txBody>
      </p:sp>
      <p:sp>
        <p:nvSpPr>
          <p:cNvPr id="27656" name="Text Box 93"/>
          <p:cNvSpPr/>
          <p:nvPr/>
        </p:nvSpPr>
        <p:spPr>
          <a:xfrm>
            <a:off x="1524000" y="2133600"/>
            <a:ext cx="1143000" cy="7016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kumimoji="1" lang="en-US" altLang="zh-CN" sz="3200" b="1">
                <a:latin typeface="Arial" pitchFamily="34" charset="0"/>
              </a:rPr>
              <a:t>m</a:t>
            </a:r>
            <a:r>
              <a:rPr kumimoji="1" lang="en-US" altLang="zh-CN" sz="3200" b="1" baseline="-25000">
                <a:latin typeface="Arial" pitchFamily="34" charset="0"/>
              </a:rPr>
              <a:t>1</a:t>
            </a:r>
            <a:endParaRPr kumimoji="1" lang="en-US" altLang="zh-CN" sz="3200" b="1" baseline="-25000">
              <a:latin typeface="Arial" pitchFamily="34" charset="0"/>
            </a:endParaRPr>
          </a:p>
        </p:txBody>
      </p:sp>
      <p:sp>
        <p:nvSpPr>
          <p:cNvPr id="27657" name="Rectangle 94"/>
          <p:cNvSpPr/>
          <p:nvPr/>
        </p:nvSpPr>
        <p:spPr>
          <a:xfrm>
            <a:off x="1295400" y="3200400"/>
            <a:ext cx="25146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表达式：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27658" name="Group 95"/>
          <p:cNvGrpSpPr/>
          <p:nvPr/>
        </p:nvGrpSpPr>
        <p:grpSpPr>
          <a:xfrm>
            <a:off x="3048000" y="2971800"/>
            <a:ext cx="1938338" cy="1009650"/>
            <a:chOff x="1440" y="3408"/>
            <a:chExt cx="1221" cy="636"/>
          </a:xfrm>
        </p:grpSpPr>
        <p:grpSp>
          <p:nvGrpSpPr>
            <p:cNvPr id="27659" name="Group 96"/>
            <p:cNvGrpSpPr/>
            <p:nvPr/>
          </p:nvGrpSpPr>
          <p:grpSpPr>
            <a:xfrm>
              <a:off x="1440" y="3408"/>
              <a:ext cx="1220" cy="636"/>
              <a:chOff x="1776" y="3168"/>
              <a:chExt cx="868" cy="636"/>
            </a:xfrm>
          </p:grpSpPr>
          <p:sp>
            <p:nvSpPr>
              <p:cNvPr id="27661" name="AutoShape 97"/>
              <p:cNvSpPr/>
              <p:nvPr/>
            </p:nvSpPr>
            <p:spPr>
              <a:xfrm>
                <a:off x="1776" y="3168"/>
                <a:ext cx="676" cy="61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sp>
          <p:cxnSp>
            <p:nvCxnSpPr>
              <p:cNvPr id="27662" name="Line 98"/>
              <p:cNvCxnSpPr/>
              <p:nvPr/>
            </p:nvCxnSpPr>
            <p:spPr>
              <a:xfrm>
                <a:off x="2191" y="3493"/>
                <a:ext cx="214" cy="1"/>
              </a:xfrm>
              <a:prstGeom prst="line">
                <a:avLst/>
              </a:prstGeom>
              <a:noFill/>
              <a:ln w="17463">
                <a:solidFill>
                  <a:prstClr val="black"/>
                </a:solidFill>
                <a:miter lim="800000"/>
              </a:ln>
            </p:spPr>
          </p:cxnSp>
          <p:sp>
            <p:nvSpPr>
              <p:cNvPr id="27663" name="Rectangle 99"/>
              <p:cNvSpPr/>
              <p:nvPr/>
            </p:nvSpPr>
            <p:spPr>
              <a:xfrm>
                <a:off x="2206" y="3199"/>
                <a:ext cx="438" cy="27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 lIns="0" tIns="0" rIns="0" bIns="0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900" b="1">
                    <a:solidFill>
                      <a:srgbClr val="000000"/>
                    </a:solidFill>
                    <a:latin typeface="Times New Roman" pitchFamily="18" charset="0"/>
                  </a:rPr>
                  <a:t>m</a:t>
                </a:r>
                <a:r>
                  <a:rPr lang="en-US" altLang="zh-CN" sz="2900" b="1" baseline="-25000">
                    <a:solidFill>
                      <a:srgbClr val="000000"/>
                    </a:solidFill>
                    <a:latin typeface="Times New Roman" pitchFamily="18" charset="0"/>
                  </a:rPr>
                  <a:t>2</a:t>
                </a:r>
                <a:r>
                  <a:rPr lang="en-US" altLang="zh-CN" sz="2900" b="1">
                    <a:solidFill>
                      <a:srgbClr val="000000"/>
                    </a:solidFill>
                    <a:latin typeface="Times New Roman" pitchFamily="18" charset="0"/>
                  </a:rPr>
                  <a:t>-m</a:t>
                </a:r>
                <a:r>
                  <a:rPr lang="en-US" altLang="zh-CN" sz="2900" b="1" baseline="-25000">
                    <a:solidFill>
                      <a:srgbClr val="000000"/>
                    </a:solidFill>
                    <a:latin typeface="Times New Roman" pitchFamily="18" charset="0"/>
                  </a:rPr>
                  <a:t>1</a:t>
                </a:r>
                <a:endParaRPr lang="en-US" altLang="zh-CN" sz="2900" b="1" baseline="-25000">
                  <a:solidFill>
                    <a:srgbClr val="000000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27664" name="Rectangle 100"/>
              <p:cNvSpPr/>
              <p:nvPr/>
            </p:nvSpPr>
            <p:spPr>
              <a:xfrm>
                <a:off x="1829" y="3348"/>
                <a:ext cx="165" cy="27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 lIns="0" tIns="0" rIns="0" bIns="0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900" b="1" i="1">
                    <a:solidFill>
                      <a:srgbClr val="000000"/>
                    </a:solidFill>
                    <a:latin typeface="Times New Roman" pitchFamily="18" charset="0"/>
                  </a:rPr>
                  <a:t>ρ</a:t>
                </a:r>
                <a:endParaRPr lang="en-US" altLang="zh-CN">
                  <a:latin typeface="Arial" pitchFamily="34" charset="0"/>
                </a:endParaRPr>
              </a:p>
            </p:txBody>
          </p:sp>
          <p:sp>
            <p:nvSpPr>
              <p:cNvPr id="27665" name="Rectangle 101"/>
              <p:cNvSpPr/>
              <p:nvPr/>
            </p:nvSpPr>
            <p:spPr>
              <a:xfrm>
                <a:off x="2194" y="3526"/>
                <a:ext cx="243" cy="27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 lIns="0" tIns="0" rIns="0" bIns="0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zh-CN" altLang="en-US" sz="2900" b="1">
                    <a:solidFill>
                      <a:srgbClr val="000000"/>
                    </a:solidFill>
                    <a:latin typeface="Times New Roman" pitchFamily="18" charset="0"/>
                  </a:rPr>
                  <a:t>   </a:t>
                </a:r>
                <a:r>
                  <a:rPr lang="en-US" altLang="zh-CN" sz="2900" b="1">
                    <a:solidFill>
                      <a:srgbClr val="000000"/>
                    </a:solidFill>
                    <a:latin typeface="Times New Roman" pitchFamily="18" charset="0"/>
                  </a:rPr>
                  <a:t>V</a:t>
                </a:r>
                <a:endParaRPr lang="en-US" altLang="zh-CN" sz="2000">
                  <a:latin typeface="Arial" pitchFamily="34" charset="0"/>
                </a:endParaRPr>
              </a:p>
            </p:txBody>
          </p:sp>
          <p:sp>
            <p:nvSpPr>
              <p:cNvPr id="27666" name="Rectangle 102"/>
              <p:cNvSpPr/>
              <p:nvPr/>
            </p:nvSpPr>
            <p:spPr>
              <a:xfrm>
                <a:off x="1999" y="3321"/>
                <a:ext cx="267" cy="27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lIns="0" tIns="0" rIns="0" bIns="0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2900" b="1">
                    <a:solidFill>
                      <a:srgbClr val="000000"/>
                    </a:solidFill>
                    <a:latin typeface="Symbol" pitchFamily="18" charset="2"/>
                  </a:rPr>
                  <a:t>=</a:t>
                </a:r>
                <a:endParaRPr lang="en-US" altLang="zh-CN">
                  <a:latin typeface="Arial" pitchFamily="34" charset="0"/>
                </a:endParaRPr>
              </a:p>
            </p:txBody>
          </p:sp>
        </p:grpSp>
        <p:cxnSp>
          <p:nvCxnSpPr>
            <p:cNvPr id="27660" name="Line 103"/>
            <p:cNvCxnSpPr/>
            <p:nvPr/>
          </p:nvCxnSpPr>
          <p:spPr>
            <a:xfrm>
              <a:off x="2037" y="3724"/>
              <a:ext cx="62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ffectLst/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765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7650" grpId="0"/>
      <p:bldP spid="27651" grpId="1"/>
    </p:bldLst>
  </p:timing>
</p:sld>
</file>

<file path=ppt/slides/slide2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28674" name="Text Box 2"/>
          <p:cNvSpPr/>
          <p:nvPr/>
        </p:nvSpPr>
        <p:spPr>
          <a:xfrm>
            <a:off x="1295400" y="838200"/>
            <a:ext cx="792162" cy="8540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kumimoji="1" lang="zh-CN" altLang="en-US" sz="4000" b="1">
                <a:latin typeface="Arial" pitchFamily="34" charset="0"/>
              </a:rPr>
              <a:t>①</a:t>
            </a:r>
            <a:endParaRPr kumimoji="1" lang="zh-CN" altLang="en-US" sz="4000" b="1">
              <a:latin typeface="Arial" pitchFamily="34" charset="0"/>
            </a:endParaRPr>
          </a:p>
        </p:txBody>
      </p:sp>
      <p:grpSp>
        <p:nvGrpSpPr>
          <p:cNvPr id="28675" name="Group 3"/>
          <p:cNvGrpSpPr/>
          <p:nvPr/>
        </p:nvGrpSpPr>
        <p:grpSpPr>
          <a:xfrm>
            <a:off x="533400" y="2057400"/>
            <a:ext cx="3236912" cy="2112962"/>
            <a:chOff x="320" y="2041"/>
            <a:chExt cx="2039" cy="1331"/>
          </a:xfrm>
        </p:grpSpPr>
        <p:pic>
          <p:nvPicPr>
            <p:cNvPr id="28760" name="Picture 4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20" y="2041"/>
              <a:ext cx="2039" cy="1331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28761" name="Group 5"/>
            <p:cNvGrpSpPr/>
            <p:nvPr/>
          </p:nvGrpSpPr>
          <p:grpSpPr>
            <a:xfrm>
              <a:off x="574" y="2190"/>
              <a:ext cx="373" cy="371"/>
              <a:chOff x="12526" y="609"/>
              <a:chExt cx="749" cy="720"/>
            </a:xfrm>
          </p:grpSpPr>
          <p:grpSp>
            <p:nvGrpSpPr>
              <p:cNvPr id="28770" name="xjhzja8"/>
              <p:cNvGrpSpPr/>
              <p:nvPr/>
            </p:nvGrpSpPr>
            <p:grpSpPr>
              <a:xfrm flipH="1">
                <a:off x="12526" y="609"/>
                <a:ext cx="749" cy="720"/>
                <a:chOff x="7740" y="816"/>
                <a:chExt cx="1740" cy="1890"/>
              </a:xfrm>
            </p:grpSpPr>
            <p:sp>
              <p:nvSpPr>
                <p:cNvPr id="28773" name="AutoShape 7"/>
                <p:cNvSpPr/>
                <p:nvPr/>
              </p:nvSpPr>
              <p:spPr>
                <a:xfrm>
                  <a:off x="7965" y="1746"/>
                  <a:ext cx="1440" cy="960"/>
                </a:xfrm>
                <a:prstGeom prst="flowChartAlternateProcess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/>
                </a:p>
              </p:txBody>
            </p:sp>
            <p:sp>
              <p:nvSpPr>
                <p:cNvPr id="28774" name="Freeform 8"/>
                <p:cNvSpPr/>
                <p:nvPr/>
              </p:nvSpPr>
              <p:spPr bwMode="auto">
                <a:xfrm>
                  <a:off x="7740" y="816"/>
                  <a:ext cx="1740" cy="1129"/>
                </a:xfrm>
                <a:custGeom>
                  <a:cxnLst>
                    <a:cxn ang="0">
                      <a:pos x="225" y="1129"/>
                    </a:cxn>
                    <a:cxn ang="0">
                      <a:pos x="225" y="360"/>
                    </a:cxn>
                    <a:cxn ang="0">
                      <a:pos x="225" y="180"/>
                    </a:cxn>
                    <a:cxn ang="0">
                      <a:pos x="0" y="45"/>
                    </a:cxn>
                    <a:cxn ang="0">
                      <a:pos x="285" y="0"/>
                    </a:cxn>
                    <a:cxn ang="0">
                      <a:pos x="1740" y="0"/>
                    </a:cxn>
                    <a:cxn ang="0">
                      <a:pos x="1665" y="120"/>
                    </a:cxn>
                    <a:cxn ang="0">
                      <a:pos x="1665" y="1129"/>
                    </a:cxn>
                  </a:cxnLst>
                  <a:pathLst>
                    <a:path w="1740" h="1129">
                      <a:moveTo>
                        <a:pt x="225" y="1129"/>
                      </a:moveTo>
                      <a:lnTo>
                        <a:pt x="225" y="360"/>
                      </a:lnTo>
                      <a:lnTo>
                        <a:pt x="225" y="180"/>
                      </a:lnTo>
                      <a:lnTo>
                        <a:pt x="0" y="45"/>
                      </a:lnTo>
                      <a:lnTo>
                        <a:pt x="285" y="0"/>
                      </a:lnTo>
                      <a:lnTo>
                        <a:pt x="1740" y="0"/>
                      </a:lnTo>
                      <a:lnTo>
                        <a:pt x="1665" y="120"/>
                      </a:lnTo>
                      <a:lnTo>
                        <a:pt x="1665" y="1129"/>
                      </a:lnTo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bevel/>
                </a:ln>
              </p:spPr>
            </p:sp>
          </p:grpSp>
          <p:sp>
            <p:nvSpPr>
              <p:cNvPr id="28771" name="Rectangle 9"/>
              <p:cNvSpPr/>
              <p:nvPr/>
            </p:nvSpPr>
            <p:spPr>
              <a:xfrm>
                <a:off x="12582" y="791"/>
                <a:ext cx="576" cy="510"/>
              </a:xfrm>
              <a:prstGeom prst="rect">
                <a:avLst/>
              </a:prstGeom>
              <a:solidFill>
                <a:srgbClr val="CCFFFF"/>
              </a:soli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cxnSp>
            <p:nvCxnSpPr>
              <p:cNvPr id="28772" name="Line 10"/>
              <p:cNvCxnSpPr/>
              <p:nvPr/>
            </p:nvCxnSpPr>
            <p:spPr>
              <a:xfrm>
                <a:off x="12570" y="797"/>
                <a:ext cx="600" cy="0"/>
              </a:xfrm>
              <a:prstGeom prst="line">
                <a:avLst/>
              </a:prstGeom>
              <a:noFill/>
              <a:ln w="28575">
                <a:solidFill>
                  <a:srgbClr val="99CCFF"/>
                </a:solidFill>
                <a:miter lim="800000"/>
              </a:ln>
            </p:spPr>
          </p:cxnSp>
        </p:grpSp>
        <p:grpSp>
          <p:nvGrpSpPr>
            <p:cNvPr id="28762" name="xjhlx20"/>
            <p:cNvGrpSpPr/>
            <p:nvPr/>
          </p:nvGrpSpPr>
          <p:grpSpPr>
            <a:xfrm>
              <a:off x="1880" y="2177"/>
              <a:ext cx="218" cy="363"/>
              <a:chOff x="3780" y="1284"/>
              <a:chExt cx="2340" cy="2808"/>
            </a:xfrm>
          </p:grpSpPr>
          <p:sp>
            <p:nvSpPr>
              <p:cNvPr id="28767" name="Oval 12"/>
              <p:cNvSpPr/>
              <p:nvPr/>
            </p:nvSpPr>
            <p:spPr>
              <a:xfrm>
                <a:off x="4320" y="1284"/>
                <a:ext cx="1260" cy="312"/>
              </a:xfrm>
              <a:prstGeom prst="ellipse">
                <a:avLst/>
              </a:pr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8768" name="Rectangle 13"/>
              <p:cNvSpPr/>
              <p:nvPr/>
            </p:nvSpPr>
            <p:spPr>
              <a:xfrm>
                <a:off x="3780" y="2376"/>
                <a:ext cx="2340" cy="1716"/>
              </a:xfrm>
              <a:prstGeom prst="rect">
                <a:avLst/>
              </a:pr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8769" name="Freeform 14"/>
              <p:cNvSpPr/>
              <p:nvPr/>
            </p:nvSpPr>
            <p:spPr bwMode="auto">
              <a:xfrm>
                <a:off x="4320" y="1596"/>
                <a:ext cx="1260" cy="780"/>
              </a:xfrm>
              <a:custGeom>
                <a:cxnLst>
                  <a:cxn ang="0">
                    <a:pos x="360" y="0"/>
                  </a:cxn>
                  <a:cxn ang="0">
                    <a:pos x="0" y="780"/>
                  </a:cxn>
                  <a:cxn ang="0">
                    <a:pos x="1260" y="780"/>
                  </a:cxn>
                  <a:cxn ang="0">
                    <a:pos x="900" y="0"/>
                  </a:cxn>
                </a:cxnLst>
                <a:pathLst>
                  <a:path w="1260" h="780">
                    <a:moveTo>
                      <a:pt x="360" y="0"/>
                    </a:moveTo>
                    <a:lnTo>
                      <a:pt x="0" y="780"/>
                    </a:lnTo>
                    <a:lnTo>
                      <a:pt x="1260" y="780"/>
                    </a:lnTo>
                    <a:lnTo>
                      <a:pt x="900" y="0"/>
                    </a:lnTo>
                  </a:path>
                </a:pathLst>
              </a:cu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bevel/>
              </a:ln>
            </p:spPr>
          </p:sp>
        </p:grpSp>
        <p:grpSp>
          <p:nvGrpSpPr>
            <p:cNvPr id="28763" name="xjhlx20"/>
            <p:cNvGrpSpPr/>
            <p:nvPr/>
          </p:nvGrpSpPr>
          <p:grpSpPr>
            <a:xfrm>
              <a:off x="1771" y="2368"/>
              <a:ext cx="118" cy="163"/>
              <a:chOff x="3780" y="1284"/>
              <a:chExt cx="2340" cy="2808"/>
            </a:xfrm>
          </p:grpSpPr>
          <p:sp>
            <p:nvSpPr>
              <p:cNvPr id="28764" name="Oval 16"/>
              <p:cNvSpPr/>
              <p:nvPr/>
            </p:nvSpPr>
            <p:spPr>
              <a:xfrm>
                <a:off x="4320" y="1284"/>
                <a:ext cx="1260" cy="312"/>
              </a:xfrm>
              <a:prstGeom prst="ellipse">
                <a:avLst/>
              </a:pr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8765" name="Rectangle 17"/>
              <p:cNvSpPr/>
              <p:nvPr/>
            </p:nvSpPr>
            <p:spPr>
              <a:xfrm>
                <a:off x="3780" y="2376"/>
                <a:ext cx="2340" cy="1716"/>
              </a:xfrm>
              <a:prstGeom prst="rect">
                <a:avLst/>
              </a:pr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8766" name="Freeform 18"/>
              <p:cNvSpPr/>
              <p:nvPr/>
            </p:nvSpPr>
            <p:spPr bwMode="auto">
              <a:xfrm>
                <a:off x="4320" y="1596"/>
                <a:ext cx="1260" cy="780"/>
              </a:xfrm>
              <a:custGeom>
                <a:cxnLst>
                  <a:cxn ang="0">
                    <a:pos x="360" y="0"/>
                  </a:cxn>
                  <a:cxn ang="0">
                    <a:pos x="0" y="780"/>
                  </a:cxn>
                  <a:cxn ang="0">
                    <a:pos x="1260" y="780"/>
                  </a:cxn>
                  <a:cxn ang="0">
                    <a:pos x="900" y="0"/>
                  </a:cxn>
                </a:cxnLst>
                <a:pathLst>
                  <a:path w="1260" h="780">
                    <a:moveTo>
                      <a:pt x="360" y="0"/>
                    </a:moveTo>
                    <a:lnTo>
                      <a:pt x="0" y="780"/>
                    </a:lnTo>
                    <a:lnTo>
                      <a:pt x="1260" y="780"/>
                    </a:lnTo>
                    <a:lnTo>
                      <a:pt x="900" y="0"/>
                    </a:lnTo>
                  </a:path>
                </a:pathLst>
              </a:cu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bevel/>
              </a:ln>
            </p:spPr>
          </p:sp>
        </p:grpSp>
      </p:grpSp>
      <p:grpSp>
        <p:nvGrpSpPr>
          <p:cNvPr id="28676" name="Group 19"/>
          <p:cNvGrpSpPr/>
          <p:nvPr/>
        </p:nvGrpSpPr>
        <p:grpSpPr>
          <a:xfrm>
            <a:off x="5486400" y="1981200"/>
            <a:ext cx="3236912" cy="2112962"/>
            <a:chOff x="3457" y="2032"/>
            <a:chExt cx="2039" cy="1331"/>
          </a:xfrm>
        </p:grpSpPr>
        <p:pic>
          <p:nvPicPr>
            <p:cNvPr id="28750" name="Picture 20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457" y="2032"/>
              <a:ext cx="2039" cy="1331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28751" name="Group 21"/>
            <p:cNvGrpSpPr/>
            <p:nvPr/>
          </p:nvGrpSpPr>
          <p:grpSpPr>
            <a:xfrm>
              <a:off x="3668" y="2165"/>
              <a:ext cx="383" cy="380"/>
              <a:chOff x="13350" y="2081"/>
              <a:chExt cx="749" cy="720"/>
            </a:xfrm>
          </p:grpSpPr>
          <p:grpSp>
            <p:nvGrpSpPr>
              <p:cNvPr id="28756" name="xjhzja8"/>
              <p:cNvGrpSpPr/>
              <p:nvPr/>
            </p:nvGrpSpPr>
            <p:grpSpPr>
              <a:xfrm flipH="1">
                <a:off x="13350" y="2081"/>
                <a:ext cx="749" cy="720"/>
                <a:chOff x="7740" y="816"/>
                <a:chExt cx="1740" cy="1890"/>
              </a:xfrm>
            </p:grpSpPr>
            <p:sp>
              <p:nvSpPr>
                <p:cNvPr id="28758" name="AutoShape 23"/>
                <p:cNvSpPr/>
                <p:nvPr/>
              </p:nvSpPr>
              <p:spPr>
                <a:xfrm>
                  <a:off x="7965" y="1746"/>
                  <a:ext cx="1440" cy="960"/>
                </a:xfrm>
                <a:prstGeom prst="flowChartAlternateProcess">
                  <a:avLst/>
                </a:prstGeom>
                <a:solidFill>
                  <a:srgbClr val="CCFFFF"/>
                </a:soli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/>
                </a:p>
              </p:txBody>
            </p:sp>
            <p:sp>
              <p:nvSpPr>
                <p:cNvPr id="28759" name="Freeform 24"/>
                <p:cNvSpPr/>
                <p:nvPr/>
              </p:nvSpPr>
              <p:spPr bwMode="auto">
                <a:xfrm>
                  <a:off x="7740" y="816"/>
                  <a:ext cx="1740" cy="1129"/>
                </a:xfrm>
                <a:custGeom>
                  <a:cxnLst>
                    <a:cxn ang="0">
                      <a:pos x="225" y="1129"/>
                    </a:cxn>
                    <a:cxn ang="0">
                      <a:pos x="225" y="360"/>
                    </a:cxn>
                    <a:cxn ang="0">
                      <a:pos x="225" y="180"/>
                    </a:cxn>
                    <a:cxn ang="0">
                      <a:pos x="0" y="45"/>
                    </a:cxn>
                    <a:cxn ang="0">
                      <a:pos x="285" y="0"/>
                    </a:cxn>
                    <a:cxn ang="0">
                      <a:pos x="1740" y="0"/>
                    </a:cxn>
                    <a:cxn ang="0">
                      <a:pos x="1665" y="120"/>
                    </a:cxn>
                    <a:cxn ang="0">
                      <a:pos x="1665" y="1129"/>
                    </a:cxn>
                  </a:cxnLst>
                  <a:pathLst>
                    <a:path w="1740" h="1129">
                      <a:moveTo>
                        <a:pt x="225" y="1129"/>
                      </a:moveTo>
                      <a:lnTo>
                        <a:pt x="225" y="360"/>
                      </a:lnTo>
                      <a:lnTo>
                        <a:pt x="225" y="180"/>
                      </a:lnTo>
                      <a:lnTo>
                        <a:pt x="0" y="45"/>
                      </a:lnTo>
                      <a:lnTo>
                        <a:pt x="285" y="0"/>
                      </a:lnTo>
                      <a:lnTo>
                        <a:pt x="1740" y="0"/>
                      </a:lnTo>
                      <a:lnTo>
                        <a:pt x="1665" y="120"/>
                      </a:lnTo>
                      <a:lnTo>
                        <a:pt x="1665" y="1129"/>
                      </a:lnTo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bevel/>
                </a:ln>
              </p:spPr>
            </p:sp>
          </p:grpSp>
          <p:cxnSp>
            <p:nvCxnSpPr>
              <p:cNvPr id="28757" name="Line 25"/>
              <p:cNvCxnSpPr/>
              <p:nvPr/>
            </p:nvCxnSpPr>
            <p:spPr>
              <a:xfrm>
                <a:off x="13392" y="2513"/>
                <a:ext cx="600" cy="0"/>
              </a:xfrm>
              <a:prstGeom prst="line">
                <a:avLst/>
              </a:prstGeom>
              <a:noFill/>
              <a:ln w="28575">
                <a:solidFill>
                  <a:srgbClr val="99CCFF"/>
                </a:solidFill>
                <a:miter lim="800000"/>
              </a:ln>
            </p:spPr>
          </p:cxnSp>
        </p:grpSp>
        <p:grpSp>
          <p:nvGrpSpPr>
            <p:cNvPr id="28752" name="xjhlx20"/>
            <p:cNvGrpSpPr/>
            <p:nvPr/>
          </p:nvGrpSpPr>
          <p:grpSpPr>
            <a:xfrm>
              <a:off x="5017" y="2275"/>
              <a:ext cx="160" cy="229"/>
              <a:chOff x="3780" y="1284"/>
              <a:chExt cx="2340" cy="2808"/>
            </a:xfrm>
          </p:grpSpPr>
          <p:sp>
            <p:nvSpPr>
              <p:cNvPr id="28753" name="Oval 27"/>
              <p:cNvSpPr/>
              <p:nvPr/>
            </p:nvSpPr>
            <p:spPr>
              <a:xfrm>
                <a:off x="4320" y="1284"/>
                <a:ext cx="1260" cy="312"/>
              </a:xfrm>
              <a:prstGeom prst="ellipse">
                <a:avLst/>
              </a:pr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8754" name="Rectangle 28"/>
              <p:cNvSpPr/>
              <p:nvPr/>
            </p:nvSpPr>
            <p:spPr>
              <a:xfrm>
                <a:off x="3780" y="2376"/>
                <a:ext cx="2340" cy="1716"/>
              </a:xfrm>
              <a:prstGeom prst="rect">
                <a:avLst/>
              </a:pr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8755" name="Freeform 29"/>
              <p:cNvSpPr/>
              <p:nvPr/>
            </p:nvSpPr>
            <p:spPr bwMode="auto">
              <a:xfrm>
                <a:off x="4320" y="1596"/>
                <a:ext cx="1260" cy="780"/>
              </a:xfrm>
              <a:custGeom>
                <a:cxnLst>
                  <a:cxn ang="0">
                    <a:pos x="360" y="0"/>
                  </a:cxn>
                  <a:cxn ang="0">
                    <a:pos x="0" y="780"/>
                  </a:cxn>
                  <a:cxn ang="0">
                    <a:pos x="1260" y="780"/>
                  </a:cxn>
                  <a:cxn ang="0">
                    <a:pos x="900" y="0"/>
                  </a:cxn>
                </a:cxnLst>
                <a:pathLst>
                  <a:path w="1260" h="780">
                    <a:moveTo>
                      <a:pt x="360" y="0"/>
                    </a:moveTo>
                    <a:lnTo>
                      <a:pt x="0" y="780"/>
                    </a:lnTo>
                    <a:lnTo>
                      <a:pt x="1260" y="780"/>
                    </a:lnTo>
                    <a:lnTo>
                      <a:pt x="900" y="0"/>
                    </a:lnTo>
                  </a:path>
                </a:pathLst>
              </a:cu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bevel/>
              </a:ln>
            </p:spPr>
          </p:sp>
        </p:grpSp>
      </p:grpSp>
      <p:grpSp>
        <p:nvGrpSpPr>
          <p:cNvPr id="28677" name="Group 30"/>
          <p:cNvGrpSpPr/>
          <p:nvPr/>
        </p:nvGrpSpPr>
        <p:grpSpPr>
          <a:xfrm>
            <a:off x="3581400" y="1219200"/>
            <a:ext cx="2057400" cy="3352800"/>
            <a:chOff x="4704" y="1536"/>
            <a:chExt cx="1056" cy="2112"/>
          </a:xfrm>
        </p:grpSpPr>
        <p:grpSp>
          <p:nvGrpSpPr>
            <p:cNvPr id="28693" name="Group 31"/>
            <p:cNvGrpSpPr/>
            <p:nvPr/>
          </p:nvGrpSpPr>
          <p:grpSpPr>
            <a:xfrm>
              <a:off x="4704" y="1536"/>
              <a:ext cx="699" cy="505"/>
              <a:chOff x="4704" y="1536"/>
              <a:chExt cx="699" cy="505"/>
            </a:xfrm>
          </p:grpSpPr>
          <p:grpSp>
            <p:nvGrpSpPr>
              <p:cNvPr id="28743" name="Group 32"/>
              <p:cNvGrpSpPr/>
              <p:nvPr/>
            </p:nvGrpSpPr>
            <p:grpSpPr>
              <a:xfrm>
                <a:off x="4704" y="1536"/>
                <a:ext cx="491" cy="392"/>
                <a:chOff x="12480" y="596"/>
                <a:chExt cx="840" cy="749"/>
              </a:xfrm>
            </p:grpSpPr>
            <p:grpSp>
              <p:nvGrpSpPr>
                <p:cNvPr id="28745" name="xjhzja8"/>
                <p:cNvGrpSpPr/>
                <p:nvPr/>
              </p:nvGrpSpPr>
              <p:grpSpPr>
                <a:xfrm rot="3360000" flipH="1">
                  <a:off x="12527" y="611"/>
                  <a:ext cx="749" cy="720"/>
                  <a:chOff x="7740" y="816"/>
                  <a:chExt cx="1740" cy="1890"/>
                </a:xfrm>
              </p:grpSpPr>
              <p:sp>
                <p:nvSpPr>
                  <p:cNvPr id="28748" name="AutoShape 34"/>
                  <p:cNvSpPr/>
                  <p:nvPr/>
                </p:nvSpPr>
                <p:spPr>
                  <a:xfrm>
                    <a:off x="7965" y="1746"/>
                    <a:ext cx="1440" cy="960"/>
                  </a:xfrm>
                  <a:prstGeom prst="flowChartAlternateProcess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  <p:txBody>
                  <a:bodyPr>
                    <a:noAutofit/>
                  </a:bodyPr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/>
                  </a:p>
                </p:txBody>
              </p:sp>
              <p:sp>
                <p:nvSpPr>
                  <p:cNvPr id="28749" name="Freeform 35"/>
                  <p:cNvSpPr/>
                  <p:nvPr/>
                </p:nvSpPr>
                <p:spPr bwMode="auto">
                  <a:xfrm>
                    <a:off x="7740" y="816"/>
                    <a:ext cx="1740" cy="1129"/>
                  </a:xfrm>
                  <a:custGeom>
                    <a:cxnLst>
                      <a:cxn ang="0">
                        <a:pos x="225" y="1129"/>
                      </a:cxn>
                      <a:cxn ang="0">
                        <a:pos x="225" y="360"/>
                      </a:cxn>
                      <a:cxn ang="0">
                        <a:pos x="225" y="180"/>
                      </a:cxn>
                      <a:cxn ang="0">
                        <a:pos x="0" y="45"/>
                      </a:cxn>
                      <a:cxn ang="0">
                        <a:pos x="285" y="0"/>
                      </a:cxn>
                      <a:cxn ang="0">
                        <a:pos x="1740" y="0"/>
                      </a:cxn>
                      <a:cxn ang="0">
                        <a:pos x="1665" y="120"/>
                      </a:cxn>
                      <a:cxn ang="0">
                        <a:pos x="1665" y="1129"/>
                      </a:cxn>
                    </a:cxnLst>
                    <a:pathLst>
                      <a:path w="1740" h="1129">
                        <a:moveTo>
                          <a:pt x="225" y="1129"/>
                        </a:moveTo>
                        <a:lnTo>
                          <a:pt x="225" y="360"/>
                        </a:lnTo>
                        <a:lnTo>
                          <a:pt x="225" y="180"/>
                        </a:lnTo>
                        <a:lnTo>
                          <a:pt x="0" y="45"/>
                        </a:lnTo>
                        <a:lnTo>
                          <a:pt x="285" y="0"/>
                        </a:lnTo>
                        <a:lnTo>
                          <a:pt x="1740" y="0"/>
                        </a:lnTo>
                        <a:lnTo>
                          <a:pt x="1665" y="120"/>
                        </a:lnTo>
                        <a:lnTo>
                          <a:pt x="1665" y="1129"/>
                        </a:lnTo>
                      </a:path>
                    </a:pathLst>
                  </a:cu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bevel/>
                  </a:ln>
                </p:spPr>
              </p:sp>
            </p:grpSp>
            <p:sp>
              <p:nvSpPr>
                <p:cNvPr id="28746" name="AutoShape 36"/>
                <p:cNvSpPr/>
                <p:nvPr/>
              </p:nvSpPr>
              <p:spPr>
                <a:xfrm rot="19440000">
                  <a:off x="12558" y="713"/>
                  <a:ext cx="750" cy="510"/>
                </a:xfrm>
                <a:prstGeom prst="rtTriangle">
                  <a:avLst/>
                </a:prstGeom>
                <a:solidFill>
                  <a:srgbClr val="CCFFFF"/>
                </a:solidFill>
                <a:ln>
                  <a:noFill/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/>
                </a:p>
              </p:txBody>
            </p:sp>
            <p:cxnSp>
              <p:nvCxnSpPr>
                <p:cNvPr id="28747" name="Line 37"/>
                <p:cNvCxnSpPr/>
                <p:nvPr/>
              </p:nvCxnSpPr>
              <p:spPr>
                <a:xfrm>
                  <a:off x="12480" y="971"/>
                  <a:ext cx="840" cy="0"/>
                </a:xfrm>
                <a:prstGeom prst="line">
                  <a:avLst/>
                </a:prstGeom>
                <a:noFill/>
                <a:ln w="28575">
                  <a:solidFill>
                    <a:srgbClr val="99CCFF"/>
                  </a:solidFill>
                  <a:miter lim="800000"/>
                </a:ln>
              </p:spPr>
            </p:cxnSp>
          </p:grpSp>
          <p:sp>
            <p:nvSpPr>
              <p:cNvPr id="28744" name="Arc 38"/>
              <p:cNvSpPr/>
              <p:nvPr/>
            </p:nvSpPr>
            <p:spPr bwMode="auto">
              <a:xfrm>
                <a:off x="5280" y="1776"/>
                <a:ext cx="123" cy="265"/>
              </a:xfrm>
              <a:custGeom>
                <a:cxnLst>
                  <a:cxn ang="0">
                    <a:pos x="0" y="0"/>
                  </a:cxn>
                  <a:cxn ang="0">
                    <a:pos x="123" y="193"/>
                  </a:cxn>
                  <a:cxn ang="0">
                    <a:pos x="0" y="265"/>
                  </a:cxn>
                </a:cxnLst>
                <a:pathLst>
                  <a:path w="20794" h="21600" fill="none">
                    <a:moveTo>
                      <a:pt x="0" y="0"/>
                    </a:moveTo>
                    <a:cubicBezTo>
                      <a:pt x="9678" y="0"/>
                      <a:pt x="18175" y="6438"/>
                      <a:pt x="20794" y="15755"/>
                    </a:cubicBezTo>
                  </a:path>
                  <a:path w="20794" h="21600" stroke="0">
                    <a:moveTo>
                      <a:pt x="0" y="0"/>
                    </a:moveTo>
                    <a:cubicBezTo>
                      <a:pt x="9678" y="0"/>
                      <a:pt x="18175" y="6438"/>
                      <a:pt x="20794" y="15755"/>
                    </a:cubicBez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28575">
                <a:solidFill>
                  <a:srgbClr val="6699FF"/>
                </a:solidFill>
                <a:prstDash val="sysDot"/>
                <a:bevel/>
              </a:ln>
              <a:effectLst/>
            </p:spPr>
          </p:sp>
        </p:grpSp>
        <p:grpSp>
          <p:nvGrpSpPr>
            <p:cNvPr id="28694" name="Group 39"/>
            <p:cNvGrpSpPr/>
            <p:nvPr/>
          </p:nvGrpSpPr>
          <p:grpSpPr>
            <a:xfrm>
              <a:off x="5072" y="1968"/>
              <a:ext cx="688" cy="1680"/>
              <a:chOff x="1281" y="2212"/>
              <a:chExt cx="880" cy="1872"/>
            </a:xfrm>
          </p:grpSpPr>
          <p:sp>
            <p:nvSpPr>
              <p:cNvPr id="28695" name="Rectangle 52"/>
              <p:cNvSpPr/>
              <p:nvPr/>
            </p:nvSpPr>
            <p:spPr>
              <a:xfrm>
                <a:off x="1516" y="3316"/>
                <a:ext cx="298" cy="720"/>
              </a:xfrm>
              <a:prstGeom prst="rect">
                <a:avLst/>
              </a:prstGeom>
              <a:solidFill>
                <a:srgbClr val="D3FFFF"/>
              </a:solidFill>
              <a:ln>
                <a:noFill/>
                <a:miter lim="800000"/>
              </a:ln>
              <a:effectLst/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 b="1">
                  <a:solidFill>
                    <a:srgbClr val="000099"/>
                  </a:solidFill>
                  <a:latin typeface="Arial" pitchFamily="34" charset="0"/>
                </a:endParaRPr>
              </a:p>
            </p:txBody>
          </p:sp>
          <p:grpSp>
            <p:nvGrpSpPr>
              <p:cNvPr id="28696" name="Group 41"/>
              <p:cNvGrpSpPr/>
              <p:nvPr/>
            </p:nvGrpSpPr>
            <p:grpSpPr>
              <a:xfrm>
                <a:off x="1281" y="2212"/>
                <a:ext cx="583" cy="1872"/>
                <a:chOff x="1281" y="2212"/>
                <a:chExt cx="583" cy="1872"/>
              </a:xfrm>
            </p:grpSpPr>
            <p:grpSp>
              <p:nvGrpSpPr>
                <p:cNvPr id="28698" name="Group 54"/>
                <p:cNvGrpSpPr/>
                <p:nvPr/>
              </p:nvGrpSpPr>
              <p:grpSpPr>
                <a:xfrm>
                  <a:off x="1281" y="2461"/>
                  <a:ext cx="262" cy="1370"/>
                  <a:chOff x="8264" y="11589"/>
                  <a:chExt cx="297" cy="1539"/>
                </a:xfrm>
              </p:grpSpPr>
              <p:sp>
                <p:nvSpPr>
                  <p:cNvPr id="28738" name="Text Box 55"/>
                  <p:cNvSpPr/>
                  <p:nvPr/>
                </p:nvSpPr>
                <p:spPr>
                  <a:xfrm>
                    <a:off x="8264" y="11589"/>
                    <a:ext cx="294" cy="217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lIns="0" tIns="0" rIns="0" bIns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algn="just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zh-CN" sz="1800" b="1">
                        <a:solidFill>
                          <a:srgbClr val="000099"/>
                        </a:solidFill>
                        <a:latin typeface="Times New Roman" pitchFamily="18" charset="0"/>
                      </a:rPr>
                      <a:t>100</a:t>
                    </a:r>
                    <a:endPara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28739" name="Text Box 56"/>
                  <p:cNvSpPr/>
                  <p:nvPr/>
                </p:nvSpPr>
                <p:spPr>
                  <a:xfrm>
                    <a:off x="8312" y="12911"/>
                    <a:ext cx="249" cy="217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lIns="0" tIns="0" rIns="0" bIns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algn="just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zh-CN" sz="1800" b="1">
                        <a:solidFill>
                          <a:srgbClr val="000099"/>
                        </a:solidFill>
                        <a:latin typeface="Times New Roman" pitchFamily="18" charset="0"/>
                      </a:rPr>
                      <a:t>20</a:t>
                    </a:r>
                    <a:endPara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28740" name="Text Box 57"/>
                  <p:cNvSpPr/>
                  <p:nvPr/>
                </p:nvSpPr>
                <p:spPr>
                  <a:xfrm>
                    <a:off x="8315" y="12577"/>
                    <a:ext cx="231" cy="255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lIns="0" tIns="0" rIns="0" bIns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algn="just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zh-CN" sz="1800" b="1">
                        <a:solidFill>
                          <a:srgbClr val="000099"/>
                        </a:solidFill>
                        <a:latin typeface="Times New Roman" pitchFamily="18" charset="0"/>
                      </a:rPr>
                      <a:t>40</a:t>
                    </a:r>
                    <a:endPara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28741" name="Text Box 58"/>
                  <p:cNvSpPr/>
                  <p:nvPr/>
                </p:nvSpPr>
                <p:spPr>
                  <a:xfrm>
                    <a:off x="8318" y="12264"/>
                    <a:ext cx="210" cy="272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lIns="0" tIns="0" rIns="0" bIns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algn="just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zh-CN" sz="1800" b="1">
                        <a:solidFill>
                          <a:srgbClr val="000099"/>
                        </a:solidFill>
                        <a:latin typeface="Times New Roman" pitchFamily="18" charset="0"/>
                      </a:rPr>
                      <a:t>60</a:t>
                    </a:r>
                    <a:endPara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28742" name="Text Box 59"/>
                  <p:cNvSpPr/>
                  <p:nvPr/>
                </p:nvSpPr>
                <p:spPr>
                  <a:xfrm>
                    <a:off x="8332" y="11928"/>
                    <a:ext cx="205" cy="266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lIns="0" tIns="0" rIns="0" bIns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algn="just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zh-CN" sz="1800" b="1">
                        <a:solidFill>
                          <a:srgbClr val="000099"/>
                        </a:solidFill>
                        <a:latin typeface="Times New Roman" pitchFamily="18" charset="0"/>
                      </a:rPr>
                      <a:t>80</a:t>
                    </a:r>
                    <a:endPara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endParaRPr>
                  </a:p>
                </p:txBody>
              </p:sp>
            </p:grpSp>
            <p:cxnSp>
              <p:nvCxnSpPr>
                <p:cNvPr id="28699" name="Line 60"/>
                <p:cNvCxnSpPr/>
                <p:nvPr/>
              </p:nvCxnSpPr>
              <p:spPr>
                <a:xfrm flipH="1">
                  <a:off x="1532" y="2224"/>
                  <a:ext cx="0" cy="1799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8700" name="Line 61"/>
                <p:cNvCxnSpPr/>
                <p:nvPr/>
              </p:nvCxnSpPr>
              <p:spPr>
                <a:xfrm flipH="1">
                  <a:off x="1819" y="2285"/>
                  <a:ext cx="0" cy="1738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8701" name="Line 62"/>
                <p:cNvCxnSpPr/>
                <p:nvPr/>
              </p:nvCxnSpPr>
              <p:spPr>
                <a:xfrm flipV="1">
                  <a:off x="1819" y="2212"/>
                  <a:ext cx="45" cy="73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8702" name="Line 63"/>
                <p:cNvCxnSpPr/>
                <p:nvPr/>
              </p:nvCxnSpPr>
              <p:spPr>
                <a:xfrm>
                  <a:off x="1532" y="2212"/>
                  <a:ext cx="332" cy="0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8703" name="Line 64"/>
                <p:cNvCxnSpPr/>
                <p:nvPr/>
              </p:nvCxnSpPr>
              <p:spPr>
                <a:xfrm flipV="1">
                  <a:off x="1532" y="4023"/>
                  <a:ext cx="298" cy="0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8704" name="Line 65"/>
                <p:cNvCxnSpPr/>
                <p:nvPr/>
              </p:nvCxnSpPr>
              <p:spPr>
                <a:xfrm>
                  <a:off x="1487" y="4084"/>
                  <a:ext cx="377" cy="0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8705" name="Line 66"/>
                <p:cNvCxnSpPr/>
                <p:nvPr/>
              </p:nvCxnSpPr>
              <p:spPr>
                <a:xfrm flipH="1">
                  <a:off x="1487" y="4011"/>
                  <a:ext cx="45" cy="73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8706" name="Line 67"/>
                <p:cNvCxnSpPr/>
                <p:nvPr/>
              </p:nvCxnSpPr>
              <p:spPr>
                <a:xfrm>
                  <a:off x="1807" y="4011"/>
                  <a:ext cx="57" cy="73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grpSp>
              <p:nvGrpSpPr>
                <p:cNvPr id="28707" name="Group 68"/>
                <p:cNvGrpSpPr/>
                <p:nvPr/>
              </p:nvGrpSpPr>
              <p:grpSpPr>
                <a:xfrm>
                  <a:off x="1537" y="3725"/>
                  <a:ext cx="184" cy="241"/>
                  <a:chOff x="2825" y="7725"/>
                  <a:chExt cx="336" cy="340"/>
                </a:xfrm>
              </p:grpSpPr>
              <p:cxnSp>
                <p:nvCxnSpPr>
                  <p:cNvPr id="28733" name="Line 69"/>
                  <p:cNvCxnSpPr/>
                  <p:nvPr/>
                </p:nvCxnSpPr>
                <p:spPr>
                  <a:xfrm>
                    <a:off x="2825" y="7725"/>
                    <a:ext cx="336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8734" name="Line 70"/>
                  <p:cNvCxnSpPr/>
                  <p:nvPr/>
                </p:nvCxnSpPr>
                <p:spPr>
                  <a:xfrm>
                    <a:off x="2825" y="806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8735" name="Line 71"/>
                  <p:cNvCxnSpPr/>
                  <p:nvPr/>
                </p:nvCxnSpPr>
                <p:spPr>
                  <a:xfrm>
                    <a:off x="2825" y="798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8736" name="Line 72"/>
                  <p:cNvCxnSpPr/>
                  <p:nvPr/>
                </p:nvCxnSpPr>
                <p:spPr>
                  <a:xfrm>
                    <a:off x="2825" y="789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8737" name="Line 73"/>
                  <p:cNvCxnSpPr/>
                  <p:nvPr/>
                </p:nvCxnSpPr>
                <p:spPr>
                  <a:xfrm>
                    <a:off x="2825" y="781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</p:grpSp>
            <p:grpSp>
              <p:nvGrpSpPr>
                <p:cNvPr id="28708" name="Group 74"/>
                <p:cNvGrpSpPr/>
                <p:nvPr/>
              </p:nvGrpSpPr>
              <p:grpSpPr>
                <a:xfrm>
                  <a:off x="1532" y="3432"/>
                  <a:ext cx="195" cy="229"/>
                  <a:chOff x="2825" y="7725"/>
                  <a:chExt cx="336" cy="340"/>
                </a:xfrm>
              </p:grpSpPr>
              <p:cxnSp>
                <p:nvCxnSpPr>
                  <p:cNvPr id="28728" name="Line 75"/>
                  <p:cNvCxnSpPr/>
                  <p:nvPr/>
                </p:nvCxnSpPr>
                <p:spPr>
                  <a:xfrm>
                    <a:off x="2825" y="7725"/>
                    <a:ext cx="336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8729" name="Line 76"/>
                  <p:cNvCxnSpPr/>
                  <p:nvPr/>
                </p:nvCxnSpPr>
                <p:spPr>
                  <a:xfrm>
                    <a:off x="2825" y="806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8730" name="Line 77"/>
                  <p:cNvCxnSpPr/>
                  <p:nvPr/>
                </p:nvCxnSpPr>
                <p:spPr>
                  <a:xfrm>
                    <a:off x="2825" y="798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8731" name="Line 78"/>
                  <p:cNvCxnSpPr/>
                  <p:nvPr/>
                </p:nvCxnSpPr>
                <p:spPr>
                  <a:xfrm>
                    <a:off x="2825" y="789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8732" name="Line 79"/>
                  <p:cNvCxnSpPr/>
                  <p:nvPr/>
                </p:nvCxnSpPr>
                <p:spPr>
                  <a:xfrm>
                    <a:off x="2825" y="781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</p:grpSp>
            <p:cxnSp>
              <p:nvCxnSpPr>
                <p:cNvPr id="28709" name="Line 80"/>
                <p:cNvCxnSpPr/>
                <p:nvPr/>
              </p:nvCxnSpPr>
              <p:spPr>
                <a:xfrm>
                  <a:off x="1526" y="3148"/>
                  <a:ext cx="184" cy="0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8710" name="Line 81"/>
                <p:cNvCxnSpPr/>
                <p:nvPr/>
              </p:nvCxnSpPr>
              <p:spPr>
                <a:xfrm>
                  <a:off x="1530" y="3363"/>
                  <a:ext cx="155" cy="5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8711" name="Line 82"/>
                <p:cNvCxnSpPr/>
                <p:nvPr/>
              </p:nvCxnSpPr>
              <p:spPr>
                <a:xfrm>
                  <a:off x="1537" y="3318"/>
                  <a:ext cx="127" cy="0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8712" name="Line 83"/>
                <p:cNvCxnSpPr/>
                <p:nvPr/>
              </p:nvCxnSpPr>
              <p:spPr>
                <a:xfrm>
                  <a:off x="1537" y="3257"/>
                  <a:ext cx="127" cy="0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8713" name="Line 84"/>
                <p:cNvCxnSpPr/>
                <p:nvPr/>
              </p:nvCxnSpPr>
              <p:spPr>
                <a:xfrm>
                  <a:off x="1547" y="3202"/>
                  <a:ext cx="126" cy="0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</p:cxnSp>
            <p:grpSp>
              <p:nvGrpSpPr>
                <p:cNvPr id="28714" name="Group 85"/>
                <p:cNvGrpSpPr/>
                <p:nvPr/>
              </p:nvGrpSpPr>
              <p:grpSpPr>
                <a:xfrm>
                  <a:off x="1532" y="2852"/>
                  <a:ext cx="183" cy="242"/>
                  <a:chOff x="2825" y="7725"/>
                  <a:chExt cx="336" cy="340"/>
                </a:xfrm>
              </p:grpSpPr>
              <p:cxnSp>
                <p:nvCxnSpPr>
                  <p:cNvPr id="28723" name="Line 86"/>
                  <p:cNvCxnSpPr/>
                  <p:nvPr/>
                </p:nvCxnSpPr>
                <p:spPr>
                  <a:xfrm>
                    <a:off x="2825" y="7725"/>
                    <a:ext cx="336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8724" name="Line 87"/>
                  <p:cNvCxnSpPr/>
                  <p:nvPr/>
                </p:nvCxnSpPr>
                <p:spPr>
                  <a:xfrm>
                    <a:off x="2825" y="806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8725" name="Line 88"/>
                  <p:cNvCxnSpPr/>
                  <p:nvPr/>
                </p:nvCxnSpPr>
                <p:spPr>
                  <a:xfrm>
                    <a:off x="2825" y="798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8726" name="Line 89"/>
                  <p:cNvCxnSpPr/>
                  <p:nvPr/>
                </p:nvCxnSpPr>
                <p:spPr>
                  <a:xfrm>
                    <a:off x="2825" y="789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8727" name="Line 90"/>
                  <p:cNvCxnSpPr/>
                  <p:nvPr/>
                </p:nvCxnSpPr>
                <p:spPr>
                  <a:xfrm>
                    <a:off x="2825" y="781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</p:grpSp>
            <p:grpSp>
              <p:nvGrpSpPr>
                <p:cNvPr id="28715" name="Group 91"/>
                <p:cNvGrpSpPr/>
                <p:nvPr/>
              </p:nvGrpSpPr>
              <p:grpSpPr>
                <a:xfrm>
                  <a:off x="1532" y="2550"/>
                  <a:ext cx="183" cy="241"/>
                  <a:chOff x="2825" y="7725"/>
                  <a:chExt cx="336" cy="340"/>
                </a:xfrm>
              </p:grpSpPr>
              <p:cxnSp>
                <p:nvCxnSpPr>
                  <p:cNvPr id="28718" name="Line 92"/>
                  <p:cNvCxnSpPr/>
                  <p:nvPr/>
                </p:nvCxnSpPr>
                <p:spPr>
                  <a:xfrm>
                    <a:off x="2825" y="7725"/>
                    <a:ext cx="336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8719" name="Line 93"/>
                  <p:cNvCxnSpPr/>
                  <p:nvPr/>
                </p:nvCxnSpPr>
                <p:spPr>
                  <a:xfrm>
                    <a:off x="2825" y="806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8720" name="Line 94"/>
                  <p:cNvCxnSpPr/>
                  <p:nvPr/>
                </p:nvCxnSpPr>
                <p:spPr>
                  <a:xfrm>
                    <a:off x="2825" y="798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8721" name="Line 95"/>
                  <p:cNvCxnSpPr/>
                  <p:nvPr/>
                </p:nvCxnSpPr>
                <p:spPr>
                  <a:xfrm>
                    <a:off x="2825" y="789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8722" name="Line 96"/>
                  <p:cNvCxnSpPr/>
                  <p:nvPr/>
                </p:nvCxnSpPr>
                <p:spPr>
                  <a:xfrm>
                    <a:off x="2825" y="781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</p:grpSp>
            <p:sp>
              <p:nvSpPr>
                <p:cNvPr id="28716" name="Text Box 97"/>
                <p:cNvSpPr/>
                <p:nvPr/>
              </p:nvSpPr>
              <p:spPr>
                <a:xfrm>
                  <a:off x="1556" y="2260"/>
                  <a:ext cx="209" cy="19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lIns="0" tIns="0" rIns="0" bIns="0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algn="just">
                    <a:spcBef>
                      <a:spcPct val="0"/>
                    </a:spcBef>
                    <a:buFontTx/>
                    <a:buNone/>
                  </a:pPr>
                  <a:r>
                    <a: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rPr>
                    <a:t>ml</a:t>
                  </a:r>
                  <a:endParaRPr lang="en-US" altLang="zh-CN" sz="1800" b="1">
                    <a:solidFill>
                      <a:srgbClr val="000099"/>
                    </a:solidFill>
                    <a:latin typeface="Times New Roman" pitchFamily="18" charset="0"/>
                  </a:endParaRPr>
                </a:p>
              </p:txBody>
            </p:sp>
            <p:cxnSp>
              <p:nvCxnSpPr>
                <p:cNvPr id="28717" name="Line 98"/>
                <p:cNvCxnSpPr/>
                <p:nvPr/>
              </p:nvCxnSpPr>
              <p:spPr>
                <a:xfrm>
                  <a:off x="1526" y="3311"/>
                  <a:ext cx="299" cy="0"/>
                </a:xfrm>
                <a:prstGeom prst="line">
                  <a:avLst/>
                </a:prstGeom>
                <a:noFill/>
                <a:ln w="28575">
                  <a:solidFill>
                    <a:srgbClr val="3366FF"/>
                  </a:solidFill>
                  <a:miter lim="800000"/>
                </a:ln>
              </p:spPr>
            </p:cxnSp>
          </p:grpSp>
          <p:sp>
            <p:nvSpPr>
              <p:cNvPr id="28697" name="Text Box 99"/>
              <p:cNvSpPr/>
              <p:nvPr/>
            </p:nvSpPr>
            <p:spPr>
              <a:xfrm>
                <a:off x="1864" y="3173"/>
                <a:ext cx="297" cy="299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lIns="0" tIns="0" rIns="0" bIns="0"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50000"/>
                  </a:spcBef>
                  <a:buFontTx/>
                  <a:buNone/>
                </a:pPr>
                <a:endParaRPr kumimoji="1" lang="zh-CN" altLang="en-US" sz="2800" b="1">
                  <a:solidFill>
                    <a:srgbClr val="000099"/>
                  </a:solidFill>
                  <a:latin typeface="Times New Roman" pitchFamily="18" charset="0"/>
                </a:endParaRPr>
              </a:p>
            </p:txBody>
          </p:sp>
        </p:grpSp>
      </p:grpSp>
      <p:sp>
        <p:nvSpPr>
          <p:cNvPr id="28678" name="Text Box 88"/>
          <p:cNvSpPr/>
          <p:nvPr/>
        </p:nvSpPr>
        <p:spPr>
          <a:xfrm>
            <a:off x="4648200" y="762000"/>
            <a:ext cx="792162" cy="8540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kumimoji="1" lang="zh-CN" altLang="en-US" sz="4000" b="1">
                <a:latin typeface="Arial" pitchFamily="34" charset="0"/>
              </a:rPr>
              <a:t>②</a:t>
            </a:r>
            <a:endParaRPr kumimoji="1" lang="zh-CN" altLang="en-US" sz="4000" b="1">
              <a:latin typeface="Arial" pitchFamily="34" charset="0"/>
            </a:endParaRPr>
          </a:p>
        </p:txBody>
      </p:sp>
      <p:sp>
        <p:nvSpPr>
          <p:cNvPr id="28679" name="Text Box 89"/>
          <p:cNvSpPr/>
          <p:nvPr/>
        </p:nvSpPr>
        <p:spPr>
          <a:xfrm>
            <a:off x="6858000" y="914400"/>
            <a:ext cx="792162" cy="8540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kumimoji="1" lang="zh-CN" altLang="en-US" sz="4000" b="1">
                <a:latin typeface="Arial" pitchFamily="34" charset="0"/>
              </a:rPr>
              <a:t>③</a:t>
            </a:r>
            <a:endParaRPr kumimoji="1" lang="zh-CN" altLang="en-US" sz="4000" b="1">
              <a:latin typeface="Arial" pitchFamily="34" charset="0"/>
            </a:endParaRPr>
          </a:p>
        </p:txBody>
      </p:sp>
      <p:sp>
        <p:nvSpPr>
          <p:cNvPr id="28680" name="Text Box 90"/>
          <p:cNvSpPr/>
          <p:nvPr/>
        </p:nvSpPr>
        <p:spPr>
          <a:xfrm>
            <a:off x="1676400" y="4038600"/>
            <a:ext cx="1143000" cy="7016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kumimoji="1" lang="en-US" altLang="zh-CN" sz="3200" b="1">
                <a:latin typeface="Arial" pitchFamily="34" charset="0"/>
              </a:rPr>
              <a:t>m</a:t>
            </a:r>
            <a:r>
              <a:rPr kumimoji="1" lang="en-US" altLang="zh-CN" sz="3200" b="1" baseline="-25000">
                <a:latin typeface="Arial" pitchFamily="34" charset="0"/>
              </a:rPr>
              <a:t>2</a:t>
            </a:r>
            <a:endParaRPr kumimoji="1" lang="en-US" altLang="zh-CN" sz="3200" b="1" baseline="-25000">
              <a:latin typeface="Arial" pitchFamily="34" charset="0"/>
            </a:endParaRPr>
          </a:p>
        </p:txBody>
      </p:sp>
      <p:sp>
        <p:nvSpPr>
          <p:cNvPr id="28681" name="Text Box 91"/>
          <p:cNvSpPr/>
          <p:nvPr/>
        </p:nvSpPr>
        <p:spPr>
          <a:xfrm>
            <a:off x="6477000" y="3962400"/>
            <a:ext cx="1143000" cy="7016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kumimoji="1" lang="en-US" altLang="zh-CN" sz="3200" b="1">
                <a:latin typeface="Arial" pitchFamily="34" charset="0"/>
              </a:rPr>
              <a:t>m</a:t>
            </a:r>
            <a:r>
              <a:rPr kumimoji="1" lang="en-US" altLang="zh-CN" sz="3200" b="1" baseline="-25000">
                <a:latin typeface="Arial" pitchFamily="34" charset="0"/>
              </a:rPr>
              <a:t>1</a:t>
            </a:r>
            <a:endParaRPr kumimoji="1" lang="en-US" altLang="zh-CN" sz="3200" b="1" baseline="-25000">
              <a:latin typeface="Arial" pitchFamily="34" charset="0"/>
            </a:endParaRPr>
          </a:p>
        </p:txBody>
      </p:sp>
      <p:sp>
        <p:nvSpPr>
          <p:cNvPr id="28682" name="Text Box 92"/>
          <p:cNvSpPr/>
          <p:nvPr/>
        </p:nvSpPr>
        <p:spPr>
          <a:xfrm>
            <a:off x="4800600" y="4495800"/>
            <a:ext cx="1143000" cy="7016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kumimoji="1" lang="en-US" altLang="zh-CN" sz="3200" b="1">
                <a:latin typeface="Arial" pitchFamily="34" charset="0"/>
              </a:rPr>
              <a:t>V</a:t>
            </a:r>
            <a:endParaRPr kumimoji="1" lang="en-US" altLang="zh-CN" sz="3200" b="1" baseline="-25000">
              <a:latin typeface="Arial" pitchFamily="34" charset="0"/>
            </a:endParaRPr>
          </a:p>
        </p:txBody>
      </p:sp>
      <p:sp>
        <p:nvSpPr>
          <p:cNvPr id="28683" name="Rectangle 93"/>
          <p:cNvSpPr/>
          <p:nvPr/>
        </p:nvSpPr>
        <p:spPr>
          <a:xfrm>
            <a:off x="1719262" y="5638800"/>
            <a:ext cx="2514600" cy="579438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3200" b="1">
                <a:latin typeface="黑体" pitchFamily="49" charset="-122"/>
                <a:ea typeface="黑体" pitchFamily="49" charset="-122"/>
              </a:rPr>
              <a:t>表达式：</a:t>
            </a:r>
            <a:endParaRPr kumimoji="1" lang="zh-CN" altLang="en-US" sz="32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28684" name="Group 94"/>
          <p:cNvGrpSpPr/>
          <p:nvPr/>
        </p:nvGrpSpPr>
        <p:grpSpPr>
          <a:xfrm>
            <a:off x="3505200" y="5181600"/>
            <a:ext cx="2590800" cy="1335088"/>
            <a:chOff x="1440" y="3408"/>
            <a:chExt cx="1221" cy="618"/>
          </a:xfrm>
        </p:grpSpPr>
        <p:grpSp>
          <p:nvGrpSpPr>
            <p:cNvPr id="28685" name="Group 95"/>
            <p:cNvGrpSpPr/>
            <p:nvPr/>
          </p:nvGrpSpPr>
          <p:grpSpPr>
            <a:xfrm>
              <a:off x="1440" y="3408"/>
              <a:ext cx="1021" cy="618"/>
              <a:chOff x="1776" y="3168"/>
              <a:chExt cx="727" cy="618"/>
            </a:xfrm>
          </p:grpSpPr>
          <p:sp>
            <p:nvSpPr>
              <p:cNvPr id="28687" name="AutoShape 96"/>
              <p:cNvSpPr/>
              <p:nvPr/>
            </p:nvSpPr>
            <p:spPr>
              <a:xfrm>
                <a:off x="1776" y="3168"/>
                <a:ext cx="676" cy="618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</p:sp>
          <p:cxnSp>
            <p:nvCxnSpPr>
              <p:cNvPr id="28688" name="Line 97"/>
              <p:cNvCxnSpPr/>
              <p:nvPr/>
            </p:nvCxnSpPr>
            <p:spPr>
              <a:xfrm>
                <a:off x="2191" y="3493"/>
                <a:ext cx="214" cy="1"/>
              </a:xfrm>
              <a:prstGeom prst="line">
                <a:avLst/>
              </a:prstGeom>
              <a:noFill/>
              <a:ln w="17463">
                <a:solidFill>
                  <a:prstClr val="black"/>
                </a:solidFill>
                <a:miter lim="800000"/>
              </a:ln>
            </p:spPr>
          </p:cxnSp>
          <p:sp>
            <p:nvSpPr>
              <p:cNvPr id="28689" name="Rectangle 98"/>
              <p:cNvSpPr/>
              <p:nvPr/>
            </p:nvSpPr>
            <p:spPr>
              <a:xfrm>
                <a:off x="2206" y="3199"/>
                <a:ext cx="297" cy="22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 lIns="0" tIns="0" rIns="0" bIns="0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3200" b="1">
                    <a:solidFill>
                      <a:srgbClr val="000000"/>
                    </a:solidFill>
                    <a:latin typeface="黑体" pitchFamily="49" charset="-122"/>
                    <a:ea typeface="黑体" pitchFamily="49" charset="-122"/>
                  </a:rPr>
                  <a:t>m</a:t>
                </a:r>
                <a:r>
                  <a:rPr lang="en-US" altLang="zh-CN" sz="3200" b="1" baseline="-25000">
                    <a:solidFill>
                      <a:srgbClr val="000000"/>
                    </a:solidFill>
                    <a:latin typeface="黑体" pitchFamily="49" charset="-122"/>
                    <a:ea typeface="黑体" pitchFamily="49" charset="-122"/>
                  </a:rPr>
                  <a:t>2</a:t>
                </a:r>
                <a:r>
                  <a:rPr lang="en-US" altLang="zh-CN" sz="3200" b="1">
                    <a:solidFill>
                      <a:srgbClr val="000000"/>
                    </a:solidFill>
                    <a:latin typeface="黑体" pitchFamily="49" charset="-122"/>
                    <a:ea typeface="黑体" pitchFamily="49" charset="-122"/>
                  </a:rPr>
                  <a:t>-m</a:t>
                </a:r>
                <a:r>
                  <a:rPr lang="en-US" altLang="zh-CN" sz="3200" b="1" baseline="-25000">
                    <a:solidFill>
                      <a:srgbClr val="000000"/>
                    </a:solidFill>
                    <a:latin typeface="黑体" pitchFamily="49" charset="-122"/>
                    <a:ea typeface="黑体" pitchFamily="49" charset="-122"/>
                  </a:rPr>
                  <a:t>1</a:t>
                </a:r>
                <a:endParaRPr lang="en-US" altLang="zh-CN" sz="3200" b="1" baseline="-25000">
                  <a:solidFill>
                    <a:srgbClr val="000000"/>
                  </a:solidFill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28690" name="Rectangle 99"/>
              <p:cNvSpPr/>
              <p:nvPr/>
            </p:nvSpPr>
            <p:spPr>
              <a:xfrm>
                <a:off x="1829" y="3348"/>
                <a:ext cx="137" cy="226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 lIns="0" tIns="0" rIns="0" bIns="0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3200" b="1" i="1">
                    <a:solidFill>
                      <a:srgbClr val="000000"/>
                    </a:solidFill>
                    <a:latin typeface="黑体" pitchFamily="49" charset="-122"/>
                    <a:ea typeface="黑体" pitchFamily="49" charset="-122"/>
                  </a:rPr>
                  <a:t>ρ</a:t>
                </a:r>
                <a:endParaRPr lang="en-US" altLang="zh-CN" sz="3200"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28691" name="Rectangle 100"/>
              <p:cNvSpPr/>
              <p:nvPr/>
            </p:nvSpPr>
            <p:spPr>
              <a:xfrm>
                <a:off x="2194" y="3526"/>
                <a:ext cx="206" cy="22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wrap="none" lIns="0" tIns="0" rIns="0" bIns="0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zh-CN" altLang="en-US" sz="3200" b="1">
                    <a:solidFill>
                      <a:srgbClr val="000000"/>
                    </a:solidFill>
                    <a:latin typeface="黑体" pitchFamily="49" charset="-122"/>
                    <a:ea typeface="黑体" pitchFamily="49" charset="-122"/>
                  </a:rPr>
                  <a:t>  </a:t>
                </a:r>
                <a:r>
                  <a:rPr lang="en-US" altLang="zh-CN" sz="3200" b="1">
                    <a:solidFill>
                      <a:srgbClr val="000000"/>
                    </a:solidFill>
                    <a:latin typeface="黑体" pitchFamily="49" charset="-122"/>
                    <a:ea typeface="黑体" pitchFamily="49" charset="-122"/>
                  </a:rPr>
                  <a:t>V</a:t>
                </a:r>
                <a:endParaRPr lang="en-US" altLang="zh-CN" sz="3200">
                  <a:latin typeface="黑体" pitchFamily="49" charset="-122"/>
                  <a:ea typeface="黑体" pitchFamily="49" charset="-122"/>
                </a:endParaRPr>
              </a:p>
            </p:txBody>
          </p:sp>
          <p:sp>
            <p:nvSpPr>
              <p:cNvPr id="28692" name="Rectangle 101"/>
              <p:cNvSpPr/>
              <p:nvPr/>
            </p:nvSpPr>
            <p:spPr>
              <a:xfrm>
                <a:off x="1999" y="3321"/>
                <a:ext cx="267" cy="225"/>
              </a:xfrm>
              <a:prstGeom prst="rect">
                <a:avLst/>
              </a:prstGeom>
              <a:noFill/>
              <a:ln>
                <a:noFill/>
                <a:miter lim="800000"/>
              </a:ln>
            </p:spPr>
            <p:txBody>
              <a:bodyPr lIns="0" tIns="0" rIns="0" bIns="0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r>
                  <a:rPr lang="en-US" altLang="zh-CN" sz="3200" b="1">
                    <a:solidFill>
                      <a:srgbClr val="000000"/>
                    </a:solidFill>
                    <a:latin typeface="黑体" pitchFamily="49" charset="-122"/>
                    <a:ea typeface="黑体" pitchFamily="49" charset="-122"/>
                  </a:rPr>
                  <a:t>=</a:t>
                </a:r>
                <a:endParaRPr lang="en-US" altLang="zh-CN" sz="3200">
                  <a:latin typeface="黑体" pitchFamily="49" charset="-122"/>
                  <a:ea typeface="黑体" pitchFamily="49" charset="-122"/>
                </a:endParaRPr>
              </a:p>
            </p:txBody>
          </p:sp>
        </p:grpSp>
        <p:cxnSp>
          <p:nvCxnSpPr>
            <p:cNvPr id="28686" name="Line 102"/>
            <p:cNvCxnSpPr/>
            <p:nvPr/>
          </p:nvCxnSpPr>
          <p:spPr>
            <a:xfrm>
              <a:off x="2037" y="3724"/>
              <a:ext cx="624" cy="0"/>
            </a:xfrm>
            <a:prstGeom prst="line">
              <a:avLst/>
            </a:prstGeom>
            <a:noFill/>
            <a:ln w="28575">
              <a:solidFill>
                <a:schemeClr val="tx1"/>
              </a:solidFill>
              <a:miter lim="800000"/>
            </a:ln>
            <a:effectLst/>
          </p:spPr>
        </p:cxn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8684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8683" grpId="0"/>
    </p:bldLst>
  </p:timing>
</p:sld>
</file>

<file path=ppt/slides/slide2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graphicFrame>
        <p:nvGraphicFramePr>
          <p:cNvPr id="29698" name="Group 2"/>
          <p:cNvGraphicFramePr>
            <a:graphicFrameLocks noGrp="1"/>
          </p:cNvGraphicFramePr>
          <p:nvPr/>
        </p:nvGraphicFramePr>
        <p:xfrm>
          <a:off x="381000" y="2895600"/>
          <a:ext cx="8229600" cy="2057273"/>
        </p:xfrm>
        <a:graphic>
          <a:graphicData uri="http://schemas.openxmlformats.org/drawingml/2006/table">
            <a:tbl>
              <a:tblPr/>
              <a:tblGrid>
                <a:gridCol w="1631950"/>
                <a:gridCol w="1687512"/>
                <a:gridCol w="1617662"/>
                <a:gridCol w="1644650"/>
                <a:gridCol w="1647825"/>
              </a:tblGrid>
              <a:tr h="1270000"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10000"/>
                        </a:lnSpc>
                        <a:buFont typeface=""/>
                      </a:pPr>
                      <a:r>
                        <a:rPr lang="zh-CN" altLang="en-US" sz="2400" b="1">
                          <a:latin typeface="黑体" pitchFamily="49" charset="-122"/>
                          <a:ea typeface="黑体" pitchFamily="49" charset="-122"/>
                        </a:rPr>
                        <a:t>烧杯和盐水总质量</a:t>
                      </a:r>
                      <a:endParaRPr lang="zh-CN" altLang="en-US" sz="2400" b="1"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lvl="0" indent="0">
                        <a:lnSpc>
                          <a:spcPct val="110000"/>
                        </a:lnSpc>
                        <a:buFont typeface=""/>
                      </a:pPr>
                      <a:r>
                        <a:rPr lang="zh-CN" altLang="en-US" sz="2400" b="1">
                          <a:latin typeface="黑体" pitchFamily="49" charset="-122"/>
                          <a:ea typeface="黑体" pitchFamily="49" charset="-122"/>
                        </a:rPr>
                        <a:t>  </a:t>
                      </a: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m</a:t>
                      </a:r>
                      <a:r>
                        <a:rPr lang="en-US" altLang="zh-CN" sz="2400" b="1" baseline="-25000">
                          <a:latin typeface="黑体" pitchFamily="49" charset="-122"/>
                          <a:ea typeface="黑体" pitchFamily="49" charset="-122"/>
                        </a:rPr>
                        <a:t>2</a:t>
                      </a: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/g</a:t>
                      </a:r>
                      <a:endParaRPr lang="en-US" altLang="zh-CN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rgbClr val="3D8F95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rgbClr val="3D8F95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10000"/>
                        </a:lnSpc>
                        <a:buFont typeface=""/>
                      </a:pPr>
                      <a:r>
                        <a:rPr lang="zh-CN" altLang="en-US" sz="2400" b="1">
                          <a:latin typeface="黑体" pitchFamily="49" charset="-122"/>
                          <a:ea typeface="黑体" pitchFamily="49" charset="-122"/>
                        </a:rPr>
                        <a:t>烧杯和剩余盐水质量  </a:t>
                      </a: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m</a:t>
                      </a:r>
                      <a:r>
                        <a:rPr lang="en-US" altLang="zh-CN" sz="2400" b="1" baseline="-25000">
                          <a:latin typeface="黑体" pitchFamily="49" charset="-122"/>
                          <a:ea typeface="黑体" pitchFamily="49" charset="-122"/>
                        </a:rPr>
                        <a:t>1</a:t>
                      </a: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/g</a:t>
                      </a:r>
                      <a:endParaRPr lang="en-US" altLang="zh-CN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rgbClr val="3D8F95"/>
                      </a:solidFill>
                      <a:miter lim="800000"/>
                    </a:lnL>
                    <a:lnR w="12700">
                      <a:solidFill>
                        <a:srgbClr val="3D8F95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rgbClr val="3D8F95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10000"/>
                        </a:lnSpc>
                        <a:buFont typeface=""/>
                      </a:pPr>
                      <a:r>
                        <a:rPr lang="zh-CN" altLang="en-US" sz="2400" b="1">
                          <a:latin typeface="黑体" pitchFamily="49" charset="-122"/>
                          <a:ea typeface="黑体" pitchFamily="49" charset="-122"/>
                        </a:rPr>
                        <a:t>量筒中盐水质量</a:t>
                      </a:r>
                      <a:endParaRPr lang="zh-CN" altLang="en-US" sz="2400" b="1"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lvl="0" indent="0" algn="ctr">
                        <a:lnSpc>
                          <a:spcPct val="110000"/>
                        </a:lnSpc>
                        <a:buFont typeface=""/>
                      </a:pP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m/g</a:t>
                      </a:r>
                      <a:endParaRPr lang="en-US" altLang="zh-CN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rgbClr val="3D8F95"/>
                      </a:solidFill>
                      <a:miter lim="800000"/>
                    </a:lnL>
                    <a:lnR w="12700">
                      <a:solidFill>
                        <a:srgbClr val="3D8F95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rgbClr val="3D8F95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10000"/>
                        </a:lnSpc>
                        <a:buFont typeface=""/>
                      </a:pPr>
                      <a:r>
                        <a:rPr lang="zh-CN" altLang="en-US" sz="2400" b="1">
                          <a:latin typeface="黑体" pitchFamily="49" charset="-122"/>
                          <a:ea typeface="黑体" pitchFamily="49" charset="-122"/>
                        </a:rPr>
                        <a:t>量筒中盐水体积</a:t>
                      </a:r>
                      <a:endParaRPr lang="zh-CN" altLang="en-US" sz="2400" b="1"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lvl="0" indent="0">
                        <a:lnSpc>
                          <a:spcPct val="110000"/>
                        </a:lnSpc>
                        <a:buFont typeface=""/>
                      </a:pPr>
                      <a:r>
                        <a:rPr lang="zh-CN" altLang="en-US" sz="2400" b="1">
                          <a:latin typeface="黑体" pitchFamily="49" charset="-122"/>
                          <a:ea typeface="黑体" pitchFamily="49" charset="-122"/>
                        </a:rPr>
                        <a:t>   </a:t>
                      </a: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V/cm</a:t>
                      </a:r>
                      <a:r>
                        <a:rPr lang="en-US" altLang="zh-CN" sz="2400" b="1" baseline="30000">
                          <a:latin typeface="黑体" pitchFamily="49" charset="-122"/>
                          <a:ea typeface="黑体" pitchFamily="49" charset="-122"/>
                        </a:rPr>
                        <a:t>3</a:t>
                      </a:r>
                      <a:endParaRPr lang="en-US" altLang="zh-CN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rgbClr val="3D8F95"/>
                      </a:solidFill>
                      <a:miter lim="800000"/>
                    </a:lnL>
                    <a:lnR w="12700">
                      <a:solidFill>
                        <a:srgbClr val="3D8F95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rgbClr val="3D8F95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lnSpc>
                          <a:spcPct val="110000"/>
                        </a:lnSpc>
                        <a:buFont typeface=""/>
                      </a:pPr>
                      <a:r>
                        <a:rPr lang="zh-CN" altLang="en-US" sz="2400" b="1">
                          <a:latin typeface="黑体" pitchFamily="49" charset="-122"/>
                          <a:ea typeface="黑体" pitchFamily="49" charset="-122"/>
                        </a:rPr>
                        <a:t>盐水密度</a:t>
                      </a:r>
                      <a:endParaRPr lang="zh-CN" altLang="en-US" sz="2400" b="1">
                        <a:latin typeface="黑体" pitchFamily="49" charset="-122"/>
                        <a:ea typeface="黑体" pitchFamily="49" charset="-122"/>
                      </a:endParaRPr>
                    </a:p>
                    <a:p>
                      <a:pPr marL="0" lvl="0" indent="0">
                        <a:lnSpc>
                          <a:spcPct val="110000"/>
                        </a:lnSpc>
                        <a:buFont typeface=""/>
                      </a:pPr>
                      <a:r>
                        <a:rPr lang="en-US" altLang="zh-CN" sz="2400" b="1" i="1">
                          <a:latin typeface="黑体" pitchFamily="49" charset="-122"/>
                          <a:ea typeface="黑体" pitchFamily="49" charset="-122"/>
                        </a:rPr>
                        <a:t>ρ</a:t>
                      </a: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/</a:t>
                      </a:r>
                      <a:r>
                        <a:rPr lang="en-US" altLang="zh-CN" sz="2400" b="1">
                          <a:latin typeface="黑体" pitchFamily="49" charset="-122"/>
                          <a:ea typeface="黑体" pitchFamily="49" charset="-122"/>
                        </a:rPr>
                        <a:t>kg·m</a:t>
                      </a:r>
                      <a:r>
                        <a:rPr lang="en-US" altLang="zh-CN" sz="2400" b="1" baseline="30000">
                          <a:latin typeface="黑体" pitchFamily="49" charset="-122"/>
                          <a:ea typeface="黑体" pitchFamily="49" charset="-122"/>
                        </a:rPr>
                        <a:t>-3</a:t>
                      </a:r>
                      <a:endParaRPr lang="en-US" altLang="zh-CN" sz="2400" b="1"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rgbClr val="3D8F95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28575">
                      <a:solidFill>
                        <a:schemeClr val="tx1"/>
                      </a:solidFill>
                      <a:miter lim="800000"/>
                    </a:lnT>
                    <a:lnB w="12700">
                      <a:solidFill>
                        <a:srgbClr val="3D8F95"/>
                      </a:solidFill>
                      <a:miter lim="800000"/>
                    </a:lnB>
                    <a:noFill/>
                  </a:tcPr>
                </a:tc>
              </a:tr>
              <a:tr h="758825"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endParaRPr lang="zh-CN" altLang="en-US" sz="2400">
                        <a:solidFill>
                          <a:srgbClr val="11111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28575">
                      <a:solidFill>
                        <a:schemeClr val="tx1"/>
                      </a:solidFill>
                      <a:miter lim="800000"/>
                    </a:lnL>
                    <a:lnR w="12700">
                      <a:solidFill>
                        <a:srgbClr val="3D8F95"/>
                      </a:solidFill>
                      <a:miter lim="800000"/>
                    </a:lnR>
                    <a:lnT w="12700">
                      <a:solidFill>
                        <a:srgbClr val="3D8F95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endParaRPr lang="zh-CN" altLang="en-US" sz="2400">
                        <a:solidFill>
                          <a:srgbClr val="11111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rgbClr val="3D8F95"/>
                      </a:solidFill>
                      <a:miter lim="800000"/>
                    </a:lnL>
                    <a:lnR w="12700">
                      <a:solidFill>
                        <a:srgbClr val="3D8F95"/>
                      </a:solidFill>
                      <a:miter lim="800000"/>
                    </a:lnR>
                    <a:lnT w="12700">
                      <a:solidFill>
                        <a:srgbClr val="3D8F95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endParaRPr lang="zh-CN" altLang="en-US" sz="2400">
                        <a:solidFill>
                          <a:srgbClr val="11111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rgbClr val="3D8F95"/>
                      </a:solidFill>
                      <a:miter lim="800000"/>
                    </a:lnL>
                    <a:lnR w="12700">
                      <a:solidFill>
                        <a:srgbClr val="3D8F95"/>
                      </a:solidFill>
                      <a:miter lim="800000"/>
                    </a:lnR>
                    <a:lnT w="12700">
                      <a:solidFill>
                        <a:srgbClr val="3D8F95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endParaRPr lang="zh-CN" altLang="en-US" sz="2400">
                        <a:solidFill>
                          <a:srgbClr val="11111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rgbClr val="3D8F95"/>
                      </a:solidFill>
                      <a:miter lim="800000"/>
                    </a:lnL>
                    <a:lnR w="12700">
                      <a:solidFill>
                        <a:srgbClr val="3D8F95"/>
                      </a:solidFill>
                      <a:miter lim="800000"/>
                    </a:lnR>
                    <a:lnT w="12700">
                      <a:solidFill>
                        <a:srgbClr val="3D8F95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  <a:tc>
                  <a:txBody>
                    <a:bodyPr lIns="91440" tIns="45720" rIns="91440" bIns="45720">
                      <a:noAutofit/>
                    </a:bodyPr>
                    <a:lstStyle>
                      <a:lvl1pPr marL="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1pPr>
                      <a:lvl2pPr marL="4572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2pPr>
                      <a:lvl3pPr marL="9144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3pPr>
                      <a:lvl4pPr marL="13716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4pPr>
                      <a:lvl5pPr marL="1828800" indent="0" algn="l" defTabSz="914400" rtl="0" eaLnBrk="0" fontAlgn="base" hangingPunct="0">
                        <a:lnSpc>
                          <a:spcPct val="100000"/>
                        </a:lnSpc>
                        <a:spcBef>
                          <a:spcPct val="0"/>
                        </a:spcBef>
                        <a:spcAft>
                          <a:spcPct val="0"/>
                        </a:spcAft>
                        <a:buClrTx/>
                        <a:buSzTx/>
                        <a:buFontTx/>
                        <a:buNone/>
                        <a:defRPr kumimoji="0" lang="zh-CN" altLang="en-US" sz="1800" b="0" i="0" u="none" baseline="0">
                          <a:solidFill>
                            <a:schemeClr val="tx1"/>
                          </a:solidFill>
                          <a:latin typeface="Calibri" pitchFamily="34" charset="0"/>
                          <a:ea typeface="宋体" pitchFamily="2" charset="-122"/>
                        </a:defRPr>
                      </a:lvl5pPr>
                    </a:lstStyle>
                    <a:p>
                      <a:pPr marL="0" lvl="0" indent="0">
                        <a:spcBef>
                          <a:spcPct val="20000"/>
                        </a:spcBef>
                        <a:buFont typeface=""/>
                      </a:pPr>
                      <a:endParaRPr lang="zh-CN" altLang="en-US" sz="2400">
                        <a:solidFill>
                          <a:srgbClr val="111111"/>
                        </a:solidFill>
                        <a:latin typeface="黑体" pitchFamily="49" charset="-122"/>
                        <a:ea typeface="黑体" pitchFamily="49" charset="-122"/>
                      </a:endParaRPr>
                    </a:p>
                  </a:txBody>
                  <a:tcPr>
                    <a:lnL w="12700">
                      <a:solidFill>
                        <a:srgbClr val="3D8F95"/>
                      </a:solidFill>
                      <a:miter lim="800000"/>
                    </a:lnL>
                    <a:lnR w="28575">
                      <a:solidFill>
                        <a:schemeClr val="tx1"/>
                      </a:solidFill>
                      <a:miter lim="800000"/>
                    </a:lnR>
                    <a:lnT w="12700">
                      <a:solidFill>
                        <a:srgbClr val="3D8F95"/>
                      </a:solidFill>
                      <a:miter lim="800000"/>
                    </a:lnT>
                    <a:lnB w="28575">
                      <a:solidFill>
                        <a:schemeClr val="tx1"/>
                      </a:solidFill>
                      <a:miter lim="800000"/>
                    </a:lnB>
                    <a:noFill/>
                  </a:tcPr>
                </a:tc>
              </a:tr>
            </a:tbl>
          </a:graphicData>
        </a:graphic>
      </p:graphicFrame>
      <p:sp>
        <p:nvSpPr>
          <p:cNvPr id="29718" name="Rectangle 22"/>
          <p:cNvSpPr/>
          <p:nvPr/>
        </p:nvSpPr>
        <p:spPr>
          <a:xfrm>
            <a:off x="762000" y="2286000"/>
            <a:ext cx="16764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实验记录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29719" name="Group 23"/>
          <p:cNvGrpSpPr/>
          <p:nvPr/>
        </p:nvGrpSpPr>
        <p:grpSpPr>
          <a:xfrm>
            <a:off x="1066800" y="762000"/>
            <a:ext cx="2209800" cy="1371600"/>
            <a:chOff x="320" y="2041"/>
            <a:chExt cx="2039" cy="1331"/>
          </a:xfrm>
        </p:grpSpPr>
        <p:pic>
          <p:nvPicPr>
            <p:cNvPr id="29808" name="Picture 24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20" y="2041"/>
              <a:ext cx="2039" cy="1331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29809" name="Group 25"/>
            <p:cNvGrpSpPr/>
            <p:nvPr/>
          </p:nvGrpSpPr>
          <p:grpSpPr>
            <a:xfrm>
              <a:off x="574" y="2190"/>
              <a:ext cx="373" cy="371"/>
              <a:chOff x="12526" y="609"/>
              <a:chExt cx="749" cy="720"/>
            </a:xfrm>
          </p:grpSpPr>
          <p:grpSp>
            <p:nvGrpSpPr>
              <p:cNvPr id="29818" name="xjhzja8"/>
              <p:cNvGrpSpPr/>
              <p:nvPr/>
            </p:nvGrpSpPr>
            <p:grpSpPr>
              <a:xfrm flipH="1">
                <a:off x="12526" y="609"/>
                <a:ext cx="749" cy="720"/>
                <a:chOff x="7740" y="816"/>
                <a:chExt cx="1740" cy="1890"/>
              </a:xfrm>
            </p:grpSpPr>
            <p:sp>
              <p:nvSpPr>
                <p:cNvPr id="29821" name="AutoShape 27"/>
                <p:cNvSpPr/>
                <p:nvPr/>
              </p:nvSpPr>
              <p:spPr>
                <a:xfrm>
                  <a:off x="7965" y="1746"/>
                  <a:ext cx="1440" cy="960"/>
                </a:xfrm>
                <a:prstGeom prst="flowChartAlternateProcess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/>
                </a:p>
              </p:txBody>
            </p:sp>
            <p:sp>
              <p:nvSpPr>
                <p:cNvPr id="29822" name="Freeform 28"/>
                <p:cNvSpPr/>
                <p:nvPr/>
              </p:nvSpPr>
              <p:spPr bwMode="auto">
                <a:xfrm>
                  <a:off x="7740" y="816"/>
                  <a:ext cx="1740" cy="1129"/>
                </a:xfrm>
                <a:custGeom>
                  <a:cxnLst>
                    <a:cxn ang="0">
                      <a:pos x="225" y="1129"/>
                    </a:cxn>
                    <a:cxn ang="0">
                      <a:pos x="225" y="360"/>
                    </a:cxn>
                    <a:cxn ang="0">
                      <a:pos x="225" y="180"/>
                    </a:cxn>
                    <a:cxn ang="0">
                      <a:pos x="0" y="45"/>
                    </a:cxn>
                    <a:cxn ang="0">
                      <a:pos x="285" y="0"/>
                    </a:cxn>
                    <a:cxn ang="0">
                      <a:pos x="1740" y="0"/>
                    </a:cxn>
                    <a:cxn ang="0">
                      <a:pos x="1665" y="120"/>
                    </a:cxn>
                    <a:cxn ang="0">
                      <a:pos x="1665" y="1129"/>
                    </a:cxn>
                  </a:cxnLst>
                  <a:pathLst>
                    <a:path w="1740" h="1129">
                      <a:moveTo>
                        <a:pt x="225" y="1129"/>
                      </a:moveTo>
                      <a:lnTo>
                        <a:pt x="225" y="360"/>
                      </a:lnTo>
                      <a:lnTo>
                        <a:pt x="225" y="180"/>
                      </a:lnTo>
                      <a:lnTo>
                        <a:pt x="0" y="45"/>
                      </a:lnTo>
                      <a:lnTo>
                        <a:pt x="285" y="0"/>
                      </a:lnTo>
                      <a:lnTo>
                        <a:pt x="1740" y="0"/>
                      </a:lnTo>
                      <a:lnTo>
                        <a:pt x="1665" y="120"/>
                      </a:lnTo>
                      <a:lnTo>
                        <a:pt x="1665" y="1129"/>
                      </a:lnTo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bevel/>
                </a:ln>
              </p:spPr>
            </p:sp>
          </p:grpSp>
          <p:sp>
            <p:nvSpPr>
              <p:cNvPr id="29819" name="Rectangle 29"/>
              <p:cNvSpPr/>
              <p:nvPr/>
            </p:nvSpPr>
            <p:spPr>
              <a:xfrm>
                <a:off x="12582" y="791"/>
                <a:ext cx="576" cy="510"/>
              </a:xfrm>
              <a:prstGeom prst="rect">
                <a:avLst/>
              </a:prstGeom>
              <a:solidFill>
                <a:srgbClr val="CCFFFF"/>
              </a:soli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cxnSp>
            <p:nvCxnSpPr>
              <p:cNvPr id="29820" name="Line 30"/>
              <p:cNvCxnSpPr/>
              <p:nvPr/>
            </p:nvCxnSpPr>
            <p:spPr>
              <a:xfrm>
                <a:off x="12570" y="797"/>
                <a:ext cx="600" cy="0"/>
              </a:xfrm>
              <a:prstGeom prst="line">
                <a:avLst/>
              </a:prstGeom>
              <a:noFill/>
              <a:ln w="28575">
                <a:solidFill>
                  <a:srgbClr val="99CCFF"/>
                </a:solidFill>
                <a:miter lim="800000"/>
              </a:ln>
            </p:spPr>
          </p:cxnSp>
        </p:grpSp>
        <p:grpSp>
          <p:nvGrpSpPr>
            <p:cNvPr id="29810" name="xjhlx20"/>
            <p:cNvGrpSpPr/>
            <p:nvPr/>
          </p:nvGrpSpPr>
          <p:grpSpPr>
            <a:xfrm>
              <a:off x="1880" y="2177"/>
              <a:ext cx="218" cy="363"/>
              <a:chOff x="3780" y="1284"/>
              <a:chExt cx="2340" cy="2808"/>
            </a:xfrm>
          </p:grpSpPr>
          <p:sp>
            <p:nvSpPr>
              <p:cNvPr id="29815" name="Oval 32"/>
              <p:cNvSpPr/>
              <p:nvPr/>
            </p:nvSpPr>
            <p:spPr>
              <a:xfrm>
                <a:off x="4320" y="1284"/>
                <a:ext cx="1260" cy="312"/>
              </a:xfrm>
              <a:prstGeom prst="ellipse">
                <a:avLst/>
              </a:pr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9816" name="Rectangle 33"/>
              <p:cNvSpPr/>
              <p:nvPr/>
            </p:nvSpPr>
            <p:spPr>
              <a:xfrm>
                <a:off x="3780" y="2376"/>
                <a:ext cx="2340" cy="1716"/>
              </a:xfrm>
              <a:prstGeom prst="rect">
                <a:avLst/>
              </a:pr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9817" name="Freeform 34"/>
              <p:cNvSpPr/>
              <p:nvPr/>
            </p:nvSpPr>
            <p:spPr bwMode="auto">
              <a:xfrm>
                <a:off x="4320" y="1596"/>
                <a:ext cx="1260" cy="780"/>
              </a:xfrm>
              <a:custGeom>
                <a:cxnLst>
                  <a:cxn ang="0">
                    <a:pos x="360" y="0"/>
                  </a:cxn>
                  <a:cxn ang="0">
                    <a:pos x="0" y="780"/>
                  </a:cxn>
                  <a:cxn ang="0">
                    <a:pos x="1260" y="780"/>
                  </a:cxn>
                  <a:cxn ang="0">
                    <a:pos x="900" y="0"/>
                  </a:cxn>
                </a:cxnLst>
                <a:pathLst>
                  <a:path w="1260" h="780">
                    <a:moveTo>
                      <a:pt x="360" y="0"/>
                    </a:moveTo>
                    <a:lnTo>
                      <a:pt x="0" y="780"/>
                    </a:lnTo>
                    <a:lnTo>
                      <a:pt x="1260" y="780"/>
                    </a:lnTo>
                    <a:lnTo>
                      <a:pt x="900" y="0"/>
                    </a:lnTo>
                  </a:path>
                </a:pathLst>
              </a:cu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bevel/>
              </a:ln>
            </p:spPr>
          </p:sp>
        </p:grpSp>
        <p:grpSp>
          <p:nvGrpSpPr>
            <p:cNvPr id="29811" name="xjhlx20"/>
            <p:cNvGrpSpPr/>
            <p:nvPr/>
          </p:nvGrpSpPr>
          <p:grpSpPr>
            <a:xfrm>
              <a:off x="1771" y="2368"/>
              <a:ext cx="118" cy="163"/>
              <a:chOff x="3780" y="1284"/>
              <a:chExt cx="2340" cy="2808"/>
            </a:xfrm>
          </p:grpSpPr>
          <p:sp>
            <p:nvSpPr>
              <p:cNvPr id="29812" name="Oval 36"/>
              <p:cNvSpPr/>
              <p:nvPr/>
            </p:nvSpPr>
            <p:spPr>
              <a:xfrm>
                <a:off x="4320" y="1284"/>
                <a:ext cx="1260" cy="312"/>
              </a:xfrm>
              <a:prstGeom prst="ellipse">
                <a:avLst/>
              </a:pr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9813" name="Rectangle 37"/>
              <p:cNvSpPr/>
              <p:nvPr/>
            </p:nvSpPr>
            <p:spPr>
              <a:xfrm>
                <a:off x="3780" y="2376"/>
                <a:ext cx="2340" cy="1716"/>
              </a:xfrm>
              <a:prstGeom prst="rect">
                <a:avLst/>
              </a:pr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9814" name="Freeform 38"/>
              <p:cNvSpPr/>
              <p:nvPr/>
            </p:nvSpPr>
            <p:spPr bwMode="auto">
              <a:xfrm>
                <a:off x="4320" y="1596"/>
                <a:ext cx="1260" cy="780"/>
              </a:xfrm>
              <a:custGeom>
                <a:cxnLst>
                  <a:cxn ang="0">
                    <a:pos x="360" y="0"/>
                  </a:cxn>
                  <a:cxn ang="0">
                    <a:pos x="0" y="780"/>
                  </a:cxn>
                  <a:cxn ang="0">
                    <a:pos x="1260" y="780"/>
                  </a:cxn>
                  <a:cxn ang="0">
                    <a:pos x="900" y="0"/>
                  </a:cxn>
                </a:cxnLst>
                <a:pathLst>
                  <a:path w="1260" h="780">
                    <a:moveTo>
                      <a:pt x="360" y="0"/>
                    </a:moveTo>
                    <a:lnTo>
                      <a:pt x="0" y="780"/>
                    </a:lnTo>
                    <a:lnTo>
                      <a:pt x="1260" y="780"/>
                    </a:lnTo>
                    <a:lnTo>
                      <a:pt x="900" y="0"/>
                    </a:lnTo>
                  </a:path>
                </a:pathLst>
              </a:cu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bevel/>
              </a:ln>
            </p:spPr>
          </p:sp>
        </p:grpSp>
      </p:grpSp>
      <p:grpSp>
        <p:nvGrpSpPr>
          <p:cNvPr id="29720" name="Group 39"/>
          <p:cNvGrpSpPr/>
          <p:nvPr/>
        </p:nvGrpSpPr>
        <p:grpSpPr>
          <a:xfrm>
            <a:off x="3733800" y="381000"/>
            <a:ext cx="1828800" cy="2362200"/>
            <a:chOff x="4704" y="1536"/>
            <a:chExt cx="1056" cy="2112"/>
          </a:xfrm>
        </p:grpSpPr>
        <p:grpSp>
          <p:nvGrpSpPr>
            <p:cNvPr id="29751" name="Group 40"/>
            <p:cNvGrpSpPr/>
            <p:nvPr/>
          </p:nvGrpSpPr>
          <p:grpSpPr>
            <a:xfrm>
              <a:off x="4704" y="1536"/>
              <a:ext cx="699" cy="505"/>
              <a:chOff x="4704" y="1536"/>
              <a:chExt cx="699" cy="505"/>
            </a:xfrm>
          </p:grpSpPr>
          <p:grpSp>
            <p:nvGrpSpPr>
              <p:cNvPr id="29801" name="Group 41"/>
              <p:cNvGrpSpPr/>
              <p:nvPr/>
            </p:nvGrpSpPr>
            <p:grpSpPr>
              <a:xfrm>
                <a:off x="4704" y="1536"/>
                <a:ext cx="491" cy="392"/>
                <a:chOff x="12480" y="596"/>
                <a:chExt cx="840" cy="749"/>
              </a:xfrm>
            </p:grpSpPr>
            <p:grpSp>
              <p:nvGrpSpPr>
                <p:cNvPr id="29803" name="xjhzja8"/>
                <p:cNvGrpSpPr/>
                <p:nvPr/>
              </p:nvGrpSpPr>
              <p:grpSpPr>
                <a:xfrm rot="3360000" flipH="1">
                  <a:off x="12527" y="611"/>
                  <a:ext cx="749" cy="720"/>
                  <a:chOff x="7740" y="816"/>
                  <a:chExt cx="1740" cy="1890"/>
                </a:xfrm>
              </p:grpSpPr>
              <p:sp>
                <p:nvSpPr>
                  <p:cNvPr id="29806" name="AutoShape 43"/>
                  <p:cNvSpPr/>
                  <p:nvPr/>
                </p:nvSpPr>
                <p:spPr>
                  <a:xfrm>
                    <a:off x="7965" y="1746"/>
                    <a:ext cx="1440" cy="960"/>
                  </a:xfrm>
                  <a:prstGeom prst="flowChartAlternateProcess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  <p:txBody>
                  <a:bodyPr>
                    <a:noAutofit/>
                  </a:bodyPr>
                  <a:lstStyle>
                    <a:lvl1pPr marL="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1pPr>
                    <a:lvl2pPr marL="4572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2pPr>
                    <a:lvl3pPr marL="9144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3pPr>
                    <a:lvl4pPr marL="13716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4pPr>
                    <a:lvl5pPr marL="1828800" indent="0" algn="l" defTabSz="914400" rtl="0" eaLnBrk="0" fontAlgn="base" hangingPunct="0">
                      <a:lnSpc>
                        <a:spcPct val="100000"/>
                      </a:lnSpc>
                      <a:spcBef>
                        <a:spcPct val="0"/>
                      </a:spcBef>
                      <a:spcAft>
                        <a:spcPct val="0"/>
                      </a:spcAft>
                      <a:buClrTx/>
                      <a:buSzTx/>
                      <a:buFontTx/>
                      <a:buNone/>
                      <a:defRPr kumimoji="0" lang="zh-CN" altLang="en-US" sz="1800" b="0" i="0" u="none" baseline="0">
                        <a:solidFill>
                          <a:schemeClr val="tx1"/>
                        </a:solidFill>
                        <a:latin typeface="Calibri" pitchFamily="34" charset="0"/>
                        <a:ea typeface="宋体" pitchFamily="2" charset="-122"/>
                      </a:defRPr>
                    </a:lvl5pPr>
                  </a:lstStyle>
                  <a:p>
                    <a:pPr marL="0" lvl="0" indent="0" eaLnBrk="1" hangingPunct="1"/>
                    <a:endParaRPr lang="zh-CN" altLang="en-US"/>
                  </a:p>
                </p:txBody>
              </p:sp>
              <p:sp>
                <p:nvSpPr>
                  <p:cNvPr id="29807" name="Freeform 44"/>
                  <p:cNvSpPr/>
                  <p:nvPr/>
                </p:nvSpPr>
                <p:spPr bwMode="auto">
                  <a:xfrm>
                    <a:off x="7740" y="816"/>
                    <a:ext cx="1740" cy="1129"/>
                  </a:xfrm>
                  <a:custGeom>
                    <a:cxnLst>
                      <a:cxn ang="0">
                        <a:pos x="225" y="1129"/>
                      </a:cxn>
                      <a:cxn ang="0">
                        <a:pos x="225" y="360"/>
                      </a:cxn>
                      <a:cxn ang="0">
                        <a:pos x="225" y="180"/>
                      </a:cxn>
                      <a:cxn ang="0">
                        <a:pos x="0" y="45"/>
                      </a:cxn>
                      <a:cxn ang="0">
                        <a:pos x="285" y="0"/>
                      </a:cxn>
                      <a:cxn ang="0">
                        <a:pos x="1740" y="0"/>
                      </a:cxn>
                      <a:cxn ang="0">
                        <a:pos x="1665" y="120"/>
                      </a:cxn>
                      <a:cxn ang="0">
                        <a:pos x="1665" y="1129"/>
                      </a:cxn>
                    </a:cxnLst>
                    <a:pathLst>
                      <a:path w="1740" h="1129">
                        <a:moveTo>
                          <a:pt x="225" y="1129"/>
                        </a:moveTo>
                        <a:lnTo>
                          <a:pt x="225" y="360"/>
                        </a:lnTo>
                        <a:lnTo>
                          <a:pt x="225" y="180"/>
                        </a:lnTo>
                        <a:lnTo>
                          <a:pt x="0" y="45"/>
                        </a:lnTo>
                        <a:lnTo>
                          <a:pt x="285" y="0"/>
                        </a:lnTo>
                        <a:lnTo>
                          <a:pt x="1740" y="0"/>
                        </a:lnTo>
                        <a:lnTo>
                          <a:pt x="1665" y="120"/>
                        </a:lnTo>
                        <a:lnTo>
                          <a:pt x="1665" y="1129"/>
                        </a:lnTo>
                      </a:path>
                    </a:pathLst>
                  </a:custGeom>
                  <a:solidFill>
                    <a:srgbClr val="FFFFFF"/>
                  </a:solidFill>
                  <a:ln w="9525">
                    <a:solidFill>
                      <a:srgbClr val="000000"/>
                    </a:solidFill>
                    <a:bevel/>
                  </a:ln>
                </p:spPr>
              </p:sp>
            </p:grpSp>
            <p:sp>
              <p:nvSpPr>
                <p:cNvPr id="29804" name="AutoShape 45"/>
                <p:cNvSpPr/>
                <p:nvPr/>
              </p:nvSpPr>
              <p:spPr>
                <a:xfrm rot="19440000">
                  <a:off x="12558" y="713"/>
                  <a:ext cx="750" cy="510"/>
                </a:xfrm>
                <a:prstGeom prst="rtTriangle">
                  <a:avLst/>
                </a:prstGeom>
                <a:solidFill>
                  <a:srgbClr val="CCFFFF"/>
                </a:solidFill>
                <a:ln>
                  <a:noFill/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/>
                </a:p>
              </p:txBody>
            </p:sp>
            <p:cxnSp>
              <p:nvCxnSpPr>
                <p:cNvPr id="29805" name="Line 46"/>
                <p:cNvCxnSpPr/>
                <p:nvPr/>
              </p:nvCxnSpPr>
              <p:spPr>
                <a:xfrm>
                  <a:off x="12480" y="971"/>
                  <a:ext cx="840" cy="0"/>
                </a:xfrm>
                <a:prstGeom prst="line">
                  <a:avLst/>
                </a:prstGeom>
                <a:noFill/>
                <a:ln w="28575">
                  <a:solidFill>
                    <a:srgbClr val="99CCFF"/>
                  </a:solidFill>
                  <a:miter lim="800000"/>
                </a:ln>
              </p:spPr>
            </p:cxnSp>
          </p:grpSp>
          <p:sp>
            <p:nvSpPr>
              <p:cNvPr id="29802" name="Arc 47"/>
              <p:cNvSpPr/>
              <p:nvPr/>
            </p:nvSpPr>
            <p:spPr bwMode="auto">
              <a:xfrm>
                <a:off x="5280" y="1776"/>
                <a:ext cx="123" cy="265"/>
              </a:xfrm>
              <a:custGeom>
                <a:cxnLst>
                  <a:cxn ang="0">
                    <a:pos x="0" y="0"/>
                  </a:cxn>
                  <a:cxn ang="0">
                    <a:pos x="123" y="193"/>
                  </a:cxn>
                  <a:cxn ang="0">
                    <a:pos x="0" y="265"/>
                  </a:cxn>
                </a:cxnLst>
                <a:pathLst>
                  <a:path w="20794" h="21600" fill="none">
                    <a:moveTo>
                      <a:pt x="0" y="0"/>
                    </a:moveTo>
                    <a:cubicBezTo>
                      <a:pt x="9678" y="0"/>
                      <a:pt x="18175" y="6438"/>
                      <a:pt x="20794" y="15755"/>
                    </a:cubicBezTo>
                  </a:path>
                  <a:path w="20794" h="21600" stroke="0">
                    <a:moveTo>
                      <a:pt x="0" y="0"/>
                    </a:moveTo>
                    <a:cubicBezTo>
                      <a:pt x="9678" y="0"/>
                      <a:pt x="18175" y="6438"/>
                      <a:pt x="20794" y="15755"/>
                    </a:cubicBezTo>
                    <a:lnTo>
                      <a:pt x="0" y="21600"/>
                    </a:lnTo>
                    <a:lnTo>
                      <a:pt x="0" y="0"/>
                    </a:lnTo>
                    <a:close/>
                  </a:path>
                </a:pathLst>
              </a:custGeom>
              <a:noFill/>
              <a:ln w="28575">
                <a:solidFill>
                  <a:srgbClr val="6699FF"/>
                </a:solidFill>
                <a:prstDash val="sysDot"/>
                <a:bevel/>
              </a:ln>
              <a:effectLst/>
            </p:spPr>
          </p:sp>
        </p:grpSp>
        <p:grpSp>
          <p:nvGrpSpPr>
            <p:cNvPr id="29752" name="Group 48"/>
            <p:cNvGrpSpPr/>
            <p:nvPr/>
          </p:nvGrpSpPr>
          <p:grpSpPr>
            <a:xfrm>
              <a:off x="5072" y="1968"/>
              <a:ext cx="688" cy="1680"/>
              <a:chOff x="1281" y="2212"/>
              <a:chExt cx="880" cy="1872"/>
            </a:xfrm>
          </p:grpSpPr>
          <p:sp>
            <p:nvSpPr>
              <p:cNvPr id="29753" name="Rectangle 52"/>
              <p:cNvSpPr/>
              <p:nvPr/>
            </p:nvSpPr>
            <p:spPr>
              <a:xfrm>
                <a:off x="1516" y="3316"/>
                <a:ext cx="298" cy="720"/>
              </a:xfrm>
              <a:prstGeom prst="rect">
                <a:avLst/>
              </a:prstGeom>
              <a:solidFill>
                <a:srgbClr val="D3FFFF"/>
              </a:solidFill>
              <a:ln>
                <a:noFill/>
                <a:miter lim="800000"/>
              </a:ln>
              <a:effectLst/>
            </p:spPr>
            <p:txBody>
              <a:bodyPr wrap="none" anchor="ctr" anchorCtr="0">
                <a:no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0"/>
                  </a:spcBef>
                  <a:buFontTx/>
                  <a:buNone/>
                </a:pPr>
                <a:endParaRPr lang="zh-CN" altLang="en-US" sz="1800" b="1">
                  <a:solidFill>
                    <a:srgbClr val="000099"/>
                  </a:solidFill>
                  <a:latin typeface="Arial" pitchFamily="34" charset="0"/>
                </a:endParaRPr>
              </a:p>
            </p:txBody>
          </p:sp>
          <p:grpSp>
            <p:nvGrpSpPr>
              <p:cNvPr id="29754" name="Group 50"/>
              <p:cNvGrpSpPr/>
              <p:nvPr/>
            </p:nvGrpSpPr>
            <p:grpSpPr>
              <a:xfrm>
                <a:off x="1281" y="2212"/>
                <a:ext cx="583" cy="1872"/>
                <a:chOff x="1281" y="2212"/>
                <a:chExt cx="583" cy="1872"/>
              </a:xfrm>
            </p:grpSpPr>
            <p:grpSp>
              <p:nvGrpSpPr>
                <p:cNvPr id="29756" name="Group 54"/>
                <p:cNvGrpSpPr/>
                <p:nvPr/>
              </p:nvGrpSpPr>
              <p:grpSpPr>
                <a:xfrm>
                  <a:off x="1281" y="2461"/>
                  <a:ext cx="262" cy="1370"/>
                  <a:chOff x="8264" y="11589"/>
                  <a:chExt cx="297" cy="1539"/>
                </a:xfrm>
              </p:grpSpPr>
              <p:sp>
                <p:nvSpPr>
                  <p:cNvPr id="29796" name="Text Box 55"/>
                  <p:cNvSpPr/>
                  <p:nvPr/>
                </p:nvSpPr>
                <p:spPr>
                  <a:xfrm>
                    <a:off x="8264" y="11589"/>
                    <a:ext cx="294" cy="217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lIns="0" tIns="0" rIns="0" bIns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algn="just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zh-CN" sz="1800" b="1">
                        <a:solidFill>
                          <a:srgbClr val="000099"/>
                        </a:solidFill>
                        <a:latin typeface="Times New Roman" pitchFamily="18" charset="0"/>
                      </a:rPr>
                      <a:t>100</a:t>
                    </a:r>
                    <a:endPara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29797" name="Text Box 56"/>
                  <p:cNvSpPr/>
                  <p:nvPr/>
                </p:nvSpPr>
                <p:spPr>
                  <a:xfrm>
                    <a:off x="8312" y="12911"/>
                    <a:ext cx="249" cy="217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lIns="0" tIns="0" rIns="0" bIns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algn="just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zh-CN" sz="1800" b="1">
                        <a:solidFill>
                          <a:srgbClr val="000099"/>
                        </a:solidFill>
                        <a:latin typeface="Times New Roman" pitchFamily="18" charset="0"/>
                      </a:rPr>
                      <a:t>20</a:t>
                    </a:r>
                    <a:endPara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29798" name="Text Box 57"/>
                  <p:cNvSpPr/>
                  <p:nvPr/>
                </p:nvSpPr>
                <p:spPr>
                  <a:xfrm>
                    <a:off x="8315" y="12577"/>
                    <a:ext cx="231" cy="255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lIns="0" tIns="0" rIns="0" bIns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algn="just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zh-CN" sz="1800" b="1">
                        <a:solidFill>
                          <a:srgbClr val="000099"/>
                        </a:solidFill>
                        <a:latin typeface="Times New Roman" pitchFamily="18" charset="0"/>
                      </a:rPr>
                      <a:t>40</a:t>
                    </a:r>
                    <a:endPara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29799" name="Text Box 58"/>
                  <p:cNvSpPr/>
                  <p:nvPr/>
                </p:nvSpPr>
                <p:spPr>
                  <a:xfrm>
                    <a:off x="8318" y="12264"/>
                    <a:ext cx="210" cy="272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lIns="0" tIns="0" rIns="0" bIns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algn="just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zh-CN" sz="1800" b="1">
                        <a:solidFill>
                          <a:srgbClr val="000099"/>
                        </a:solidFill>
                        <a:latin typeface="Times New Roman" pitchFamily="18" charset="0"/>
                      </a:rPr>
                      <a:t>60</a:t>
                    </a:r>
                    <a:endPara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endParaRPr>
                  </a:p>
                </p:txBody>
              </p:sp>
              <p:sp>
                <p:nvSpPr>
                  <p:cNvPr id="29800" name="Text Box 59"/>
                  <p:cNvSpPr/>
                  <p:nvPr/>
                </p:nvSpPr>
                <p:spPr>
                  <a:xfrm>
                    <a:off x="8332" y="11928"/>
                    <a:ext cx="205" cy="266"/>
                  </a:xfrm>
                  <a:prstGeom prst="rect">
                    <a:avLst/>
                  </a:prstGeom>
                  <a:noFill/>
                  <a:ln>
                    <a:noFill/>
                    <a:miter lim="800000"/>
                  </a:ln>
                </p:spPr>
                <p:txBody>
                  <a:bodyPr lIns="0" tIns="0" rIns="0" bIns="0">
                    <a:noAutofit/>
                  </a:bodyPr>
                  <a:lstStyle>
                    <a:lvl1pPr marL="342900" indent="-3429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32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1pPr>
                    <a:lvl2pPr marL="742950" indent="-28575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8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2pPr>
                    <a:lvl3pPr marL="11430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•"/>
                      <a:defRPr kumimoji="0" lang="zh-CN" altLang="en-US" sz="24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3pPr>
                    <a:lvl4pPr marL="16002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–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4pPr>
                    <a:lvl5pPr marL="2057400" indent="-228600" algn="l" defTabSz="914400" rtl="0" eaLnBrk="0" fontAlgn="base" hangingPunct="0">
                      <a:lnSpc>
                        <a:spcPct val="100000"/>
                      </a:lnSpc>
                      <a:spcBef>
                        <a:spcPct val="20000"/>
                      </a:spcBef>
                      <a:spcAft>
                        <a:spcPct val="0"/>
                      </a:spcAft>
                      <a:buClrTx/>
                      <a:buSzTx/>
                      <a:buFont typeface="Arial" pitchFamily="34" charset="0"/>
                      <a:buChar char="»"/>
                      <a:defRPr kumimoji="0" lang="zh-CN" altLang="en-US" sz="2000" b="0" i="0" u="none" kern="1200" baseline="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5pPr>
                    <a:lvl6pPr marL="25146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6pPr>
                    <a:lvl7pPr marL="29718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7pPr>
                    <a:lvl8pPr marL="34290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8pPr>
                    <a:lvl9pPr marL="3886200" indent="-228600" algn="l" defTabSz="914400" rtl="0" eaLnBrk="1" latinLnBrk="0" hangingPunct="1">
                      <a:spcBef>
                        <a:spcPct val="20000"/>
                      </a:spcBef>
                      <a:buFont typeface="Arial" pitchFamily="34" charset="0"/>
                      <a:buChar char="•"/>
                      <a:defRPr lang="zh-CN" altLang="en-US" sz="2000" kern="1200">
                        <a:solidFill>
                          <a:schemeClr val="tx1"/>
                        </a:solidFill>
                        <a:latin typeface="+mn-lt"/>
                        <a:ea typeface="+mn-ea"/>
                        <a:cs typeface="+mn-cs"/>
                      </a:defRPr>
                    </a:lvl9pPr>
                  </a:lstStyle>
                  <a:p>
                    <a:pPr marL="0" lvl="0" indent="0" algn="just">
                      <a:spcBef>
                        <a:spcPct val="0"/>
                      </a:spcBef>
                      <a:buFontTx/>
                      <a:buNone/>
                    </a:pPr>
                    <a:r>
                      <a:rPr lang="en-US" altLang="zh-CN" sz="1800" b="1">
                        <a:solidFill>
                          <a:srgbClr val="000099"/>
                        </a:solidFill>
                        <a:latin typeface="Times New Roman" pitchFamily="18" charset="0"/>
                      </a:rPr>
                      <a:t>80</a:t>
                    </a:r>
                    <a:endPara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endParaRPr>
                  </a:p>
                </p:txBody>
              </p:sp>
            </p:grpSp>
            <p:cxnSp>
              <p:nvCxnSpPr>
                <p:cNvPr id="29757" name="Line 60"/>
                <p:cNvCxnSpPr/>
                <p:nvPr/>
              </p:nvCxnSpPr>
              <p:spPr>
                <a:xfrm flipH="1">
                  <a:off x="1532" y="2224"/>
                  <a:ext cx="0" cy="1799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9758" name="Line 61"/>
                <p:cNvCxnSpPr/>
                <p:nvPr/>
              </p:nvCxnSpPr>
              <p:spPr>
                <a:xfrm flipH="1">
                  <a:off x="1819" y="2285"/>
                  <a:ext cx="0" cy="1738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9759" name="Line 62"/>
                <p:cNvCxnSpPr/>
                <p:nvPr/>
              </p:nvCxnSpPr>
              <p:spPr>
                <a:xfrm flipV="1">
                  <a:off x="1819" y="2212"/>
                  <a:ext cx="45" cy="73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9760" name="Line 63"/>
                <p:cNvCxnSpPr/>
                <p:nvPr/>
              </p:nvCxnSpPr>
              <p:spPr>
                <a:xfrm>
                  <a:off x="1532" y="2212"/>
                  <a:ext cx="332" cy="0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9761" name="Line 64"/>
                <p:cNvCxnSpPr/>
                <p:nvPr/>
              </p:nvCxnSpPr>
              <p:spPr>
                <a:xfrm flipV="1">
                  <a:off x="1532" y="4023"/>
                  <a:ext cx="298" cy="0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9762" name="Line 65"/>
                <p:cNvCxnSpPr/>
                <p:nvPr/>
              </p:nvCxnSpPr>
              <p:spPr>
                <a:xfrm>
                  <a:off x="1487" y="4084"/>
                  <a:ext cx="377" cy="0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9763" name="Line 66"/>
                <p:cNvCxnSpPr/>
                <p:nvPr/>
              </p:nvCxnSpPr>
              <p:spPr>
                <a:xfrm flipH="1">
                  <a:off x="1487" y="4011"/>
                  <a:ext cx="45" cy="73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9764" name="Line 67"/>
                <p:cNvCxnSpPr/>
                <p:nvPr/>
              </p:nvCxnSpPr>
              <p:spPr>
                <a:xfrm>
                  <a:off x="1807" y="4011"/>
                  <a:ext cx="57" cy="73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</p:spPr>
            </p:cxnSp>
            <p:grpSp>
              <p:nvGrpSpPr>
                <p:cNvPr id="29765" name="Group 68"/>
                <p:cNvGrpSpPr/>
                <p:nvPr/>
              </p:nvGrpSpPr>
              <p:grpSpPr>
                <a:xfrm>
                  <a:off x="1537" y="3725"/>
                  <a:ext cx="184" cy="241"/>
                  <a:chOff x="2825" y="7725"/>
                  <a:chExt cx="336" cy="340"/>
                </a:xfrm>
              </p:grpSpPr>
              <p:cxnSp>
                <p:nvCxnSpPr>
                  <p:cNvPr id="29791" name="Line 69"/>
                  <p:cNvCxnSpPr/>
                  <p:nvPr/>
                </p:nvCxnSpPr>
                <p:spPr>
                  <a:xfrm>
                    <a:off x="2825" y="7725"/>
                    <a:ext cx="336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9792" name="Line 70"/>
                  <p:cNvCxnSpPr/>
                  <p:nvPr/>
                </p:nvCxnSpPr>
                <p:spPr>
                  <a:xfrm>
                    <a:off x="2825" y="806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9793" name="Line 71"/>
                  <p:cNvCxnSpPr/>
                  <p:nvPr/>
                </p:nvCxnSpPr>
                <p:spPr>
                  <a:xfrm>
                    <a:off x="2825" y="798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9794" name="Line 72"/>
                  <p:cNvCxnSpPr/>
                  <p:nvPr/>
                </p:nvCxnSpPr>
                <p:spPr>
                  <a:xfrm>
                    <a:off x="2825" y="789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9795" name="Line 73"/>
                  <p:cNvCxnSpPr/>
                  <p:nvPr/>
                </p:nvCxnSpPr>
                <p:spPr>
                  <a:xfrm>
                    <a:off x="2825" y="781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</p:grpSp>
            <p:grpSp>
              <p:nvGrpSpPr>
                <p:cNvPr id="29766" name="Group 74"/>
                <p:cNvGrpSpPr/>
                <p:nvPr/>
              </p:nvGrpSpPr>
              <p:grpSpPr>
                <a:xfrm>
                  <a:off x="1532" y="3432"/>
                  <a:ext cx="195" cy="229"/>
                  <a:chOff x="2825" y="7725"/>
                  <a:chExt cx="336" cy="340"/>
                </a:xfrm>
              </p:grpSpPr>
              <p:cxnSp>
                <p:nvCxnSpPr>
                  <p:cNvPr id="29786" name="Line 75"/>
                  <p:cNvCxnSpPr/>
                  <p:nvPr/>
                </p:nvCxnSpPr>
                <p:spPr>
                  <a:xfrm>
                    <a:off x="2825" y="7725"/>
                    <a:ext cx="336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9787" name="Line 76"/>
                  <p:cNvCxnSpPr/>
                  <p:nvPr/>
                </p:nvCxnSpPr>
                <p:spPr>
                  <a:xfrm>
                    <a:off x="2825" y="806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9788" name="Line 77"/>
                  <p:cNvCxnSpPr/>
                  <p:nvPr/>
                </p:nvCxnSpPr>
                <p:spPr>
                  <a:xfrm>
                    <a:off x="2825" y="798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9789" name="Line 78"/>
                  <p:cNvCxnSpPr/>
                  <p:nvPr/>
                </p:nvCxnSpPr>
                <p:spPr>
                  <a:xfrm>
                    <a:off x="2825" y="789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9790" name="Line 79"/>
                  <p:cNvCxnSpPr/>
                  <p:nvPr/>
                </p:nvCxnSpPr>
                <p:spPr>
                  <a:xfrm>
                    <a:off x="2825" y="781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</p:grpSp>
            <p:cxnSp>
              <p:nvCxnSpPr>
                <p:cNvPr id="29767" name="Line 80"/>
                <p:cNvCxnSpPr/>
                <p:nvPr/>
              </p:nvCxnSpPr>
              <p:spPr>
                <a:xfrm>
                  <a:off x="1526" y="3148"/>
                  <a:ext cx="184" cy="0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9768" name="Line 81"/>
                <p:cNvCxnSpPr/>
                <p:nvPr/>
              </p:nvCxnSpPr>
              <p:spPr>
                <a:xfrm>
                  <a:off x="1530" y="3363"/>
                  <a:ext cx="155" cy="5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9769" name="Line 82"/>
                <p:cNvCxnSpPr/>
                <p:nvPr/>
              </p:nvCxnSpPr>
              <p:spPr>
                <a:xfrm>
                  <a:off x="1537" y="3318"/>
                  <a:ext cx="127" cy="0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9770" name="Line 83"/>
                <p:cNvCxnSpPr/>
                <p:nvPr/>
              </p:nvCxnSpPr>
              <p:spPr>
                <a:xfrm>
                  <a:off x="1537" y="3257"/>
                  <a:ext cx="127" cy="0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</p:cxnSp>
            <p:cxnSp>
              <p:nvCxnSpPr>
                <p:cNvPr id="29771" name="Line 84"/>
                <p:cNvCxnSpPr/>
                <p:nvPr/>
              </p:nvCxnSpPr>
              <p:spPr>
                <a:xfrm>
                  <a:off x="1547" y="3202"/>
                  <a:ext cx="126" cy="0"/>
                </a:xfrm>
                <a:prstGeom prst="line">
                  <a:avLst/>
                </a:prstGeom>
                <a:noFill/>
                <a:ln>
                  <a:solidFill>
                    <a:prstClr val="black"/>
                  </a:solidFill>
                  <a:miter lim="800000"/>
                </a:ln>
              </p:spPr>
            </p:cxnSp>
            <p:grpSp>
              <p:nvGrpSpPr>
                <p:cNvPr id="29772" name="Group 85"/>
                <p:cNvGrpSpPr/>
                <p:nvPr/>
              </p:nvGrpSpPr>
              <p:grpSpPr>
                <a:xfrm>
                  <a:off x="1532" y="2852"/>
                  <a:ext cx="183" cy="242"/>
                  <a:chOff x="2825" y="7725"/>
                  <a:chExt cx="336" cy="340"/>
                </a:xfrm>
              </p:grpSpPr>
              <p:cxnSp>
                <p:nvCxnSpPr>
                  <p:cNvPr id="29781" name="Line 86"/>
                  <p:cNvCxnSpPr/>
                  <p:nvPr/>
                </p:nvCxnSpPr>
                <p:spPr>
                  <a:xfrm>
                    <a:off x="2825" y="7725"/>
                    <a:ext cx="336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9782" name="Line 87"/>
                  <p:cNvCxnSpPr/>
                  <p:nvPr/>
                </p:nvCxnSpPr>
                <p:spPr>
                  <a:xfrm>
                    <a:off x="2825" y="806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9783" name="Line 88"/>
                  <p:cNvCxnSpPr/>
                  <p:nvPr/>
                </p:nvCxnSpPr>
                <p:spPr>
                  <a:xfrm>
                    <a:off x="2825" y="798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9784" name="Line 89"/>
                  <p:cNvCxnSpPr/>
                  <p:nvPr/>
                </p:nvCxnSpPr>
                <p:spPr>
                  <a:xfrm>
                    <a:off x="2825" y="789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9785" name="Line 90"/>
                  <p:cNvCxnSpPr/>
                  <p:nvPr/>
                </p:nvCxnSpPr>
                <p:spPr>
                  <a:xfrm>
                    <a:off x="2825" y="781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</p:grpSp>
            <p:grpSp>
              <p:nvGrpSpPr>
                <p:cNvPr id="29773" name="Group 91"/>
                <p:cNvGrpSpPr/>
                <p:nvPr/>
              </p:nvGrpSpPr>
              <p:grpSpPr>
                <a:xfrm>
                  <a:off x="1532" y="2550"/>
                  <a:ext cx="183" cy="241"/>
                  <a:chOff x="2825" y="7725"/>
                  <a:chExt cx="336" cy="340"/>
                </a:xfrm>
              </p:grpSpPr>
              <p:cxnSp>
                <p:nvCxnSpPr>
                  <p:cNvPr id="29776" name="Line 92"/>
                  <p:cNvCxnSpPr/>
                  <p:nvPr/>
                </p:nvCxnSpPr>
                <p:spPr>
                  <a:xfrm>
                    <a:off x="2825" y="7725"/>
                    <a:ext cx="336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9777" name="Line 93"/>
                  <p:cNvCxnSpPr/>
                  <p:nvPr/>
                </p:nvCxnSpPr>
                <p:spPr>
                  <a:xfrm>
                    <a:off x="2825" y="806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9778" name="Line 94"/>
                  <p:cNvCxnSpPr/>
                  <p:nvPr/>
                </p:nvCxnSpPr>
                <p:spPr>
                  <a:xfrm>
                    <a:off x="2825" y="798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9779" name="Line 95"/>
                  <p:cNvCxnSpPr/>
                  <p:nvPr/>
                </p:nvCxnSpPr>
                <p:spPr>
                  <a:xfrm>
                    <a:off x="2825" y="7895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  <p:cxnSp>
                <p:nvCxnSpPr>
                  <p:cNvPr id="29780" name="Line 96"/>
                  <p:cNvCxnSpPr/>
                  <p:nvPr/>
                </p:nvCxnSpPr>
                <p:spPr>
                  <a:xfrm>
                    <a:off x="2825" y="7810"/>
                    <a:ext cx="231" cy="0"/>
                  </a:xfrm>
                  <a:prstGeom prst="line">
                    <a:avLst/>
                  </a:prstGeom>
                  <a:noFill/>
                  <a:ln>
                    <a:solidFill>
                      <a:prstClr val="black"/>
                    </a:solidFill>
                    <a:miter lim="800000"/>
                  </a:ln>
                </p:spPr>
              </p:cxnSp>
            </p:grpSp>
            <p:sp>
              <p:nvSpPr>
                <p:cNvPr id="29774" name="Text Box 97"/>
                <p:cNvSpPr/>
                <p:nvPr/>
              </p:nvSpPr>
              <p:spPr>
                <a:xfrm>
                  <a:off x="1556" y="2260"/>
                  <a:ext cx="209" cy="192"/>
                </a:xfrm>
                <a:prstGeom prst="rect">
                  <a:avLst/>
                </a:prstGeom>
                <a:noFill/>
                <a:ln>
                  <a:noFill/>
                  <a:miter lim="800000"/>
                </a:ln>
              </p:spPr>
              <p:txBody>
                <a:bodyPr lIns="0" tIns="0" rIns="0" bIns="0">
                  <a:noAutofit/>
                </a:bodyPr>
                <a:lstStyle>
                  <a:lvl1pPr marL="342900" indent="-3429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32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1pPr>
                  <a:lvl2pPr marL="742950" indent="-28575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8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2pPr>
                  <a:lvl3pPr marL="11430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•"/>
                    <a:defRPr kumimoji="0" lang="zh-CN" altLang="en-US" sz="24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3pPr>
                  <a:lvl4pPr marL="16002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–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4pPr>
                  <a:lvl5pPr marL="2057400" indent="-228600" algn="l" defTabSz="914400" rtl="0" eaLnBrk="0" fontAlgn="base" hangingPunct="0">
                    <a:lnSpc>
                      <a:spcPct val="100000"/>
                    </a:lnSpc>
                    <a:spcBef>
                      <a:spcPct val="20000"/>
                    </a:spcBef>
                    <a:spcAft>
                      <a:spcPct val="0"/>
                    </a:spcAft>
                    <a:buClrTx/>
                    <a:buSzTx/>
                    <a:buFont typeface="Arial" pitchFamily="34" charset="0"/>
                    <a:buChar char="»"/>
                    <a:defRPr kumimoji="0" lang="zh-CN" altLang="en-US" sz="2000" b="0" i="0" u="none" kern="1200" baseline="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5pPr>
                  <a:lvl6pPr marL="25146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6pPr>
                  <a:lvl7pPr marL="29718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7pPr>
                  <a:lvl8pPr marL="34290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8pPr>
                  <a:lvl9pPr marL="3886200" indent="-228600" algn="l" defTabSz="914400" rtl="0" eaLnBrk="1" latinLnBrk="0" hangingPunct="1">
                    <a:spcBef>
                      <a:spcPct val="20000"/>
                    </a:spcBef>
                    <a:buFont typeface="Arial" pitchFamily="34" charset="0"/>
                    <a:buChar char="•"/>
                    <a:defRPr lang="zh-CN" altLang="en-US" sz="2000" kern="1200">
                      <a:solidFill>
                        <a:schemeClr val="tx1"/>
                      </a:solidFill>
                      <a:latin typeface="+mn-lt"/>
                      <a:ea typeface="+mn-ea"/>
                      <a:cs typeface="+mn-cs"/>
                    </a:defRPr>
                  </a:lvl9pPr>
                </a:lstStyle>
                <a:p>
                  <a:pPr marL="0" lvl="0" indent="0" algn="just">
                    <a:spcBef>
                      <a:spcPct val="0"/>
                    </a:spcBef>
                    <a:buFontTx/>
                    <a:buNone/>
                  </a:pPr>
                  <a:r>
                    <a:rPr lang="en-US" altLang="zh-CN" sz="1800" b="1">
                      <a:solidFill>
                        <a:srgbClr val="000099"/>
                      </a:solidFill>
                      <a:latin typeface="Times New Roman" pitchFamily="18" charset="0"/>
                    </a:rPr>
                    <a:t>ml</a:t>
                  </a:r>
                  <a:endParaRPr lang="en-US" altLang="zh-CN" sz="1800" b="1">
                    <a:solidFill>
                      <a:srgbClr val="000099"/>
                    </a:solidFill>
                    <a:latin typeface="Times New Roman" pitchFamily="18" charset="0"/>
                  </a:endParaRPr>
                </a:p>
              </p:txBody>
            </p:sp>
            <p:cxnSp>
              <p:nvCxnSpPr>
                <p:cNvPr id="29775" name="Line 98"/>
                <p:cNvCxnSpPr/>
                <p:nvPr/>
              </p:nvCxnSpPr>
              <p:spPr>
                <a:xfrm>
                  <a:off x="1526" y="3311"/>
                  <a:ext cx="299" cy="0"/>
                </a:xfrm>
                <a:prstGeom prst="line">
                  <a:avLst/>
                </a:prstGeom>
                <a:noFill/>
                <a:ln w="28575">
                  <a:solidFill>
                    <a:srgbClr val="3366FF"/>
                  </a:solidFill>
                  <a:miter lim="800000"/>
                </a:ln>
              </p:spPr>
            </p:cxnSp>
          </p:grpSp>
          <p:sp>
            <p:nvSpPr>
              <p:cNvPr id="29755" name="Text Box 99"/>
              <p:cNvSpPr/>
              <p:nvPr/>
            </p:nvSpPr>
            <p:spPr>
              <a:xfrm>
                <a:off x="1865" y="3173"/>
                <a:ext cx="296" cy="426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lIns="0" tIns="0" rIns="0" bIns="0"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50000"/>
                  </a:spcBef>
                  <a:buFontTx/>
                  <a:buNone/>
                </a:pPr>
                <a:endParaRPr kumimoji="1" lang="zh-CN" altLang="en-US" sz="2800" b="1">
                  <a:solidFill>
                    <a:srgbClr val="000099"/>
                  </a:solidFill>
                  <a:latin typeface="Times New Roman" pitchFamily="18" charset="0"/>
                </a:endParaRPr>
              </a:p>
            </p:txBody>
          </p:sp>
        </p:grpSp>
      </p:grpSp>
      <p:grpSp>
        <p:nvGrpSpPr>
          <p:cNvPr id="29721" name="Group 97"/>
          <p:cNvGrpSpPr/>
          <p:nvPr/>
        </p:nvGrpSpPr>
        <p:grpSpPr>
          <a:xfrm>
            <a:off x="5943600" y="914400"/>
            <a:ext cx="2093912" cy="1524000"/>
            <a:chOff x="3457" y="2032"/>
            <a:chExt cx="2039" cy="1331"/>
          </a:xfrm>
        </p:grpSpPr>
        <p:pic>
          <p:nvPicPr>
            <p:cNvPr id="29741" name="Picture 98"/>
            <p:cNvPicPr/>
            <p:nvPr/>
          </p:nvPicPr>
          <p:blipFill>
            <a:blip r:embed="rId2"/>
            <a:stretch>
              <a:fillRect/>
            </a:stretch>
          </p:blipFill>
          <p:spPr>
            <a:xfrm>
              <a:off x="3457" y="2032"/>
              <a:ext cx="2039" cy="1331"/>
            </a:xfrm>
            <a:prstGeom prst="rect">
              <a:avLst/>
            </a:prstGeom>
            <a:noFill/>
            <a:ln>
              <a:noFill/>
              <a:miter lim="800000"/>
            </a:ln>
          </p:spPr>
        </p:pic>
        <p:grpSp>
          <p:nvGrpSpPr>
            <p:cNvPr id="29742" name="Group 99"/>
            <p:cNvGrpSpPr/>
            <p:nvPr/>
          </p:nvGrpSpPr>
          <p:grpSpPr>
            <a:xfrm>
              <a:off x="3668" y="2165"/>
              <a:ext cx="383" cy="380"/>
              <a:chOff x="13350" y="2081"/>
              <a:chExt cx="749" cy="720"/>
            </a:xfrm>
          </p:grpSpPr>
          <p:grpSp>
            <p:nvGrpSpPr>
              <p:cNvPr id="29747" name="xjhzja8"/>
              <p:cNvGrpSpPr/>
              <p:nvPr/>
            </p:nvGrpSpPr>
            <p:grpSpPr>
              <a:xfrm flipH="1">
                <a:off x="13350" y="2081"/>
                <a:ext cx="749" cy="720"/>
                <a:chOff x="7740" y="816"/>
                <a:chExt cx="1740" cy="1890"/>
              </a:xfrm>
            </p:grpSpPr>
            <p:sp>
              <p:nvSpPr>
                <p:cNvPr id="29749" name="AutoShape 101"/>
                <p:cNvSpPr/>
                <p:nvPr/>
              </p:nvSpPr>
              <p:spPr>
                <a:xfrm>
                  <a:off x="7965" y="1746"/>
                  <a:ext cx="1440" cy="960"/>
                </a:xfrm>
                <a:prstGeom prst="flowChartAlternateProcess">
                  <a:avLst/>
                </a:prstGeom>
                <a:solidFill>
                  <a:srgbClr val="CCFFFF"/>
                </a:solidFill>
                <a:ln>
                  <a:solidFill>
                    <a:prstClr val="black"/>
                  </a:solidFill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/>
                </a:p>
              </p:txBody>
            </p:sp>
            <p:sp>
              <p:nvSpPr>
                <p:cNvPr id="29750" name="Freeform 102"/>
                <p:cNvSpPr/>
                <p:nvPr/>
              </p:nvSpPr>
              <p:spPr bwMode="auto">
                <a:xfrm>
                  <a:off x="7740" y="816"/>
                  <a:ext cx="1740" cy="1129"/>
                </a:xfrm>
                <a:custGeom>
                  <a:cxnLst>
                    <a:cxn ang="0">
                      <a:pos x="225" y="1129"/>
                    </a:cxn>
                    <a:cxn ang="0">
                      <a:pos x="225" y="360"/>
                    </a:cxn>
                    <a:cxn ang="0">
                      <a:pos x="225" y="180"/>
                    </a:cxn>
                    <a:cxn ang="0">
                      <a:pos x="0" y="45"/>
                    </a:cxn>
                    <a:cxn ang="0">
                      <a:pos x="285" y="0"/>
                    </a:cxn>
                    <a:cxn ang="0">
                      <a:pos x="1740" y="0"/>
                    </a:cxn>
                    <a:cxn ang="0">
                      <a:pos x="1665" y="120"/>
                    </a:cxn>
                    <a:cxn ang="0">
                      <a:pos x="1665" y="1129"/>
                    </a:cxn>
                  </a:cxnLst>
                  <a:pathLst>
                    <a:path w="1740" h="1129">
                      <a:moveTo>
                        <a:pt x="225" y="1129"/>
                      </a:moveTo>
                      <a:lnTo>
                        <a:pt x="225" y="360"/>
                      </a:lnTo>
                      <a:lnTo>
                        <a:pt x="225" y="180"/>
                      </a:lnTo>
                      <a:lnTo>
                        <a:pt x="0" y="45"/>
                      </a:lnTo>
                      <a:lnTo>
                        <a:pt x="285" y="0"/>
                      </a:lnTo>
                      <a:lnTo>
                        <a:pt x="1740" y="0"/>
                      </a:lnTo>
                      <a:lnTo>
                        <a:pt x="1665" y="120"/>
                      </a:lnTo>
                      <a:lnTo>
                        <a:pt x="1665" y="1129"/>
                      </a:lnTo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bevel/>
                </a:ln>
              </p:spPr>
            </p:sp>
          </p:grpSp>
          <p:cxnSp>
            <p:nvCxnSpPr>
              <p:cNvPr id="29748" name="Line 103"/>
              <p:cNvCxnSpPr/>
              <p:nvPr/>
            </p:nvCxnSpPr>
            <p:spPr>
              <a:xfrm>
                <a:off x="13392" y="2513"/>
                <a:ext cx="600" cy="0"/>
              </a:xfrm>
              <a:prstGeom prst="line">
                <a:avLst/>
              </a:prstGeom>
              <a:noFill/>
              <a:ln w="28575">
                <a:solidFill>
                  <a:srgbClr val="99CCFF"/>
                </a:solidFill>
                <a:miter lim="800000"/>
              </a:ln>
            </p:spPr>
          </p:cxnSp>
        </p:grpSp>
        <p:grpSp>
          <p:nvGrpSpPr>
            <p:cNvPr id="29743" name="xjhlx20"/>
            <p:cNvGrpSpPr/>
            <p:nvPr/>
          </p:nvGrpSpPr>
          <p:grpSpPr>
            <a:xfrm>
              <a:off x="5017" y="2275"/>
              <a:ext cx="160" cy="229"/>
              <a:chOff x="3780" y="1284"/>
              <a:chExt cx="2340" cy="2808"/>
            </a:xfrm>
          </p:grpSpPr>
          <p:sp>
            <p:nvSpPr>
              <p:cNvPr id="29744" name="Oval 105"/>
              <p:cNvSpPr/>
              <p:nvPr/>
            </p:nvSpPr>
            <p:spPr>
              <a:xfrm>
                <a:off x="4320" y="1284"/>
                <a:ext cx="1260" cy="312"/>
              </a:xfrm>
              <a:prstGeom prst="ellipse">
                <a:avLst/>
              </a:pr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9745" name="Rectangle 106"/>
              <p:cNvSpPr/>
              <p:nvPr/>
            </p:nvSpPr>
            <p:spPr>
              <a:xfrm>
                <a:off x="3780" y="2376"/>
                <a:ext cx="2340" cy="1716"/>
              </a:xfrm>
              <a:prstGeom prst="rect">
                <a:avLst/>
              </a:pr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>
                <a:solidFill>
                  <a:prstClr val="black"/>
                </a:solidFill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29746" name="Freeform 107"/>
              <p:cNvSpPr/>
              <p:nvPr/>
            </p:nvSpPr>
            <p:spPr bwMode="auto">
              <a:xfrm>
                <a:off x="4320" y="1596"/>
                <a:ext cx="1260" cy="780"/>
              </a:xfrm>
              <a:custGeom>
                <a:cxnLst>
                  <a:cxn ang="0">
                    <a:pos x="360" y="0"/>
                  </a:cxn>
                  <a:cxn ang="0">
                    <a:pos x="0" y="780"/>
                  </a:cxn>
                  <a:cxn ang="0">
                    <a:pos x="1260" y="780"/>
                  </a:cxn>
                  <a:cxn ang="0">
                    <a:pos x="900" y="0"/>
                  </a:cxn>
                </a:cxnLst>
                <a:pathLst>
                  <a:path w="1260" h="780">
                    <a:moveTo>
                      <a:pt x="360" y="0"/>
                    </a:moveTo>
                    <a:lnTo>
                      <a:pt x="0" y="780"/>
                    </a:lnTo>
                    <a:lnTo>
                      <a:pt x="1260" y="780"/>
                    </a:lnTo>
                    <a:lnTo>
                      <a:pt x="900" y="0"/>
                    </a:lnTo>
                  </a:path>
                </a:pathLst>
              </a:custGeom>
              <a:gradFill rotWithShape="0">
                <a:gsLst>
                  <a:gs pos="0">
                    <a:srgbClr val="222222"/>
                  </a:gs>
                  <a:gs pos="50000">
                    <a:srgbClr val="FFFFFF"/>
                  </a:gs>
                  <a:gs pos="100000">
                    <a:srgbClr val="222222"/>
                  </a:gs>
                </a:gsLst>
                <a:lin ang="0" scaled="1"/>
              </a:gradFill>
              <a:ln w="9525">
                <a:solidFill>
                  <a:srgbClr val="000000"/>
                </a:solidFill>
                <a:bevel/>
              </a:ln>
            </p:spPr>
          </p:sp>
        </p:grpSp>
      </p:grpSp>
      <p:sp>
        <p:nvSpPr>
          <p:cNvPr id="29722" name="Rectangle 108"/>
          <p:cNvSpPr/>
          <p:nvPr/>
        </p:nvSpPr>
        <p:spPr>
          <a:xfrm>
            <a:off x="2819400" y="533400"/>
            <a:ext cx="609600" cy="3968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en-US" altLang="zh-CN" sz="2000" b="1">
                <a:latin typeface="Times New Roman" pitchFamily="18" charset="0"/>
                <a:ea typeface="黑体" pitchFamily="49" charset="-122"/>
              </a:rPr>
              <a:t>50g</a:t>
            </a:r>
            <a:endParaRPr kumimoji="1" lang="en-US" altLang="zh-CN" sz="20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9723" name="Rectangle 109"/>
          <p:cNvSpPr/>
          <p:nvPr/>
        </p:nvSpPr>
        <p:spPr>
          <a:xfrm>
            <a:off x="2362200" y="533400"/>
            <a:ext cx="609600" cy="3968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en-US" altLang="zh-CN" sz="2000" b="1">
                <a:latin typeface="Times New Roman" pitchFamily="18" charset="0"/>
                <a:ea typeface="黑体" pitchFamily="49" charset="-122"/>
              </a:rPr>
              <a:t>5g</a:t>
            </a:r>
            <a:endParaRPr kumimoji="1" lang="en-US" altLang="zh-CN" sz="20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9724" name="Rectangle 110"/>
          <p:cNvSpPr/>
          <p:nvPr/>
        </p:nvSpPr>
        <p:spPr>
          <a:xfrm>
            <a:off x="7543800" y="762000"/>
            <a:ext cx="609600" cy="3968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en-US" altLang="zh-CN" sz="2000" b="1">
                <a:latin typeface="Times New Roman" pitchFamily="18" charset="0"/>
                <a:ea typeface="黑体" pitchFamily="49" charset="-122"/>
              </a:rPr>
              <a:t>5g</a:t>
            </a:r>
            <a:endParaRPr kumimoji="1" lang="en-US" altLang="zh-CN" sz="20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9725" name="Rectangle 111"/>
          <p:cNvSpPr/>
          <p:nvPr/>
        </p:nvSpPr>
        <p:spPr>
          <a:xfrm>
            <a:off x="685800" y="4343400"/>
            <a:ext cx="7620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en-US" altLang="zh-CN" sz="2800" b="1">
                <a:latin typeface="Times New Roman" pitchFamily="18" charset="0"/>
                <a:ea typeface="黑体" pitchFamily="49" charset="-122"/>
              </a:rPr>
              <a:t>57</a:t>
            </a:r>
            <a:endParaRPr kumimoji="1" lang="en-US" altLang="zh-CN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9726" name="Rectangle 112"/>
          <p:cNvSpPr/>
          <p:nvPr/>
        </p:nvSpPr>
        <p:spPr>
          <a:xfrm>
            <a:off x="2286000" y="4343400"/>
            <a:ext cx="7620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en-US" altLang="zh-CN" sz="2800" b="1">
                <a:latin typeface="Times New Roman" pitchFamily="18" charset="0"/>
                <a:ea typeface="黑体" pitchFamily="49" charset="-122"/>
              </a:rPr>
              <a:t>7</a:t>
            </a:r>
            <a:endParaRPr kumimoji="1" lang="en-US" altLang="zh-CN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9727" name="Rectangle 113"/>
          <p:cNvSpPr/>
          <p:nvPr/>
        </p:nvSpPr>
        <p:spPr>
          <a:xfrm>
            <a:off x="4191000" y="4267200"/>
            <a:ext cx="7620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en-US" altLang="zh-CN" sz="2800" b="1">
                <a:latin typeface="Times New Roman" pitchFamily="18" charset="0"/>
                <a:ea typeface="黑体" pitchFamily="49" charset="-122"/>
              </a:rPr>
              <a:t>50</a:t>
            </a:r>
            <a:endParaRPr kumimoji="1" lang="en-US" altLang="zh-CN" sz="2800" b="1"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29728" name="Rectangle 114"/>
          <p:cNvSpPr/>
          <p:nvPr/>
        </p:nvSpPr>
        <p:spPr>
          <a:xfrm>
            <a:off x="5715000" y="4343400"/>
            <a:ext cx="7620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en-US" altLang="zh-CN" sz="2800" b="1">
                <a:latin typeface="Times New Roman" pitchFamily="18" charset="0"/>
                <a:ea typeface="黑体" pitchFamily="49" charset="-122"/>
              </a:rPr>
              <a:t>48</a:t>
            </a:r>
            <a:endParaRPr kumimoji="1" lang="en-US" altLang="zh-CN" sz="2800" b="1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29729" name="Group 115"/>
          <p:cNvGrpSpPr/>
          <p:nvPr/>
        </p:nvGrpSpPr>
        <p:grpSpPr>
          <a:xfrm>
            <a:off x="381000" y="5029200"/>
            <a:ext cx="8229600" cy="1128712"/>
            <a:chOff x="288" y="3216"/>
            <a:chExt cx="5184" cy="711"/>
          </a:xfrm>
        </p:grpSpPr>
        <p:sp>
          <p:nvSpPr>
            <p:cNvPr id="29731" name="Rectangle 116"/>
            <p:cNvSpPr/>
            <p:nvPr/>
          </p:nvSpPr>
          <p:spPr>
            <a:xfrm>
              <a:off x="288" y="3408"/>
              <a:ext cx="624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l-GR" altLang="zh-CN" sz="2800" b="1">
                  <a:latin typeface="Times New Roman" pitchFamily="18" charset="0"/>
                  <a:ea typeface="黑体" pitchFamily="49" charset="-122"/>
                </a:rPr>
                <a:t>ρ</a:t>
              </a:r>
              <a:r>
                <a:rPr kumimoji="1" lang="en-US" altLang="zh-CN" sz="2800" b="1">
                  <a:latin typeface="Times New Roman" pitchFamily="18" charset="0"/>
                  <a:ea typeface="黑体" pitchFamily="49" charset="-122"/>
                </a:rPr>
                <a:t>=</a:t>
              </a:r>
              <a:endParaRPr kumimoji="1" lang="el-GR" altLang="zh-CN" sz="2800" b="1">
                <a:latin typeface="Times New Roman" pitchFamily="18" charset="0"/>
                <a:ea typeface="黑体" pitchFamily="49" charset="-122"/>
              </a:endParaRPr>
            </a:p>
          </p:txBody>
        </p:sp>
        <p:cxnSp>
          <p:nvCxnSpPr>
            <p:cNvPr id="29732" name="Line 117"/>
            <p:cNvCxnSpPr/>
            <p:nvPr/>
          </p:nvCxnSpPr>
          <p:spPr>
            <a:xfrm>
              <a:off x="720" y="3600"/>
              <a:ext cx="432" cy="0"/>
            </a:xfrm>
            <a:prstGeom prst="line">
              <a:avLst/>
            </a:prstGeom>
            <a:noFill/>
            <a:ln>
              <a:solidFill>
                <a:schemeClr val="tx1"/>
              </a:solidFill>
              <a:miter lim="800000"/>
            </a:ln>
            <a:effectLst/>
          </p:spPr>
        </p:cxnSp>
        <p:sp>
          <p:nvSpPr>
            <p:cNvPr id="29733" name="Rectangle 118"/>
            <p:cNvSpPr/>
            <p:nvPr/>
          </p:nvSpPr>
          <p:spPr>
            <a:xfrm>
              <a:off x="768" y="3264"/>
              <a:ext cx="384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800" b="1">
                  <a:latin typeface="Times New Roman" pitchFamily="18" charset="0"/>
                  <a:ea typeface="黑体" pitchFamily="49" charset="-122"/>
                </a:rPr>
                <a:t>m</a:t>
              </a:r>
              <a:endParaRPr kumimoji="1" lang="el-GR" altLang="zh-CN" sz="28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29734" name="Rectangle 119"/>
            <p:cNvSpPr/>
            <p:nvPr/>
          </p:nvSpPr>
          <p:spPr>
            <a:xfrm>
              <a:off x="751" y="3600"/>
              <a:ext cx="432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800" b="1">
                  <a:latin typeface="Times New Roman" pitchFamily="18" charset="0"/>
                  <a:ea typeface="黑体" pitchFamily="49" charset="-122"/>
                </a:rPr>
                <a:t>v</a:t>
              </a:r>
              <a:endParaRPr kumimoji="1" lang="el-GR" altLang="zh-CN" sz="28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29735" name="Rectangle 120"/>
            <p:cNvSpPr/>
            <p:nvPr/>
          </p:nvSpPr>
          <p:spPr>
            <a:xfrm>
              <a:off x="1200" y="3408"/>
              <a:ext cx="624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800" b="1">
                  <a:latin typeface="Times New Roman" pitchFamily="18" charset="0"/>
                  <a:ea typeface="黑体" pitchFamily="49" charset="-122"/>
                </a:rPr>
                <a:t>=</a:t>
              </a:r>
              <a:endParaRPr kumimoji="1" lang="el-GR" altLang="zh-CN" sz="2800" b="1">
                <a:latin typeface="Times New Roman" pitchFamily="18" charset="0"/>
                <a:ea typeface="黑体" pitchFamily="49" charset="-122"/>
              </a:endParaRPr>
            </a:p>
          </p:txBody>
        </p:sp>
        <p:cxnSp>
          <p:nvCxnSpPr>
            <p:cNvPr id="29736" name="Line 121"/>
            <p:cNvCxnSpPr/>
            <p:nvPr/>
          </p:nvCxnSpPr>
          <p:spPr>
            <a:xfrm>
              <a:off x="1440" y="3600"/>
              <a:ext cx="1008" cy="0"/>
            </a:xfrm>
            <a:prstGeom prst="line">
              <a:avLst/>
            </a:prstGeom>
            <a:noFill/>
            <a:ln>
              <a:solidFill>
                <a:schemeClr val="tx1"/>
              </a:solidFill>
              <a:miter lim="800000"/>
            </a:ln>
            <a:effectLst/>
          </p:spPr>
        </p:cxnSp>
        <p:sp>
          <p:nvSpPr>
            <p:cNvPr id="29737" name="Rectangle 122"/>
            <p:cNvSpPr/>
            <p:nvPr/>
          </p:nvSpPr>
          <p:spPr>
            <a:xfrm>
              <a:off x="1632" y="3216"/>
              <a:ext cx="672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800" b="1">
                  <a:latin typeface="Times New Roman" pitchFamily="18" charset="0"/>
                  <a:ea typeface="黑体" pitchFamily="49" charset="-122"/>
                </a:rPr>
                <a:t>50g</a:t>
              </a:r>
              <a:endParaRPr kumimoji="1" lang="el-GR" altLang="zh-CN" sz="2800" b="1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29738" name="Rectangle 123"/>
            <p:cNvSpPr/>
            <p:nvPr/>
          </p:nvSpPr>
          <p:spPr>
            <a:xfrm>
              <a:off x="1488" y="3552"/>
              <a:ext cx="737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800" b="1">
                  <a:latin typeface="Times New Roman" pitchFamily="18" charset="0"/>
                  <a:ea typeface="黑体" pitchFamily="49" charset="-122"/>
                </a:rPr>
                <a:t>48cm</a:t>
              </a:r>
              <a:r>
                <a:rPr kumimoji="1" lang="en-US" altLang="zh-CN" sz="2800" b="1" baseline="30000">
                  <a:latin typeface="Times New Roman" pitchFamily="18" charset="0"/>
                  <a:ea typeface="黑体" pitchFamily="49" charset="-122"/>
                </a:rPr>
                <a:t>3</a:t>
              </a:r>
              <a:endParaRPr kumimoji="1" lang="el-GR" altLang="zh-CN" sz="2800" b="1" baseline="30000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29739" name="Rectangle 124"/>
            <p:cNvSpPr/>
            <p:nvPr/>
          </p:nvSpPr>
          <p:spPr>
            <a:xfrm>
              <a:off x="2496" y="3408"/>
              <a:ext cx="1200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800" b="1">
                  <a:latin typeface="Times New Roman" pitchFamily="18" charset="0"/>
                  <a:ea typeface="黑体" pitchFamily="49" charset="-122"/>
                </a:rPr>
                <a:t>=1.04g/cm</a:t>
              </a:r>
              <a:r>
                <a:rPr kumimoji="1" lang="en-US" altLang="zh-CN" sz="2800" b="1" baseline="30000">
                  <a:latin typeface="Times New Roman" pitchFamily="18" charset="0"/>
                  <a:ea typeface="黑体" pitchFamily="49" charset="-122"/>
                </a:rPr>
                <a:t>3</a:t>
              </a:r>
              <a:endParaRPr kumimoji="1" lang="el-GR" altLang="zh-CN" sz="2800" b="1" baseline="30000">
                <a:latin typeface="Times New Roman" pitchFamily="18" charset="0"/>
                <a:ea typeface="黑体" pitchFamily="49" charset="-122"/>
              </a:endParaRPr>
            </a:p>
          </p:txBody>
        </p:sp>
        <p:sp>
          <p:nvSpPr>
            <p:cNvPr id="29740" name="Rectangle 125"/>
            <p:cNvSpPr/>
            <p:nvPr/>
          </p:nvSpPr>
          <p:spPr>
            <a:xfrm>
              <a:off x="3744" y="3408"/>
              <a:ext cx="1728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kumimoji="1" lang="en-US" altLang="zh-CN" sz="2800" b="1">
                  <a:latin typeface="Times New Roman" pitchFamily="18" charset="0"/>
                  <a:ea typeface="黑体" pitchFamily="49" charset="-122"/>
                </a:rPr>
                <a:t>=1.04×10</a:t>
              </a:r>
              <a:r>
                <a:rPr kumimoji="1" lang="en-US" altLang="zh-CN" sz="2800" b="1" baseline="30000">
                  <a:latin typeface="Times New Roman" pitchFamily="18" charset="0"/>
                  <a:ea typeface="黑体" pitchFamily="49" charset="-122"/>
                </a:rPr>
                <a:t>3</a:t>
              </a:r>
              <a:r>
                <a:rPr kumimoji="1" lang="en-US" altLang="zh-CN" sz="2800" b="1">
                  <a:latin typeface="Times New Roman" pitchFamily="18" charset="0"/>
                  <a:ea typeface="黑体" pitchFamily="49" charset="-122"/>
                </a:rPr>
                <a:t>kg/m</a:t>
              </a:r>
              <a:r>
                <a:rPr kumimoji="1" lang="en-US" altLang="zh-CN" sz="2800" b="1" baseline="30000">
                  <a:latin typeface="Times New Roman" pitchFamily="18" charset="0"/>
                  <a:ea typeface="黑体" pitchFamily="49" charset="-122"/>
                </a:rPr>
                <a:t>3</a:t>
              </a:r>
              <a:endParaRPr kumimoji="1" lang="el-GR" altLang="zh-CN" sz="2800" b="1" baseline="30000">
                <a:latin typeface="Times New Roman" pitchFamily="18" charset="0"/>
                <a:ea typeface="黑体" pitchFamily="49" charset="-122"/>
              </a:endParaRPr>
            </a:p>
          </p:txBody>
        </p:sp>
      </p:grpSp>
      <p:sp>
        <p:nvSpPr>
          <p:cNvPr id="29730" name="Rectangle 126"/>
          <p:cNvSpPr/>
          <p:nvPr/>
        </p:nvSpPr>
        <p:spPr>
          <a:xfrm>
            <a:off x="6858000" y="4191000"/>
            <a:ext cx="18288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1.04×10</a:t>
            </a:r>
            <a:r>
              <a:rPr kumimoji="1" lang="en-US" altLang="zh-CN" sz="2800" b="1" baseline="30000">
                <a:latin typeface="黑体" pitchFamily="49" charset="-122"/>
                <a:ea typeface="黑体" pitchFamily="49" charset="-122"/>
              </a:rPr>
              <a:t>3</a:t>
            </a:r>
            <a:endParaRPr kumimoji="1" lang="en-US" altLang="zh-CN" sz="2800" b="1" baseline="30000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7" fill="hold" nodeType="clickPar">
                      <p:stCondLst>
                        <p:cond delay="indefinite"/>
                      </p:stCondLst>
                      <p:childTnLst>
                        <p:par>
                          <p:cTn id="1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0" presetID="1" presetClass="entr" presetSubtype="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8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2" fill="hold" nodeType="clickPar">
                      <p:stCondLst>
                        <p:cond delay="indefinite"/>
                      </p:stCondLst>
                      <p:childTnLst>
                        <p:par>
                          <p:cTn id="2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2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2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2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27" fill="hold" nodeType="clickPar">
                      <p:stCondLst>
                        <p:cond delay="indefinite"/>
                      </p:stCondLst>
                      <p:childTnLst>
                        <p:par>
                          <p:cTn id="2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2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30" presetID="1" presetClass="entr" presetSubtype="0" fill="hold" grpId="3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3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2973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29725" grpId="0"/>
      <p:bldP spid="29727" grpId="1"/>
      <p:bldP spid="29728" grpId="2"/>
      <p:bldP spid="29730" grpId="3"/>
    </p:bldLst>
  </p:timing>
</p:sld>
</file>

<file path=ppt/slides/slide26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0722" name="Text Box 2"/>
          <p:cNvSpPr/>
          <p:nvPr/>
        </p:nvSpPr>
        <p:spPr>
          <a:xfrm>
            <a:off x="533400" y="1524000"/>
            <a:ext cx="7864475" cy="6254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怎样测漂在水面上的木块的体积？</a:t>
            </a:r>
            <a:endParaRPr kumimoji="1" lang="zh-CN" altLang="en-US" sz="2800" b="1">
              <a:latin typeface="Times New Roman" pitchFamily="18" charset="0"/>
              <a:ea typeface="黑体" pitchFamily="49" charset="-122"/>
            </a:endParaRPr>
          </a:p>
        </p:txBody>
      </p:sp>
      <p:grpSp>
        <p:nvGrpSpPr>
          <p:cNvPr id="30723" name="Group 3"/>
          <p:cNvGrpSpPr/>
          <p:nvPr/>
        </p:nvGrpSpPr>
        <p:grpSpPr>
          <a:xfrm>
            <a:off x="4800600" y="2514600"/>
            <a:ext cx="1400175" cy="3459162"/>
            <a:chOff x="4626" y="1746"/>
            <a:chExt cx="882" cy="2179"/>
          </a:xfrm>
        </p:grpSpPr>
        <p:graphicFrame>
          <p:nvGraphicFramePr>
            <p:cNvPr id="30735" name="Object 4"/>
            <p:cNvGraphicFramePr>
              <a:graphicFrameLocks noChangeAspect="1"/>
            </p:cNvGraphicFramePr>
            <p:nvPr/>
          </p:nvGraphicFramePr>
          <p:xfrm>
            <a:off x="4626" y="1898"/>
            <a:ext cx="683" cy="2027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6" name="Flash 影片" r:id="rId2" progId="Flash.Movie">
                    <p:embed/>
                  </p:oleObj>
                </mc:Choice>
                <mc:Fallback>
                  <p:oleObj name="Flash 影片" r:id="rId2" progId="Flash.Movie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4626" y="1898"/>
                          <a:ext cx="683" cy="2027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grpSp>
          <p:nvGrpSpPr>
            <p:cNvPr id="30736" name="Group 5"/>
            <p:cNvGrpSpPr/>
            <p:nvPr/>
          </p:nvGrpSpPr>
          <p:grpSpPr>
            <a:xfrm>
              <a:off x="4816" y="1746"/>
              <a:ext cx="692" cy="1743"/>
              <a:chOff x="4816" y="1746"/>
              <a:chExt cx="692" cy="1743"/>
            </a:xfrm>
          </p:grpSpPr>
          <p:cxnSp>
            <p:nvCxnSpPr>
              <p:cNvPr id="30737" name="Line 6"/>
              <p:cNvCxnSpPr/>
              <p:nvPr/>
            </p:nvCxnSpPr>
            <p:spPr>
              <a:xfrm>
                <a:off x="4816" y="2709"/>
                <a:ext cx="290" cy="0"/>
              </a:xfrm>
              <a:prstGeom prst="line">
                <a:avLst/>
              </a:prstGeom>
              <a:noFill/>
              <a:ln w="28575">
                <a:solidFill>
                  <a:prstClr val="black"/>
                </a:solidFill>
                <a:miter lim="800000"/>
              </a:ln>
              <a:effectLst/>
            </p:spPr>
          </p:cxnSp>
          <p:sp>
            <p:nvSpPr>
              <p:cNvPr id="30738" name="Text Box 99"/>
              <p:cNvSpPr/>
              <p:nvPr/>
            </p:nvSpPr>
            <p:spPr>
              <a:xfrm>
                <a:off x="5211" y="2587"/>
                <a:ext cx="297" cy="269"/>
              </a:xfrm>
              <a:prstGeom prst="rect">
                <a:avLst/>
              </a:prstGeom>
              <a:noFill/>
              <a:ln>
                <a:noFill/>
                <a:miter lim="800000"/>
              </a:ln>
              <a:effectLst/>
            </p:spPr>
            <p:txBody>
              <a:bodyPr lIns="0" tIns="0" rIns="0" bIns="0">
                <a:spAutoFit/>
              </a:bodyPr>
              <a:lstStyle>
                <a:lvl1pPr marL="342900" indent="-3429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32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1pPr>
                <a:lvl2pPr marL="742950" indent="-28575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8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2pPr>
                <a:lvl3pPr marL="11430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•"/>
                  <a:defRPr kumimoji="0" lang="zh-CN" altLang="en-US" sz="24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3pPr>
                <a:lvl4pPr marL="16002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–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4pPr>
                <a:lvl5pPr marL="2057400" indent="-228600" algn="l" defTabSz="914400" rtl="0" eaLnBrk="0" fontAlgn="base" hangingPunct="0">
                  <a:lnSpc>
                    <a:spcPct val="100000"/>
                  </a:lnSpc>
                  <a:spcBef>
                    <a:spcPct val="20000"/>
                  </a:spcBef>
                  <a:spcAft>
                    <a:spcPct val="0"/>
                  </a:spcAft>
                  <a:buClrTx/>
                  <a:buSzTx/>
                  <a:buFont typeface="Arial" pitchFamily="34" charset="0"/>
                  <a:buChar char="»"/>
                  <a:defRPr kumimoji="0" lang="zh-CN" altLang="en-US" sz="2000" b="0" i="0" u="none" kern="1200" baseline="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5pPr>
                <a:lvl6pPr marL="25146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6pPr>
                <a:lvl7pPr marL="29718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7pPr>
                <a:lvl8pPr marL="34290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8pPr>
                <a:lvl9pPr marL="3886200" indent="-228600" algn="l" defTabSz="914400" rtl="0" eaLnBrk="1" latinLnBrk="0" hangingPunct="1">
                  <a:spcBef>
                    <a:spcPct val="20000"/>
                  </a:spcBef>
                  <a:buFont typeface="Arial" pitchFamily="34" charset="0"/>
                  <a:buChar char="•"/>
                  <a:defRPr lang="zh-CN" altLang="en-US" sz="2000" kern="1200">
                    <a:solidFill>
                      <a:schemeClr val="tx1"/>
                    </a:solidFill>
                    <a:latin typeface="+mn-lt"/>
                    <a:ea typeface="+mn-ea"/>
                    <a:cs typeface="+mn-cs"/>
                  </a:defRPr>
                </a:lvl9pPr>
              </a:lstStyle>
              <a:p>
                <a:pPr marL="0" lvl="0" indent="0" eaLnBrk="1" hangingPunct="1">
                  <a:spcBef>
                    <a:spcPct val="50000"/>
                  </a:spcBef>
                  <a:buFontTx/>
                  <a:buNone/>
                </a:pPr>
                <a:r>
                  <a:rPr kumimoji="1" lang="en-US" altLang="zh-CN" sz="2800" b="1" i="1">
                    <a:solidFill>
                      <a:srgbClr val="000099"/>
                    </a:solidFill>
                    <a:latin typeface="Times New Roman" pitchFamily="18" charset="0"/>
                  </a:rPr>
                  <a:t>V</a:t>
                </a:r>
                <a:r>
                  <a:rPr kumimoji="1" lang="en-US" altLang="zh-CN" sz="2800" b="1" baseline="-25000">
                    <a:solidFill>
                      <a:srgbClr val="000099"/>
                    </a:solidFill>
                    <a:latin typeface="Times New Roman" pitchFamily="18" charset="0"/>
                  </a:rPr>
                  <a:t>2</a:t>
                </a:r>
                <a:endParaRPr kumimoji="1" lang="en-US" altLang="zh-CN" sz="2800" b="1">
                  <a:solidFill>
                    <a:srgbClr val="000099"/>
                  </a:solidFill>
                  <a:latin typeface="Times New Roman" pitchFamily="18" charset="0"/>
                </a:endParaRPr>
              </a:p>
            </p:txBody>
          </p:sp>
          <p:sp>
            <p:nvSpPr>
              <p:cNvPr id="30739" name="Text Box 8"/>
              <p:cNvSpPr/>
              <p:nvPr/>
            </p:nvSpPr>
            <p:spPr>
              <a:xfrm>
                <a:off x="4873" y="2002"/>
                <a:ext cx="183" cy="154"/>
              </a:xfrm>
              <a:prstGeom prst="rect">
                <a:avLst/>
              </a:prstGeom>
              <a:solidFill>
                <a:srgbClr val="FFFFFF"/>
              </a:solidFill>
              <a:ln>
                <a:noFill/>
                <a:miter lim="800000"/>
              </a:ln>
              <a:effectLst/>
            </p:spPr>
            <p:txBody>
              <a:bodyPr lIns="0" tIns="0" rIns="0" bIns="0">
                <a:sp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>
                  <a:spcBef>
                    <a:spcPct val="50000"/>
                  </a:spcBef>
                </a:pPr>
                <a:r>
                  <a:rPr lang="en-US" altLang="zh-CN" sz="1600" b="1">
                    <a:solidFill>
                      <a:srgbClr val="111111"/>
                    </a:solidFill>
                    <a:latin typeface="Times New Roman" pitchFamily="18" charset="0"/>
                  </a:rPr>
                  <a:t>ml</a:t>
                </a:r>
                <a:endParaRPr lang="en-US" altLang="zh-CN" sz="1600" b="1">
                  <a:solidFill>
                    <a:srgbClr val="111111"/>
                  </a:solidFill>
                  <a:latin typeface="Times New Roman" pitchFamily="18" charset="0"/>
                </a:endParaRPr>
              </a:p>
            </p:txBody>
          </p:sp>
          <p:grpSp>
            <p:nvGrpSpPr>
              <p:cNvPr id="30740" name="Group 9"/>
              <p:cNvGrpSpPr/>
              <p:nvPr/>
            </p:nvGrpSpPr>
            <p:grpSpPr>
              <a:xfrm>
                <a:off x="4853" y="1746"/>
                <a:ext cx="217" cy="1743"/>
                <a:chOff x="4853" y="1746"/>
                <a:chExt cx="217" cy="1743"/>
              </a:xfrm>
            </p:grpSpPr>
            <p:graphicFrame>
              <p:nvGraphicFramePr>
                <p:cNvPr id="30741" name="Object 10"/>
                <p:cNvGraphicFramePr>
                  <a:graphicFrameLocks noChangeAspect="1"/>
                </p:cNvGraphicFramePr>
                <p:nvPr/>
              </p:nvGraphicFramePr>
              <p:xfrm>
                <a:off x="4854" y="2809"/>
                <a:ext cx="208" cy="254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47" name="Flash 影片" r:id="rId4" progId="Flash.Movie">
                        <p:embed/>
                      </p:oleObj>
                    </mc:Choice>
                    <mc:Fallback>
                      <p:oleObj name="Flash 影片" r:id="rId4" progId="Flash.Movie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5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4854" y="2809"/>
                              <a:ext cx="208" cy="254"/>
                            </a:xfrm>
                            <a:prstGeom prst="rect">
                              <a:avLst/>
                            </a:prstGeom>
                            <a:noFill/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graphicFrame>
              <p:nvGraphicFramePr>
                <p:cNvPr id="30742" name="Object 11"/>
                <p:cNvGraphicFramePr>
                  <a:graphicFrameLocks noChangeAspect="1"/>
                </p:cNvGraphicFramePr>
                <p:nvPr/>
              </p:nvGraphicFramePr>
              <p:xfrm>
                <a:off x="4853" y="3316"/>
                <a:ext cx="217" cy="173"/>
              </p:xfrm>
              <a:graphic>
                <a:graphicData uri="http://schemas.openxmlformats.org/presentationml/2006/ole">
                  <mc:AlternateContent xmlns:mc="http://schemas.openxmlformats.org/markup-compatibility/2006">
                    <mc:Choice xmlns:v="urn:schemas-microsoft-com:vml" Requires="v">
                      <p:oleObj spid="_x0000_s1048" name="Flash 影片" r:id="rId6" progId="Flash.Movie">
                        <p:embed/>
                      </p:oleObj>
                    </mc:Choice>
                    <mc:Fallback>
                      <p:oleObj name="Flash 影片" r:id="rId6" progId="Flash.Movie">
                        <p:embed/>
                        <p:pic>
                          <p:nvPicPr>
                            <p:cNvPr id="0" name="OLE substitute image"/>
                            <p:cNvPicPr/>
                            <p:nvPr/>
                          </p:nvPicPr>
                          <p:blipFill>
                            <a:blip r:embed="rId7"/>
                            <a:stretch>
                              <a:fillRect/>
                            </a:stretch>
                          </p:blipFill>
                          <p:spPr>
                            <a:xfrm>
                              <a:off x="4853" y="3316"/>
                              <a:ext cx="217" cy="173"/>
                            </a:xfrm>
                            <a:prstGeom prst="rect">
                              <a:avLst/>
                            </a:prstGeom>
                            <a:noFill/>
                          </p:spPr>
                        </p:pic>
                      </p:oleObj>
                    </mc:Fallback>
                  </mc:AlternateContent>
                </a:graphicData>
              </a:graphic>
            </p:graphicFrame>
            <p:cxnSp>
              <p:nvCxnSpPr>
                <p:cNvPr id="30743" name="Line 12"/>
                <p:cNvCxnSpPr/>
                <p:nvPr/>
              </p:nvCxnSpPr>
              <p:spPr>
                <a:xfrm flipH="1">
                  <a:off x="4967" y="1746"/>
                  <a:ext cx="0" cy="1723"/>
                </a:xfrm>
                <a:prstGeom prst="line">
                  <a:avLst/>
                </a:prstGeom>
                <a:noFill/>
                <a:ln w="28575">
                  <a:solidFill>
                    <a:prstClr val="black"/>
                  </a:solidFill>
                  <a:miter lim="800000"/>
                </a:ln>
                <a:effectLst/>
              </p:spPr>
            </p:cxnSp>
          </p:grpSp>
        </p:grpSp>
      </p:grpSp>
      <p:grpSp>
        <p:nvGrpSpPr>
          <p:cNvPr id="30724" name="Group 13"/>
          <p:cNvGrpSpPr/>
          <p:nvPr/>
        </p:nvGrpSpPr>
        <p:grpSpPr>
          <a:xfrm>
            <a:off x="2286000" y="2286000"/>
            <a:ext cx="1311275" cy="3863975"/>
            <a:chOff x="3731" y="1512"/>
            <a:chExt cx="826" cy="2434"/>
          </a:xfrm>
        </p:grpSpPr>
        <p:graphicFrame>
          <p:nvGraphicFramePr>
            <p:cNvPr id="30727" name="Object 14"/>
            <p:cNvGraphicFramePr>
              <a:graphicFrameLocks noChangeAspect="1"/>
            </p:cNvGraphicFramePr>
            <p:nvPr/>
          </p:nvGraphicFramePr>
          <p:xfrm>
            <a:off x="3731" y="1897"/>
            <a:ext cx="718" cy="2049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49" name="Flash 影片" r:id="rId8" progId="Flash.Movie">
                    <p:embed/>
                  </p:oleObj>
                </mc:Choice>
                <mc:Fallback>
                  <p:oleObj name="Flash 影片" r:id="rId8" progId="Flash.Movie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tretch>
                          <a:fillRect/>
                        </a:stretch>
                      </p:blipFill>
                      <p:spPr>
                        <a:xfrm>
                          <a:off x="3731" y="1897"/>
                          <a:ext cx="718" cy="2049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cxnSp>
          <p:nvCxnSpPr>
            <p:cNvPr id="30728" name="Line 15"/>
            <p:cNvCxnSpPr/>
            <p:nvPr/>
          </p:nvCxnSpPr>
          <p:spPr>
            <a:xfrm>
              <a:off x="3946" y="2974"/>
              <a:ext cx="304" cy="0"/>
            </a:xfrm>
            <a:prstGeom prst="line">
              <a:avLst/>
            </a:prstGeom>
            <a:noFill/>
            <a:ln w="28575">
              <a:solidFill>
                <a:prstClr val="black"/>
              </a:solidFill>
              <a:miter lim="800000"/>
            </a:ln>
            <a:effectLst/>
          </p:spPr>
        </p:cxnSp>
        <p:sp>
          <p:nvSpPr>
            <p:cNvPr id="30729" name="Text Box 99"/>
            <p:cNvSpPr/>
            <p:nvPr/>
          </p:nvSpPr>
          <p:spPr>
            <a:xfrm>
              <a:off x="4260" y="2897"/>
              <a:ext cx="297" cy="269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lIns="0" tIns="0" rIns="0" bIns="0">
              <a:spAutoFit/>
            </a:bodyPr>
            <a:lstStyle>
              <a:lvl1pPr marL="342900" indent="-3429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32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1pPr>
              <a:lvl2pPr marL="742950" indent="-28575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8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2pPr>
              <a:lvl3pPr marL="11430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•"/>
                <a:defRPr kumimoji="0" lang="zh-CN" altLang="en-US" sz="24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3pPr>
              <a:lvl4pPr marL="16002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–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4pPr>
              <a:lvl5pPr marL="2057400" indent="-228600" algn="l" defTabSz="914400" rtl="0" eaLnBrk="0" fontAlgn="base" hangingPunct="0">
                <a:lnSpc>
                  <a:spcPct val="100000"/>
                </a:lnSpc>
                <a:spcBef>
                  <a:spcPct val="20000"/>
                </a:spcBef>
                <a:spcAft>
                  <a:spcPct val="0"/>
                </a:spcAft>
                <a:buClrTx/>
                <a:buSzTx/>
                <a:buFont typeface="Arial" pitchFamily="34" charset="0"/>
                <a:buChar char="»"/>
                <a:defRPr kumimoji="0" lang="zh-CN" altLang="en-US" sz="2000" b="0" i="0" u="none" kern="1200" baseline="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5pPr>
              <a:lvl6pPr marL="25146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6pPr>
              <a:lvl7pPr marL="29718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7pPr>
              <a:lvl8pPr marL="34290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8pPr>
              <a:lvl9pPr marL="3886200" indent="-228600" algn="l" defTabSz="914400" rtl="0" eaLnBrk="1" latinLnBrk="0" hangingPunct="1">
                <a:spcBef>
                  <a:spcPct val="20000"/>
                </a:spcBef>
                <a:buFont typeface="Arial" pitchFamily="34" charset="0"/>
                <a:buChar char="•"/>
                <a:defRPr lang="zh-CN" altLang="en-US" sz="2000" kern="1200">
                  <a:solidFill>
                    <a:schemeClr val="tx1"/>
                  </a:solidFill>
                  <a:latin typeface="+mn-lt"/>
                  <a:ea typeface="+mn-ea"/>
                  <a:cs typeface="+mn-cs"/>
                </a:defRPr>
              </a:lvl9pPr>
            </a:lstStyle>
            <a:p>
              <a:pPr marL="0" lvl="0" indent="0" eaLnBrk="1" hangingPunct="1">
                <a:spcBef>
                  <a:spcPct val="50000"/>
                </a:spcBef>
                <a:buFontTx/>
                <a:buNone/>
              </a:pPr>
              <a:r>
                <a:rPr kumimoji="1" lang="en-US" altLang="zh-CN" sz="2800" b="1" i="1">
                  <a:solidFill>
                    <a:srgbClr val="000099"/>
                  </a:solidFill>
                  <a:latin typeface="Times New Roman" pitchFamily="18" charset="0"/>
                </a:rPr>
                <a:t>V</a:t>
              </a:r>
              <a:r>
                <a:rPr kumimoji="1" lang="en-US" altLang="zh-CN" sz="2800" b="1" baseline="-25000">
                  <a:solidFill>
                    <a:srgbClr val="000099"/>
                  </a:solidFill>
                  <a:latin typeface="Times New Roman" pitchFamily="18" charset="0"/>
                </a:rPr>
                <a:t>1</a:t>
              </a:r>
              <a:endParaRPr kumimoji="1" lang="en-US" altLang="zh-CN" sz="2800" b="1">
                <a:solidFill>
                  <a:srgbClr val="000099"/>
                </a:solidFill>
                <a:latin typeface="Times New Roman" pitchFamily="18" charset="0"/>
              </a:endParaRPr>
            </a:p>
          </p:txBody>
        </p:sp>
        <p:sp>
          <p:nvSpPr>
            <p:cNvPr id="30730" name="Text Box 17"/>
            <p:cNvSpPr/>
            <p:nvPr/>
          </p:nvSpPr>
          <p:spPr>
            <a:xfrm>
              <a:off x="3995" y="2029"/>
              <a:ext cx="220" cy="154"/>
            </a:xfrm>
            <a:prstGeom prst="rect">
              <a:avLst/>
            </a:prstGeom>
            <a:solidFill>
              <a:srgbClr val="FFFFFF"/>
            </a:solidFill>
            <a:ln>
              <a:noFill/>
              <a:miter lim="800000"/>
            </a:ln>
            <a:effectLst/>
          </p:spPr>
          <p:txBody>
            <a:bodyPr lIns="0" tIns="0" rIns="0" bIns="0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>
                <a:spcBef>
                  <a:spcPct val="50000"/>
                </a:spcBef>
              </a:pPr>
              <a:r>
                <a:rPr lang="en-US" altLang="zh-CN" sz="1600" b="1">
                  <a:solidFill>
                    <a:srgbClr val="111111"/>
                  </a:solidFill>
                  <a:latin typeface="Times New Roman" pitchFamily="18" charset="0"/>
                </a:rPr>
                <a:t>ml</a:t>
              </a:r>
              <a:endParaRPr lang="en-US" altLang="zh-CN" sz="1600" b="1">
                <a:solidFill>
                  <a:srgbClr val="111111"/>
                </a:solidFill>
                <a:latin typeface="Times New Roman" pitchFamily="18" charset="0"/>
              </a:endParaRPr>
            </a:p>
          </p:txBody>
        </p:sp>
        <p:grpSp>
          <p:nvGrpSpPr>
            <p:cNvPr id="30731" name="Group 18"/>
            <p:cNvGrpSpPr/>
            <p:nvPr/>
          </p:nvGrpSpPr>
          <p:grpSpPr>
            <a:xfrm>
              <a:off x="3971" y="1512"/>
              <a:ext cx="229" cy="1769"/>
              <a:chOff x="3971" y="1512"/>
              <a:chExt cx="229" cy="1769"/>
            </a:xfrm>
          </p:grpSpPr>
          <p:graphicFrame>
            <p:nvGraphicFramePr>
              <p:cNvPr id="30732" name="Object 19"/>
              <p:cNvGraphicFramePr>
                <a:graphicFrameLocks noChangeAspect="1"/>
              </p:cNvGraphicFramePr>
              <p:nvPr/>
            </p:nvGraphicFramePr>
            <p:xfrm>
              <a:off x="3972" y="2593"/>
              <a:ext cx="228" cy="257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50" name="Flash 影片" r:id="rId9" progId="Flash.Movie">
                      <p:embed/>
                    </p:oleObj>
                  </mc:Choice>
                  <mc:Fallback>
                    <p:oleObj name="Flash 影片" r:id="rId9" progId="Flash.Movie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5"/>
                          <a:stretch>
                            <a:fillRect/>
                          </a:stretch>
                        </p:blipFill>
                        <p:spPr>
                          <a:xfrm>
                            <a:off x="3972" y="2593"/>
                            <a:ext cx="228" cy="257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graphicFrame>
            <p:nvGraphicFramePr>
              <p:cNvPr id="30733" name="Object 20"/>
              <p:cNvGraphicFramePr>
                <a:graphicFrameLocks noChangeAspect="1"/>
              </p:cNvGraphicFramePr>
              <p:nvPr/>
            </p:nvGraphicFramePr>
            <p:xfrm>
              <a:off x="3971" y="3106"/>
              <a:ext cx="229" cy="175"/>
            </p:xfrm>
            <a:graphic>
              <a:graphicData uri="http://schemas.openxmlformats.org/presentationml/2006/ole">
                <mc:AlternateContent xmlns:mc="http://schemas.openxmlformats.org/markup-compatibility/2006">
                  <mc:Choice xmlns:v="urn:schemas-microsoft-com:vml" Requires="v">
                    <p:oleObj spid="_x0000_s1051" name="Flash 影片" r:id="rId10" progId="Flash.Movie">
                      <p:embed/>
                    </p:oleObj>
                  </mc:Choice>
                  <mc:Fallback>
                    <p:oleObj name="Flash 影片" r:id="rId10" progId="Flash.Movie">
                      <p:embed/>
                      <p:pic>
                        <p:nvPicPr>
                          <p:cNvPr id="0" name="OLE substitute image"/>
                          <p:cNvPicPr/>
                          <p:nvPr/>
                        </p:nvPicPr>
                        <p:blipFill>
                          <a:blip r:embed="rId7"/>
                          <a:stretch>
                            <a:fillRect/>
                          </a:stretch>
                        </p:blipFill>
                        <p:spPr>
                          <a:xfrm>
                            <a:off x="3971" y="3106"/>
                            <a:ext cx="229" cy="175"/>
                          </a:xfrm>
                          <a:prstGeom prst="rect">
                            <a:avLst/>
                          </a:prstGeom>
                          <a:noFill/>
                        </p:spPr>
                      </p:pic>
                    </p:oleObj>
                  </mc:Fallback>
                </mc:AlternateContent>
              </a:graphicData>
            </a:graphic>
          </p:graphicFrame>
          <p:cxnSp>
            <p:nvCxnSpPr>
              <p:cNvPr id="30734" name="Line 21"/>
              <p:cNvCxnSpPr/>
              <p:nvPr/>
            </p:nvCxnSpPr>
            <p:spPr>
              <a:xfrm flipH="1">
                <a:off x="4091" y="1512"/>
                <a:ext cx="0" cy="1751"/>
              </a:xfrm>
              <a:prstGeom prst="line">
                <a:avLst/>
              </a:prstGeom>
              <a:noFill/>
              <a:ln w="28575">
                <a:solidFill>
                  <a:prstClr val="black"/>
                </a:solidFill>
                <a:miter lim="800000"/>
              </a:ln>
              <a:effectLst/>
            </p:spPr>
          </p:cxnSp>
        </p:grpSp>
      </p:grpSp>
      <p:sp>
        <p:nvSpPr>
          <p:cNvPr id="30725" name="AutoShape 22"/>
          <p:cNvSpPr/>
          <p:nvPr/>
        </p:nvSpPr>
        <p:spPr>
          <a:xfrm>
            <a:off x="3352800" y="533400"/>
            <a:ext cx="1581150" cy="835025"/>
          </a:xfrm>
          <a:prstGeom prst="flowChartPunchedTape">
            <a:avLst/>
          </a:prstGeom>
          <a:solidFill>
            <a:srgbClr val="BBE0E3"/>
          </a:soli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  <p:sp>
        <p:nvSpPr>
          <p:cNvPr id="30726" name="Text Box 2"/>
          <p:cNvSpPr txBox="1">
            <a:spLocks noChangeArrowheads="1"/>
          </p:cNvSpPr>
          <p:nvPr/>
        </p:nvSpPr>
        <p:spPr bwMode="auto">
          <a:xfrm>
            <a:off x="3505200" y="609600"/>
            <a:ext cx="1697038" cy="6413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3600" b="1">
                <a:solidFill>
                  <a:srgbClr val="11111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宋体" pitchFamily="2" charset="-122"/>
              </a:rPr>
              <a:t>讨论</a:t>
            </a:r>
            <a:endParaRPr lang="zh-CN" altLang="en-US" sz="3600" b="1">
              <a:solidFill>
                <a:srgbClr val="11111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27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1746" name="Rectangle 2"/>
          <p:cNvSpPr/>
          <p:nvPr/>
        </p:nvSpPr>
        <p:spPr>
          <a:xfrm>
            <a:off x="533400" y="2133600"/>
            <a:ext cx="8020050" cy="946150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rgbClr val="111111"/>
                </a:solidFill>
                <a:latin typeface="Times New Roman" pitchFamily="18" charset="0"/>
              </a:rPr>
              <a:t>　　</a:t>
            </a:r>
            <a:r>
              <a:rPr kumimoji="1" lang="zh-CN" altLang="en-US" sz="2800" b="1">
                <a:solidFill>
                  <a:srgbClr val="111111"/>
                </a:solidFill>
                <a:latin typeface="Times New Roman" pitchFamily="18" charset="0"/>
                <a:ea typeface="黑体" pitchFamily="49" charset="-122"/>
              </a:rPr>
              <a:t>给你一架天平、一只小烧杯、适量的水、如何测出牛奶的密度？</a:t>
            </a:r>
            <a:endParaRPr kumimoji="1" lang="zh-CN" altLang="en-US" sz="2800" b="1">
              <a:solidFill>
                <a:srgbClr val="111111"/>
              </a:solidFill>
              <a:latin typeface="Times New Roman" pitchFamily="18" charset="0"/>
              <a:ea typeface="黑体" pitchFamily="49" charset="-122"/>
            </a:endParaRPr>
          </a:p>
        </p:txBody>
      </p:sp>
      <p:sp>
        <p:nvSpPr>
          <p:cNvPr id="31747" name="Text Box 3"/>
          <p:cNvSpPr/>
          <p:nvPr/>
        </p:nvSpPr>
        <p:spPr>
          <a:xfrm>
            <a:off x="762000" y="3810000"/>
            <a:ext cx="7878762" cy="116046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rgbClr val="FF0000"/>
                </a:solidFill>
                <a:latin typeface="黑体" pitchFamily="49" charset="-122"/>
                <a:ea typeface="黑体" pitchFamily="49" charset="-122"/>
              </a:rPr>
              <a:t>等体积法：</a:t>
            </a:r>
            <a:endParaRPr kumimoji="1" lang="zh-CN" altLang="en-US" sz="2800" b="1">
              <a:solidFill>
                <a:srgbClr val="FF0000"/>
              </a:solidFill>
              <a:latin typeface="黑体" pitchFamily="49" charset="-122"/>
              <a:ea typeface="黑体" pitchFamily="49" charset="-122"/>
            </a:endParaRPr>
          </a:p>
          <a:p>
            <a:pPr marL="0" lvl="0" indent="0" eaLnBrk="1" hangingPunct="1">
              <a:spcBef>
                <a:spcPct val="50000"/>
              </a:spcBef>
            </a:pPr>
            <a:r>
              <a:rPr kumimoji="1" lang="zh-CN" altLang="en-US" sz="2800" b="1">
                <a:solidFill>
                  <a:srgbClr val="111111"/>
                </a:solidFill>
                <a:latin typeface="黑体" pitchFamily="49" charset="-122"/>
                <a:ea typeface="黑体" pitchFamily="49" charset="-122"/>
              </a:rPr>
              <a:t>     分别装入相同体积的水和牛奶。   </a:t>
            </a:r>
            <a:endParaRPr kumimoji="1" lang="zh-CN" altLang="en-US" sz="2800" b="1">
              <a:solidFill>
                <a:srgbClr val="111111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1748" name="AutoShape 4"/>
          <p:cNvSpPr/>
          <p:nvPr/>
        </p:nvSpPr>
        <p:spPr>
          <a:xfrm>
            <a:off x="3352800" y="838200"/>
            <a:ext cx="1581150" cy="835025"/>
          </a:xfrm>
          <a:prstGeom prst="flowChartPunchedTape">
            <a:avLst/>
          </a:prstGeom>
          <a:solidFill>
            <a:srgbClr val="BBE0E3"/>
          </a:solidFill>
          <a:ln>
            <a:noFill/>
            <a:miter lim="800000"/>
          </a:ln>
          <a:effectLst/>
        </p:spPr>
        <p:txBody>
          <a:bodyPr wrap="none" anchor="ctr" anchorCtr="0"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  <p:sp>
        <p:nvSpPr>
          <p:cNvPr id="31749" name="Text Box 2"/>
          <p:cNvSpPr txBox="1">
            <a:spLocks noChangeArrowheads="1"/>
          </p:cNvSpPr>
          <p:nvPr/>
        </p:nvSpPr>
        <p:spPr bwMode="auto">
          <a:xfrm>
            <a:off x="3505200" y="914400"/>
            <a:ext cx="1697038" cy="641350"/>
          </a:xfrm>
          <a:prstGeom prst="rect">
            <a:avLst/>
          </a:prstGeom>
          <a:noFill/>
          <a:ln w="9525" algn="ctr">
            <a:noFill/>
            <a:miter lim="800000"/>
          </a:ln>
          <a:effectLst/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marR="0" lvl="0" indent="0" eaLnBrk="1" hangingPunct="1">
              <a:spcBef>
                <a:spcPct val="0"/>
              </a:spcBef>
              <a:buFontTx/>
              <a:buNone/>
            </a:pPr>
            <a:r>
              <a:rPr lang="zh-CN" altLang="en-US" sz="3600" b="1">
                <a:solidFill>
                  <a:srgbClr val="111111"/>
                </a:solidFill>
                <a:effectLst>
                  <a:outerShdw blurRad="38100" dist="38100" dir="2700000" algn="tl">
                    <a:schemeClr val="bg2"/>
                  </a:outerShdw>
                </a:effectLst>
                <a:latin typeface="宋体" pitchFamily="2" charset="-122"/>
              </a:rPr>
              <a:t>讨论</a:t>
            </a:r>
            <a:endParaRPr lang="zh-CN" altLang="en-US" sz="3600" b="1">
              <a:solidFill>
                <a:srgbClr val="111111"/>
              </a:solidFill>
              <a:effectLst>
                <a:outerShdw blurRad="38100" dist="38100" dir="2700000" algn="tl">
                  <a:schemeClr val="bg2"/>
                </a:outerShdw>
              </a:effectLst>
              <a:latin typeface="宋体" pitchFamily="2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1747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31747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1747" grpId="0"/>
    </p:bldLst>
  </p:timing>
</p:sld>
</file>

<file path=ppt/slides/slide28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pic>
        <p:nvPicPr>
          <p:cNvPr id="33794" name="Picture 2"/>
          <p:cNvPicPr/>
          <p:nvPr/>
        </p:nvPicPr>
        <p:blipFill>
          <a:blip r:embed="rId2"/>
          <a:stretch>
            <a:fillRect/>
          </a:stretch>
        </p:blipFill>
        <p:spPr>
          <a:xfrm>
            <a:off x="755650" y="2420938"/>
            <a:ext cx="8153400" cy="3535362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3795" name="Rectangle 2"/>
          <p:cNvSpPr/>
          <p:nvPr>
            <p:ph type="body" idx="4294967295"/>
          </p:nvPr>
        </p:nvSpPr>
        <p:spPr>
          <a:xfrm>
            <a:off x="971550" y="2638425"/>
            <a:ext cx="7543800" cy="762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90000"/>
              </a:lnSpc>
              <a:buNone/>
            </a:pPr>
            <a:r>
              <a:rPr lang="en-US" altLang="zh-CN" sz="2800" b="1">
                <a:ea typeface="黑体" pitchFamily="49" charset="-122"/>
              </a:rPr>
              <a:t>1</a:t>
            </a:r>
            <a:r>
              <a:rPr lang="zh-CN" altLang="en-US" sz="2800" b="1">
                <a:ea typeface="黑体" pitchFamily="49" charset="-122"/>
              </a:rPr>
              <a:t>、飞机的制作材料，是选密度大的，还是密度小的？</a:t>
            </a:r>
            <a:endParaRPr lang="zh-CN" altLang="en-US" sz="2800" b="1">
              <a:ea typeface="黑体" pitchFamily="49" charset="-122"/>
            </a:endParaRPr>
          </a:p>
        </p:txBody>
      </p:sp>
      <p:sp>
        <p:nvSpPr>
          <p:cNvPr id="33796" name="Rectangle 2"/>
          <p:cNvSpPr/>
          <p:nvPr/>
        </p:nvSpPr>
        <p:spPr>
          <a:xfrm>
            <a:off x="3048000" y="4830762"/>
            <a:ext cx="3124200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90000"/>
              </a:lnSpc>
              <a:buNone/>
            </a:pPr>
            <a:r>
              <a:rPr lang="zh-CN" altLang="en-US" sz="2800" b="1">
                <a:ea typeface="黑体" pitchFamily="49" charset="-122"/>
              </a:rPr>
              <a:t>   </a:t>
            </a:r>
            <a:r>
              <a:rPr lang="zh-CN" altLang="en-US" sz="3600" b="1">
                <a:solidFill>
                  <a:srgbClr val="800000"/>
                </a:solidFill>
                <a:ea typeface="黑体" pitchFamily="49" charset="-122"/>
              </a:rPr>
              <a:t>选密度小的</a:t>
            </a:r>
            <a:endParaRPr lang="zh-CN" altLang="en-US" sz="3600" b="1">
              <a:solidFill>
                <a:srgbClr val="800000"/>
              </a:solidFill>
              <a:ea typeface="黑体" pitchFamily="49" charset="-122"/>
            </a:endParaRPr>
          </a:p>
        </p:txBody>
      </p:sp>
      <p:sp>
        <p:nvSpPr>
          <p:cNvPr id="33797" name="Rectangle 2"/>
          <p:cNvSpPr/>
          <p:nvPr/>
        </p:nvSpPr>
        <p:spPr>
          <a:xfrm>
            <a:off x="395288" y="1557338"/>
            <a:ext cx="4038600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90000"/>
              </a:lnSpc>
              <a:buNone/>
            </a:pPr>
            <a:r>
              <a:rPr lang="zh-CN" altLang="en-US" sz="2800" b="1">
                <a:ea typeface="黑体" pitchFamily="49" charset="-122"/>
              </a:rPr>
              <a:t>   （一）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密度与温度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3798" name="Rectangle 2"/>
          <p:cNvSpPr/>
          <p:nvPr/>
        </p:nvSpPr>
        <p:spPr>
          <a:xfrm>
            <a:off x="539750" y="692150"/>
            <a:ext cx="4968875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90000"/>
              </a:lnSpc>
              <a:buNone/>
            </a:pPr>
            <a:r>
              <a:rPr lang="zh-CN" altLang="en-US" sz="2800" b="1">
                <a:ea typeface="黑体" pitchFamily="49" charset="-122"/>
              </a:rPr>
              <a:t>   </a:t>
            </a:r>
            <a:r>
              <a:rPr lang="zh-CN" altLang="en-US" sz="3600" b="1">
                <a:ea typeface="黑体" pitchFamily="49" charset="-122"/>
              </a:rPr>
              <a:t>四、</a:t>
            </a:r>
            <a:r>
              <a:rPr lang="zh-CN" altLang="en-US" sz="3600" b="1">
                <a:latin typeface="黑体" pitchFamily="49" charset="-122"/>
                <a:ea typeface="黑体" pitchFamily="49" charset="-122"/>
              </a:rPr>
              <a:t>密度与社会生活</a:t>
            </a:r>
            <a:endParaRPr lang="zh-CN" altLang="en-US" sz="36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3796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29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4818" name="Rectangle 2"/>
          <p:cNvSpPr/>
          <p:nvPr/>
        </p:nvSpPr>
        <p:spPr>
          <a:xfrm>
            <a:off x="468312" y="549275"/>
            <a:ext cx="4325938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90000"/>
              </a:lnSpc>
              <a:buNone/>
            </a:pPr>
            <a:r>
              <a:rPr lang="zh-CN" altLang="en-US" sz="2800" b="1">
                <a:ea typeface="黑体" pitchFamily="49" charset="-122"/>
              </a:rPr>
              <a:t>   （二）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水的密度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34819" name="Picture 3"/>
          <p:cNvPicPr/>
          <p:nvPr/>
        </p:nvPicPr>
        <p:blipFill>
          <a:blip r:embed="rId2"/>
          <a:stretch>
            <a:fillRect/>
          </a:stretch>
        </p:blipFill>
        <p:spPr>
          <a:xfrm>
            <a:off x="838200" y="1219200"/>
            <a:ext cx="7543800" cy="4953000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cxnSp>
        <p:nvCxnSpPr>
          <p:cNvPr id="34820" name="Line 4"/>
          <p:cNvCxnSpPr/>
          <p:nvPr/>
        </p:nvCxnSpPr>
        <p:spPr>
          <a:xfrm>
            <a:off x="2590800" y="3048000"/>
            <a:ext cx="3581400" cy="0"/>
          </a:xfrm>
          <a:prstGeom prst="line">
            <a:avLst/>
          </a:prstGeom>
          <a:noFill/>
          <a:ln>
            <a:solidFill>
              <a:schemeClr val="tx1"/>
            </a:solidFill>
            <a:miter lim="800000"/>
          </a:ln>
          <a:effectLst/>
        </p:spPr>
      </p:cxnSp>
      <p:sp>
        <p:nvSpPr>
          <p:cNvPr id="34821" name="Rectangle 2"/>
          <p:cNvSpPr/>
          <p:nvPr/>
        </p:nvSpPr>
        <p:spPr>
          <a:xfrm>
            <a:off x="4724400" y="2590800"/>
            <a:ext cx="990600" cy="533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90000"/>
              </a:lnSpc>
              <a:buNone/>
            </a:pPr>
            <a:r>
              <a:rPr lang="zh-CN" altLang="en-US" sz="2800" b="1">
                <a:ea typeface="黑体" pitchFamily="49" charset="-122"/>
              </a:rPr>
              <a:t>   </a:t>
            </a:r>
            <a:r>
              <a:rPr lang="zh-CN" altLang="en-US" sz="2000" b="1">
                <a:ea typeface="黑体" pitchFamily="49" charset="-122"/>
              </a:rPr>
              <a:t>冰</a:t>
            </a:r>
            <a:endParaRPr lang="zh-CN" altLang="en-US" sz="20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4822" name="Rectangle 2"/>
          <p:cNvSpPr/>
          <p:nvPr/>
        </p:nvSpPr>
        <p:spPr>
          <a:xfrm>
            <a:off x="4648200" y="3200400"/>
            <a:ext cx="990600" cy="533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90000"/>
              </a:lnSpc>
              <a:buNone/>
            </a:pPr>
            <a:r>
              <a:rPr lang="zh-CN" altLang="en-US" sz="2800" b="1">
                <a:ea typeface="黑体" pitchFamily="49" charset="-122"/>
              </a:rPr>
              <a:t>   </a:t>
            </a:r>
            <a:r>
              <a:rPr lang="zh-CN" altLang="en-US" sz="2000" b="1">
                <a:ea typeface="黑体" pitchFamily="49" charset="-122"/>
              </a:rPr>
              <a:t>水</a:t>
            </a:r>
            <a:endParaRPr lang="zh-CN" altLang="en-US" sz="2000" b="1">
              <a:latin typeface="黑体" pitchFamily="49" charset="-122"/>
              <a:ea typeface="黑体" pitchFamily="49" charset="-122"/>
            </a:endParaRPr>
          </a:p>
        </p:txBody>
      </p:sp>
      <p:pic>
        <p:nvPicPr>
          <p:cNvPr id="34823" name="Picture 7"/>
          <p:cNvPicPr/>
          <p:nvPr/>
        </p:nvPicPr>
        <p:blipFill>
          <a:blip r:embed="rId3"/>
          <a:stretch>
            <a:fillRect/>
          </a:stretch>
        </p:blipFill>
        <p:spPr>
          <a:xfrm>
            <a:off x="3657600" y="2590800"/>
            <a:ext cx="942975" cy="342900"/>
          </a:xfrm>
          <a:prstGeom prst="rect">
            <a:avLst/>
          </a:prstGeom>
          <a:noFill/>
          <a:ln>
            <a:noFill/>
            <a:miter lim="800000"/>
          </a:ln>
        </p:spPr>
      </p:pic>
      <p:sp>
        <p:nvSpPr>
          <p:cNvPr id="34824" name="Rectangle 2"/>
          <p:cNvSpPr/>
          <p:nvPr/>
        </p:nvSpPr>
        <p:spPr>
          <a:xfrm>
            <a:off x="3810000" y="2362200"/>
            <a:ext cx="9906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90000"/>
              </a:lnSpc>
              <a:buNone/>
            </a:pPr>
            <a:r>
              <a:rPr lang="en-US" altLang="zh-CN" sz="1600" b="1">
                <a:latin typeface="宋体" pitchFamily="2" charset="-122"/>
              </a:rPr>
              <a:t>﹣10℃</a:t>
            </a:r>
            <a:endParaRPr lang="en-US" altLang="zh-CN" sz="1600" b="1">
              <a:latin typeface="宋体" pitchFamily="2" charset="-122"/>
            </a:endParaRPr>
          </a:p>
        </p:txBody>
      </p:sp>
      <p:sp>
        <p:nvSpPr>
          <p:cNvPr id="34825" name="Rectangle 2"/>
          <p:cNvSpPr/>
          <p:nvPr/>
        </p:nvSpPr>
        <p:spPr>
          <a:xfrm>
            <a:off x="3962400" y="2895600"/>
            <a:ext cx="6096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90000"/>
              </a:lnSpc>
              <a:buNone/>
            </a:pPr>
            <a:r>
              <a:rPr lang="en-US" altLang="zh-CN" sz="1600" b="1">
                <a:latin typeface="宋体" pitchFamily="2" charset="-122"/>
              </a:rPr>
              <a:t>0℃</a:t>
            </a:r>
            <a:endParaRPr lang="en-US" altLang="zh-CN" sz="1600" b="1">
              <a:latin typeface="宋体" pitchFamily="2" charset="-122"/>
            </a:endParaRPr>
          </a:p>
        </p:txBody>
      </p:sp>
    </p:spTree>
  </p:cSld>
  <p:clrMapOvr>
    <a:masterClrMapping/>
  </p:clrMapOvr>
  <p:transition/>
  <p:timing/>
</p:sld>
</file>

<file path=ppt/slides/slide30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5842" name="AutoShape 2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  <p:sp>
        <p:nvSpPr>
          <p:cNvPr id="35843" name="AutoShape 3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  <p:sp>
        <p:nvSpPr>
          <p:cNvPr id="35844" name="AutoShape 4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  <p:pic>
        <p:nvPicPr>
          <p:cNvPr id="35845" name="Picture 6"/>
          <p:cNvPicPr/>
          <p:nvPr/>
        </p:nvPicPr>
        <p:blipFill>
          <a:blip r:embed="rId2"/>
          <a:stretch>
            <a:fillRect/>
          </a:stretch>
        </p:blipFill>
        <p:spPr>
          <a:xfrm>
            <a:off x="1116012" y="1341438"/>
            <a:ext cx="3657600" cy="4124325"/>
          </a:xfrm>
          <a:prstGeom prst="rect">
            <a:avLst/>
          </a:prstGeom>
          <a:noFill/>
          <a:ln>
            <a:noFill/>
            <a:miter lim="800000"/>
          </a:ln>
          <a:effectLst/>
        </p:spPr>
      </p:pic>
      <p:sp>
        <p:nvSpPr>
          <p:cNvPr id="35846" name="Rectangle 2"/>
          <p:cNvSpPr/>
          <p:nvPr/>
        </p:nvSpPr>
        <p:spPr>
          <a:xfrm>
            <a:off x="4724400" y="1295400"/>
            <a:ext cx="3962400" cy="1447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90000"/>
              </a:lnSpc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   水结成冰，密度变小，质量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，体积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       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5847" name="Rectangle 2"/>
          <p:cNvSpPr/>
          <p:nvPr/>
        </p:nvSpPr>
        <p:spPr>
          <a:xfrm>
            <a:off x="5791200" y="1703388"/>
            <a:ext cx="1524000" cy="533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90000"/>
              </a:lnSpc>
              <a:buNone/>
            </a:pPr>
            <a:r>
              <a:rPr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不变</a:t>
            </a:r>
            <a:endParaRPr lang="zh-CN" altLang="en-US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5848" name="Rectangle 2"/>
          <p:cNvSpPr/>
          <p:nvPr/>
        </p:nvSpPr>
        <p:spPr>
          <a:xfrm>
            <a:off x="5410200" y="2133600"/>
            <a:ext cx="1524000" cy="533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90000"/>
              </a:lnSpc>
              <a:buNone/>
            </a:pPr>
            <a:r>
              <a:rPr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变大</a:t>
            </a:r>
            <a:endParaRPr lang="zh-CN" altLang="en-US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5849" name="Rectangle 2"/>
          <p:cNvSpPr/>
          <p:nvPr/>
        </p:nvSpPr>
        <p:spPr>
          <a:xfrm>
            <a:off x="5651500" y="3068638"/>
            <a:ext cx="1981200" cy="533400"/>
          </a:xfrm>
          <a:prstGeom prst="rect">
            <a:avLst/>
          </a:prstGeom>
          <a:noFill/>
          <a:ln>
            <a:solidFill>
              <a:schemeClr val="tx1"/>
            </a:solidFill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90000"/>
              </a:lnSpc>
              <a:buNone/>
            </a:pPr>
            <a:r>
              <a:rPr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 反常膨胀</a:t>
            </a:r>
            <a:endParaRPr lang="zh-CN" altLang="en-US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5850" name="Rectangle 2"/>
          <p:cNvSpPr/>
          <p:nvPr/>
        </p:nvSpPr>
        <p:spPr>
          <a:xfrm>
            <a:off x="5334000" y="4191000"/>
            <a:ext cx="3581400" cy="1143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90000"/>
              </a:lnSpc>
              <a:buNone/>
            </a:pPr>
            <a:r>
              <a:rPr lang="en-US" altLang="zh-CN" sz="2800" b="1" u="sng">
                <a:latin typeface="黑体" pitchFamily="49" charset="-122"/>
                <a:ea typeface="黑体" pitchFamily="49" charset="-122"/>
              </a:rPr>
              <a:t>       </a:t>
            </a:r>
            <a:r>
              <a:rPr lang="zh-CN" altLang="en-US" b="1"/>
              <a:t>℃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的水密度最大，体积最小。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5851" name="Rectangle 2"/>
          <p:cNvSpPr/>
          <p:nvPr/>
        </p:nvSpPr>
        <p:spPr>
          <a:xfrm>
            <a:off x="5943600" y="4114800"/>
            <a:ext cx="609600" cy="5334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90000"/>
              </a:lnSpc>
              <a:buNone/>
            </a:pP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4</a:t>
            </a:r>
            <a:endParaRPr lang="zh-CN" altLang="en-US" sz="2800" b="1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7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7" fill="hold" nodeType="clickPar">
                      <p:stCondLst>
                        <p:cond delay="indefinite"/>
                      </p:stCondLst>
                      <p:childTnLst>
                        <p:par>
                          <p:cTn id="8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9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0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1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48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2" fill="hold" nodeType="clickPar">
                      <p:stCondLst>
                        <p:cond delay="indefinite"/>
                      </p:stCondLst>
                      <p:childTnLst>
                        <p:par>
                          <p:cTn id="13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5851">
                                            <p:txEl>
                                              <p:pRg st="0" end="0"/>
                                            </p:txEl>
                                          </p:spTgt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1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6866" name="AutoShape 2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  <p:sp>
        <p:nvSpPr>
          <p:cNvPr id="36867" name="AutoShape 3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  <p:sp>
        <p:nvSpPr>
          <p:cNvPr id="36868" name="AutoShape 4"/>
          <p:cNvSpPr/>
          <p:nvPr/>
        </p:nvSpPr>
        <p:spPr>
          <a:xfrm>
            <a:off x="4419600" y="3276600"/>
            <a:ext cx="304800" cy="3048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endParaRPr lang="zh-CN" altLang="en-US"/>
          </a:p>
        </p:txBody>
      </p:sp>
      <p:sp>
        <p:nvSpPr>
          <p:cNvPr id="36869" name="Rectangle 2"/>
          <p:cNvSpPr/>
          <p:nvPr/>
        </p:nvSpPr>
        <p:spPr>
          <a:xfrm>
            <a:off x="533400" y="457200"/>
            <a:ext cx="3967162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90000"/>
              </a:lnSpc>
              <a:buNone/>
            </a:pPr>
            <a:r>
              <a:rPr lang="zh-CN" altLang="en-US" sz="2800" b="1">
                <a:ea typeface="黑体" pitchFamily="49" charset="-122"/>
              </a:rPr>
              <a:t>  （ </a:t>
            </a:r>
            <a:r>
              <a:rPr lang="zh-CN" altLang="en-US" b="1">
                <a:ea typeface="黑体" pitchFamily="49" charset="-122"/>
              </a:rPr>
              <a:t>三）</a:t>
            </a:r>
            <a:r>
              <a:rPr lang="zh-CN" altLang="en-US" b="1">
                <a:latin typeface="黑体" pitchFamily="49" charset="-122"/>
                <a:ea typeface="黑体" pitchFamily="49" charset="-122"/>
              </a:rPr>
              <a:t>鉴别物质</a:t>
            </a:r>
            <a:endParaRPr lang="zh-CN" altLang="en-US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6870" name="Rectangle 2"/>
          <p:cNvSpPr/>
          <p:nvPr/>
        </p:nvSpPr>
        <p:spPr>
          <a:xfrm>
            <a:off x="838200" y="1447800"/>
            <a:ext cx="5029200" cy="76200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no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90000"/>
              </a:lnSpc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密度是物质的一种特性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6871" name="Text Box 2"/>
          <p:cNvSpPr/>
          <p:nvPr/>
        </p:nvSpPr>
        <p:spPr>
          <a:xfrm>
            <a:off x="762000" y="2209800"/>
            <a:ext cx="8001000" cy="1289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．密度与</a:t>
            </a:r>
            <a:r>
              <a:rPr kumimoji="1" lang="zh-CN" altLang="en-US" sz="2800" b="1" u="sng">
                <a:latin typeface="黑体" pitchFamily="49" charset="-122"/>
                <a:ea typeface="黑体" pitchFamily="49" charset="-122"/>
              </a:rPr>
              <a:t>　</a:t>
            </a:r>
            <a:r>
              <a:rPr kumimoji="1" lang="zh-CN" altLang="en-US" sz="2800" b="1" u="sng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物质种类</a:t>
            </a:r>
            <a:r>
              <a:rPr kumimoji="1" lang="zh-CN" altLang="en-US" sz="2800" b="1" u="sng">
                <a:latin typeface="黑体" pitchFamily="49" charset="-122"/>
                <a:ea typeface="黑体" pitchFamily="49" charset="-122"/>
              </a:rPr>
              <a:t>　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、</a:t>
            </a:r>
            <a:r>
              <a:rPr kumimoji="1" lang="zh-CN" altLang="en-US" sz="2800" b="1" u="sng">
                <a:latin typeface="黑体" pitchFamily="49" charset="-122"/>
                <a:ea typeface="黑体" pitchFamily="49" charset="-122"/>
              </a:rPr>
              <a:t>　</a:t>
            </a:r>
            <a:r>
              <a:rPr kumimoji="1" lang="zh-CN" altLang="en-US" sz="2800" b="1" u="sng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状态</a:t>
            </a:r>
            <a:r>
              <a:rPr kumimoji="1" lang="zh-CN" altLang="en-US" sz="2800" b="1" u="sng">
                <a:latin typeface="黑体" pitchFamily="49" charset="-122"/>
                <a:ea typeface="黑体" pitchFamily="49" charset="-122"/>
              </a:rPr>
              <a:t>　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有关．同种物质状态相同时，密度</a:t>
            </a:r>
            <a:r>
              <a:rPr kumimoji="1" lang="zh-CN" altLang="en-US" sz="2800" b="1" u="sng">
                <a:latin typeface="黑体" pitchFamily="49" charset="-122"/>
                <a:ea typeface="黑体" pitchFamily="49" charset="-122"/>
              </a:rPr>
              <a:t>　</a:t>
            </a:r>
            <a:r>
              <a:rPr kumimoji="1" lang="zh-CN" altLang="en-US" sz="2800" b="1" u="sng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相同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 ． 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6872" name="Text Box 5"/>
          <p:cNvSpPr/>
          <p:nvPr/>
        </p:nvSpPr>
        <p:spPr>
          <a:xfrm>
            <a:off x="762000" y="4953000"/>
            <a:ext cx="8077200" cy="1289050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Times New Roman" pitchFamily="18" charset="0"/>
                <a:ea typeface="黑体" pitchFamily="49" charset="-122"/>
              </a:rPr>
              <a:t>3</a:t>
            </a:r>
            <a:r>
              <a:rPr kumimoji="1" lang="zh-CN" altLang="en-US" sz="2800" b="1">
                <a:latin typeface="Times New Roman" pitchFamily="18" charset="0"/>
                <a:ea typeface="黑体" pitchFamily="49" charset="-122"/>
              </a:rPr>
              <a:t>．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密度不随质量</a:t>
            </a:r>
            <a:r>
              <a:rPr lang="zh-CN" altLang="en-US" sz="2800" b="1">
                <a:latin typeface="Tahoma" pitchFamily="34" charset="0"/>
                <a:ea typeface="黑体" pitchFamily="49" charset="-122"/>
              </a:rPr>
              <a:t>、</a:t>
            </a:r>
            <a:r>
              <a:rPr lang="zh-CN" altLang="en-US" sz="2800" b="1" u="sng">
                <a:latin typeface="Times New Roman" pitchFamily="18" charset="0"/>
                <a:ea typeface="黑体" pitchFamily="49" charset="-122"/>
              </a:rPr>
              <a:t>　</a:t>
            </a:r>
            <a:r>
              <a:rPr lang="zh-CN" altLang="en-US" sz="2800" b="1" u="sng">
                <a:solidFill>
                  <a:srgbClr val="800000"/>
                </a:solidFill>
                <a:latin typeface="Times New Roman" pitchFamily="18" charset="0"/>
                <a:ea typeface="黑体" pitchFamily="49" charset="-122"/>
              </a:rPr>
              <a:t>体积</a:t>
            </a:r>
            <a:r>
              <a:rPr lang="zh-CN" altLang="en-US" sz="2800" b="1" u="sng">
                <a:latin typeface="Times New Roman" pitchFamily="18" charset="0"/>
                <a:ea typeface="黑体" pitchFamily="49" charset="-122"/>
              </a:rPr>
              <a:t>　</a:t>
            </a:r>
            <a:r>
              <a:rPr lang="zh-CN" altLang="en-US" sz="2800" b="1">
                <a:latin typeface="Times New Roman" pitchFamily="18" charset="0"/>
                <a:ea typeface="黑体" pitchFamily="49" charset="-122"/>
              </a:rPr>
              <a:t>、大小的变化而变化；</a:t>
            </a:r>
            <a:r>
              <a:rPr lang="zh-CN" altLang="en-US" sz="2800" b="1">
                <a:solidFill>
                  <a:srgbClr val="111111"/>
                </a:solidFill>
                <a:latin typeface="Times New Roman" pitchFamily="18" charset="0"/>
              </a:rPr>
              <a:t>　</a:t>
            </a:r>
            <a:endParaRPr lang="zh-CN" altLang="en-US" sz="2800" b="1">
              <a:solidFill>
                <a:srgbClr val="111111"/>
              </a:solidFill>
              <a:latin typeface="Times New Roman" pitchFamily="18" charset="0"/>
            </a:endParaRPr>
          </a:p>
        </p:txBody>
      </p:sp>
      <p:sp>
        <p:nvSpPr>
          <p:cNvPr id="36873" name="Text Box 6"/>
          <p:cNvSpPr/>
          <p:nvPr/>
        </p:nvSpPr>
        <p:spPr>
          <a:xfrm>
            <a:off x="838200" y="3962400"/>
            <a:ext cx="6705600" cy="690562"/>
          </a:xfrm>
          <a:prstGeom prst="rect">
            <a:avLst/>
          </a:prstGeom>
          <a:noFill/>
          <a:ln>
            <a:noFill/>
            <a:miter lim="800000"/>
          </a:ln>
        </p:spPr>
        <p:txBody>
          <a:bodyPr>
            <a:spAutoFit/>
          </a:bodyPr>
          <a:lstStyle>
            <a:lvl1pPr marL="342900" indent="-3429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 eaLnBrk="1" hangingPunct="1">
              <a:lnSpc>
                <a:spcPct val="140000"/>
              </a:lnSpc>
              <a:spcBef>
                <a:spcPct val="0"/>
              </a:spcBef>
              <a:buFontTx/>
              <a:buNone/>
            </a:pP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2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．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不同物质，密度</a:t>
            </a:r>
            <a:r>
              <a:rPr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一般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　</a:t>
            </a:r>
            <a:r>
              <a:rPr lang="zh-CN" altLang="en-US" sz="2800" b="1" u="sng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不同</a:t>
            </a:r>
            <a:r>
              <a:rPr lang="zh-CN" altLang="en-US" sz="2800" b="1" u="sng">
                <a:latin typeface="黑体" pitchFamily="49" charset="-122"/>
                <a:ea typeface="黑体" pitchFamily="49" charset="-122"/>
              </a:rPr>
              <a:t>　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3" presetClass="entr" presetSubtype="1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7" dur="500"/>
                                        <p:tgtEl>
                                          <p:spTgt spid="36871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8" fill="hold" nodeType="clickPar">
                      <p:stCondLst>
                        <p:cond delay="indefinite"/>
                      </p:stCondLst>
                      <p:childTnLst>
                        <p:par>
                          <p:cTn id="9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0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1" presetID="3" presetClass="entr" presetSubtype="10" fill="hold" grpId="2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3" dur="500"/>
                                        <p:tgtEl>
                                          <p:spTgt spid="36873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4" fill="hold" nodeType="clickPar">
                      <p:stCondLst>
                        <p:cond delay="indefinite"/>
                      </p:stCondLst>
                      <p:childTnLst>
                        <p:par>
                          <p:cTn id="15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6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7" presetID="3" presetClass="entr" presetSubtype="10" fill="hold" grpId="1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687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  <p:animEffect transition="in" filter="blinds(horizontal)">
                                      <p:cBhvr additive="base">
                                        <p:cTn id="19" dur="500"/>
                                        <p:tgtEl>
                                          <p:spTgt spid="36872"/>
                                        </p:tgtEl>
                                      </p:cBhvr>
                                    </p:animEffec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6871" grpId="0"/>
      <p:bldP spid="36872" grpId="1"/>
      <p:bldP spid="36873" grpId="2"/>
    </p:bldLst>
  </p:timing>
</p:sld>
</file>

<file path=ppt/slides/slide32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 show="0">
  <p:cSld name="">
    <p:spTree>
      <p:nvGrpSpPr>
        <p:cNvPr id="1" name=""/>
        <p:cNvGrpSpPr/>
        <p:nvPr/>
      </p:nvGrpSpPr>
      <p:grpSpPr/>
      <p:graphicFrame>
        <p:nvGraphicFramePr>
          <p:cNvPr id="37890" name="Object 2"/>
          <p:cNvGraphicFramePr>
            <a:graphicFrameLocks noChangeAspect="1"/>
          </p:cNvGraphicFramePr>
          <p:nvPr/>
        </p:nvGraphicFramePr>
        <p:xfrm>
          <a:off x="1371600" y="2286000"/>
          <a:ext cx="5203825" cy="1033462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2" name="Equation" r:id="rId2" progId="Equation.DSMT4">
                  <p:embed/>
                </p:oleObj>
              </mc:Choice>
              <mc:Fallback>
                <p:oleObj name="Equation" r:id="rId2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3"/>
                      <a:stretch>
                        <a:fillRect/>
                      </a:stretch>
                    </p:blipFill>
                    <p:spPr>
                      <a:xfrm>
                        <a:off x="1371600" y="2286000"/>
                        <a:ext cx="5203825" cy="1033462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1" name="Object 3"/>
          <p:cNvGraphicFramePr>
            <a:graphicFrameLocks noChangeAspect="1"/>
          </p:cNvGraphicFramePr>
          <p:nvPr/>
        </p:nvGraphicFramePr>
        <p:xfrm>
          <a:off x="1676400" y="3429000"/>
          <a:ext cx="2892425" cy="631825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3" name="Equation" r:id="rId4" progId="Equation.DSMT4">
                  <p:embed/>
                </p:oleObj>
              </mc:Choice>
              <mc:Fallback>
                <p:oleObj name="Equation" r:id="rId4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5"/>
                      <a:stretch>
                        <a:fillRect/>
                      </a:stretch>
                    </p:blipFill>
                    <p:spPr>
                      <a:xfrm>
                        <a:off x="1676400" y="3429000"/>
                        <a:ext cx="2892425" cy="631825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graphicFrame>
        <p:nvGraphicFramePr>
          <p:cNvPr id="37892" name="Object 4"/>
          <p:cNvGraphicFramePr>
            <a:graphicFrameLocks noChangeAspect="1"/>
          </p:cNvGraphicFramePr>
          <p:nvPr/>
        </p:nvGraphicFramePr>
        <p:xfrm>
          <a:off x="1371600" y="4343400"/>
          <a:ext cx="7132638" cy="603250"/>
        </p:xfrm>
        <a:graphic>
          <a:graphicData uri="http://schemas.openxmlformats.org/presentationml/2006/ole">
            <mc:AlternateContent xmlns:mc="http://schemas.openxmlformats.org/markup-compatibility/2006">
              <mc:Choice xmlns:v="urn:schemas-microsoft-com:vml" Requires="v">
                <p:oleObj spid="_x0000_s1054" name="Equation" r:id="rId6" progId="Equation.DSMT4">
                  <p:embed/>
                </p:oleObj>
              </mc:Choice>
              <mc:Fallback>
                <p:oleObj name="Equation" r:id="rId6" progId="Equation.DSMT4">
                  <p:embed/>
                  <p:pic>
                    <p:nvPicPr>
                      <p:cNvPr id="0" name="OLE substitute image"/>
                      <p:cNvPicPr/>
                      <p:nvPr/>
                    </p:nvPicPr>
                    <p:blipFill>
                      <a:blip r:embed="rId7"/>
                      <a:stretch>
                        <a:fillRect/>
                      </a:stretch>
                    </p:blipFill>
                    <p:spPr>
                      <a:xfrm>
                        <a:off x="1371600" y="4343400"/>
                        <a:ext cx="7132638" cy="603250"/>
                      </a:xfrm>
                      <a:prstGeom prst="rect">
                        <a:avLst/>
                      </a:prstGeom>
                      <a:noFill/>
                    </p:spPr>
                  </p:pic>
                </p:oleObj>
              </mc:Fallback>
            </mc:AlternateContent>
          </a:graphicData>
        </a:graphic>
      </p:graphicFrame>
      <p:sp>
        <p:nvSpPr>
          <p:cNvPr id="37893" name="Text Box 5"/>
          <p:cNvSpPr/>
          <p:nvPr/>
        </p:nvSpPr>
        <p:spPr>
          <a:xfrm>
            <a:off x="1524000" y="5486400"/>
            <a:ext cx="62611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所以用这个瓶子至多装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0.8 kg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的煤油。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7894" name="Text Box 6"/>
          <p:cNvSpPr/>
          <p:nvPr/>
        </p:nvSpPr>
        <p:spPr>
          <a:xfrm>
            <a:off x="457200" y="609600"/>
            <a:ext cx="8272462" cy="11588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>
              <a:lnSpc>
                <a:spcPct val="125000"/>
              </a:lnSpc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例：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一个瓶子至多盛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1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千克的水，用这个瓶子至多盛多少千克煤油？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7895" name="Rectangle 7"/>
          <p:cNvSpPr/>
          <p:nvPr/>
        </p:nvSpPr>
        <p:spPr>
          <a:xfrm>
            <a:off x="393700" y="2457450"/>
            <a:ext cx="898525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 wrap="none"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解：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grpId="0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3" presetID="1" presetClass="entr" presetSubtype="0" fill="hold" grpId="1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4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789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7893" grpId="0"/>
      <p:bldP spid="37895" grpId="1"/>
    </p:bldLst>
  </p:timing>
</p:sld>
</file>

<file path=ppt/slides/slide33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8914" name="Rectangle 2"/>
          <p:cNvSpPr/>
          <p:nvPr>
            <p:ph type="body" idx="4294967295"/>
          </p:nvPr>
        </p:nvSpPr>
        <p:spPr>
          <a:xfrm>
            <a:off x="304800" y="457200"/>
            <a:ext cx="8382000" cy="2971800"/>
          </a:xfrm>
          <a:prstGeom prst="rect">
            <a:avLst/>
          </a:prstGeom>
          <a:noFill/>
          <a:ln w="9525">
            <a:noFill/>
            <a:round/>
          </a:ln>
          <a:effectLst/>
        </p:spPr>
        <p:txBody>
          <a:bodyPr vert="horz" wrap="square" lIns="91440" tIns="45720" rIns="91440" bIns="45720" anchor="t" anchorCtr="0">
            <a:noAutofit/>
          </a:bodyPr>
          <a:lstStyle>
            <a:lvl1pPr marL="0" indent="0" algn="l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32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1pPr>
            <a:lvl2pPr marL="742950" indent="-28575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8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2pPr>
            <a:lvl3pPr marL="11430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•"/>
              <a:defRPr kumimoji="0" lang="zh-CN" altLang="en-US" sz="24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3pPr>
            <a:lvl4pPr marL="16002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–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4pPr>
            <a:lvl5pPr marL="2057400" indent="-228600" algn="l" defTabSz="914400" rtl="0" eaLnBrk="0" fontAlgn="base" hangingPunct="0">
              <a:lnSpc>
                <a:spcPct val="100000"/>
              </a:lnSpc>
              <a:spcBef>
                <a:spcPct val="20000"/>
              </a:spcBef>
              <a:spcAft>
                <a:spcPct val="0"/>
              </a:spcAft>
              <a:buClrTx/>
              <a:buSzTx/>
              <a:buFont typeface="Arial" pitchFamily="34" charset="0"/>
              <a:buChar char="»"/>
              <a:defRPr kumimoji="0" lang="zh-CN" altLang="en-US" sz="2000" b="0" i="0" u="none" kern="1200" baseline="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5pPr>
            <a:lvl6pPr marL="25146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6pPr>
            <a:lvl7pPr marL="29718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7pPr>
            <a:lvl8pPr marL="34290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8pPr>
            <a:lvl9pPr marL="3886200" indent="-228600" algn="l" defTabSz="914400" rtl="0" eaLnBrk="1" latinLnBrk="0" hangingPunct="1">
              <a:spcBef>
                <a:spcPct val="20000"/>
              </a:spcBef>
              <a:buFont typeface="Arial" pitchFamily="34" charset="0"/>
              <a:buChar char="•"/>
              <a:defRPr lang="zh-CN" altLang="en-US" sz="2000" kern="1200">
                <a:solidFill>
                  <a:schemeClr val="tx1"/>
                </a:solidFill>
                <a:latin typeface="+mn-lt"/>
                <a:ea typeface="+mn-ea"/>
                <a:cs typeface="+mn-cs"/>
              </a:defRPr>
            </a:lvl9pPr>
          </a:lstStyle>
          <a:p>
            <a:pPr marL="0" lvl="0" indent="0">
              <a:lnSpc>
                <a:spcPct val="125000"/>
              </a:lnSpc>
              <a:spcBef>
                <a:spcPct val="0"/>
              </a:spcBef>
              <a:buNone/>
            </a:pP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例：一辆汽车的最大运载量是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30t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，货物的最大体积是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40m</a:t>
            </a:r>
            <a:r>
              <a:rPr lang="en-US" altLang="zh-CN" sz="2800" b="1" baseline="30000">
                <a:latin typeface="黑体" pitchFamily="49" charset="-122"/>
                <a:ea typeface="黑体" pitchFamily="49" charset="-122"/>
              </a:rPr>
              <a:t>3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。用它运载某种金属和木材，干木材的密度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ρ</a:t>
            </a:r>
            <a:r>
              <a:rPr lang="zh-CN" altLang="en-US" sz="2800" b="1" baseline="-25000">
                <a:latin typeface="黑体" pitchFamily="49" charset="-122"/>
                <a:ea typeface="黑体" pitchFamily="49" charset="-122"/>
              </a:rPr>
              <a:t>木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=0.5×10</a:t>
            </a:r>
            <a:r>
              <a:rPr lang="en-US" altLang="zh-CN" sz="2800" b="1" baseline="30000">
                <a:latin typeface="黑体" pitchFamily="49" charset="-122"/>
                <a:ea typeface="黑体" pitchFamily="49" charset="-122"/>
              </a:rPr>
              <a:t>3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kg/m</a:t>
            </a:r>
            <a:r>
              <a:rPr lang="en-US" altLang="zh-CN" sz="2800" b="1" baseline="30000">
                <a:latin typeface="黑体" pitchFamily="49" charset="-122"/>
                <a:ea typeface="黑体" pitchFamily="49" charset="-122"/>
              </a:rPr>
              <a:t>3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，金属密度</a:t>
            </a:r>
            <a:r>
              <a:rPr lang="en-US" altLang="zh-CN" sz="2800" b="1" i="1">
                <a:latin typeface="黑体" pitchFamily="49" charset="-122"/>
                <a:ea typeface="黑体" pitchFamily="49" charset="-122"/>
              </a:rPr>
              <a:t>ρ</a:t>
            </a:r>
            <a:r>
              <a:rPr lang="zh-CN" altLang="en-US" sz="2800" b="1" baseline="-25000">
                <a:latin typeface="黑体" pitchFamily="49" charset="-122"/>
                <a:ea typeface="黑体" pitchFamily="49" charset="-122"/>
              </a:rPr>
              <a:t>金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=7.8×10</a:t>
            </a:r>
            <a:r>
              <a:rPr lang="en-US" altLang="zh-CN" sz="2800" b="1" baseline="30000">
                <a:latin typeface="黑体" pitchFamily="49" charset="-122"/>
                <a:ea typeface="黑体" pitchFamily="49" charset="-122"/>
              </a:rPr>
              <a:t>3</a:t>
            </a:r>
            <a:r>
              <a:rPr lang="en-US" altLang="zh-CN" sz="2800" b="1">
                <a:latin typeface="黑体" pitchFamily="49" charset="-122"/>
                <a:ea typeface="黑体" pitchFamily="49" charset="-122"/>
              </a:rPr>
              <a:t>kg/m</a:t>
            </a:r>
            <a:r>
              <a:rPr lang="en-US" altLang="zh-CN" sz="2800" b="1" baseline="30000">
                <a:latin typeface="黑体" pitchFamily="49" charset="-122"/>
                <a:ea typeface="黑体" pitchFamily="49" charset="-122"/>
              </a:rPr>
              <a:t>3 </a:t>
            </a:r>
            <a:r>
              <a:rPr lang="zh-CN" altLang="en-US" sz="2800" b="1">
                <a:latin typeface="黑体" pitchFamily="49" charset="-122"/>
                <a:ea typeface="黑体" pitchFamily="49" charset="-122"/>
              </a:rPr>
              <a:t>通过计算求出：怎样搭配才合理？</a:t>
            </a:r>
            <a:endParaRPr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sp>
        <p:nvSpPr>
          <p:cNvPr id="38915" name="Rectangle 3"/>
          <p:cNvSpPr/>
          <p:nvPr/>
        </p:nvSpPr>
        <p:spPr>
          <a:xfrm>
            <a:off x="1066800" y="4648200"/>
            <a:ext cx="6705600" cy="519112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/>
            <a:r>
              <a:rPr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答案：干木材</a:t>
            </a: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38.63 m</a:t>
            </a:r>
            <a:r>
              <a:rPr lang="en-US" altLang="zh-CN" sz="2800" b="1" baseline="3000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3</a:t>
            </a: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  </a:t>
            </a:r>
            <a:r>
              <a:rPr lang="zh-CN" altLang="en-US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金属</a:t>
            </a:r>
            <a:r>
              <a:rPr lang="en-US" altLang="zh-CN" sz="2800" b="1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1.37 m</a:t>
            </a:r>
            <a:r>
              <a:rPr lang="en-US" altLang="zh-CN" sz="2800" b="1" baseline="30000">
                <a:solidFill>
                  <a:srgbClr val="800000"/>
                </a:solidFill>
                <a:latin typeface="黑体" pitchFamily="49" charset="-122"/>
                <a:ea typeface="黑体" pitchFamily="49" charset="-122"/>
              </a:rPr>
              <a:t>3</a:t>
            </a:r>
            <a:endParaRPr lang="zh-CN" altLang="en-US" sz="2800" b="1" baseline="30000">
              <a:solidFill>
                <a:srgbClr val="800000"/>
              </a:solidFill>
              <a:latin typeface="黑体" pitchFamily="49" charset="-122"/>
              <a:ea typeface="黑体" pitchFamily="49" charset="-122"/>
            </a:endParaRPr>
          </a:p>
        </p:txBody>
      </p: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grpId="0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8915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  <p:bldLst>
      <p:bldP spid="38915" grpId="0"/>
    </p:bldLst>
  </p:timing>
</p:sld>
</file>

<file path=ppt/slides/slide34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39938" name="Text Box 2"/>
          <p:cNvSpPr/>
          <p:nvPr/>
        </p:nvSpPr>
        <p:spPr>
          <a:xfrm>
            <a:off x="457200" y="457200"/>
            <a:ext cx="8229600" cy="2759075"/>
          </a:xfrm>
          <a:prstGeom prst="rect">
            <a:avLst/>
          </a:prstGeom>
          <a:noFill/>
          <a:ln>
            <a:noFill/>
            <a:miter lim="800000"/>
          </a:ln>
          <a:effectLst/>
        </p:spPr>
        <p:txBody>
          <a:bodyPr>
            <a:spAutoFit/>
          </a:bodyPr>
          <a:lstStyle>
            <a:lvl1pPr marL="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1pPr>
            <a:lvl2pPr marL="4572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marL="9144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marL="13716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marL="1828800" indent="0" algn="l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1800" b="0" i="0" u="none" baseline="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</a:lstStyle>
          <a:p>
            <a:pPr marL="0" lvl="0" indent="0" eaLnBrk="1" hangingPunct="1">
              <a:lnSpc>
                <a:spcPct val="125000"/>
              </a:lnSpc>
            </a:pP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例：一个空瓶的质量是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200 g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，装满水称瓶和水的总质量是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700 g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。将瓶里的水倒出，先在瓶内装入一些金属的颗粒，称出瓶和金属的总质量为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878 g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，然后将瓶内装满水，称出瓶、水和金属颗粒的总质量为</a:t>
            </a:r>
            <a:r>
              <a:rPr kumimoji="1" lang="en-US" altLang="zh-CN" sz="2800" b="1">
                <a:latin typeface="黑体" pitchFamily="49" charset="-122"/>
                <a:ea typeface="黑体" pitchFamily="49" charset="-122"/>
              </a:rPr>
              <a:t>1 318 g</a:t>
            </a:r>
            <a:r>
              <a:rPr kumimoji="1" lang="zh-CN" altLang="en-US" sz="2800" b="1">
                <a:latin typeface="黑体" pitchFamily="49" charset="-122"/>
                <a:ea typeface="黑体" pitchFamily="49" charset="-122"/>
              </a:rPr>
              <a:t>，求瓶内金属的密度。</a:t>
            </a:r>
            <a:endParaRPr kumimoji="1" lang="zh-CN" altLang="en-US" sz="2800" b="1">
              <a:latin typeface="黑体" pitchFamily="49" charset="-122"/>
              <a:ea typeface="黑体" pitchFamily="49" charset="-122"/>
            </a:endParaRPr>
          </a:p>
        </p:txBody>
      </p:sp>
      <p:grpSp>
        <p:nvGrpSpPr>
          <p:cNvPr id="39939" name="Group 3"/>
          <p:cNvGrpSpPr/>
          <p:nvPr/>
        </p:nvGrpSpPr>
        <p:grpSpPr>
          <a:xfrm>
            <a:off x="1281112" y="3665538"/>
            <a:ext cx="984250" cy="1651000"/>
            <a:chOff x="873" y="2994"/>
            <a:chExt cx="582" cy="1040"/>
          </a:xfrm>
        </p:grpSpPr>
        <p:sp>
          <p:nvSpPr>
            <p:cNvPr id="39962" name="xjhxzj17"/>
            <p:cNvSpPr/>
            <p:nvPr/>
          </p:nvSpPr>
          <p:spPr bwMode="auto">
            <a:xfrm>
              <a:off x="915" y="2994"/>
              <a:ext cx="526" cy="711"/>
            </a:xfrm>
            <a:custGeom>
              <a:cxnLst>
                <a:cxn ang="0">
                  <a:pos x="263" y="5"/>
                </a:cxn>
                <a:cxn ang="0">
                  <a:pos x="44" y="5"/>
                </a:cxn>
                <a:cxn ang="0">
                  <a:pos x="0" y="12"/>
                </a:cxn>
                <a:cxn ang="0">
                  <a:pos x="44" y="75"/>
                </a:cxn>
                <a:cxn ang="0">
                  <a:pos x="44" y="357"/>
                </a:cxn>
                <a:cxn ang="0">
                  <a:pos x="44" y="639"/>
                </a:cxn>
                <a:cxn ang="0">
                  <a:pos x="57" y="675"/>
                </a:cxn>
                <a:cxn ang="0">
                  <a:pos x="92" y="703"/>
                </a:cxn>
                <a:cxn ang="0">
                  <a:pos x="132" y="710"/>
                </a:cxn>
                <a:cxn ang="0">
                  <a:pos x="175" y="710"/>
                </a:cxn>
                <a:cxn ang="0">
                  <a:pos x="263" y="710"/>
                </a:cxn>
                <a:cxn ang="0">
                  <a:pos x="351" y="710"/>
                </a:cxn>
                <a:cxn ang="0">
                  <a:pos x="395" y="710"/>
                </a:cxn>
                <a:cxn ang="0">
                  <a:pos x="434" y="703"/>
                </a:cxn>
                <a:cxn ang="0">
                  <a:pos x="469" y="675"/>
                </a:cxn>
                <a:cxn ang="0">
                  <a:pos x="482" y="639"/>
                </a:cxn>
                <a:cxn ang="0">
                  <a:pos x="482" y="357"/>
                </a:cxn>
                <a:cxn ang="0">
                  <a:pos x="482" y="75"/>
                </a:cxn>
                <a:cxn ang="0">
                  <a:pos x="526" y="12"/>
                </a:cxn>
                <a:cxn ang="0">
                  <a:pos x="482" y="5"/>
                </a:cxn>
                <a:cxn ang="0">
                  <a:pos x="263" y="5"/>
                </a:cxn>
              </a:cxnLst>
              <a:pathLst>
                <a:path w="2400" h="4034">
                  <a:moveTo>
                    <a:pt x="1200" y="27"/>
                  </a:moveTo>
                  <a:cubicBezTo>
                    <a:pt x="867" y="27"/>
                    <a:pt x="400" y="20"/>
                    <a:pt x="200" y="27"/>
                  </a:cubicBezTo>
                  <a:cubicBezTo>
                    <a:pt x="0" y="34"/>
                    <a:pt x="0" y="0"/>
                    <a:pt x="0" y="67"/>
                  </a:cubicBezTo>
                  <a:cubicBezTo>
                    <a:pt x="0" y="134"/>
                    <a:pt x="167" y="100"/>
                    <a:pt x="200" y="427"/>
                  </a:cubicBezTo>
                  <a:cubicBezTo>
                    <a:pt x="233" y="754"/>
                    <a:pt x="200" y="1494"/>
                    <a:pt x="200" y="2027"/>
                  </a:cubicBezTo>
                  <a:cubicBezTo>
                    <a:pt x="200" y="2560"/>
                    <a:pt x="190" y="3327"/>
                    <a:pt x="200" y="3627"/>
                  </a:cubicBezTo>
                  <a:cubicBezTo>
                    <a:pt x="210" y="3927"/>
                    <a:pt x="223" y="3767"/>
                    <a:pt x="260" y="3827"/>
                  </a:cubicBezTo>
                  <a:cubicBezTo>
                    <a:pt x="297" y="3887"/>
                    <a:pt x="363" y="3954"/>
                    <a:pt x="420" y="3987"/>
                  </a:cubicBezTo>
                  <a:cubicBezTo>
                    <a:pt x="477" y="4020"/>
                    <a:pt x="537" y="4020"/>
                    <a:pt x="600" y="4027"/>
                  </a:cubicBezTo>
                  <a:cubicBezTo>
                    <a:pt x="663" y="4034"/>
                    <a:pt x="700" y="4027"/>
                    <a:pt x="800" y="4027"/>
                  </a:cubicBezTo>
                  <a:cubicBezTo>
                    <a:pt x="900" y="4027"/>
                    <a:pt x="1067" y="4027"/>
                    <a:pt x="1200" y="4027"/>
                  </a:cubicBezTo>
                  <a:cubicBezTo>
                    <a:pt x="1333" y="4027"/>
                    <a:pt x="1500" y="4027"/>
                    <a:pt x="1600" y="4027"/>
                  </a:cubicBezTo>
                  <a:cubicBezTo>
                    <a:pt x="1700" y="4027"/>
                    <a:pt x="1737" y="4034"/>
                    <a:pt x="1800" y="4027"/>
                  </a:cubicBezTo>
                  <a:cubicBezTo>
                    <a:pt x="1863" y="4020"/>
                    <a:pt x="1923" y="4020"/>
                    <a:pt x="1980" y="3987"/>
                  </a:cubicBezTo>
                  <a:cubicBezTo>
                    <a:pt x="2037" y="3954"/>
                    <a:pt x="2103" y="3887"/>
                    <a:pt x="2140" y="3827"/>
                  </a:cubicBezTo>
                  <a:cubicBezTo>
                    <a:pt x="2177" y="3767"/>
                    <a:pt x="2190" y="3927"/>
                    <a:pt x="2200" y="3627"/>
                  </a:cubicBezTo>
                  <a:cubicBezTo>
                    <a:pt x="2210" y="3327"/>
                    <a:pt x="2200" y="2560"/>
                    <a:pt x="2200" y="2027"/>
                  </a:cubicBezTo>
                  <a:cubicBezTo>
                    <a:pt x="2200" y="1494"/>
                    <a:pt x="2167" y="754"/>
                    <a:pt x="2200" y="427"/>
                  </a:cubicBezTo>
                  <a:cubicBezTo>
                    <a:pt x="2233" y="100"/>
                    <a:pt x="2400" y="134"/>
                    <a:pt x="2400" y="67"/>
                  </a:cubicBezTo>
                  <a:cubicBezTo>
                    <a:pt x="2400" y="0"/>
                    <a:pt x="2400" y="34"/>
                    <a:pt x="2200" y="27"/>
                  </a:cubicBezTo>
                  <a:cubicBezTo>
                    <a:pt x="2000" y="20"/>
                    <a:pt x="1533" y="27"/>
                    <a:pt x="1200" y="27"/>
                  </a:cubicBezTo>
                  <a:close/>
                </a:path>
              </a:pathLst>
            </a:custGeom>
            <a:solidFill>
              <a:srgbClr val="FFFFFF"/>
            </a:solidFill>
            <a:ln w="9525">
              <a:solidFill>
                <a:srgbClr val="000000"/>
              </a:solidFill>
              <a:bevel/>
            </a:ln>
          </p:spPr>
        </p:sp>
        <p:sp>
          <p:nvSpPr>
            <p:cNvPr id="39963" name="Rectangle 5"/>
            <p:cNvSpPr/>
            <p:nvPr/>
          </p:nvSpPr>
          <p:spPr>
            <a:xfrm>
              <a:off x="873" y="3707"/>
              <a:ext cx="582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kumimoji="1" lang="en-US" altLang="zh-CN" sz="2800" b="1">
                  <a:solidFill>
                    <a:srgbClr val="111111"/>
                  </a:solidFill>
                  <a:latin typeface="Times New Roman" pitchFamily="18" charset="0"/>
                  <a:ea typeface="楷体_GB2312" pitchFamily="49" charset="-122"/>
                </a:rPr>
                <a:t>200 g</a:t>
              </a:r>
              <a:endParaRPr kumimoji="1" lang="zh-CN" altLang="en-US" sz="2800" b="1">
                <a:solidFill>
                  <a:srgbClr val="111111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</p:grpSp>
      <p:grpSp>
        <p:nvGrpSpPr>
          <p:cNvPr id="39940" name="Group 6"/>
          <p:cNvGrpSpPr/>
          <p:nvPr/>
        </p:nvGrpSpPr>
        <p:grpSpPr>
          <a:xfrm>
            <a:off x="2894012" y="3689350"/>
            <a:ext cx="984250" cy="1652588"/>
            <a:chOff x="1889" y="3009"/>
            <a:chExt cx="582" cy="1041"/>
          </a:xfrm>
        </p:grpSpPr>
        <p:grpSp>
          <p:nvGrpSpPr>
            <p:cNvPr id="39957" name="Group 7"/>
            <p:cNvGrpSpPr/>
            <p:nvPr/>
          </p:nvGrpSpPr>
          <p:grpSpPr>
            <a:xfrm>
              <a:off x="1926" y="3009"/>
              <a:ext cx="527" cy="712"/>
              <a:chOff x="9252" y="1421"/>
              <a:chExt cx="753" cy="1266"/>
            </a:xfrm>
          </p:grpSpPr>
          <p:sp>
            <p:nvSpPr>
              <p:cNvPr id="39959" name="xjhxzj17"/>
              <p:cNvSpPr/>
              <p:nvPr/>
            </p:nvSpPr>
            <p:spPr bwMode="auto">
              <a:xfrm>
                <a:off x="9252" y="1421"/>
                <a:ext cx="753" cy="1266"/>
              </a:xfrm>
              <a:custGeom>
                <a:cxnLst>
                  <a:cxn ang="0">
                    <a:pos x="376" y="8"/>
                  </a:cxn>
                  <a:cxn ang="0">
                    <a:pos x="63" y="8"/>
                  </a:cxn>
                  <a:cxn ang="0">
                    <a:pos x="0" y="21"/>
                  </a:cxn>
                  <a:cxn ang="0">
                    <a:pos x="63" y="134"/>
                  </a:cxn>
                  <a:cxn ang="0">
                    <a:pos x="63" y="636"/>
                  </a:cxn>
                  <a:cxn ang="0">
                    <a:pos x="63" y="1138"/>
                  </a:cxn>
                  <a:cxn ang="0">
                    <a:pos x="82" y="1201"/>
                  </a:cxn>
                  <a:cxn ang="0">
                    <a:pos x="132" y="1251"/>
                  </a:cxn>
                  <a:cxn ang="0">
                    <a:pos x="188" y="1264"/>
                  </a:cxn>
                  <a:cxn ang="0">
                    <a:pos x="251" y="1264"/>
                  </a:cxn>
                  <a:cxn ang="0">
                    <a:pos x="376" y="1264"/>
                  </a:cxn>
                  <a:cxn ang="0">
                    <a:pos x="502" y="1264"/>
                  </a:cxn>
                  <a:cxn ang="0">
                    <a:pos x="565" y="1264"/>
                  </a:cxn>
                  <a:cxn ang="0">
                    <a:pos x="621" y="1251"/>
                  </a:cxn>
                  <a:cxn ang="0">
                    <a:pos x="671" y="1201"/>
                  </a:cxn>
                  <a:cxn ang="0">
                    <a:pos x="690" y="1138"/>
                  </a:cxn>
                  <a:cxn ang="0">
                    <a:pos x="690" y="636"/>
                  </a:cxn>
                  <a:cxn ang="0">
                    <a:pos x="690" y="134"/>
                  </a:cxn>
                  <a:cxn ang="0">
                    <a:pos x="753" y="21"/>
                  </a:cxn>
                  <a:cxn ang="0">
                    <a:pos x="690" y="8"/>
                  </a:cxn>
                  <a:cxn ang="0">
                    <a:pos x="376" y="8"/>
                  </a:cxn>
                </a:cxnLst>
                <a:pathLst>
                  <a:path w="2400" h="4034">
                    <a:moveTo>
                      <a:pt x="1200" y="27"/>
                    </a:moveTo>
                    <a:cubicBezTo>
                      <a:pt x="867" y="27"/>
                      <a:pt x="400" y="20"/>
                      <a:pt x="200" y="27"/>
                    </a:cubicBezTo>
                    <a:cubicBezTo>
                      <a:pt x="0" y="34"/>
                      <a:pt x="0" y="0"/>
                      <a:pt x="0" y="67"/>
                    </a:cubicBezTo>
                    <a:cubicBezTo>
                      <a:pt x="0" y="134"/>
                      <a:pt x="167" y="100"/>
                      <a:pt x="200" y="427"/>
                    </a:cubicBezTo>
                    <a:cubicBezTo>
                      <a:pt x="233" y="754"/>
                      <a:pt x="200" y="1494"/>
                      <a:pt x="200" y="2027"/>
                    </a:cubicBezTo>
                    <a:cubicBezTo>
                      <a:pt x="200" y="2560"/>
                      <a:pt x="190" y="3327"/>
                      <a:pt x="200" y="3627"/>
                    </a:cubicBezTo>
                    <a:cubicBezTo>
                      <a:pt x="210" y="3927"/>
                      <a:pt x="223" y="3767"/>
                      <a:pt x="260" y="3827"/>
                    </a:cubicBezTo>
                    <a:cubicBezTo>
                      <a:pt x="297" y="3887"/>
                      <a:pt x="363" y="3954"/>
                      <a:pt x="420" y="3987"/>
                    </a:cubicBezTo>
                    <a:cubicBezTo>
                      <a:pt x="477" y="4020"/>
                      <a:pt x="537" y="4020"/>
                      <a:pt x="600" y="4027"/>
                    </a:cubicBezTo>
                    <a:cubicBezTo>
                      <a:pt x="663" y="4034"/>
                      <a:pt x="700" y="4027"/>
                      <a:pt x="800" y="4027"/>
                    </a:cubicBezTo>
                    <a:cubicBezTo>
                      <a:pt x="900" y="4027"/>
                      <a:pt x="1067" y="4027"/>
                      <a:pt x="1200" y="4027"/>
                    </a:cubicBezTo>
                    <a:cubicBezTo>
                      <a:pt x="1333" y="4027"/>
                      <a:pt x="1500" y="4027"/>
                      <a:pt x="1600" y="4027"/>
                    </a:cubicBezTo>
                    <a:cubicBezTo>
                      <a:pt x="1700" y="4027"/>
                      <a:pt x="1737" y="4034"/>
                      <a:pt x="1800" y="4027"/>
                    </a:cubicBezTo>
                    <a:cubicBezTo>
                      <a:pt x="1863" y="4020"/>
                      <a:pt x="1923" y="4020"/>
                      <a:pt x="1980" y="3987"/>
                    </a:cubicBezTo>
                    <a:cubicBezTo>
                      <a:pt x="2037" y="3954"/>
                      <a:pt x="2103" y="3887"/>
                      <a:pt x="2140" y="3827"/>
                    </a:cubicBezTo>
                    <a:cubicBezTo>
                      <a:pt x="2177" y="3767"/>
                      <a:pt x="2190" y="3927"/>
                      <a:pt x="2200" y="3627"/>
                    </a:cubicBezTo>
                    <a:cubicBezTo>
                      <a:pt x="2210" y="3327"/>
                      <a:pt x="2200" y="2560"/>
                      <a:pt x="2200" y="2027"/>
                    </a:cubicBezTo>
                    <a:cubicBezTo>
                      <a:pt x="2200" y="1494"/>
                      <a:pt x="2167" y="754"/>
                      <a:pt x="2200" y="427"/>
                    </a:cubicBezTo>
                    <a:cubicBezTo>
                      <a:pt x="2233" y="100"/>
                      <a:pt x="2400" y="134"/>
                      <a:pt x="2400" y="67"/>
                    </a:cubicBezTo>
                    <a:cubicBezTo>
                      <a:pt x="2400" y="0"/>
                      <a:pt x="2400" y="34"/>
                      <a:pt x="2200" y="27"/>
                    </a:cubicBezTo>
                    <a:cubicBezTo>
                      <a:pt x="2000" y="20"/>
                      <a:pt x="1533" y="27"/>
                      <a:pt x="1200" y="2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bevel/>
              </a:ln>
            </p:spPr>
          </p:sp>
          <p:sp>
            <p:nvSpPr>
              <p:cNvPr id="39960" name="AutoShape 9"/>
              <p:cNvSpPr/>
              <p:nvPr/>
            </p:nvSpPr>
            <p:spPr>
              <a:xfrm>
                <a:off x="9330" y="2345"/>
                <a:ext cx="600" cy="312"/>
              </a:xfrm>
              <a:prstGeom prst="roundRect">
                <a:avLst>
                  <a:gd name="adj" fmla="val 26282"/>
                </a:avLst>
              </a:prstGeom>
              <a:solidFill>
                <a:srgbClr val="CCFFFF"/>
              </a:soli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  <p:sp>
            <p:nvSpPr>
              <p:cNvPr id="39961" name="Rectangle 10"/>
              <p:cNvSpPr/>
              <p:nvPr/>
            </p:nvSpPr>
            <p:spPr>
              <a:xfrm>
                <a:off x="9324" y="1445"/>
                <a:ext cx="600" cy="942"/>
              </a:xfrm>
              <a:prstGeom prst="rect">
                <a:avLst/>
              </a:prstGeom>
              <a:solidFill>
                <a:srgbClr val="CCFFFF"/>
              </a:solid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</p:grpSp>
        <p:sp>
          <p:nvSpPr>
            <p:cNvPr id="39958" name="Rectangle 11"/>
            <p:cNvSpPr/>
            <p:nvPr/>
          </p:nvSpPr>
          <p:spPr>
            <a:xfrm>
              <a:off x="1889" y="3723"/>
              <a:ext cx="582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kumimoji="1" lang="en-US" altLang="zh-CN" sz="2800" b="1">
                  <a:solidFill>
                    <a:srgbClr val="111111"/>
                  </a:solidFill>
                  <a:latin typeface="Times New Roman" pitchFamily="18" charset="0"/>
                  <a:ea typeface="楷体_GB2312" pitchFamily="49" charset="-122"/>
                </a:rPr>
                <a:t>700 g</a:t>
              </a:r>
              <a:endParaRPr kumimoji="1" lang="zh-CN" altLang="en-US" sz="2800" b="1">
                <a:solidFill>
                  <a:srgbClr val="111111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</p:grpSp>
      <p:grpSp>
        <p:nvGrpSpPr>
          <p:cNvPr id="39941" name="Group 12"/>
          <p:cNvGrpSpPr/>
          <p:nvPr/>
        </p:nvGrpSpPr>
        <p:grpSpPr>
          <a:xfrm>
            <a:off x="4533900" y="3684588"/>
            <a:ext cx="984250" cy="1670050"/>
            <a:chOff x="2922" y="3006"/>
            <a:chExt cx="582" cy="1052"/>
          </a:xfrm>
        </p:grpSpPr>
        <p:grpSp>
          <p:nvGrpSpPr>
            <p:cNvPr id="39953" name="Group 13"/>
            <p:cNvGrpSpPr/>
            <p:nvPr/>
          </p:nvGrpSpPr>
          <p:grpSpPr>
            <a:xfrm>
              <a:off x="2934" y="3006"/>
              <a:ext cx="527" cy="711"/>
              <a:chOff x="10254" y="1427"/>
              <a:chExt cx="753" cy="1266"/>
            </a:xfrm>
          </p:grpSpPr>
          <p:sp>
            <p:nvSpPr>
              <p:cNvPr id="39955" name="xjhxzj17"/>
              <p:cNvSpPr/>
              <p:nvPr/>
            </p:nvSpPr>
            <p:spPr bwMode="auto">
              <a:xfrm>
                <a:off x="10254" y="1427"/>
                <a:ext cx="753" cy="1266"/>
              </a:xfrm>
              <a:custGeom>
                <a:cxnLst>
                  <a:cxn ang="0">
                    <a:pos x="376" y="8"/>
                  </a:cxn>
                  <a:cxn ang="0">
                    <a:pos x="63" y="8"/>
                  </a:cxn>
                  <a:cxn ang="0">
                    <a:pos x="0" y="21"/>
                  </a:cxn>
                  <a:cxn ang="0">
                    <a:pos x="63" y="134"/>
                  </a:cxn>
                  <a:cxn ang="0">
                    <a:pos x="63" y="636"/>
                  </a:cxn>
                  <a:cxn ang="0">
                    <a:pos x="63" y="1138"/>
                  </a:cxn>
                  <a:cxn ang="0">
                    <a:pos x="82" y="1201"/>
                  </a:cxn>
                  <a:cxn ang="0">
                    <a:pos x="132" y="1251"/>
                  </a:cxn>
                  <a:cxn ang="0">
                    <a:pos x="188" y="1264"/>
                  </a:cxn>
                  <a:cxn ang="0">
                    <a:pos x="251" y="1264"/>
                  </a:cxn>
                  <a:cxn ang="0">
                    <a:pos x="376" y="1264"/>
                  </a:cxn>
                  <a:cxn ang="0">
                    <a:pos x="502" y="1264"/>
                  </a:cxn>
                  <a:cxn ang="0">
                    <a:pos x="565" y="1264"/>
                  </a:cxn>
                  <a:cxn ang="0">
                    <a:pos x="621" y="1251"/>
                  </a:cxn>
                  <a:cxn ang="0">
                    <a:pos x="671" y="1201"/>
                  </a:cxn>
                  <a:cxn ang="0">
                    <a:pos x="690" y="1138"/>
                  </a:cxn>
                  <a:cxn ang="0">
                    <a:pos x="690" y="636"/>
                  </a:cxn>
                  <a:cxn ang="0">
                    <a:pos x="690" y="134"/>
                  </a:cxn>
                  <a:cxn ang="0">
                    <a:pos x="753" y="21"/>
                  </a:cxn>
                  <a:cxn ang="0">
                    <a:pos x="690" y="8"/>
                  </a:cxn>
                  <a:cxn ang="0">
                    <a:pos x="376" y="8"/>
                  </a:cxn>
                </a:cxnLst>
                <a:pathLst>
                  <a:path w="2400" h="4034">
                    <a:moveTo>
                      <a:pt x="1200" y="27"/>
                    </a:moveTo>
                    <a:cubicBezTo>
                      <a:pt x="867" y="27"/>
                      <a:pt x="400" y="20"/>
                      <a:pt x="200" y="27"/>
                    </a:cubicBezTo>
                    <a:cubicBezTo>
                      <a:pt x="0" y="34"/>
                      <a:pt x="0" y="0"/>
                      <a:pt x="0" y="67"/>
                    </a:cubicBezTo>
                    <a:cubicBezTo>
                      <a:pt x="0" y="134"/>
                      <a:pt x="167" y="100"/>
                      <a:pt x="200" y="427"/>
                    </a:cubicBezTo>
                    <a:cubicBezTo>
                      <a:pt x="233" y="754"/>
                      <a:pt x="200" y="1494"/>
                      <a:pt x="200" y="2027"/>
                    </a:cubicBezTo>
                    <a:cubicBezTo>
                      <a:pt x="200" y="2560"/>
                      <a:pt x="190" y="3327"/>
                      <a:pt x="200" y="3627"/>
                    </a:cubicBezTo>
                    <a:cubicBezTo>
                      <a:pt x="210" y="3927"/>
                      <a:pt x="223" y="3767"/>
                      <a:pt x="260" y="3827"/>
                    </a:cubicBezTo>
                    <a:cubicBezTo>
                      <a:pt x="297" y="3887"/>
                      <a:pt x="363" y="3954"/>
                      <a:pt x="420" y="3987"/>
                    </a:cubicBezTo>
                    <a:cubicBezTo>
                      <a:pt x="477" y="4020"/>
                      <a:pt x="537" y="4020"/>
                      <a:pt x="600" y="4027"/>
                    </a:cubicBezTo>
                    <a:cubicBezTo>
                      <a:pt x="663" y="4034"/>
                      <a:pt x="700" y="4027"/>
                      <a:pt x="800" y="4027"/>
                    </a:cubicBezTo>
                    <a:cubicBezTo>
                      <a:pt x="900" y="4027"/>
                      <a:pt x="1067" y="4027"/>
                      <a:pt x="1200" y="4027"/>
                    </a:cubicBezTo>
                    <a:cubicBezTo>
                      <a:pt x="1333" y="4027"/>
                      <a:pt x="1500" y="4027"/>
                      <a:pt x="1600" y="4027"/>
                    </a:cubicBezTo>
                    <a:cubicBezTo>
                      <a:pt x="1700" y="4027"/>
                      <a:pt x="1737" y="4034"/>
                      <a:pt x="1800" y="4027"/>
                    </a:cubicBezTo>
                    <a:cubicBezTo>
                      <a:pt x="1863" y="4020"/>
                      <a:pt x="1923" y="4020"/>
                      <a:pt x="1980" y="3987"/>
                    </a:cubicBezTo>
                    <a:cubicBezTo>
                      <a:pt x="2037" y="3954"/>
                      <a:pt x="2103" y="3887"/>
                      <a:pt x="2140" y="3827"/>
                    </a:cubicBezTo>
                    <a:cubicBezTo>
                      <a:pt x="2177" y="3767"/>
                      <a:pt x="2190" y="3927"/>
                      <a:pt x="2200" y="3627"/>
                    </a:cubicBezTo>
                    <a:cubicBezTo>
                      <a:pt x="2210" y="3327"/>
                      <a:pt x="2200" y="2560"/>
                      <a:pt x="2200" y="2027"/>
                    </a:cubicBezTo>
                    <a:cubicBezTo>
                      <a:pt x="2200" y="1494"/>
                      <a:pt x="2167" y="754"/>
                      <a:pt x="2200" y="427"/>
                    </a:cubicBezTo>
                    <a:cubicBezTo>
                      <a:pt x="2233" y="100"/>
                      <a:pt x="2400" y="134"/>
                      <a:pt x="2400" y="67"/>
                    </a:cubicBezTo>
                    <a:cubicBezTo>
                      <a:pt x="2400" y="0"/>
                      <a:pt x="2400" y="34"/>
                      <a:pt x="2200" y="27"/>
                    </a:cubicBezTo>
                    <a:cubicBezTo>
                      <a:pt x="2000" y="20"/>
                      <a:pt x="1533" y="27"/>
                      <a:pt x="1200" y="27"/>
                    </a:cubicBezTo>
                    <a:close/>
                  </a:path>
                </a:pathLst>
              </a:custGeom>
              <a:solidFill>
                <a:srgbClr val="FFFFFF"/>
              </a:solidFill>
              <a:ln w="9525">
                <a:solidFill>
                  <a:srgbClr val="000000"/>
                </a:solidFill>
                <a:bevel/>
              </a:ln>
            </p:spPr>
          </p:sp>
          <p:sp>
            <p:nvSpPr>
              <p:cNvPr id="39956" name="AutoShape 15"/>
              <p:cNvSpPr/>
              <p:nvPr/>
            </p:nvSpPr>
            <p:spPr>
              <a:xfrm>
                <a:off x="10326" y="2411"/>
                <a:ext cx="600" cy="270"/>
              </a:xfrm>
              <a:prstGeom prst="roundRect">
                <a:avLst>
                  <a:gd name="adj" fmla="val 38889"/>
                </a:avLst>
              </a:prstGeom>
              <a:pattFill>
                <a:fgClr>
                  <a:srgbClr val="000000"/>
                </a:fgClr>
                <a:bgClr>
                  <a:srgbClr val="FFFFFF"/>
                </a:bgClr>
              </a:patt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</p:grpSp>
        <p:sp>
          <p:nvSpPr>
            <p:cNvPr id="39954" name="Rectangle 16"/>
            <p:cNvSpPr/>
            <p:nvPr/>
          </p:nvSpPr>
          <p:spPr>
            <a:xfrm>
              <a:off x="2922" y="3731"/>
              <a:ext cx="582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kumimoji="1" lang="en-US" altLang="zh-CN" sz="2800" b="1">
                  <a:solidFill>
                    <a:srgbClr val="111111"/>
                  </a:solidFill>
                  <a:latin typeface="Times New Roman" pitchFamily="18" charset="0"/>
                  <a:ea typeface="楷体_GB2312" pitchFamily="49" charset="-122"/>
                </a:rPr>
                <a:t>878 g</a:t>
              </a:r>
              <a:endParaRPr kumimoji="1" lang="zh-CN" altLang="en-US" sz="2800" b="1">
                <a:solidFill>
                  <a:srgbClr val="111111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</p:grpSp>
      <p:grpSp>
        <p:nvGrpSpPr>
          <p:cNvPr id="39942" name="Group 17"/>
          <p:cNvGrpSpPr/>
          <p:nvPr/>
        </p:nvGrpSpPr>
        <p:grpSpPr>
          <a:xfrm>
            <a:off x="6107112" y="3700462"/>
            <a:ext cx="1250950" cy="1644650"/>
            <a:chOff x="3913" y="3016"/>
            <a:chExt cx="740" cy="1036"/>
          </a:xfrm>
        </p:grpSpPr>
        <p:grpSp>
          <p:nvGrpSpPr>
            <p:cNvPr id="39946" name="Group 18"/>
            <p:cNvGrpSpPr/>
            <p:nvPr/>
          </p:nvGrpSpPr>
          <p:grpSpPr>
            <a:xfrm>
              <a:off x="3991" y="3016"/>
              <a:ext cx="526" cy="713"/>
              <a:chOff x="11244" y="1451"/>
              <a:chExt cx="753" cy="1266"/>
            </a:xfrm>
          </p:grpSpPr>
          <p:grpSp>
            <p:nvGrpSpPr>
              <p:cNvPr id="39948" name="Group 19"/>
              <p:cNvGrpSpPr/>
              <p:nvPr/>
            </p:nvGrpSpPr>
            <p:grpSpPr>
              <a:xfrm>
                <a:off x="11244" y="1451"/>
                <a:ext cx="753" cy="1266"/>
                <a:chOff x="9252" y="1421"/>
                <a:chExt cx="753" cy="1266"/>
              </a:xfrm>
            </p:grpSpPr>
            <p:sp>
              <p:nvSpPr>
                <p:cNvPr id="39950" name="xjhxzj17"/>
                <p:cNvSpPr/>
                <p:nvPr/>
              </p:nvSpPr>
              <p:spPr bwMode="auto">
                <a:xfrm>
                  <a:off x="9252" y="1421"/>
                  <a:ext cx="753" cy="1266"/>
                </a:xfrm>
                <a:custGeom>
                  <a:cxnLst>
                    <a:cxn ang="0">
                      <a:pos x="376" y="8"/>
                    </a:cxn>
                    <a:cxn ang="0">
                      <a:pos x="63" y="8"/>
                    </a:cxn>
                    <a:cxn ang="0">
                      <a:pos x="0" y="21"/>
                    </a:cxn>
                    <a:cxn ang="0">
                      <a:pos x="63" y="134"/>
                    </a:cxn>
                    <a:cxn ang="0">
                      <a:pos x="63" y="636"/>
                    </a:cxn>
                    <a:cxn ang="0">
                      <a:pos x="63" y="1138"/>
                    </a:cxn>
                    <a:cxn ang="0">
                      <a:pos x="82" y="1201"/>
                    </a:cxn>
                    <a:cxn ang="0">
                      <a:pos x="132" y="1251"/>
                    </a:cxn>
                    <a:cxn ang="0">
                      <a:pos x="188" y="1264"/>
                    </a:cxn>
                    <a:cxn ang="0">
                      <a:pos x="251" y="1264"/>
                    </a:cxn>
                    <a:cxn ang="0">
                      <a:pos x="376" y="1264"/>
                    </a:cxn>
                    <a:cxn ang="0">
                      <a:pos x="502" y="1264"/>
                    </a:cxn>
                    <a:cxn ang="0">
                      <a:pos x="565" y="1264"/>
                    </a:cxn>
                    <a:cxn ang="0">
                      <a:pos x="621" y="1251"/>
                    </a:cxn>
                    <a:cxn ang="0">
                      <a:pos x="671" y="1201"/>
                    </a:cxn>
                    <a:cxn ang="0">
                      <a:pos x="690" y="1138"/>
                    </a:cxn>
                    <a:cxn ang="0">
                      <a:pos x="690" y="636"/>
                    </a:cxn>
                    <a:cxn ang="0">
                      <a:pos x="690" y="134"/>
                    </a:cxn>
                    <a:cxn ang="0">
                      <a:pos x="753" y="21"/>
                    </a:cxn>
                    <a:cxn ang="0">
                      <a:pos x="690" y="8"/>
                    </a:cxn>
                    <a:cxn ang="0">
                      <a:pos x="376" y="8"/>
                    </a:cxn>
                  </a:cxnLst>
                  <a:pathLst>
                    <a:path w="2400" h="4034">
                      <a:moveTo>
                        <a:pt x="1200" y="27"/>
                      </a:moveTo>
                      <a:cubicBezTo>
                        <a:pt x="867" y="27"/>
                        <a:pt x="400" y="20"/>
                        <a:pt x="200" y="27"/>
                      </a:cubicBezTo>
                      <a:cubicBezTo>
                        <a:pt x="0" y="34"/>
                        <a:pt x="0" y="0"/>
                        <a:pt x="0" y="67"/>
                      </a:cubicBezTo>
                      <a:cubicBezTo>
                        <a:pt x="0" y="134"/>
                        <a:pt x="167" y="100"/>
                        <a:pt x="200" y="427"/>
                      </a:cubicBezTo>
                      <a:cubicBezTo>
                        <a:pt x="233" y="754"/>
                        <a:pt x="200" y="1494"/>
                        <a:pt x="200" y="2027"/>
                      </a:cubicBezTo>
                      <a:cubicBezTo>
                        <a:pt x="200" y="2560"/>
                        <a:pt x="190" y="3327"/>
                        <a:pt x="200" y="3627"/>
                      </a:cubicBezTo>
                      <a:cubicBezTo>
                        <a:pt x="210" y="3927"/>
                        <a:pt x="223" y="3767"/>
                        <a:pt x="260" y="3827"/>
                      </a:cubicBezTo>
                      <a:cubicBezTo>
                        <a:pt x="297" y="3887"/>
                        <a:pt x="363" y="3954"/>
                        <a:pt x="420" y="3987"/>
                      </a:cubicBezTo>
                      <a:cubicBezTo>
                        <a:pt x="477" y="4020"/>
                        <a:pt x="537" y="4020"/>
                        <a:pt x="600" y="4027"/>
                      </a:cubicBezTo>
                      <a:cubicBezTo>
                        <a:pt x="663" y="4034"/>
                        <a:pt x="700" y="4027"/>
                        <a:pt x="800" y="4027"/>
                      </a:cubicBezTo>
                      <a:cubicBezTo>
                        <a:pt x="900" y="4027"/>
                        <a:pt x="1067" y="4027"/>
                        <a:pt x="1200" y="4027"/>
                      </a:cubicBezTo>
                      <a:cubicBezTo>
                        <a:pt x="1333" y="4027"/>
                        <a:pt x="1500" y="4027"/>
                        <a:pt x="1600" y="4027"/>
                      </a:cubicBezTo>
                      <a:cubicBezTo>
                        <a:pt x="1700" y="4027"/>
                        <a:pt x="1737" y="4034"/>
                        <a:pt x="1800" y="4027"/>
                      </a:cubicBezTo>
                      <a:cubicBezTo>
                        <a:pt x="1863" y="4020"/>
                        <a:pt x="1923" y="4020"/>
                        <a:pt x="1980" y="3987"/>
                      </a:cubicBezTo>
                      <a:cubicBezTo>
                        <a:pt x="2037" y="3954"/>
                        <a:pt x="2103" y="3887"/>
                        <a:pt x="2140" y="3827"/>
                      </a:cubicBezTo>
                      <a:cubicBezTo>
                        <a:pt x="2177" y="3767"/>
                        <a:pt x="2190" y="3927"/>
                        <a:pt x="2200" y="3627"/>
                      </a:cubicBezTo>
                      <a:cubicBezTo>
                        <a:pt x="2210" y="3327"/>
                        <a:pt x="2200" y="2560"/>
                        <a:pt x="2200" y="2027"/>
                      </a:cubicBezTo>
                      <a:cubicBezTo>
                        <a:pt x="2200" y="1494"/>
                        <a:pt x="2167" y="754"/>
                        <a:pt x="2200" y="427"/>
                      </a:cubicBezTo>
                      <a:cubicBezTo>
                        <a:pt x="2233" y="100"/>
                        <a:pt x="2400" y="134"/>
                        <a:pt x="2400" y="67"/>
                      </a:cubicBezTo>
                      <a:cubicBezTo>
                        <a:pt x="2400" y="0"/>
                        <a:pt x="2400" y="34"/>
                        <a:pt x="2200" y="27"/>
                      </a:cubicBezTo>
                      <a:cubicBezTo>
                        <a:pt x="2000" y="20"/>
                        <a:pt x="1533" y="27"/>
                        <a:pt x="1200" y="27"/>
                      </a:cubicBezTo>
                      <a:close/>
                    </a:path>
                  </a:pathLst>
                </a:custGeom>
                <a:solidFill>
                  <a:srgbClr val="FFFFFF"/>
                </a:solidFill>
                <a:ln w="9525">
                  <a:solidFill>
                    <a:srgbClr val="000000"/>
                  </a:solidFill>
                  <a:bevel/>
                </a:ln>
              </p:spPr>
            </p:sp>
            <p:sp>
              <p:nvSpPr>
                <p:cNvPr id="39951" name="AutoShape 21"/>
                <p:cNvSpPr/>
                <p:nvPr/>
              </p:nvSpPr>
              <p:spPr>
                <a:xfrm>
                  <a:off x="9330" y="2345"/>
                  <a:ext cx="600" cy="312"/>
                </a:xfrm>
                <a:prstGeom prst="roundRect">
                  <a:avLst>
                    <a:gd name="adj" fmla="val 26282"/>
                  </a:avLst>
                </a:prstGeom>
                <a:solidFill>
                  <a:srgbClr val="CCFFFF"/>
                </a:solidFill>
                <a:ln>
                  <a:noFill/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/>
                </a:p>
              </p:txBody>
            </p:sp>
            <p:sp>
              <p:nvSpPr>
                <p:cNvPr id="39952" name="Rectangle 22"/>
                <p:cNvSpPr/>
                <p:nvPr/>
              </p:nvSpPr>
              <p:spPr>
                <a:xfrm>
                  <a:off x="9324" y="1445"/>
                  <a:ext cx="600" cy="942"/>
                </a:xfrm>
                <a:prstGeom prst="rect">
                  <a:avLst/>
                </a:prstGeom>
                <a:solidFill>
                  <a:srgbClr val="CCFFFF"/>
                </a:solidFill>
                <a:ln>
                  <a:noFill/>
                  <a:miter lim="800000"/>
                </a:ln>
              </p:spPr>
              <p:txBody>
                <a:bodyPr>
                  <a:noAutofit/>
                </a:bodyPr>
                <a:lstStyle>
                  <a:lvl1pPr marL="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1pPr>
                  <a:lvl2pPr marL="4572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2pPr>
                  <a:lvl3pPr marL="9144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3pPr>
                  <a:lvl4pPr marL="13716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4pPr>
                  <a:lvl5pPr marL="1828800" indent="0" algn="l" defTabSz="914400" rtl="0" eaLnBrk="0" fontAlgn="base" hangingPunct="0">
                    <a:lnSpc>
                      <a:spcPct val="100000"/>
                    </a:lnSpc>
                    <a:spcBef>
                      <a:spcPct val="0"/>
                    </a:spcBef>
                    <a:spcAft>
                      <a:spcPct val="0"/>
                    </a:spcAft>
                    <a:buClrTx/>
                    <a:buSzTx/>
                    <a:buFontTx/>
                    <a:buNone/>
                    <a:defRPr kumimoji="0" lang="zh-CN" altLang="en-US" sz="1800" b="0" i="0" u="none" baseline="0">
                      <a:solidFill>
                        <a:schemeClr val="tx1"/>
                      </a:solidFill>
                      <a:latin typeface="Calibri" pitchFamily="34" charset="0"/>
                      <a:ea typeface="宋体" pitchFamily="2" charset="-122"/>
                    </a:defRPr>
                  </a:lvl5pPr>
                </a:lstStyle>
                <a:p>
                  <a:pPr marL="0" lvl="0" indent="0" eaLnBrk="1" hangingPunct="1"/>
                  <a:endParaRPr lang="zh-CN" altLang="en-US"/>
                </a:p>
              </p:txBody>
            </p:sp>
          </p:grpSp>
          <p:sp>
            <p:nvSpPr>
              <p:cNvPr id="39949" name="AutoShape 23"/>
              <p:cNvSpPr/>
              <p:nvPr/>
            </p:nvSpPr>
            <p:spPr>
              <a:xfrm>
                <a:off x="11304" y="2417"/>
                <a:ext cx="600" cy="270"/>
              </a:xfrm>
              <a:prstGeom prst="roundRect">
                <a:avLst>
                  <a:gd name="adj" fmla="val 38889"/>
                </a:avLst>
              </a:prstGeom>
              <a:pattFill>
                <a:fgClr>
                  <a:srgbClr val="000000"/>
                </a:fgClr>
                <a:bgClr>
                  <a:srgbClr val="CCFFFF"/>
                </a:bgClr>
              </a:pattFill>
              <a:ln>
                <a:noFill/>
                <a:miter lim="800000"/>
              </a:ln>
            </p:spPr>
            <p:txBody>
              <a:bodyPr>
                <a:noAutofit/>
              </a:bodyPr>
              <a:lstStyle>
                <a:lvl1pPr marL="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1pPr>
                <a:lvl2pPr marL="4572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2pPr>
                <a:lvl3pPr marL="9144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3pPr>
                <a:lvl4pPr marL="13716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4pPr>
                <a:lvl5pPr marL="1828800" indent="0" algn="l" defTabSz="914400" rtl="0" eaLnBrk="0" fontAlgn="base" hangingPunct="0">
                  <a:lnSpc>
                    <a:spcPct val="100000"/>
                  </a:lnSpc>
                  <a:spcBef>
                    <a:spcPct val="0"/>
                  </a:spcBef>
                  <a:spcAft>
                    <a:spcPct val="0"/>
                  </a:spcAft>
                  <a:buClrTx/>
                  <a:buSzTx/>
                  <a:buFontTx/>
                  <a:buNone/>
                  <a:defRPr kumimoji="0" lang="zh-CN" altLang="en-US" sz="1800" b="0" i="0" u="none" baseline="0">
                    <a:solidFill>
                      <a:schemeClr val="tx1"/>
                    </a:solidFill>
                    <a:latin typeface="Calibri" pitchFamily="34" charset="0"/>
                    <a:ea typeface="宋体" pitchFamily="2" charset="-122"/>
                  </a:defRPr>
                </a:lvl5pPr>
              </a:lstStyle>
              <a:p>
                <a:pPr marL="0" lvl="0" indent="0" eaLnBrk="1" hangingPunct="1"/>
                <a:endParaRPr lang="zh-CN" altLang="en-US"/>
              </a:p>
            </p:txBody>
          </p:sp>
        </p:grpSp>
        <p:sp>
          <p:nvSpPr>
            <p:cNvPr id="39947" name="Rectangle 24"/>
            <p:cNvSpPr/>
            <p:nvPr/>
          </p:nvSpPr>
          <p:spPr>
            <a:xfrm>
              <a:off x="3913" y="3725"/>
              <a:ext cx="740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 wrap="none"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kumimoji="1" lang="en-US" altLang="zh-CN" sz="2800" b="1">
                  <a:solidFill>
                    <a:srgbClr val="111111"/>
                  </a:solidFill>
                  <a:latin typeface="Times New Roman" pitchFamily="18" charset="0"/>
                  <a:ea typeface="楷体_GB2312" pitchFamily="49" charset="-122"/>
                </a:rPr>
                <a:t>1 318 g</a:t>
              </a:r>
              <a:endParaRPr kumimoji="1" lang="zh-CN" altLang="en-US" sz="2800" b="1">
                <a:solidFill>
                  <a:srgbClr val="111111"/>
                </a:solidFill>
                <a:latin typeface="Times New Roman" pitchFamily="18" charset="0"/>
                <a:ea typeface="楷体_GB2312" pitchFamily="49" charset="-122"/>
              </a:endParaRPr>
            </a:p>
          </p:txBody>
        </p:sp>
      </p:grpSp>
      <p:grpSp>
        <p:nvGrpSpPr>
          <p:cNvPr id="39943" name="Group 25"/>
          <p:cNvGrpSpPr/>
          <p:nvPr/>
        </p:nvGrpSpPr>
        <p:grpSpPr>
          <a:xfrm>
            <a:off x="762000" y="5562600"/>
            <a:ext cx="2819400" cy="1016000"/>
            <a:chOff x="480" y="3504"/>
            <a:chExt cx="1776" cy="640"/>
          </a:xfrm>
        </p:grpSpPr>
        <p:graphicFrame>
          <p:nvGraphicFramePr>
            <p:cNvPr id="39944" name="Object 26"/>
            <p:cNvGraphicFramePr>
              <a:graphicFrameLocks noChangeAspect="1"/>
            </p:cNvGraphicFramePr>
            <p:nvPr/>
          </p:nvGraphicFramePr>
          <p:xfrm>
            <a:off x="1200" y="3504"/>
            <a:ext cx="1056" cy="640"/>
          </p:xfrm>
          <a:graphic>
            <a:graphicData uri="http://schemas.openxmlformats.org/presentationml/2006/ole">
              <mc:AlternateContent xmlns:mc="http://schemas.openxmlformats.org/markup-compatibility/2006">
                <mc:Choice xmlns:v="urn:schemas-microsoft-com:vml" Requires="v">
                  <p:oleObj spid="_x0000_s1055" name="Equation" r:id="rId2" progId="Equation.DSMT4">
                    <p:embed/>
                  </p:oleObj>
                </mc:Choice>
                <mc:Fallback>
                  <p:oleObj name="Equation" r:id="rId2" progId="Equation.DSMT4">
                    <p:embed/>
                    <p:pic>
                      <p:nvPicPr>
                        <p:cNvPr id="0" name="OLE substitute image"/>
                        <p:cNvPicPr/>
                        <p:nvPr/>
                      </p:nvPicPr>
                      <p:blipFill>
                        <a:blip r:embed="rId3"/>
                        <a:srcRect l="64065"/>
                        <a:stretch>
                          <a:fillRect/>
                        </a:stretch>
                      </p:blipFill>
                      <p:spPr>
                        <a:xfrm>
                          <a:off x="1200" y="3504"/>
                          <a:ext cx="1056" cy="640"/>
                        </a:xfrm>
                        <a:prstGeom prst="rect">
                          <a:avLst/>
                        </a:prstGeom>
                        <a:noFill/>
                      </p:spPr>
                    </p:pic>
                  </p:oleObj>
                </mc:Fallback>
              </mc:AlternateContent>
            </a:graphicData>
          </a:graphic>
        </p:graphicFrame>
        <p:sp>
          <p:nvSpPr>
            <p:cNvPr id="39945" name="Rectangle 27"/>
            <p:cNvSpPr/>
            <p:nvPr/>
          </p:nvSpPr>
          <p:spPr>
            <a:xfrm>
              <a:off x="480" y="3600"/>
              <a:ext cx="864" cy="327"/>
            </a:xfrm>
            <a:prstGeom prst="rect">
              <a:avLst/>
            </a:prstGeom>
            <a:noFill/>
            <a:ln>
              <a:noFill/>
              <a:miter lim="800000"/>
            </a:ln>
            <a:effectLst/>
          </p:spPr>
          <p:txBody>
            <a:bodyPr>
              <a:spAutoFit/>
            </a:bodyPr>
            <a:lstStyle>
              <a:lvl1pPr marL="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1pPr>
              <a:lvl2pPr marL="4572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2pPr>
              <a:lvl3pPr marL="9144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3pPr>
              <a:lvl4pPr marL="13716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4pPr>
              <a:lvl5pPr marL="1828800" indent="0" algn="l" defTabSz="914400" rtl="0" eaLnBrk="0" fontAlgn="base" hangingPunct="0">
                <a:lnSpc>
                  <a:spcPct val="100000"/>
                </a:lnSpc>
                <a:spcBef>
                  <a:spcPct val="0"/>
                </a:spcBef>
                <a:spcAft>
                  <a:spcPct val="0"/>
                </a:spcAft>
                <a:buClrTx/>
                <a:buSzTx/>
                <a:buFontTx/>
                <a:buNone/>
                <a:defRPr kumimoji="0" lang="zh-CN" altLang="en-US" sz="1800" b="0" i="0" u="none" baseline="0">
                  <a:solidFill>
                    <a:schemeClr val="tx1"/>
                  </a:solidFill>
                  <a:latin typeface="Calibri" pitchFamily="34" charset="0"/>
                  <a:ea typeface="宋体" pitchFamily="2" charset="-122"/>
                </a:defRPr>
              </a:lvl5pPr>
            </a:lstStyle>
            <a:p>
              <a:pPr marL="0" lvl="0" indent="0" eaLnBrk="1" hangingPunct="1"/>
              <a:r>
                <a:rPr lang="zh-CN" altLang="en-US" sz="2800" b="1">
                  <a:solidFill>
                    <a:srgbClr val="800000"/>
                  </a:solidFill>
                  <a:latin typeface="黑体" pitchFamily="49" charset="-122"/>
                  <a:ea typeface="黑体" pitchFamily="49" charset="-122"/>
                </a:rPr>
                <a:t>答案：</a:t>
              </a:r>
              <a:endParaRPr lang="zh-CN" altLang="en-US" sz="2800" b="1" baseline="30000">
                <a:solidFill>
                  <a:srgbClr val="800000"/>
                </a:solidFill>
                <a:latin typeface="黑体" pitchFamily="49" charset="-122"/>
                <a:ea typeface="黑体" pitchFamily="49" charset="-122"/>
              </a:endParaRPr>
            </a:p>
          </p:txBody>
        </p:sp>
      </p:grpSp>
    </p:spTree>
  </p:cSld>
  <p:clrMapOvr>
    <a:masterClrMapping/>
  </p:clrMapOvr>
  <p:transition/>
  <p:timing>
    <p:tnLst>
      <p:par>
        <p:cTn id="1" dur="indefinite" restart="never" nodeType="tmRoot">
          <p:childTnLst>
            <p:seq concurrent="1" nextAc="seek">
              <p:cTn id="2" dur="indefinite" nodeType="mainSeq">
                <p:childTnLst>
                  <p:par>
                    <p:cTn id="3" fill="hold" nodeType="clickPar">
                      <p:stCondLst>
                        <p:cond delay="indefinite"/>
                      </p:stCondLst>
                      <p:childTnLst>
                        <p:par>
                          <p:cTn id="4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5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6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39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7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8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0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9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0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1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  <p:par>
                                <p:cTn id="11" presetID="1" presetClass="entr" presetSubtype="0" fill="hold" nodeType="with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2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2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  <p:par>
                    <p:cTn id="13" fill="hold" nodeType="clickPar">
                      <p:stCondLst>
                        <p:cond delay="indefinite"/>
                      </p:stCondLst>
                      <p:childTnLst>
                        <p:par>
                          <p:cTn id="14" fill="hold" nodeType="withGroup">
                            <p:stCondLst>
                              <p:cond delay="indefinite"/>
                            </p:stCondLst>
                          </p:cTn>
                        </p:par>
                        <p:par>
                          <p:cTn id="15" fill="hold" nodeType="afterGroup">
                            <p:stCondLst>
                              <p:cond delay="0"/>
                            </p:stCondLst>
                            <p:childTnLst>
                              <p:par>
                                <p:cTn id="16" presetID="1" presetClass="entr" presetSubtype="0" fill="hold" nodeType="clickEffect">
                                  <p:stCondLst>
                                    <p:cond delay="0"/>
                                  </p:stCondLst>
                                  <p:childTnLst>
                                    <p:set>
                                      <p:cBhvr additive="base">
                                        <p:cTn id="17" dur="1" fill="hold">
                                          <p:stCondLst>
                                            <p:cond delay="0"/>
                                          </p:stCondLst>
                                        </p:cTn>
                                        <p:tgtEl>
                                          <p:spTgt spid="39943"/>
                                        </p:tgtEl>
                                        <p:attrNameLst>
                                          <p:attrName>style.visibility</p:attrName>
                                        </p:attrNameLst>
                                      </p:cBhvr>
                                      <p:to>
                                        <p:strVal val="visible"/>
                                      </p:to>
                                    </p:set>
                                  </p:childTnLst>
                                </p:cTn>
                              </p:par>
                            </p:childTnLst>
                          </p:cTn>
                        </p:par>
                      </p:childTnLst>
                    </p:cTn>
                  </p:par>
                </p:childTnLst>
              </p:cTn>
              <p:prevCondLst>
                <p:cond evt="onPrev" delay="0">
                  <p:tgtEl>
                    <p:sldTgt/>
                  </p:tgtEl>
                </p:cond>
              </p:prevCondLst>
              <p:nextCondLst>
                <p:cond evt="onNext" delay="0">
                  <p:tgtEl>
                    <p:sldTgt/>
                  </p:tgtEl>
                </p:cond>
              </p:nextCondLst>
            </p:seq>
          </p:childTnLst>
        </p:cTn>
      </p:par>
    </p:tnLst>
  </p:timing>
</p:sld>
</file>

<file path=ppt/slides/slide35.xml><?xml version="1.0" encoding="utf-8"?>
<p:sld xmlns:a="http://schemas.openxmlformats.org/drawingml/2006/main" xmlns:r="http://schemas.openxmlformats.org/officeDocument/2006/relationships" xmlns:p14="http://schemas.microsoft.com/office/powerpoint/2010/main" xmlns:p15="http://schemas.microsoft.com/office/powerpoint/2012/main" xmlns:p="http://schemas.openxmlformats.org/presentationml/2006/main">
  <p:cSld name="">
    <p:spTree>
      <p:nvGrpSpPr>
        <p:cNvPr id="1" name=""/>
        <p:cNvGrpSpPr/>
        <p:nvPr/>
      </p:nvGrpSpPr>
      <p:grpSpPr/>
      <p:sp>
        <p:nvSpPr>
          <p:cNvPr id="40962" name="Rectangle 2"/>
          <p:cNvSpPr/>
          <p:nvPr>
            <p:ph type="title" idx="4294967295"/>
          </p:nvPr>
        </p:nvSpPr>
        <p:spPr>
          <a:xfrm>
            <a:off x="457200" y="274638"/>
            <a:ext cx="8229600" cy="1143000"/>
          </a:xfrm>
          <a:prstGeom prst="rect">
            <a:avLst/>
          </a:prstGeom>
          <a:noFill/>
          <a:ln>
            <a:miter lim="800000"/>
          </a:ln>
        </p:spPr>
        <p:txBody>
          <a:bodyPr vert="horz" wrap="square" lIns="91440" tIns="45720" rIns="91440" bIns="45720" anchor="ctr" anchorCtr="0">
            <a:noAutofit/>
          </a:bodyPr>
          <a:lstStyle>
            <a:lvl1pPr marL="0" indent="0" algn="ctr" defTabSz="914400" rtl="0" eaLnBrk="0" fontAlgn="base" hangingPunct="0">
              <a:lnSpc>
                <a:spcPct val="100000"/>
              </a:lnSpc>
              <a:spcBef>
                <a:spcPct val="0"/>
              </a:spcBef>
              <a:spcAft>
                <a:spcPct val="0"/>
              </a:spcAft>
              <a:buClrTx/>
              <a:buSzTx/>
              <a:buFontTx/>
              <a:buNone/>
              <a:defRPr kumimoji="0" lang="zh-CN" altLang="en-US" sz="4400" b="0" i="0" u="none" kern="1200" baseline="0">
                <a:solidFill>
                  <a:schemeClr val="tx1"/>
                </a:solidFill>
                <a:latin typeface="+mj-lt"/>
                <a:ea typeface="+mj-ea"/>
                <a:cs typeface="+mj-cs"/>
              </a:defRPr>
            </a:lvl1pPr>
            <a:lvl2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2pPr>
            <a:lvl3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3pPr>
            <a:lvl4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4pPr>
            <a:lvl5pPr algn="ctr" rtl="0" eaLnBrk="0" fontAlgn="base" hangingPunct="0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5pPr>
            <a:lvl6pPr marL="4572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6pPr>
            <a:lvl7pPr marL="9144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7pPr>
            <a:lvl8pPr marL="13716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8pPr>
            <a:lvl9pPr marL="1828800" algn="ctr" rtl="0" fontAlgn="base">
              <a:spcBef>
                <a:spcPct val="0"/>
              </a:spcBef>
              <a:spcAft>
                <a:spcPct val="0"/>
              </a:spcAft>
              <a:defRPr lang="zh-CN" altLang="en-US" sz="4400">
                <a:solidFill>
                  <a:schemeClr val="tx1"/>
                </a:solidFill>
                <a:latin typeface="Calibri" pitchFamily="34" charset="0"/>
                <a:ea typeface="宋体" pitchFamily="2" charset="-122"/>
              </a:defRPr>
            </a:lvl9pPr>
          </a:lstStyle>
          <a:p>
            <a:pPr lvl="0" eaLnBrk="1" hangingPunct="1"/>
            <a:endParaRPr lang="zh-CN" altLang="zh-CN"/>
          </a:p>
        </p:txBody>
      </p:sp>
      <p:pic>
        <p:nvPicPr>
          <p:cNvPr id="40963" name="Picture 3" descr="0606"/>
          <p:cNvPicPr/>
          <p:nvPr>
            <p:ph idx="4294967295"/>
          </p:nvPr>
        </p:nvPicPr>
        <p:blipFill>
          <a:blip r:embed="rId2"/>
          <a:stretch>
            <a:fillRect/>
          </a:stretch>
        </p:blipFill>
        <p:spPr>
          <a:xfrm>
            <a:off x="0" y="0"/>
            <a:ext cx="9144000" cy="6858000"/>
          </a:xfrm>
          <a:prstGeom prst="rect">
            <a:avLst/>
          </a:prstGeom>
          <a:noFill/>
          <a:ln>
            <a:miter lim="800000"/>
          </a:ln>
        </p:spPr>
      </p:pic>
      <p:sp>
        <p:nvSpPr>
          <p:cNvPr id="40964" name="WordArt 5"/>
          <p:cNvSpPr/>
          <p:nvPr/>
        </p:nvSpPr>
        <p:spPr>
          <a:xfrm>
            <a:off x="381000" y="3810000"/>
            <a:ext cx="3182938" cy="2647950"/>
          </a:xfrm>
          <a:gradFill rotWithShape="1">
            <a:gsLst>
              <a:gs pos="0">
                <a:srgbClr val="6600CC"/>
              </a:gs>
              <a:gs pos="100000">
                <a:srgbClr val="CC00CC"/>
              </a:gs>
            </a:gsLst>
            <a:lin ang="5400000" scaled="1"/>
          </a:gradFill>
          <a:ln>
            <a:solidFill>
              <a:srgbClr val="CC99FF"/>
            </a:solidFill>
            <a:miter lim="800000"/>
          </a:ln>
          <a:effectLst>
            <a:outerShdw dist="53882" dir="2700000" algn="ctr">
              <a:srgbClr val="9999FF"/>
            </a:outerShdw>
          </a:effectLst>
        </p:spPr>
        <p:txBody>
          <a:bodyPr wrap="none" fromWordArt="1">
            <a:prstTxWarp prst="textSlantUp">
              <a:avLst>
                <a:gd name="adj" fmla="val 32056"/>
              </a:avLst>
            </a:prstTxWarp>
            <a:noAutofit/>
          </a:bodyPr>
          <a:lstStyle/>
          <a:p>
            <a:pPr algn="ctr"/>
            <a:r>
              <a:rPr sz="3600" kern="10">
                <a:ln>
                  <a:solidFill>
                    <a:srgbClr val="CC99FF"/>
                  </a:solidFill>
                </a:ln>
                <a:gradFill rotWithShape="1">
                  <a:gsLst>
                    <a:gs pos="0">
                      <a:srgbClr val="6600CC"/>
                    </a:gs>
                    <a:gs pos="100000">
                      <a:srgbClr val="CC00CC"/>
                    </a:gs>
                  </a:gsLst>
                  <a:lin ang="5400000" scaled="1"/>
                </a:gradFill>
                <a:effectLst>
                  <a:outerShdw dist="53882" dir="2700000" algn="ctr">
                    <a:srgbClr val="9999FF"/>
                  </a:outerShdw>
                </a:effectLst>
                <a:latin typeface="宋体"/>
              </a:rPr>
              <a:t>再见</a:t>
            </a:r>
          </a:p>
        </p:txBody>
      </p:sp>
      <p:pic>
        <p:nvPicPr>
          <p:cNvPr id="40965" name="New picture"/>
          <p:cNvPicPr/>
          <p:nvPr/>
        </p:nvPicPr>
        <p:blipFill>
          <a:blip r:embed="rId3"/>
          <a:stretch>
            <a:fillRect/>
          </a:stretch>
        </p:blipFill>
        <p:spPr>
          <a:xfrm>
            <a:off x="12014200" y="10426700"/>
            <a:ext cx="330200" cy="241300"/>
          </a:xfrm>
          <a:prstGeom prst="cube">
            <a:avLst/>
          </a:prstGeom>
        </p:spPr>
      </p:pic>
    </p:spTree>
  </p:cSld>
  <p:clrMapOvr>
    <a:masterClrMapping/>
  </p:clrMapOvr>
  <p:transition/>
  <p:timing/>
</p:sld>
</file>

<file path=ppt/tags/tag1.xml><?xml version="1.0" encoding="utf-8"?>
<p:tagLst xmlns:p="http://schemas.openxmlformats.org/presentationml/2006/main">
  <p:tag name="AS_OS" val="Unix 3.10 unknown"/>
  <p:tag name="AS_RELEASE_DATE" val="2017.06.20"/>
  <p:tag name="AS_TITLE" val="Aspose.Slides for Java"/>
  <p:tag name="AS_VERSION" val="17.6"/>
</p:tagLst>
</file>

<file path=ppt/theme/theme1.xml><?xml version="1.0" encoding="utf-8"?>
<a:theme xmlns:r="http://schemas.openxmlformats.org/officeDocument/2006/relationships" xmlns:a="http://schemas.openxmlformats.org/drawingml/2006/main" name="Office 主题">
  <a:themeElements>
    <a:clrScheme name="Office">
      <a:dk1>
        <a:sysClr val="windowText" lastClr="000000"/>
      </a:dk1>
      <a:lt1>
        <a:sysClr val="window" lastClr="FFFE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Office">
      <a:maj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Arial"/>
        <a:cs typeface="Arial"/>
        <a:font script="Jpan" typeface="ＭＳ Ｐゴシック"/>
        <a:font script="Hang" typeface="맑은 고딕"/>
        <a:font script="Hans" typeface="宋体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st="20000" dir="540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</a:effectStyle>
        <a:effectStyle>
          <a:effectLst>
            <a:outerShdw blurRad="40000" dist="23000" dir="5400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rig="threePt" dir="t">
              <a:rot lat="0" lon="0" rev="1200000"/>
            </a:lightRig>
          </a:scene3d>
          <a:sp3d>
            <a:bevelT w="63500" h="254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l="50000" t="-80000" r="50000" b="1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l="50000" t="50000" r="50000" b="50000"/>
          </a:path>
        </a:gradFill>
      </a:bgFillStyleLst>
    </a:fmtScheme>
  </a:themeElements>
  <a:objectDefaults/>
</a:theme>
</file>

<file path=ppt/theme/theme2.xml><?xml version="1.0" encoding="utf-8"?>
<a:theme xmlns:r="http://schemas.openxmlformats.org/officeDocument/2006/relationships" xmlns:a="http://schemas.openxmlformats.org/drawingml/2006/main" name="Studio">
  <a:themeElements>
    <a:clrScheme name="Studio 1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3E2"/>
      </a:accent5>
      <a:accent6>
        <a:srgbClr val="C2CBCB"/>
      </a:accent6>
      <a:hlink>
        <a:srgbClr val="99CC00"/>
      </a:hlink>
      <a:folHlink>
        <a:srgbClr val="336666"/>
      </a:folHlink>
    </a:clrScheme>
    <a:fontScheme name="Studio">
      <a:majorFont>
        <a:latin typeface="Arial Black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udio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r="http://schemas.openxmlformats.org/officeDocument/2006/relationships" xmlns:a="http://schemas.openxmlformats.org/drawingml/2006/main" name="1_Studio">
  <a:themeElements>
    <a:clrScheme name="Studio 1">
      <a:dk1>
        <a:srgbClr val="000000"/>
      </a:dk1>
      <a:lt1>
        <a:srgbClr val="FFFFFF"/>
      </a:lt1>
      <a:dk2>
        <a:srgbClr val="336666"/>
      </a:dk2>
      <a:lt2>
        <a:srgbClr val="CCCC99"/>
      </a:lt2>
      <a:accent1>
        <a:srgbClr val="97CDCC"/>
      </a:accent1>
      <a:accent2>
        <a:srgbClr val="D6E0E0"/>
      </a:accent2>
      <a:accent3>
        <a:srgbClr val="FFFFFF"/>
      </a:accent3>
      <a:accent4>
        <a:srgbClr val="000000"/>
      </a:accent4>
      <a:accent5>
        <a:srgbClr val="C9E3E2"/>
      </a:accent5>
      <a:accent6>
        <a:srgbClr val="C2CBCB"/>
      </a:accent6>
      <a:hlink>
        <a:srgbClr val="99CC00"/>
      </a:hlink>
      <a:folHlink>
        <a:srgbClr val="336666"/>
      </a:folHlink>
    </a:clrScheme>
    <a:fontScheme name="Studio">
      <a:majorFont>
        <a:latin typeface="Arial Black"/>
        <a:ea typeface="宋体"/>
        <a:cs typeface="Arial"/>
      </a:majorFont>
      <a:minorFont>
        <a:latin typeface="Arial"/>
        <a:ea typeface="宋体"/>
        <a:cs typeface="Arial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>
    <a:extraClrScheme>
      <a:clrScheme name="Studio 1">
        <a:dk1>
          <a:srgbClr val="000000"/>
        </a:dk1>
        <a:lt1>
          <a:srgbClr val="FFFFFF"/>
        </a:lt1>
        <a:dk2>
          <a:srgbClr val="336666"/>
        </a:dk2>
        <a:lt2>
          <a:srgbClr val="CCCC99"/>
        </a:lt2>
        <a:accent1>
          <a:srgbClr val="97CDCC"/>
        </a:accent1>
        <a:accent2>
          <a:srgbClr val="D6E0E0"/>
        </a:accent2>
        <a:accent3>
          <a:srgbClr val="FFFFFF"/>
        </a:accent3>
        <a:accent4>
          <a:srgbClr val="000000"/>
        </a:accent4>
        <a:accent5>
          <a:srgbClr val="C9E3E2"/>
        </a:accent5>
        <a:accent6>
          <a:srgbClr val="C2CBCB"/>
        </a:accent6>
        <a:hlink>
          <a:srgbClr val="99CC00"/>
        </a:hlink>
        <a:folHlink>
          <a:srgbClr val="336666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2">
        <a:dk1>
          <a:srgbClr val="000000"/>
        </a:dk1>
        <a:lt1>
          <a:srgbClr val="FFFFFF"/>
        </a:lt1>
        <a:dk2>
          <a:srgbClr val="3732A0"/>
        </a:dk2>
        <a:lt2>
          <a:srgbClr val="666699"/>
        </a:lt2>
        <a:accent1>
          <a:srgbClr val="CCCCFF"/>
        </a:accent1>
        <a:accent2>
          <a:srgbClr val="009999"/>
        </a:accent2>
        <a:accent3>
          <a:srgbClr val="FFFFFF"/>
        </a:accent3>
        <a:accent4>
          <a:srgbClr val="000000"/>
        </a:accent4>
        <a:accent5>
          <a:srgbClr val="E2E2FF"/>
        </a:accent5>
        <a:accent6>
          <a:srgbClr val="008A8A"/>
        </a:accent6>
        <a:hlink>
          <a:srgbClr val="3366CC"/>
        </a:hlink>
        <a:folHlink>
          <a:srgbClr val="9094B8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3">
        <a:dk1>
          <a:srgbClr val="000000"/>
        </a:dk1>
        <a:lt1>
          <a:srgbClr val="FFFFFF"/>
        </a:lt1>
        <a:dk2>
          <a:srgbClr val="CD0505"/>
        </a:dk2>
        <a:lt2>
          <a:srgbClr val="5F5F5F"/>
        </a:lt2>
        <a:accent1>
          <a:srgbClr val="D2D5DE"/>
        </a:accent1>
        <a:accent2>
          <a:srgbClr val="D55757"/>
        </a:accent2>
        <a:accent3>
          <a:srgbClr val="FFFFFF"/>
        </a:accent3>
        <a:accent4>
          <a:srgbClr val="000000"/>
        </a:accent4>
        <a:accent5>
          <a:srgbClr val="E5E7EC"/>
        </a:accent5>
        <a:accent6>
          <a:srgbClr val="C14E4E"/>
        </a:accent6>
        <a:hlink>
          <a:srgbClr val="F42D1E"/>
        </a:hlink>
        <a:folHlink>
          <a:srgbClr val="7C849E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4">
        <a:dk1>
          <a:srgbClr val="000000"/>
        </a:dk1>
        <a:lt1>
          <a:srgbClr val="FFFFFF"/>
        </a:lt1>
        <a:dk2>
          <a:srgbClr val="551A07"/>
        </a:dk2>
        <a:lt2>
          <a:srgbClr val="CC3300"/>
        </a:lt2>
        <a:accent1>
          <a:srgbClr val="F4B400"/>
        </a:accent1>
        <a:accent2>
          <a:srgbClr val="993300"/>
        </a:accent2>
        <a:accent3>
          <a:srgbClr val="FFFFFF"/>
        </a:accent3>
        <a:accent4>
          <a:srgbClr val="000000"/>
        </a:accent4>
        <a:accent5>
          <a:srgbClr val="F8D6AA"/>
        </a:accent5>
        <a:accent6>
          <a:srgbClr val="8A2D00"/>
        </a:accent6>
        <a:hlink>
          <a:srgbClr val="FF3300"/>
        </a:hlink>
        <a:folHlink>
          <a:srgbClr val="666699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5">
        <a:dk1>
          <a:srgbClr val="000000"/>
        </a:dk1>
        <a:lt1>
          <a:srgbClr val="FFFFFF"/>
        </a:lt1>
        <a:dk2>
          <a:srgbClr val="FF0000"/>
        </a:dk2>
        <a:lt2>
          <a:srgbClr val="FFCC00"/>
        </a:lt2>
        <a:accent1>
          <a:srgbClr val="66CCFF"/>
        </a:accent1>
        <a:accent2>
          <a:srgbClr val="009900"/>
        </a:accent2>
        <a:accent3>
          <a:srgbClr val="FFFFFF"/>
        </a:accent3>
        <a:accent4>
          <a:srgbClr val="000000"/>
        </a:accent4>
        <a:accent5>
          <a:srgbClr val="B8E2FF"/>
        </a:accent5>
        <a:accent6>
          <a:srgbClr val="008A00"/>
        </a:accent6>
        <a:hlink>
          <a:srgbClr val="FF3300"/>
        </a:hlink>
        <a:folHlink>
          <a:srgbClr val="6600FF"/>
        </a:folHlink>
      </a:clrScheme>
      <a:clrMap bg1="lt1" tx1="dk1" bg2="lt2" tx2="dk2" accent1="accent1" accent2="accent2" accent3="accent3" accent4="accent4" accent5="accent5" accent6="accent6" hlink="hlink" folHlink="folHlink"/>
    </a:extraClrScheme>
    <a:extraClrScheme>
      <a:clrScheme name="Studio 6">
        <a:dk1>
          <a:srgbClr val="666633"/>
        </a:dk1>
        <a:lt1>
          <a:srgbClr val="FFFFFF"/>
        </a:lt1>
        <a:dk2>
          <a:srgbClr val="000000"/>
        </a:dk2>
        <a:lt2>
          <a:srgbClr val="CC3300"/>
        </a:lt2>
        <a:accent1>
          <a:srgbClr val="808000"/>
        </a:accent1>
        <a:accent2>
          <a:srgbClr val="FF9900"/>
        </a:accent2>
        <a:accent3>
          <a:srgbClr val="AAAAAA"/>
        </a:accent3>
        <a:accent4>
          <a:srgbClr val="DADADA"/>
        </a:accent4>
        <a:accent5>
          <a:srgbClr val="C0C0AA"/>
        </a:accent5>
        <a:accent6>
          <a:srgbClr val="E78A00"/>
        </a:accent6>
        <a:hlink>
          <a:srgbClr val="CC6600"/>
        </a:hlink>
        <a:folHlink>
          <a:srgbClr val="434B1F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7">
        <a:dk1>
          <a:srgbClr val="766997"/>
        </a:dk1>
        <a:lt1>
          <a:srgbClr val="FFFFFF"/>
        </a:lt1>
        <a:dk2>
          <a:srgbClr val="530901"/>
        </a:dk2>
        <a:lt2>
          <a:srgbClr val="FFFFFF"/>
        </a:lt2>
        <a:accent1>
          <a:srgbClr val="FF3300"/>
        </a:accent1>
        <a:accent2>
          <a:srgbClr val="CC6600"/>
        </a:accent2>
        <a:accent3>
          <a:srgbClr val="B3AAAA"/>
        </a:accent3>
        <a:accent4>
          <a:srgbClr val="DADADA"/>
        </a:accent4>
        <a:accent5>
          <a:srgbClr val="FFADAA"/>
        </a:accent5>
        <a:accent6>
          <a:srgbClr val="B95C00"/>
        </a:accent6>
        <a:hlink>
          <a:srgbClr val="FF9900"/>
        </a:hlink>
        <a:folHlink>
          <a:srgbClr val="993300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8">
        <a:dk1>
          <a:srgbClr val="666699"/>
        </a:dk1>
        <a:lt1>
          <a:srgbClr val="FFFFFF"/>
        </a:lt1>
        <a:dk2>
          <a:srgbClr val="4C004C"/>
        </a:dk2>
        <a:lt2>
          <a:srgbClr val="FFFFFF"/>
        </a:lt2>
        <a:accent1>
          <a:srgbClr val="0099CC"/>
        </a:accent1>
        <a:accent2>
          <a:srgbClr val="993366"/>
        </a:accent2>
        <a:accent3>
          <a:srgbClr val="B2AAB2"/>
        </a:accent3>
        <a:accent4>
          <a:srgbClr val="DADADA"/>
        </a:accent4>
        <a:accent5>
          <a:srgbClr val="AACAE2"/>
        </a:accent5>
        <a:accent6>
          <a:srgbClr val="8A2D5C"/>
        </a:accent6>
        <a:hlink>
          <a:srgbClr val="99CC00"/>
        </a:hlink>
        <a:folHlink>
          <a:srgbClr val="006699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9">
        <a:dk1>
          <a:srgbClr val="565682"/>
        </a:dk1>
        <a:lt1>
          <a:srgbClr val="FFFFFF"/>
        </a:lt1>
        <a:dk2>
          <a:srgbClr val="1E1551"/>
        </a:dk2>
        <a:lt2>
          <a:srgbClr val="CCFFFF"/>
        </a:lt2>
        <a:accent1>
          <a:srgbClr val="33CCCC"/>
        </a:accent1>
        <a:accent2>
          <a:srgbClr val="009999"/>
        </a:accent2>
        <a:accent3>
          <a:srgbClr val="ABAAB3"/>
        </a:accent3>
        <a:accent4>
          <a:srgbClr val="DADADA"/>
        </a:accent4>
        <a:accent5>
          <a:srgbClr val="ADE2E2"/>
        </a:accent5>
        <a:accent6>
          <a:srgbClr val="008A8A"/>
        </a:accent6>
        <a:hlink>
          <a:srgbClr val="FF9900"/>
        </a:hlink>
        <a:folHlink>
          <a:srgbClr val="005986"/>
        </a:folHlink>
      </a:clrScheme>
      <a:clrMap bg1="dk2" tx1="lt1" bg2="dk1" tx2="lt2" accent1="accent1" accent2="accent2" accent3="accent3" accent4="accent4" accent5="accent5" accent6="accent6" hlink="hlink" folHlink="folHlink"/>
    </a:extraClrScheme>
    <a:extraClrScheme>
      <a:clrScheme name="Studio 10">
        <a:dk1>
          <a:srgbClr val="CCCC99"/>
        </a:dk1>
        <a:lt1>
          <a:srgbClr val="FFFFFF"/>
        </a:lt1>
        <a:dk2>
          <a:srgbClr val="2E5D5C"/>
        </a:dk2>
        <a:lt2>
          <a:srgbClr val="FFFFFF"/>
        </a:lt2>
        <a:accent1>
          <a:srgbClr val="0099CC"/>
        </a:accent1>
        <a:accent2>
          <a:srgbClr val="D6E0E0"/>
        </a:accent2>
        <a:accent3>
          <a:srgbClr val="ADB6B5"/>
        </a:accent3>
        <a:accent4>
          <a:srgbClr val="DADADA"/>
        </a:accent4>
        <a:accent5>
          <a:srgbClr val="AACAE2"/>
        </a:accent5>
        <a:accent6>
          <a:srgbClr val="C2CBCB"/>
        </a:accent6>
        <a:hlink>
          <a:srgbClr val="CCCC99"/>
        </a:hlink>
        <a:folHlink>
          <a:srgbClr val="428A8C"/>
        </a:folHlink>
      </a:clrScheme>
      <a:clrMap bg1="dk2" tx1="lt1" bg2="dk1" tx2="lt2" accent1="accent1" accent2="accent2" accent3="accent3" accent4="accent4" accent5="accent5" accent6="accent6" hlink="hlink" folHlink="folHlink"/>
    </a:extraClrScheme>
  </a:extraClrSchemeLst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4.xml><?xml version="1.0" encoding="utf-8"?>
<a:theme xmlns:r="http://schemas.openxmlformats.org/officeDocument/2006/relationships" xmlns:a="http://schemas.openxmlformats.org/drawingml/2006/main" name="Office 主题​​">
  <a:themeElements>
    <a:clrScheme name="">
      <a:dk1>
        <a:srgbClr val="000000"/>
      </a:dk1>
      <a:lt1>
        <a:srgbClr val="FFFFFF"/>
      </a:lt1>
      <a:dk2>
        <a:srgbClr val="000000"/>
      </a:dk2>
      <a:lt2>
        <a:srgbClr val="808080"/>
      </a:lt2>
      <a:accent1>
        <a:srgbClr val="BBE0E3"/>
      </a:accent1>
      <a:accent2>
        <a:srgbClr val="333399"/>
      </a:accent2>
      <a:accent3>
        <a:srgbClr val="FFFFFF"/>
      </a:accent3>
      <a:accent4>
        <a:srgbClr val="000000"/>
      </a:accent4>
      <a:accent5>
        <a:srgbClr val="DAEDEF"/>
      </a:accent5>
      <a:accent6>
        <a:srgbClr val="2D2D8A"/>
      </a:accent6>
      <a:hlink>
        <a:srgbClr val="009999"/>
      </a:hlink>
      <a:folHlink>
        <a:srgbClr val="99CC00"/>
      </a:folHlink>
    </a:clrScheme>
    <a:fontScheme name="Office">
      <a:majorFont>
        <a:latin typeface="等线 Light" panose="020f0302020204030204"/>
        <a:ea typeface="Arial"/>
        <a:cs typeface="Arial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等线" panose="020f0502020204030204"/>
        <a:ea typeface="Arial"/>
        <a:cs typeface="Arial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docProps/app.xml><?xml version="1.0" encoding="utf-8"?>
<Properties xmlns:vt="http://schemas.openxmlformats.org/officeDocument/2006/docPropsVTypes" xmlns="http://schemas.openxmlformats.org/officeDocument/2006/extended-properties">
  <Company>学科网</Company>
  <PresentationFormat>On-screen Show (4:3)</PresentationFormat>
  <Paragraphs>245</Paragraphs>
  <Slides>35</Slides>
  <Notes>1</Notes>
  <TotalTime>0</TotalTime>
  <HiddenSlides>1</HiddenSlides>
  <MMClips>0</MMClips>
  <ScaleCrop>0</ScaleCrop>
  <HeadingPairs>
    <vt:vector baseType="variant" size="4">
      <vt:variant>
        <vt:lpstr>Theme</vt:lpstr>
      </vt:variant>
      <vt:variant>
        <vt:i4>1</vt:i4>
      </vt:variant>
      <vt:variant>
        <vt:lpstr>Slide Titles</vt:lpstr>
      </vt:variant>
      <vt:variant>
        <vt:i4>35</vt:i4>
      </vt:variant>
    </vt:vector>
  </HeadingPairs>
  <TitlesOfParts>
    <vt:vector baseType="lpstr" size="36">
      <vt:lpstr>Office 主题</vt:lpstr>
      <vt:lpstr>Slide 1</vt:lpstr>
      <vt:lpstr>Slide 2</vt:lpstr>
      <vt:lpstr>Slide 3</vt:lpstr>
      <vt:lpstr>Slide 4</vt:lpstr>
      <vt:lpstr>Slide 5</vt:lpstr>
      <vt:lpstr>Slide 6</vt:lpstr>
      <vt:lpstr>Slide 7</vt:lpstr>
      <vt:lpstr>Slide 8</vt:lpstr>
      <vt:lpstr>Slide 9</vt:lpstr>
      <vt:lpstr>Slide 10</vt:lpstr>
      <vt:lpstr>Slide 11</vt:lpstr>
      <vt:lpstr>Slide 12</vt:lpstr>
      <vt:lpstr>Slide 13</vt:lpstr>
      <vt:lpstr>Slide 14</vt:lpstr>
      <vt:lpstr>Slide 15</vt:lpstr>
      <vt:lpstr>Slide 16</vt:lpstr>
      <vt:lpstr>Slide 17</vt:lpstr>
      <vt:lpstr>Slide 18</vt:lpstr>
      <vt:lpstr>Slide 19</vt:lpstr>
      <vt:lpstr>Slide 20</vt:lpstr>
      <vt:lpstr>Slide 21</vt:lpstr>
      <vt:lpstr>Slide 22</vt:lpstr>
      <vt:lpstr>Slide 23</vt:lpstr>
      <vt:lpstr>Slide 24</vt:lpstr>
      <vt:lpstr>Slide 25</vt:lpstr>
      <vt:lpstr>Slide 26</vt:lpstr>
      <vt:lpstr>Slide 27</vt:lpstr>
      <vt:lpstr>Slide 28</vt:lpstr>
      <vt:lpstr>Slide 29</vt:lpstr>
      <vt:lpstr>Slide 30</vt:lpstr>
      <vt:lpstr>Slide 31</vt:lpstr>
      <vt:lpstr>Slide 32</vt:lpstr>
      <vt:lpstr>Slide 33</vt:lpstr>
      <vt:lpstr>Slide 34</vt:lpstr>
      <vt:lpstr>Slide 35</vt:lpstr>
    </vt:vector>
  </TitlesOfParts>
  <LinksUpToDate>0</LinksUpToDate>
  <SharedDoc>0</SharedDoc>
  <HyperlinksChanged>0</HyperlinksChanged>
  <Application>Aspose.Slides for Java</Application>
  <AppVersion>17.0600</AppVersion>
</Properties>
</file>

<file path=docProps/core.xml><?xml version="1.0" encoding="utf-8"?>
<cp:coreProperties xmlns:dc="http://purl.org/dc/elements/1.1/" xmlns:dcterms="http://purl.org/dc/terms/" xmlns:dcmitype="http://purl.org/dc/dcmitype/" xmlns:xsi="http://www.w3.org/2001/XMLSchema-instance" xmlns:cp="http://schemas.openxmlformats.org/package/2006/metadata/core-properties">
  <dc:creator>rbm.xkw.com</dc:creator>
  <cp:revision>1</cp:revision>
  <cp:lastPrinted>2020-12-02T13:12:54.352</cp:lastPrinted>
  <dcterms:created xsi:type="dcterms:W3CDTF">2020-12-02T13:12:54Z</dcterms:created>
  <dcterms:modified xsi:type="dcterms:W3CDTF">2020-12-02T05:12:55Z</dcterms:modified>
</cp:coreProperties>
</file>

<file path=docProps/custom.xml><?xml version="1.0" encoding="utf-8"?>
<Properties xmlns:vt="http://schemas.openxmlformats.org/officeDocument/2006/docPropsVTypes" xmlns="http://schemas.openxmlformats.org/officeDocument/2006/custom-properties">
  <property fmtid="{D5CDD505-2E9C-101B-9397-08002B2CF9AE}" pid="2" name="album">
    <vt:lpwstr>rbm.xkw.com</vt:lpwstr>
  </property>
  <property fmtid="{D5CDD505-2E9C-101B-9397-08002B2CF9AE}" pid="3" name="author">
    <vt:lpwstr>rbm.xkw.com</vt:lpwstr>
  </property>
  <property fmtid="{D5CDD505-2E9C-101B-9397-08002B2CF9AE}" pid="4" name="company">
    <vt:lpwstr>学科网</vt:lpwstr>
  </property>
  <property fmtid="{D5CDD505-2E9C-101B-9397-08002B2CF9AE}" pid="5" name="copyright">
    <vt:lpwstr>学科网版权所有</vt:lpwstr>
  </property>
</Properties>
</file>