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Lst>
  <p:notesMasterIdLst>
    <p:notesMasterId r:id="rId3"/>
  </p:notesMasterIdLst>
  <p:handoutMasterIdLst>
    <p:handoutMasterId r:id="rId4"/>
  </p:handoutMasterIdLst>
  <p:sldIdLst>
    <p:sldId id="343" r:id="rId5"/>
    <p:sldId id="344" r:id="rId6"/>
    <p:sldId id="345" r:id="rId7"/>
    <p:sldId id="346" r:id="rId8"/>
    <p:sldId id="347" r:id="rId9"/>
    <p:sldId id="348" r:id="rId10"/>
    <p:sldId id="349" r:id="rId11"/>
    <p:sldId id="350" r:id="rId12"/>
    <p:sldId id="351" r:id="rId13"/>
    <p:sldId id="352" r:id="rId14"/>
    <p:sldId id="353" r:id="rId15"/>
    <p:sldId id="354" r:id="rId16"/>
    <p:sldId id="355" r:id="rId17"/>
    <p:sldId id="356" r:id="rId18"/>
    <p:sldId id="357" r:id="rId19"/>
    <p:sldId id="358" r:id="rId20"/>
    <p:sldId id="359" r:id="rId21"/>
    <p:sldId id="360" r:id="rId22"/>
    <p:sldId id="361" r:id="rId23"/>
    <p:sldId id="362" r:id="rId24"/>
    <p:sldId id="363" r:id="rId25"/>
    <p:sldId id="364" r:id="rId26"/>
    <p:sldId id="365" r:id="rId27"/>
    <p:sldId id="366" r:id="rId28"/>
    <p:sldId id="367" r:id="rId29"/>
    <p:sldId id="368" r:id="rId30"/>
    <p:sldId id="369" r:id="rId31"/>
    <p:sldId id="370" r:id="rId32"/>
    <p:sldId id="371" r:id="rId33"/>
    <p:sldId id="372" r:id="rId34"/>
    <p:sldId id="373" r:id="rId35"/>
    <p:sldId id="374" r:id="rId36"/>
    <p:sldId id="375" r:id="rId37"/>
    <p:sldId id="376" r:id="rId38"/>
    <p:sldId id="377" r:id="rId39"/>
    <p:sldId id="378" r:id="rId40"/>
    <p:sldId id="379" r:id="rId41"/>
    <p:sldId id="380" r:id="rId42"/>
    <p:sldId id="381" r:id="rId43"/>
    <p:sldId id="382" r:id="rId44"/>
    <p:sldId id="383" r:id="rId45"/>
    <p:sldId id="384" r:id="rId46"/>
    <p:sldId id="385" r:id="rId47"/>
    <p:sldId id="386" r:id="rId48"/>
    <p:sldId id="387" r:id="rId49"/>
    <p:sldId id="388" r:id="rId50"/>
  </p:sldIdLst>
  <p:sldSz cx="9144000" cy="6858000" type="screen4x3"/>
  <p:notesSz cx="6858000" cy="9144000"/>
  <p:custDataLst>
    <p:tags r:id="rId51"/>
  </p:custDataLst>
  <p:defaultTextStyle>
    <a:defPPr>
      <a:defRPr lang="zh-CN"/>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ea typeface="宋体" pitchFamily="2"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47" autoAdjust="0"/>
    <p:restoredTop sz="95401" autoAdjust="0"/>
  </p:normalViewPr>
  <p:slideViewPr>
    <p:cSldViewPr>
      <p:cViewPr varScale="1">
        <p:scale>
          <a:sx n="84" d="100"/>
          <a:sy n="84" d="100"/>
        </p:scale>
        <p:origin x="0" y="0"/>
      </p:cViewPr>
    </p:cSldViewPr>
  </p:slideViewPr>
  <p:notesViewPr>
    <p:cSldViewPr>
      <p:cViewPr varScale="1">
        <p:scale>
          <a:sx n="66" d="100"/>
          <a:sy n="66"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2.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handoutMaster" Target="handoutMasters/handout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slide" Target="slides/slide40.xml" /><Relationship Id="rId45" Type="http://schemas.openxmlformats.org/officeDocument/2006/relationships/slide" Target="slides/slide41.xml" /><Relationship Id="rId46" Type="http://schemas.openxmlformats.org/officeDocument/2006/relationships/slide" Target="slides/slide42.xml" /><Relationship Id="rId47" Type="http://schemas.openxmlformats.org/officeDocument/2006/relationships/slide" Target="slides/slide43.xml" /><Relationship Id="rId48" Type="http://schemas.openxmlformats.org/officeDocument/2006/relationships/slide" Target="slides/slide44.xml" /><Relationship Id="rId49" Type="http://schemas.openxmlformats.org/officeDocument/2006/relationships/slide" Target="slides/slide45.xml" /><Relationship Id="rId5" Type="http://schemas.openxmlformats.org/officeDocument/2006/relationships/slide" Target="slides/slide1.xml" /><Relationship Id="rId50" Type="http://schemas.openxmlformats.org/officeDocument/2006/relationships/slide" Target="slides/slide46.xml" /><Relationship Id="rId51" Type="http://schemas.openxmlformats.org/officeDocument/2006/relationships/tags" Target="tags/tag1.xml" /><Relationship Id="rId52" Type="http://schemas.openxmlformats.org/officeDocument/2006/relationships/presProps" Target="presProps.xml" /><Relationship Id="rId53" Type="http://schemas.openxmlformats.org/officeDocument/2006/relationships/viewProps" Target="viewProps.xml" /><Relationship Id="rId54" Type="http://schemas.openxmlformats.org/officeDocument/2006/relationships/theme" Target="theme/theme1.xml" /><Relationship Id="rId55" Type="http://schemas.openxmlformats.org/officeDocument/2006/relationships/tableStyles" Target="tableStyles.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51202"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51203" name="日期占位符 2"/>
          <p:cNvSpPr>
            <a:spLocks noGrp="1"/>
          </p:cNvSpPr>
          <p:nvPr>
            <p:ph type="dt" sz="quarter"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r" eaLnBrk="1" hangingPunct="1"/>
            <a:fld id="{3451A30F-542B-4DDA-B047-7A83ACB25EA3}" type="datetime1">
              <a:rPr lang="zh-CN" altLang="en-US" sz="1200">
                <a:latin typeface="Calibri" pitchFamily="34" charset="0"/>
              </a:rPr>
              <a:t>*</a:t>
            </a:fld>
            <a:endParaRPr lang="zh-CN" altLang="en-US" sz="1200">
              <a:latin typeface="Calibri" pitchFamily="34" charset="0"/>
            </a:endParaRPr>
          </a:p>
        </p:txBody>
      </p:sp>
      <p:sp>
        <p:nvSpPr>
          <p:cNvPr id="51204" name="页脚占位符 3"/>
          <p:cNvSpPr>
            <a:spLocks noGrp="1"/>
          </p:cNvSpPr>
          <p:nvPr>
            <p:ph type="ftr" sz="quarter" idx="2"/>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sz="1200">
              <a:latin typeface="Calibri" pitchFamily="34" charset="0"/>
            </a:endParaRPr>
          </a:p>
        </p:txBody>
      </p:sp>
      <p:sp>
        <p:nvSpPr>
          <p:cNvPr id="51205" name="灯片编号占位符 4"/>
          <p:cNvSpPr>
            <a:spLocks noGrp="1"/>
          </p:cNvSpPr>
          <p:nvPr>
            <p:ph type="sldNum" sz="quarter" idx="3"/>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r" eaLnBrk="1" hangingPunct="1"/>
            <a:fld id="{B8107B1D-0079-433D-9029-612B89185234}"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49154"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49155" name="日期占位符 2"/>
          <p:cNvSpPr>
            <a:spLocks noGrp="1"/>
          </p:cNvSpPr>
          <p:nvPr>
            <p:ph type="dt"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r" eaLnBrk="1" hangingPunct="1"/>
            <a:fld id="{B9511F3B-F2A9-42BA-B997-C38B16428BE1}" type="datetime1">
              <a:rPr lang="zh-CN" altLang="en-US" sz="1200">
                <a:latin typeface="Calibri" pitchFamily="34" charset="0"/>
              </a:rPr>
              <a:t>*</a:t>
            </a:fld>
            <a:endParaRPr lang="zh-CN" altLang="en-US" sz="1200">
              <a:latin typeface="Calibri" pitchFamily="34" charset="0"/>
            </a:endParaRPr>
          </a:p>
        </p:txBody>
      </p:sp>
      <p:sp>
        <p:nvSpPr>
          <p:cNvPr id="49156"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49157" name="备注占位符 4"/>
          <p:cNvSpPr>
            <a:spLocks noGrp="1"/>
          </p:cNvSpPr>
          <p:nvPr>
            <p:ph type="body" sz="quarter" idx="3"/>
          </p:nvPr>
        </p:nvSpPr>
        <p:spPr>
          <a:xfrm>
            <a:off x="685800" y="4343400"/>
            <a:ext cx="5486400" cy="4114800"/>
          </a:xfrm>
          <a:prstGeom prst="rect">
            <a:avLst/>
          </a:prstGeom>
        </p:spPr>
        <p:txBody>
          <a:bodyPr rtlCol="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49158" name="页脚占位符 5"/>
          <p:cNvSpPr>
            <a:spLocks noGrp="1"/>
          </p:cNvSpPr>
          <p:nvPr>
            <p:ph type="ftr" sz="quarter" idx="4"/>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sz="1200">
              <a:latin typeface="Calibri" pitchFamily="34" charset="0"/>
            </a:endParaRPr>
          </a:p>
        </p:txBody>
      </p:sp>
      <p:sp>
        <p:nvSpPr>
          <p:cNvPr id="49159" name="灯片编号占位符 6"/>
          <p:cNvSpPr>
            <a:spLocks noGrp="1"/>
          </p:cNvSpPr>
          <p:nvPr>
            <p:ph type="sldNum" sz="quarter" idx="5"/>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r" eaLnBrk="1" hangingPunct="1"/>
            <a:fld id="{F320EDF8-A434-4D54-A1B9-E8EECD531B3C}"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50178"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50179"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50180"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r" eaLnBrk="1" hangingPunct="1"/>
            <a:fld id="{77A35B43-BC93-423F-ACAF-392FF4C9DD2E}" type="slidenum">
              <a:rPr lang="zh-CN" altLang="en-US" sz="1200">
                <a:latin typeface="Calibri" pitchFamily="34" charset="0"/>
              </a:rPr>
              <a:t>1</a:t>
            </a:fld>
            <a:endParaRPr lang="zh-CN" altLang="en-US" sz="1200">
              <a:latin typeface="Calibri" pitchFamily="34"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封面与封底">
    <p:spTree>
      <p:nvGrpSpPr>
        <p:cNvPr id="1" name=""/>
        <p:cNvGrpSpPr/>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目录页">
    <p:bg>
      <p:bgPr>
        <a:solidFill>
          <a:srgbClr val="D4F1E2"/>
        </a:solidFill>
      </p:bgPr>
    </p:bg>
    <p:spTree>
      <p:nvGrpSpPr>
        <p:cNvPr id="1" name=""/>
        <p:cNvGrpSpPr/>
        <p:nvPr/>
      </p:nvGrpSpPr>
      <p:grpSpPr/>
      <p:sp>
        <p:nvSpPr>
          <p:cNvPr id="1026" name="矩形 1"/>
          <p:cNvSpPr/>
          <p:nvPr/>
        </p:nvSpPr>
        <p:spPr>
          <a:xfrm>
            <a:off x="0" y="0"/>
            <a:ext cx="9144000" cy="514350"/>
          </a:xfrm>
          <a:prstGeom prst="rect">
            <a:avLst/>
          </a:prstGeom>
          <a:solidFill>
            <a:schemeClr val="accent4">
              <a:lumMod val="75000"/>
            </a:schemeClr>
          </a:solidFill>
          <a:ln>
            <a:noFill/>
          </a:ln>
        </p:spPr>
        <p:style>
          <a:lnRef idx="1">
            <a:schemeClr val="accent2"/>
          </a:lnRef>
          <a:fillRef idx="2">
            <a:schemeClr val="accent2"/>
          </a:fillRef>
          <a:effectRef idx="1">
            <a:schemeClr val="accent2"/>
          </a:effectRef>
          <a:fontRef idx="minor">
            <a:schemeClr val="dk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endParaRPr lang="zh-CN" altLang="en-US" sz="1600">
              <a:solidFill>
                <a:srgbClr val="000000"/>
              </a:solidFill>
              <a:latin typeface="Times New Roman" pitchFamily="18" charset="0"/>
              <a:ea typeface="黑体" pitchFamily="49" charset="-122"/>
            </a:endParaRPr>
          </a:p>
        </p:txBody>
      </p:sp>
      <p:sp>
        <p:nvSpPr>
          <p:cNvPr id="1027" name="矩形 2"/>
          <p:cNvSpPr/>
          <p:nvPr/>
        </p:nvSpPr>
        <p:spPr>
          <a:xfrm>
            <a:off x="0" y="6734175"/>
            <a:ext cx="5410200" cy="4603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8" name="矩形 3"/>
          <p:cNvSpPr/>
          <p:nvPr/>
        </p:nvSpPr>
        <p:spPr>
          <a:xfrm>
            <a:off x="3733800" y="6686550"/>
            <a:ext cx="5410200" cy="4603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9" name="五边形 4"/>
          <p:cNvSpPr/>
          <p:nvPr/>
        </p:nvSpPr>
        <p:spPr>
          <a:xfrm rot="5400000">
            <a:off x="4314031" y="-600868"/>
            <a:ext cx="681037" cy="1841500"/>
          </a:xfrm>
          <a:prstGeom prst="homePlate">
            <a:avLst>
              <a:gd name="adj" fmla="val 31583"/>
            </a:avLst>
          </a:prstGeom>
          <a:solidFill>
            <a:srgbClr val="C2E088"/>
          </a:solidFill>
          <a:ln w="1905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endParaRPr lang="zh-CN" altLang="en-US">
              <a:solidFill>
                <a:srgbClr val="FFFFFF"/>
              </a:solidFill>
            </a:endParaRPr>
          </a:p>
        </p:txBody>
      </p:sp>
      <p:sp>
        <p:nvSpPr>
          <p:cNvPr id="11" name="标题 10"/>
          <p:cNvSpPr>
            <a:spLocks noGrp="1"/>
          </p:cNvSpPr>
          <p:nvPr>
            <p:ph type="title"/>
          </p:nvPr>
        </p:nvSpPr>
        <p:spPr>
          <a:xfrm>
            <a:off x="500633" y="882651"/>
            <a:ext cx="8127429" cy="1302448"/>
          </a:xfrm>
          <a:prstGeom prst="rect">
            <a:avLst/>
          </a:prstGeom>
        </p:spPr>
        <p:txBody>
          <a:bodyPr/>
          <a:lstStyle>
            <a:lvl1pPr eaLnBrk="1" hangingPunct="0">
              <a:lnSpc>
                <a:spcPct val="150000"/>
              </a:lnSpc>
              <a:defRPr sz="2800"/>
            </a:lvl1pPr>
          </a:lstStyle>
          <a:p>
            <a:r>
              <a:rPr lang="zh-CN" altLang="en-US"/>
              <a:t>单击此处编辑母版标题样式</a:t>
            </a:r>
          </a:p>
        </p:txBody>
      </p:sp>
      <p:sp>
        <p:nvSpPr>
          <p:cNvPr id="1030" name="日期占位符 2"/>
          <p:cNvSpPr>
            <a:spLocks noGrp="1"/>
          </p:cNvSpPr>
          <p:nvPr>
            <p:ph type="dt" sz="half" idx="10"/>
          </p:nvPr>
        </p:nvSpPr>
        <p:spPr>
          <a:xfrm>
            <a:off x="3905250" y="0"/>
            <a:ext cx="1514475" cy="552450"/>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lvl="0"/>
            <a:fld id="{992E6DA9-C947-4CF8-B887-E7DCD9665F3D}" type="datetime1">
              <a:t>*</a:t>
            </a:fld>
          </a:p>
        </p:txBody>
      </p:sp>
      <p:sp>
        <p:nvSpPr>
          <p:cNvPr id="1031" name="页脚占位符 3"/>
          <p:cNvSpPr>
            <a:spLocks noGrp="1"/>
          </p:cNvSpPr>
          <p:nvPr>
            <p:ph type="ftr" sz="quarter" idx="11"/>
          </p:nvPr>
        </p:nvSpPr>
        <p:spPr>
          <a:xfrm>
            <a:off x="3028950" y="6356350"/>
            <a:ext cx="30861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p:txBody>
      </p:sp>
      <p:sp>
        <p:nvSpPr>
          <p:cNvPr id="1032" name="灯片编号占位符 4"/>
          <p:cNvSpPr>
            <a:spLocks noGrp="1"/>
          </p:cNvSpPr>
          <p:nvPr>
            <p:ph type="sldNum" sz="quarter" idx="12"/>
          </p:nvPr>
        </p:nvSpPr>
        <p:spPr>
          <a:xfrm>
            <a:off x="6457950" y="6356350"/>
            <a:ext cx="20574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lvl="0"/>
            <a:fld id="{0F40AB41-FF96-41E4-B37C-434BAE5B0F61}" type="slidenum">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分节标题">
    <p:spTree>
      <p:nvGrpSpPr>
        <p:cNvPr id="1" name=""/>
        <p:cNvGrpSpPr/>
        <p:nvPr/>
      </p:nvGrpSpPr>
      <p:grpSpPr>
        <a:xfrm>
          <a:off x="0" y="0"/>
          <a:ext cx="0" cy="0"/>
        </a:xfrm>
      </p:grpSpPr>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页">
    <p:spTree>
      <p:nvGrpSpPr>
        <p:cNvPr id="1" name=""/>
        <p:cNvGrpSpPr/>
        <p:nvPr/>
      </p:nvGrpSpPr>
      <p:grpSpPr>
        <a:xfrm>
          <a:off x="0" y="0"/>
          <a:ext cx="0" cy="0"/>
        </a:xfrm>
      </p:grpSpPr>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页">
    <p:spTree>
      <p:nvGrpSpPr>
        <p:cNvPr id="1" name=""/>
        <p:cNvGrpSpPr/>
        <p:nvPr/>
      </p:nvGrpSpPr>
      <p:grpSpPr>
        <a:xfrm>
          <a:off x="0" y="0"/>
          <a:ext cx="0" cy="0"/>
        </a:xfrm>
      </p:grpSpPr>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目录页">
    <p:spTree>
      <p:nvGrpSpPr>
        <p:cNvPr id="1" name=""/>
        <p:cNvGrpSpPr/>
        <p:nvPr/>
      </p:nvGrpSpPr>
      <p:grpSpPr>
        <a:xfrm>
          <a:off x="0" y="0"/>
          <a:ext cx="0" cy="0"/>
        </a:xfrm>
      </p:grpSpPr>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版权页">
    <p:spTree>
      <p:nvGrpSpPr>
        <p:cNvPr id="1" name=""/>
        <p:cNvGrpSpPr/>
        <p:nvPr/>
      </p:nvGrpSpPr>
      <p:grpSpPr>
        <a:xfrm>
          <a:off x="0" y="0"/>
          <a:ext cx="0" cy="0"/>
        </a:xfrm>
      </p:grpSpPr>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信息页">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Layout" Target="../slideLayouts/slideLayout8.xml" /><Relationship Id="rId3"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4F1E2"/>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44" r:id="rId1"/>
    <p:sldLayoutId id="2147484746" r:id="rId2"/>
    <p:sldLayoutId id="2147484747" r:id="rId3"/>
    <p:sldLayoutId id="2147484748" r:id="rId4"/>
    <p:sldLayoutId id="2147484749" r:id="rId5"/>
    <p:sldLayoutId id="2147484750" r:id="rId6"/>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Times New Roman" pitchFamily="18" charset="0"/>
          <a:ea typeface="黑体" pitchFamily="49"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E2F0D9"/>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51" r:id="rId1"/>
    <p:sldLayoutId id="2147484752" r:id="rId2"/>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Arial"/>
          <a:ea typeface="宋体" pitchFamily="2"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slide" Target="slide3.xml" TargetMode="Internal" /><Relationship Id="rId3" Type="http://schemas.openxmlformats.org/officeDocument/2006/relationships/slide" Target="slide4.xml" TargetMode="Internal" /><Relationship Id="rId4" Type="http://schemas.openxmlformats.org/officeDocument/2006/relationships/slide" Target="slide15.xml" TargetMode="Internal" /><Relationship Id="rId5" Type="http://schemas.openxmlformats.org/officeDocument/2006/relationships/slide" Target="slide30.xml" TargetMode="Internal" /><Relationship Id="rId6" Type="http://schemas.openxmlformats.org/officeDocument/2006/relationships/slide" Target="slide36.xml" TargetMode="In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emf"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png" /><Relationship Id="rId3" Type="http://schemas.openxmlformats.org/officeDocument/2006/relationships/image" Target="../media/image5.emf" /><Relationship Id="rId4" Type="http://schemas.openxmlformats.org/officeDocument/2006/relationships/image" Target="../media/image6.emf" /><Relationship Id="rId5" Type="http://schemas.openxmlformats.org/officeDocument/2006/relationships/image" Target="../media/image7.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emf"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png" /><Relationship Id="rId3" Type="http://schemas.openxmlformats.org/officeDocument/2006/relationships/image" Target="../media/image10.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 Id="rId3" Type="http://schemas.openxmlformats.org/officeDocument/2006/relationships/image" Target="../media/image12.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png" /><Relationship Id="rId3" Type="http://schemas.openxmlformats.org/officeDocument/2006/relationships/image" Target="../media/image14.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5.png" /><Relationship Id="rId3" Type="http://schemas.openxmlformats.org/officeDocument/2006/relationships/image" Target="../media/image16.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7.png" /><Relationship Id="rId3" Type="http://schemas.openxmlformats.org/officeDocument/2006/relationships/image" Target="../media/image18.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9.png" /><Relationship Id="rId3" Type="http://schemas.openxmlformats.org/officeDocument/2006/relationships/image" Target="../media/image20.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1.png" /><Relationship Id="rId3" Type="http://schemas.openxmlformats.org/officeDocument/2006/relationships/image" Target="../media/image22.emf"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4.png" /><Relationship Id="rId3" Type="http://schemas.openxmlformats.org/officeDocument/2006/relationships/image" Target="../media/image25.png" /><Relationship Id="rId4" Type="http://schemas.openxmlformats.org/officeDocument/2006/relationships/image" Target="../media/image26.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7.png" /><Relationship Id="rId3" Type="http://schemas.openxmlformats.org/officeDocument/2006/relationships/image" Target="../media/image28.pn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9.emf"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0.pn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1.pn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2.emf"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3.emf"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4.pn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5.emf"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6.emf"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7.emf"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8.emf"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9.png" /><Relationship Id="rId3" Type="http://schemas.openxmlformats.org/officeDocument/2006/relationships/image" Target="../media/image40.emf"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1.emf"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2.emf"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3.emf"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4.emf" /><Relationship Id="rId3" Type="http://schemas.openxmlformats.org/officeDocument/2006/relationships/image" Target="../media/image45.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50" name="文本框 14"/>
          <p:cNvSpPr txBox="1"/>
          <p:nvPr/>
        </p:nvSpPr>
        <p:spPr>
          <a:xfrm>
            <a:off x="0" y="0"/>
            <a:ext cx="2393950" cy="4619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eaLnBrk="1" hangingPunct="1"/>
            <a:r>
              <a:rPr lang="zh-CN" altLang="en-US" sz="2400" spc="0">
                <a:solidFill>
                  <a:srgbClr val="7F7F7F"/>
                </a:solidFill>
                <a:latin typeface="黑体" pitchFamily="49" charset="-122"/>
                <a:ea typeface="黑体" pitchFamily="49" charset="-122"/>
              </a:rPr>
              <a:t>中</a:t>
            </a:r>
            <a:r>
              <a:rPr lang="zh-CN" altLang="en-US" sz="2400" spc="0">
                <a:solidFill>
                  <a:srgbClr val="7F7F7F"/>
                </a:solidFill>
                <a:latin typeface="黑体" panose="02010609060101010101" pitchFamily="49" charset="-122"/>
                <a:ea typeface="黑体" panose="02010609060101010101" pitchFamily="49" charset="-122"/>
              </a:rPr>
              <a:t>考总复习</a:t>
            </a:r>
            <a:endParaRPr lang="zh-CN" altLang="en-US" sz="2400">
              <a:solidFill>
                <a:srgbClr val="7F7F7F"/>
              </a:solidFill>
              <a:latin typeface="黑体" panose="02010609060101010101" pitchFamily="49" charset="-122"/>
              <a:ea typeface="黑体" panose="02010609060101010101" pitchFamily="49" charset="-122"/>
            </a:endParaRPr>
          </a:p>
        </p:txBody>
      </p:sp>
      <p:sp>
        <p:nvSpPr>
          <p:cNvPr id="2051" name="Oval 12"/>
          <p:cNvSpPr/>
          <p:nvPr/>
        </p:nvSpPr>
        <p:spPr bwMode="gray">
          <a:xfrm>
            <a:off x="1971675" y="5705475"/>
            <a:ext cx="314325" cy="519113"/>
          </a:xfrm>
          <a:prstGeom prst="ellipse">
            <a:avLst/>
          </a:prstGeom>
          <a:gradFill rotWithShape="1">
            <a:gsLst>
              <a:gs pos="0">
                <a:srgbClr val="FFCC00"/>
              </a:gs>
              <a:gs pos="100000">
                <a:srgbClr val="7C6300"/>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2" name="Oval 10"/>
          <p:cNvSpPr/>
          <p:nvPr/>
        </p:nvSpPr>
        <p:spPr bwMode="gray">
          <a:xfrm>
            <a:off x="428625" y="6559550"/>
            <a:ext cx="298450" cy="298450"/>
          </a:xfrm>
          <a:prstGeom prst="ellipse">
            <a:avLst/>
          </a:prstGeom>
          <a:gradFill rotWithShape="1">
            <a:gsLst>
              <a:gs pos="0">
                <a:srgbClr val="000000"/>
              </a:gs>
              <a:gs pos="100000">
                <a:srgbClr val="FFCC00"/>
              </a:gs>
            </a:gsLst>
            <a:lin ang="2700000" scaled="1"/>
          </a:gradFill>
          <a:ln w="38100">
            <a:noFill/>
            <a:miter lim="800000"/>
          </a:ln>
        </p:spPr>
        <p:txBody>
          <a:bodyPr wrap="none"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3" name="Oval 39"/>
          <p:cNvSpPr/>
          <p:nvPr/>
        </p:nvSpPr>
        <p:spPr bwMode="gray">
          <a:xfrm>
            <a:off x="1466850" y="639762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4" name="Oval 30"/>
          <p:cNvSpPr/>
          <p:nvPr/>
        </p:nvSpPr>
        <p:spPr bwMode="gray">
          <a:xfrm>
            <a:off x="2800350" y="6446838"/>
            <a:ext cx="258763" cy="25876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5" name="Oval 21"/>
          <p:cNvSpPr/>
          <p:nvPr/>
        </p:nvSpPr>
        <p:spPr bwMode="gray">
          <a:xfrm>
            <a:off x="4229100" y="6338888"/>
            <a:ext cx="428625" cy="519112"/>
          </a:xfrm>
          <a:prstGeom prst="ellipse">
            <a:avLst/>
          </a:prstGeom>
          <a:gradFill rotWithShape="1">
            <a:gsLst>
              <a:gs pos="0">
                <a:srgbClr val="48BE67"/>
              </a:gs>
              <a:gs pos="100000">
                <a:srgbClr val="235C32"/>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6" name="Oval 39"/>
          <p:cNvSpPr/>
          <p:nvPr/>
        </p:nvSpPr>
        <p:spPr bwMode="gray">
          <a:xfrm>
            <a:off x="0" y="5418138"/>
            <a:ext cx="200025" cy="519112"/>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7" name="Oval 30"/>
          <p:cNvSpPr/>
          <p:nvPr/>
        </p:nvSpPr>
        <p:spPr bwMode="gray">
          <a:xfrm>
            <a:off x="638175" y="5815013"/>
            <a:ext cx="371475" cy="51911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8" name="Oval 39"/>
          <p:cNvSpPr/>
          <p:nvPr/>
        </p:nvSpPr>
        <p:spPr bwMode="gray">
          <a:xfrm>
            <a:off x="3371850" y="595947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9" name="文本框 14"/>
          <p:cNvSpPr txBox="1">
            <a:spLocks noChangeArrowheads="1"/>
          </p:cNvSpPr>
          <p:nvPr/>
        </p:nvSpPr>
        <p:spPr bwMode="auto">
          <a:xfrm>
            <a:off x="1683632" y="3687410"/>
            <a:ext cx="5889625" cy="522287"/>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algn="ctr" eaLnBrk="1" hangingPunct="1"/>
            <a:r>
              <a:rPr lang="zh-CN" altLang="en-US" sz="2800" b="1" spc="0">
                <a:solidFill>
                  <a:srgbClr val="1B5337"/>
                </a:solidFill>
                <a:latin typeface="黑体" pitchFamily="49" charset="-122"/>
                <a:ea typeface="黑体" pitchFamily="49" charset="-122"/>
              </a:rPr>
              <a:t>第</a:t>
            </a:r>
            <a:r>
              <a:rPr lang="en-US" altLang="zh-CN" sz="2800" b="1" spc="0">
                <a:solidFill>
                  <a:srgbClr val="1B5337"/>
                </a:solidFill>
                <a:latin typeface="黑体" panose="02010609060101010101" pitchFamily="49" charset="-122"/>
                <a:ea typeface="黑体" panose="02010609060101010101" pitchFamily="49" charset="-122"/>
              </a:rPr>
              <a:t>11</a:t>
            </a:r>
            <a:r>
              <a:rPr lang="zh-CN" altLang="en-US" sz="2800" b="1" spc="0">
                <a:solidFill>
                  <a:srgbClr val="1B5337"/>
                </a:solidFill>
                <a:latin typeface="黑体" panose="02010609060101010101" pitchFamily="49" charset="-122"/>
                <a:ea typeface="黑体" panose="02010609060101010101" pitchFamily="49" charset="-122"/>
              </a:rPr>
              <a:t>课时　压强、液体压强</a:t>
            </a:r>
            <a:endParaRPr lang="zh-CN" altLang="en-US" sz="2800" b="1">
              <a:solidFill>
                <a:srgbClr val="1B5337"/>
              </a:solidFill>
              <a:latin typeface="黑体" panose="02010609060101010101" pitchFamily="49" charset="-122"/>
              <a:ea typeface="黑体" panose="02010609060101010101" pitchFamily="49" charset="-122"/>
            </a:endParaRPr>
          </a:p>
        </p:txBody>
      </p:sp>
      <p:sp>
        <p:nvSpPr>
          <p:cNvPr id="2060" name="文本框 5"/>
          <p:cNvSpPr txBox="1">
            <a:spLocks noChangeArrowheads="1"/>
          </p:cNvSpPr>
          <p:nvPr/>
        </p:nvSpPr>
        <p:spPr bwMode="auto">
          <a:xfrm>
            <a:off x="895350" y="2114550"/>
            <a:ext cx="7473950" cy="646113"/>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r>
              <a:rPr lang="zh-CN" altLang="en-US" sz="3600" b="1" spc="0">
                <a:solidFill>
                  <a:srgbClr val="1B5337"/>
                </a:solidFill>
                <a:latin typeface="黑体" panose="02010609060101010101" pitchFamily="49" charset="-122"/>
                <a:ea typeface="黑体" panose="02010609060101010101" pitchFamily="49" charset="-122"/>
              </a:rPr>
              <a:t>第二板块 物质、运动、相互作用</a:t>
            </a:r>
            <a:endParaRPr lang="zh-CN" altLang="en-US" sz="3600" b="1">
              <a:solidFill>
                <a:srgbClr val="1B5337"/>
              </a:solidFill>
              <a:latin typeface="黑体" panose="02010609060101010101" pitchFamily="49" charset="-122"/>
              <a:ea typeface="黑体" panose="02010609060101010101" pitchFamily="49" charset="-122"/>
            </a:endParaRPr>
          </a:p>
        </p:txBody>
      </p:sp>
    </p:spTree>
  </p:cSld>
  <p:clrMapOvr>
    <a:masterClrMapping/>
  </p:clrMapOvr>
  <p:transition>
    <p:comb/>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3074" name="组合 5"/>
          <p:cNvGrpSpPr/>
          <p:nvPr/>
        </p:nvGrpSpPr>
        <p:grpSpPr>
          <a:xfrm>
            <a:off x="3781425" y="3894138"/>
            <a:ext cx="676275" cy="744537"/>
            <a:chOff x="3703637" y="4502150"/>
            <a:chExt cx="676275" cy="744538"/>
          </a:xfrm>
        </p:grpSpPr>
        <p:sp>
          <p:nvSpPr>
            <p:cNvPr id="3090" name="立方体 13"/>
            <p:cNvSpPr/>
            <p:nvPr/>
          </p:nvSpPr>
          <p:spPr>
            <a:xfrm rot="18420000">
              <a:off x="3706812" y="4498975"/>
              <a:ext cx="669926" cy="676275"/>
            </a:xfrm>
            <a:prstGeom prst="cube">
              <a:avLst>
                <a:gd name="adj" fmla="val 25000"/>
              </a:avLst>
            </a:prstGeom>
            <a:solidFill>
              <a:srgbClr val="6E9FEE"/>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endParaRPr lang="zh-CN" altLang="en-US">
                <a:solidFill>
                  <a:srgbClr val="FFFFFF"/>
                </a:solidFill>
              </a:endParaRPr>
            </a:p>
          </p:txBody>
        </p:sp>
        <p:sp>
          <p:nvSpPr>
            <p:cNvPr id="3091" name="Text Box 9"/>
            <p:cNvSpPr/>
            <p:nvPr/>
          </p:nvSpPr>
          <p:spPr bwMode="gray">
            <a:xfrm>
              <a:off x="3870325" y="4600575"/>
              <a:ext cx="377825"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a:r>
                <a:rPr lang="en-US" altLang="zh-CN" sz="3600" b="1">
                  <a:solidFill>
                    <a:srgbClr val="FFFFFF"/>
                  </a:solidFill>
                  <a:latin typeface="Calibri" pitchFamily="34" charset="0"/>
                </a:rPr>
                <a:t>3</a:t>
              </a:r>
              <a:endParaRPr lang="en-US" altLang="zh-CN" sz="3600" b="1">
                <a:solidFill>
                  <a:srgbClr val="FFFFFF"/>
                </a:solidFill>
                <a:latin typeface="Calibri" pitchFamily="34" charset="0"/>
              </a:endParaRPr>
            </a:p>
          </p:txBody>
        </p:sp>
      </p:grpSp>
      <p:grpSp>
        <p:nvGrpSpPr>
          <p:cNvPr id="3075" name="组合 1"/>
          <p:cNvGrpSpPr/>
          <p:nvPr/>
        </p:nvGrpSpPr>
        <p:grpSpPr>
          <a:xfrm>
            <a:off x="2524125" y="2109788"/>
            <a:ext cx="676275" cy="754062"/>
            <a:chOff x="2446338" y="2438400"/>
            <a:chExt cx="676275" cy="754063"/>
          </a:xfrm>
        </p:grpSpPr>
        <p:sp>
          <p:nvSpPr>
            <p:cNvPr id="3088" name="立方体 18"/>
            <p:cNvSpPr/>
            <p:nvPr/>
          </p:nvSpPr>
          <p:spPr>
            <a:xfrm rot="18420000">
              <a:off x="2450307" y="2434431"/>
              <a:ext cx="668338" cy="676275"/>
            </a:xfrm>
            <a:prstGeom prst="cube">
              <a:avLst>
                <a:gd name="adj" fmla="val 25000"/>
              </a:avLst>
            </a:prstGeom>
            <a:solidFill>
              <a:srgbClr val="FFC00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endParaRPr lang="zh-CN" altLang="en-US">
                <a:solidFill>
                  <a:srgbClr val="FFFFFF"/>
                </a:solidFill>
              </a:endParaRPr>
            </a:p>
          </p:txBody>
        </p:sp>
        <p:sp>
          <p:nvSpPr>
            <p:cNvPr id="3089" name="Text Box 9"/>
            <p:cNvSpPr/>
            <p:nvPr/>
          </p:nvSpPr>
          <p:spPr bwMode="gray">
            <a:xfrm>
              <a:off x="2600325" y="2546350"/>
              <a:ext cx="379413"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a:r>
                <a:rPr lang="en-US" altLang="zh-CN" sz="3600" b="1">
                  <a:solidFill>
                    <a:srgbClr val="FFFFFF"/>
                  </a:solidFill>
                  <a:latin typeface="Calibri" pitchFamily="34" charset="0"/>
                </a:rPr>
                <a:t>1</a:t>
              </a:r>
              <a:endParaRPr lang="en-US" altLang="zh-CN" sz="3600" b="1">
                <a:solidFill>
                  <a:srgbClr val="FFFFFF"/>
                </a:solidFill>
                <a:latin typeface="Calibri" pitchFamily="34" charset="0"/>
              </a:endParaRPr>
            </a:p>
          </p:txBody>
        </p:sp>
      </p:grpSp>
      <p:sp>
        <p:nvSpPr>
          <p:cNvPr id="3076" name="矩形 40"/>
          <p:cNvSpPr>
            <a:spLocks noChangeArrowheads="1"/>
          </p:cNvSpPr>
          <p:nvPr/>
        </p:nvSpPr>
        <p:spPr bwMode="auto">
          <a:xfrm>
            <a:off x="0" y="-33338"/>
            <a:ext cx="4802188" cy="831851"/>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eaLnBrk="1" hangingPunct="1"/>
            <a:r>
              <a:rPr lang="zh-CN" altLang="en-US" sz="4800" spc="0">
                <a:solidFill>
                  <a:srgbClr val="1B5337"/>
                </a:solidFill>
                <a:latin typeface="黑体" panose="02010609060101010101" pitchFamily="49" charset="-122"/>
                <a:ea typeface="黑体" panose="02010609060101010101" pitchFamily="49" charset="-122"/>
              </a:rPr>
              <a:t>中考总复习</a:t>
            </a:r>
            <a:endParaRPr lang="zh-CN" altLang="en-US" sz="4800">
              <a:solidFill>
                <a:srgbClr val="1B5337"/>
              </a:solidFill>
              <a:latin typeface="黑体" panose="02010609060101010101" pitchFamily="49" charset="-122"/>
              <a:ea typeface="黑体" panose="02010609060101010101" pitchFamily="49" charset="-122"/>
            </a:endParaRPr>
          </a:p>
        </p:txBody>
      </p:sp>
      <p:sp>
        <p:nvSpPr>
          <p:cNvPr id="3077" name="文本框 18">
            <a:hlinkClick r:id="rId2" action="ppaction://hlinksldjump"/>
          </p:cNvPr>
          <p:cNvSpPr txBox="1">
            <a:spLocks noChangeArrowheads="1"/>
          </p:cNvSpPr>
          <p:nvPr/>
        </p:nvSpPr>
        <p:spPr bwMode="auto">
          <a:xfrm>
            <a:off x="3163888" y="2154238"/>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考情分析</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grpSp>
        <p:nvGrpSpPr>
          <p:cNvPr id="3078" name="组合 3"/>
          <p:cNvGrpSpPr/>
          <p:nvPr/>
        </p:nvGrpSpPr>
        <p:grpSpPr>
          <a:xfrm>
            <a:off x="3273425" y="3003550"/>
            <a:ext cx="676275" cy="773113"/>
            <a:chOff x="3195638" y="3535363"/>
            <a:chExt cx="676275" cy="773112"/>
          </a:xfrm>
        </p:grpSpPr>
        <p:sp>
          <p:nvSpPr>
            <p:cNvPr id="3086" name="立方体 11"/>
            <p:cNvSpPr/>
            <p:nvPr/>
          </p:nvSpPr>
          <p:spPr>
            <a:xfrm rot="18420000">
              <a:off x="3199607" y="3531394"/>
              <a:ext cx="668337" cy="676275"/>
            </a:xfrm>
            <a:prstGeom prst="cube">
              <a:avLst>
                <a:gd name="adj" fmla="val 25000"/>
              </a:avLst>
            </a:prstGeom>
            <a:solidFill>
              <a:srgbClr val="AFC5B9"/>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endParaRPr lang="zh-CN" altLang="en-US">
                <a:solidFill>
                  <a:srgbClr val="FFFFFF"/>
                </a:solidFill>
              </a:endParaRPr>
            </a:p>
          </p:txBody>
        </p:sp>
        <p:sp>
          <p:nvSpPr>
            <p:cNvPr id="3087" name="Text Box 9"/>
            <p:cNvSpPr/>
            <p:nvPr/>
          </p:nvSpPr>
          <p:spPr bwMode="gray">
            <a:xfrm>
              <a:off x="3349625" y="3662363"/>
              <a:ext cx="379413"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a:r>
                <a:rPr lang="en-US" altLang="zh-CN" sz="3600" b="1">
                  <a:solidFill>
                    <a:srgbClr val="FFFFFF"/>
                  </a:solidFill>
                  <a:latin typeface="Calibri" pitchFamily="34" charset="0"/>
                </a:rPr>
                <a:t>2</a:t>
              </a:r>
              <a:endParaRPr lang="en-US" altLang="zh-CN" sz="3600" b="1">
                <a:solidFill>
                  <a:srgbClr val="FFFFFF"/>
                </a:solidFill>
                <a:latin typeface="Calibri" pitchFamily="34" charset="0"/>
              </a:endParaRPr>
            </a:p>
          </p:txBody>
        </p:sp>
      </p:grpSp>
      <p:grpSp>
        <p:nvGrpSpPr>
          <p:cNvPr id="3079" name="组合 40"/>
          <p:cNvGrpSpPr/>
          <p:nvPr/>
        </p:nvGrpSpPr>
        <p:grpSpPr>
          <a:xfrm>
            <a:off x="5399088" y="5678488"/>
            <a:ext cx="676275" cy="723900"/>
            <a:chOff x="5306402" y="5631420"/>
            <a:chExt cx="676410" cy="723398"/>
          </a:xfrm>
        </p:grpSpPr>
        <p:sp>
          <p:nvSpPr>
            <p:cNvPr id="3084" name="立方体 43"/>
            <p:cNvSpPr/>
            <p:nvPr/>
          </p:nvSpPr>
          <p:spPr>
            <a:xfrm rot="18420000">
              <a:off x="5309877" y="5627945"/>
              <a:ext cx="669460" cy="676410"/>
            </a:xfrm>
            <a:prstGeom prst="cube">
              <a:avLst>
                <a:gd name="adj" fmla="val 25000"/>
              </a:avLst>
            </a:prstGeom>
            <a:solidFill>
              <a:srgbClr val="7030A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endParaRPr lang="zh-CN" altLang="en-US">
                <a:solidFill>
                  <a:srgbClr val="FFFFFF"/>
                </a:solidFill>
              </a:endParaRPr>
            </a:p>
          </p:txBody>
        </p:sp>
        <p:sp>
          <p:nvSpPr>
            <p:cNvPr id="3085" name="Text Box 9"/>
            <p:cNvSpPr/>
            <p:nvPr/>
          </p:nvSpPr>
          <p:spPr bwMode="gray">
            <a:xfrm>
              <a:off x="5455761" y="5708706"/>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a:r>
                <a:rPr lang="en-US" altLang="zh-CN" sz="3600" b="1">
                  <a:solidFill>
                    <a:srgbClr val="FFFFFF"/>
                  </a:solidFill>
                  <a:latin typeface="Calibri" pitchFamily="34" charset="0"/>
                </a:rPr>
                <a:t>5</a:t>
              </a:r>
              <a:endParaRPr lang="en-US" altLang="zh-CN" sz="3600" b="1">
                <a:solidFill>
                  <a:srgbClr val="FFFFFF"/>
                </a:solidFill>
                <a:latin typeface="Calibri" pitchFamily="34" charset="0"/>
              </a:endParaRPr>
            </a:p>
          </p:txBody>
        </p:sp>
      </p:grpSp>
      <p:sp>
        <p:nvSpPr>
          <p:cNvPr id="3080" name="文本框 18">
            <a:hlinkClick r:id="rId3" action="ppaction://hlinksldjump"/>
          </p:cNvPr>
          <p:cNvSpPr txBox="1">
            <a:spLocks noChangeArrowheads="1"/>
          </p:cNvSpPr>
          <p:nvPr/>
        </p:nvSpPr>
        <p:spPr bwMode="auto">
          <a:xfrm>
            <a:off x="3948113" y="3048000"/>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知识梳理</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1" name="文本框 18">
            <a:hlinkClick r:id="rId4" action="ppaction://hlinksldjump"/>
          </p:cNvPr>
          <p:cNvSpPr txBox="1">
            <a:spLocks noChangeArrowheads="1"/>
          </p:cNvSpPr>
          <p:nvPr/>
        </p:nvSpPr>
        <p:spPr bwMode="auto">
          <a:xfrm>
            <a:off x="4462463" y="3905250"/>
            <a:ext cx="2370137"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重难点突破</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2" name="文本框 18">
            <a:hlinkClick r:id="rId5" action="ppaction://hlinksldjump"/>
          </p:cNvPr>
          <p:cNvSpPr txBox="1">
            <a:spLocks noChangeArrowheads="1"/>
          </p:cNvSpPr>
          <p:nvPr/>
        </p:nvSpPr>
        <p:spPr bwMode="auto">
          <a:xfrm>
            <a:off x="5391150" y="4805363"/>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中考特训</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3" name="文本框 18">
            <a:hlinkClick r:id="rId6" action="ppaction://hlinksldjump"/>
          </p:cNvPr>
          <p:cNvSpPr txBox="1">
            <a:spLocks noChangeArrowheads="1"/>
          </p:cNvSpPr>
          <p:nvPr/>
        </p:nvSpPr>
        <p:spPr bwMode="auto">
          <a:xfrm>
            <a:off x="6046788" y="5776913"/>
            <a:ext cx="2003425" cy="706437"/>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广东中考</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8" name="矩形 3"/>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考情分析</a:t>
            </a:r>
            <a:endParaRPr lang="zh-CN" altLang="en-US" sz="2400" b="1">
              <a:latin typeface="黑体" panose="02010609060101010101" pitchFamily="49" charset="-122"/>
              <a:ea typeface="黑体" panose="02010609060101010101" pitchFamily="49" charset="-122"/>
            </a:endParaRPr>
          </a:p>
        </p:txBody>
      </p:sp>
      <p:graphicFrame>
        <p:nvGraphicFramePr>
          <p:cNvPr id="4099" name="表格 1"/>
          <p:cNvGraphicFramePr>
            <a:graphicFrameLocks noGrp="1"/>
          </p:cNvGraphicFramePr>
          <p:nvPr/>
        </p:nvGraphicFramePr>
        <p:xfrm>
          <a:off x="446088" y="1054100"/>
          <a:ext cx="8140700" cy="4951412"/>
        </p:xfrm>
        <a:graphic>
          <a:graphicData uri="http://schemas.openxmlformats.org/drawingml/2006/table">
            <a:tbl>
              <a:tblPr/>
              <a:tblGrid>
                <a:gridCol w="2133600"/>
                <a:gridCol w="1936750"/>
                <a:gridCol w="2035175"/>
                <a:gridCol w="2035175"/>
              </a:tblGrid>
              <a:tr h="379412">
                <a:tc rowSpan="2">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sz="2400">
                          <a:solidFill>
                            <a:srgbClr val="000000"/>
                          </a:solidFill>
                          <a:latin typeface="Times New Roman" panose="02020603050405020304" pitchFamily="18" charset="0"/>
                          <a:ea typeface="黑体" panose="02010609060101010101" pitchFamily="49" charset="-122"/>
                        </a:rPr>
                        <a:t>课程标准</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gridSpan="3">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sz="2400">
                          <a:solidFill>
                            <a:srgbClr val="000000"/>
                          </a:solidFill>
                          <a:latin typeface="Times New Roman" panose="02020603050405020304" pitchFamily="18" charset="0"/>
                          <a:ea typeface="黑体" panose="02010609060101010101" pitchFamily="49" charset="-122"/>
                        </a:rPr>
                        <a:t>近三年考到的知识点</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hMerge="1">
                  <a:txBody>
                    <a:bodyPr/>
                    <a:lstStyle/>
                    <a:p/>
                  </a:txBody>
                  <a:tcPr>
                    <a:lnT w="12700">
                      <a:solidFill>
                        <a:srgbClr val="37A76F"/>
                      </a:solidFill>
                      <a:miter lim="800000"/>
                    </a:lnT>
                    <a:lnB w="12700">
                      <a:solidFill>
                        <a:srgbClr val="37A76F"/>
                      </a:solidFill>
                      <a:miter lim="800000"/>
                    </a:lnB>
                  </a:tcPr>
                </a:tc>
                <a:tc hMerge="1">
                  <a:txBody>
                    <a:bodyPr/>
                    <a:lstStyle/>
                    <a:p/>
                  </a:txBody>
                  <a:tcPr>
                    <a:lnR w="12700">
                      <a:miter lim="800000"/>
                    </a:lnR>
                    <a:lnT w="12700">
                      <a:solidFill>
                        <a:srgbClr val="37A76F"/>
                      </a:solidFill>
                      <a:miter lim="800000"/>
                    </a:lnT>
                    <a:lnB w="12700">
                      <a:solidFill>
                        <a:srgbClr val="37A76F"/>
                      </a:solidFill>
                      <a:miter lim="800000"/>
                    </a:lnB>
                  </a:tcPr>
                </a:tc>
              </a:tr>
              <a:tr h="379412">
                <a:tc vMerge="1">
                  <a:txBody>
                    <a:bodyPr/>
                    <a:lstStyle/>
                    <a:p/>
                  </a:txBody>
                  <a:tcPr>
                    <a:lnL w="12700">
                      <a:solidFill>
                        <a:srgbClr val="37A76F"/>
                      </a:solidFill>
                      <a:miter lim="800000"/>
                    </a:lnL>
                    <a:lnR w="12700">
                      <a:solidFill>
                        <a:srgbClr val="37A76F"/>
                      </a:solidFill>
                      <a:miter lim="800000"/>
                    </a:lnR>
                    <a:lnB w="12700">
                      <a:miter lim="800000"/>
                    </a:lnB>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400">
                          <a:solidFill>
                            <a:srgbClr val="000000"/>
                          </a:solidFill>
                          <a:latin typeface="Times New Roman" panose="02020603050405020304" pitchFamily="18" charset="0"/>
                          <a:ea typeface="黑体" panose="02010609060101010101" pitchFamily="49" charset="-122"/>
                        </a:rPr>
                        <a:t>2018</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400">
                          <a:solidFill>
                            <a:srgbClr val="000000"/>
                          </a:solidFill>
                          <a:latin typeface="Times New Roman" panose="02020603050405020304" pitchFamily="18" charset="0"/>
                          <a:ea typeface="黑体" panose="02010609060101010101" pitchFamily="49" charset="-122"/>
                        </a:rPr>
                        <a:t>2019</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400">
                          <a:solidFill>
                            <a:srgbClr val="000000"/>
                          </a:solidFill>
                          <a:latin typeface="Times New Roman" panose="02020603050405020304" pitchFamily="18" charset="0"/>
                          <a:ea typeface="黑体" panose="02010609060101010101" pitchFamily="49" charset="-122"/>
                        </a:rPr>
                        <a:t>2020</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2333625">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lnSpc>
                          <a:spcPts val="3600"/>
                        </a:lnSpc>
                      </a:pPr>
                      <a:r>
                        <a:rPr lang="en-US" altLang="zh-CN" sz="2400">
                          <a:solidFill>
                            <a:srgbClr val="000000"/>
                          </a:solidFill>
                          <a:latin typeface="Times New Roman" panose="02020603050405020304" pitchFamily="18" charset="0"/>
                          <a:ea typeface="黑体" panose="02010609060101010101" pitchFamily="49" charset="-122"/>
                        </a:rPr>
                        <a:t>2.2.7</a:t>
                      </a:r>
                      <a:r>
                        <a:rPr lang="en-US" altLang="zh-CN" sz="2400">
                          <a:solidFill>
                            <a:srgbClr val="000000"/>
                          </a:solidFill>
                          <a:latin typeface="Times New Roman" panose="02020603050405020304" pitchFamily="18" charset="0"/>
                          <a:ea typeface="黑体" panose="02010609060101010101" pitchFamily="49" charset="-122"/>
                        </a:rPr>
                        <a:t>通过实验，理解压强．知道日常生活中增大和减小压强的方法．</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sz="2400">
                          <a:solidFill>
                            <a:srgbClr val="000000"/>
                          </a:solidFill>
                          <a:latin typeface="Times New Roman" panose="02020603050405020304" pitchFamily="18" charset="0"/>
                          <a:ea typeface="黑体" panose="02010609060101010101" pitchFamily="49" charset="-122"/>
                        </a:rPr>
                        <a:t>坦克对地面的压强</a:t>
                      </a:r>
                      <a:endParaRPr sz="2400">
                        <a:solidFill>
                          <a:srgbClr val="000000"/>
                        </a:solidFill>
                        <a:latin typeface="Times New Roman" panose="02020603050405020304" pitchFamily="18" charset="0"/>
                        <a:ea typeface="黑体" panose="02010609060101010101" pitchFamily="49" charset="-122"/>
                      </a:endParaRPr>
                    </a:p>
                    <a:p>
                      <a:pPr marL="0" lvl="0" indent="0" algn="ctr" eaLnBrk="1" hangingPunct="1"/>
                      <a:r>
                        <a:rPr sz="2400">
                          <a:solidFill>
                            <a:srgbClr val="000000"/>
                          </a:solidFill>
                          <a:latin typeface="Times New Roman" panose="02020603050405020304" pitchFamily="18" charset="0"/>
                          <a:ea typeface="黑体" panose="02010609060101010101" pitchFamily="49" charset="-122"/>
                        </a:rPr>
                        <a:t>（填空题</a:t>
                      </a:r>
                      <a:r>
                        <a:rPr lang="en-US" altLang="zh-CN" sz="2400">
                          <a:solidFill>
                            <a:srgbClr val="000000"/>
                          </a:solidFill>
                          <a:latin typeface="Times New Roman" panose="02020603050405020304" pitchFamily="18" charset="0"/>
                          <a:ea typeface="黑体" panose="02010609060101010101" pitchFamily="49" charset="-122"/>
                        </a:rPr>
                        <a:t>1</a:t>
                      </a:r>
                      <a:r>
                        <a:rPr lang="en-US" altLang="zh-CN" sz="2400">
                          <a:solidFill>
                            <a:srgbClr val="000000"/>
                          </a:solidFill>
                          <a:latin typeface="Times New Roman" panose="02020603050405020304"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sz="2400">
                          <a:solidFill>
                            <a:srgbClr val="000000"/>
                          </a:solidFill>
                          <a:latin typeface="Times New Roman" panose="02020603050405020304" pitchFamily="18" charset="0"/>
                          <a:ea typeface="黑体" panose="02010609060101010101" pitchFamily="49" charset="-122"/>
                        </a:rPr>
                        <a:t>石材对地面的压强</a:t>
                      </a:r>
                      <a:endParaRPr sz="2400">
                        <a:solidFill>
                          <a:srgbClr val="000000"/>
                        </a:solidFill>
                        <a:latin typeface="Times New Roman" panose="02020603050405020304" pitchFamily="18" charset="0"/>
                        <a:ea typeface="黑体" panose="02010609060101010101" pitchFamily="49" charset="-122"/>
                      </a:endParaRPr>
                    </a:p>
                    <a:p>
                      <a:pPr marL="0" lvl="0" indent="0" algn="ctr" eaLnBrk="1" hangingPunct="1"/>
                      <a:r>
                        <a:rPr sz="2400">
                          <a:solidFill>
                            <a:srgbClr val="000000"/>
                          </a:solidFill>
                          <a:latin typeface="Times New Roman" panose="02020603050405020304" pitchFamily="18" charset="0"/>
                          <a:ea typeface="黑体" panose="02010609060101010101" pitchFamily="49" charset="-122"/>
                        </a:rPr>
                        <a:t>（计算题</a:t>
                      </a:r>
                      <a:r>
                        <a:rPr lang="en-US" altLang="zh-CN" sz="2400">
                          <a:solidFill>
                            <a:srgbClr val="000000"/>
                          </a:solidFill>
                          <a:latin typeface="Times New Roman" panose="02020603050405020304" pitchFamily="18" charset="0"/>
                          <a:ea typeface="黑体" panose="02010609060101010101" pitchFamily="49" charset="-122"/>
                        </a:rPr>
                        <a:t>2</a:t>
                      </a:r>
                      <a:r>
                        <a:rPr lang="en-US" altLang="zh-CN" sz="2400">
                          <a:solidFill>
                            <a:srgbClr val="000000"/>
                          </a:solidFill>
                          <a:latin typeface="Times New Roman" panose="02020603050405020304"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sz="2400">
                          <a:solidFill>
                            <a:srgbClr val="000000"/>
                          </a:solidFill>
                          <a:latin typeface="Times New Roman" panose="02020603050405020304" pitchFamily="18" charset="0"/>
                          <a:ea typeface="黑体" panose="02010609060101010101" pitchFamily="49" charset="-122"/>
                        </a:rPr>
                        <a:t>压力、压强</a:t>
                      </a:r>
                      <a:endParaRPr sz="2400">
                        <a:solidFill>
                          <a:srgbClr val="000000"/>
                        </a:solidFill>
                        <a:latin typeface="Times New Roman" panose="02020603050405020304" pitchFamily="18" charset="0"/>
                        <a:ea typeface="黑体" panose="02010609060101010101" pitchFamily="49" charset="-122"/>
                      </a:endParaRPr>
                    </a:p>
                    <a:p>
                      <a:pPr marL="0" lvl="0" indent="0" algn="ctr" eaLnBrk="1" hangingPunct="1"/>
                      <a:r>
                        <a:rPr sz="2400">
                          <a:solidFill>
                            <a:srgbClr val="000000"/>
                          </a:solidFill>
                          <a:latin typeface="Times New Roman" panose="02020603050405020304" pitchFamily="18" charset="0"/>
                          <a:ea typeface="黑体" panose="02010609060101010101" pitchFamily="49" charset="-122"/>
                        </a:rPr>
                        <a:t>（填空题</a:t>
                      </a:r>
                      <a:r>
                        <a:rPr lang="en-US" altLang="zh-CN" sz="2400">
                          <a:solidFill>
                            <a:srgbClr val="000000"/>
                          </a:solidFill>
                          <a:latin typeface="Times New Roman" panose="02020603050405020304" pitchFamily="18" charset="0"/>
                          <a:ea typeface="黑体" panose="02010609060101010101" pitchFamily="49" charset="-122"/>
                        </a:rPr>
                        <a:t>3</a:t>
                      </a:r>
                      <a:r>
                        <a:rPr lang="en-US" altLang="zh-CN" sz="2400">
                          <a:solidFill>
                            <a:srgbClr val="000000"/>
                          </a:solidFill>
                          <a:latin typeface="Times New Roman" panose="02020603050405020304"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858962">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lnSpc>
                          <a:spcPts val="3600"/>
                        </a:lnSpc>
                      </a:pPr>
                      <a:r>
                        <a:rPr lang="en-US" altLang="zh-CN" sz="2400">
                          <a:solidFill>
                            <a:srgbClr val="000000"/>
                          </a:solidFill>
                          <a:latin typeface="Times New Roman" panose="02020603050405020304" pitchFamily="18" charset="0"/>
                          <a:ea typeface="黑体" panose="02010609060101010101" pitchFamily="49" charset="-122"/>
                        </a:rPr>
                        <a:t>2.2.8</a:t>
                      </a:r>
                      <a:r>
                        <a:rPr lang="en-US" altLang="zh-CN" sz="2400">
                          <a:solidFill>
                            <a:srgbClr val="000000"/>
                          </a:solidFill>
                          <a:latin typeface="Times New Roman" panose="02020603050405020304" pitchFamily="18" charset="0"/>
                          <a:ea typeface="黑体" panose="02010609060101010101" pitchFamily="49" charset="-122"/>
                        </a:rPr>
                        <a:t>通过实验，探究并了解液体压强与哪些因素有关．</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400">
                          <a:solidFill>
                            <a:srgbClr val="000000"/>
                          </a:solidFill>
                          <a:latin typeface="Times New Roman" panose="02020603050405020304"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sz="2400">
                          <a:solidFill>
                            <a:srgbClr val="000000"/>
                          </a:solidFill>
                          <a:latin typeface="Times New Roman" panose="02020603050405020304" pitchFamily="18" charset="0"/>
                          <a:ea typeface="黑体" panose="02010609060101010101" pitchFamily="49" charset="-122"/>
                        </a:rPr>
                        <a:t>海水深度</a:t>
                      </a:r>
                      <a:endParaRPr sz="2400">
                        <a:solidFill>
                          <a:srgbClr val="000000"/>
                        </a:solidFill>
                        <a:latin typeface="Times New Roman" panose="02020603050405020304" pitchFamily="18" charset="0"/>
                        <a:ea typeface="黑体" panose="02010609060101010101" pitchFamily="49" charset="-122"/>
                      </a:endParaRPr>
                    </a:p>
                    <a:p>
                      <a:pPr marL="0" lvl="0" indent="0" algn="ctr" eaLnBrk="1" hangingPunct="1"/>
                      <a:r>
                        <a:rPr sz="2400">
                          <a:solidFill>
                            <a:srgbClr val="000000"/>
                          </a:solidFill>
                          <a:latin typeface="Times New Roman" panose="02020603050405020304" pitchFamily="18" charset="0"/>
                          <a:ea typeface="黑体" panose="02010609060101010101" pitchFamily="49" charset="-122"/>
                        </a:rPr>
                        <a:t>（综合能力题</a:t>
                      </a:r>
                      <a:r>
                        <a:rPr lang="en-US" altLang="zh-CN" sz="2400">
                          <a:solidFill>
                            <a:srgbClr val="000000"/>
                          </a:solidFill>
                          <a:latin typeface="Times New Roman" panose="02020603050405020304" pitchFamily="18" charset="0"/>
                          <a:ea typeface="黑体" panose="02010609060101010101" pitchFamily="49" charset="-122"/>
                        </a:rPr>
                        <a:t>1</a:t>
                      </a:r>
                      <a:r>
                        <a:rPr lang="en-US" altLang="zh-CN" sz="2400">
                          <a:solidFill>
                            <a:srgbClr val="000000"/>
                          </a:solidFill>
                          <a:latin typeface="Times New Roman" panose="02020603050405020304"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400">
                          <a:solidFill>
                            <a:srgbClr val="000000"/>
                          </a:solidFill>
                          <a:latin typeface="Times New Roman" panose="02020603050405020304"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barn(inVertical)">
                                      <p:cBhvr>
                                        <p:cTn id="7"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2" name="箭头: 五边形 3"/>
          <p:cNvSpPr/>
          <p:nvPr/>
        </p:nvSpPr>
        <p:spPr>
          <a:xfrm>
            <a:off x="554038" y="879475"/>
            <a:ext cx="3321050" cy="558800"/>
          </a:xfrm>
          <a:prstGeom prst="homePlate">
            <a:avLst>
              <a:gd name="adj" fmla="val 49994"/>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一　固体的压强　 </a:t>
            </a:r>
            <a:endParaRPr lang="zh-CN" altLang="en-US" sz="2800">
              <a:solidFill>
                <a:srgbClr val="000000"/>
              </a:solidFill>
              <a:latin typeface="黑体" panose="02010609060101010101" pitchFamily="49" charset="-122"/>
              <a:ea typeface="黑体" panose="02010609060101010101" pitchFamily="49" charset="-122"/>
            </a:endParaRPr>
          </a:p>
        </p:txBody>
      </p:sp>
      <p:sp>
        <p:nvSpPr>
          <p:cNvPr id="5123" name="矩形 9"/>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5124" name="标题 1"/>
          <p:cNvSpPr>
            <a:spLocks noGrp="1"/>
          </p:cNvSpPr>
          <p:nvPr>
            <p:ph type="title" idx="4294967295"/>
          </p:nvPr>
        </p:nvSpPr>
        <p:spPr>
          <a:xfrm>
            <a:off x="446088" y="1490663"/>
            <a:ext cx="825182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压力：</a:t>
            </a:r>
            <a:br>
              <a:rPr lang="zh-CN" altLang="zh-CN" sz="2800"/>
            </a:br>
            <a:r>
              <a:rPr lang="zh-CN" altLang="zh-CN" sz="2800"/>
              <a:t>（</a:t>
            </a:r>
            <a:r>
              <a:rPr lang="en-US" altLang="zh-CN" sz="2800"/>
              <a:t>1</a:t>
            </a:r>
            <a:r>
              <a:rPr lang="zh-CN" altLang="zh-CN" sz="2800"/>
              <a:t>）定义：</a:t>
            </a:r>
            <a:r>
              <a:rPr lang="zh-CN" altLang="zh-CN" sz="2800" u="sng"/>
              <a:t>　</a:t>
            </a:r>
            <a:r>
              <a:rPr lang="en-US" altLang="zh-CN" sz="2800" u="sng"/>
              <a:t>      </a:t>
            </a:r>
            <a:r>
              <a:rPr lang="zh-CN" altLang="zh-CN" sz="2800" u="sng"/>
              <a:t>　　</a:t>
            </a:r>
            <a:r>
              <a:rPr lang="zh-CN" altLang="zh-CN" sz="2800"/>
              <a:t>作用在物体表面上的力叫压力．</a:t>
            </a:r>
            <a:br>
              <a:rPr lang="zh-CN" altLang="zh-CN" sz="2800"/>
            </a:br>
            <a:r>
              <a:rPr lang="zh-CN" altLang="zh-CN" sz="2800"/>
              <a:t>（</a:t>
            </a:r>
            <a:r>
              <a:rPr lang="en-US" altLang="zh-CN" sz="2800"/>
              <a:t>2</a:t>
            </a:r>
            <a:r>
              <a:rPr lang="zh-CN" altLang="zh-CN" sz="2800"/>
              <a:t>）注意：压力不是重力，只有单独静止在水平面上的物体，压力的大小＝重力的大小．</a:t>
            </a:r>
            <a:endParaRPr lang="zh-CN" altLang="zh-CN" sz="2800"/>
          </a:p>
        </p:txBody>
      </p:sp>
      <p:pic>
        <p:nvPicPr>
          <p:cNvPr id="5125" name="Picture 8"/>
          <p:cNvPicPr>
            <a:picLocks noChangeAspect="1"/>
          </p:cNvPicPr>
          <p:nvPr/>
        </p:nvPicPr>
        <p:blipFill>
          <a:blip r:embed="rId2"/>
          <a:stretch>
            <a:fillRect/>
          </a:stretch>
        </p:blipFill>
        <p:spPr>
          <a:xfrm>
            <a:off x="1036638" y="4921250"/>
            <a:ext cx="7070725" cy="1074738"/>
          </a:xfrm>
          <a:prstGeom prst="rect">
            <a:avLst/>
          </a:prstGeom>
          <a:noFill/>
          <a:ln>
            <a:noFill/>
            <a:miter lim="800000"/>
          </a:ln>
        </p:spPr>
      </p:pic>
      <p:sp>
        <p:nvSpPr>
          <p:cNvPr id="5126" name="矩形 6"/>
          <p:cNvSpPr/>
          <p:nvPr/>
        </p:nvSpPr>
        <p:spPr>
          <a:xfrm>
            <a:off x="2822575" y="2198688"/>
            <a:ext cx="903288"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垂直</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24"/>
                                        </p:tgtEl>
                                        <p:attrNameLst>
                                          <p:attrName>style.visibility</p:attrName>
                                        </p:attrNameLst>
                                      </p:cBhvr>
                                      <p:to>
                                        <p:strVal val="visible"/>
                                      </p:to>
                                    </p:set>
                                    <p:animEffect transition="in" filter="fade">
                                      <p:cBhvr>
                                        <p:cTn id="10" dur="500"/>
                                        <p:tgtEl>
                                          <p:spTgt spid="5124"/>
                                        </p:tgtEl>
                                      </p:cBhvr>
                                    </p:animEffect>
                                  </p:childTnLst>
                                </p:cTn>
                              </p:par>
                              <p:par>
                                <p:cTn id="11" presetID="10" presetClass="entr" presetSubtype="0" fill="hold" nodeType="withEffect">
                                  <p:stCondLst>
                                    <p:cond delay="0"/>
                                  </p:stCondLst>
                                  <p:childTnLst>
                                    <p:set>
                                      <p:cBhvr>
                                        <p:cTn id="12" dur="1" fill="hold">
                                          <p:stCondLst>
                                            <p:cond delay="0"/>
                                          </p:stCondLst>
                                        </p:cTn>
                                        <p:tgtEl>
                                          <p:spTgt spid="5125"/>
                                        </p:tgtEl>
                                        <p:attrNameLst>
                                          <p:attrName>style.visibility</p:attrName>
                                        </p:attrNameLst>
                                      </p:cBhvr>
                                      <p:to>
                                        <p:strVal val="visible"/>
                                      </p:to>
                                    </p:set>
                                    <p:animEffect transition="in" filter="fade">
                                      <p:cBhvr>
                                        <p:cTn id="13" dur="500"/>
                                        <p:tgtEl>
                                          <p:spTgt spid="5125"/>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126"/>
                                        </p:tgtEl>
                                        <p:attrNameLst>
                                          <p:attrName>style.visibility</p:attrName>
                                        </p:attrNameLst>
                                      </p:cBhvr>
                                      <p:to>
                                        <p:strVal val="visible"/>
                                      </p:to>
                                    </p:set>
                                    <p:anim calcmode="lin" valueType="num">
                                      <p:cBhvr additive="base">
                                        <p:cTn id="18" dur="500" fill="hold"/>
                                        <p:tgtEl>
                                          <p:spTgt spid="5126"/>
                                        </p:tgtEl>
                                        <p:attrNameLst>
                                          <p:attrName>ppt_x</p:attrName>
                                        </p:attrNameLst>
                                      </p:cBhvr>
                                      <p:tavLst>
                                        <p:tav tm="0">
                                          <p:val>
                                            <p:strVal val="#ppt_x"/>
                                          </p:val>
                                        </p:tav>
                                        <p:tav tm="100000">
                                          <p:val>
                                            <p:strVal val="#ppt_x"/>
                                          </p:val>
                                        </p:tav>
                                      </p:tavLst>
                                    </p:anim>
                                    <p:anim calcmode="lin" valueType="num">
                                      <p:cBhvr additive="base">
                                        <p:cTn id="19" dur="500" fill="hold"/>
                                        <p:tgtEl>
                                          <p:spTgt spid="51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4" grpId="0"/>
      <p:bldP spid="5126"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6"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6147" name="标题 1"/>
          <p:cNvSpPr>
            <a:spLocks noGrp="1"/>
          </p:cNvSpPr>
          <p:nvPr>
            <p:ph type="title" idx="4294967295"/>
          </p:nvPr>
        </p:nvSpPr>
        <p:spPr>
          <a:xfrm>
            <a:off x="433388" y="110331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研究影响压力作用效果因素的实验：</a:t>
            </a:r>
            <a:br>
              <a:rPr lang="zh-CN" altLang="zh-CN" sz="2800"/>
            </a:br>
            <a:r>
              <a:rPr lang="zh-CN" altLang="zh-CN" sz="2800"/>
              <a:t>（</a:t>
            </a:r>
            <a:r>
              <a:rPr lang="en-US" altLang="zh-CN" sz="2800"/>
              <a:t>1</a:t>
            </a:r>
            <a:r>
              <a:rPr lang="zh-CN" altLang="zh-CN" sz="2800"/>
              <a:t>）用</a:t>
            </a:r>
            <a:r>
              <a:rPr lang="zh-CN" altLang="zh-CN" sz="2800" u="sng"/>
              <a:t>　　　　　　　　　　</a:t>
            </a:r>
            <a:r>
              <a:rPr lang="zh-CN" altLang="zh-CN" sz="2800"/>
              <a:t>来反映压力作用效果，采用了</a:t>
            </a:r>
            <a:r>
              <a:rPr lang="zh-CN" altLang="zh-CN" sz="2800" u="sng"/>
              <a:t>　　　　　</a:t>
            </a:r>
            <a:r>
              <a:rPr lang="zh-CN" altLang="zh-CN" sz="2800"/>
              <a:t>法．</a:t>
            </a:r>
            <a:br>
              <a:rPr lang="zh-CN" altLang="zh-CN" sz="2800"/>
            </a:br>
            <a:r>
              <a:rPr lang="zh-CN" altLang="zh-CN" sz="2800"/>
              <a:t>（</a:t>
            </a:r>
            <a:r>
              <a:rPr lang="en-US" altLang="zh-CN" sz="2800"/>
              <a:t>2</a:t>
            </a:r>
            <a:r>
              <a:rPr lang="zh-CN" altLang="zh-CN" sz="2800"/>
              <a:t>）结论： 由</a:t>
            </a:r>
            <a:r>
              <a:rPr lang="zh-CN" altLang="zh-CN" sz="2800" u="sng"/>
              <a:t>　　　　　</a:t>
            </a:r>
            <a:r>
              <a:rPr lang="zh-CN" altLang="zh-CN" sz="2800"/>
              <a:t>得受力面积一定时，压力越大，作用效果越</a:t>
            </a:r>
            <a:r>
              <a:rPr lang="zh-CN" altLang="zh-CN" sz="2800" u="sng"/>
              <a:t>　　　　　</a:t>
            </a:r>
            <a:r>
              <a:rPr lang="zh-CN" altLang="zh-CN" sz="2800"/>
              <a:t>；</a:t>
            </a:r>
            <a:br>
              <a:rPr lang="zh-CN" altLang="zh-CN" sz="2800"/>
            </a:br>
            <a:r>
              <a:rPr lang="zh-CN" altLang="zh-CN" sz="2800"/>
              <a:t>由</a:t>
            </a:r>
            <a:r>
              <a:rPr lang="zh-CN" altLang="zh-CN" sz="2800" u="sng"/>
              <a:t>　　　　　</a:t>
            </a:r>
            <a:r>
              <a:rPr lang="zh-CN" altLang="zh-CN" sz="2800"/>
              <a:t>得在压力一定时，受力面积越小，作用效果越</a:t>
            </a:r>
            <a:r>
              <a:rPr lang="zh-CN" altLang="zh-CN" sz="2800" u="sng"/>
              <a:t>　　　　　</a:t>
            </a:r>
            <a:r>
              <a:rPr lang="zh-CN" altLang="zh-CN" sz="2800"/>
              <a:t>；采用了</a:t>
            </a:r>
            <a:r>
              <a:rPr lang="zh-CN" altLang="zh-CN" sz="2800" u="sng"/>
              <a:t>　　　　　</a:t>
            </a:r>
            <a:r>
              <a:rPr lang="zh-CN" altLang="zh-CN" sz="2800"/>
              <a:t>法．</a:t>
            </a:r>
            <a:br>
              <a:rPr lang="zh-CN" altLang="zh-CN" sz="2800"/>
            </a:br>
            <a:endParaRPr lang="zh-CN" altLang="en-US" sz="2800"/>
          </a:p>
        </p:txBody>
      </p:sp>
      <p:sp>
        <p:nvSpPr>
          <p:cNvPr id="6148" name="矩形 4"/>
          <p:cNvSpPr/>
          <p:nvPr/>
        </p:nvSpPr>
        <p:spPr>
          <a:xfrm>
            <a:off x="2197100" y="1798638"/>
            <a:ext cx="30575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海绵的凹陷程度　</a:t>
            </a:r>
            <a:endParaRPr lang="zh-CN" altLang="en-US" sz="2800"/>
          </a:p>
        </p:txBody>
      </p:sp>
      <p:sp>
        <p:nvSpPr>
          <p:cNvPr id="6149" name="矩形 5"/>
          <p:cNvSpPr/>
          <p:nvPr/>
        </p:nvSpPr>
        <p:spPr>
          <a:xfrm>
            <a:off x="2782888" y="2460625"/>
            <a:ext cx="90328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转换</a:t>
            </a:r>
            <a:endParaRPr lang="zh-CN" altLang="en-US" sz="2800"/>
          </a:p>
        </p:txBody>
      </p:sp>
      <p:sp>
        <p:nvSpPr>
          <p:cNvPr id="6150" name="矩形 6"/>
          <p:cNvSpPr/>
          <p:nvPr/>
        </p:nvSpPr>
        <p:spPr>
          <a:xfrm>
            <a:off x="3275013" y="3106738"/>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乙丙</a:t>
            </a:r>
            <a:endParaRPr lang="zh-CN" altLang="en-US" sz="2800"/>
          </a:p>
        </p:txBody>
      </p:sp>
      <p:sp>
        <p:nvSpPr>
          <p:cNvPr id="6151" name="矩形 7"/>
          <p:cNvSpPr/>
          <p:nvPr/>
        </p:nvSpPr>
        <p:spPr>
          <a:xfrm>
            <a:off x="4121150" y="3743325"/>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明显</a:t>
            </a:r>
            <a:endParaRPr lang="zh-CN" altLang="en-US" sz="2800"/>
          </a:p>
        </p:txBody>
      </p:sp>
      <p:sp>
        <p:nvSpPr>
          <p:cNvPr id="6152" name="矩形 8"/>
          <p:cNvSpPr/>
          <p:nvPr/>
        </p:nvSpPr>
        <p:spPr>
          <a:xfrm>
            <a:off x="1293813" y="4373563"/>
            <a:ext cx="903287"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甲乙</a:t>
            </a:r>
            <a:endParaRPr lang="zh-CN" altLang="en-US" sz="2800"/>
          </a:p>
        </p:txBody>
      </p:sp>
      <p:sp>
        <p:nvSpPr>
          <p:cNvPr id="6153" name="矩形 11"/>
          <p:cNvSpPr/>
          <p:nvPr/>
        </p:nvSpPr>
        <p:spPr>
          <a:xfrm>
            <a:off x="2332038" y="5002213"/>
            <a:ext cx="903287"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明显</a:t>
            </a:r>
            <a:endParaRPr lang="zh-CN" altLang="en-US" sz="2800"/>
          </a:p>
        </p:txBody>
      </p:sp>
      <p:sp>
        <p:nvSpPr>
          <p:cNvPr id="6154" name="矩形 12"/>
          <p:cNvSpPr/>
          <p:nvPr/>
        </p:nvSpPr>
        <p:spPr>
          <a:xfrm>
            <a:off x="5254625" y="5002213"/>
            <a:ext cx="1620838"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控制变量</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500"/>
                                        <p:tgtEl>
                                          <p:spTgt spid="614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148"/>
                                        </p:tgtEl>
                                        <p:attrNameLst>
                                          <p:attrName>style.visibility</p:attrName>
                                        </p:attrNameLst>
                                      </p:cBhvr>
                                      <p:to>
                                        <p:strVal val="visible"/>
                                      </p:to>
                                    </p:set>
                                    <p:anim calcmode="lin" valueType="num">
                                      <p:cBhvr additive="base">
                                        <p:cTn id="12" dur="500" fill="hold"/>
                                        <p:tgtEl>
                                          <p:spTgt spid="6148"/>
                                        </p:tgtEl>
                                        <p:attrNameLst>
                                          <p:attrName>ppt_x</p:attrName>
                                        </p:attrNameLst>
                                      </p:cBhvr>
                                      <p:tavLst>
                                        <p:tav tm="0">
                                          <p:val>
                                            <p:strVal val="#ppt_x"/>
                                          </p:val>
                                        </p:tav>
                                        <p:tav tm="100000">
                                          <p:val>
                                            <p:strVal val="#ppt_x"/>
                                          </p:val>
                                        </p:tav>
                                      </p:tavLst>
                                    </p:anim>
                                    <p:anim calcmode="lin" valueType="num">
                                      <p:cBhvr additive="base">
                                        <p:cTn id="13" dur="500" fill="hold"/>
                                        <p:tgtEl>
                                          <p:spTgt spid="614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149"/>
                                        </p:tgtEl>
                                        <p:attrNameLst>
                                          <p:attrName>style.visibility</p:attrName>
                                        </p:attrNameLst>
                                      </p:cBhvr>
                                      <p:to>
                                        <p:strVal val="visible"/>
                                      </p:to>
                                    </p:set>
                                    <p:anim calcmode="lin" valueType="num">
                                      <p:cBhvr additive="base">
                                        <p:cTn id="18" dur="500" fill="hold"/>
                                        <p:tgtEl>
                                          <p:spTgt spid="6149"/>
                                        </p:tgtEl>
                                        <p:attrNameLst>
                                          <p:attrName>ppt_x</p:attrName>
                                        </p:attrNameLst>
                                      </p:cBhvr>
                                      <p:tavLst>
                                        <p:tav tm="0">
                                          <p:val>
                                            <p:strVal val="#ppt_x"/>
                                          </p:val>
                                        </p:tav>
                                        <p:tav tm="100000">
                                          <p:val>
                                            <p:strVal val="#ppt_x"/>
                                          </p:val>
                                        </p:tav>
                                      </p:tavLst>
                                    </p:anim>
                                    <p:anim calcmode="lin" valueType="num">
                                      <p:cBhvr additive="base">
                                        <p:cTn id="19" dur="500" fill="hold"/>
                                        <p:tgtEl>
                                          <p:spTgt spid="6149"/>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150"/>
                                        </p:tgtEl>
                                        <p:attrNameLst>
                                          <p:attrName>style.visibility</p:attrName>
                                        </p:attrNameLst>
                                      </p:cBhvr>
                                      <p:to>
                                        <p:strVal val="visible"/>
                                      </p:to>
                                    </p:set>
                                    <p:anim calcmode="lin" valueType="num">
                                      <p:cBhvr additive="base">
                                        <p:cTn id="24" dur="500" fill="hold"/>
                                        <p:tgtEl>
                                          <p:spTgt spid="6150"/>
                                        </p:tgtEl>
                                        <p:attrNameLst>
                                          <p:attrName>ppt_x</p:attrName>
                                        </p:attrNameLst>
                                      </p:cBhvr>
                                      <p:tavLst>
                                        <p:tav tm="0">
                                          <p:val>
                                            <p:strVal val="#ppt_x"/>
                                          </p:val>
                                        </p:tav>
                                        <p:tav tm="100000">
                                          <p:val>
                                            <p:strVal val="#ppt_x"/>
                                          </p:val>
                                        </p:tav>
                                      </p:tavLst>
                                    </p:anim>
                                    <p:anim calcmode="lin" valueType="num">
                                      <p:cBhvr additive="base">
                                        <p:cTn id="25" dur="500" fill="hold"/>
                                        <p:tgtEl>
                                          <p:spTgt spid="6150"/>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6151"/>
                                        </p:tgtEl>
                                        <p:attrNameLst>
                                          <p:attrName>style.visibility</p:attrName>
                                        </p:attrNameLst>
                                      </p:cBhvr>
                                      <p:to>
                                        <p:strVal val="visible"/>
                                      </p:to>
                                    </p:set>
                                    <p:anim calcmode="lin" valueType="num">
                                      <p:cBhvr additive="base">
                                        <p:cTn id="30" dur="500" fill="hold"/>
                                        <p:tgtEl>
                                          <p:spTgt spid="6151"/>
                                        </p:tgtEl>
                                        <p:attrNameLst>
                                          <p:attrName>ppt_x</p:attrName>
                                        </p:attrNameLst>
                                      </p:cBhvr>
                                      <p:tavLst>
                                        <p:tav tm="0">
                                          <p:val>
                                            <p:strVal val="#ppt_x"/>
                                          </p:val>
                                        </p:tav>
                                        <p:tav tm="100000">
                                          <p:val>
                                            <p:strVal val="#ppt_x"/>
                                          </p:val>
                                        </p:tav>
                                      </p:tavLst>
                                    </p:anim>
                                    <p:anim calcmode="lin" valueType="num">
                                      <p:cBhvr additive="base">
                                        <p:cTn id="31" dur="500" fill="hold"/>
                                        <p:tgtEl>
                                          <p:spTgt spid="6151"/>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6152"/>
                                        </p:tgtEl>
                                        <p:attrNameLst>
                                          <p:attrName>style.visibility</p:attrName>
                                        </p:attrNameLst>
                                      </p:cBhvr>
                                      <p:to>
                                        <p:strVal val="visible"/>
                                      </p:to>
                                    </p:set>
                                    <p:anim calcmode="lin" valueType="num">
                                      <p:cBhvr additive="base">
                                        <p:cTn id="36" dur="500" fill="hold"/>
                                        <p:tgtEl>
                                          <p:spTgt spid="6152"/>
                                        </p:tgtEl>
                                        <p:attrNameLst>
                                          <p:attrName>ppt_x</p:attrName>
                                        </p:attrNameLst>
                                      </p:cBhvr>
                                      <p:tavLst>
                                        <p:tav tm="0">
                                          <p:val>
                                            <p:strVal val="#ppt_x"/>
                                          </p:val>
                                        </p:tav>
                                        <p:tav tm="100000">
                                          <p:val>
                                            <p:strVal val="#ppt_x"/>
                                          </p:val>
                                        </p:tav>
                                      </p:tavLst>
                                    </p:anim>
                                    <p:anim calcmode="lin" valueType="num">
                                      <p:cBhvr additive="base">
                                        <p:cTn id="37" dur="500" fill="hold"/>
                                        <p:tgtEl>
                                          <p:spTgt spid="6152"/>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6153"/>
                                        </p:tgtEl>
                                        <p:attrNameLst>
                                          <p:attrName>style.visibility</p:attrName>
                                        </p:attrNameLst>
                                      </p:cBhvr>
                                      <p:to>
                                        <p:strVal val="visible"/>
                                      </p:to>
                                    </p:set>
                                    <p:anim calcmode="lin" valueType="num">
                                      <p:cBhvr additive="base">
                                        <p:cTn id="42" dur="500" fill="hold"/>
                                        <p:tgtEl>
                                          <p:spTgt spid="6153"/>
                                        </p:tgtEl>
                                        <p:attrNameLst>
                                          <p:attrName>ppt_x</p:attrName>
                                        </p:attrNameLst>
                                      </p:cBhvr>
                                      <p:tavLst>
                                        <p:tav tm="0">
                                          <p:val>
                                            <p:strVal val="#ppt_x"/>
                                          </p:val>
                                        </p:tav>
                                        <p:tav tm="100000">
                                          <p:val>
                                            <p:strVal val="#ppt_x"/>
                                          </p:val>
                                        </p:tav>
                                      </p:tavLst>
                                    </p:anim>
                                    <p:anim calcmode="lin" valueType="num">
                                      <p:cBhvr additive="base">
                                        <p:cTn id="43" dur="500" fill="hold"/>
                                        <p:tgtEl>
                                          <p:spTgt spid="6153"/>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afterGroup">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6154"/>
                                        </p:tgtEl>
                                        <p:attrNameLst>
                                          <p:attrName>style.visibility</p:attrName>
                                        </p:attrNameLst>
                                      </p:cBhvr>
                                      <p:to>
                                        <p:strVal val="visible"/>
                                      </p:to>
                                    </p:set>
                                    <p:anim calcmode="lin" valueType="num">
                                      <p:cBhvr additive="base">
                                        <p:cTn id="48" dur="500" fill="hold"/>
                                        <p:tgtEl>
                                          <p:spTgt spid="6154"/>
                                        </p:tgtEl>
                                        <p:attrNameLst>
                                          <p:attrName>ppt_x</p:attrName>
                                        </p:attrNameLst>
                                      </p:cBhvr>
                                      <p:tavLst>
                                        <p:tav tm="0">
                                          <p:val>
                                            <p:strVal val="#ppt_x"/>
                                          </p:val>
                                        </p:tav>
                                        <p:tav tm="100000">
                                          <p:val>
                                            <p:strVal val="#ppt_x"/>
                                          </p:val>
                                        </p:tav>
                                      </p:tavLst>
                                    </p:anim>
                                    <p:anim calcmode="lin" valueType="num">
                                      <p:cBhvr additive="base">
                                        <p:cTn id="49" dur="500" fill="hold"/>
                                        <p:tgtEl>
                                          <p:spTgt spid="61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6148" grpId="0"/>
      <p:bldP spid="6149" grpId="0"/>
      <p:bldP spid="6150" grpId="0"/>
      <p:bldP spid="6151" grpId="0"/>
      <p:bldP spid="6152" grpId="0"/>
      <p:bldP spid="6153" grpId="0"/>
      <p:bldP spid="6154"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70"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7171" name="标题 1"/>
          <p:cNvSpPr>
            <a:spLocks noGrp="1"/>
          </p:cNvSpPr>
          <p:nvPr>
            <p:ph type="title" idx="4294967295"/>
          </p:nvPr>
        </p:nvSpPr>
        <p:spPr>
          <a:xfrm>
            <a:off x="582613" y="13636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压强：是表示压力作用效果的物理量．</a:t>
            </a:r>
            <a:br>
              <a:rPr lang="zh-CN" altLang="zh-CN" sz="2800"/>
            </a:br>
            <a:r>
              <a:rPr lang="zh-CN" altLang="zh-CN" sz="2800"/>
              <a:t>（</a:t>
            </a:r>
            <a:r>
              <a:rPr lang="en-US" altLang="zh-CN" sz="2800"/>
              <a:t>1</a:t>
            </a:r>
            <a:r>
              <a:rPr lang="zh-CN" altLang="zh-CN" sz="2800"/>
              <a:t>）定义：物体所受到的压力和受力面积之比．</a:t>
            </a:r>
            <a:br>
              <a:rPr lang="zh-CN" altLang="zh-CN" sz="2800"/>
            </a:br>
            <a:r>
              <a:rPr lang="zh-CN" altLang="zh-CN" sz="2800"/>
              <a:t>（</a:t>
            </a:r>
            <a:r>
              <a:rPr lang="en-US" altLang="zh-CN" sz="2800"/>
              <a:t>2</a:t>
            </a:r>
            <a:r>
              <a:rPr lang="zh-CN" altLang="zh-CN" sz="2800"/>
              <a:t>）公式：</a:t>
            </a:r>
            <a:r>
              <a:rPr lang="en-US" altLang="zh-CN" sz="2800" i="1"/>
              <a:t>P</a:t>
            </a:r>
            <a:r>
              <a:rPr lang="zh-CN" altLang="zh-CN" sz="2800"/>
              <a:t>＝</a:t>
            </a:r>
            <a:r>
              <a:rPr lang="zh-CN" altLang="zh-CN" sz="2800" u="sng"/>
              <a:t>　　　　　</a:t>
            </a:r>
            <a:r>
              <a:rPr lang="zh-CN" altLang="zh-CN" sz="2800"/>
              <a:t>．</a:t>
            </a:r>
            <a:br>
              <a:rPr lang="zh-CN" altLang="zh-CN" sz="2800"/>
            </a:br>
            <a:r>
              <a:rPr lang="zh-CN" altLang="zh-CN" sz="2800"/>
              <a:t>（</a:t>
            </a:r>
            <a:r>
              <a:rPr lang="en-US" altLang="zh-CN" sz="2800"/>
              <a:t>3</a:t>
            </a:r>
            <a:r>
              <a:rPr lang="zh-CN" altLang="zh-CN" sz="2800"/>
              <a:t>）单位：压强</a:t>
            </a:r>
            <a:r>
              <a:rPr lang="en-US" altLang="zh-CN" sz="2800" i="1"/>
              <a:t>P</a:t>
            </a:r>
            <a:r>
              <a:rPr lang="zh-CN" altLang="zh-CN" sz="2800"/>
              <a:t>：</a:t>
            </a:r>
            <a:r>
              <a:rPr lang="zh-CN" altLang="zh-CN" sz="2800" u="sng"/>
              <a:t>　　　</a:t>
            </a:r>
            <a:r>
              <a:rPr lang="en-US" altLang="zh-CN" sz="2800" u="sng"/>
              <a:t>      </a:t>
            </a:r>
            <a:r>
              <a:rPr lang="zh-CN" altLang="zh-CN" sz="2800" u="sng"/>
              <a:t>　　</a:t>
            </a:r>
            <a:r>
              <a:rPr lang="zh-CN" altLang="zh-CN" sz="2800"/>
              <a:t>，</a:t>
            </a:r>
            <a:br>
              <a:rPr lang="en-US" altLang="zh-CN" sz="2800"/>
            </a:br>
            <a:r>
              <a:rPr lang="zh-CN" altLang="zh-CN" sz="2800"/>
              <a:t>压力</a:t>
            </a:r>
            <a:r>
              <a:rPr lang="en-US" altLang="zh-CN" sz="2800" i="1"/>
              <a:t>F</a:t>
            </a:r>
            <a:r>
              <a:rPr lang="zh-CN" altLang="zh-CN" sz="2800"/>
              <a:t>：</a:t>
            </a:r>
            <a:r>
              <a:rPr lang="zh-CN" altLang="zh-CN" sz="2800" u="sng"/>
              <a:t>　　　　　</a:t>
            </a:r>
            <a:r>
              <a:rPr lang="zh-CN" altLang="zh-CN" sz="2800"/>
              <a:t>，受力面积</a:t>
            </a:r>
            <a:r>
              <a:rPr lang="en-US" altLang="zh-CN" sz="2800" i="1"/>
              <a:t>S</a:t>
            </a:r>
            <a:r>
              <a:rPr lang="zh-CN" altLang="zh-CN" sz="2800"/>
              <a:t>：</a:t>
            </a:r>
            <a:r>
              <a:rPr lang="zh-CN" altLang="zh-CN" sz="2800" u="sng"/>
              <a:t>　　</a:t>
            </a:r>
            <a:r>
              <a:rPr lang="en-US" altLang="zh-CN" sz="2800" u="sng"/>
              <a:t>    </a:t>
            </a:r>
            <a:r>
              <a:rPr lang="zh-CN" altLang="zh-CN" sz="2800" u="sng"/>
              <a:t>　　　</a:t>
            </a:r>
            <a:r>
              <a:rPr lang="zh-CN" altLang="zh-CN" sz="2800"/>
              <a:t>，</a:t>
            </a:r>
            <a:br>
              <a:rPr lang="en-US" altLang="zh-CN" sz="2800"/>
            </a:br>
            <a:r>
              <a:rPr lang="en-US" altLang="zh-CN" sz="2800"/>
              <a:t>1 cm</a:t>
            </a:r>
            <a:r>
              <a:rPr lang="en-US" altLang="zh-CN" sz="2800" baseline="30000"/>
              <a:t>2</a:t>
            </a:r>
            <a:r>
              <a:rPr lang="zh-CN" altLang="zh-CN" sz="2800"/>
              <a:t>＝</a:t>
            </a:r>
            <a:r>
              <a:rPr lang="zh-CN" altLang="zh-CN" sz="2800" u="sng"/>
              <a:t>　　　　　</a:t>
            </a:r>
            <a:r>
              <a:rPr lang="en-US" altLang="zh-CN" sz="2800"/>
              <a:t>m</a:t>
            </a:r>
            <a:r>
              <a:rPr lang="en-US" altLang="zh-CN" sz="2800" baseline="30000"/>
              <a:t>2</a:t>
            </a:r>
            <a:r>
              <a:rPr lang="en-US" altLang="zh-CN" sz="2800"/>
              <a:t>.</a:t>
            </a:r>
            <a:endParaRPr lang="zh-CN" altLang="en-US" sz="2800"/>
          </a:p>
        </p:txBody>
      </p:sp>
      <p:pic>
        <p:nvPicPr>
          <p:cNvPr id="7172" name="图片 3"/>
          <p:cNvPicPr>
            <a:picLocks noChangeAspect="1"/>
          </p:cNvPicPr>
          <p:nvPr/>
        </p:nvPicPr>
        <p:blipFill>
          <a:blip r:embed="rId2"/>
          <a:srcRect r="95915"/>
          <a:stretch>
            <a:fillRect/>
          </a:stretch>
        </p:blipFill>
        <p:spPr>
          <a:xfrm>
            <a:off x="3962400" y="2446338"/>
            <a:ext cx="344488" cy="889000"/>
          </a:xfrm>
          <a:prstGeom prst="rect">
            <a:avLst/>
          </a:prstGeom>
          <a:noFill/>
          <a:ln>
            <a:noFill/>
            <a:miter lim="800000"/>
          </a:ln>
        </p:spPr>
      </p:pic>
      <p:sp>
        <p:nvSpPr>
          <p:cNvPr id="7173" name="矩形 4"/>
          <p:cNvSpPr/>
          <p:nvPr/>
        </p:nvSpPr>
        <p:spPr>
          <a:xfrm>
            <a:off x="4149725" y="3335338"/>
            <a:ext cx="22193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帕斯卡</a:t>
            </a:r>
            <a:r>
              <a:rPr lang="en-US" altLang="zh-CN" sz="2800" spc="0">
                <a:solidFill>
                  <a:srgbClr val="FF0000"/>
                </a:solidFill>
                <a:latin typeface="Times New Roman" pitchFamily="18" charset="0"/>
                <a:ea typeface="黑体" pitchFamily="49" charset="-122"/>
              </a:rPr>
              <a:t>(Pa)</a:t>
            </a:r>
            <a:r>
              <a:rPr lang="zh-CN" altLang="zh-CN" sz="2800" spc="0">
                <a:solidFill>
                  <a:srgbClr val="FF0000"/>
                </a:solidFill>
                <a:latin typeface="Times New Roman" pitchFamily="18" charset="0"/>
                <a:ea typeface="黑体" pitchFamily="49" charset="-122"/>
              </a:rPr>
              <a:t>　</a:t>
            </a:r>
            <a:endParaRPr lang="zh-CN" altLang="en-US" sz="2800"/>
          </a:p>
        </p:txBody>
      </p:sp>
      <p:sp>
        <p:nvSpPr>
          <p:cNvPr id="7174" name="矩形 5"/>
          <p:cNvSpPr/>
          <p:nvPr/>
        </p:nvSpPr>
        <p:spPr>
          <a:xfrm>
            <a:off x="2336800" y="3981450"/>
            <a:ext cx="104457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牛</a:t>
            </a:r>
            <a:r>
              <a:rPr lang="en-US" altLang="zh-CN" sz="2800" spc="0">
                <a:solidFill>
                  <a:srgbClr val="FF0000"/>
                </a:solidFill>
                <a:latin typeface="Times New Roman" pitchFamily="18" charset="0"/>
                <a:ea typeface="黑体" pitchFamily="49" charset="-122"/>
              </a:rPr>
              <a:t>(N)</a:t>
            </a:r>
            <a:endParaRPr lang="zh-CN" altLang="en-US" sz="2800"/>
          </a:p>
        </p:txBody>
      </p:sp>
      <p:sp>
        <p:nvSpPr>
          <p:cNvPr id="7175" name="矩形 6"/>
          <p:cNvSpPr/>
          <p:nvPr/>
        </p:nvSpPr>
        <p:spPr>
          <a:xfrm>
            <a:off x="6096000" y="3981450"/>
            <a:ext cx="22606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平方米</a:t>
            </a:r>
            <a:r>
              <a:rPr lang="en-US" altLang="zh-CN" sz="2800" spc="0">
                <a:solidFill>
                  <a:srgbClr val="FF0000"/>
                </a:solidFill>
                <a:latin typeface="Times New Roman" pitchFamily="18" charset="0"/>
                <a:ea typeface="黑体" pitchFamily="49" charset="-122"/>
              </a:rPr>
              <a:t>(m</a:t>
            </a:r>
            <a:r>
              <a:rPr lang="en-US" altLang="zh-CN" sz="2800" spc="0" baseline="30000">
                <a:solidFill>
                  <a:srgbClr val="FF0000"/>
                </a:solidFill>
                <a:latin typeface="Times New Roman" pitchFamily="18" charset="0"/>
                <a:ea typeface="黑体" pitchFamily="49" charset="-122"/>
              </a:rPr>
              <a:t>2</a:t>
            </a:r>
            <a:r>
              <a:rPr lang="en-US" altLang="zh-CN" sz="2800" spc="0">
                <a:solidFill>
                  <a:srgbClr val="FF0000"/>
                </a:solidFill>
                <a:latin typeface="Times New Roman" pitchFamily="18" charset="0"/>
                <a:ea typeface="黑体" pitchFamily="49" charset="-122"/>
              </a:rPr>
              <a:t>)</a:t>
            </a:r>
            <a:r>
              <a:rPr lang="zh-CN" altLang="zh-CN" sz="2800" spc="0">
                <a:solidFill>
                  <a:srgbClr val="FF0000"/>
                </a:solidFill>
                <a:latin typeface="Times New Roman" pitchFamily="18" charset="0"/>
                <a:ea typeface="黑体" pitchFamily="49" charset="-122"/>
              </a:rPr>
              <a:t>　</a:t>
            </a:r>
            <a:endParaRPr lang="zh-CN" altLang="en-US" sz="2800"/>
          </a:p>
        </p:txBody>
      </p:sp>
      <p:sp>
        <p:nvSpPr>
          <p:cNvPr id="7176" name="矩形 7"/>
          <p:cNvSpPr/>
          <p:nvPr/>
        </p:nvSpPr>
        <p:spPr>
          <a:xfrm>
            <a:off x="2336800" y="4646613"/>
            <a:ext cx="903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10</a:t>
            </a:r>
            <a:r>
              <a:rPr lang="zh-CN" altLang="zh-CN" sz="2800" spc="0" baseline="30000">
                <a:solidFill>
                  <a:srgbClr val="FF0000"/>
                </a:solidFill>
                <a:latin typeface="Times New Roman" pitchFamily="18" charset="0"/>
                <a:ea typeface="黑体" pitchFamily="49" charset="-122"/>
              </a:rPr>
              <a:t>－</a:t>
            </a:r>
            <a:r>
              <a:rPr lang="en-US" altLang="zh-CN" sz="2800" spc="0" baseline="30000">
                <a:solidFill>
                  <a:srgbClr val="FF0000"/>
                </a:solidFill>
                <a:latin typeface="Times New Roman" pitchFamily="18" charset="0"/>
                <a:ea typeface="黑体" pitchFamily="49" charset="-122"/>
              </a:rPr>
              <a:t>4</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fade">
                                      <p:cBhvr>
                                        <p:cTn id="7" dur="500"/>
                                        <p:tgtEl>
                                          <p:spTgt spid="717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7172"/>
                                        </p:tgtEl>
                                        <p:attrNameLst>
                                          <p:attrName>style.visibility</p:attrName>
                                        </p:attrNameLst>
                                      </p:cBhvr>
                                      <p:to>
                                        <p:strVal val="visible"/>
                                      </p:to>
                                    </p:set>
                                    <p:anim calcmode="lin" valueType="num">
                                      <p:cBhvr additive="base">
                                        <p:cTn id="12" dur="500" fill="hold"/>
                                        <p:tgtEl>
                                          <p:spTgt spid="7172"/>
                                        </p:tgtEl>
                                        <p:attrNameLst>
                                          <p:attrName>ppt_x</p:attrName>
                                        </p:attrNameLst>
                                      </p:cBhvr>
                                      <p:tavLst>
                                        <p:tav tm="0">
                                          <p:val>
                                            <p:strVal val="#ppt_x"/>
                                          </p:val>
                                        </p:tav>
                                        <p:tav tm="100000">
                                          <p:val>
                                            <p:strVal val="#ppt_x"/>
                                          </p:val>
                                        </p:tav>
                                      </p:tavLst>
                                    </p:anim>
                                    <p:anim calcmode="lin" valueType="num">
                                      <p:cBhvr additive="base">
                                        <p:cTn id="13"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173"/>
                                        </p:tgtEl>
                                        <p:attrNameLst>
                                          <p:attrName>style.visibility</p:attrName>
                                        </p:attrNameLst>
                                      </p:cBhvr>
                                      <p:to>
                                        <p:strVal val="visible"/>
                                      </p:to>
                                    </p:set>
                                    <p:anim calcmode="lin" valueType="num">
                                      <p:cBhvr additive="base">
                                        <p:cTn id="18" dur="500" fill="hold"/>
                                        <p:tgtEl>
                                          <p:spTgt spid="7173"/>
                                        </p:tgtEl>
                                        <p:attrNameLst>
                                          <p:attrName>ppt_x</p:attrName>
                                        </p:attrNameLst>
                                      </p:cBhvr>
                                      <p:tavLst>
                                        <p:tav tm="0">
                                          <p:val>
                                            <p:strVal val="#ppt_x"/>
                                          </p:val>
                                        </p:tav>
                                        <p:tav tm="100000">
                                          <p:val>
                                            <p:strVal val="#ppt_x"/>
                                          </p:val>
                                        </p:tav>
                                      </p:tavLst>
                                    </p:anim>
                                    <p:anim calcmode="lin" valueType="num">
                                      <p:cBhvr additive="base">
                                        <p:cTn id="19" dur="500" fill="hold"/>
                                        <p:tgtEl>
                                          <p:spTgt spid="717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174"/>
                                        </p:tgtEl>
                                        <p:attrNameLst>
                                          <p:attrName>style.visibility</p:attrName>
                                        </p:attrNameLst>
                                      </p:cBhvr>
                                      <p:to>
                                        <p:strVal val="visible"/>
                                      </p:to>
                                    </p:set>
                                    <p:anim calcmode="lin" valueType="num">
                                      <p:cBhvr additive="base">
                                        <p:cTn id="24" dur="500" fill="hold"/>
                                        <p:tgtEl>
                                          <p:spTgt spid="7174"/>
                                        </p:tgtEl>
                                        <p:attrNameLst>
                                          <p:attrName>ppt_x</p:attrName>
                                        </p:attrNameLst>
                                      </p:cBhvr>
                                      <p:tavLst>
                                        <p:tav tm="0">
                                          <p:val>
                                            <p:strVal val="#ppt_x"/>
                                          </p:val>
                                        </p:tav>
                                        <p:tav tm="100000">
                                          <p:val>
                                            <p:strVal val="#ppt_x"/>
                                          </p:val>
                                        </p:tav>
                                      </p:tavLst>
                                    </p:anim>
                                    <p:anim calcmode="lin" valueType="num">
                                      <p:cBhvr additive="base">
                                        <p:cTn id="25" dur="500" fill="hold"/>
                                        <p:tgtEl>
                                          <p:spTgt spid="7174"/>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175"/>
                                        </p:tgtEl>
                                        <p:attrNameLst>
                                          <p:attrName>style.visibility</p:attrName>
                                        </p:attrNameLst>
                                      </p:cBhvr>
                                      <p:to>
                                        <p:strVal val="visible"/>
                                      </p:to>
                                    </p:set>
                                    <p:anim calcmode="lin" valueType="num">
                                      <p:cBhvr additive="base">
                                        <p:cTn id="30" dur="500" fill="hold"/>
                                        <p:tgtEl>
                                          <p:spTgt spid="7175"/>
                                        </p:tgtEl>
                                        <p:attrNameLst>
                                          <p:attrName>ppt_x</p:attrName>
                                        </p:attrNameLst>
                                      </p:cBhvr>
                                      <p:tavLst>
                                        <p:tav tm="0">
                                          <p:val>
                                            <p:strVal val="#ppt_x"/>
                                          </p:val>
                                        </p:tav>
                                        <p:tav tm="100000">
                                          <p:val>
                                            <p:strVal val="#ppt_x"/>
                                          </p:val>
                                        </p:tav>
                                      </p:tavLst>
                                    </p:anim>
                                    <p:anim calcmode="lin" valueType="num">
                                      <p:cBhvr additive="base">
                                        <p:cTn id="31" dur="500" fill="hold"/>
                                        <p:tgtEl>
                                          <p:spTgt spid="7175"/>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176"/>
                                        </p:tgtEl>
                                        <p:attrNameLst>
                                          <p:attrName>style.visibility</p:attrName>
                                        </p:attrNameLst>
                                      </p:cBhvr>
                                      <p:to>
                                        <p:strVal val="visible"/>
                                      </p:to>
                                    </p:set>
                                    <p:anim calcmode="lin" valueType="num">
                                      <p:cBhvr additive="base">
                                        <p:cTn id="36" dur="500" fill="hold"/>
                                        <p:tgtEl>
                                          <p:spTgt spid="7176"/>
                                        </p:tgtEl>
                                        <p:attrNameLst>
                                          <p:attrName>ppt_x</p:attrName>
                                        </p:attrNameLst>
                                      </p:cBhvr>
                                      <p:tavLst>
                                        <p:tav tm="0">
                                          <p:val>
                                            <p:strVal val="#ppt_x"/>
                                          </p:val>
                                        </p:tav>
                                        <p:tav tm="100000">
                                          <p:val>
                                            <p:strVal val="#ppt_x"/>
                                          </p:val>
                                        </p:tav>
                                      </p:tavLst>
                                    </p:anim>
                                    <p:anim calcmode="lin" valueType="num">
                                      <p:cBhvr additive="base">
                                        <p:cTn id="37" dur="500" fill="hold"/>
                                        <p:tgtEl>
                                          <p:spTgt spid="71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P spid="7173" grpId="0"/>
      <p:bldP spid="7174" grpId="0"/>
      <p:bldP spid="7175" grpId="0"/>
      <p:bldP spid="7176"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4"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8195"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）常用的增大压强的方法：</a:t>
            </a:r>
            <a:br>
              <a:rPr lang="zh-CN" altLang="zh-CN" sz="2800"/>
            </a:br>
            <a:r>
              <a:rPr lang="zh-CN" altLang="zh-CN" sz="2800"/>
              <a:t>当压力不变时，通过</a:t>
            </a:r>
            <a:r>
              <a:rPr lang="zh-CN" altLang="zh-CN" sz="2800" u="sng"/>
              <a:t>　　　　　</a:t>
            </a:r>
            <a:r>
              <a:rPr lang="zh-CN" altLang="zh-CN" sz="2800"/>
              <a:t>受力面积的方法来增大压强，如缝衣针做得很细、菜刀刀口很薄；</a:t>
            </a:r>
            <a:br>
              <a:rPr lang="zh-CN" altLang="zh-CN" sz="2800"/>
            </a:br>
            <a:r>
              <a:rPr lang="zh-CN" altLang="zh-CN" sz="2800"/>
              <a:t>当受力面积不变时，通过增大</a:t>
            </a:r>
            <a:r>
              <a:rPr lang="zh-CN" altLang="zh-CN" sz="2800" u="sng"/>
              <a:t>　　　　　</a:t>
            </a:r>
            <a:r>
              <a:rPr lang="zh-CN" altLang="zh-CN" sz="2800"/>
              <a:t>的方法来增大压强，如压路机的碾子质量很大．</a:t>
            </a:r>
            <a:br>
              <a:rPr lang="zh-CN" altLang="zh-CN" sz="2800"/>
            </a:br>
            <a:r>
              <a:rPr lang="zh-CN" altLang="zh-CN" sz="2800"/>
              <a:t>（</a:t>
            </a:r>
            <a:r>
              <a:rPr lang="en-US" altLang="zh-CN" sz="2800"/>
              <a:t>5</a:t>
            </a:r>
            <a:r>
              <a:rPr lang="zh-CN" altLang="zh-CN" sz="2800"/>
              <a:t>）常用的减小压强的方法：当压力不变时，可通过</a:t>
            </a:r>
            <a:r>
              <a:rPr lang="zh-CN" altLang="zh-CN" sz="2800" u="sng"/>
              <a:t>　　　　　</a:t>
            </a:r>
            <a:r>
              <a:rPr lang="zh-CN" altLang="zh-CN" sz="2800"/>
              <a:t>受力面积的方法来减小压强，如：枕木、坦克履带、书包背带．</a:t>
            </a:r>
            <a:endParaRPr lang="zh-CN" altLang="en-US" sz="2800"/>
          </a:p>
        </p:txBody>
      </p:sp>
      <p:sp>
        <p:nvSpPr>
          <p:cNvPr id="8196" name="矩形 3"/>
          <p:cNvSpPr/>
          <p:nvPr/>
        </p:nvSpPr>
        <p:spPr>
          <a:xfrm>
            <a:off x="4195763" y="1601788"/>
            <a:ext cx="901700"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减小</a:t>
            </a:r>
            <a:endParaRPr lang="zh-CN" altLang="en-US" sz="2800"/>
          </a:p>
        </p:txBody>
      </p:sp>
      <p:sp>
        <p:nvSpPr>
          <p:cNvPr id="8197" name="矩形 4"/>
          <p:cNvSpPr/>
          <p:nvPr/>
        </p:nvSpPr>
        <p:spPr>
          <a:xfrm>
            <a:off x="5654675" y="2867025"/>
            <a:ext cx="903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压力</a:t>
            </a:r>
            <a:endParaRPr lang="zh-CN" altLang="en-US" sz="2800"/>
          </a:p>
        </p:txBody>
      </p:sp>
      <p:sp>
        <p:nvSpPr>
          <p:cNvPr id="8198" name="矩形 5"/>
          <p:cNvSpPr/>
          <p:nvPr/>
        </p:nvSpPr>
        <p:spPr>
          <a:xfrm>
            <a:off x="1630363" y="4791075"/>
            <a:ext cx="903287"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增大</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barn(inVertical)">
                                      <p:cBhvr>
                                        <p:cTn id="7" dur="500"/>
                                        <p:tgtEl>
                                          <p:spTgt spid="819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196"/>
                                        </p:tgtEl>
                                        <p:attrNameLst>
                                          <p:attrName>style.visibility</p:attrName>
                                        </p:attrNameLst>
                                      </p:cBhvr>
                                      <p:to>
                                        <p:strVal val="visible"/>
                                      </p:to>
                                    </p:set>
                                    <p:anim calcmode="lin" valueType="num">
                                      <p:cBhvr additive="base">
                                        <p:cTn id="12" dur="500" fill="hold"/>
                                        <p:tgtEl>
                                          <p:spTgt spid="8196"/>
                                        </p:tgtEl>
                                        <p:attrNameLst>
                                          <p:attrName>ppt_x</p:attrName>
                                        </p:attrNameLst>
                                      </p:cBhvr>
                                      <p:tavLst>
                                        <p:tav tm="0">
                                          <p:val>
                                            <p:strVal val="#ppt_x"/>
                                          </p:val>
                                        </p:tav>
                                        <p:tav tm="100000">
                                          <p:val>
                                            <p:strVal val="#ppt_x"/>
                                          </p:val>
                                        </p:tav>
                                      </p:tavLst>
                                    </p:anim>
                                    <p:anim calcmode="lin" valueType="num">
                                      <p:cBhvr additive="base">
                                        <p:cTn id="13" dur="500" fill="hold"/>
                                        <p:tgtEl>
                                          <p:spTgt spid="819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197"/>
                                        </p:tgtEl>
                                        <p:attrNameLst>
                                          <p:attrName>style.visibility</p:attrName>
                                        </p:attrNameLst>
                                      </p:cBhvr>
                                      <p:to>
                                        <p:strVal val="visible"/>
                                      </p:to>
                                    </p:set>
                                    <p:anim calcmode="lin" valueType="num">
                                      <p:cBhvr additive="base">
                                        <p:cTn id="18" dur="500" fill="hold"/>
                                        <p:tgtEl>
                                          <p:spTgt spid="8197"/>
                                        </p:tgtEl>
                                        <p:attrNameLst>
                                          <p:attrName>ppt_x</p:attrName>
                                        </p:attrNameLst>
                                      </p:cBhvr>
                                      <p:tavLst>
                                        <p:tav tm="0">
                                          <p:val>
                                            <p:strVal val="#ppt_x"/>
                                          </p:val>
                                        </p:tav>
                                        <p:tav tm="100000">
                                          <p:val>
                                            <p:strVal val="#ppt_x"/>
                                          </p:val>
                                        </p:tav>
                                      </p:tavLst>
                                    </p:anim>
                                    <p:anim calcmode="lin" valueType="num">
                                      <p:cBhvr additive="base">
                                        <p:cTn id="19" dur="500" fill="hold"/>
                                        <p:tgtEl>
                                          <p:spTgt spid="8197"/>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198"/>
                                        </p:tgtEl>
                                        <p:attrNameLst>
                                          <p:attrName>style.visibility</p:attrName>
                                        </p:attrNameLst>
                                      </p:cBhvr>
                                      <p:to>
                                        <p:strVal val="visible"/>
                                      </p:to>
                                    </p:set>
                                    <p:anim calcmode="lin" valueType="num">
                                      <p:cBhvr additive="base">
                                        <p:cTn id="24" dur="500" fill="hold"/>
                                        <p:tgtEl>
                                          <p:spTgt spid="8198"/>
                                        </p:tgtEl>
                                        <p:attrNameLst>
                                          <p:attrName>ppt_x</p:attrName>
                                        </p:attrNameLst>
                                      </p:cBhvr>
                                      <p:tavLst>
                                        <p:tav tm="0">
                                          <p:val>
                                            <p:strVal val="#ppt_x"/>
                                          </p:val>
                                        </p:tav>
                                        <p:tav tm="100000">
                                          <p:val>
                                            <p:strVal val="#ppt_x"/>
                                          </p:val>
                                        </p:tav>
                                      </p:tavLst>
                                    </p:anim>
                                    <p:anim calcmode="lin" valueType="num">
                                      <p:cBhvr additive="base">
                                        <p:cTn id="25" dur="500" fill="hold"/>
                                        <p:tgtEl>
                                          <p:spTgt spid="81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8196" grpId="0"/>
      <p:bldP spid="8197" grpId="0"/>
      <p:bldP spid="8198"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8"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9219" name="标题 1"/>
          <p:cNvSpPr>
            <a:spLocks noGrp="1"/>
          </p:cNvSpPr>
          <p:nvPr>
            <p:ph type="title" idx="4294967295"/>
          </p:nvPr>
        </p:nvSpPr>
        <p:spPr>
          <a:xfrm>
            <a:off x="463550" y="1576388"/>
            <a:ext cx="8126413"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液体内部产生压强的原因：液体受</a:t>
            </a:r>
            <a:r>
              <a:rPr lang="zh-CN" altLang="zh-CN" sz="2800" u="sng"/>
              <a:t>　　　　　</a:t>
            </a:r>
            <a:r>
              <a:rPr lang="zh-CN" altLang="zh-CN" sz="2800"/>
              <a:t>作用且具有</a:t>
            </a:r>
            <a:r>
              <a:rPr lang="zh-CN" altLang="zh-CN" sz="2800" u="sng"/>
              <a:t>　　　　　</a:t>
            </a:r>
            <a:r>
              <a:rPr lang="zh-CN" altLang="zh-CN" sz="2800"/>
              <a:t>．</a:t>
            </a:r>
            <a:br>
              <a:rPr lang="zh-CN" altLang="zh-CN" sz="2800"/>
            </a:br>
            <a:r>
              <a:rPr lang="en-US" altLang="zh-CN" sz="2800"/>
              <a:t>2.</a:t>
            </a:r>
            <a:r>
              <a:rPr lang="zh-CN" altLang="zh-CN" sz="2800"/>
              <a:t>特点：</a:t>
            </a:r>
            <a:br>
              <a:rPr lang="zh-CN" altLang="zh-CN" sz="2800"/>
            </a:br>
            <a:endParaRPr lang="zh-CN" altLang="en-US" sz="2800"/>
          </a:p>
        </p:txBody>
      </p:sp>
      <p:sp>
        <p:nvSpPr>
          <p:cNvPr id="9220" name="箭头: 五边形 3"/>
          <p:cNvSpPr/>
          <p:nvPr/>
        </p:nvSpPr>
        <p:spPr>
          <a:xfrm>
            <a:off x="554038" y="935038"/>
            <a:ext cx="2940050" cy="558800"/>
          </a:xfrm>
          <a:prstGeom prst="homePlate">
            <a:avLst>
              <a:gd name="adj" fmla="val 50007"/>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二　 液体压强　 </a:t>
            </a:r>
            <a:endParaRPr lang="zh-CN" altLang="en-US" sz="2800">
              <a:solidFill>
                <a:srgbClr val="000000"/>
              </a:solidFill>
              <a:latin typeface="黑体" panose="02010609060101010101" pitchFamily="49" charset="-122"/>
              <a:ea typeface="黑体" panose="02010609060101010101" pitchFamily="49" charset="-122"/>
            </a:endParaRPr>
          </a:p>
        </p:txBody>
      </p:sp>
      <p:pic>
        <p:nvPicPr>
          <p:cNvPr id="9221" name="Picture 1"/>
          <p:cNvPicPr>
            <a:picLocks noChangeAspect="1"/>
          </p:cNvPicPr>
          <p:nvPr/>
        </p:nvPicPr>
        <p:blipFill>
          <a:blip r:embed="rId2"/>
          <a:stretch>
            <a:fillRect/>
          </a:stretch>
        </p:blipFill>
        <p:spPr>
          <a:xfrm>
            <a:off x="463550" y="3757613"/>
            <a:ext cx="8094663" cy="2027237"/>
          </a:xfrm>
          <a:prstGeom prst="rect">
            <a:avLst/>
          </a:prstGeom>
          <a:noFill/>
          <a:ln>
            <a:noFill/>
            <a:miter lim="800000"/>
          </a:ln>
        </p:spPr>
      </p:pic>
      <p:sp>
        <p:nvSpPr>
          <p:cNvPr id="9222" name="矩形 2"/>
          <p:cNvSpPr/>
          <p:nvPr/>
        </p:nvSpPr>
        <p:spPr>
          <a:xfrm>
            <a:off x="1873250" y="2298700"/>
            <a:ext cx="1620838"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　流动性</a:t>
            </a:r>
            <a:endParaRPr lang="zh-CN" altLang="zh-CN" sz="2800">
              <a:latin typeface="等线" pitchFamily="2" charset="-122"/>
              <a:ea typeface="等线" pitchFamily="2" charset="-122"/>
            </a:endParaRPr>
          </a:p>
        </p:txBody>
      </p:sp>
      <p:sp>
        <p:nvSpPr>
          <p:cNvPr id="9223" name="矩形 4"/>
          <p:cNvSpPr/>
          <p:nvPr/>
        </p:nvSpPr>
        <p:spPr>
          <a:xfrm>
            <a:off x="6607175" y="1627188"/>
            <a:ext cx="903288"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重力</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fade">
                                      <p:cBhvr>
                                        <p:cTn id="7" dur="500"/>
                                        <p:tgtEl>
                                          <p:spTgt spid="92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219"/>
                                        </p:tgtEl>
                                        <p:attrNameLst>
                                          <p:attrName>style.visibility</p:attrName>
                                        </p:attrNameLst>
                                      </p:cBhvr>
                                      <p:to>
                                        <p:strVal val="visible"/>
                                      </p:to>
                                    </p:set>
                                    <p:animEffect transition="in" filter="fade">
                                      <p:cBhvr>
                                        <p:cTn id="10" dur="500"/>
                                        <p:tgtEl>
                                          <p:spTgt spid="9219"/>
                                        </p:tgtEl>
                                      </p:cBhvr>
                                    </p:animEffect>
                                  </p:childTnLst>
                                </p:cTn>
                              </p:par>
                              <p:par>
                                <p:cTn id="11" presetID="10" presetClass="entr" presetSubtype="0" fill="hold" nodeType="withEffect">
                                  <p:stCondLst>
                                    <p:cond delay="0"/>
                                  </p:stCondLst>
                                  <p:childTnLst>
                                    <p:set>
                                      <p:cBhvr>
                                        <p:cTn id="12" dur="1" fill="hold">
                                          <p:stCondLst>
                                            <p:cond delay="0"/>
                                          </p:stCondLst>
                                        </p:cTn>
                                        <p:tgtEl>
                                          <p:spTgt spid="9221"/>
                                        </p:tgtEl>
                                        <p:attrNameLst>
                                          <p:attrName>style.visibility</p:attrName>
                                        </p:attrNameLst>
                                      </p:cBhvr>
                                      <p:to>
                                        <p:strVal val="visible"/>
                                      </p:to>
                                    </p:set>
                                    <p:animEffect transition="in" filter="fade">
                                      <p:cBhvr>
                                        <p:cTn id="13" dur="500"/>
                                        <p:tgtEl>
                                          <p:spTgt spid="9221"/>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223"/>
                                        </p:tgtEl>
                                        <p:attrNameLst>
                                          <p:attrName>style.visibility</p:attrName>
                                        </p:attrNameLst>
                                      </p:cBhvr>
                                      <p:to>
                                        <p:strVal val="visible"/>
                                      </p:to>
                                    </p:set>
                                    <p:anim calcmode="lin" valueType="num">
                                      <p:cBhvr additive="base">
                                        <p:cTn id="18" dur="500" fill="hold"/>
                                        <p:tgtEl>
                                          <p:spTgt spid="9223"/>
                                        </p:tgtEl>
                                        <p:attrNameLst>
                                          <p:attrName>ppt_x</p:attrName>
                                        </p:attrNameLst>
                                      </p:cBhvr>
                                      <p:tavLst>
                                        <p:tav tm="0">
                                          <p:val>
                                            <p:strVal val="#ppt_x"/>
                                          </p:val>
                                        </p:tav>
                                        <p:tav tm="100000">
                                          <p:val>
                                            <p:strVal val="#ppt_x"/>
                                          </p:val>
                                        </p:tav>
                                      </p:tavLst>
                                    </p:anim>
                                    <p:anim calcmode="lin" valueType="num">
                                      <p:cBhvr additive="base">
                                        <p:cTn id="19" dur="500" fill="hold"/>
                                        <p:tgtEl>
                                          <p:spTgt spid="922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222"/>
                                        </p:tgtEl>
                                        <p:attrNameLst>
                                          <p:attrName>style.visibility</p:attrName>
                                        </p:attrNameLst>
                                      </p:cBhvr>
                                      <p:to>
                                        <p:strVal val="visible"/>
                                      </p:to>
                                    </p:set>
                                    <p:anim calcmode="lin" valueType="num">
                                      <p:cBhvr additive="base">
                                        <p:cTn id="24" dur="500" fill="hold"/>
                                        <p:tgtEl>
                                          <p:spTgt spid="9222"/>
                                        </p:tgtEl>
                                        <p:attrNameLst>
                                          <p:attrName>ppt_x</p:attrName>
                                        </p:attrNameLst>
                                      </p:cBhvr>
                                      <p:tavLst>
                                        <p:tav tm="0">
                                          <p:val>
                                            <p:strVal val="#ppt_x"/>
                                          </p:val>
                                        </p:tav>
                                        <p:tav tm="100000">
                                          <p:val>
                                            <p:strVal val="#ppt_x"/>
                                          </p:val>
                                        </p:tav>
                                      </p:tavLst>
                                    </p:anim>
                                    <p:anim calcmode="lin" valueType="num">
                                      <p:cBhvr additive="base">
                                        <p:cTn id="25" dur="500" fill="hold"/>
                                        <p:tgtEl>
                                          <p:spTgt spid="92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P spid="9220" grpId="0"/>
      <p:bldP spid="9222" grpId="0"/>
      <p:bldP spid="9223"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242"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0243" name="标题 1"/>
          <p:cNvSpPr>
            <a:spLocks noGrp="1"/>
          </p:cNvSpPr>
          <p:nvPr>
            <p:ph type="title" idx="4294967295"/>
          </p:nvPr>
        </p:nvSpPr>
        <p:spPr>
          <a:xfrm>
            <a:off x="508000" y="12287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）由图</a:t>
            </a:r>
            <a:r>
              <a:rPr lang="en-US" altLang="zh-CN" sz="2800"/>
              <a:t>AB</a:t>
            </a:r>
            <a:r>
              <a:rPr lang="zh-CN" altLang="zh-CN" sz="2800"/>
              <a:t>得，液体内部向</a:t>
            </a:r>
            <a:r>
              <a:rPr lang="zh-CN" altLang="zh-CN" sz="2800" u="sng"/>
              <a:t>　　　　　</a:t>
            </a:r>
            <a:r>
              <a:rPr lang="zh-CN" altLang="zh-CN" sz="2800"/>
              <a:t>方向都有压强；在同一深度，液体向各个方向的压强都</a:t>
            </a:r>
            <a:br>
              <a:rPr lang="en-US" altLang="zh-CN" sz="2800"/>
            </a:br>
            <a:r>
              <a:rPr lang="zh-CN" altLang="zh-CN" sz="2800" u="sng"/>
              <a:t>　　　　　</a:t>
            </a:r>
            <a:r>
              <a:rPr lang="zh-CN" altLang="zh-CN" sz="2800"/>
              <a:t>；</a:t>
            </a:r>
            <a:br>
              <a:rPr lang="zh-CN" altLang="zh-CN" sz="2800"/>
            </a:br>
            <a:r>
              <a:rPr lang="zh-CN" altLang="zh-CN" sz="2800"/>
              <a:t>（</a:t>
            </a:r>
            <a:r>
              <a:rPr lang="en-US" altLang="zh-CN" sz="2800"/>
              <a:t>2</a:t>
            </a:r>
            <a:r>
              <a:rPr lang="zh-CN" altLang="zh-CN" sz="2800"/>
              <a:t>）由图</a:t>
            </a:r>
            <a:r>
              <a:rPr lang="en-US" altLang="zh-CN" sz="2800"/>
              <a:t>BC</a:t>
            </a:r>
            <a:r>
              <a:rPr lang="zh-CN" altLang="zh-CN" sz="2800"/>
              <a:t>得，同一液体，深度越深，压强越</a:t>
            </a:r>
            <a:br>
              <a:rPr lang="en-US" altLang="zh-CN" sz="2800"/>
            </a:br>
            <a:r>
              <a:rPr lang="zh-CN" altLang="zh-CN" sz="2800" u="sng"/>
              <a:t>　　　　　</a:t>
            </a:r>
            <a:r>
              <a:rPr lang="zh-CN" altLang="zh-CN" sz="2800"/>
              <a:t>；</a:t>
            </a:r>
            <a:br>
              <a:rPr lang="zh-CN" altLang="zh-CN" sz="2800"/>
            </a:br>
            <a:r>
              <a:rPr lang="zh-CN" altLang="zh-CN" sz="2800"/>
              <a:t>（</a:t>
            </a:r>
            <a:r>
              <a:rPr lang="en-US" altLang="zh-CN" sz="2800"/>
              <a:t>3</a:t>
            </a:r>
            <a:r>
              <a:rPr lang="zh-CN" altLang="zh-CN" sz="2800"/>
              <a:t>）由图</a:t>
            </a:r>
            <a:r>
              <a:rPr lang="en-US" altLang="zh-CN" sz="2800"/>
              <a:t>CD</a:t>
            </a:r>
            <a:r>
              <a:rPr lang="zh-CN" altLang="zh-CN" sz="2800"/>
              <a:t>得，同一深度，液体的密度越大，压强越</a:t>
            </a:r>
            <a:r>
              <a:rPr lang="zh-CN" altLang="zh-CN" sz="2800" u="sng"/>
              <a:t>　　　　　</a:t>
            </a:r>
            <a:r>
              <a:rPr lang="zh-CN" altLang="zh-CN" sz="2800"/>
              <a:t>．</a:t>
            </a:r>
            <a:br>
              <a:rPr lang="zh-CN" altLang="zh-CN" sz="2800"/>
            </a:br>
            <a:endParaRPr lang="zh-CN" altLang="en-US" sz="2800"/>
          </a:p>
        </p:txBody>
      </p:sp>
      <p:sp>
        <p:nvSpPr>
          <p:cNvPr id="10244" name="矩形 3"/>
          <p:cNvSpPr/>
          <p:nvPr/>
        </p:nvSpPr>
        <p:spPr>
          <a:xfrm>
            <a:off x="5645150" y="1306513"/>
            <a:ext cx="901700"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各个</a:t>
            </a:r>
            <a:endParaRPr lang="zh-CN" altLang="en-US" sz="2800">
              <a:ea typeface="黑体" panose="02010609060101010101" pitchFamily="49" charset="-122"/>
            </a:endParaRPr>
          </a:p>
        </p:txBody>
      </p:sp>
      <p:sp>
        <p:nvSpPr>
          <p:cNvPr id="10245" name="矩形 4"/>
          <p:cNvSpPr/>
          <p:nvPr/>
        </p:nvSpPr>
        <p:spPr>
          <a:xfrm>
            <a:off x="1035050" y="2579688"/>
            <a:ext cx="90328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相等</a:t>
            </a:r>
            <a:endParaRPr lang="zh-CN" altLang="en-US" sz="2800">
              <a:ea typeface="黑体" panose="02010609060101010101" pitchFamily="49" charset="-122"/>
            </a:endParaRPr>
          </a:p>
        </p:txBody>
      </p:sp>
      <p:sp>
        <p:nvSpPr>
          <p:cNvPr id="10246" name="矩形 5"/>
          <p:cNvSpPr/>
          <p:nvPr/>
        </p:nvSpPr>
        <p:spPr>
          <a:xfrm>
            <a:off x="1214438" y="3838575"/>
            <a:ext cx="544512"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大</a:t>
            </a:r>
            <a:endParaRPr lang="zh-CN" altLang="en-US" sz="2800">
              <a:ea typeface="黑体" panose="02010609060101010101" pitchFamily="49" charset="-122"/>
            </a:endParaRPr>
          </a:p>
        </p:txBody>
      </p:sp>
      <p:sp>
        <p:nvSpPr>
          <p:cNvPr id="10247" name="矩形 6"/>
          <p:cNvSpPr/>
          <p:nvPr/>
        </p:nvSpPr>
        <p:spPr>
          <a:xfrm>
            <a:off x="1966913" y="5156200"/>
            <a:ext cx="54451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大</a:t>
            </a:r>
            <a:endParaRPr lang="zh-CN" altLang="en-US" sz="28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fade">
                                      <p:cBhvr>
                                        <p:cTn id="7" dur="500"/>
                                        <p:tgtEl>
                                          <p:spTgt spid="1024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244"/>
                                        </p:tgtEl>
                                        <p:attrNameLst>
                                          <p:attrName>style.visibility</p:attrName>
                                        </p:attrNameLst>
                                      </p:cBhvr>
                                      <p:to>
                                        <p:strVal val="visible"/>
                                      </p:to>
                                    </p:set>
                                    <p:anim calcmode="lin" valueType="num">
                                      <p:cBhvr additive="base">
                                        <p:cTn id="12" dur="500" fill="hold"/>
                                        <p:tgtEl>
                                          <p:spTgt spid="10244"/>
                                        </p:tgtEl>
                                        <p:attrNameLst>
                                          <p:attrName>ppt_x</p:attrName>
                                        </p:attrNameLst>
                                      </p:cBhvr>
                                      <p:tavLst>
                                        <p:tav tm="0">
                                          <p:val>
                                            <p:strVal val="#ppt_x"/>
                                          </p:val>
                                        </p:tav>
                                        <p:tav tm="100000">
                                          <p:val>
                                            <p:strVal val="#ppt_x"/>
                                          </p:val>
                                        </p:tav>
                                      </p:tavLst>
                                    </p:anim>
                                    <p:anim calcmode="lin" valueType="num">
                                      <p:cBhvr additive="base">
                                        <p:cTn id="13" dur="500" fill="hold"/>
                                        <p:tgtEl>
                                          <p:spTgt spid="10244"/>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245"/>
                                        </p:tgtEl>
                                        <p:attrNameLst>
                                          <p:attrName>style.visibility</p:attrName>
                                        </p:attrNameLst>
                                      </p:cBhvr>
                                      <p:to>
                                        <p:strVal val="visible"/>
                                      </p:to>
                                    </p:set>
                                    <p:anim calcmode="lin" valueType="num">
                                      <p:cBhvr additive="base">
                                        <p:cTn id="18" dur="500" fill="hold"/>
                                        <p:tgtEl>
                                          <p:spTgt spid="10245"/>
                                        </p:tgtEl>
                                        <p:attrNameLst>
                                          <p:attrName>ppt_x</p:attrName>
                                        </p:attrNameLst>
                                      </p:cBhvr>
                                      <p:tavLst>
                                        <p:tav tm="0">
                                          <p:val>
                                            <p:strVal val="#ppt_x"/>
                                          </p:val>
                                        </p:tav>
                                        <p:tav tm="100000">
                                          <p:val>
                                            <p:strVal val="#ppt_x"/>
                                          </p:val>
                                        </p:tav>
                                      </p:tavLst>
                                    </p:anim>
                                    <p:anim calcmode="lin" valueType="num">
                                      <p:cBhvr additive="base">
                                        <p:cTn id="19" dur="500" fill="hold"/>
                                        <p:tgtEl>
                                          <p:spTgt spid="10245"/>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246"/>
                                        </p:tgtEl>
                                        <p:attrNameLst>
                                          <p:attrName>style.visibility</p:attrName>
                                        </p:attrNameLst>
                                      </p:cBhvr>
                                      <p:to>
                                        <p:strVal val="visible"/>
                                      </p:to>
                                    </p:set>
                                    <p:anim calcmode="lin" valueType="num">
                                      <p:cBhvr additive="base">
                                        <p:cTn id="24" dur="500" fill="hold"/>
                                        <p:tgtEl>
                                          <p:spTgt spid="10246"/>
                                        </p:tgtEl>
                                        <p:attrNameLst>
                                          <p:attrName>ppt_x</p:attrName>
                                        </p:attrNameLst>
                                      </p:cBhvr>
                                      <p:tavLst>
                                        <p:tav tm="0">
                                          <p:val>
                                            <p:strVal val="#ppt_x"/>
                                          </p:val>
                                        </p:tav>
                                        <p:tav tm="100000">
                                          <p:val>
                                            <p:strVal val="#ppt_x"/>
                                          </p:val>
                                        </p:tav>
                                      </p:tavLst>
                                    </p:anim>
                                    <p:anim calcmode="lin" valueType="num">
                                      <p:cBhvr additive="base">
                                        <p:cTn id="25" dur="500" fill="hold"/>
                                        <p:tgtEl>
                                          <p:spTgt spid="10246"/>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247"/>
                                        </p:tgtEl>
                                        <p:attrNameLst>
                                          <p:attrName>style.visibility</p:attrName>
                                        </p:attrNameLst>
                                      </p:cBhvr>
                                      <p:to>
                                        <p:strVal val="visible"/>
                                      </p:to>
                                    </p:set>
                                    <p:anim calcmode="lin" valueType="num">
                                      <p:cBhvr additive="base">
                                        <p:cTn id="30" dur="500" fill="hold"/>
                                        <p:tgtEl>
                                          <p:spTgt spid="10247"/>
                                        </p:tgtEl>
                                        <p:attrNameLst>
                                          <p:attrName>ppt_x</p:attrName>
                                        </p:attrNameLst>
                                      </p:cBhvr>
                                      <p:tavLst>
                                        <p:tav tm="0">
                                          <p:val>
                                            <p:strVal val="#ppt_x"/>
                                          </p:val>
                                        </p:tav>
                                        <p:tav tm="100000">
                                          <p:val>
                                            <p:strVal val="#ppt_x"/>
                                          </p:val>
                                        </p:tav>
                                      </p:tavLst>
                                    </p:anim>
                                    <p:anim calcmode="lin" valueType="num">
                                      <p:cBhvr additive="base">
                                        <p:cTn id="31" dur="500" fill="hold"/>
                                        <p:tgtEl>
                                          <p:spTgt spid="102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P spid="10244" grpId="0"/>
      <p:bldP spid="10245" grpId="0"/>
      <p:bldP spid="10246" grpId="0"/>
      <p:bldP spid="10247"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6"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1267" name="标题 1"/>
          <p:cNvSpPr>
            <a:spLocks noGrp="1"/>
          </p:cNvSpPr>
          <p:nvPr>
            <p:ph type="title" idx="4294967295"/>
          </p:nvPr>
        </p:nvSpPr>
        <p:spPr>
          <a:xfrm>
            <a:off x="481013" y="835025"/>
            <a:ext cx="818197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200"/>
              </a:lnSpc>
            </a:pPr>
            <a:r>
              <a:rPr lang="en-US" altLang="zh-CN" sz="2800"/>
              <a:t>3.</a:t>
            </a:r>
            <a:r>
              <a:rPr lang="zh-CN" altLang="zh-CN" sz="2800"/>
              <a:t>公式：</a:t>
            </a:r>
            <a:r>
              <a:rPr lang="en-US" altLang="zh-CN" sz="2800" i="1"/>
              <a:t>P</a:t>
            </a:r>
            <a:r>
              <a:rPr lang="zh-CN" altLang="zh-CN" sz="2800"/>
              <a:t>＝</a:t>
            </a:r>
            <a:r>
              <a:rPr lang="zh-CN" altLang="zh-CN" sz="2800" u="sng"/>
              <a:t>　　　　　</a:t>
            </a:r>
            <a:r>
              <a:rPr lang="en-US" altLang="zh-CN" sz="2800" u="sng">
                <a:solidFill>
                  <a:schemeClr val="bg1"/>
                </a:solidFill>
              </a:rPr>
              <a:t>.</a:t>
            </a:r>
            <a:br>
              <a:rPr lang="zh-CN" altLang="zh-CN" sz="2800"/>
            </a:br>
            <a:r>
              <a:rPr lang="zh-CN" altLang="zh-CN" sz="2800"/>
              <a:t>单位：液体压强</a:t>
            </a:r>
            <a:r>
              <a:rPr lang="en-US" altLang="zh-CN" sz="2800" i="1"/>
              <a:t>P</a:t>
            </a:r>
            <a:r>
              <a:rPr lang="zh-CN" altLang="zh-CN" sz="2800"/>
              <a:t>：</a:t>
            </a:r>
            <a:r>
              <a:rPr lang="zh-CN" altLang="zh-CN" sz="2800" u="sng"/>
              <a:t>　</a:t>
            </a:r>
            <a:r>
              <a:rPr lang="en-US" altLang="zh-CN" sz="2800" u="sng"/>
              <a:t>  </a:t>
            </a:r>
            <a:r>
              <a:rPr lang="zh-CN" altLang="zh-CN" sz="2800" u="sng"/>
              <a:t>　</a:t>
            </a:r>
            <a:r>
              <a:rPr lang="zh-CN" altLang="zh-CN" sz="2800"/>
              <a:t>，液体的密度</a:t>
            </a:r>
            <a:r>
              <a:rPr lang="en-US" altLang="zh-CN" sz="2800" i="1"/>
              <a:t>ρ</a:t>
            </a:r>
            <a:r>
              <a:rPr lang="zh-CN" altLang="zh-CN" sz="2800"/>
              <a:t>：</a:t>
            </a:r>
            <a:r>
              <a:rPr lang="zh-CN" altLang="zh-CN" sz="2800" u="sng"/>
              <a:t>　</a:t>
            </a:r>
            <a:r>
              <a:rPr lang="en-US" altLang="zh-CN" sz="2800" u="sng"/>
              <a:t>   </a:t>
            </a:r>
            <a:r>
              <a:rPr lang="zh-CN" altLang="zh-CN" sz="2800" u="sng"/>
              <a:t>　</a:t>
            </a:r>
            <a:r>
              <a:rPr lang="zh-CN" altLang="zh-CN" sz="2800"/>
              <a:t>，液体深度</a:t>
            </a:r>
            <a:r>
              <a:rPr lang="en-US" altLang="zh-CN" sz="2800" i="1"/>
              <a:t>h</a:t>
            </a:r>
            <a:r>
              <a:rPr lang="zh-CN" altLang="zh-CN" sz="2800"/>
              <a:t>：</a:t>
            </a:r>
            <a:r>
              <a:rPr lang="zh-CN" altLang="zh-CN" sz="2800" u="sng"/>
              <a:t>　　</a:t>
            </a:r>
            <a:r>
              <a:rPr lang="en-US" altLang="zh-CN" sz="2800" u="sng"/>
              <a:t> </a:t>
            </a:r>
            <a:r>
              <a:rPr lang="zh-CN" altLang="zh-CN" sz="2800" u="sng"/>
              <a:t>　</a:t>
            </a:r>
            <a:r>
              <a:rPr lang="zh-CN" altLang="zh-CN" sz="2800"/>
              <a:t>．</a:t>
            </a:r>
            <a:br>
              <a:rPr lang="zh-CN" altLang="zh-CN" sz="2800"/>
            </a:br>
            <a:r>
              <a:rPr lang="zh-CN" altLang="zh-CN" sz="2800"/>
              <a:t>注意：</a:t>
            </a:r>
            <a:br>
              <a:rPr lang="zh-CN" altLang="zh-CN" sz="2800"/>
            </a:br>
            <a:r>
              <a:rPr lang="zh-CN" altLang="zh-CN" sz="2800"/>
              <a:t>（</a:t>
            </a:r>
            <a:r>
              <a:rPr lang="en-US" altLang="zh-CN" sz="2800"/>
              <a:t>1</a:t>
            </a:r>
            <a:r>
              <a:rPr lang="zh-CN" altLang="zh-CN" sz="2800"/>
              <a:t>）液体深度指研究点到自由液面的竖直距离．</a:t>
            </a:r>
            <a:br>
              <a:rPr lang="zh-CN" altLang="zh-CN" sz="2800"/>
            </a:br>
            <a:r>
              <a:rPr lang="zh-CN" altLang="zh-CN" sz="2800"/>
              <a:t>（</a:t>
            </a:r>
            <a:r>
              <a:rPr lang="en-US" altLang="zh-CN" sz="2800"/>
              <a:t>2</a:t>
            </a:r>
            <a:r>
              <a:rPr lang="zh-CN" altLang="zh-CN" sz="2800"/>
              <a:t>）与液体的密度和液体的深度有关，而与液体的质量、体积、重力、容器的底面积、容器形状均无关．</a:t>
            </a:r>
            <a:br>
              <a:rPr lang="zh-CN" altLang="zh-CN" sz="2800"/>
            </a:br>
            <a:r>
              <a:rPr lang="zh-CN" altLang="zh-CN" sz="2800"/>
              <a:t>（</a:t>
            </a:r>
            <a:r>
              <a:rPr lang="en-US" altLang="zh-CN" sz="2800"/>
              <a:t>3</a:t>
            </a:r>
            <a:r>
              <a:rPr lang="zh-CN" altLang="zh-CN" sz="2800"/>
              <a:t>）该公式也适用于特殊固体压强（如密度均匀的圆柱体、正方体、长方体等）</a:t>
            </a:r>
            <a:r>
              <a:rPr lang="en-US" altLang="zh-CN" sz="2800"/>
              <a:t>.</a:t>
            </a:r>
            <a:endParaRPr lang="zh-CN" altLang="en-US" sz="2800"/>
          </a:p>
        </p:txBody>
      </p:sp>
      <p:sp>
        <p:nvSpPr>
          <p:cNvPr id="11268" name="矩形 2"/>
          <p:cNvSpPr/>
          <p:nvPr/>
        </p:nvSpPr>
        <p:spPr>
          <a:xfrm>
            <a:off x="2825750" y="1924050"/>
            <a:ext cx="463550"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m</a:t>
            </a:r>
            <a:endParaRPr lang="zh-CN" altLang="zh-CN" sz="2800">
              <a:latin typeface="等线" pitchFamily="2" charset="-122"/>
              <a:ea typeface="等线" pitchFamily="2" charset="-122"/>
            </a:endParaRPr>
          </a:p>
        </p:txBody>
      </p:sp>
      <p:sp>
        <p:nvSpPr>
          <p:cNvPr id="11269" name="矩形 3"/>
          <p:cNvSpPr/>
          <p:nvPr/>
        </p:nvSpPr>
        <p:spPr>
          <a:xfrm>
            <a:off x="3008313" y="785813"/>
            <a:ext cx="71755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i="1" spc="0">
                <a:solidFill>
                  <a:srgbClr val="FF0000"/>
                </a:solidFill>
                <a:latin typeface="Times New Roman" pitchFamily="18" charset="0"/>
                <a:ea typeface="黑体" pitchFamily="49" charset="-122"/>
              </a:rPr>
              <a:t>ρgh</a:t>
            </a:r>
            <a:endParaRPr lang="zh-CN" altLang="en-US" sz="2800"/>
          </a:p>
        </p:txBody>
      </p:sp>
      <p:sp>
        <p:nvSpPr>
          <p:cNvPr id="11270" name="矩形 4"/>
          <p:cNvSpPr/>
          <p:nvPr/>
        </p:nvSpPr>
        <p:spPr>
          <a:xfrm>
            <a:off x="3797300" y="1393825"/>
            <a:ext cx="56515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P</a:t>
            </a:r>
            <a:r>
              <a:rPr lang="en-US" altLang="zh-CN" sz="2800" i="1" spc="0">
                <a:solidFill>
                  <a:srgbClr val="FF0000"/>
                </a:solidFill>
                <a:latin typeface="Times New Roman" pitchFamily="18" charset="0"/>
                <a:ea typeface="黑体" pitchFamily="49" charset="-122"/>
              </a:rPr>
              <a:t>a</a:t>
            </a:r>
            <a:endParaRPr lang="zh-CN" altLang="en-US" sz="2800" i="1"/>
          </a:p>
        </p:txBody>
      </p:sp>
      <p:sp>
        <p:nvSpPr>
          <p:cNvPr id="11271" name="矩形 5"/>
          <p:cNvSpPr/>
          <p:nvPr/>
        </p:nvSpPr>
        <p:spPr>
          <a:xfrm>
            <a:off x="7169150" y="1328738"/>
            <a:ext cx="140176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kg/m</a:t>
            </a:r>
            <a:r>
              <a:rPr lang="en-US" altLang="zh-CN" sz="2800" spc="0" baseline="30000">
                <a:solidFill>
                  <a:srgbClr val="FF0000"/>
                </a:solidFill>
                <a:latin typeface="Times New Roman" pitchFamily="18" charset="0"/>
                <a:ea typeface="黑体" pitchFamily="49" charset="-122"/>
              </a:rPr>
              <a:t>3</a:t>
            </a:r>
            <a:r>
              <a:rPr lang="zh-CN" altLang="zh-CN" sz="2800" spc="0">
                <a:solidFill>
                  <a:srgbClr val="FF0000"/>
                </a:solidFill>
                <a:latin typeface="Times New Roman" pitchFamily="18" charset="0"/>
                <a:ea typeface="黑体" pitchFamily="49" charset="-122"/>
              </a:rPr>
              <a:t>　</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barn(inVertical)">
                                      <p:cBhvr>
                                        <p:cTn id="7" dur="500"/>
                                        <p:tgtEl>
                                          <p:spTgt spid="1126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269"/>
                                        </p:tgtEl>
                                        <p:attrNameLst>
                                          <p:attrName>style.visibility</p:attrName>
                                        </p:attrNameLst>
                                      </p:cBhvr>
                                      <p:to>
                                        <p:strVal val="visible"/>
                                      </p:to>
                                    </p:set>
                                    <p:anim calcmode="lin" valueType="num">
                                      <p:cBhvr additive="base">
                                        <p:cTn id="12" dur="500" fill="hold"/>
                                        <p:tgtEl>
                                          <p:spTgt spid="11269"/>
                                        </p:tgtEl>
                                        <p:attrNameLst>
                                          <p:attrName>ppt_x</p:attrName>
                                        </p:attrNameLst>
                                      </p:cBhvr>
                                      <p:tavLst>
                                        <p:tav tm="0">
                                          <p:val>
                                            <p:strVal val="#ppt_x"/>
                                          </p:val>
                                        </p:tav>
                                        <p:tav tm="100000">
                                          <p:val>
                                            <p:strVal val="#ppt_x"/>
                                          </p:val>
                                        </p:tav>
                                      </p:tavLst>
                                    </p:anim>
                                    <p:anim calcmode="lin" valueType="num">
                                      <p:cBhvr additive="base">
                                        <p:cTn id="13" dur="500" fill="hold"/>
                                        <p:tgtEl>
                                          <p:spTgt spid="11269"/>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270"/>
                                        </p:tgtEl>
                                        <p:attrNameLst>
                                          <p:attrName>style.visibility</p:attrName>
                                        </p:attrNameLst>
                                      </p:cBhvr>
                                      <p:to>
                                        <p:strVal val="visible"/>
                                      </p:to>
                                    </p:set>
                                    <p:anim calcmode="lin" valueType="num">
                                      <p:cBhvr additive="base">
                                        <p:cTn id="18" dur="500" fill="hold"/>
                                        <p:tgtEl>
                                          <p:spTgt spid="11270"/>
                                        </p:tgtEl>
                                        <p:attrNameLst>
                                          <p:attrName>ppt_x</p:attrName>
                                        </p:attrNameLst>
                                      </p:cBhvr>
                                      <p:tavLst>
                                        <p:tav tm="0">
                                          <p:val>
                                            <p:strVal val="#ppt_x"/>
                                          </p:val>
                                        </p:tav>
                                        <p:tav tm="100000">
                                          <p:val>
                                            <p:strVal val="#ppt_x"/>
                                          </p:val>
                                        </p:tav>
                                      </p:tavLst>
                                    </p:anim>
                                    <p:anim calcmode="lin" valueType="num">
                                      <p:cBhvr additive="base">
                                        <p:cTn id="19" dur="500" fill="hold"/>
                                        <p:tgtEl>
                                          <p:spTgt spid="11270"/>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1271"/>
                                        </p:tgtEl>
                                        <p:attrNameLst>
                                          <p:attrName>style.visibility</p:attrName>
                                        </p:attrNameLst>
                                      </p:cBhvr>
                                      <p:to>
                                        <p:strVal val="visible"/>
                                      </p:to>
                                    </p:set>
                                    <p:anim calcmode="lin" valueType="num">
                                      <p:cBhvr additive="base">
                                        <p:cTn id="24" dur="500" fill="hold"/>
                                        <p:tgtEl>
                                          <p:spTgt spid="11271"/>
                                        </p:tgtEl>
                                        <p:attrNameLst>
                                          <p:attrName>ppt_x</p:attrName>
                                        </p:attrNameLst>
                                      </p:cBhvr>
                                      <p:tavLst>
                                        <p:tav tm="0">
                                          <p:val>
                                            <p:strVal val="#ppt_x"/>
                                          </p:val>
                                        </p:tav>
                                        <p:tav tm="100000">
                                          <p:val>
                                            <p:strVal val="#ppt_x"/>
                                          </p:val>
                                        </p:tav>
                                      </p:tavLst>
                                    </p:anim>
                                    <p:anim calcmode="lin" valueType="num">
                                      <p:cBhvr additive="base">
                                        <p:cTn id="25" dur="500" fill="hold"/>
                                        <p:tgtEl>
                                          <p:spTgt spid="11271"/>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1268"/>
                                        </p:tgtEl>
                                        <p:attrNameLst>
                                          <p:attrName>style.visibility</p:attrName>
                                        </p:attrNameLst>
                                      </p:cBhvr>
                                      <p:to>
                                        <p:strVal val="visible"/>
                                      </p:to>
                                    </p:set>
                                    <p:anim calcmode="lin" valueType="num">
                                      <p:cBhvr additive="base">
                                        <p:cTn id="30" dur="500" fill="hold"/>
                                        <p:tgtEl>
                                          <p:spTgt spid="11268"/>
                                        </p:tgtEl>
                                        <p:attrNameLst>
                                          <p:attrName>ppt_x</p:attrName>
                                        </p:attrNameLst>
                                      </p:cBhvr>
                                      <p:tavLst>
                                        <p:tav tm="0">
                                          <p:val>
                                            <p:strVal val="#ppt_x"/>
                                          </p:val>
                                        </p:tav>
                                        <p:tav tm="100000">
                                          <p:val>
                                            <p:strVal val="#ppt_x"/>
                                          </p:val>
                                        </p:tav>
                                      </p:tavLst>
                                    </p:anim>
                                    <p:anim calcmode="lin" valueType="num">
                                      <p:cBhvr additive="base">
                                        <p:cTn id="31" dur="500" fill="hold"/>
                                        <p:tgtEl>
                                          <p:spTgt spid="112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P spid="11268" grpId="0"/>
      <p:bldP spid="11269" grpId="0"/>
      <p:bldP spid="11270" grpId="0"/>
      <p:bldP spid="11271"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2290"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2291"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连通器：</a:t>
            </a:r>
            <a:br>
              <a:rPr lang="zh-CN" altLang="zh-CN" sz="2800"/>
            </a:br>
            <a:r>
              <a:rPr lang="zh-CN" altLang="zh-CN" sz="2800"/>
              <a:t>（</a:t>
            </a:r>
            <a:r>
              <a:rPr lang="en-US" altLang="zh-CN" sz="2800"/>
              <a:t>1</a:t>
            </a:r>
            <a:r>
              <a:rPr lang="zh-CN" altLang="zh-CN" sz="2800"/>
              <a:t>）定义：上端</a:t>
            </a:r>
            <a:r>
              <a:rPr lang="zh-CN" altLang="zh-CN" sz="2800" u="sng"/>
              <a:t>　　　　　</a:t>
            </a:r>
            <a:r>
              <a:rPr lang="zh-CN" altLang="zh-CN" sz="2800"/>
              <a:t>，下部</a:t>
            </a:r>
            <a:r>
              <a:rPr lang="zh-CN" altLang="zh-CN" sz="2800" u="sng"/>
              <a:t>　　　　　</a:t>
            </a:r>
            <a:r>
              <a:rPr lang="zh-CN" altLang="zh-CN" sz="2800"/>
              <a:t>的容器．</a:t>
            </a:r>
            <a:br>
              <a:rPr lang="zh-CN" altLang="zh-CN" sz="2800"/>
            </a:br>
            <a:r>
              <a:rPr lang="zh-CN" altLang="zh-CN" sz="2800"/>
              <a:t>（</a:t>
            </a:r>
            <a:r>
              <a:rPr lang="en-US" altLang="zh-CN" sz="2800"/>
              <a:t>2</a:t>
            </a:r>
            <a:r>
              <a:rPr lang="zh-CN" altLang="zh-CN" sz="2800"/>
              <a:t>）原理：连通器里装</a:t>
            </a:r>
            <a:r>
              <a:rPr lang="zh-CN" altLang="zh-CN" sz="2800" u="sng"/>
              <a:t>　　　　　</a:t>
            </a:r>
            <a:r>
              <a:rPr lang="zh-CN" altLang="zh-CN" sz="2800"/>
              <a:t>液体且液体不流动时，各容器的液面保持</a:t>
            </a:r>
            <a:r>
              <a:rPr lang="zh-CN" altLang="zh-CN" sz="2800" u="sng"/>
              <a:t>　　　　　</a:t>
            </a:r>
            <a:r>
              <a:rPr lang="en-US" altLang="zh-CN" sz="2800"/>
              <a:t>.        </a:t>
            </a:r>
            <a:br>
              <a:rPr lang="zh-CN" altLang="zh-CN" sz="2800"/>
            </a:br>
            <a:r>
              <a:rPr lang="zh-CN" altLang="zh-CN" sz="2800"/>
              <a:t>（</a:t>
            </a:r>
            <a:r>
              <a:rPr lang="en-US" altLang="zh-CN" sz="2800"/>
              <a:t>3</a:t>
            </a:r>
            <a:r>
              <a:rPr lang="zh-CN" altLang="zh-CN" sz="2800"/>
              <a:t>）应用：茶壶、锅炉水位计、乳牛自动喂水器、船闸等都是根据连通器的原理来工作的．</a:t>
            </a:r>
            <a:br>
              <a:rPr lang="zh-CN" altLang="zh-CN" sz="2800"/>
            </a:br>
            <a:r>
              <a:rPr lang="zh-CN" altLang="zh-CN" sz="2800"/>
              <a:t>注意：液体压强计不属于连通器．</a:t>
            </a:r>
            <a:endParaRPr lang="zh-CN" altLang="en-US" sz="2800"/>
          </a:p>
        </p:txBody>
      </p:sp>
      <p:sp>
        <p:nvSpPr>
          <p:cNvPr id="12292" name="矩形 3"/>
          <p:cNvSpPr/>
          <p:nvPr/>
        </p:nvSpPr>
        <p:spPr>
          <a:xfrm>
            <a:off x="3660775" y="1592263"/>
            <a:ext cx="90328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开口</a:t>
            </a:r>
            <a:endParaRPr lang="zh-CN" altLang="en-US" sz="2800">
              <a:ea typeface="黑体" panose="02010609060101010101" pitchFamily="49" charset="-122"/>
            </a:endParaRPr>
          </a:p>
        </p:txBody>
      </p:sp>
      <p:sp>
        <p:nvSpPr>
          <p:cNvPr id="12293" name="矩形 4"/>
          <p:cNvSpPr/>
          <p:nvPr/>
        </p:nvSpPr>
        <p:spPr>
          <a:xfrm>
            <a:off x="6530975" y="1592263"/>
            <a:ext cx="90328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连通</a:t>
            </a:r>
            <a:endParaRPr lang="zh-CN" altLang="en-US" sz="2800">
              <a:ea typeface="黑体" panose="02010609060101010101" pitchFamily="49" charset="-122"/>
            </a:endParaRPr>
          </a:p>
        </p:txBody>
      </p:sp>
      <p:sp>
        <p:nvSpPr>
          <p:cNvPr id="12294" name="矩形 5"/>
          <p:cNvSpPr/>
          <p:nvPr/>
        </p:nvSpPr>
        <p:spPr>
          <a:xfrm>
            <a:off x="4800600" y="2865438"/>
            <a:ext cx="90328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同种</a:t>
            </a:r>
            <a:endParaRPr lang="zh-CN" altLang="en-US" sz="2800">
              <a:ea typeface="黑体" panose="02010609060101010101" pitchFamily="49" charset="-122"/>
            </a:endParaRPr>
          </a:p>
        </p:txBody>
      </p:sp>
      <p:sp>
        <p:nvSpPr>
          <p:cNvPr id="12295" name="矩形 6"/>
          <p:cNvSpPr/>
          <p:nvPr/>
        </p:nvSpPr>
        <p:spPr>
          <a:xfrm>
            <a:off x="5251450" y="3498850"/>
            <a:ext cx="90328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相平</a:t>
            </a:r>
            <a:endParaRPr lang="zh-CN" altLang="en-US" sz="28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barn(inVertical)">
                                      <p:cBhvr>
                                        <p:cTn id="7" dur="500"/>
                                        <p:tgtEl>
                                          <p:spTgt spid="1229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292"/>
                                        </p:tgtEl>
                                        <p:attrNameLst>
                                          <p:attrName>style.visibility</p:attrName>
                                        </p:attrNameLst>
                                      </p:cBhvr>
                                      <p:to>
                                        <p:strVal val="visible"/>
                                      </p:to>
                                    </p:set>
                                    <p:anim calcmode="lin" valueType="num">
                                      <p:cBhvr additive="base">
                                        <p:cTn id="12" dur="500" fill="hold"/>
                                        <p:tgtEl>
                                          <p:spTgt spid="12292"/>
                                        </p:tgtEl>
                                        <p:attrNameLst>
                                          <p:attrName>ppt_x</p:attrName>
                                        </p:attrNameLst>
                                      </p:cBhvr>
                                      <p:tavLst>
                                        <p:tav tm="0">
                                          <p:val>
                                            <p:strVal val="#ppt_x"/>
                                          </p:val>
                                        </p:tav>
                                        <p:tav tm="100000">
                                          <p:val>
                                            <p:strVal val="#ppt_x"/>
                                          </p:val>
                                        </p:tav>
                                      </p:tavLst>
                                    </p:anim>
                                    <p:anim calcmode="lin" valueType="num">
                                      <p:cBhvr additive="base">
                                        <p:cTn id="13" dur="500" fill="hold"/>
                                        <p:tgtEl>
                                          <p:spTgt spid="1229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293"/>
                                        </p:tgtEl>
                                        <p:attrNameLst>
                                          <p:attrName>style.visibility</p:attrName>
                                        </p:attrNameLst>
                                      </p:cBhvr>
                                      <p:to>
                                        <p:strVal val="visible"/>
                                      </p:to>
                                    </p:set>
                                    <p:anim calcmode="lin" valueType="num">
                                      <p:cBhvr additive="base">
                                        <p:cTn id="18" dur="500" fill="hold"/>
                                        <p:tgtEl>
                                          <p:spTgt spid="12293"/>
                                        </p:tgtEl>
                                        <p:attrNameLst>
                                          <p:attrName>ppt_x</p:attrName>
                                        </p:attrNameLst>
                                      </p:cBhvr>
                                      <p:tavLst>
                                        <p:tav tm="0">
                                          <p:val>
                                            <p:strVal val="#ppt_x"/>
                                          </p:val>
                                        </p:tav>
                                        <p:tav tm="100000">
                                          <p:val>
                                            <p:strVal val="#ppt_x"/>
                                          </p:val>
                                        </p:tav>
                                      </p:tavLst>
                                    </p:anim>
                                    <p:anim calcmode="lin" valueType="num">
                                      <p:cBhvr additive="base">
                                        <p:cTn id="19" dur="500" fill="hold"/>
                                        <p:tgtEl>
                                          <p:spTgt spid="1229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2294"/>
                                        </p:tgtEl>
                                        <p:attrNameLst>
                                          <p:attrName>style.visibility</p:attrName>
                                        </p:attrNameLst>
                                      </p:cBhvr>
                                      <p:to>
                                        <p:strVal val="visible"/>
                                      </p:to>
                                    </p:set>
                                    <p:anim calcmode="lin" valueType="num">
                                      <p:cBhvr additive="base">
                                        <p:cTn id="24" dur="500" fill="hold"/>
                                        <p:tgtEl>
                                          <p:spTgt spid="12294"/>
                                        </p:tgtEl>
                                        <p:attrNameLst>
                                          <p:attrName>ppt_x</p:attrName>
                                        </p:attrNameLst>
                                      </p:cBhvr>
                                      <p:tavLst>
                                        <p:tav tm="0">
                                          <p:val>
                                            <p:strVal val="#ppt_x"/>
                                          </p:val>
                                        </p:tav>
                                        <p:tav tm="100000">
                                          <p:val>
                                            <p:strVal val="#ppt_x"/>
                                          </p:val>
                                        </p:tav>
                                      </p:tavLst>
                                    </p:anim>
                                    <p:anim calcmode="lin" valueType="num">
                                      <p:cBhvr additive="base">
                                        <p:cTn id="25" dur="500" fill="hold"/>
                                        <p:tgtEl>
                                          <p:spTgt spid="12294"/>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2295"/>
                                        </p:tgtEl>
                                        <p:attrNameLst>
                                          <p:attrName>style.visibility</p:attrName>
                                        </p:attrNameLst>
                                      </p:cBhvr>
                                      <p:to>
                                        <p:strVal val="visible"/>
                                      </p:to>
                                    </p:set>
                                    <p:anim calcmode="lin" valueType="num">
                                      <p:cBhvr additive="base">
                                        <p:cTn id="30" dur="500" fill="hold"/>
                                        <p:tgtEl>
                                          <p:spTgt spid="12295"/>
                                        </p:tgtEl>
                                        <p:attrNameLst>
                                          <p:attrName>ppt_x</p:attrName>
                                        </p:attrNameLst>
                                      </p:cBhvr>
                                      <p:tavLst>
                                        <p:tav tm="0">
                                          <p:val>
                                            <p:strVal val="#ppt_x"/>
                                          </p:val>
                                        </p:tav>
                                        <p:tav tm="100000">
                                          <p:val>
                                            <p:strVal val="#ppt_x"/>
                                          </p:val>
                                        </p:tav>
                                      </p:tavLst>
                                    </p:anim>
                                    <p:anim calcmode="lin" valueType="num">
                                      <p:cBhvr additive="base">
                                        <p:cTn id="31" dur="500" fill="hold"/>
                                        <p:tgtEl>
                                          <p:spTgt spid="122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2292" grpId="0"/>
      <p:bldP spid="12293" grpId="0"/>
      <p:bldP spid="12294" grpId="0"/>
      <p:bldP spid="12295"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3314" name="标题 3"/>
          <p:cNvSpPr>
            <a:spLocks noGrp="1"/>
          </p:cNvSpPr>
          <p:nvPr>
            <p:ph type="title" idx="4294967295"/>
          </p:nvPr>
        </p:nvSpPr>
        <p:spPr>
          <a:xfrm>
            <a:off x="508000" y="8699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400"/>
              <a:t>一　  压力和压强　 </a:t>
            </a:r>
            <a:br>
              <a:rPr lang="en-US" altLang="zh-CN" sz="2400"/>
            </a:br>
            <a:r>
              <a:rPr lang="en-US" altLang="zh-CN" sz="2400"/>
              <a:t>         </a:t>
            </a:r>
            <a:r>
              <a:rPr lang="zh-CN" altLang="zh-CN" sz="2400"/>
              <a:t>（</a:t>
            </a:r>
            <a:r>
              <a:rPr lang="en-US" altLang="zh-CN" sz="2400"/>
              <a:t>2020·</a:t>
            </a:r>
            <a:r>
              <a:rPr lang="zh-CN" altLang="zh-CN" sz="2400"/>
              <a:t>北京）如下图所示，把小桌甲倒放在海绵上，其上放一个物体乙，它们静止时，物体乙的下表面和小桌甲的桌面均水平．已知小桌甲重</a:t>
            </a:r>
            <a:r>
              <a:rPr lang="en-US" altLang="zh-CN" sz="2400" i="1"/>
              <a:t>G</a:t>
            </a:r>
            <a:r>
              <a:rPr lang="en-US" altLang="zh-CN" sz="2400" baseline="-25000"/>
              <a:t>1</a:t>
            </a:r>
            <a:r>
              <a:rPr lang="zh-CN" altLang="zh-CN" sz="2400"/>
              <a:t>，桌面面积为</a:t>
            </a:r>
            <a:r>
              <a:rPr lang="en-US" altLang="zh-CN" sz="2400" i="1"/>
              <a:t>S</a:t>
            </a:r>
            <a:r>
              <a:rPr lang="en-US" altLang="zh-CN" sz="2400" baseline="-25000"/>
              <a:t>1</a:t>
            </a:r>
            <a:r>
              <a:rPr lang="zh-CN" altLang="zh-CN" sz="2400"/>
              <a:t>；物体乙重</a:t>
            </a:r>
            <a:r>
              <a:rPr lang="en-US" altLang="zh-CN" sz="2400" i="1"/>
              <a:t>G</a:t>
            </a:r>
            <a:r>
              <a:rPr lang="en-US" altLang="zh-CN" sz="2400" baseline="-25000"/>
              <a:t>2</a:t>
            </a:r>
            <a:r>
              <a:rPr lang="zh-CN" altLang="zh-CN" sz="2400"/>
              <a:t>，下表面的面积为</a:t>
            </a:r>
            <a:r>
              <a:rPr lang="en-US" altLang="zh-CN" sz="2400" i="1"/>
              <a:t>S</a:t>
            </a:r>
            <a:r>
              <a:rPr lang="en-US" altLang="zh-CN" sz="2400" baseline="-25000"/>
              <a:t>2</a:t>
            </a:r>
            <a:r>
              <a:rPr lang="zh-CN" altLang="zh-CN" sz="2400"/>
              <a:t>，下列说法正确的是（　　）</a:t>
            </a:r>
            <a:br>
              <a:rPr lang="zh-CN" altLang="zh-CN" sz="2400"/>
            </a:br>
            <a:r>
              <a:rPr lang="en-US" altLang="zh-CN" sz="2400"/>
              <a:t>A.</a:t>
            </a:r>
            <a:r>
              <a:rPr lang="zh-CN" altLang="en-US" sz="2400"/>
              <a:t>甲对海绵的压力就是甲受到的重力</a:t>
            </a:r>
            <a:br>
              <a:rPr lang="zh-CN" altLang="en-US" sz="2400"/>
            </a:br>
            <a:r>
              <a:rPr lang="en-US" altLang="zh-CN" sz="2400"/>
              <a:t>B</a:t>
            </a:r>
            <a:r>
              <a:rPr lang="zh-CN" altLang="en-US" sz="2400"/>
              <a:t>．乙对甲的压力就是乙受到的重力</a:t>
            </a:r>
            <a:br>
              <a:rPr lang="zh-CN" altLang="en-US" sz="2400"/>
            </a:br>
            <a:r>
              <a:rPr lang="en-US" altLang="zh-CN" sz="2400"/>
              <a:t>C</a:t>
            </a:r>
            <a:r>
              <a:rPr lang="zh-CN" altLang="en-US" sz="2400"/>
              <a:t>．甲对海绵的压强大小为</a:t>
            </a:r>
            <a:br>
              <a:rPr lang="en-US" altLang="zh-CN" sz="2400"/>
            </a:br>
            <a:r>
              <a:rPr lang="en-US" altLang="zh-CN" sz="2400"/>
              <a:t>D</a:t>
            </a:r>
            <a:r>
              <a:rPr lang="zh-CN" altLang="en-US" sz="2400"/>
              <a:t>．乙对甲的压强大小为</a:t>
            </a:r>
            <a:br>
              <a:rPr lang="zh-CN" altLang="en-US" sz="2400"/>
            </a:br>
            <a:endParaRPr lang="zh-CN" altLang="en-US" sz="2400"/>
          </a:p>
        </p:txBody>
      </p:sp>
      <p:pic>
        <p:nvPicPr>
          <p:cNvPr id="13315" name="Picture 2"/>
          <p:cNvPicPr>
            <a:picLocks noChangeAspect="1"/>
          </p:cNvPicPr>
          <p:nvPr/>
        </p:nvPicPr>
        <p:blipFill>
          <a:blip r:embed="rId2"/>
          <a:stretch>
            <a:fillRect/>
          </a:stretch>
        </p:blipFill>
        <p:spPr>
          <a:xfrm>
            <a:off x="611188" y="1549400"/>
            <a:ext cx="792162" cy="395288"/>
          </a:xfrm>
          <a:prstGeom prst="rect">
            <a:avLst/>
          </a:prstGeom>
          <a:noFill/>
          <a:ln>
            <a:noFill/>
            <a:miter lim="800000"/>
          </a:ln>
        </p:spPr>
      </p:pic>
      <p:sp>
        <p:nvSpPr>
          <p:cNvPr id="13316"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3317" name="图片 4"/>
          <p:cNvPicPr>
            <a:picLocks noChangeAspect="1"/>
          </p:cNvPicPr>
          <p:nvPr/>
        </p:nvPicPr>
        <p:blipFill>
          <a:blip r:embed="rId3"/>
          <a:srcRect r="88423"/>
          <a:stretch>
            <a:fillRect/>
          </a:stretch>
        </p:blipFill>
        <p:spPr>
          <a:xfrm>
            <a:off x="4283075" y="4610100"/>
            <a:ext cx="1058863" cy="773113"/>
          </a:xfrm>
          <a:prstGeom prst="rect">
            <a:avLst/>
          </a:prstGeom>
          <a:noFill/>
          <a:ln>
            <a:noFill/>
            <a:miter lim="800000"/>
          </a:ln>
        </p:spPr>
      </p:pic>
      <p:pic>
        <p:nvPicPr>
          <p:cNvPr id="13318" name="图片 5"/>
          <p:cNvPicPr>
            <a:picLocks noChangeAspect="1"/>
          </p:cNvPicPr>
          <p:nvPr/>
        </p:nvPicPr>
        <p:blipFill>
          <a:blip r:embed="rId4"/>
          <a:srcRect r="88527"/>
          <a:stretch>
            <a:fillRect/>
          </a:stretch>
        </p:blipFill>
        <p:spPr>
          <a:xfrm>
            <a:off x="3965575" y="5313363"/>
            <a:ext cx="1049338" cy="773112"/>
          </a:xfrm>
          <a:prstGeom prst="rect">
            <a:avLst/>
          </a:prstGeom>
          <a:noFill/>
          <a:ln>
            <a:noFill/>
            <a:miter lim="800000"/>
          </a:ln>
        </p:spPr>
      </p:pic>
      <p:pic>
        <p:nvPicPr>
          <p:cNvPr id="13319" name="Picture 6"/>
          <p:cNvPicPr>
            <a:picLocks noChangeAspect="1"/>
          </p:cNvPicPr>
          <p:nvPr/>
        </p:nvPicPr>
        <p:blipFill>
          <a:blip r:embed="rId5"/>
          <a:stretch>
            <a:fillRect/>
          </a:stretch>
        </p:blipFill>
        <p:spPr>
          <a:xfrm>
            <a:off x="5659438" y="3886200"/>
            <a:ext cx="2695575" cy="1449388"/>
          </a:xfrm>
          <a:prstGeom prst="rect">
            <a:avLst/>
          </a:prstGeom>
          <a:noFill/>
          <a:ln>
            <a:noFill/>
            <a:miter lim="800000"/>
          </a:ln>
        </p:spPr>
      </p:pic>
      <p:sp>
        <p:nvSpPr>
          <p:cNvPr id="13320" name="矩形 6"/>
          <p:cNvSpPr/>
          <p:nvPr/>
        </p:nvSpPr>
        <p:spPr>
          <a:xfrm>
            <a:off x="6738938" y="3108325"/>
            <a:ext cx="458787" cy="5857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314"/>
                                        </p:tgtEl>
                                        <p:attrNameLst>
                                          <p:attrName>style.visibility</p:attrName>
                                        </p:attrNameLst>
                                      </p:cBhvr>
                                      <p:to>
                                        <p:strVal val="visible"/>
                                      </p:to>
                                    </p:set>
                                    <p:animEffect transition="in" filter="fade">
                                      <p:cBhvr>
                                        <p:cTn id="10" dur="500"/>
                                        <p:tgtEl>
                                          <p:spTgt spid="13314"/>
                                        </p:tgtEl>
                                      </p:cBhvr>
                                    </p:animEffect>
                                  </p:childTnLst>
                                </p:cTn>
                              </p:par>
                              <p:par>
                                <p:cTn id="11" presetID="10" presetClass="entr" presetSubtype="0" fill="hold" nodeType="withEffect">
                                  <p:stCondLst>
                                    <p:cond delay="0"/>
                                  </p:stCondLst>
                                  <p:childTnLst>
                                    <p:set>
                                      <p:cBhvr>
                                        <p:cTn id="12" dur="1" fill="hold">
                                          <p:stCondLst>
                                            <p:cond delay="0"/>
                                          </p:stCondLst>
                                        </p:cTn>
                                        <p:tgtEl>
                                          <p:spTgt spid="13319"/>
                                        </p:tgtEl>
                                        <p:attrNameLst>
                                          <p:attrName>style.visibility</p:attrName>
                                        </p:attrNameLst>
                                      </p:cBhvr>
                                      <p:to>
                                        <p:strVal val="visible"/>
                                      </p:to>
                                    </p:set>
                                    <p:animEffect transition="in" filter="fade">
                                      <p:cBhvr>
                                        <p:cTn id="13" dur="500"/>
                                        <p:tgtEl>
                                          <p:spTgt spid="13319"/>
                                        </p:tgtEl>
                                      </p:cBhvr>
                                    </p:animEffect>
                                  </p:childTnLst>
                                </p:cTn>
                              </p:par>
                              <p:par>
                                <p:cTn id="14" presetID="10" presetClass="entr" presetSubtype="0" fill="hold" nodeType="withEffect">
                                  <p:stCondLst>
                                    <p:cond delay="0"/>
                                  </p:stCondLst>
                                  <p:childTnLst>
                                    <p:set>
                                      <p:cBhvr>
                                        <p:cTn id="15" dur="1" fill="hold">
                                          <p:stCondLst>
                                            <p:cond delay="0"/>
                                          </p:stCondLst>
                                        </p:cTn>
                                        <p:tgtEl>
                                          <p:spTgt spid="13317"/>
                                        </p:tgtEl>
                                        <p:attrNameLst>
                                          <p:attrName>style.visibility</p:attrName>
                                        </p:attrNameLst>
                                      </p:cBhvr>
                                      <p:to>
                                        <p:strVal val="visible"/>
                                      </p:to>
                                    </p:set>
                                    <p:animEffect transition="in" filter="fade">
                                      <p:cBhvr>
                                        <p:cTn id="16" dur="500"/>
                                        <p:tgtEl>
                                          <p:spTgt spid="13317"/>
                                        </p:tgtEl>
                                      </p:cBhvr>
                                    </p:animEffect>
                                  </p:childTnLst>
                                </p:cTn>
                              </p:par>
                              <p:par>
                                <p:cTn id="17" presetID="10" presetClass="entr" presetSubtype="0" fill="hold" nodeType="withEffect">
                                  <p:stCondLst>
                                    <p:cond delay="0"/>
                                  </p:stCondLst>
                                  <p:childTnLst>
                                    <p:set>
                                      <p:cBhvr>
                                        <p:cTn id="18" dur="1" fill="hold">
                                          <p:stCondLst>
                                            <p:cond delay="0"/>
                                          </p:stCondLst>
                                        </p:cTn>
                                        <p:tgtEl>
                                          <p:spTgt spid="13318"/>
                                        </p:tgtEl>
                                        <p:attrNameLst>
                                          <p:attrName>style.visibility</p:attrName>
                                        </p:attrNameLst>
                                      </p:cBhvr>
                                      <p:to>
                                        <p:strVal val="visible"/>
                                      </p:to>
                                    </p:set>
                                    <p:animEffect transition="in" filter="fade">
                                      <p:cBhvr>
                                        <p:cTn id="19" dur="500"/>
                                        <p:tgtEl>
                                          <p:spTgt spid="13318"/>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320"/>
                                        </p:tgtEl>
                                        <p:attrNameLst>
                                          <p:attrName>style.visibility</p:attrName>
                                        </p:attrNameLst>
                                      </p:cBhvr>
                                      <p:to>
                                        <p:strVal val="visible"/>
                                      </p:to>
                                    </p:set>
                                    <p:anim calcmode="lin" valueType="num">
                                      <p:cBhvr additive="base">
                                        <p:cTn id="24" dur="500" fill="hold"/>
                                        <p:tgtEl>
                                          <p:spTgt spid="13320"/>
                                        </p:tgtEl>
                                        <p:attrNameLst>
                                          <p:attrName>ppt_x</p:attrName>
                                        </p:attrNameLst>
                                      </p:cBhvr>
                                      <p:tavLst>
                                        <p:tav tm="0">
                                          <p:val>
                                            <p:strVal val="#ppt_x"/>
                                          </p:val>
                                        </p:tav>
                                        <p:tav tm="100000">
                                          <p:val>
                                            <p:strVal val="#ppt_x"/>
                                          </p:val>
                                        </p:tav>
                                      </p:tavLst>
                                    </p:anim>
                                    <p:anim calcmode="lin" valueType="num">
                                      <p:cBhvr additive="base">
                                        <p:cTn id="25" dur="500" fill="hold"/>
                                        <p:tgtEl>
                                          <p:spTgt spid="133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20"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4338"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4339" name="标题 2"/>
          <p:cNvSpPr>
            <a:spLocks noGrp="1"/>
          </p:cNvSpPr>
          <p:nvPr>
            <p:ph type="title" idx="4294967295"/>
          </p:nvPr>
        </p:nvSpPr>
        <p:spPr>
          <a:xfrm>
            <a:off x="508000" y="2055813"/>
            <a:ext cx="8128000" cy="2746375"/>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【点拔】压力不是重力，在水平面上的固体，对水平面的压力</a:t>
            </a:r>
            <a:r>
              <a:rPr lang="en-US" altLang="zh-CN" sz="2800" i="1"/>
              <a:t>F</a:t>
            </a:r>
            <a:r>
              <a:rPr lang="zh-CN" altLang="zh-CN" sz="2800"/>
              <a:t>＝</a:t>
            </a:r>
            <a:r>
              <a:rPr lang="en-US" altLang="zh-CN" sz="2800" i="1"/>
              <a:t>G</a:t>
            </a:r>
            <a:r>
              <a:rPr lang="zh-CN" altLang="zh-CN" sz="2800" baseline="-25000"/>
              <a:t>总．</a:t>
            </a:r>
            <a:br>
              <a:rPr lang="zh-CN" altLang="zh-CN" sz="2800"/>
            </a:br>
            <a:r>
              <a:rPr lang="zh-CN" altLang="zh-CN" sz="2800"/>
              <a:t>固体压强</a:t>
            </a:r>
            <a:r>
              <a:rPr lang="en-US" altLang="zh-CN" sz="2800" i="1"/>
              <a:t>P</a:t>
            </a:r>
            <a:r>
              <a:rPr lang="zh-CN" altLang="zh-CN" sz="2800"/>
              <a:t>＝</a:t>
            </a:r>
            <a:r>
              <a:rPr lang="en-US" altLang="zh-CN" sz="2800"/>
              <a:t>   </a:t>
            </a:r>
            <a:r>
              <a:rPr lang="zh-CN" altLang="zh-CN" sz="2800"/>
              <a:t>，注意受力面积是与接触面接触的部分．对于直柱体，</a:t>
            </a:r>
            <a:r>
              <a:rPr lang="en-US" altLang="zh-CN" sz="2800" i="1"/>
              <a:t>P</a:t>
            </a:r>
            <a:r>
              <a:rPr lang="zh-CN" altLang="zh-CN" sz="2800"/>
              <a:t>＝</a:t>
            </a:r>
            <a:r>
              <a:rPr lang="en-US" altLang="zh-CN" sz="2800" i="1"/>
              <a:t>ρgh</a:t>
            </a:r>
            <a:r>
              <a:rPr lang="en-US" altLang="zh-CN" sz="2800"/>
              <a:t>.</a:t>
            </a:r>
            <a:br>
              <a:rPr lang="zh-CN" altLang="zh-CN" sz="2800"/>
            </a:br>
            <a:endParaRPr lang="zh-CN" altLang="en-US" sz="2800"/>
          </a:p>
        </p:txBody>
      </p:sp>
      <p:pic>
        <p:nvPicPr>
          <p:cNvPr id="14340" name="图片 3"/>
          <p:cNvPicPr>
            <a:picLocks noChangeAspect="1"/>
          </p:cNvPicPr>
          <p:nvPr/>
        </p:nvPicPr>
        <p:blipFill>
          <a:blip r:embed="rId2"/>
          <a:srcRect r="96080"/>
          <a:stretch>
            <a:fillRect/>
          </a:stretch>
        </p:blipFill>
        <p:spPr>
          <a:xfrm>
            <a:off x="2616200" y="3255963"/>
            <a:ext cx="358775" cy="966787"/>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barn(inVertical)">
                                      <p:cBhvr>
                                        <p:cTn id="7" dur="500"/>
                                        <p:tgtEl>
                                          <p:spTgt spid="14339"/>
                                        </p:tgtEl>
                                      </p:cBhvr>
                                    </p:animEffect>
                                  </p:childTnLst>
                                </p:cTn>
                              </p:par>
                              <p:par>
                                <p:cTn id="8" presetID="16" presetClass="entr" presetSubtype="21" fill="hold" nodeType="withEffect">
                                  <p:stCondLst>
                                    <p:cond delay="0"/>
                                  </p:stCondLst>
                                  <p:childTnLst>
                                    <p:set>
                                      <p:cBhvr>
                                        <p:cTn id="9" dur="1" fill="hold">
                                          <p:stCondLst>
                                            <p:cond delay="0"/>
                                          </p:stCondLst>
                                        </p:cTn>
                                        <p:tgtEl>
                                          <p:spTgt spid="14340"/>
                                        </p:tgtEl>
                                        <p:attrNameLst>
                                          <p:attrName>style.visibility</p:attrName>
                                        </p:attrNameLst>
                                      </p:cBhvr>
                                      <p:to>
                                        <p:strVal val="visible"/>
                                      </p:to>
                                    </p:set>
                                    <p:animEffect transition="in" filter="barn(inVertical)">
                                      <p:cBhvr>
                                        <p:cTn id="10" dur="5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5362" name="标题 2"/>
          <p:cNvSpPr>
            <a:spLocks noGrp="1"/>
          </p:cNvSpPr>
          <p:nvPr>
            <p:ph type="title" idx="4294967295"/>
          </p:nvPr>
        </p:nvSpPr>
        <p:spPr>
          <a:xfrm>
            <a:off x="508000" y="7667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400"/>
              <a:t>               </a:t>
            </a:r>
            <a:r>
              <a:rPr lang="zh-CN" altLang="zh-CN" sz="2400"/>
              <a:t>（</a:t>
            </a:r>
            <a:r>
              <a:rPr lang="en-US" altLang="zh-CN" sz="2400"/>
              <a:t>2020·</a:t>
            </a:r>
            <a:r>
              <a:rPr lang="zh-CN" altLang="zh-CN" sz="2400"/>
              <a:t>达州）如下图所示，把用</a:t>
            </a:r>
            <a:r>
              <a:rPr lang="en-US" altLang="zh-CN" sz="2400" i="1"/>
              <a:t>ρ</a:t>
            </a:r>
            <a:r>
              <a:rPr lang="zh-CN" altLang="zh-CN" sz="2400"/>
              <a:t>＝</a:t>
            </a:r>
            <a:r>
              <a:rPr lang="en-US" altLang="zh-CN" sz="2400"/>
              <a:t>1.0×10</a:t>
            </a:r>
            <a:r>
              <a:rPr lang="en-US" altLang="zh-CN" sz="2400" baseline="30000"/>
              <a:t>3</a:t>
            </a:r>
            <a:r>
              <a:rPr lang="en-US" altLang="zh-CN" sz="2400"/>
              <a:t> kg/m</a:t>
            </a:r>
            <a:r>
              <a:rPr lang="en-US" altLang="zh-CN" sz="2400" baseline="30000"/>
              <a:t>3</a:t>
            </a:r>
            <a:r>
              <a:rPr lang="zh-CN" altLang="zh-CN" sz="2400"/>
              <a:t>的复合材料制成边长分别为</a:t>
            </a:r>
            <a:r>
              <a:rPr lang="en-US" altLang="zh-CN" sz="2400"/>
              <a:t>2 m</a:t>
            </a:r>
            <a:r>
              <a:rPr lang="zh-CN" altLang="zh-CN" sz="2400"/>
              <a:t>和</a:t>
            </a:r>
            <a:r>
              <a:rPr lang="en-US" altLang="zh-CN" sz="2400"/>
              <a:t>3 m</a:t>
            </a:r>
            <a:r>
              <a:rPr lang="zh-CN" altLang="zh-CN" sz="2400"/>
              <a:t>的甲、乙两实心均匀正方体放在水平地面上，甲、乙对地面的压强分别为</a:t>
            </a:r>
            <a:r>
              <a:rPr lang="en-US" altLang="zh-CN" sz="2400" i="1"/>
              <a:t>P</a:t>
            </a:r>
            <a:r>
              <a:rPr lang="zh-CN" altLang="zh-CN" sz="2400" baseline="-25000"/>
              <a:t>甲</a:t>
            </a:r>
            <a:r>
              <a:rPr lang="zh-CN" altLang="zh-CN" sz="2400"/>
              <a:t>、</a:t>
            </a:r>
            <a:r>
              <a:rPr lang="en-US" altLang="zh-CN" sz="2400" i="1"/>
              <a:t>P</a:t>
            </a:r>
            <a:r>
              <a:rPr lang="zh-CN" altLang="zh-CN" sz="2400" baseline="-25000"/>
              <a:t>乙</a:t>
            </a:r>
            <a:r>
              <a:rPr lang="zh-CN" altLang="zh-CN" sz="2400"/>
              <a:t>；把</a:t>
            </a:r>
            <a:r>
              <a:rPr lang="en-US" altLang="zh-CN" sz="2400" i="1"/>
              <a:t>G</a:t>
            </a:r>
            <a:r>
              <a:rPr lang="en-US" altLang="zh-CN" sz="2400" baseline="-25000"/>
              <a:t>1</a:t>
            </a:r>
            <a:r>
              <a:rPr lang="zh-CN" altLang="zh-CN" sz="2400"/>
              <a:t>＝</a:t>
            </a:r>
            <a:r>
              <a:rPr lang="en-US" altLang="zh-CN" sz="2400"/>
              <a:t>2×10</a:t>
            </a:r>
            <a:r>
              <a:rPr lang="en-US" altLang="zh-CN" sz="2400" baseline="30000"/>
              <a:t>4</a:t>
            </a:r>
            <a:r>
              <a:rPr lang="en-US" altLang="zh-CN" sz="2400"/>
              <a:t> N</a:t>
            </a:r>
            <a:r>
              <a:rPr lang="zh-CN" altLang="zh-CN" sz="2400"/>
              <a:t>的物体放在甲上，</a:t>
            </a:r>
            <a:r>
              <a:rPr lang="en-US" altLang="zh-CN" sz="2400" i="1"/>
              <a:t>G</a:t>
            </a:r>
            <a:r>
              <a:rPr lang="en-US" altLang="zh-CN" sz="2400" baseline="-25000"/>
              <a:t>2</a:t>
            </a:r>
            <a:r>
              <a:rPr lang="zh-CN" altLang="zh-CN" sz="2400"/>
              <a:t>＝</a:t>
            </a:r>
            <a:r>
              <a:rPr lang="en-US" altLang="zh-CN" sz="2400"/>
              <a:t>3×10</a:t>
            </a:r>
            <a:r>
              <a:rPr lang="en-US" altLang="zh-CN" sz="2400" baseline="30000"/>
              <a:t>4</a:t>
            </a:r>
            <a:r>
              <a:rPr lang="en-US" altLang="zh-CN" sz="2400"/>
              <a:t> N</a:t>
            </a:r>
            <a:r>
              <a:rPr lang="zh-CN" altLang="zh-CN" sz="2400"/>
              <a:t>的体放在乙上，此时甲、乙对地面的压强分别为</a:t>
            </a:r>
            <a:r>
              <a:rPr lang="en-US" altLang="zh-CN" sz="2400" i="1"/>
              <a:t>P</a:t>
            </a:r>
            <a:r>
              <a:rPr lang="zh-CN" altLang="zh-CN" sz="2400" baseline="-25000"/>
              <a:t>甲</a:t>
            </a:r>
            <a:r>
              <a:rPr lang="en-US" altLang="zh-CN" sz="2400"/>
              <a:t>′</a:t>
            </a:r>
            <a:r>
              <a:rPr lang="zh-CN" altLang="zh-CN" sz="2400"/>
              <a:t>、</a:t>
            </a:r>
            <a:r>
              <a:rPr lang="en-US" altLang="zh-CN" sz="2400" i="1"/>
              <a:t>P</a:t>
            </a:r>
            <a:r>
              <a:rPr lang="zh-CN" altLang="zh-CN" sz="2400" baseline="-25000"/>
              <a:t>乙</a:t>
            </a:r>
            <a:r>
              <a:rPr lang="en-US" altLang="zh-CN" sz="2400"/>
              <a:t>′</a:t>
            </a:r>
            <a:r>
              <a:rPr lang="zh-CN" altLang="zh-CN" sz="2400"/>
              <a:t>，则下列结果正确的是（　　）</a:t>
            </a:r>
            <a:br>
              <a:rPr lang="zh-CN" altLang="zh-CN" sz="2400"/>
            </a:br>
            <a:r>
              <a:rPr lang="en-US" altLang="zh-CN" sz="2400"/>
              <a:t>A.   </a:t>
            </a:r>
            <a:r>
              <a:rPr lang="en-US" altLang="zh-CN" sz="2400" i="1"/>
              <a:t>P</a:t>
            </a:r>
            <a:r>
              <a:rPr lang="zh-CN" altLang="zh-CN" sz="2400" baseline="-25000"/>
              <a:t>甲</a:t>
            </a:r>
            <a:r>
              <a:rPr lang="en-US" altLang="zh-CN" sz="2400"/>
              <a:t>∶</a:t>
            </a:r>
            <a:r>
              <a:rPr lang="en-US" altLang="zh-CN" sz="2400" i="1"/>
              <a:t>P</a:t>
            </a:r>
            <a:r>
              <a:rPr lang="zh-CN" altLang="zh-CN" sz="2400" baseline="-25000"/>
              <a:t>乙</a:t>
            </a:r>
            <a:r>
              <a:rPr lang="zh-CN" altLang="zh-CN" sz="2400"/>
              <a:t>＝</a:t>
            </a:r>
            <a:r>
              <a:rPr lang="en-US" altLang="zh-CN" sz="2400"/>
              <a:t>2∶3</a:t>
            </a:r>
            <a:r>
              <a:rPr lang="zh-CN" altLang="zh-CN" sz="2400"/>
              <a:t>　</a:t>
            </a:r>
            <a:r>
              <a:rPr lang="en-US" altLang="zh-CN" sz="2400" i="1"/>
              <a:t>P</a:t>
            </a:r>
            <a:r>
              <a:rPr lang="zh-CN" altLang="zh-CN" sz="2400" baseline="-25000"/>
              <a:t>甲</a:t>
            </a:r>
            <a:r>
              <a:rPr lang="en-US" altLang="zh-CN" sz="2400"/>
              <a:t>∶</a:t>
            </a:r>
            <a:r>
              <a:rPr lang="en-US" altLang="zh-CN" sz="2400" i="1"/>
              <a:t>P</a:t>
            </a:r>
            <a:r>
              <a:rPr lang="zh-CN" altLang="zh-CN" sz="2400" baseline="-25000"/>
              <a:t>乙</a:t>
            </a:r>
            <a:r>
              <a:rPr lang="zh-CN" altLang="zh-CN" sz="2400"/>
              <a:t>＝</a:t>
            </a:r>
            <a:r>
              <a:rPr lang="en-US" altLang="zh-CN" sz="2400"/>
              <a:t>3∶4</a:t>
            </a:r>
            <a:br>
              <a:rPr lang="zh-CN" altLang="zh-CN" sz="2400"/>
            </a:br>
            <a:r>
              <a:rPr lang="en-US" altLang="zh-CN" sz="2400"/>
              <a:t>B</a:t>
            </a:r>
            <a:r>
              <a:rPr lang="zh-CN" altLang="zh-CN" sz="2400"/>
              <a:t>．</a:t>
            </a:r>
            <a:r>
              <a:rPr lang="en-US" altLang="zh-CN" sz="2400" i="1"/>
              <a:t>P</a:t>
            </a:r>
            <a:r>
              <a:rPr lang="zh-CN" altLang="zh-CN" sz="2400" baseline="-25000"/>
              <a:t>甲</a:t>
            </a:r>
            <a:r>
              <a:rPr lang="en-US" altLang="zh-CN" sz="2400"/>
              <a:t>∶</a:t>
            </a:r>
            <a:r>
              <a:rPr lang="en-US" altLang="zh-CN" sz="2400" i="1"/>
              <a:t>P</a:t>
            </a:r>
            <a:r>
              <a:rPr lang="zh-CN" altLang="zh-CN" sz="2400" baseline="-25000"/>
              <a:t>乙</a:t>
            </a:r>
            <a:r>
              <a:rPr lang="zh-CN" altLang="zh-CN" sz="2400"/>
              <a:t>＝</a:t>
            </a:r>
            <a:r>
              <a:rPr lang="en-US" altLang="zh-CN" sz="2400"/>
              <a:t>2∶3</a:t>
            </a:r>
            <a:r>
              <a:rPr lang="zh-CN" altLang="zh-CN" sz="2400"/>
              <a:t>　</a:t>
            </a:r>
            <a:r>
              <a:rPr lang="en-US" altLang="zh-CN" sz="2400" i="1"/>
              <a:t>P</a:t>
            </a:r>
            <a:r>
              <a:rPr lang="zh-CN" altLang="zh-CN" sz="2400" baseline="-25000"/>
              <a:t>甲</a:t>
            </a:r>
            <a:r>
              <a:rPr lang="en-US" altLang="zh-CN" sz="2400"/>
              <a:t>∶</a:t>
            </a:r>
            <a:r>
              <a:rPr lang="en-US" altLang="zh-CN" sz="2400" i="1"/>
              <a:t>P</a:t>
            </a:r>
            <a:r>
              <a:rPr lang="zh-CN" altLang="zh-CN" sz="2400" baseline="-25000"/>
              <a:t>乙</a:t>
            </a:r>
            <a:r>
              <a:rPr lang="zh-CN" altLang="zh-CN" sz="2400"/>
              <a:t>＝</a:t>
            </a:r>
            <a:r>
              <a:rPr lang="en-US" altLang="zh-CN" sz="2400"/>
              <a:t>4∶3</a:t>
            </a:r>
            <a:br>
              <a:rPr lang="zh-CN" altLang="zh-CN" sz="2400"/>
            </a:br>
            <a:r>
              <a:rPr lang="en-US" altLang="zh-CN" sz="2400"/>
              <a:t>C</a:t>
            </a:r>
            <a:r>
              <a:rPr lang="zh-CN" altLang="zh-CN" sz="2400"/>
              <a:t>．</a:t>
            </a:r>
            <a:r>
              <a:rPr lang="en-US" altLang="zh-CN" sz="2400" i="1"/>
              <a:t>P</a:t>
            </a:r>
            <a:r>
              <a:rPr lang="zh-CN" altLang="zh-CN" sz="2400" baseline="-25000"/>
              <a:t>甲</a:t>
            </a:r>
            <a:r>
              <a:rPr lang="en-US" altLang="zh-CN" sz="2400"/>
              <a:t>∶</a:t>
            </a:r>
            <a:r>
              <a:rPr lang="en-US" altLang="zh-CN" sz="2400" i="1"/>
              <a:t>P</a:t>
            </a:r>
            <a:r>
              <a:rPr lang="zh-CN" altLang="zh-CN" sz="2400" baseline="-25000"/>
              <a:t>乙</a:t>
            </a:r>
            <a:r>
              <a:rPr lang="zh-CN" altLang="zh-CN" sz="2400"/>
              <a:t>＝</a:t>
            </a:r>
            <a:r>
              <a:rPr lang="en-US" altLang="zh-CN" sz="2400"/>
              <a:t>3∶2</a:t>
            </a:r>
            <a:r>
              <a:rPr lang="zh-CN" altLang="zh-CN" sz="2400"/>
              <a:t>　</a:t>
            </a:r>
            <a:r>
              <a:rPr lang="en-US" altLang="zh-CN" sz="2400" i="1"/>
              <a:t>P</a:t>
            </a:r>
            <a:r>
              <a:rPr lang="zh-CN" altLang="zh-CN" sz="2400" baseline="-25000"/>
              <a:t>甲</a:t>
            </a:r>
            <a:r>
              <a:rPr lang="en-US" altLang="zh-CN" sz="2400"/>
              <a:t>∶</a:t>
            </a:r>
            <a:r>
              <a:rPr lang="en-US" altLang="zh-CN" sz="2400" i="1"/>
              <a:t>P</a:t>
            </a:r>
            <a:r>
              <a:rPr lang="zh-CN" altLang="zh-CN" sz="2400" baseline="-25000"/>
              <a:t>乙</a:t>
            </a:r>
            <a:r>
              <a:rPr lang="zh-CN" altLang="zh-CN" sz="2400"/>
              <a:t>＝</a:t>
            </a:r>
            <a:r>
              <a:rPr lang="en-US" altLang="zh-CN" sz="2400"/>
              <a:t>3∶4</a:t>
            </a:r>
            <a:br>
              <a:rPr lang="zh-CN" altLang="zh-CN" sz="2400"/>
            </a:br>
            <a:r>
              <a:rPr lang="en-US" altLang="zh-CN" sz="2400"/>
              <a:t>D</a:t>
            </a:r>
            <a:r>
              <a:rPr lang="zh-CN" altLang="zh-CN" sz="2400"/>
              <a:t>．</a:t>
            </a:r>
            <a:r>
              <a:rPr lang="en-US" altLang="zh-CN" sz="2400" i="1"/>
              <a:t>P</a:t>
            </a:r>
            <a:r>
              <a:rPr lang="zh-CN" altLang="zh-CN" sz="2400" baseline="-25000"/>
              <a:t>甲</a:t>
            </a:r>
            <a:r>
              <a:rPr lang="en-US" altLang="zh-CN" sz="2400"/>
              <a:t>∶</a:t>
            </a:r>
            <a:r>
              <a:rPr lang="en-US" altLang="zh-CN" sz="2400" i="1"/>
              <a:t>P</a:t>
            </a:r>
            <a:r>
              <a:rPr lang="zh-CN" altLang="zh-CN" sz="2400" baseline="-25000"/>
              <a:t>乙</a:t>
            </a:r>
            <a:r>
              <a:rPr lang="zh-CN" altLang="zh-CN" sz="2400"/>
              <a:t>＝</a:t>
            </a:r>
            <a:r>
              <a:rPr lang="en-US" altLang="zh-CN" sz="2400"/>
              <a:t>3∶2</a:t>
            </a:r>
            <a:r>
              <a:rPr lang="zh-CN" altLang="zh-CN" sz="2400"/>
              <a:t>　</a:t>
            </a:r>
            <a:r>
              <a:rPr lang="en-US" altLang="zh-CN" sz="2400" i="1"/>
              <a:t>P</a:t>
            </a:r>
            <a:r>
              <a:rPr lang="zh-CN" altLang="zh-CN" sz="2400" baseline="-25000"/>
              <a:t>甲</a:t>
            </a:r>
            <a:r>
              <a:rPr lang="en-US" altLang="zh-CN" sz="2400"/>
              <a:t>∶</a:t>
            </a:r>
            <a:r>
              <a:rPr lang="en-US" altLang="zh-CN" sz="2400" i="1"/>
              <a:t>P</a:t>
            </a:r>
            <a:r>
              <a:rPr lang="zh-CN" altLang="zh-CN" sz="2400" baseline="-25000"/>
              <a:t>乙</a:t>
            </a:r>
            <a:r>
              <a:rPr lang="zh-CN" altLang="zh-CN" sz="2400"/>
              <a:t>＝</a:t>
            </a:r>
            <a:r>
              <a:rPr lang="en-US" altLang="zh-CN" sz="2400"/>
              <a:t>4∶3</a:t>
            </a:r>
            <a:br>
              <a:rPr lang="zh-CN" altLang="zh-CN" sz="2400"/>
            </a:br>
            <a:endParaRPr lang="zh-CN" altLang="en-US" sz="2400"/>
          </a:p>
        </p:txBody>
      </p:sp>
      <p:pic>
        <p:nvPicPr>
          <p:cNvPr id="15363" name="Picture 2"/>
          <p:cNvPicPr>
            <a:picLocks noChangeAspect="1"/>
          </p:cNvPicPr>
          <p:nvPr/>
        </p:nvPicPr>
        <p:blipFill>
          <a:blip r:embed="rId2"/>
          <a:stretch>
            <a:fillRect/>
          </a:stretch>
        </p:blipFill>
        <p:spPr>
          <a:xfrm>
            <a:off x="523875" y="844550"/>
            <a:ext cx="1323975" cy="487363"/>
          </a:xfrm>
          <a:prstGeom prst="rect">
            <a:avLst/>
          </a:prstGeom>
          <a:noFill/>
          <a:ln>
            <a:noFill/>
            <a:miter lim="800000"/>
          </a:ln>
        </p:spPr>
      </p:pic>
      <p:sp>
        <p:nvSpPr>
          <p:cNvPr id="15364" name="矩形 5"/>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5365" name="Picture 7"/>
          <p:cNvPicPr>
            <a:picLocks noChangeAspect="1"/>
          </p:cNvPicPr>
          <p:nvPr/>
        </p:nvPicPr>
        <p:blipFill>
          <a:blip r:embed="rId3"/>
          <a:stretch>
            <a:fillRect/>
          </a:stretch>
        </p:blipFill>
        <p:spPr>
          <a:xfrm>
            <a:off x="5645150" y="4564063"/>
            <a:ext cx="3103563" cy="941387"/>
          </a:xfrm>
          <a:prstGeom prst="rect">
            <a:avLst/>
          </a:prstGeom>
          <a:noFill/>
          <a:ln>
            <a:noFill/>
            <a:miter lim="800000"/>
          </a:ln>
        </p:spPr>
      </p:pic>
      <p:sp>
        <p:nvSpPr>
          <p:cNvPr id="15366" name="矩形 8"/>
          <p:cNvSpPr/>
          <p:nvPr/>
        </p:nvSpPr>
        <p:spPr>
          <a:xfrm>
            <a:off x="2811463" y="3513138"/>
            <a:ext cx="481012"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fade">
                                      <p:cBhvr>
                                        <p:cTn id="7" dur="500"/>
                                        <p:tgtEl>
                                          <p:spTgt spid="1536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362"/>
                                        </p:tgtEl>
                                        <p:attrNameLst>
                                          <p:attrName>style.visibility</p:attrName>
                                        </p:attrNameLst>
                                      </p:cBhvr>
                                      <p:to>
                                        <p:strVal val="visible"/>
                                      </p:to>
                                    </p:set>
                                    <p:animEffect transition="in" filter="fade">
                                      <p:cBhvr>
                                        <p:cTn id="10" dur="500"/>
                                        <p:tgtEl>
                                          <p:spTgt spid="15362"/>
                                        </p:tgtEl>
                                      </p:cBhvr>
                                    </p:animEffect>
                                  </p:childTnLst>
                                </p:cTn>
                              </p:par>
                              <p:par>
                                <p:cTn id="11" presetID="10" presetClass="entr" presetSubtype="0" fill="hold" nodeType="withEffect">
                                  <p:stCondLst>
                                    <p:cond delay="0"/>
                                  </p:stCondLst>
                                  <p:childTnLst>
                                    <p:set>
                                      <p:cBhvr>
                                        <p:cTn id="12" dur="1" fill="hold">
                                          <p:stCondLst>
                                            <p:cond delay="0"/>
                                          </p:stCondLst>
                                        </p:cTn>
                                        <p:tgtEl>
                                          <p:spTgt spid="15365"/>
                                        </p:tgtEl>
                                        <p:attrNameLst>
                                          <p:attrName>style.visibility</p:attrName>
                                        </p:attrNameLst>
                                      </p:cBhvr>
                                      <p:to>
                                        <p:strVal val="visible"/>
                                      </p:to>
                                    </p:set>
                                    <p:animEffect transition="in" filter="fade">
                                      <p:cBhvr>
                                        <p:cTn id="13" dur="500"/>
                                        <p:tgtEl>
                                          <p:spTgt spid="15365"/>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5366"/>
                                        </p:tgtEl>
                                        <p:attrNameLst>
                                          <p:attrName>style.visibility</p:attrName>
                                        </p:attrNameLst>
                                      </p:cBhvr>
                                      <p:to>
                                        <p:strVal val="visible"/>
                                      </p:to>
                                    </p:set>
                                    <p:anim calcmode="lin" valueType="num">
                                      <p:cBhvr additive="base">
                                        <p:cTn id="18" dur="500" fill="hold"/>
                                        <p:tgtEl>
                                          <p:spTgt spid="15366"/>
                                        </p:tgtEl>
                                        <p:attrNameLst>
                                          <p:attrName>ppt_x</p:attrName>
                                        </p:attrNameLst>
                                      </p:cBhvr>
                                      <p:tavLst>
                                        <p:tav tm="0">
                                          <p:val>
                                            <p:strVal val="#ppt_x"/>
                                          </p:val>
                                        </p:tav>
                                        <p:tav tm="100000">
                                          <p:val>
                                            <p:strVal val="#ppt_x"/>
                                          </p:val>
                                        </p:tav>
                                      </p:tavLst>
                                    </p:anim>
                                    <p:anim calcmode="lin" valueType="num">
                                      <p:cBhvr additive="base">
                                        <p:cTn id="19" dur="500" fill="hold"/>
                                        <p:tgtEl>
                                          <p:spTgt spid="153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5366"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6386" name="标题 3"/>
          <p:cNvSpPr>
            <a:spLocks noGrp="1"/>
          </p:cNvSpPr>
          <p:nvPr>
            <p:ph type="title" idx="4294967295"/>
          </p:nvPr>
        </p:nvSpPr>
        <p:spPr>
          <a:xfrm>
            <a:off x="508000" y="106521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二　  增大压强和减小压强的方法　 </a:t>
            </a:r>
            <a:br>
              <a:rPr lang="en-US" altLang="zh-CN" sz="2800"/>
            </a:br>
            <a:r>
              <a:rPr lang="en-US" altLang="zh-CN" sz="2800"/>
              <a:t>          </a:t>
            </a:r>
            <a:r>
              <a:rPr lang="zh-CN" altLang="zh-CN" sz="2800"/>
              <a:t>（</a:t>
            </a:r>
            <a:r>
              <a:rPr lang="en-US" altLang="zh-CN" sz="2800"/>
              <a:t>2020·</a:t>
            </a:r>
            <a:r>
              <a:rPr lang="zh-CN" altLang="zh-CN" sz="2800"/>
              <a:t>北京）如下图所示的实验中，为了减小压强的是（　　）</a:t>
            </a:r>
            <a:br>
              <a:rPr lang="en-US" altLang="zh-CN" sz="2800"/>
            </a:br>
            <a:br>
              <a:rPr lang="en-US" altLang="zh-CN" sz="2800"/>
            </a:br>
            <a:br>
              <a:rPr lang="zh-CN" altLang="zh-CN" sz="2800"/>
            </a:br>
            <a:r>
              <a:rPr lang="en-US" altLang="zh-CN" sz="2800"/>
              <a:t>A</a:t>
            </a:r>
            <a:r>
              <a:rPr lang="zh-CN" altLang="zh-CN" sz="2800"/>
              <a:t>．逃生锤的锤头很尖</a:t>
            </a:r>
            <a:r>
              <a:rPr lang="en-US" altLang="zh-CN" sz="2800"/>
              <a:t>      B</a:t>
            </a:r>
            <a:r>
              <a:rPr lang="zh-CN" altLang="zh-CN" sz="2800"/>
              <a:t>．载重车装有很多车轮</a:t>
            </a:r>
            <a:r>
              <a:rPr lang="en-US" altLang="zh-CN" sz="2800"/>
              <a:t>           C</a:t>
            </a:r>
            <a:r>
              <a:rPr lang="zh-CN" altLang="zh-CN" sz="2800"/>
              <a:t>．盲道上有凸起</a:t>
            </a:r>
            <a:r>
              <a:rPr lang="en-US" altLang="zh-CN" sz="2800"/>
              <a:t>     	    D</a:t>
            </a:r>
            <a:r>
              <a:rPr lang="zh-CN" altLang="zh-CN" sz="2800"/>
              <a:t>．吸管的一端剪成斜口</a:t>
            </a:r>
            <a:br>
              <a:rPr lang="zh-CN" altLang="zh-CN" sz="2800"/>
            </a:br>
            <a:endParaRPr lang="zh-CN" altLang="en-US" sz="2800"/>
          </a:p>
        </p:txBody>
      </p:sp>
      <p:pic>
        <p:nvPicPr>
          <p:cNvPr id="16387" name="图片 5"/>
          <p:cNvPicPr>
            <a:picLocks noChangeAspect="1"/>
          </p:cNvPicPr>
          <p:nvPr/>
        </p:nvPicPr>
        <p:blipFill>
          <a:blip r:embed="rId2"/>
          <a:stretch>
            <a:fillRect/>
          </a:stretch>
        </p:blipFill>
        <p:spPr>
          <a:xfrm>
            <a:off x="508000" y="3076575"/>
            <a:ext cx="8128000" cy="1071563"/>
          </a:xfrm>
          <a:prstGeom prst="rect">
            <a:avLst/>
          </a:prstGeom>
          <a:noFill/>
          <a:ln>
            <a:noFill/>
            <a:miter lim="800000"/>
          </a:ln>
        </p:spPr>
      </p:pic>
      <p:pic>
        <p:nvPicPr>
          <p:cNvPr id="16388" name="Picture 3"/>
          <p:cNvPicPr>
            <a:picLocks noChangeAspect="1"/>
          </p:cNvPicPr>
          <p:nvPr/>
        </p:nvPicPr>
        <p:blipFill>
          <a:blip r:embed="rId3"/>
          <a:stretch>
            <a:fillRect/>
          </a:stretch>
        </p:blipFill>
        <p:spPr>
          <a:xfrm>
            <a:off x="669925" y="1938338"/>
            <a:ext cx="790575" cy="395287"/>
          </a:xfrm>
          <a:prstGeom prst="rect">
            <a:avLst/>
          </a:prstGeom>
          <a:noFill/>
          <a:ln>
            <a:noFill/>
            <a:miter lim="800000"/>
          </a:ln>
        </p:spPr>
      </p:pic>
      <p:sp>
        <p:nvSpPr>
          <p:cNvPr id="16389"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6390" name="矩形 9"/>
          <p:cNvSpPr/>
          <p:nvPr/>
        </p:nvSpPr>
        <p:spPr>
          <a:xfrm>
            <a:off x="2868613" y="2416175"/>
            <a:ext cx="458787" cy="5857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fade">
                                      <p:cBhvr>
                                        <p:cTn id="7" dur="500"/>
                                        <p:tgtEl>
                                          <p:spTgt spid="1638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386"/>
                                        </p:tgtEl>
                                        <p:attrNameLst>
                                          <p:attrName>style.visibility</p:attrName>
                                        </p:attrNameLst>
                                      </p:cBhvr>
                                      <p:to>
                                        <p:strVal val="visible"/>
                                      </p:to>
                                    </p:set>
                                    <p:animEffect transition="in" filter="fade">
                                      <p:cBhvr>
                                        <p:cTn id="10" dur="500"/>
                                        <p:tgtEl>
                                          <p:spTgt spid="16386"/>
                                        </p:tgtEl>
                                      </p:cBhvr>
                                    </p:animEffect>
                                  </p:childTnLst>
                                </p:cTn>
                              </p:par>
                              <p:par>
                                <p:cTn id="11" presetID="10" presetClass="entr" presetSubtype="0" fill="hold" nodeType="withEffect">
                                  <p:stCondLst>
                                    <p:cond delay="0"/>
                                  </p:stCondLst>
                                  <p:childTnLst>
                                    <p:set>
                                      <p:cBhvr>
                                        <p:cTn id="12" dur="1" fill="hold">
                                          <p:stCondLst>
                                            <p:cond delay="0"/>
                                          </p:stCondLst>
                                        </p:cTn>
                                        <p:tgtEl>
                                          <p:spTgt spid="16387"/>
                                        </p:tgtEl>
                                        <p:attrNameLst>
                                          <p:attrName>style.visibility</p:attrName>
                                        </p:attrNameLst>
                                      </p:cBhvr>
                                      <p:to>
                                        <p:strVal val="visible"/>
                                      </p:to>
                                    </p:set>
                                    <p:animEffect transition="in" filter="fade">
                                      <p:cBhvr>
                                        <p:cTn id="13" dur="500"/>
                                        <p:tgtEl>
                                          <p:spTgt spid="16387"/>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390"/>
                                        </p:tgtEl>
                                        <p:attrNameLst>
                                          <p:attrName>style.visibility</p:attrName>
                                        </p:attrNameLst>
                                      </p:cBhvr>
                                      <p:to>
                                        <p:strVal val="visible"/>
                                      </p:to>
                                    </p:set>
                                    <p:anim calcmode="lin" valueType="num">
                                      <p:cBhvr additive="base">
                                        <p:cTn id="18" dur="500" fill="hold"/>
                                        <p:tgtEl>
                                          <p:spTgt spid="16390"/>
                                        </p:tgtEl>
                                        <p:attrNameLst>
                                          <p:attrName>ppt_x</p:attrName>
                                        </p:attrNameLst>
                                      </p:cBhvr>
                                      <p:tavLst>
                                        <p:tav tm="0">
                                          <p:val>
                                            <p:strVal val="#ppt_x"/>
                                          </p:val>
                                        </p:tav>
                                        <p:tav tm="100000">
                                          <p:val>
                                            <p:strVal val="#ppt_x"/>
                                          </p:val>
                                        </p:tav>
                                      </p:tavLst>
                                    </p:anim>
                                    <p:anim calcmode="lin" valueType="num">
                                      <p:cBhvr additive="base">
                                        <p:cTn id="19" dur="500" fill="hold"/>
                                        <p:tgtEl>
                                          <p:spTgt spid="163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390"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7410"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7411" name="标题 2"/>
          <p:cNvSpPr>
            <a:spLocks noGrp="1"/>
          </p:cNvSpPr>
          <p:nvPr>
            <p:ph type="title" idx="4294967295"/>
          </p:nvPr>
        </p:nvSpPr>
        <p:spPr>
          <a:xfrm>
            <a:off x="508000" y="1585913"/>
            <a:ext cx="8128000" cy="3409950"/>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【点拔】增大压强的方法：</a:t>
            </a:r>
            <a:r>
              <a:rPr lang="en-US" altLang="zh-CN" sz="2800"/>
              <a:t>①</a:t>
            </a:r>
            <a:r>
              <a:rPr lang="zh-CN" altLang="zh-CN" sz="2800"/>
              <a:t>增大压力：压路机的碾子很重；汽车限重；②减小受力面积：尖的物体，刀、斧头等；</a:t>
            </a:r>
            <a:br>
              <a:rPr lang="zh-CN" altLang="zh-CN" sz="2800"/>
            </a:br>
            <a:r>
              <a:rPr lang="zh-CN" altLang="zh-CN" sz="2800"/>
              <a:t>减小压强的方法：增大受力面积：书包背带很宽；枕木；坦克的履带等．</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barn(inVertical)">
                                      <p:cBhvr>
                                        <p:cTn id="7" dur="500"/>
                                        <p:tgtEl>
                                          <p:spTgt spid="1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8434" name="标题 1"/>
          <p:cNvSpPr>
            <a:spLocks noGrp="1"/>
          </p:cNvSpPr>
          <p:nvPr>
            <p:ph type="title" idx="4294967295"/>
          </p:nvPr>
        </p:nvSpPr>
        <p:spPr>
          <a:xfrm>
            <a:off x="582613" y="11144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a:t>
            </a:r>
            <a:r>
              <a:rPr lang="en-US" altLang="zh-CN" sz="2800"/>
              <a:t>2020·</a:t>
            </a:r>
            <a:r>
              <a:rPr lang="zh-CN" altLang="zh-CN" sz="2800"/>
              <a:t>绍兴）端午节，小敏提着一盒粽子去看望长辈时，下列提法中手受到压强最大的是（　　）</a:t>
            </a:r>
            <a:br>
              <a:rPr lang="zh-CN" altLang="zh-CN" sz="2800"/>
            </a:br>
            <a:r>
              <a:rPr lang="en-US" altLang="zh-CN" sz="2800"/>
              <a:t>A.</a:t>
            </a:r>
            <a:r>
              <a:rPr lang="zh-CN" altLang="zh-CN" sz="2800"/>
              <a:t>用单手提单绳</a:t>
            </a:r>
            <a:r>
              <a:rPr lang="en-US" altLang="zh-CN" sz="2800"/>
              <a:t>                           </a:t>
            </a:r>
            <a:br>
              <a:rPr lang="zh-CN" altLang="zh-CN" sz="2800"/>
            </a:br>
            <a:r>
              <a:rPr lang="en-US" altLang="zh-CN" sz="2800"/>
              <a:t>B</a:t>
            </a:r>
            <a:r>
              <a:rPr lang="zh-CN" altLang="zh-CN" sz="2800"/>
              <a:t>．用单手提双绳</a:t>
            </a:r>
            <a:br>
              <a:rPr lang="zh-CN" altLang="zh-CN" sz="2800"/>
            </a:br>
            <a:r>
              <a:rPr lang="en-US" altLang="zh-CN" sz="2800"/>
              <a:t>C</a:t>
            </a:r>
            <a:r>
              <a:rPr lang="zh-CN" altLang="zh-CN" sz="2800"/>
              <a:t>．用双手提单绳</a:t>
            </a:r>
            <a:r>
              <a:rPr lang="en-US" altLang="zh-CN" sz="2800"/>
              <a:t>                              </a:t>
            </a:r>
            <a:br>
              <a:rPr lang="zh-CN" altLang="zh-CN" sz="2800"/>
            </a:br>
            <a:r>
              <a:rPr lang="en-US" altLang="zh-CN" sz="2800"/>
              <a:t>D</a:t>
            </a:r>
            <a:r>
              <a:rPr lang="zh-CN" altLang="zh-CN" sz="2800"/>
              <a:t>．用双手提双绳</a:t>
            </a:r>
            <a:br>
              <a:rPr lang="zh-CN" altLang="zh-CN" sz="2800"/>
            </a:br>
            <a:endParaRPr lang="zh-CN" altLang="en-US" sz="2800"/>
          </a:p>
        </p:txBody>
      </p:sp>
      <p:pic>
        <p:nvPicPr>
          <p:cNvPr id="18435" name="Picture 2"/>
          <p:cNvPicPr>
            <a:picLocks noChangeAspect="1"/>
          </p:cNvPicPr>
          <p:nvPr/>
        </p:nvPicPr>
        <p:blipFill>
          <a:blip r:embed="rId2"/>
          <a:stretch>
            <a:fillRect/>
          </a:stretch>
        </p:blipFill>
        <p:spPr>
          <a:xfrm>
            <a:off x="598488" y="1250950"/>
            <a:ext cx="1339850" cy="495300"/>
          </a:xfrm>
          <a:prstGeom prst="rect">
            <a:avLst/>
          </a:prstGeom>
          <a:noFill/>
          <a:ln>
            <a:noFill/>
            <a:miter lim="800000"/>
          </a:ln>
        </p:spPr>
      </p:pic>
      <p:sp>
        <p:nvSpPr>
          <p:cNvPr id="18436" name="矩形 5"/>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8437" name="Picture 6"/>
          <p:cNvPicPr>
            <a:picLocks noChangeAspect="1"/>
          </p:cNvPicPr>
          <p:nvPr/>
        </p:nvPicPr>
        <p:blipFill>
          <a:blip r:embed="rId3"/>
          <a:stretch>
            <a:fillRect/>
          </a:stretch>
        </p:blipFill>
        <p:spPr>
          <a:xfrm>
            <a:off x="5192713" y="2814638"/>
            <a:ext cx="2563812" cy="2306637"/>
          </a:xfrm>
          <a:prstGeom prst="rect">
            <a:avLst/>
          </a:prstGeom>
          <a:noFill/>
          <a:ln>
            <a:noFill/>
            <a:miter lim="800000"/>
          </a:ln>
        </p:spPr>
      </p:pic>
      <p:sp>
        <p:nvSpPr>
          <p:cNvPr id="18438" name="矩形 7"/>
          <p:cNvSpPr/>
          <p:nvPr/>
        </p:nvSpPr>
        <p:spPr>
          <a:xfrm>
            <a:off x="1146175" y="2474913"/>
            <a:ext cx="481013"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fade">
                                      <p:cBhvr>
                                        <p:cTn id="7" dur="500"/>
                                        <p:tgtEl>
                                          <p:spTgt spid="1843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434"/>
                                        </p:tgtEl>
                                        <p:attrNameLst>
                                          <p:attrName>style.visibility</p:attrName>
                                        </p:attrNameLst>
                                      </p:cBhvr>
                                      <p:to>
                                        <p:strVal val="visible"/>
                                      </p:to>
                                    </p:set>
                                    <p:animEffect transition="in" filter="fade">
                                      <p:cBhvr>
                                        <p:cTn id="10" dur="500"/>
                                        <p:tgtEl>
                                          <p:spTgt spid="18434"/>
                                        </p:tgtEl>
                                      </p:cBhvr>
                                    </p:animEffect>
                                  </p:childTnLst>
                                </p:cTn>
                              </p:par>
                              <p:par>
                                <p:cTn id="11" presetID="10" presetClass="entr" presetSubtype="0" fill="hold" nodeType="withEffect">
                                  <p:stCondLst>
                                    <p:cond delay="0"/>
                                  </p:stCondLst>
                                  <p:childTnLst>
                                    <p:set>
                                      <p:cBhvr>
                                        <p:cTn id="12" dur="1" fill="hold">
                                          <p:stCondLst>
                                            <p:cond delay="0"/>
                                          </p:stCondLst>
                                        </p:cTn>
                                        <p:tgtEl>
                                          <p:spTgt spid="18437"/>
                                        </p:tgtEl>
                                        <p:attrNameLst>
                                          <p:attrName>style.visibility</p:attrName>
                                        </p:attrNameLst>
                                      </p:cBhvr>
                                      <p:to>
                                        <p:strVal val="visible"/>
                                      </p:to>
                                    </p:set>
                                    <p:animEffect transition="in" filter="fade">
                                      <p:cBhvr>
                                        <p:cTn id="13" dur="500"/>
                                        <p:tgtEl>
                                          <p:spTgt spid="18437"/>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8438"/>
                                        </p:tgtEl>
                                        <p:attrNameLst>
                                          <p:attrName>style.visibility</p:attrName>
                                        </p:attrNameLst>
                                      </p:cBhvr>
                                      <p:to>
                                        <p:strVal val="visible"/>
                                      </p:to>
                                    </p:set>
                                    <p:anim calcmode="lin" valueType="num">
                                      <p:cBhvr additive="base">
                                        <p:cTn id="18" dur="500" fill="hold"/>
                                        <p:tgtEl>
                                          <p:spTgt spid="18438"/>
                                        </p:tgtEl>
                                        <p:attrNameLst>
                                          <p:attrName>ppt_x</p:attrName>
                                        </p:attrNameLst>
                                      </p:cBhvr>
                                      <p:tavLst>
                                        <p:tav tm="0">
                                          <p:val>
                                            <p:strVal val="#ppt_x"/>
                                          </p:val>
                                        </p:tav>
                                        <p:tav tm="100000">
                                          <p:val>
                                            <p:strVal val="#ppt_x"/>
                                          </p:val>
                                        </p:tav>
                                      </p:tavLst>
                                    </p:anim>
                                    <p:anim calcmode="lin" valueType="num">
                                      <p:cBhvr additive="base">
                                        <p:cTn id="19" dur="500" fill="hold"/>
                                        <p:tgtEl>
                                          <p:spTgt spid="184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8438"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9458" name="标题 4"/>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三　  液体压强的特点和计算　 </a:t>
            </a:r>
            <a:br>
              <a:rPr lang="en-US" altLang="zh-CN" sz="2800"/>
            </a:br>
            <a:r>
              <a:rPr lang="en-US" altLang="zh-CN" sz="2800"/>
              <a:t>         </a:t>
            </a:r>
            <a:r>
              <a:rPr lang="zh-CN" altLang="zh-CN" sz="2800"/>
              <a:t>（</a:t>
            </a:r>
            <a:r>
              <a:rPr lang="en-US" altLang="zh-CN" sz="2800"/>
              <a:t>2020·</a:t>
            </a:r>
            <a:r>
              <a:rPr lang="zh-CN" altLang="zh-CN" sz="2800"/>
              <a:t>郴州）如右图所示，将盛有适量水的试管由倾斜位置</a:t>
            </a:r>
            <a:r>
              <a:rPr lang="en-US" altLang="zh-CN" sz="2800"/>
              <a:t>A</a:t>
            </a:r>
            <a:r>
              <a:rPr lang="zh-CN" altLang="zh-CN" sz="2800"/>
              <a:t>缓慢移至竖直位置</a:t>
            </a:r>
            <a:r>
              <a:rPr lang="en-US" altLang="zh-CN" sz="2800"/>
              <a:t>B.</a:t>
            </a:r>
            <a:r>
              <a:rPr lang="zh-CN" altLang="zh-CN" sz="2800"/>
              <a:t>在此过程中，水对试管底部的压强（　　）</a:t>
            </a:r>
            <a:br>
              <a:rPr lang="zh-CN" altLang="zh-CN" sz="2800"/>
            </a:br>
            <a:r>
              <a:rPr lang="en-US" altLang="zh-CN" sz="2800"/>
              <a:t>A</a:t>
            </a:r>
            <a:r>
              <a:rPr lang="zh-CN" altLang="zh-CN" sz="2800"/>
              <a:t>．变大</a:t>
            </a:r>
            <a:br>
              <a:rPr lang="zh-CN" altLang="zh-CN" sz="2800"/>
            </a:br>
            <a:r>
              <a:rPr lang="en-US" altLang="zh-CN" sz="2800"/>
              <a:t>B</a:t>
            </a:r>
            <a:r>
              <a:rPr lang="zh-CN" altLang="zh-CN" sz="2800"/>
              <a:t>．变小</a:t>
            </a:r>
            <a:br>
              <a:rPr lang="zh-CN" altLang="zh-CN" sz="2800"/>
            </a:br>
            <a:r>
              <a:rPr lang="en-US" altLang="zh-CN" sz="2800"/>
              <a:t>C</a:t>
            </a:r>
            <a:r>
              <a:rPr lang="zh-CN" altLang="zh-CN" sz="2800"/>
              <a:t>．先变小后变大</a:t>
            </a:r>
            <a:br>
              <a:rPr lang="zh-CN" altLang="zh-CN" sz="2800"/>
            </a:br>
            <a:r>
              <a:rPr lang="en-US" altLang="zh-CN" sz="2800"/>
              <a:t>D</a:t>
            </a:r>
            <a:r>
              <a:rPr lang="zh-CN" altLang="zh-CN" sz="2800"/>
              <a:t>．先变大后变小</a:t>
            </a:r>
            <a:br>
              <a:rPr lang="zh-CN" altLang="zh-CN" sz="2800"/>
            </a:br>
            <a:endParaRPr lang="zh-CN" altLang="en-US" sz="2800"/>
          </a:p>
        </p:txBody>
      </p:sp>
      <p:pic>
        <p:nvPicPr>
          <p:cNvPr id="19459" name="Picture 4"/>
          <p:cNvPicPr>
            <a:picLocks noChangeAspect="1"/>
          </p:cNvPicPr>
          <p:nvPr/>
        </p:nvPicPr>
        <p:blipFill>
          <a:blip r:embed="rId2"/>
          <a:stretch>
            <a:fillRect/>
          </a:stretch>
        </p:blipFill>
        <p:spPr>
          <a:xfrm>
            <a:off x="704850" y="1776413"/>
            <a:ext cx="790575" cy="395287"/>
          </a:xfrm>
          <a:prstGeom prst="rect">
            <a:avLst/>
          </a:prstGeom>
          <a:noFill/>
          <a:ln>
            <a:noFill/>
            <a:miter lim="800000"/>
          </a:ln>
        </p:spPr>
      </p:pic>
      <p:sp>
        <p:nvSpPr>
          <p:cNvPr id="19460" name="矩形 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9461" name="Picture 14"/>
          <p:cNvPicPr>
            <a:picLocks noChangeAspect="1"/>
          </p:cNvPicPr>
          <p:nvPr/>
        </p:nvPicPr>
        <p:blipFill>
          <a:blip r:embed="rId3"/>
          <a:stretch>
            <a:fillRect/>
          </a:stretch>
        </p:blipFill>
        <p:spPr>
          <a:xfrm>
            <a:off x="6002338" y="3703638"/>
            <a:ext cx="1239837" cy="1773237"/>
          </a:xfrm>
          <a:prstGeom prst="rect">
            <a:avLst/>
          </a:prstGeom>
          <a:noFill/>
          <a:ln>
            <a:noFill/>
            <a:miter lim="800000"/>
          </a:ln>
        </p:spPr>
      </p:pic>
      <p:sp>
        <p:nvSpPr>
          <p:cNvPr id="19462" name="矩形 16"/>
          <p:cNvSpPr/>
          <p:nvPr/>
        </p:nvSpPr>
        <p:spPr>
          <a:xfrm>
            <a:off x="4957763" y="2879725"/>
            <a:ext cx="481012"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fade">
                                      <p:cBhvr>
                                        <p:cTn id="7" dur="500"/>
                                        <p:tgtEl>
                                          <p:spTgt spid="1945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458"/>
                                        </p:tgtEl>
                                        <p:attrNameLst>
                                          <p:attrName>style.visibility</p:attrName>
                                        </p:attrNameLst>
                                      </p:cBhvr>
                                      <p:to>
                                        <p:strVal val="visible"/>
                                      </p:to>
                                    </p:set>
                                    <p:animEffect transition="in" filter="fade">
                                      <p:cBhvr>
                                        <p:cTn id="10" dur="500"/>
                                        <p:tgtEl>
                                          <p:spTgt spid="19458"/>
                                        </p:tgtEl>
                                      </p:cBhvr>
                                    </p:animEffect>
                                  </p:childTnLst>
                                </p:cTn>
                              </p:par>
                              <p:par>
                                <p:cTn id="11" presetID="10" presetClass="entr" presetSubtype="0" fill="hold" nodeType="withEffect">
                                  <p:stCondLst>
                                    <p:cond delay="0"/>
                                  </p:stCondLst>
                                  <p:childTnLst>
                                    <p:set>
                                      <p:cBhvr>
                                        <p:cTn id="12" dur="1" fill="hold">
                                          <p:stCondLst>
                                            <p:cond delay="0"/>
                                          </p:stCondLst>
                                        </p:cTn>
                                        <p:tgtEl>
                                          <p:spTgt spid="19461"/>
                                        </p:tgtEl>
                                        <p:attrNameLst>
                                          <p:attrName>style.visibility</p:attrName>
                                        </p:attrNameLst>
                                      </p:cBhvr>
                                      <p:to>
                                        <p:strVal val="visible"/>
                                      </p:to>
                                    </p:set>
                                    <p:animEffect transition="in" filter="fade">
                                      <p:cBhvr>
                                        <p:cTn id="13" dur="500"/>
                                        <p:tgtEl>
                                          <p:spTgt spid="19461"/>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9462"/>
                                        </p:tgtEl>
                                        <p:attrNameLst>
                                          <p:attrName>style.visibility</p:attrName>
                                        </p:attrNameLst>
                                      </p:cBhvr>
                                      <p:to>
                                        <p:strVal val="visible"/>
                                      </p:to>
                                    </p:set>
                                    <p:anim calcmode="lin" valueType="num">
                                      <p:cBhvr additive="base">
                                        <p:cTn id="18" dur="500" fill="hold"/>
                                        <p:tgtEl>
                                          <p:spTgt spid="19462"/>
                                        </p:tgtEl>
                                        <p:attrNameLst>
                                          <p:attrName>ppt_x</p:attrName>
                                        </p:attrNameLst>
                                      </p:cBhvr>
                                      <p:tavLst>
                                        <p:tav tm="0">
                                          <p:val>
                                            <p:strVal val="#ppt_x"/>
                                          </p:val>
                                        </p:tav>
                                        <p:tav tm="100000">
                                          <p:val>
                                            <p:strVal val="#ppt_x"/>
                                          </p:val>
                                        </p:tav>
                                      </p:tavLst>
                                    </p:anim>
                                    <p:anim calcmode="lin" valueType="num">
                                      <p:cBhvr additive="base">
                                        <p:cTn id="19" dur="500" fill="hold"/>
                                        <p:tgtEl>
                                          <p:spTgt spid="194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62"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482"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0483" name="标题 2"/>
          <p:cNvSpPr>
            <a:spLocks noGrp="1"/>
          </p:cNvSpPr>
          <p:nvPr>
            <p:ph type="title" idx="4294967295"/>
          </p:nvPr>
        </p:nvSpPr>
        <p:spPr>
          <a:xfrm>
            <a:off x="508000" y="1931988"/>
            <a:ext cx="8128000" cy="2794000"/>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【点拔】液体压强与液体的密度和深度有关，与液体的质量无关．液体深度指液体到液面的竖直距离．深度越深，液体压强越大．应用：水坝上窄下宽．</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barn(inVertical)">
                                      <p:cBhvr>
                                        <p:cTn id="7" dur="500"/>
                                        <p:tgtEl>
                                          <p:spTgt spid="20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1506" name="标题 2"/>
          <p:cNvSpPr>
            <a:spLocks noGrp="1"/>
          </p:cNvSpPr>
          <p:nvPr>
            <p:ph type="title" idx="4294967295"/>
          </p:nvPr>
        </p:nvSpPr>
        <p:spPr>
          <a:xfrm>
            <a:off x="508000" y="1257300"/>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a:t>
            </a:r>
            <a:r>
              <a:rPr lang="en-US" altLang="zh-CN" sz="2800"/>
              <a:t>2020·</a:t>
            </a:r>
            <a:r>
              <a:rPr lang="zh-CN" altLang="zh-CN" sz="2800"/>
              <a:t>宜昌）如右图所示，一个空塑料药瓶，瓶口扎上橡皮膜，瓶口朝下竖直地浸入水中，橡皮膜受到了水向</a:t>
            </a:r>
            <a:r>
              <a:rPr lang="zh-CN" altLang="zh-CN" sz="2800" u="sng"/>
              <a:t>　　　　　</a:t>
            </a:r>
            <a:r>
              <a:rPr lang="zh-CN" altLang="zh-CN" sz="2800"/>
              <a:t>的压强，大小为</a:t>
            </a:r>
            <a:br>
              <a:rPr lang="en-US" altLang="zh-CN" sz="2800"/>
            </a:br>
            <a:r>
              <a:rPr lang="zh-CN" altLang="zh-CN" sz="2800" u="sng"/>
              <a:t>　　　　　</a:t>
            </a:r>
            <a:r>
              <a:rPr lang="en-US" altLang="zh-CN" sz="2800"/>
              <a:t>Pa.</a:t>
            </a:r>
            <a:r>
              <a:rPr lang="zh-CN" altLang="zh-CN" sz="2800"/>
              <a:t>（</a:t>
            </a:r>
            <a:r>
              <a:rPr lang="en-US" altLang="zh-CN" sz="2800" i="1"/>
              <a:t>g</a:t>
            </a:r>
            <a:r>
              <a:rPr lang="zh-CN" altLang="zh-CN" sz="2800"/>
              <a:t>＝</a:t>
            </a:r>
            <a:r>
              <a:rPr lang="en-US" altLang="zh-CN" sz="2800"/>
              <a:t>10 N/kg</a:t>
            </a:r>
            <a:r>
              <a:rPr lang="zh-CN" altLang="zh-CN" sz="2800"/>
              <a:t>，</a:t>
            </a:r>
            <a:r>
              <a:rPr lang="en-US" altLang="zh-CN" sz="2800" i="1"/>
              <a:t>ρ</a:t>
            </a:r>
            <a:r>
              <a:rPr lang="zh-CN" altLang="zh-CN" sz="2800" baseline="-25000"/>
              <a:t>水</a:t>
            </a:r>
            <a:r>
              <a:rPr lang="zh-CN" altLang="zh-CN" sz="2800"/>
              <a:t>＝</a:t>
            </a:r>
            <a:r>
              <a:rPr lang="en-US" altLang="zh-CN" sz="2800"/>
              <a:t>1×10</a:t>
            </a:r>
            <a:r>
              <a:rPr lang="en-US" altLang="zh-CN" sz="2800" baseline="30000"/>
              <a:t>3</a:t>
            </a:r>
            <a:r>
              <a:rPr lang="en-US" altLang="zh-CN" sz="2800"/>
              <a:t> kg/m</a:t>
            </a:r>
            <a:r>
              <a:rPr lang="en-US" altLang="zh-CN" sz="2800" baseline="30000"/>
              <a:t>3</a:t>
            </a:r>
            <a:r>
              <a:rPr lang="zh-CN" altLang="zh-CN" sz="2800"/>
              <a:t>）</a:t>
            </a:r>
            <a:br>
              <a:rPr lang="zh-CN" altLang="zh-CN" sz="2800"/>
            </a:br>
            <a:endParaRPr lang="zh-CN" altLang="en-US" sz="2800"/>
          </a:p>
        </p:txBody>
      </p:sp>
      <p:pic>
        <p:nvPicPr>
          <p:cNvPr id="21507" name="Picture 2"/>
          <p:cNvPicPr>
            <a:picLocks noChangeAspect="1"/>
          </p:cNvPicPr>
          <p:nvPr/>
        </p:nvPicPr>
        <p:blipFill>
          <a:blip r:embed="rId2"/>
          <a:stretch>
            <a:fillRect/>
          </a:stretch>
        </p:blipFill>
        <p:spPr>
          <a:xfrm>
            <a:off x="561975" y="1366838"/>
            <a:ext cx="1289050" cy="474662"/>
          </a:xfrm>
          <a:prstGeom prst="rect">
            <a:avLst/>
          </a:prstGeom>
          <a:noFill/>
          <a:ln>
            <a:noFill/>
            <a:miter lim="800000"/>
          </a:ln>
        </p:spPr>
      </p:pic>
      <p:sp>
        <p:nvSpPr>
          <p:cNvPr id="2150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21509" name="Picture 7"/>
          <p:cNvPicPr>
            <a:picLocks noChangeAspect="1"/>
          </p:cNvPicPr>
          <p:nvPr/>
        </p:nvPicPr>
        <p:blipFill>
          <a:blip r:embed="rId3"/>
          <a:stretch>
            <a:fillRect/>
          </a:stretch>
        </p:blipFill>
        <p:spPr>
          <a:xfrm>
            <a:off x="3355975" y="4116388"/>
            <a:ext cx="1909763" cy="1909762"/>
          </a:xfrm>
          <a:prstGeom prst="rect">
            <a:avLst/>
          </a:prstGeom>
          <a:noFill/>
          <a:ln>
            <a:noFill/>
            <a:miter lim="800000"/>
          </a:ln>
        </p:spPr>
      </p:pic>
      <p:sp>
        <p:nvSpPr>
          <p:cNvPr id="21510" name="矩形 3"/>
          <p:cNvSpPr/>
          <p:nvPr/>
        </p:nvSpPr>
        <p:spPr>
          <a:xfrm>
            <a:off x="561975" y="3251200"/>
            <a:ext cx="135096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　</a:t>
            </a:r>
            <a:r>
              <a:rPr lang="en-US" altLang="zh-CN" sz="2800" spc="0">
                <a:solidFill>
                  <a:srgbClr val="FF0000"/>
                </a:solidFill>
                <a:latin typeface="Times New Roman" pitchFamily="18" charset="0"/>
                <a:ea typeface="黑体" pitchFamily="49" charset="-122"/>
              </a:rPr>
              <a:t>1 000</a:t>
            </a:r>
            <a:endParaRPr lang="zh-CN" altLang="zh-CN" sz="2800">
              <a:latin typeface="等线" pitchFamily="2" charset="-122"/>
              <a:ea typeface="等线" pitchFamily="2" charset="-122"/>
            </a:endParaRPr>
          </a:p>
        </p:txBody>
      </p:sp>
      <p:sp>
        <p:nvSpPr>
          <p:cNvPr id="21511" name="矩形 5"/>
          <p:cNvSpPr/>
          <p:nvPr/>
        </p:nvSpPr>
        <p:spPr>
          <a:xfrm>
            <a:off x="4102100" y="2589213"/>
            <a:ext cx="5445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上</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fade">
                                      <p:cBhvr>
                                        <p:cTn id="7" dur="500"/>
                                        <p:tgtEl>
                                          <p:spTgt spid="2150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506"/>
                                        </p:tgtEl>
                                        <p:attrNameLst>
                                          <p:attrName>style.visibility</p:attrName>
                                        </p:attrNameLst>
                                      </p:cBhvr>
                                      <p:to>
                                        <p:strVal val="visible"/>
                                      </p:to>
                                    </p:set>
                                    <p:animEffect transition="in" filter="fade">
                                      <p:cBhvr>
                                        <p:cTn id="10" dur="500"/>
                                        <p:tgtEl>
                                          <p:spTgt spid="21506"/>
                                        </p:tgtEl>
                                      </p:cBhvr>
                                    </p:animEffect>
                                  </p:childTnLst>
                                </p:cTn>
                              </p:par>
                              <p:par>
                                <p:cTn id="11" presetID="10" presetClass="entr" presetSubtype="0" fill="hold" nodeType="withEffect">
                                  <p:stCondLst>
                                    <p:cond delay="0"/>
                                  </p:stCondLst>
                                  <p:childTnLst>
                                    <p:set>
                                      <p:cBhvr>
                                        <p:cTn id="12" dur="1" fill="hold">
                                          <p:stCondLst>
                                            <p:cond delay="0"/>
                                          </p:stCondLst>
                                        </p:cTn>
                                        <p:tgtEl>
                                          <p:spTgt spid="21509"/>
                                        </p:tgtEl>
                                        <p:attrNameLst>
                                          <p:attrName>style.visibility</p:attrName>
                                        </p:attrNameLst>
                                      </p:cBhvr>
                                      <p:to>
                                        <p:strVal val="visible"/>
                                      </p:to>
                                    </p:set>
                                    <p:animEffect transition="in" filter="fade">
                                      <p:cBhvr>
                                        <p:cTn id="13" dur="500"/>
                                        <p:tgtEl>
                                          <p:spTgt spid="21509"/>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1511"/>
                                        </p:tgtEl>
                                        <p:attrNameLst>
                                          <p:attrName>style.visibility</p:attrName>
                                        </p:attrNameLst>
                                      </p:cBhvr>
                                      <p:to>
                                        <p:strVal val="visible"/>
                                      </p:to>
                                    </p:set>
                                    <p:anim calcmode="lin" valueType="num">
                                      <p:cBhvr additive="base">
                                        <p:cTn id="18" dur="500" fill="hold"/>
                                        <p:tgtEl>
                                          <p:spTgt spid="21511"/>
                                        </p:tgtEl>
                                        <p:attrNameLst>
                                          <p:attrName>ppt_x</p:attrName>
                                        </p:attrNameLst>
                                      </p:cBhvr>
                                      <p:tavLst>
                                        <p:tav tm="0">
                                          <p:val>
                                            <p:strVal val="#ppt_x"/>
                                          </p:val>
                                        </p:tav>
                                        <p:tav tm="100000">
                                          <p:val>
                                            <p:strVal val="#ppt_x"/>
                                          </p:val>
                                        </p:tav>
                                      </p:tavLst>
                                    </p:anim>
                                    <p:anim calcmode="lin" valueType="num">
                                      <p:cBhvr additive="base">
                                        <p:cTn id="19" dur="500" fill="hold"/>
                                        <p:tgtEl>
                                          <p:spTgt spid="21511"/>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1510"/>
                                        </p:tgtEl>
                                        <p:attrNameLst>
                                          <p:attrName>style.visibility</p:attrName>
                                        </p:attrNameLst>
                                      </p:cBhvr>
                                      <p:to>
                                        <p:strVal val="visible"/>
                                      </p:to>
                                    </p:set>
                                    <p:anim calcmode="lin" valueType="num">
                                      <p:cBhvr additive="base">
                                        <p:cTn id="24" dur="500" fill="hold"/>
                                        <p:tgtEl>
                                          <p:spTgt spid="21510"/>
                                        </p:tgtEl>
                                        <p:attrNameLst>
                                          <p:attrName>ppt_x</p:attrName>
                                        </p:attrNameLst>
                                      </p:cBhvr>
                                      <p:tavLst>
                                        <p:tav tm="0">
                                          <p:val>
                                            <p:strVal val="#ppt_x"/>
                                          </p:val>
                                        </p:tav>
                                        <p:tav tm="100000">
                                          <p:val>
                                            <p:strVal val="#ppt_x"/>
                                          </p:val>
                                        </p:tav>
                                      </p:tavLst>
                                    </p:anim>
                                    <p:anim calcmode="lin" valueType="num">
                                      <p:cBhvr additive="base">
                                        <p:cTn id="25" dur="500" fill="hold"/>
                                        <p:tgtEl>
                                          <p:spTgt spid="215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21510" grpId="0"/>
      <p:bldP spid="21511"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2530" name="标题 3"/>
          <p:cNvSpPr>
            <a:spLocks noGrp="1"/>
          </p:cNvSpPr>
          <p:nvPr>
            <p:ph type="title" idx="4294967295"/>
          </p:nvPr>
        </p:nvSpPr>
        <p:spPr>
          <a:xfrm>
            <a:off x="508000" y="8604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3800"/>
              </a:lnSpc>
            </a:pPr>
            <a:r>
              <a:rPr lang="zh-CN" altLang="en-US" sz="2400"/>
              <a:t>四　  液体对容器底的压力压强和容器对水平面的压力压强的计算　</a:t>
            </a:r>
            <a:br>
              <a:rPr lang="en-US" altLang="zh-CN" sz="2400"/>
            </a:br>
            <a:r>
              <a:rPr lang="en-US" altLang="zh-CN" sz="2400"/>
              <a:t>          </a:t>
            </a:r>
            <a:r>
              <a:rPr lang="zh-CN" altLang="zh-CN" sz="2400"/>
              <a:t>（</a:t>
            </a:r>
            <a:r>
              <a:rPr lang="en-US" altLang="zh-CN" sz="2400"/>
              <a:t>2020·</a:t>
            </a:r>
            <a:r>
              <a:rPr lang="zh-CN" altLang="zh-CN" sz="2400"/>
              <a:t>常德）如下图所示，水平桌面上放有底面积和质量都相同的甲、乙两平底容器，分别装有深度相同、质量相等的不同液体．下列说法正确的是（　　）</a:t>
            </a:r>
            <a:br>
              <a:rPr lang="zh-CN" altLang="zh-CN" sz="2400"/>
            </a:br>
            <a:r>
              <a:rPr lang="en-US" altLang="zh-CN" sz="2400"/>
              <a:t>①</a:t>
            </a:r>
            <a:r>
              <a:rPr lang="zh-CN" altLang="zh-CN" sz="2400"/>
              <a:t>容器对桌面的压力：</a:t>
            </a:r>
            <a:r>
              <a:rPr lang="en-US" altLang="zh-CN" sz="2400" i="1"/>
              <a:t>F</a:t>
            </a:r>
            <a:r>
              <a:rPr lang="zh-CN" altLang="zh-CN" sz="2400" baseline="-25000"/>
              <a:t>甲</a:t>
            </a:r>
            <a:r>
              <a:rPr lang="zh-CN" altLang="zh-CN" sz="2400"/>
              <a:t>＞</a:t>
            </a:r>
            <a:r>
              <a:rPr lang="en-US" altLang="zh-CN" sz="2400" i="1"/>
              <a:t>F</a:t>
            </a:r>
            <a:r>
              <a:rPr lang="zh-CN" altLang="zh-CN" sz="2400" baseline="-25000"/>
              <a:t>乙</a:t>
            </a:r>
            <a:br>
              <a:rPr lang="zh-CN" altLang="zh-CN" sz="2400"/>
            </a:br>
            <a:r>
              <a:rPr lang="en-US" altLang="zh-CN" sz="2400"/>
              <a:t>②</a:t>
            </a:r>
            <a:r>
              <a:rPr lang="zh-CN" altLang="zh-CN" sz="2400"/>
              <a:t>液体的密度：</a:t>
            </a:r>
            <a:r>
              <a:rPr lang="en-US" altLang="zh-CN" sz="2400" i="1"/>
              <a:t>ρ</a:t>
            </a:r>
            <a:r>
              <a:rPr lang="zh-CN" altLang="zh-CN" sz="2400" baseline="-25000"/>
              <a:t>甲</a:t>
            </a:r>
            <a:r>
              <a:rPr lang="zh-CN" altLang="zh-CN" sz="2400"/>
              <a:t>＝</a:t>
            </a:r>
            <a:r>
              <a:rPr lang="en-US" altLang="zh-CN" sz="2400" i="1"/>
              <a:t>ρ</a:t>
            </a:r>
            <a:r>
              <a:rPr lang="zh-CN" altLang="zh-CN" sz="2400" baseline="-25000"/>
              <a:t>乙</a:t>
            </a:r>
            <a:br>
              <a:rPr lang="zh-CN" altLang="zh-CN" sz="2400"/>
            </a:br>
            <a:r>
              <a:rPr lang="en-US" altLang="zh-CN" sz="2400"/>
              <a:t>③</a:t>
            </a:r>
            <a:r>
              <a:rPr lang="zh-CN" altLang="zh-CN" sz="2400"/>
              <a:t>液体对容器底部的压强：</a:t>
            </a:r>
            <a:r>
              <a:rPr lang="en-US" altLang="zh-CN" sz="2400" i="1"/>
              <a:t>p</a:t>
            </a:r>
            <a:r>
              <a:rPr lang="zh-CN" altLang="zh-CN" sz="2400" baseline="-25000"/>
              <a:t>甲</a:t>
            </a:r>
            <a:r>
              <a:rPr lang="zh-CN" altLang="zh-CN" sz="2400"/>
              <a:t>＞</a:t>
            </a:r>
            <a:r>
              <a:rPr lang="en-US" altLang="zh-CN" sz="2400" i="1"/>
              <a:t>p</a:t>
            </a:r>
            <a:r>
              <a:rPr lang="zh-CN" altLang="zh-CN" sz="2400" baseline="-25000"/>
              <a:t>乙</a:t>
            </a:r>
            <a:br>
              <a:rPr lang="zh-CN" altLang="zh-CN" sz="2400"/>
            </a:br>
            <a:r>
              <a:rPr lang="en-US" altLang="zh-CN" sz="2400"/>
              <a:t>④</a:t>
            </a:r>
            <a:r>
              <a:rPr lang="zh-CN" altLang="zh-CN" sz="2400"/>
              <a:t>容器对桌面的压强：</a:t>
            </a:r>
            <a:r>
              <a:rPr lang="en-US" altLang="zh-CN" sz="2400" i="1"/>
              <a:t>p</a:t>
            </a:r>
            <a:r>
              <a:rPr lang="zh-CN" altLang="zh-CN" sz="2400" baseline="-25000"/>
              <a:t>甲</a:t>
            </a:r>
            <a:r>
              <a:rPr lang="en-US" altLang="zh-CN" sz="2400" baseline="-25000"/>
              <a:t>′</a:t>
            </a:r>
            <a:r>
              <a:rPr lang="zh-CN" altLang="zh-CN" sz="2400"/>
              <a:t>＝</a:t>
            </a:r>
            <a:r>
              <a:rPr lang="en-US" altLang="zh-CN" sz="2400" i="1"/>
              <a:t>p</a:t>
            </a:r>
            <a:r>
              <a:rPr lang="zh-CN" altLang="zh-CN" sz="2400" baseline="-25000"/>
              <a:t>乙</a:t>
            </a:r>
            <a:r>
              <a:rPr lang="en-US" altLang="zh-CN" sz="2400" baseline="-25000"/>
              <a:t>′</a:t>
            </a:r>
            <a:br>
              <a:rPr lang="zh-CN" altLang="zh-CN" sz="2400"/>
            </a:br>
            <a:r>
              <a:rPr lang="en-US" altLang="zh-CN" sz="2400"/>
              <a:t>A</a:t>
            </a:r>
            <a:r>
              <a:rPr lang="zh-CN" altLang="zh-CN" sz="2400"/>
              <a:t>．只有</a:t>
            </a:r>
            <a:r>
              <a:rPr lang="en-US" altLang="zh-CN" sz="2400"/>
              <a:t>①</a:t>
            </a:r>
            <a:r>
              <a:rPr lang="zh-CN" altLang="zh-CN" sz="2400"/>
              <a:t>和</a:t>
            </a:r>
            <a:r>
              <a:rPr lang="en-US" altLang="zh-CN" sz="2400"/>
              <a:t>③	    B</a:t>
            </a:r>
            <a:r>
              <a:rPr lang="zh-CN" altLang="zh-CN" sz="2400"/>
              <a:t>．只有</a:t>
            </a:r>
            <a:r>
              <a:rPr lang="en-US" altLang="zh-CN" sz="2400"/>
              <a:t>①</a:t>
            </a:r>
            <a:r>
              <a:rPr lang="zh-CN" altLang="zh-CN" sz="2400"/>
              <a:t>和</a:t>
            </a:r>
            <a:r>
              <a:rPr lang="en-US" altLang="zh-CN" sz="2400"/>
              <a:t>④	</a:t>
            </a:r>
            <a:br>
              <a:rPr lang="zh-CN" altLang="zh-CN" sz="2400"/>
            </a:br>
            <a:r>
              <a:rPr lang="en-US" altLang="zh-CN" sz="2400"/>
              <a:t>C</a:t>
            </a:r>
            <a:r>
              <a:rPr lang="zh-CN" altLang="zh-CN" sz="2400"/>
              <a:t>．只有</a:t>
            </a:r>
            <a:r>
              <a:rPr lang="en-US" altLang="zh-CN" sz="2400"/>
              <a:t>②</a:t>
            </a:r>
            <a:r>
              <a:rPr lang="zh-CN" altLang="zh-CN" sz="2400"/>
              <a:t>和</a:t>
            </a:r>
            <a:r>
              <a:rPr lang="en-US" altLang="zh-CN" sz="2400"/>
              <a:t>③	    D</a:t>
            </a:r>
            <a:r>
              <a:rPr lang="zh-CN" altLang="zh-CN" sz="2400"/>
              <a:t>．只有</a:t>
            </a:r>
            <a:r>
              <a:rPr lang="en-US" altLang="zh-CN" sz="2400"/>
              <a:t>③</a:t>
            </a:r>
            <a:r>
              <a:rPr lang="zh-CN" altLang="zh-CN" sz="2400"/>
              <a:t>和</a:t>
            </a:r>
            <a:r>
              <a:rPr lang="en-US" altLang="zh-CN" sz="2400"/>
              <a:t>④</a:t>
            </a:r>
            <a:br>
              <a:rPr lang="zh-CN" altLang="zh-CN" sz="2400"/>
            </a:br>
            <a:endParaRPr lang="zh-CN" altLang="en-US" sz="2400"/>
          </a:p>
        </p:txBody>
      </p:sp>
      <p:pic>
        <p:nvPicPr>
          <p:cNvPr id="22531" name="Picture 5"/>
          <p:cNvPicPr>
            <a:picLocks noChangeAspect="1"/>
          </p:cNvPicPr>
          <p:nvPr/>
        </p:nvPicPr>
        <p:blipFill>
          <a:blip r:embed="rId2"/>
          <a:stretch>
            <a:fillRect/>
          </a:stretch>
        </p:blipFill>
        <p:spPr>
          <a:xfrm>
            <a:off x="633413" y="1946275"/>
            <a:ext cx="723900" cy="361950"/>
          </a:xfrm>
          <a:prstGeom prst="rect">
            <a:avLst/>
          </a:prstGeom>
          <a:noFill/>
          <a:ln>
            <a:noFill/>
            <a:miter lim="800000"/>
          </a:ln>
        </p:spPr>
      </p:pic>
      <p:sp>
        <p:nvSpPr>
          <p:cNvPr id="22532" name="矩形 5"/>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22533" name="Picture 7"/>
          <p:cNvPicPr>
            <a:picLocks noChangeAspect="1"/>
          </p:cNvPicPr>
          <p:nvPr/>
        </p:nvPicPr>
        <p:blipFill>
          <a:blip r:embed="rId3"/>
          <a:stretch>
            <a:fillRect/>
          </a:stretch>
        </p:blipFill>
        <p:spPr>
          <a:xfrm>
            <a:off x="5827713" y="3429000"/>
            <a:ext cx="2451100" cy="1470025"/>
          </a:xfrm>
          <a:prstGeom prst="rect">
            <a:avLst/>
          </a:prstGeom>
          <a:noFill/>
          <a:ln>
            <a:noFill/>
            <a:miter lim="800000"/>
          </a:ln>
        </p:spPr>
      </p:pic>
      <p:sp>
        <p:nvSpPr>
          <p:cNvPr id="22534" name="矩形 8"/>
          <p:cNvSpPr/>
          <p:nvPr/>
        </p:nvSpPr>
        <p:spPr>
          <a:xfrm>
            <a:off x="5853113" y="2786063"/>
            <a:ext cx="481012"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fade">
                                      <p:cBhvr>
                                        <p:cTn id="7" dur="500"/>
                                        <p:tgtEl>
                                          <p:spTgt spid="2253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530"/>
                                        </p:tgtEl>
                                        <p:attrNameLst>
                                          <p:attrName>style.visibility</p:attrName>
                                        </p:attrNameLst>
                                      </p:cBhvr>
                                      <p:to>
                                        <p:strVal val="visible"/>
                                      </p:to>
                                    </p:set>
                                    <p:animEffect transition="in" filter="fade">
                                      <p:cBhvr>
                                        <p:cTn id="10" dur="500"/>
                                        <p:tgtEl>
                                          <p:spTgt spid="22530"/>
                                        </p:tgtEl>
                                      </p:cBhvr>
                                    </p:animEffect>
                                  </p:childTnLst>
                                </p:cTn>
                              </p:par>
                              <p:par>
                                <p:cTn id="11" presetID="10" presetClass="entr" presetSubtype="0" fill="hold" nodeType="withEffect">
                                  <p:stCondLst>
                                    <p:cond delay="0"/>
                                  </p:stCondLst>
                                  <p:childTnLst>
                                    <p:set>
                                      <p:cBhvr>
                                        <p:cTn id="12" dur="1" fill="hold">
                                          <p:stCondLst>
                                            <p:cond delay="0"/>
                                          </p:stCondLst>
                                        </p:cTn>
                                        <p:tgtEl>
                                          <p:spTgt spid="22533"/>
                                        </p:tgtEl>
                                        <p:attrNameLst>
                                          <p:attrName>style.visibility</p:attrName>
                                        </p:attrNameLst>
                                      </p:cBhvr>
                                      <p:to>
                                        <p:strVal val="visible"/>
                                      </p:to>
                                    </p:set>
                                    <p:animEffect transition="in" filter="fade">
                                      <p:cBhvr>
                                        <p:cTn id="13" dur="500"/>
                                        <p:tgtEl>
                                          <p:spTgt spid="22533"/>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2534"/>
                                        </p:tgtEl>
                                        <p:attrNameLst>
                                          <p:attrName>style.visibility</p:attrName>
                                        </p:attrNameLst>
                                      </p:cBhvr>
                                      <p:to>
                                        <p:strVal val="visible"/>
                                      </p:to>
                                    </p:set>
                                    <p:anim calcmode="lin" valueType="num">
                                      <p:cBhvr additive="base">
                                        <p:cTn id="18" dur="500" fill="hold"/>
                                        <p:tgtEl>
                                          <p:spTgt spid="22534"/>
                                        </p:tgtEl>
                                        <p:attrNameLst>
                                          <p:attrName>ppt_x</p:attrName>
                                        </p:attrNameLst>
                                      </p:cBhvr>
                                      <p:tavLst>
                                        <p:tav tm="0">
                                          <p:val>
                                            <p:strVal val="#ppt_x"/>
                                          </p:val>
                                        </p:tav>
                                        <p:tav tm="100000">
                                          <p:val>
                                            <p:strVal val="#ppt_x"/>
                                          </p:val>
                                        </p:tav>
                                      </p:tavLst>
                                    </p:anim>
                                    <p:anim calcmode="lin" valueType="num">
                                      <p:cBhvr additive="base">
                                        <p:cTn id="19" dur="500" fill="hold"/>
                                        <p:tgtEl>
                                          <p:spTgt spid="225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P spid="22534"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3554"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3555" name="标题 2"/>
          <p:cNvSpPr>
            <a:spLocks noGrp="1"/>
          </p:cNvSpPr>
          <p:nvPr>
            <p:ph type="title" idx="4294967295"/>
          </p:nvPr>
        </p:nvSpPr>
        <p:spPr>
          <a:xfrm>
            <a:off x="508000" y="785813"/>
            <a:ext cx="8128000" cy="5702300"/>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400"/>
              <a:t>【点拔】（</a:t>
            </a:r>
            <a:r>
              <a:rPr lang="en-US" altLang="zh-CN" sz="2400"/>
              <a:t>1</a:t>
            </a:r>
            <a:r>
              <a:rPr lang="zh-CN" altLang="zh-CN" sz="2400"/>
              <a:t>）容器的压力压强：计算顺序是先压力</a:t>
            </a:r>
            <a:br>
              <a:rPr lang="en-US" altLang="zh-CN" sz="2400"/>
            </a:br>
            <a:r>
              <a:rPr lang="zh-CN" altLang="zh-CN" sz="2400"/>
              <a:t>（</a:t>
            </a:r>
            <a:r>
              <a:rPr lang="en-US" altLang="zh-CN" sz="2400" i="1"/>
              <a:t>F</a:t>
            </a:r>
            <a:r>
              <a:rPr lang="zh-CN" altLang="zh-CN" sz="2400"/>
              <a:t>＝</a:t>
            </a:r>
            <a:r>
              <a:rPr lang="en-US" altLang="zh-CN" sz="2400" i="1"/>
              <a:t>G</a:t>
            </a:r>
            <a:r>
              <a:rPr lang="zh-CN" altLang="zh-CN" sz="2400" baseline="-25000"/>
              <a:t>总</a:t>
            </a:r>
            <a:r>
              <a:rPr lang="zh-CN" altLang="zh-CN" sz="2400"/>
              <a:t>＝</a:t>
            </a:r>
            <a:r>
              <a:rPr lang="en-US" altLang="zh-CN" sz="2400" i="1"/>
              <a:t>m</a:t>
            </a:r>
            <a:r>
              <a:rPr lang="zh-CN" altLang="zh-CN" sz="2400" baseline="-25000"/>
              <a:t>总</a:t>
            </a:r>
            <a:r>
              <a:rPr lang="en-US" altLang="zh-CN" sz="2400" i="1"/>
              <a:t>g</a:t>
            </a:r>
            <a:r>
              <a:rPr lang="zh-CN" altLang="zh-CN" sz="2400"/>
              <a:t>）后压强</a:t>
            </a:r>
            <a:br>
              <a:rPr lang="zh-CN" altLang="zh-CN" sz="2400"/>
            </a:br>
            <a:r>
              <a:rPr lang="en-US" altLang="zh-CN" sz="2400"/>
              <a:t> </a:t>
            </a:r>
            <a:r>
              <a:rPr lang="zh-CN" altLang="zh-CN" sz="2400"/>
              <a:t>（</a:t>
            </a:r>
            <a:r>
              <a:rPr lang="en-US" altLang="zh-CN" sz="2400"/>
              <a:t>2</a:t>
            </a:r>
            <a:r>
              <a:rPr lang="zh-CN" altLang="zh-CN" sz="2400"/>
              <a:t>）液体的压力压强</a:t>
            </a:r>
            <a:r>
              <a:rPr lang="en-US" altLang="zh-CN" sz="2400"/>
              <a:t>”</a:t>
            </a:r>
            <a:r>
              <a:rPr lang="zh-CN" altLang="zh-CN" sz="2400"/>
              <a:t>计算顺序是先压强（</a:t>
            </a:r>
            <a:r>
              <a:rPr lang="en-US" altLang="zh-CN" sz="2400" i="1"/>
              <a:t>p</a:t>
            </a:r>
            <a:r>
              <a:rPr lang="zh-CN" altLang="zh-CN" sz="2400"/>
              <a:t>＝</a:t>
            </a:r>
            <a:r>
              <a:rPr lang="en-US" altLang="zh-CN" sz="2400" i="1"/>
              <a:t>ρgh</a:t>
            </a:r>
            <a:r>
              <a:rPr lang="zh-CN" altLang="zh-CN" sz="2400"/>
              <a:t>）后压力（</a:t>
            </a:r>
            <a:r>
              <a:rPr lang="en-US" altLang="zh-CN" sz="2400" i="1"/>
              <a:t>F</a:t>
            </a:r>
            <a:r>
              <a:rPr lang="zh-CN" altLang="zh-CN" sz="2400"/>
              <a:t>＝</a:t>
            </a:r>
            <a:r>
              <a:rPr lang="en-US" altLang="zh-CN" sz="2400" i="1"/>
              <a:t>pS</a:t>
            </a:r>
            <a:r>
              <a:rPr lang="zh-CN" altLang="zh-CN" sz="2400"/>
              <a:t>）</a:t>
            </a:r>
            <a:br>
              <a:rPr lang="zh-CN" altLang="zh-CN" sz="2400"/>
            </a:br>
            <a:r>
              <a:rPr lang="en-US" altLang="zh-CN" sz="2400"/>
              <a:t> </a:t>
            </a:r>
            <a:br>
              <a:rPr lang="en-US" altLang="zh-CN" sz="2400"/>
            </a:br>
            <a:br>
              <a:rPr lang="en-US" altLang="zh-CN" sz="2400"/>
            </a:br>
            <a:r>
              <a:rPr lang="zh-CN" altLang="zh-CN" sz="2400"/>
              <a:t>（</a:t>
            </a:r>
            <a:r>
              <a:rPr lang="en-US" altLang="zh-CN" sz="2400"/>
              <a:t>3</a:t>
            </a:r>
            <a:r>
              <a:rPr lang="zh-CN" altLang="zh-CN" sz="2400"/>
              <a:t>）液体对容器底的压力</a:t>
            </a:r>
            <a:r>
              <a:rPr lang="en-US" altLang="zh-CN" sz="2400" i="1"/>
              <a:t>F</a:t>
            </a:r>
            <a:r>
              <a:rPr lang="zh-CN" altLang="zh-CN" sz="2400"/>
              <a:t>与液体重力</a:t>
            </a:r>
            <a:r>
              <a:rPr lang="en-US" altLang="zh-CN" sz="2400" i="1"/>
              <a:t>G</a:t>
            </a:r>
            <a:r>
              <a:rPr lang="zh-CN" altLang="zh-CN" sz="2400"/>
              <a:t>液的关系：</a:t>
            </a:r>
            <a:br>
              <a:rPr lang="zh-CN" altLang="zh-CN" sz="2400"/>
            </a:br>
            <a:r>
              <a:rPr lang="en-US" altLang="zh-CN" sz="2400"/>
              <a:t>①</a:t>
            </a:r>
            <a:r>
              <a:rPr lang="zh-CN" altLang="zh-CN" sz="2400"/>
              <a:t>上窄下宽（</a:t>
            </a:r>
            <a:r>
              <a:rPr lang="en-US" altLang="zh-CN" sz="2400" i="1"/>
              <a:t>S</a:t>
            </a:r>
            <a:r>
              <a:rPr lang="zh-CN" altLang="zh-CN" sz="2400" baseline="-25000"/>
              <a:t>下</a:t>
            </a:r>
            <a:r>
              <a:rPr lang="zh-CN" altLang="zh-CN" sz="2400"/>
              <a:t>＞</a:t>
            </a:r>
            <a:r>
              <a:rPr lang="en-US" altLang="zh-CN" sz="2400" i="1"/>
              <a:t>S</a:t>
            </a:r>
            <a:r>
              <a:rPr lang="zh-CN" altLang="zh-CN" sz="2400"/>
              <a:t>上），</a:t>
            </a:r>
            <a:r>
              <a:rPr lang="en-US" altLang="zh-CN" sz="2400" i="1"/>
              <a:t>F</a:t>
            </a:r>
            <a:r>
              <a:rPr lang="zh-CN" altLang="zh-CN" sz="2400"/>
              <a:t>＞</a:t>
            </a:r>
            <a:r>
              <a:rPr lang="en-US" altLang="zh-CN" sz="2400" i="1"/>
              <a:t>G</a:t>
            </a:r>
            <a:r>
              <a:rPr lang="zh-CN" altLang="zh-CN" sz="2400" baseline="-25000"/>
              <a:t>液</a:t>
            </a:r>
            <a:r>
              <a:rPr lang="zh-CN" altLang="zh-CN" sz="2400"/>
              <a:t>　 </a:t>
            </a:r>
            <a:br>
              <a:rPr lang="en-US" altLang="zh-CN" sz="2400"/>
            </a:br>
            <a:r>
              <a:rPr lang="en-US" altLang="zh-CN" sz="2400"/>
              <a:t>②</a:t>
            </a:r>
            <a:r>
              <a:rPr lang="zh-CN" altLang="zh-CN" sz="2400"/>
              <a:t>直柱体（</a:t>
            </a:r>
            <a:r>
              <a:rPr lang="en-US" altLang="zh-CN" sz="2400" i="1"/>
              <a:t>S</a:t>
            </a:r>
            <a:r>
              <a:rPr lang="zh-CN" altLang="zh-CN" sz="2400" baseline="-25000"/>
              <a:t>下</a:t>
            </a:r>
            <a:r>
              <a:rPr lang="zh-CN" altLang="zh-CN" sz="2400"/>
              <a:t>＝</a:t>
            </a:r>
            <a:r>
              <a:rPr lang="en-US" altLang="zh-CN" sz="2400" i="1"/>
              <a:t>S</a:t>
            </a:r>
            <a:r>
              <a:rPr lang="zh-CN" altLang="zh-CN" sz="2400" baseline="-25000"/>
              <a:t>上</a:t>
            </a:r>
            <a:r>
              <a:rPr lang="zh-CN" altLang="zh-CN" sz="2400"/>
              <a:t>），</a:t>
            </a:r>
            <a:r>
              <a:rPr lang="en-US" altLang="zh-CN" sz="2400" i="1"/>
              <a:t>F</a:t>
            </a:r>
            <a:r>
              <a:rPr lang="zh-CN" altLang="zh-CN" sz="2400"/>
              <a:t>＝</a:t>
            </a:r>
            <a:r>
              <a:rPr lang="en-US" altLang="zh-CN" sz="2400" i="1"/>
              <a:t>G</a:t>
            </a:r>
            <a:r>
              <a:rPr lang="zh-CN" altLang="zh-CN" sz="2400"/>
              <a:t>液　 </a:t>
            </a:r>
            <a:br>
              <a:rPr lang="en-US" altLang="zh-CN" sz="2400"/>
            </a:br>
            <a:r>
              <a:rPr lang="en-US" altLang="zh-CN" sz="2400"/>
              <a:t>③</a:t>
            </a:r>
            <a:r>
              <a:rPr lang="zh-CN" altLang="zh-CN" sz="2400"/>
              <a:t>上宽下窄（</a:t>
            </a:r>
            <a:r>
              <a:rPr lang="en-US" altLang="zh-CN" sz="2400" i="1"/>
              <a:t>S</a:t>
            </a:r>
            <a:r>
              <a:rPr lang="zh-CN" altLang="zh-CN" sz="2400" baseline="-25000"/>
              <a:t>下</a:t>
            </a:r>
            <a:r>
              <a:rPr lang="zh-CN" altLang="zh-CN" sz="2400"/>
              <a:t>＜</a:t>
            </a:r>
            <a:r>
              <a:rPr lang="en-US" altLang="zh-CN" sz="2400" i="1"/>
              <a:t>S</a:t>
            </a:r>
            <a:r>
              <a:rPr lang="zh-CN" altLang="zh-CN" sz="2400" baseline="-25000"/>
              <a:t>上</a:t>
            </a:r>
            <a:r>
              <a:rPr lang="zh-CN" altLang="zh-CN" sz="2400"/>
              <a:t>），</a:t>
            </a:r>
            <a:r>
              <a:rPr lang="en-US" altLang="zh-CN" sz="2400" i="1"/>
              <a:t>F</a:t>
            </a:r>
            <a:r>
              <a:rPr lang="zh-CN" altLang="zh-CN" sz="2400"/>
              <a:t>＜</a:t>
            </a:r>
            <a:r>
              <a:rPr lang="en-US" altLang="zh-CN" sz="2400" i="1"/>
              <a:t>G</a:t>
            </a:r>
            <a:r>
              <a:rPr lang="zh-CN" altLang="zh-CN" sz="2400" baseline="-25000"/>
              <a:t>液</a:t>
            </a:r>
            <a:br>
              <a:rPr lang="zh-CN" altLang="zh-CN" sz="2400"/>
            </a:br>
            <a:endParaRPr lang="zh-CN" altLang="en-US" sz="2400"/>
          </a:p>
        </p:txBody>
      </p:sp>
      <p:pic>
        <p:nvPicPr>
          <p:cNvPr id="23556" name="Picture 1"/>
          <p:cNvPicPr>
            <a:picLocks noChangeAspect="1"/>
          </p:cNvPicPr>
          <p:nvPr/>
        </p:nvPicPr>
        <p:blipFill>
          <a:blip r:embed="rId2"/>
          <a:stretch>
            <a:fillRect/>
          </a:stretch>
        </p:blipFill>
        <p:spPr>
          <a:xfrm>
            <a:off x="2700338" y="2667000"/>
            <a:ext cx="4421187" cy="1524000"/>
          </a:xfrm>
          <a:prstGeom prst="rect">
            <a:avLst/>
          </a:prstGeom>
          <a:noFill/>
          <a:ln>
            <a:noFill/>
            <a:miter lim="800000"/>
          </a:ln>
        </p:spPr>
      </p:pic>
      <p:pic>
        <p:nvPicPr>
          <p:cNvPr id="23557" name="图片 1"/>
          <p:cNvPicPr>
            <a:picLocks noChangeAspect="1"/>
          </p:cNvPicPr>
          <p:nvPr/>
        </p:nvPicPr>
        <p:blipFill>
          <a:blip r:embed="rId3"/>
          <a:srcRect r="90317"/>
          <a:stretch>
            <a:fillRect/>
          </a:stretch>
        </p:blipFill>
        <p:spPr>
          <a:xfrm>
            <a:off x="4024313" y="1320800"/>
            <a:ext cx="885825" cy="773113"/>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fade">
                                      <p:cBhvr>
                                        <p:cTn id="7" dur="500"/>
                                        <p:tgtEl>
                                          <p:spTgt spid="23555"/>
                                        </p:tgtEl>
                                      </p:cBhvr>
                                    </p:animEffect>
                                  </p:childTnLst>
                                </p:cTn>
                              </p:par>
                              <p:par>
                                <p:cTn id="8" presetID="10" presetClass="entr" presetSubtype="0" fill="hold" nodeType="withEffect">
                                  <p:stCondLst>
                                    <p:cond delay="0"/>
                                  </p:stCondLst>
                                  <p:childTnLst>
                                    <p:set>
                                      <p:cBhvr>
                                        <p:cTn id="9" dur="1" fill="hold">
                                          <p:stCondLst>
                                            <p:cond delay="0"/>
                                          </p:stCondLst>
                                        </p:cTn>
                                        <p:tgtEl>
                                          <p:spTgt spid="23556"/>
                                        </p:tgtEl>
                                        <p:attrNameLst>
                                          <p:attrName>style.visibility</p:attrName>
                                        </p:attrNameLst>
                                      </p:cBhvr>
                                      <p:to>
                                        <p:strVal val="visible"/>
                                      </p:to>
                                    </p:set>
                                    <p:animEffect transition="in" filter="fade">
                                      <p:cBhvr>
                                        <p:cTn id="10" dur="500"/>
                                        <p:tgtEl>
                                          <p:spTgt spid="23556"/>
                                        </p:tgtEl>
                                      </p:cBhvr>
                                    </p:animEffect>
                                  </p:childTnLst>
                                </p:cTn>
                              </p:par>
                              <p:par>
                                <p:cTn id="11" presetID="10" presetClass="entr" presetSubtype="0" fill="hold" nodeType="withEffect">
                                  <p:stCondLst>
                                    <p:cond delay="0"/>
                                  </p:stCondLst>
                                  <p:childTnLst>
                                    <p:set>
                                      <p:cBhvr>
                                        <p:cTn id="12" dur="1" fill="hold">
                                          <p:stCondLst>
                                            <p:cond delay="0"/>
                                          </p:stCondLst>
                                        </p:cTn>
                                        <p:tgtEl>
                                          <p:spTgt spid="23557"/>
                                        </p:tgtEl>
                                        <p:attrNameLst>
                                          <p:attrName>style.visibility</p:attrName>
                                        </p:attrNameLst>
                                      </p:cBhvr>
                                      <p:to>
                                        <p:strVal val="visible"/>
                                      </p:to>
                                    </p:set>
                                    <p:animEffect transition="in" filter="fade">
                                      <p:cBhvr>
                                        <p:cTn id="13" dur="500"/>
                                        <p:tgtEl>
                                          <p:spTgt spid="235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4578"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4579" name="标题 2"/>
          <p:cNvSpPr>
            <a:spLocks noGrp="1"/>
          </p:cNvSpPr>
          <p:nvPr>
            <p:ph type="title" idx="4294967295"/>
          </p:nvPr>
        </p:nvSpPr>
        <p:spPr>
          <a:xfrm>
            <a:off x="508000" y="16335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 </a:t>
            </a:r>
            <a:r>
              <a:rPr lang="en-US" altLang="zh-CN" sz="2800"/>
              <a:t>            </a:t>
            </a:r>
            <a:r>
              <a:rPr lang="zh-CN" altLang="zh-CN" sz="2800"/>
              <a:t>（</a:t>
            </a:r>
            <a:r>
              <a:rPr lang="en-US" altLang="zh-CN" sz="2800"/>
              <a:t>2020·</a:t>
            </a:r>
            <a:r>
              <a:rPr lang="zh-CN" altLang="zh-CN" sz="2800"/>
              <a:t>青海）质量为</a:t>
            </a:r>
            <a:r>
              <a:rPr lang="en-US" altLang="zh-CN" sz="2800"/>
              <a:t>0.4 kg</a:t>
            </a:r>
            <a:r>
              <a:rPr lang="zh-CN" altLang="zh-CN" sz="2800"/>
              <a:t>，底面积为</a:t>
            </a:r>
            <a:r>
              <a:rPr lang="en-US" altLang="zh-CN" sz="2800"/>
              <a:t>20 cm</a:t>
            </a:r>
            <a:r>
              <a:rPr lang="en-US" altLang="zh-CN" sz="2800" baseline="30000"/>
              <a:t>2</a:t>
            </a:r>
            <a:r>
              <a:rPr lang="zh-CN" altLang="zh-CN" sz="2800"/>
              <a:t>的茶壶中盛有</a:t>
            </a:r>
            <a:r>
              <a:rPr lang="en-US" altLang="zh-CN" sz="2800"/>
              <a:t>0.6 kg</a:t>
            </a:r>
            <a:r>
              <a:rPr lang="zh-CN" altLang="zh-CN" sz="2800"/>
              <a:t>的水，将茶壶放置在水平桌面上，茶壶内水的深度为</a:t>
            </a:r>
            <a:r>
              <a:rPr lang="en-US" altLang="zh-CN" sz="2800"/>
              <a:t>15 cm</a:t>
            </a:r>
            <a:r>
              <a:rPr lang="zh-CN" altLang="zh-CN" sz="2800"/>
              <a:t>，则水的重力是</a:t>
            </a:r>
            <a:br>
              <a:rPr lang="en-US" altLang="zh-CN" sz="2800"/>
            </a:br>
            <a:r>
              <a:rPr lang="zh-CN" altLang="zh-CN" sz="2800" u="sng"/>
              <a:t>　</a:t>
            </a:r>
            <a:r>
              <a:rPr lang="en-US" altLang="zh-CN" sz="2800" u="sng"/>
              <a:t>  </a:t>
            </a:r>
            <a:r>
              <a:rPr lang="zh-CN" altLang="zh-CN" sz="2800" u="sng"/>
              <a:t>　　</a:t>
            </a:r>
            <a:r>
              <a:rPr lang="en-US" altLang="zh-CN" sz="2800"/>
              <a:t>N</a:t>
            </a:r>
            <a:r>
              <a:rPr lang="zh-CN" altLang="zh-CN" sz="2800"/>
              <a:t>，水对茶壶底部的压强是</a:t>
            </a:r>
            <a:r>
              <a:rPr lang="zh-CN" altLang="zh-CN" sz="2800" u="sng"/>
              <a:t>　　</a:t>
            </a:r>
            <a:r>
              <a:rPr lang="en-US" altLang="zh-CN" sz="2800" u="sng"/>
              <a:t>   </a:t>
            </a:r>
            <a:r>
              <a:rPr lang="zh-CN" altLang="zh-CN" sz="2800" u="sng"/>
              <a:t>　　</a:t>
            </a:r>
            <a:r>
              <a:rPr lang="en-US" altLang="zh-CN" sz="2800"/>
              <a:t>Pa</a:t>
            </a:r>
            <a:r>
              <a:rPr lang="zh-CN" altLang="zh-CN" sz="2800"/>
              <a:t>，茶壶对桌面的压强是</a:t>
            </a:r>
            <a:r>
              <a:rPr lang="zh-CN" altLang="zh-CN" sz="2800" u="sng"/>
              <a:t>　　　　　</a:t>
            </a:r>
            <a:r>
              <a:rPr lang="en-US" altLang="zh-CN" sz="2800"/>
              <a:t>Pa.</a:t>
            </a:r>
            <a:br>
              <a:rPr lang="zh-CN" altLang="zh-CN" sz="2800"/>
            </a:br>
            <a:endParaRPr lang="zh-CN" altLang="en-US" sz="2800"/>
          </a:p>
        </p:txBody>
      </p:sp>
      <p:pic>
        <p:nvPicPr>
          <p:cNvPr id="24580" name="Picture 1"/>
          <p:cNvPicPr>
            <a:picLocks noChangeAspect="1"/>
          </p:cNvPicPr>
          <p:nvPr/>
        </p:nvPicPr>
        <p:blipFill>
          <a:blip r:embed="rId2"/>
          <a:stretch>
            <a:fillRect/>
          </a:stretch>
        </p:blipFill>
        <p:spPr>
          <a:xfrm>
            <a:off x="523875" y="1819275"/>
            <a:ext cx="1312863" cy="465138"/>
          </a:xfrm>
          <a:prstGeom prst="rect">
            <a:avLst/>
          </a:prstGeom>
          <a:noFill/>
          <a:ln>
            <a:noFill/>
            <a:miter lim="800000"/>
          </a:ln>
        </p:spPr>
      </p:pic>
      <p:sp>
        <p:nvSpPr>
          <p:cNvPr id="24581" name="矩形 1"/>
          <p:cNvSpPr/>
          <p:nvPr/>
        </p:nvSpPr>
        <p:spPr>
          <a:xfrm>
            <a:off x="3725863" y="4300538"/>
            <a:ext cx="1562100"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　</a:t>
            </a:r>
            <a:r>
              <a:rPr lang="en-US" altLang="zh-CN" sz="2800" spc="0">
                <a:solidFill>
                  <a:srgbClr val="FF0000"/>
                </a:solidFill>
                <a:latin typeface="Times New Roman" pitchFamily="18" charset="0"/>
                <a:ea typeface="黑体" pitchFamily="49" charset="-122"/>
              </a:rPr>
              <a:t>5×10</a:t>
            </a:r>
            <a:r>
              <a:rPr lang="en-US" altLang="zh-CN" sz="2800" spc="0" baseline="30000">
                <a:solidFill>
                  <a:srgbClr val="FF0000"/>
                </a:solidFill>
                <a:latin typeface="Times New Roman" pitchFamily="18" charset="0"/>
                <a:ea typeface="黑体" pitchFamily="49" charset="-122"/>
              </a:rPr>
              <a:t>3</a:t>
            </a:r>
            <a:endParaRPr lang="zh-CN" altLang="zh-CN" sz="2800">
              <a:latin typeface="等线" pitchFamily="2" charset="-122"/>
              <a:ea typeface="等线" pitchFamily="2" charset="-122"/>
            </a:endParaRPr>
          </a:p>
        </p:txBody>
      </p:sp>
      <p:sp>
        <p:nvSpPr>
          <p:cNvPr id="24582" name="矩形 3"/>
          <p:cNvSpPr/>
          <p:nvPr/>
        </p:nvSpPr>
        <p:spPr>
          <a:xfrm>
            <a:off x="1012825" y="3651250"/>
            <a:ext cx="723900"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6</a:t>
            </a:r>
            <a:r>
              <a:rPr lang="zh-CN" altLang="zh-CN" sz="2800" spc="0">
                <a:solidFill>
                  <a:srgbClr val="FF0000"/>
                </a:solidFill>
                <a:latin typeface="Times New Roman" pitchFamily="18" charset="0"/>
                <a:ea typeface="黑体" pitchFamily="49" charset="-122"/>
              </a:rPr>
              <a:t>　</a:t>
            </a:r>
            <a:endParaRPr lang="zh-CN" altLang="en-US" sz="2800"/>
          </a:p>
        </p:txBody>
      </p:sp>
      <p:sp>
        <p:nvSpPr>
          <p:cNvPr id="24583" name="矩形 4"/>
          <p:cNvSpPr/>
          <p:nvPr/>
        </p:nvSpPr>
        <p:spPr>
          <a:xfrm>
            <a:off x="6115050" y="3632200"/>
            <a:ext cx="14732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1.5×10</a:t>
            </a:r>
            <a:r>
              <a:rPr lang="en-US" altLang="zh-CN" sz="2800" spc="0" baseline="30000">
                <a:solidFill>
                  <a:srgbClr val="FF0000"/>
                </a:solidFill>
                <a:latin typeface="Times New Roman" pitchFamily="18" charset="0"/>
                <a:ea typeface="黑体" pitchFamily="49" charset="-122"/>
              </a:rPr>
              <a:t>3</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4580"/>
                                        </p:tgtEl>
                                        <p:attrNameLst>
                                          <p:attrName>style.visibility</p:attrName>
                                        </p:attrNameLst>
                                      </p:cBhvr>
                                      <p:to>
                                        <p:strVal val="visible"/>
                                      </p:to>
                                    </p:set>
                                    <p:animEffect transition="in" filter="fade">
                                      <p:cBhvr>
                                        <p:cTn id="7" dur="500"/>
                                        <p:tgtEl>
                                          <p:spTgt spid="2458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579"/>
                                        </p:tgtEl>
                                        <p:attrNameLst>
                                          <p:attrName>style.visibility</p:attrName>
                                        </p:attrNameLst>
                                      </p:cBhvr>
                                      <p:to>
                                        <p:strVal val="visible"/>
                                      </p:to>
                                    </p:set>
                                    <p:animEffect transition="in" filter="fade">
                                      <p:cBhvr>
                                        <p:cTn id="10" dur="500"/>
                                        <p:tgtEl>
                                          <p:spTgt spid="24579"/>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4582"/>
                                        </p:tgtEl>
                                        <p:attrNameLst>
                                          <p:attrName>style.visibility</p:attrName>
                                        </p:attrNameLst>
                                      </p:cBhvr>
                                      <p:to>
                                        <p:strVal val="visible"/>
                                      </p:to>
                                    </p:set>
                                    <p:anim calcmode="lin" valueType="num">
                                      <p:cBhvr additive="base">
                                        <p:cTn id="15" dur="500" fill="hold"/>
                                        <p:tgtEl>
                                          <p:spTgt spid="24582"/>
                                        </p:tgtEl>
                                        <p:attrNameLst>
                                          <p:attrName>ppt_x</p:attrName>
                                        </p:attrNameLst>
                                      </p:cBhvr>
                                      <p:tavLst>
                                        <p:tav tm="0">
                                          <p:val>
                                            <p:strVal val="#ppt_x"/>
                                          </p:val>
                                        </p:tav>
                                        <p:tav tm="100000">
                                          <p:val>
                                            <p:strVal val="#ppt_x"/>
                                          </p:val>
                                        </p:tav>
                                      </p:tavLst>
                                    </p:anim>
                                    <p:anim calcmode="lin" valueType="num">
                                      <p:cBhvr additive="base">
                                        <p:cTn id="16" dur="500" fill="hold"/>
                                        <p:tgtEl>
                                          <p:spTgt spid="24582"/>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4583"/>
                                        </p:tgtEl>
                                        <p:attrNameLst>
                                          <p:attrName>style.visibility</p:attrName>
                                        </p:attrNameLst>
                                      </p:cBhvr>
                                      <p:to>
                                        <p:strVal val="visible"/>
                                      </p:to>
                                    </p:set>
                                    <p:anim calcmode="lin" valueType="num">
                                      <p:cBhvr additive="base">
                                        <p:cTn id="21" dur="500" fill="hold"/>
                                        <p:tgtEl>
                                          <p:spTgt spid="24583"/>
                                        </p:tgtEl>
                                        <p:attrNameLst>
                                          <p:attrName>ppt_x</p:attrName>
                                        </p:attrNameLst>
                                      </p:cBhvr>
                                      <p:tavLst>
                                        <p:tav tm="0">
                                          <p:val>
                                            <p:strVal val="#ppt_x"/>
                                          </p:val>
                                        </p:tav>
                                        <p:tav tm="100000">
                                          <p:val>
                                            <p:strVal val="#ppt_x"/>
                                          </p:val>
                                        </p:tav>
                                      </p:tavLst>
                                    </p:anim>
                                    <p:anim calcmode="lin" valueType="num">
                                      <p:cBhvr additive="base">
                                        <p:cTn id="22" dur="500" fill="hold"/>
                                        <p:tgtEl>
                                          <p:spTgt spid="24583"/>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4581"/>
                                        </p:tgtEl>
                                        <p:attrNameLst>
                                          <p:attrName>style.visibility</p:attrName>
                                        </p:attrNameLst>
                                      </p:cBhvr>
                                      <p:to>
                                        <p:strVal val="visible"/>
                                      </p:to>
                                    </p:set>
                                    <p:anim calcmode="lin" valueType="num">
                                      <p:cBhvr additive="base">
                                        <p:cTn id="27" dur="500" fill="hold"/>
                                        <p:tgtEl>
                                          <p:spTgt spid="24581"/>
                                        </p:tgtEl>
                                        <p:attrNameLst>
                                          <p:attrName>ppt_x</p:attrName>
                                        </p:attrNameLst>
                                      </p:cBhvr>
                                      <p:tavLst>
                                        <p:tav tm="0">
                                          <p:val>
                                            <p:strVal val="#ppt_x"/>
                                          </p:val>
                                        </p:tav>
                                        <p:tav tm="100000">
                                          <p:val>
                                            <p:strVal val="#ppt_x"/>
                                          </p:val>
                                        </p:tav>
                                      </p:tavLst>
                                    </p:anim>
                                    <p:anim calcmode="lin" valueType="num">
                                      <p:cBhvr additive="base">
                                        <p:cTn id="28" dur="500" fill="hold"/>
                                        <p:tgtEl>
                                          <p:spTgt spid="245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P spid="24581" grpId="0"/>
      <p:bldP spid="24582" grpId="0"/>
      <p:bldP spid="24583"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5602" name="标题 3"/>
          <p:cNvSpPr>
            <a:spLocks noGrp="1"/>
          </p:cNvSpPr>
          <p:nvPr>
            <p:ph type="title" idx="4294967295"/>
          </p:nvPr>
        </p:nvSpPr>
        <p:spPr>
          <a:xfrm>
            <a:off x="508000" y="12969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一　  探究压力的作用效果的影响因素　 </a:t>
            </a:r>
            <a:br>
              <a:rPr lang="en-US" altLang="zh-CN" sz="2800"/>
            </a:br>
            <a:r>
              <a:rPr lang="en-US" altLang="zh-CN" sz="2800"/>
              <a:t>           </a:t>
            </a:r>
            <a:r>
              <a:rPr lang="zh-CN" altLang="zh-CN" sz="2800"/>
              <a:t>如下图，小红利用小桌、海绵和砝码等器材进行了</a:t>
            </a:r>
            <a:r>
              <a:rPr lang="en-US" altLang="zh-CN" sz="2800"/>
              <a:t>“</a:t>
            </a:r>
            <a:r>
              <a:rPr lang="zh-CN" altLang="zh-CN" sz="2800"/>
              <a:t>探究压力作用效果的影响因素</a:t>
            </a:r>
            <a:r>
              <a:rPr lang="en-US" altLang="zh-CN" sz="2800"/>
              <a:t>”</a:t>
            </a:r>
            <a:r>
              <a:rPr lang="zh-CN" altLang="zh-CN" sz="2800"/>
              <a:t>的实验．</a:t>
            </a:r>
            <a:br>
              <a:rPr lang="zh-CN" altLang="zh-CN" sz="2800"/>
            </a:br>
            <a:br>
              <a:rPr lang="en-US" altLang="zh-CN" sz="2800"/>
            </a:br>
            <a:br>
              <a:rPr lang="en-US" altLang="zh-CN" sz="2800"/>
            </a:br>
            <a:r>
              <a:rPr lang="zh-CN" altLang="zh-CN" sz="2800"/>
              <a:t>（</a:t>
            </a:r>
            <a:r>
              <a:rPr lang="en-US" altLang="zh-CN" sz="2800"/>
              <a:t>1</a:t>
            </a:r>
            <a:r>
              <a:rPr lang="zh-CN" altLang="zh-CN" sz="2800"/>
              <a:t>）实验中通过观察</a:t>
            </a:r>
            <a:r>
              <a:rPr lang="zh-CN" altLang="zh-CN" sz="2800" u="sng"/>
              <a:t>　　　　　　　　　　</a:t>
            </a:r>
            <a:r>
              <a:rPr lang="zh-CN" altLang="zh-CN" sz="2800"/>
              <a:t>来比较压力的作用效果．</a:t>
            </a:r>
            <a:endParaRPr lang="zh-CN" altLang="en-US" sz="2800"/>
          </a:p>
        </p:txBody>
      </p:sp>
      <p:sp>
        <p:nvSpPr>
          <p:cNvPr id="25603"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25604" name="Picture 3"/>
          <p:cNvPicPr>
            <a:picLocks noChangeAspect="1"/>
          </p:cNvPicPr>
          <p:nvPr/>
        </p:nvPicPr>
        <p:blipFill>
          <a:blip r:embed="rId2"/>
          <a:stretch>
            <a:fillRect/>
          </a:stretch>
        </p:blipFill>
        <p:spPr>
          <a:xfrm>
            <a:off x="627063" y="2108200"/>
            <a:ext cx="804862" cy="401638"/>
          </a:xfrm>
          <a:prstGeom prst="rect">
            <a:avLst/>
          </a:prstGeom>
          <a:noFill/>
          <a:ln>
            <a:noFill/>
            <a:miter lim="800000"/>
          </a:ln>
        </p:spPr>
      </p:pic>
      <p:pic>
        <p:nvPicPr>
          <p:cNvPr id="25605" name="Picture 7"/>
          <p:cNvPicPr>
            <a:picLocks noChangeAspect="1"/>
          </p:cNvPicPr>
          <p:nvPr/>
        </p:nvPicPr>
        <p:blipFill>
          <a:blip r:embed="rId3"/>
          <a:stretch>
            <a:fillRect/>
          </a:stretch>
        </p:blipFill>
        <p:spPr>
          <a:xfrm>
            <a:off x="1177925" y="3255963"/>
            <a:ext cx="7158038" cy="1301750"/>
          </a:xfrm>
          <a:prstGeom prst="rect">
            <a:avLst/>
          </a:prstGeom>
          <a:noFill/>
          <a:ln>
            <a:noFill/>
            <a:miter lim="800000"/>
          </a:ln>
        </p:spPr>
      </p:pic>
      <p:pic>
        <p:nvPicPr>
          <p:cNvPr id="25606" name="Picture 8"/>
          <p:cNvPicPr>
            <a:picLocks noChangeAspect="1"/>
          </p:cNvPicPr>
          <p:nvPr/>
        </p:nvPicPr>
        <p:blipFill>
          <a:blip r:embed="rId4"/>
          <a:stretch>
            <a:fillRect/>
          </a:stretch>
        </p:blipFill>
        <p:spPr>
          <a:xfrm>
            <a:off x="3484563" y="893763"/>
            <a:ext cx="2324100" cy="465137"/>
          </a:xfrm>
          <a:prstGeom prst="rect">
            <a:avLst/>
          </a:prstGeom>
          <a:noFill/>
          <a:ln>
            <a:noFill/>
            <a:miter lim="800000"/>
          </a:ln>
        </p:spPr>
      </p:pic>
      <p:sp>
        <p:nvSpPr>
          <p:cNvPr id="25607" name="矩形 4"/>
          <p:cNvSpPr/>
          <p:nvPr/>
        </p:nvSpPr>
        <p:spPr>
          <a:xfrm>
            <a:off x="4459288" y="4557713"/>
            <a:ext cx="269716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海绵的凹陷程度</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5604"/>
                                        </p:tgtEl>
                                        <p:attrNameLst>
                                          <p:attrName>style.visibility</p:attrName>
                                        </p:attrNameLst>
                                      </p:cBhvr>
                                      <p:to>
                                        <p:strVal val="visible"/>
                                      </p:to>
                                    </p:set>
                                    <p:animEffect transition="in" filter="fade">
                                      <p:cBhvr>
                                        <p:cTn id="7" dur="500"/>
                                        <p:tgtEl>
                                          <p:spTgt spid="2560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602"/>
                                        </p:tgtEl>
                                        <p:attrNameLst>
                                          <p:attrName>style.visibility</p:attrName>
                                        </p:attrNameLst>
                                      </p:cBhvr>
                                      <p:to>
                                        <p:strVal val="visible"/>
                                      </p:to>
                                    </p:set>
                                    <p:animEffect transition="in" filter="fade">
                                      <p:cBhvr>
                                        <p:cTn id="10" dur="500"/>
                                        <p:tgtEl>
                                          <p:spTgt spid="25602"/>
                                        </p:tgtEl>
                                      </p:cBhvr>
                                    </p:animEffect>
                                  </p:childTnLst>
                                </p:cTn>
                              </p:par>
                              <p:par>
                                <p:cTn id="11" presetID="10" presetClass="entr" presetSubtype="0" fill="hold" nodeType="withEffect">
                                  <p:stCondLst>
                                    <p:cond delay="0"/>
                                  </p:stCondLst>
                                  <p:childTnLst>
                                    <p:set>
                                      <p:cBhvr>
                                        <p:cTn id="12" dur="1" fill="hold">
                                          <p:stCondLst>
                                            <p:cond delay="0"/>
                                          </p:stCondLst>
                                        </p:cTn>
                                        <p:tgtEl>
                                          <p:spTgt spid="25606"/>
                                        </p:tgtEl>
                                        <p:attrNameLst>
                                          <p:attrName>style.visibility</p:attrName>
                                        </p:attrNameLst>
                                      </p:cBhvr>
                                      <p:to>
                                        <p:strVal val="visible"/>
                                      </p:to>
                                    </p:set>
                                    <p:animEffect transition="in" filter="fade">
                                      <p:cBhvr>
                                        <p:cTn id="13" dur="500"/>
                                        <p:tgtEl>
                                          <p:spTgt spid="25606"/>
                                        </p:tgtEl>
                                      </p:cBhvr>
                                    </p:animEffect>
                                  </p:childTnLst>
                                </p:cTn>
                              </p:par>
                              <p:par>
                                <p:cTn id="14" presetID="10" presetClass="entr" presetSubtype="0" fill="hold" nodeType="withEffect">
                                  <p:stCondLst>
                                    <p:cond delay="0"/>
                                  </p:stCondLst>
                                  <p:childTnLst>
                                    <p:set>
                                      <p:cBhvr>
                                        <p:cTn id="15" dur="1" fill="hold">
                                          <p:stCondLst>
                                            <p:cond delay="0"/>
                                          </p:stCondLst>
                                        </p:cTn>
                                        <p:tgtEl>
                                          <p:spTgt spid="25605"/>
                                        </p:tgtEl>
                                        <p:attrNameLst>
                                          <p:attrName>style.visibility</p:attrName>
                                        </p:attrNameLst>
                                      </p:cBhvr>
                                      <p:to>
                                        <p:strVal val="visible"/>
                                      </p:to>
                                    </p:set>
                                    <p:animEffect transition="in" filter="fade">
                                      <p:cBhvr>
                                        <p:cTn id="16" dur="500"/>
                                        <p:tgtEl>
                                          <p:spTgt spid="25605"/>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5607"/>
                                        </p:tgtEl>
                                        <p:attrNameLst>
                                          <p:attrName>style.visibility</p:attrName>
                                        </p:attrNameLst>
                                      </p:cBhvr>
                                      <p:to>
                                        <p:strVal val="visible"/>
                                      </p:to>
                                    </p:set>
                                    <p:anim calcmode="lin" valueType="num">
                                      <p:cBhvr additive="base">
                                        <p:cTn id="21" dur="500" fill="hold"/>
                                        <p:tgtEl>
                                          <p:spTgt spid="25607"/>
                                        </p:tgtEl>
                                        <p:attrNameLst>
                                          <p:attrName>ppt_x</p:attrName>
                                        </p:attrNameLst>
                                      </p:cBhvr>
                                      <p:tavLst>
                                        <p:tav tm="0">
                                          <p:val>
                                            <p:strVal val="#ppt_x"/>
                                          </p:val>
                                        </p:tav>
                                        <p:tav tm="100000">
                                          <p:val>
                                            <p:strVal val="#ppt_x"/>
                                          </p:val>
                                        </p:tav>
                                      </p:tavLst>
                                    </p:anim>
                                    <p:anim calcmode="lin" valueType="num">
                                      <p:cBhvr additive="base">
                                        <p:cTn id="22" dur="500" fill="hold"/>
                                        <p:tgtEl>
                                          <p:spTgt spid="256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P spid="25607"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6626"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6627" name="标题 2"/>
          <p:cNvSpPr>
            <a:spLocks noGrp="1"/>
          </p:cNvSpPr>
          <p:nvPr>
            <p:ph type="title" idx="4294967295"/>
          </p:nvPr>
        </p:nvSpPr>
        <p:spPr>
          <a:xfrm>
            <a:off x="508000" y="13541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）比较甲、乙两图，将两个相同的小桌分别正立放在海绵上，其目的是控制</a:t>
            </a:r>
            <a:r>
              <a:rPr lang="zh-CN" altLang="zh-CN" sz="2800" u="sng"/>
              <a:t>　　　　　</a:t>
            </a:r>
            <a:r>
              <a:rPr lang="zh-CN" altLang="zh-CN" sz="2800"/>
              <a:t>相同，改变压力的大小，可得出的结论是</a:t>
            </a:r>
            <a:br>
              <a:rPr lang="en-US" altLang="zh-CN" sz="2800"/>
            </a:br>
            <a:r>
              <a:rPr lang="zh-CN" altLang="zh-CN" sz="2800" u="sng"/>
              <a:t>　　　　　　　　　　　　　</a:t>
            </a:r>
            <a:r>
              <a:rPr lang="en-US" altLang="zh-CN" sz="2800" u="sng"/>
              <a:t>         </a:t>
            </a:r>
            <a:r>
              <a:rPr lang="zh-CN" altLang="zh-CN" sz="2800" u="sng"/>
              <a:t>　　　　　　</a:t>
            </a:r>
            <a:r>
              <a:rPr lang="en-US" altLang="zh-CN" sz="2800" u="sng">
                <a:solidFill>
                  <a:schemeClr val="bg1"/>
                </a:solidFill>
              </a:rPr>
              <a:t>.</a:t>
            </a:r>
            <a:br>
              <a:rPr lang="en-US" altLang="zh-CN" sz="2800" u="sng"/>
            </a:br>
            <a:r>
              <a:rPr lang="en-US" altLang="zh-CN" sz="2800" u="sng"/>
              <a:t>                                      </a:t>
            </a:r>
            <a:r>
              <a:rPr lang="zh-CN" altLang="zh-CN" sz="2800"/>
              <a:t>，请举出生活中应用此知识的一个实例</a:t>
            </a:r>
            <a:r>
              <a:rPr lang="en-US" altLang="zh-CN" sz="2800" u="sng"/>
              <a:t>                             </a:t>
            </a:r>
            <a:r>
              <a:rPr lang="zh-CN" altLang="zh-CN" sz="2800"/>
              <a:t>．</a:t>
            </a:r>
            <a:br>
              <a:rPr lang="zh-CN" altLang="zh-CN" sz="2800"/>
            </a:br>
            <a:endParaRPr lang="zh-CN" altLang="en-US" sz="2800"/>
          </a:p>
        </p:txBody>
      </p:sp>
      <p:sp>
        <p:nvSpPr>
          <p:cNvPr id="26628" name="矩形 3"/>
          <p:cNvSpPr/>
          <p:nvPr/>
        </p:nvSpPr>
        <p:spPr>
          <a:xfrm>
            <a:off x="5300663" y="2076450"/>
            <a:ext cx="197961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受力面积　</a:t>
            </a:r>
            <a:endParaRPr lang="zh-CN" altLang="en-US" sz="2800"/>
          </a:p>
        </p:txBody>
      </p:sp>
      <p:sp>
        <p:nvSpPr>
          <p:cNvPr id="26629" name="矩形 5"/>
          <p:cNvSpPr/>
          <p:nvPr/>
        </p:nvSpPr>
        <p:spPr>
          <a:xfrm>
            <a:off x="641350" y="3197225"/>
            <a:ext cx="7607300" cy="130175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nSpc>
                <a:spcPct val="150000"/>
              </a:lnSpc>
            </a:pPr>
            <a:r>
              <a:rPr lang="zh-CN" altLang="zh-CN" sz="2800" spc="0">
                <a:solidFill>
                  <a:srgbClr val="FF0000"/>
                </a:solidFill>
                <a:latin typeface="Times New Roman" pitchFamily="18" charset="0"/>
                <a:ea typeface="黑体" pitchFamily="49" charset="-122"/>
              </a:rPr>
              <a:t>受力面积一定时，压力越大，压力的作用效果越明显　</a:t>
            </a:r>
            <a:endParaRPr lang="zh-CN" altLang="en-US" sz="2800"/>
          </a:p>
        </p:txBody>
      </p:sp>
      <p:sp>
        <p:nvSpPr>
          <p:cNvPr id="26630" name="矩形 6"/>
          <p:cNvSpPr/>
          <p:nvPr/>
        </p:nvSpPr>
        <p:spPr>
          <a:xfrm>
            <a:off x="2717800" y="4629150"/>
            <a:ext cx="162083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汽车限重</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fade">
                                      <p:cBhvr>
                                        <p:cTn id="7" dur="500"/>
                                        <p:tgtEl>
                                          <p:spTgt spid="2662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6628"/>
                                        </p:tgtEl>
                                        <p:attrNameLst>
                                          <p:attrName>style.visibility</p:attrName>
                                        </p:attrNameLst>
                                      </p:cBhvr>
                                      <p:to>
                                        <p:strVal val="visible"/>
                                      </p:to>
                                    </p:set>
                                    <p:anim calcmode="lin" valueType="num">
                                      <p:cBhvr additive="base">
                                        <p:cTn id="12" dur="500" fill="hold"/>
                                        <p:tgtEl>
                                          <p:spTgt spid="26628"/>
                                        </p:tgtEl>
                                        <p:attrNameLst>
                                          <p:attrName>ppt_x</p:attrName>
                                        </p:attrNameLst>
                                      </p:cBhvr>
                                      <p:tavLst>
                                        <p:tav tm="0">
                                          <p:val>
                                            <p:strVal val="#ppt_x"/>
                                          </p:val>
                                        </p:tav>
                                        <p:tav tm="100000">
                                          <p:val>
                                            <p:strVal val="#ppt_x"/>
                                          </p:val>
                                        </p:tav>
                                      </p:tavLst>
                                    </p:anim>
                                    <p:anim calcmode="lin" valueType="num">
                                      <p:cBhvr additive="base">
                                        <p:cTn id="13" dur="500" fill="hold"/>
                                        <p:tgtEl>
                                          <p:spTgt spid="2662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6629"/>
                                        </p:tgtEl>
                                        <p:attrNameLst>
                                          <p:attrName>style.visibility</p:attrName>
                                        </p:attrNameLst>
                                      </p:cBhvr>
                                      <p:to>
                                        <p:strVal val="visible"/>
                                      </p:to>
                                    </p:set>
                                    <p:anim calcmode="lin" valueType="num">
                                      <p:cBhvr additive="base">
                                        <p:cTn id="18" dur="500" fill="hold"/>
                                        <p:tgtEl>
                                          <p:spTgt spid="26629"/>
                                        </p:tgtEl>
                                        <p:attrNameLst>
                                          <p:attrName>ppt_x</p:attrName>
                                        </p:attrNameLst>
                                      </p:cBhvr>
                                      <p:tavLst>
                                        <p:tav tm="0">
                                          <p:val>
                                            <p:strVal val="#ppt_x"/>
                                          </p:val>
                                        </p:tav>
                                        <p:tav tm="100000">
                                          <p:val>
                                            <p:strVal val="#ppt_x"/>
                                          </p:val>
                                        </p:tav>
                                      </p:tavLst>
                                    </p:anim>
                                    <p:anim calcmode="lin" valueType="num">
                                      <p:cBhvr additive="base">
                                        <p:cTn id="19" dur="500" fill="hold"/>
                                        <p:tgtEl>
                                          <p:spTgt spid="26629"/>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6630"/>
                                        </p:tgtEl>
                                        <p:attrNameLst>
                                          <p:attrName>style.visibility</p:attrName>
                                        </p:attrNameLst>
                                      </p:cBhvr>
                                      <p:to>
                                        <p:strVal val="visible"/>
                                      </p:to>
                                    </p:set>
                                    <p:anim calcmode="lin" valueType="num">
                                      <p:cBhvr additive="base">
                                        <p:cTn id="24" dur="500" fill="hold"/>
                                        <p:tgtEl>
                                          <p:spTgt spid="26630"/>
                                        </p:tgtEl>
                                        <p:attrNameLst>
                                          <p:attrName>ppt_x</p:attrName>
                                        </p:attrNameLst>
                                      </p:cBhvr>
                                      <p:tavLst>
                                        <p:tav tm="0">
                                          <p:val>
                                            <p:strVal val="#ppt_x"/>
                                          </p:val>
                                        </p:tav>
                                        <p:tav tm="100000">
                                          <p:val>
                                            <p:strVal val="#ppt_x"/>
                                          </p:val>
                                        </p:tav>
                                      </p:tavLst>
                                    </p:anim>
                                    <p:anim calcmode="lin" valueType="num">
                                      <p:cBhvr additive="base">
                                        <p:cTn id="25" dur="500" fill="hold"/>
                                        <p:tgtEl>
                                          <p:spTgt spid="266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6628" grpId="0"/>
      <p:bldP spid="26629" grpId="0"/>
      <p:bldP spid="26630"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7650"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7651" name="标题 2"/>
          <p:cNvSpPr>
            <a:spLocks noGrp="1"/>
          </p:cNvSpPr>
          <p:nvPr>
            <p:ph type="title" idx="4294967295"/>
          </p:nvPr>
        </p:nvSpPr>
        <p:spPr>
          <a:xfrm>
            <a:off x="508000" y="11430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）比较乙、丙两图的实验，可得出结论：压力大小相同时，</a:t>
            </a:r>
            <a:r>
              <a:rPr lang="zh-CN" altLang="zh-CN" sz="2800" u="sng"/>
              <a:t>　　　</a:t>
            </a:r>
            <a:r>
              <a:rPr lang="en-US" altLang="zh-CN" sz="2800" u="sng"/>
              <a:t>      </a:t>
            </a:r>
            <a:r>
              <a:rPr lang="zh-CN" altLang="zh-CN" sz="2800" u="sng"/>
              <a:t>　</a:t>
            </a:r>
            <a:r>
              <a:rPr lang="zh-CN" altLang="zh-CN" sz="2800"/>
              <a:t>越小，压力的作用效果越明显．下列实例中，直接应用该结论的是</a:t>
            </a:r>
            <a:r>
              <a:rPr lang="zh-CN" altLang="zh-CN" sz="2800" u="sng"/>
              <a:t>　</a:t>
            </a:r>
            <a:r>
              <a:rPr lang="en-US" altLang="zh-CN" sz="2800" u="sng"/>
              <a:t>    </a:t>
            </a:r>
            <a:r>
              <a:rPr lang="zh-CN" altLang="zh-CN" sz="2800" u="sng"/>
              <a:t>　</a:t>
            </a:r>
            <a:r>
              <a:rPr lang="en-US" altLang="zh-CN" sz="2800" u="sng">
                <a:solidFill>
                  <a:schemeClr val="bg1"/>
                </a:solidFill>
              </a:rPr>
              <a:t>.</a:t>
            </a:r>
            <a:r>
              <a:rPr lang="zh-CN" altLang="zh-CN" sz="2800" u="sng"/>
              <a:t>　</a:t>
            </a:r>
            <a:r>
              <a:rPr lang="zh-CN" altLang="zh-CN" sz="2800"/>
              <a:t>（选填字母）</a:t>
            </a:r>
            <a:r>
              <a:rPr lang="en-US" altLang="zh-CN" sz="2800"/>
              <a:t>.</a:t>
            </a:r>
            <a:br>
              <a:rPr lang="zh-CN" altLang="zh-CN" sz="2800"/>
            </a:br>
            <a:r>
              <a:rPr lang="en-US" altLang="zh-CN" sz="2800"/>
              <a:t>A</a:t>
            </a:r>
            <a:r>
              <a:rPr lang="zh-CN" altLang="zh-CN" sz="2800"/>
              <a:t>．图钉的一端做得很尖 　　</a:t>
            </a:r>
            <a:br>
              <a:rPr lang="en-US" altLang="zh-CN" sz="2800"/>
            </a:br>
            <a:r>
              <a:rPr lang="en-US" altLang="zh-CN" sz="2800"/>
              <a:t>B</a:t>
            </a:r>
            <a:r>
              <a:rPr lang="zh-CN" altLang="zh-CN" sz="2800"/>
              <a:t>．交通管理部门规定，严禁货车超载</a:t>
            </a:r>
            <a:r>
              <a:rPr lang="en-US" altLang="zh-CN" sz="2800"/>
              <a:t>        </a:t>
            </a:r>
            <a:r>
              <a:rPr lang="zh-CN" altLang="zh-CN" sz="2800"/>
              <a:t>　　</a:t>
            </a:r>
            <a:r>
              <a:rPr lang="en-US" altLang="zh-CN" sz="2800"/>
              <a:t>C</a:t>
            </a:r>
            <a:r>
              <a:rPr lang="zh-CN" altLang="zh-CN" sz="2800"/>
              <a:t>．书包要用宽的背带</a:t>
            </a:r>
            <a:r>
              <a:rPr lang="en-US" altLang="zh-CN" sz="2800"/>
              <a:t>  </a:t>
            </a:r>
            <a:br>
              <a:rPr lang="zh-CN" altLang="zh-CN" sz="2800"/>
            </a:br>
            <a:endParaRPr lang="zh-CN" altLang="en-US" sz="2800"/>
          </a:p>
        </p:txBody>
      </p:sp>
      <p:sp>
        <p:nvSpPr>
          <p:cNvPr id="27652" name="矩形 1"/>
          <p:cNvSpPr/>
          <p:nvPr/>
        </p:nvSpPr>
        <p:spPr>
          <a:xfrm>
            <a:off x="7620000" y="2473325"/>
            <a:ext cx="892175" cy="5857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r>
              <a:rPr lang="zh-CN" altLang="zh-CN" sz="3200">
                <a:solidFill>
                  <a:srgbClr val="FF0000"/>
                </a:solidFill>
                <a:latin typeface="Times New Roman" pitchFamily="18" charset="0"/>
                <a:ea typeface="黑体" pitchFamily="49" charset="-122"/>
              </a:rPr>
              <a:t>　</a:t>
            </a:r>
            <a:endParaRPr lang="zh-CN" altLang="en-US" sz="3200"/>
          </a:p>
        </p:txBody>
      </p:sp>
      <p:sp>
        <p:nvSpPr>
          <p:cNvPr id="27653" name="矩形 3"/>
          <p:cNvSpPr/>
          <p:nvPr/>
        </p:nvSpPr>
        <p:spPr>
          <a:xfrm>
            <a:off x="2901950" y="1835150"/>
            <a:ext cx="197961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受力面积　</a:t>
            </a:r>
            <a:endParaRPr lang="zh-CN" altLang="en-US" sz="28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fade">
                                      <p:cBhvr>
                                        <p:cTn id="7" dur="500"/>
                                        <p:tgtEl>
                                          <p:spTgt spid="2765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7653"/>
                                        </p:tgtEl>
                                        <p:attrNameLst>
                                          <p:attrName>style.visibility</p:attrName>
                                        </p:attrNameLst>
                                      </p:cBhvr>
                                      <p:to>
                                        <p:strVal val="visible"/>
                                      </p:to>
                                    </p:set>
                                    <p:anim calcmode="lin" valueType="num">
                                      <p:cBhvr additive="base">
                                        <p:cTn id="12" dur="500" fill="hold"/>
                                        <p:tgtEl>
                                          <p:spTgt spid="27653"/>
                                        </p:tgtEl>
                                        <p:attrNameLst>
                                          <p:attrName>ppt_x</p:attrName>
                                        </p:attrNameLst>
                                      </p:cBhvr>
                                      <p:tavLst>
                                        <p:tav tm="0">
                                          <p:val>
                                            <p:strVal val="#ppt_x"/>
                                          </p:val>
                                        </p:tav>
                                        <p:tav tm="100000">
                                          <p:val>
                                            <p:strVal val="#ppt_x"/>
                                          </p:val>
                                        </p:tav>
                                      </p:tavLst>
                                    </p:anim>
                                    <p:anim calcmode="lin" valueType="num">
                                      <p:cBhvr additive="base">
                                        <p:cTn id="13" dur="500" fill="hold"/>
                                        <p:tgtEl>
                                          <p:spTgt spid="27653"/>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7652"/>
                                        </p:tgtEl>
                                        <p:attrNameLst>
                                          <p:attrName>style.visibility</p:attrName>
                                        </p:attrNameLst>
                                      </p:cBhvr>
                                      <p:to>
                                        <p:strVal val="visible"/>
                                      </p:to>
                                    </p:set>
                                    <p:anim calcmode="lin" valueType="num">
                                      <p:cBhvr additive="base">
                                        <p:cTn id="18" dur="500" fill="hold"/>
                                        <p:tgtEl>
                                          <p:spTgt spid="27652"/>
                                        </p:tgtEl>
                                        <p:attrNameLst>
                                          <p:attrName>ppt_x</p:attrName>
                                        </p:attrNameLst>
                                      </p:cBhvr>
                                      <p:tavLst>
                                        <p:tav tm="0">
                                          <p:val>
                                            <p:strVal val="#ppt_x"/>
                                          </p:val>
                                        </p:tav>
                                        <p:tav tm="100000">
                                          <p:val>
                                            <p:strVal val="#ppt_x"/>
                                          </p:val>
                                        </p:tav>
                                      </p:tavLst>
                                    </p:anim>
                                    <p:anim calcmode="lin" valueType="num">
                                      <p:cBhvr additive="base">
                                        <p:cTn id="19" dur="500" fill="hold"/>
                                        <p:tgtEl>
                                          <p:spTgt spid="276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27652" grpId="0"/>
      <p:bldP spid="27653"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8674"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8675" name="标题 2"/>
          <p:cNvSpPr>
            <a:spLocks noGrp="1"/>
          </p:cNvSpPr>
          <p:nvPr>
            <p:ph type="title" idx="4294967295"/>
          </p:nvPr>
        </p:nvSpPr>
        <p:spPr>
          <a:xfrm>
            <a:off x="508000" y="11525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）我们除了用海绵来完成实验外，也</a:t>
            </a:r>
            <a:r>
              <a:rPr lang="zh-CN" altLang="zh-CN" sz="2800" u="sng"/>
              <a:t>　　　　</a:t>
            </a:r>
            <a:r>
              <a:rPr lang="en-US" altLang="zh-CN" sz="2800" u="sng">
                <a:solidFill>
                  <a:schemeClr val="bg1"/>
                </a:solidFill>
              </a:rPr>
              <a:t>.</a:t>
            </a:r>
            <a:r>
              <a:rPr lang="zh-CN" altLang="zh-CN" sz="2800" u="sng"/>
              <a:t>　</a:t>
            </a:r>
            <a:r>
              <a:rPr lang="zh-CN" altLang="zh-CN" sz="2800"/>
              <a:t>（选填</a:t>
            </a:r>
            <a:r>
              <a:rPr lang="en-US" altLang="zh-CN" sz="2800"/>
              <a:t>“</a:t>
            </a:r>
            <a:r>
              <a:rPr lang="zh-CN" altLang="zh-CN" sz="2800"/>
              <a:t>可以</a:t>
            </a:r>
            <a:r>
              <a:rPr lang="en-US" altLang="zh-CN" sz="2800"/>
              <a:t>”</a:t>
            </a:r>
            <a:r>
              <a:rPr lang="zh-CN" altLang="zh-CN" sz="2800"/>
              <a:t>或</a:t>
            </a:r>
            <a:r>
              <a:rPr lang="en-US" altLang="zh-CN" sz="2800"/>
              <a:t>“</a:t>
            </a:r>
            <a:r>
              <a:rPr lang="zh-CN" altLang="zh-CN" sz="2800"/>
              <a:t>不可以</a:t>
            </a:r>
            <a:r>
              <a:rPr lang="en-US" altLang="zh-CN" sz="2800"/>
              <a:t>”</a:t>
            </a:r>
            <a:r>
              <a:rPr lang="zh-CN" altLang="zh-CN" sz="2800"/>
              <a:t>）用沙子代替海绵来完成实验．</a:t>
            </a:r>
            <a:br>
              <a:rPr lang="zh-CN" altLang="zh-CN" sz="2800"/>
            </a:br>
            <a:r>
              <a:rPr lang="zh-CN" altLang="zh-CN" sz="2800"/>
              <a:t>（</a:t>
            </a:r>
            <a:r>
              <a:rPr lang="en-US" altLang="zh-CN" sz="2800"/>
              <a:t>5</a:t>
            </a:r>
            <a:r>
              <a:rPr lang="zh-CN" altLang="zh-CN" sz="2800"/>
              <a:t>）若将该小桌和砝码放在如图丁所示的木板上，比较图乙中海绵受到的压强</a:t>
            </a:r>
            <a:r>
              <a:rPr lang="en-US" altLang="zh-CN" sz="2800" i="1"/>
              <a:t>p</a:t>
            </a:r>
            <a:r>
              <a:rPr lang="zh-CN" altLang="zh-CN" sz="2800" baseline="-25000"/>
              <a:t>乙</a:t>
            </a:r>
            <a:r>
              <a:rPr lang="zh-CN" altLang="zh-CN" sz="2800"/>
              <a:t>和图丁中木板受到的压强</a:t>
            </a:r>
            <a:r>
              <a:rPr lang="en-US" altLang="zh-CN" sz="2800" i="1"/>
              <a:t>p</a:t>
            </a:r>
            <a:r>
              <a:rPr lang="zh-CN" altLang="zh-CN" sz="2800" baseline="-25000"/>
              <a:t>丁</a:t>
            </a:r>
            <a:r>
              <a:rPr lang="zh-CN" altLang="zh-CN" sz="2800"/>
              <a:t>的大小关系为</a:t>
            </a:r>
            <a:r>
              <a:rPr lang="en-US" altLang="zh-CN" sz="2800" i="1"/>
              <a:t>p</a:t>
            </a:r>
            <a:r>
              <a:rPr lang="zh-CN" altLang="zh-CN" sz="2800" baseline="-25000"/>
              <a:t>乙</a:t>
            </a:r>
            <a:r>
              <a:rPr lang="zh-CN" altLang="zh-CN" sz="2800" u="sng"/>
              <a:t>　　　　</a:t>
            </a:r>
            <a:r>
              <a:rPr lang="en-US" altLang="zh-CN" sz="2800" u="sng"/>
              <a:t> </a:t>
            </a:r>
            <a:r>
              <a:rPr lang="en-US" altLang="zh-CN" sz="2800"/>
              <a:t> </a:t>
            </a:r>
            <a:r>
              <a:rPr lang="en-US" altLang="zh-CN" sz="2800" i="1"/>
              <a:t>p</a:t>
            </a:r>
            <a:r>
              <a:rPr lang="zh-CN" altLang="zh-CN" sz="2800" baseline="-25000"/>
              <a:t>丁</a:t>
            </a:r>
            <a:r>
              <a:rPr lang="zh-CN" altLang="zh-CN" sz="2800"/>
              <a:t>（选填</a:t>
            </a:r>
            <a:r>
              <a:rPr lang="en-US" altLang="zh-CN" sz="2800"/>
              <a:t>“</a:t>
            </a:r>
            <a:r>
              <a:rPr lang="zh-CN" altLang="zh-CN" sz="2800"/>
              <a:t>＞</a:t>
            </a:r>
            <a:r>
              <a:rPr lang="en-US" altLang="zh-CN" sz="2800"/>
              <a:t>”“</a:t>
            </a:r>
            <a:r>
              <a:rPr lang="zh-CN" altLang="zh-CN" sz="2800"/>
              <a:t>＜</a:t>
            </a:r>
            <a:r>
              <a:rPr lang="en-US" altLang="zh-CN" sz="2800"/>
              <a:t>”</a:t>
            </a:r>
            <a:r>
              <a:rPr lang="zh-CN" altLang="zh-CN" sz="2800"/>
              <a:t>或</a:t>
            </a:r>
            <a:r>
              <a:rPr lang="en-US" altLang="zh-CN" sz="2800"/>
              <a:t>“</a:t>
            </a:r>
            <a:r>
              <a:rPr lang="zh-CN" altLang="zh-CN" sz="2800"/>
              <a:t>＝</a:t>
            </a:r>
            <a:r>
              <a:rPr lang="en-US" altLang="zh-CN" sz="2800"/>
              <a:t>”</a:t>
            </a:r>
            <a:r>
              <a:rPr lang="zh-CN" altLang="zh-CN" sz="2800"/>
              <a:t>）</a:t>
            </a:r>
            <a:r>
              <a:rPr lang="en-US" altLang="zh-CN" sz="2800"/>
              <a:t>.</a:t>
            </a:r>
            <a:endParaRPr lang="zh-CN" altLang="en-US" sz="2800"/>
          </a:p>
        </p:txBody>
      </p:sp>
      <p:sp>
        <p:nvSpPr>
          <p:cNvPr id="28676" name="矩形 1"/>
          <p:cNvSpPr/>
          <p:nvPr/>
        </p:nvSpPr>
        <p:spPr>
          <a:xfrm>
            <a:off x="5097463" y="4483100"/>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　＝</a:t>
            </a:r>
            <a:endParaRPr lang="zh-CN" altLang="zh-CN" sz="2800">
              <a:latin typeface="等线" pitchFamily="2" charset="-122"/>
              <a:ea typeface="等线" pitchFamily="2" charset="-122"/>
            </a:endParaRPr>
          </a:p>
        </p:txBody>
      </p:sp>
      <p:sp>
        <p:nvSpPr>
          <p:cNvPr id="28677" name="矩形 3"/>
          <p:cNvSpPr/>
          <p:nvPr/>
        </p:nvSpPr>
        <p:spPr>
          <a:xfrm>
            <a:off x="7010400" y="1222375"/>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可以</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barn(inVertical)">
                                      <p:cBhvr>
                                        <p:cTn id="7" dur="500"/>
                                        <p:tgtEl>
                                          <p:spTgt spid="2867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8677"/>
                                        </p:tgtEl>
                                        <p:attrNameLst>
                                          <p:attrName>style.visibility</p:attrName>
                                        </p:attrNameLst>
                                      </p:cBhvr>
                                      <p:to>
                                        <p:strVal val="visible"/>
                                      </p:to>
                                    </p:set>
                                    <p:anim calcmode="lin" valueType="num">
                                      <p:cBhvr additive="base">
                                        <p:cTn id="12" dur="500" fill="hold"/>
                                        <p:tgtEl>
                                          <p:spTgt spid="28677"/>
                                        </p:tgtEl>
                                        <p:attrNameLst>
                                          <p:attrName>ppt_x</p:attrName>
                                        </p:attrNameLst>
                                      </p:cBhvr>
                                      <p:tavLst>
                                        <p:tav tm="0">
                                          <p:val>
                                            <p:strVal val="#ppt_x"/>
                                          </p:val>
                                        </p:tav>
                                        <p:tav tm="100000">
                                          <p:val>
                                            <p:strVal val="#ppt_x"/>
                                          </p:val>
                                        </p:tav>
                                      </p:tavLst>
                                    </p:anim>
                                    <p:anim calcmode="lin" valueType="num">
                                      <p:cBhvr additive="base">
                                        <p:cTn id="13" dur="500" fill="hold"/>
                                        <p:tgtEl>
                                          <p:spTgt spid="28677"/>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8676"/>
                                        </p:tgtEl>
                                        <p:attrNameLst>
                                          <p:attrName>style.visibility</p:attrName>
                                        </p:attrNameLst>
                                      </p:cBhvr>
                                      <p:to>
                                        <p:strVal val="visible"/>
                                      </p:to>
                                    </p:set>
                                    <p:anim calcmode="lin" valueType="num">
                                      <p:cBhvr additive="base">
                                        <p:cTn id="18" dur="500" fill="hold"/>
                                        <p:tgtEl>
                                          <p:spTgt spid="28676"/>
                                        </p:tgtEl>
                                        <p:attrNameLst>
                                          <p:attrName>ppt_x</p:attrName>
                                        </p:attrNameLst>
                                      </p:cBhvr>
                                      <p:tavLst>
                                        <p:tav tm="0">
                                          <p:val>
                                            <p:strVal val="#ppt_x"/>
                                          </p:val>
                                        </p:tav>
                                        <p:tav tm="100000">
                                          <p:val>
                                            <p:strVal val="#ppt_x"/>
                                          </p:val>
                                        </p:tav>
                                      </p:tavLst>
                                    </p:anim>
                                    <p:anim calcmode="lin" valueType="num">
                                      <p:cBhvr additive="base">
                                        <p:cTn id="19" dur="500" fill="hold"/>
                                        <p:tgtEl>
                                          <p:spTgt spid="286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P spid="28676" grpId="0"/>
      <p:bldP spid="28677"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9698" name="标题 1"/>
          <p:cNvSpPr>
            <a:spLocks noGrp="1"/>
          </p:cNvSpPr>
          <p:nvPr>
            <p:ph type="title" idx="4294967295"/>
          </p:nvPr>
        </p:nvSpPr>
        <p:spPr>
          <a:xfrm>
            <a:off x="508000" y="6318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二　  探究液体压强的特点　 </a:t>
            </a:r>
            <a:br>
              <a:rPr lang="en-US" altLang="zh-CN" sz="2800"/>
            </a:br>
            <a:r>
              <a:rPr lang="en-US" altLang="zh-CN" sz="2800"/>
              <a:t>          </a:t>
            </a:r>
            <a:r>
              <a:rPr lang="zh-CN" altLang="zh-CN" sz="2800"/>
              <a:t>小明探究液体压强与哪些因素有关，实验操作如下图所示．</a:t>
            </a:r>
            <a:br>
              <a:rPr lang="en-US" altLang="zh-CN" sz="2800"/>
            </a:br>
            <a:br>
              <a:rPr lang="en-US" altLang="zh-CN" sz="2800"/>
            </a:br>
            <a:br>
              <a:rPr lang="en-US" altLang="zh-CN" sz="2800"/>
            </a:br>
            <a:br>
              <a:rPr lang="en-US" altLang="zh-CN" sz="2800"/>
            </a:br>
            <a:r>
              <a:rPr lang="zh-CN" altLang="zh-CN" sz="2800"/>
              <a:t>（</a:t>
            </a:r>
            <a:r>
              <a:rPr lang="en-US" altLang="zh-CN" sz="2800"/>
              <a:t>1</a:t>
            </a:r>
            <a:r>
              <a:rPr lang="zh-CN" altLang="zh-CN" sz="2800"/>
              <a:t>）实验中我们通过观察</a:t>
            </a:r>
            <a:r>
              <a:rPr lang="zh-CN" altLang="zh-CN" sz="2800" u="sng"/>
              <a:t>　　　　　　　</a:t>
            </a:r>
            <a:r>
              <a:rPr lang="en-US" altLang="zh-CN" sz="2800" u="sng"/>
              <a:t>  </a:t>
            </a:r>
            <a:r>
              <a:rPr lang="zh-CN" altLang="zh-CN" sz="2800" u="sng"/>
              <a:t>　　　</a:t>
            </a:r>
            <a:r>
              <a:rPr lang="en-US" altLang="zh-CN" sz="2800" u="sng">
                <a:solidFill>
                  <a:schemeClr val="bg1"/>
                </a:solidFill>
              </a:rPr>
              <a:t>.</a:t>
            </a:r>
            <a:r>
              <a:rPr lang="zh-CN" altLang="zh-CN" sz="2800" u="sng"/>
              <a:t>　　　　　　　　　　</a:t>
            </a:r>
            <a:r>
              <a:rPr lang="zh-CN" altLang="zh-CN" sz="2800"/>
              <a:t>来比较液体内部压强的大小，这种实验探究方法是</a:t>
            </a:r>
            <a:r>
              <a:rPr lang="zh-CN" altLang="zh-CN" sz="2800" u="sng"/>
              <a:t>　　　　　</a:t>
            </a:r>
            <a:r>
              <a:rPr lang="zh-CN" altLang="zh-CN" sz="2800"/>
              <a:t>．</a:t>
            </a:r>
            <a:br>
              <a:rPr lang="zh-CN" altLang="zh-CN" sz="2800"/>
            </a:br>
            <a:endParaRPr lang="zh-CN" altLang="en-US" sz="2800"/>
          </a:p>
        </p:txBody>
      </p:sp>
      <p:sp>
        <p:nvSpPr>
          <p:cNvPr id="29699" name="矩形 2"/>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29700" name="Picture 4"/>
          <p:cNvPicPr>
            <a:picLocks noChangeAspect="1"/>
          </p:cNvPicPr>
          <p:nvPr/>
        </p:nvPicPr>
        <p:blipFill>
          <a:blip r:embed="rId2"/>
          <a:stretch>
            <a:fillRect/>
          </a:stretch>
        </p:blipFill>
        <p:spPr>
          <a:xfrm>
            <a:off x="635000" y="1462088"/>
            <a:ext cx="763588" cy="382587"/>
          </a:xfrm>
          <a:prstGeom prst="rect">
            <a:avLst/>
          </a:prstGeom>
          <a:noFill/>
          <a:ln>
            <a:noFill/>
            <a:miter lim="800000"/>
          </a:ln>
        </p:spPr>
      </p:pic>
      <p:pic>
        <p:nvPicPr>
          <p:cNvPr id="29701" name="Picture 6"/>
          <p:cNvPicPr>
            <a:picLocks noChangeAspect="1"/>
          </p:cNvPicPr>
          <p:nvPr/>
        </p:nvPicPr>
        <p:blipFill>
          <a:blip r:embed="rId3"/>
          <a:stretch>
            <a:fillRect/>
          </a:stretch>
        </p:blipFill>
        <p:spPr>
          <a:xfrm>
            <a:off x="1244600" y="2673350"/>
            <a:ext cx="6992938" cy="1825625"/>
          </a:xfrm>
          <a:prstGeom prst="rect">
            <a:avLst/>
          </a:prstGeom>
          <a:noFill/>
          <a:ln>
            <a:noFill/>
            <a:miter lim="800000"/>
          </a:ln>
        </p:spPr>
      </p:pic>
      <p:sp>
        <p:nvSpPr>
          <p:cNvPr id="29702" name="矩形 4"/>
          <p:cNvSpPr/>
          <p:nvPr/>
        </p:nvSpPr>
        <p:spPr>
          <a:xfrm>
            <a:off x="1139825" y="5840413"/>
            <a:ext cx="126206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转换法</a:t>
            </a:r>
            <a:endParaRPr lang="zh-CN" altLang="zh-CN" sz="2800">
              <a:latin typeface="等线" pitchFamily="2" charset="-122"/>
              <a:ea typeface="等线" pitchFamily="2" charset="-122"/>
            </a:endParaRPr>
          </a:p>
        </p:txBody>
      </p:sp>
      <p:sp>
        <p:nvSpPr>
          <p:cNvPr id="29703" name="矩形 5"/>
          <p:cNvSpPr/>
          <p:nvPr/>
        </p:nvSpPr>
        <p:spPr>
          <a:xfrm>
            <a:off x="4665663" y="4546600"/>
            <a:ext cx="40354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U</a:t>
            </a:r>
            <a:r>
              <a:rPr lang="zh-CN" altLang="zh-CN" sz="2800" spc="0">
                <a:solidFill>
                  <a:srgbClr val="FF0000"/>
                </a:solidFill>
                <a:latin typeface="Times New Roman" pitchFamily="18" charset="0"/>
                <a:ea typeface="黑体" pitchFamily="49" charset="-122"/>
              </a:rPr>
              <a:t>型管两侧液面高度差　</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9700"/>
                                        </p:tgtEl>
                                        <p:attrNameLst>
                                          <p:attrName>style.visibility</p:attrName>
                                        </p:attrNameLst>
                                      </p:cBhvr>
                                      <p:to>
                                        <p:strVal val="visible"/>
                                      </p:to>
                                    </p:set>
                                    <p:animEffect transition="in" filter="fade">
                                      <p:cBhvr>
                                        <p:cTn id="7" dur="500"/>
                                        <p:tgtEl>
                                          <p:spTgt spid="2970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698"/>
                                        </p:tgtEl>
                                        <p:attrNameLst>
                                          <p:attrName>style.visibility</p:attrName>
                                        </p:attrNameLst>
                                      </p:cBhvr>
                                      <p:to>
                                        <p:strVal val="visible"/>
                                      </p:to>
                                    </p:set>
                                    <p:animEffect transition="in" filter="fade">
                                      <p:cBhvr>
                                        <p:cTn id="10" dur="500"/>
                                        <p:tgtEl>
                                          <p:spTgt spid="29698"/>
                                        </p:tgtEl>
                                      </p:cBhvr>
                                    </p:animEffect>
                                  </p:childTnLst>
                                </p:cTn>
                              </p:par>
                              <p:par>
                                <p:cTn id="11" presetID="10" presetClass="entr" presetSubtype="0" fill="hold" nodeType="withEffect">
                                  <p:stCondLst>
                                    <p:cond delay="0"/>
                                  </p:stCondLst>
                                  <p:childTnLst>
                                    <p:set>
                                      <p:cBhvr>
                                        <p:cTn id="12" dur="1" fill="hold">
                                          <p:stCondLst>
                                            <p:cond delay="0"/>
                                          </p:stCondLst>
                                        </p:cTn>
                                        <p:tgtEl>
                                          <p:spTgt spid="29701"/>
                                        </p:tgtEl>
                                        <p:attrNameLst>
                                          <p:attrName>style.visibility</p:attrName>
                                        </p:attrNameLst>
                                      </p:cBhvr>
                                      <p:to>
                                        <p:strVal val="visible"/>
                                      </p:to>
                                    </p:set>
                                    <p:animEffect transition="in" filter="fade">
                                      <p:cBhvr>
                                        <p:cTn id="13" dur="500"/>
                                        <p:tgtEl>
                                          <p:spTgt spid="29701"/>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9703"/>
                                        </p:tgtEl>
                                        <p:attrNameLst>
                                          <p:attrName>style.visibility</p:attrName>
                                        </p:attrNameLst>
                                      </p:cBhvr>
                                      <p:to>
                                        <p:strVal val="visible"/>
                                      </p:to>
                                    </p:set>
                                    <p:anim calcmode="lin" valueType="num">
                                      <p:cBhvr additive="base">
                                        <p:cTn id="18" dur="500" fill="hold"/>
                                        <p:tgtEl>
                                          <p:spTgt spid="29703"/>
                                        </p:tgtEl>
                                        <p:attrNameLst>
                                          <p:attrName>ppt_x</p:attrName>
                                        </p:attrNameLst>
                                      </p:cBhvr>
                                      <p:tavLst>
                                        <p:tav tm="0">
                                          <p:val>
                                            <p:strVal val="#ppt_x"/>
                                          </p:val>
                                        </p:tav>
                                        <p:tav tm="100000">
                                          <p:val>
                                            <p:strVal val="#ppt_x"/>
                                          </p:val>
                                        </p:tav>
                                      </p:tavLst>
                                    </p:anim>
                                    <p:anim calcmode="lin" valueType="num">
                                      <p:cBhvr additive="base">
                                        <p:cTn id="19" dur="500" fill="hold"/>
                                        <p:tgtEl>
                                          <p:spTgt spid="2970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9702"/>
                                        </p:tgtEl>
                                        <p:attrNameLst>
                                          <p:attrName>style.visibility</p:attrName>
                                        </p:attrNameLst>
                                      </p:cBhvr>
                                      <p:to>
                                        <p:strVal val="visible"/>
                                      </p:to>
                                    </p:set>
                                    <p:anim calcmode="lin" valueType="num">
                                      <p:cBhvr additive="base">
                                        <p:cTn id="24" dur="500" fill="hold"/>
                                        <p:tgtEl>
                                          <p:spTgt spid="29702"/>
                                        </p:tgtEl>
                                        <p:attrNameLst>
                                          <p:attrName>ppt_x</p:attrName>
                                        </p:attrNameLst>
                                      </p:cBhvr>
                                      <p:tavLst>
                                        <p:tav tm="0">
                                          <p:val>
                                            <p:strVal val="#ppt_x"/>
                                          </p:val>
                                        </p:tav>
                                        <p:tav tm="100000">
                                          <p:val>
                                            <p:strVal val="#ppt_x"/>
                                          </p:val>
                                        </p:tav>
                                      </p:tavLst>
                                    </p:anim>
                                    <p:anim calcmode="lin" valueType="num">
                                      <p:cBhvr additive="base">
                                        <p:cTn id="25" dur="500" fill="hold"/>
                                        <p:tgtEl>
                                          <p:spTgt spid="297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p:bldP spid="29702" grpId="0"/>
      <p:bldP spid="29703"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22"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30723" name="标题 2"/>
          <p:cNvSpPr>
            <a:spLocks noGrp="1"/>
          </p:cNvSpPr>
          <p:nvPr>
            <p:ph type="title" idx="4294967295"/>
          </p:nvPr>
        </p:nvSpPr>
        <p:spPr>
          <a:xfrm>
            <a:off x="508000" y="8350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）实验前小明做了如图甲所示的检查：当用手指按压（不论轻压还是重压）橡皮膜时，发现</a:t>
            </a:r>
            <a:r>
              <a:rPr lang="en-US" altLang="zh-CN" sz="2800"/>
              <a:t>U</a:t>
            </a:r>
            <a:r>
              <a:rPr lang="zh-CN" altLang="zh-CN" sz="2800"/>
              <a:t>形管两边液柱的高度几乎不变化．出现这种情况的原因是：</a:t>
            </a:r>
            <a:r>
              <a:rPr lang="zh-CN" altLang="zh-CN" sz="2800" u="sng"/>
              <a:t>　　　　　　　</a:t>
            </a:r>
            <a:r>
              <a:rPr lang="zh-CN" altLang="zh-CN" sz="2800"/>
              <a:t>．若在使用前</a:t>
            </a:r>
            <a:r>
              <a:rPr lang="en-US" altLang="zh-CN" sz="2800"/>
              <a:t>U</a:t>
            </a:r>
            <a:r>
              <a:rPr lang="zh-CN" altLang="zh-CN" sz="2800"/>
              <a:t>形管两边的液面有高度差，应进行的操作是</a:t>
            </a:r>
            <a:r>
              <a:rPr lang="zh-CN" altLang="zh-CN" sz="2800" u="sng"/>
              <a:t>　　　</a:t>
            </a:r>
            <a:r>
              <a:rPr lang="zh-CN" altLang="zh-CN" sz="2800"/>
              <a:t>（选填下列字母）</a:t>
            </a:r>
            <a:r>
              <a:rPr lang="en-US" altLang="zh-CN" sz="2800"/>
              <a:t>.</a:t>
            </a:r>
            <a:br>
              <a:rPr lang="zh-CN" altLang="zh-CN" sz="2800"/>
            </a:br>
            <a:r>
              <a:rPr lang="en-US" altLang="zh-CN" sz="2800"/>
              <a:t>A</a:t>
            </a:r>
            <a:r>
              <a:rPr lang="zh-CN" altLang="zh-CN" sz="2800"/>
              <a:t>．从</a:t>
            </a:r>
            <a:r>
              <a:rPr lang="en-US" altLang="zh-CN" sz="2800"/>
              <a:t>U</a:t>
            </a:r>
            <a:r>
              <a:rPr lang="zh-CN" altLang="zh-CN" sz="2800"/>
              <a:t>形管中倒出适量水　</a:t>
            </a:r>
            <a:r>
              <a:rPr lang="en-US" altLang="zh-CN" sz="2800"/>
              <a:t>B</a:t>
            </a:r>
            <a:r>
              <a:rPr lang="zh-CN" altLang="zh-CN" sz="2800"/>
              <a:t>．取下软管重新安装　　　</a:t>
            </a:r>
            <a:r>
              <a:rPr lang="en-US" altLang="zh-CN" sz="2800"/>
              <a:t>C</a:t>
            </a:r>
            <a:r>
              <a:rPr lang="zh-CN" altLang="zh-CN" sz="2800"/>
              <a:t>．向</a:t>
            </a:r>
            <a:r>
              <a:rPr lang="en-US" altLang="zh-CN" sz="2800"/>
              <a:t>U</a:t>
            </a:r>
            <a:r>
              <a:rPr lang="zh-CN" altLang="zh-CN" sz="2800"/>
              <a:t>形管中加入适量水</a:t>
            </a:r>
            <a:br>
              <a:rPr lang="zh-CN" altLang="zh-CN" sz="2800"/>
            </a:br>
            <a:endParaRPr lang="zh-CN" altLang="en-US" sz="2800"/>
          </a:p>
        </p:txBody>
      </p:sp>
      <p:sp>
        <p:nvSpPr>
          <p:cNvPr id="30724" name="矩形 1"/>
          <p:cNvSpPr/>
          <p:nvPr/>
        </p:nvSpPr>
        <p:spPr>
          <a:xfrm>
            <a:off x="5910263" y="3460750"/>
            <a:ext cx="458787" cy="584200"/>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en-US" altLang="zh-CN" sz="3200" spc="0">
                <a:solidFill>
                  <a:srgbClr val="FF0000"/>
                </a:solidFill>
                <a:latin typeface="Times New Roman" pitchFamily="18" charset="0"/>
                <a:ea typeface="黑体" pitchFamily="49" charset="-122"/>
              </a:rPr>
              <a:t>B</a:t>
            </a:r>
            <a:endParaRPr lang="zh-CN" altLang="zh-CN" sz="3200">
              <a:latin typeface="等线" pitchFamily="2" charset="-122"/>
              <a:ea typeface="等线" pitchFamily="2" charset="-122"/>
            </a:endParaRPr>
          </a:p>
        </p:txBody>
      </p:sp>
      <p:sp>
        <p:nvSpPr>
          <p:cNvPr id="30725" name="矩形 3"/>
          <p:cNvSpPr/>
          <p:nvPr/>
        </p:nvSpPr>
        <p:spPr>
          <a:xfrm>
            <a:off x="2084388" y="2816225"/>
            <a:ext cx="197961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装置漏气　</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barn(inVertical)">
                                      <p:cBhvr>
                                        <p:cTn id="7" dur="500"/>
                                        <p:tgtEl>
                                          <p:spTgt spid="3072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0725"/>
                                        </p:tgtEl>
                                        <p:attrNameLst>
                                          <p:attrName>style.visibility</p:attrName>
                                        </p:attrNameLst>
                                      </p:cBhvr>
                                      <p:to>
                                        <p:strVal val="visible"/>
                                      </p:to>
                                    </p:set>
                                    <p:anim calcmode="lin" valueType="num">
                                      <p:cBhvr additive="base">
                                        <p:cTn id="12" dur="500" fill="hold"/>
                                        <p:tgtEl>
                                          <p:spTgt spid="30725"/>
                                        </p:tgtEl>
                                        <p:attrNameLst>
                                          <p:attrName>ppt_x</p:attrName>
                                        </p:attrNameLst>
                                      </p:cBhvr>
                                      <p:tavLst>
                                        <p:tav tm="0">
                                          <p:val>
                                            <p:strVal val="#ppt_x"/>
                                          </p:val>
                                        </p:tav>
                                        <p:tav tm="100000">
                                          <p:val>
                                            <p:strVal val="#ppt_x"/>
                                          </p:val>
                                        </p:tav>
                                      </p:tavLst>
                                    </p:anim>
                                    <p:anim calcmode="lin" valueType="num">
                                      <p:cBhvr additive="base">
                                        <p:cTn id="13" dur="500" fill="hold"/>
                                        <p:tgtEl>
                                          <p:spTgt spid="3072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0724"/>
                                        </p:tgtEl>
                                        <p:attrNameLst>
                                          <p:attrName>style.visibility</p:attrName>
                                        </p:attrNameLst>
                                      </p:cBhvr>
                                      <p:to>
                                        <p:strVal val="visible"/>
                                      </p:to>
                                    </p:set>
                                    <p:anim calcmode="lin" valueType="num">
                                      <p:cBhvr additive="base">
                                        <p:cTn id="18" dur="500" fill="hold"/>
                                        <p:tgtEl>
                                          <p:spTgt spid="30724"/>
                                        </p:tgtEl>
                                        <p:attrNameLst>
                                          <p:attrName>ppt_x</p:attrName>
                                        </p:attrNameLst>
                                      </p:cBhvr>
                                      <p:tavLst>
                                        <p:tav tm="0">
                                          <p:val>
                                            <p:strVal val="#ppt_x"/>
                                          </p:val>
                                        </p:tav>
                                        <p:tav tm="100000">
                                          <p:val>
                                            <p:strVal val="#ppt_x"/>
                                          </p:val>
                                        </p:tav>
                                      </p:tavLst>
                                    </p:anim>
                                    <p:anim calcmode="lin" valueType="num">
                                      <p:cBhvr additive="base">
                                        <p:cTn id="19" dur="500" fill="hold"/>
                                        <p:tgtEl>
                                          <p:spTgt spid="307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P spid="30724" grpId="0"/>
      <p:bldP spid="30725"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1746"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31747" name="标题 2"/>
          <p:cNvSpPr>
            <a:spLocks noGrp="1"/>
          </p:cNvSpPr>
          <p:nvPr>
            <p:ph type="title" idx="4294967295"/>
          </p:nvPr>
        </p:nvSpPr>
        <p:spPr>
          <a:xfrm>
            <a:off x="585788" y="661988"/>
            <a:ext cx="8126412"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）比较乙、丙两图，可得出的结论是</a:t>
            </a:r>
            <a:r>
              <a:rPr lang="en-US" altLang="zh-CN" sz="2800"/>
              <a:t>__________________________________________</a:t>
            </a:r>
            <a:r>
              <a:rPr lang="zh-CN" altLang="zh-CN" sz="2800"/>
              <a:t>．</a:t>
            </a:r>
            <a:br>
              <a:rPr lang="zh-CN" altLang="zh-CN" sz="2800"/>
            </a:br>
            <a:r>
              <a:rPr lang="zh-CN" altLang="zh-CN" sz="2800"/>
              <a:t>（</a:t>
            </a:r>
            <a:r>
              <a:rPr lang="en-US" altLang="zh-CN" sz="2800"/>
              <a:t>4</a:t>
            </a:r>
            <a:r>
              <a:rPr lang="zh-CN" altLang="zh-CN" sz="2800"/>
              <a:t>）比较丙、丁两图，可得出的结论是</a:t>
            </a:r>
            <a:r>
              <a:rPr lang="en-US" altLang="zh-CN" sz="2800"/>
              <a:t>________________________________________________________________________</a:t>
            </a:r>
            <a:r>
              <a:rPr lang="zh-CN" altLang="zh-CN" sz="2800"/>
              <a:t>．</a:t>
            </a:r>
            <a:br>
              <a:rPr lang="zh-CN" altLang="zh-CN" sz="2800"/>
            </a:br>
            <a:r>
              <a:rPr lang="zh-CN" altLang="zh-CN" sz="2800"/>
              <a:t>（</a:t>
            </a:r>
            <a:r>
              <a:rPr lang="en-US" altLang="zh-CN" sz="2800"/>
              <a:t>5</a:t>
            </a:r>
            <a:r>
              <a:rPr lang="zh-CN" altLang="zh-CN" sz="2800"/>
              <a:t>）为了进一步研究液体的压强与密度是否有关，接下来的操作是：</a:t>
            </a:r>
            <a:r>
              <a:rPr lang="en-US" altLang="zh-CN" sz="2800"/>
              <a:t>_______________________________________________________________________________________.</a:t>
            </a:r>
            <a:endParaRPr lang="zh-CN" altLang="en-US" sz="2800"/>
          </a:p>
        </p:txBody>
      </p:sp>
      <p:sp>
        <p:nvSpPr>
          <p:cNvPr id="31748" name="矩形 1"/>
          <p:cNvSpPr/>
          <p:nvPr/>
        </p:nvSpPr>
        <p:spPr>
          <a:xfrm>
            <a:off x="727075" y="1382713"/>
            <a:ext cx="7329488" cy="5238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同种液体，深度越大，液体压强越大</a:t>
            </a:r>
            <a:endParaRPr lang="zh-CN" altLang="en-US">
              <a:ea typeface="黑体" panose="02010609060101010101" pitchFamily="49" charset="-122"/>
            </a:endParaRPr>
          </a:p>
        </p:txBody>
      </p:sp>
      <p:sp>
        <p:nvSpPr>
          <p:cNvPr id="31749" name="矩形 3"/>
          <p:cNvSpPr/>
          <p:nvPr/>
        </p:nvSpPr>
        <p:spPr>
          <a:xfrm>
            <a:off x="727075" y="2511425"/>
            <a:ext cx="7470775" cy="1301750"/>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nSpc>
                <a:spcPct val="150000"/>
              </a:lnSpc>
            </a:pPr>
            <a:r>
              <a:rPr lang="zh-CN" altLang="zh-CN" sz="2800">
                <a:solidFill>
                  <a:srgbClr val="FF0000"/>
                </a:solidFill>
                <a:latin typeface="Times New Roman" pitchFamily="18" charset="0"/>
                <a:ea typeface="黑体" pitchFamily="49" charset="-122"/>
              </a:rPr>
              <a:t>同种液体在同一深度，液体向各个方向的压强相等</a:t>
            </a:r>
            <a:endParaRPr lang="zh-CN" altLang="en-US">
              <a:ea typeface="黑体" panose="02010609060101010101" pitchFamily="49" charset="-122"/>
            </a:endParaRPr>
          </a:p>
        </p:txBody>
      </p:sp>
      <p:sp>
        <p:nvSpPr>
          <p:cNvPr id="31750" name="矩形 5"/>
          <p:cNvSpPr/>
          <p:nvPr/>
        </p:nvSpPr>
        <p:spPr>
          <a:xfrm>
            <a:off x="755650" y="5081588"/>
            <a:ext cx="7483475" cy="1312862"/>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nSpc>
                <a:spcPct val="150000"/>
              </a:lnSpc>
            </a:pPr>
            <a:r>
              <a:rPr lang="zh-CN" altLang="zh-CN" sz="2800" spc="0">
                <a:solidFill>
                  <a:srgbClr val="FF0000"/>
                </a:solidFill>
                <a:latin typeface="Times New Roman" pitchFamily="18" charset="0"/>
                <a:ea typeface="黑体" pitchFamily="49" charset="-122"/>
              </a:rPr>
              <a:t>保持探头在液体中的深度不变，在水中加盐并搅拌均匀，再比较</a:t>
            </a:r>
            <a:r>
              <a:rPr lang="en-US" altLang="zh-CN" sz="2800" spc="0">
                <a:solidFill>
                  <a:srgbClr val="FF0000"/>
                </a:solidFill>
                <a:latin typeface="Times New Roman" pitchFamily="18" charset="0"/>
                <a:ea typeface="黑体" pitchFamily="49" charset="-122"/>
              </a:rPr>
              <a:t>U</a:t>
            </a:r>
            <a:r>
              <a:rPr lang="zh-CN" altLang="zh-CN" sz="2800" spc="0">
                <a:solidFill>
                  <a:srgbClr val="FF0000"/>
                </a:solidFill>
                <a:latin typeface="Times New Roman" pitchFamily="18" charset="0"/>
                <a:ea typeface="黑体" pitchFamily="49" charset="-122"/>
              </a:rPr>
              <a:t>型管两侧液面高度差</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747"/>
                                        </p:tgtEl>
                                        <p:attrNameLst>
                                          <p:attrName>style.visibility</p:attrName>
                                        </p:attrNameLst>
                                      </p:cBhvr>
                                      <p:to>
                                        <p:strVal val="visible"/>
                                      </p:to>
                                    </p:set>
                                    <p:animEffect transition="in" filter="fade">
                                      <p:cBhvr>
                                        <p:cTn id="7" dur="500"/>
                                        <p:tgtEl>
                                          <p:spTgt spid="3174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1748"/>
                                        </p:tgtEl>
                                        <p:attrNameLst>
                                          <p:attrName>style.visibility</p:attrName>
                                        </p:attrNameLst>
                                      </p:cBhvr>
                                      <p:to>
                                        <p:strVal val="visible"/>
                                      </p:to>
                                    </p:set>
                                    <p:anim calcmode="lin" valueType="num">
                                      <p:cBhvr additive="base">
                                        <p:cTn id="12" dur="500" fill="hold"/>
                                        <p:tgtEl>
                                          <p:spTgt spid="31748"/>
                                        </p:tgtEl>
                                        <p:attrNameLst>
                                          <p:attrName>ppt_x</p:attrName>
                                        </p:attrNameLst>
                                      </p:cBhvr>
                                      <p:tavLst>
                                        <p:tav tm="0">
                                          <p:val>
                                            <p:strVal val="#ppt_x"/>
                                          </p:val>
                                        </p:tav>
                                        <p:tav tm="100000">
                                          <p:val>
                                            <p:strVal val="#ppt_x"/>
                                          </p:val>
                                        </p:tav>
                                      </p:tavLst>
                                    </p:anim>
                                    <p:anim calcmode="lin" valueType="num">
                                      <p:cBhvr additive="base">
                                        <p:cTn id="13" dur="500" fill="hold"/>
                                        <p:tgtEl>
                                          <p:spTgt spid="3174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1749"/>
                                        </p:tgtEl>
                                        <p:attrNameLst>
                                          <p:attrName>style.visibility</p:attrName>
                                        </p:attrNameLst>
                                      </p:cBhvr>
                                      <p:to>
                                        <p:strVal val="visible"/>
                                      </p:to>
                                    </p:set>
                                    <p:anim calcmode="lin" valueType="num">
                                      <p:cBhvr additive="base">
                                        <p:cTn id="18" dur="500" fill="hold"/>
                                        <p:tgtEl>
                                          <p:spTgt spid="31749"/>
                                        </p:tgtEl>
                                        <p:attrNameLst>
                                          <p:attrName>ppt_x</p:attrName>
                                        </p:attrNameLst>
                                      </p:cBhvr>
                                      <p:tavLst>
                                        <p:tav tm="0">
                                          <p:val>
                                            <p:strVal val="#ppt_x"/>
                                          </p:val>
                                        </p:tav>
                                        <p:tav tm="100000">
                                          <p:val>
                                            <p:strVal val="#ppt_x"/>
                                          </p:val>
                                        </p:tav>
                                      </p:tavLst>
                                    </p:anim>
                                    <p:anim calcmode="lin" valueType="num">
                                      <p:cBhvr additive="base">
                                        <p:cTn id="19" dur="500" fill="hold"/>
                                        <p:tgtEl>
                                          <p:spTgt spid="31749"/>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1750"/>
                                        </p:tgtEl>
                                        <p:attrNameLst>
                                          <p:attrName>style.visibility</p:attrName>
                                        </p:attrNameLst>
                                      </p:cBhvr>
                                      <p:to>
                                        <p:strVal val="visible"/>
                                      </p:to>
                                    </p:set>
                                    <p:anim calcmode="lin" valueType="num">
                                      <p:cBhvr additive="base">
                                        <p:cTn id="24" dur="500" fill="hold"/>
                                        <p:tgtEl>
                                          <p:spTgt spid="31750"/>
                                        </p:tgtEl>
                                        <p:attrNameLst>
                                          <p:attrName>ppt_x</p:attrName>
                                        </p:attrNameLst>
                                      </p:cBhvr>
                                      <p:tavLst>
                                        <p:tav tm="0">
                                          <p:val>
                                            <p:strVal val="#ppt_x"/>
                                          </p:val>
                                        </p:tav>
                                        <p:tav tm="100000">
                                          <p:val>
                                            <p:strVal val="#ppt_x"/>
                                          </p:val>
                                        </p:tav>
                                      </p:tavLst>
                                    </p:anim>
                                    <p:anim calcmode="lin" valueType="num">
                                      <p:cBhvr additive="base">
                                        <p:cTn id="25" dur="500" fill="hold"/>
                                        <p:tgtEl>
                                          <p:spTgt spid="317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P spid="31748" grpId="0"/>
      <p:bldP spid="31749" grpId="0"/>
      <p:bldP spid="31750"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2770"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32771" name="标题 2"/>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6</a:t>
            </a:r>
            <a:r>
              <a:rPr lang="zh-CN" altLang="zh-CN" sz="2800"/>
              <a:t>）【实验创新设计】</a:t>
            </a:r>
            <a:br>
              <a:rPr lang="zh-CN" altLang="zh-CN" sz="2800"/>
            </a:br>
            <a:r>
              <a:rPr lang="zh-CN" altLang="zh-CN" sz="2800"/>
              <a:t>小华用如图戊所示装置测量盐水的密度，已知容器中间用隔板分成两部分，隔板下部有一圆孔用薄橡皮膜封闭，在容器左侧注入盐水，右侧注入水．</a:t>
            </a:r>
            <a:br>
              <a:rPr lang="zh-CN" altLang="zh-CN" sz="2800"/>
            </a:br>
            <a:r>
              <a:rPr lang="en-US" altLang="zh-CN" sz="2800"/>
              <a:t>①</a:t>
            </a:r>
            <a:r>
              <a:rPr lang="zh-CN" altLang="zh-CN" sz="2800"/>
              <a:t>当注入的盐水和水的深度相同时，水产生的压强</a:t>
            </a:r>
            <a:br>
              <a:rPr lang="en-US" altLang="zh-CN" sz="2800"/>
            </a:br>
            <a:r>
              <a:rPr lang="zh-CN" altLang="zh-CN" sz="2800" u="sng"/>
              <a:t>　　　　　</a:t>
            </a:r>
            <a:r>
              <a:rPr lang="zh-CN" altLang="zh-CN" sz="2800"/>
              <a:t>（选填</a:t>
            </a:r>
            <a:r>
              <a:rPr lang="en-US" altLang="zh-CN" sz="2800"/>
              <a:t>“</a:t>
            </a:r>
            <a:r>
              <a:rPr lang="zh-CN" altLang="zh-CN" sz="2800"/>
              <a:t>大于</a:t>
            </a:r>
            <a:r>
              <a:rPr lang="en-US" altLang="zh-CN" sz="2800"/>
              <a:t>”“</a:t>
            </a:r>
            <a:r>
              <a:rPr lang="zh-CN" altLang="zh-CN" sz="2800"/>
              <a:t>小于</a:t>
            </a:r>
            <a:r>
              <a:rPr lang="en-US" altLang="zh-CN" sz="2800"/>
              <a:t>”</a:t>
            </a:r>
            <a:r>
              <a:rPr lang="zh-CN" altLang="zh-CN" sz="2800"/>
              <a:t>或</a:t>
            </a:r>
            <a:r>
              <a:rPr lang="en-US" altLang="zh-CN" sz="2800"/>
              <a:t>“</a:t>
            </a:r>
            <a:r>
              <a:rPr lang="zh-CN" altLang="zh-CN" sz="2800"/>
              <a:t>等于</a:t>
            </a:r>
            <a:r>
              <a:rPr lang="en-US" altLang="zh-CN" sz="2800"/>
              <a:t>”</a:t>
            </a:r>
            <a:r>
              <a:rPr lang="zh-CN" altLang="zh-CN" sz="2800"/>
              <a:t>）盐水产生的压强，橡皮膜向</a:t>
            </a:r>
            <a:r>
              <a:rPr lang="zh-CN" altLang="zh-CN" sz="2800" u="sng"/>
              <a:t>　　　　　</a:t>
            </a:r>
            <a:r>
              <a:rPr lang="zh-CN" altLang="zh-CN" sz="2800"/>
              <a:t>（选填</a:t>
            </a:r>
            <a:r>
              <a:rPr lang="en-US" altLang="zh-CN" sz="2800"/>
              <a:t>“</a:t>
            </a:r>
            <a:r>
              <a:rPr lang="zh-CN" altLang="zh-CN" sz="2800"/>
              <a:t>左</a:t>
            </a:r>
            <a:r>
              <a:rPr lang="en-US" altLang="zh-CN" sz="2800"/>
              <a:t>”</a:t>
            </a:r>
            <a:r>
              <a:rPr lang="zh-CN" altLang="zh-CN" sz="2800"/>
              <a:t>或</a:t>
            </a:r>
            <a:r>
              <a:rPr lang="en-US" altLang="zh-CN" sz="2800"/>
              <a:t>“</a:t>
            </a:r>
            <a:r>
              <a:rPr lang="zh-CN" altLang="zh-CN" sz="2800"/>
              <a:t>右</a:t>
            </a:r>
            <a:r>
              <a:rPr lang="en-US" altLang="zh-CN" sz="2800"/>
              <a:t>”</a:t>
            </a:r>
            <a:r>
              <a:rPr lang="zh-CN" altLang="zh-CN" sz="2800"/>
              <a:t>）凸，说明液体压强与</a:t>
            </a:r>
            <a:r>
              <a:rPr lang="zh-CN" altLang="zh-CN" sz="2800" u="sng"/>
              <a:t>　　　　　</a:t>
            </a:r>
            <a:r>
              <a:rPr lang="zh-CN" altLang="zh-CN" sz="2800"/>
              <a:t>有关．</a:t>
            </a:r>
            <a:endParaRPr lang="zh-CN" altLang="en-US" sz="2800"/>
          </a:p>
        </p:txBody>
      </p:sp>
      <p:sp>
        <p:nvSpPr>
          <p:cNvPr id="32772" name="矩形 1"/>
          <p:cNvSpPr/>
          <p:nvPr/>
        </p:nvSpPr>
        <p:spPr>
          <a:xfrm>
            <a:off x="4189413" y="5432425"/>
            <a:ext cx="233997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　　液体密度</a:t>
            </a:r>
            <a:endParaRPr lang="zh-CN" altLang="en-US" sz="2800">
              <a:ea typeface="黑体" panose="02010609060101010101" pitchFamily="49" charset="-122"/>
            </a:endParaRPr>
          </a:p>
        </p:txBody>
      </p:sp>
      <p:sp>
        <p:nvSpPr>
          <p:cNvPr id="32773" name="矩形 3"/>
          <p:cNvSpPr/>
          <p:nvPr/>
        </p:nvSpPr>
        <p:spPr>
          <a:xfrm>
            <a:off x="1033463" y="4149725"/>
            <a:ext cx="90328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小于</a:t>
            </a:r>
            <a:endParaRPr lang="zh-CN" altLang="en-US" sz="2800">
              <a:ea typeface="黑体" panose="02010609060101010101" pitchFamily="49" charset="-122"/>
            </a:endParaRPr>
          </a:p>
        </p:txBody>
      </p:sp>
      <p:sp>
        <p:nvSpPr>
          <p:cNvPr id="32774" name="矩形 4"/>
          <p:cNvSpPr/>
          <p:nvPr/>
        </p:nvSpPr>
        <p:spPr>
          <a:xfrm>
            <a:off x="4375150" y="4762500"/>
            <a:ext cx="542925"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右</a:t>
            </a:r>
            <a:endParaRPr lang="zh-CN" altLang="en-US" sz="28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barn(inVertical)">
                                      <p:cBhvr>
                                        <p:cTn id="7" dur="500"/>
                                        <p:tgtEl>
                                          <p:spTgt spid="3277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2773"/>
                                        </p:tgtEl>
                                        <p:attrNameLst>
                                          <p:attrName>style.visibility</p:attrName>
                                        </p:attrNameLst>
                                      </p:cBhvr>
                                      <p:to>
                                        <p:strVal val="visible"/>
                                      </p:to>
                                    </p:set>
                                    <p:anim calcmode="lin" valueType="num">
                                      <p:cBhvr additive="base">
                                        <p:cTn id="12" dur="500" fill="hold"/>
                                        <p:tgtEl>
                                          <p:spTgt spid="32773"/>
                                        </p:tgtEl>
                                        <p:attrNameLst>
                                          <p:attrName>ppt_x</p:attrName>
                                        </p:attrNameLst>
                                      </p:cBhvr>
                                      <p:tavLst>
                                        <p:tav tm="0">
                                          <p:val>
                                            <p:strVal val="#ppt_x"/>
                                          </p:val>
                                        </p:tav>
                                        <p:tav tm="100000">
                                          <p:val>
                                            <p:strVal val="#ppt_x"/>
                                          </p:val>
                                        </p:tav>
                                      </p:tavLst>
                                    </p:anim>
                                    <p:anim calcmode="lin" valueType="num">
                                      <p:cBhvr additive="base">
                                        <p:cTn id="13" dur="500" fill="hold"/>
                                        <p:tgtEl>
                                          <p:spTgt spid="32773"/>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2774"/>
                                        </p:tgtEl>
                                        <p:attrNameLst>
                                          <p:attrName>style.visibility</p:attrName>
                                        </p:attrNameLst>
                                      </p:cBhvr>
                                      <p:to>
                                        <p:strVal val="visible"/>
                                      </p:to>
                                    </p:set>
                                    <p:anim calcmode="lin" valueType="num">
                                      <p:cBhvr additive="base">
                                        <p:cTn id="18" dur="500" fill="hold"/>
                                        <p:tgtEl>
                                          <p:spTgt spid="32774"/>
                                        </p:tgtEl>
                                        <p:attrNameLst>
                                          <p:attrName>ppt_x</p:attrName>
                                        </p:attrNameLst>
                                      </p:cBhvr>
                                      <p:tavLst>
                                        <p:tav tm="0">
                                          <p:val>
                                            <p:strVal val="#ppt_x"/>
                                          </p:val>
                                        </p:tav>
                                        <p:tav tm="100000">
                                          <p:val>
                                            <p:strVal val="#ppt_x"/>
                                          </p:val>
                                        </p:tav>
                                      </p:tavLst>
                                    </p:anim>
                                    <p:anim calcmode="lin" valueType="num">
                                      <p:cBhvr additive="base">
                                        <p:cTn id="19" dur="500" fill="hold"/>
                                        <p:tgtEl>
                                          <p:spTgt spid="32774"/>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2772"/>
                                        </p:tgtEl>
                                        <p:attrNameLst>
                                          <p:attrName>style.visibility</p:attrName>
                                        </p:attrNameLst>
                                      </p:cBhvr>
                                      <p:to>
                                        <p:strVal val="visible"/>
                                      </p:to>
                                    </p:set>
                                    <p:anim calcmode="lin" valueType="num">
                                      <p:cBhvr additive="base">
                                        <p:cTn id="24" dur="500" fill="hold"/>
                                        <p:tgtEl>
                                          <p:spTgt spid="32772"/>
                                        </p:tgtEl>
                                        <p:attrNameLst>
                                          <p:attrName>ppt_x</p:attrName>
                                        </p:attrNameLst>
                                      </p:cBhvr>
                                      <p:tavLst>
                                        <p:tav tm="0">
                                          <p:val>
                                            <p:strVal val="#ppt_x"/>
                                          </p:val>
                                        </p:tav>
                                        <p:tav tm="100000">
                                          <p:val>
                                            <p:strVal val="#ppt_x"/>
                                          </p:val>
                                        </p:tav>
                                      </p:tavLst>
                                    </p:anim>
                                    <p:anim calcmode="lin" valueType="num">
                                      <p:cBhvr additive="base">
                                        <p:cTn id="25" dur="500" fill="hold"/>
                                        <p:tgtEl>
                                          <p:spTgt spid="327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P spid="32772" grpId="0"/>
      <p:bldP spid="32773" grpId="0"/>
      <p:bldP spid="32774"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3794"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33795" name="标题 2"/>
          <p:cNvSpPr>
            <a:spLocks noGrp="1"/>
          </p:cNvSpPr>
          <p:nvPr>
            <p:ph type="title" idx="4294967295"/>
          </p:nvPr>
        </p:nvSpPr>
        <p:spPr>
          <a:xfrm>
            <a:off x="508000" y="9493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②</a:t>
            </a:r>
            <a:r>
              <a:rPr lang="zh-CN" altLang="zh-CN" sz="2800"/>
              <a:t>继续向右侧注入水，使橡皮膜的形状不变时，橡皮膜左右两侧受到的压强</a:t>
            </a:r>
            <a:r>
              <a:rPr lang="zh-CN" altLang="zh-CN" sz="2800" u="sng"/>
              <a:t>　　　　　</a:t>
            </a:r>
            <a:r>
              <a:rPr lang="zh-CN" altLang="zh-CN" sz="2800"/>
              <a:t>，说明液体压强与</a:t>
            </a:r>
            <a:r>
              <a:rPr lang="zh-CN" altLang="zh-CN" sz="2800" u="sng"/>
              <a:t>　　</a:t>
            </a:r>
            <a:r>
              <a:rPr lang="en-US" altLang="zh-CN" sz="2800" u="sng"/>
              <a:t>     </a:t>
            </a:r>
            <a:r>
              <a:rPr lang="zh-CN" altLang="zh-CN" sz="2800" u="sng"/>
              <a:t>　　　</a:t>
            </a:r>
            <a:r>
              <a:rPr lang="zh-CN" altLang="zh-CN" sz="2800"/>
              <a:t>有关．</a:t>
            </a:r>
            <a:br>
              <a:rPr lang="zh-CN" altLang="zh-CN" sz="2800"/>
            </a:br>
            <a:r>
              <a:rPr lang="en-US" altLang="zh-CN" sz="2800"/>
              <a:t>③</a:t>
            </a:r>
            <a:r>
              <a:rPr lang="zh-CN" altLang="zh-CN" sz="2800"/>
              <a:t>用</a:t>
            </a:r>
            <a:r>
              <a:rPr lang="zh-CN" altLang="zh-CN" sz="2800" u="sng"/>
              <a:t>　　　　　</a:t>
            </a:r>
            <a:r>
              <a:rPr lang="zh-CN" altLang="zh-CN" sz="2800"/>
              <a:t>分别测出橡皮膜左右两侧的盐水和水的深度</a:t>
            </a:r>
            <a:r>
              <a:rPr lang="en-US" altLang="zh-CN" sz="2800" i="1"/>
              <a:t>h</a:t>
            </a:r>
            <a:r>
              <a:rPr lang="en-US" altLang="zh-CN" sz="2800" baseline="-25000"/>
              <a:t>1</a:t>
            </a:r>
            <a:r>
              <a:rPr lang="zh-CN" altLang="zh-CN" sz="2800"/>
              <a:t>和</a:t>
            </a:r>
            <a:r>
              <a:rPr lang="en-US" altLang="zh-CN" sz="2800" i="1"/>
              <a:t>h</a:t>
            </a:r>
            <a:r>
              <a:rPr lang="en-US" altLang="zh-CN" sz="2800" baseline="-25000"/>
              <a:t>2</a:t>
            </a:r>
            <a:r>
              <a:rPr lang="en-US" altLang="zh-CN" sz="2800"/>
              <a:t>.</a:t>
            </a:r>
            <a:br>
              <a:rPr lang="zh-CN" altLang="zh-CN" sz="2800"/>
            </a:br>
            <a:r>
              <a:rPr lang="en-US" altLang="zh-CN" sz="2800"/>
              <a:t>④</a:t>
            </a:r>
            <a:r>
              <a:rPr lang="zh-CN" altLang="zh-CN" sz="2800"/>
              <a:t>测到盐水的密度为</a:t>
            </a:r>
            <a:r>
              <a:rPr lang="en-US" altLang="zh-CN" sz="2800" i="1"/>
              <a:t>ρ</a:t>
            </a:r>
            <a:r>
              <a:rPr lang="zh-CN" altLang="zh-CN" sz="2800" baseline="-25000"/>
              <a:t>盐水</a:t>
            </a:r>
            <a:r>
              <a:rPr lang="zh-CN" altLang="zh-CN" sz="2800"/>
              <a:t>＝</a:t>
            </a:r>
            <a:r>
              <a:rPr lang="zh-CN" altLang="zh-CN" sz="2800" u="sng"/>
              <a:t>　　　　</a:t>
            </a:r>
            <a:r>
              <a:rPr lang="zh-CN" altLang="zh-CN" sz="2800"/>
              <a:t>．（已知</a:t>
            </a:r>
            <a:r>
              <a:rPr lang="en-US" altLang="zh-CN" sz="2800" i="1"/>
              <a:t>ρ</a:t>
            </a:r>
            <a:r>
              <a:rPr lang="zh-CN" altLang="zh-CN" sz="2800" baseline="-25000"/>
              <a:t>水</a:t>
            </a:r>
            <a:r>
              <a:rPr lang="zh-CN" altLang="zh-CN" sz="2800"/>
              <a:t>，用测得量符号表示）</a:t>
            </a:r>
            <a:endParaRPr lang="zh-CN" altLang="en-US" sz="2800"/>
          </a:p>
        </p:txBody>
      </p:sp>
      <p:sp>
        <p:nvSpPr>
          <p:cNvPr id="33796" name="矩形 3"/>
          <p:cNvSpPr/>
          <p:nvPr/>
        </p:nvSpPr>
        <p:spPr>
          <a:xfrm>
            <a:off x="4929188" y="1660525"/>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相同</a:t>
            </a:r>
            <a:endParaRPr lang="zh-CN" altLang="en-US" sz="2800"/>
          </a:p>
        </p:txBody>
      </p:sp>
      <p:sp>
        <p:nvSpPr>
          <p:cNvPr id="33797" name="矩形 4"/>
          <p:cNvSpPr/>
          <p:nvPr/>
        </p:nvSpPr>
        <p:spPr>
          <a:xfrm>
            <a:off x="1619250" y="2301875"/>
            <a:ext cx="1620838"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液体深度</a:t>
            </a:r>
            <a:endParaRPr lang="zh-CN" altLang="en-US" sz="2800"/>
          </a:p>
        </p:txBody>
      </p:sp>
      <p:sp>
        <p:nvSpPr>
          <p:cNvPr id="33798" name="矩形 5"/>
          <p:cNvSpPr/>
          <p:nvPr/>
        </p:nvSpPr>
        <p:spPr>
          <a:xfrm>
            <a:off x="1528763" y="2921000"/>
            <a:ext cx="126206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刻度尺</a:t>
            </a:r>
            <a:endParaRPr lang="zh-CN" altLang="en-US" sz="2800">
              <a:ea typeface="黑体" panose="02010609060101010101" pitchFamily="49" charset="-122"/>
            </a:endParaRPr>
          </a:p>
        </p:txBody>
      </p:sp>
      <p:pic>
        <p:nvPicPr>
          <p:cNvPr id="33799" name="图片 6"/>
          <p:cNvPicPr>
            <a:picLocks noChangeAspect="1"/>
          </p:cNvPicPr>
          <p:nvPr/>
        </p:nvPicPr>
        <p:blipFill>
          <a:blip r:embed="rId2"/>
          <a:srcRect r="88774"/>
          <a:stretch>
            <a:fillRect/>
          </a:stretch>
        </p:blipFill>
        <p:spPr>
          <a:xfrm>
            <a:off x="5148263" y="3802063"/>
            <a:ext cx="1027112" cy="96520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fade">
                                      <p:cBhvr>
                                        <p:cTn id="7" dur="500"/>
                                        <p:tgtEl>
                                          <p:spTgt spid="3379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3796"/>
                                        </p:tgtEl>
                                        <p:attrNameLst>
                                          <p:attrName>style.visibility</p:attrName>
                                        </p:attrNameLst>
                                      </p:cBhvr>
                                      <p:to>
                                        <p:strVal val="visible"/>
                                      </p:to>
                                    </p:set>
                                    <p:anim calcmode="lin" valueType="num">
                                      <p:cBhvr additive="base">
                                        <p:cTn id="12" dur="500" fill="hold"/>
                                        <p:tgtEl>
                                          <p:spTgt spid="33796"/>
                                        </p:tgtEl>
                                        <p:attrNameLst>
                                          <p:attrName>ppt_x</p:attrName>
                                        </p:attrNameLst>
                                      </p:cBhvr>
                                      <p:tavLst>
                                        <p:tav tm="0">
                                          <p:val>
                                            <p:strVal val="#ppt_x"/>
                                          </p:val>
                                        </p:tav>
                                        <p:tav tm="100000">
                                          <p:val>
                                            <p:strVal val="#ppt_x"/>
                                          </p:val>
                                        </p:tav>
                                      </p:tavLst>
                                    </p:anim>
                                    <p:anim calcmode="lin" valueType="num">
                                      <p:cBhvr additive="base">
                                        <p:cTn id="13" dur="500" fill="hold"/>
                                        <p:tgtEl>
                                          <p:spTgt spid="3379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3797"/>
                                        </p:tgtEl>
                                        <p:attrNameLst>
                                          <p:attrName>style.visibility</p:attrName>
                                        </p:attrNameLst>
                                      </p:cBhvr>
                                      <p:to>
                                        <p:strVal val="visible"/>
                                      </p:to>
                                    </p:set>
                                    <p:anim calcmode="lin" valueType="num">
                                      <p:cBhvr additive="base">
                                        <p:cTn id="18" dur="500" fill="hold"/>
                                        <p:tgtEl>
                                          <p:spTgt spid="33797"/>
                                        </p:tgtEl>
                                        <p:attrNameLst>
                                          <p:attrName>ppt_x</p:attrName>
                                        </p:attrNameLst>
                                      </p:cBhvr>
                                      <p:tavLst>
                                        <p:tav tm="0">
                                          <p:val>
                                            <p:strVal val="#ppt_x"/>
                                          </p:val>
                                        </p:tav>
                                        <p:tav tm="100000">
                                          <p:val>
                                            <p:strVal val="#ppt_x"/>
                                          </p:val>
                                        </p:tav>
                                      </p:tavLst>
                                    </p:anim>
                                    <p:anim calcmode="lin" valueType="num">
                                      <p:cBhvr additive="base">
                                        <p:cTn id="19" dur="500" fill="hold"/>
                                        <p:tgtEl>
                                          <p:spTgt spid="33797"/>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3798"/>
                                        </p:tgtEl>
                                        <p:attrNameLst>
                                          <p:attrName>style.visibility</p:attrName>
                                        </p:attrNameLst>
                                      </p:cBhvr>
                                      <p:to>
                                        <p:strVal val="visible"/>
                                      </p:to>
                                    </p:set>
                                    <p:anim calcmode="lin" valueType="num">
                                      <p:cBhvr additive="base">
                                        <p:cTn id="24" dur="500" fill="hold"/>
                                        <p:tgtEl>
                                          <p:spTgt spid="33798"/>
                                        </p:tgtEl>
                                        <p:attrNameLst>
                                          <p:attrName>ppt_x</p:attrName>
                                        </p:attrNameLst>
                                      </p:cBhvr>
                                      <p:tavLst>
                                        <p:tav tm="0">
                                          <p:val>
                                            <p:strVal val="#ppt_x"/>
                                          </p:val>
                                        </p:tav>
                                        <p:tav tm="100000">
                                          <p:val>
                                            <p:strVal val="#ppt_x"/>
                                          </p:val>
                                        </p:tav>
                                      </p:tavLst>
                                    </p:anim>
                                    <p:anim calcmode="lin" valueType="num">
                                      <p:cBhvr additive="base">
                                        <p:cTn id="25" dur="500" fill="hold"/>
                                        <p:tgtEl>
                                          <p:spTgt spid="33798"/>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nodeType="clickEffect">
                                  <p:stCondLst>
                                    <p:cond delay="0"/>
                                  </p:stCondLst>
                                  <p:childTnLst>
                                    <p:set>
                                      <p:cBhvr>
                                        <p:cTn id="29" dur="1" fill="hold">
                                          <p:stCondLst>
                                            <p:cond delay="0"/>
                                          </p:stCondLst>
                                        </p:cTn>
                                        <p:tgtEl>
                                          <p:spTgt spid="33799"/>
                                        </p:tgtEl>
                                        <p:attrNameLst>
                                          <p:attrName>style.visibility</p:attrName>
                                        </p:attrNameLst>
                                      </p:cBhvr>
                                      <p:to>
                                        <p:strVal val="visible"/>
                                      </p:to>
                                    </p:set>
                                    <p:anim calcmode="lin" valueType="num">
                                      <p:cBhvr additive="base">
                                        <p:cTn id="30" dur="500" fill="hold"/>
                                        <p:tgtEl>
                                          <p:spTgt spid="33799"/>
                                        </p:tgtEl>
                                        <p:attrNameLst>
                                          <p:attrName>ppt_x</p:attrName>
                                        </p:attrNameLst>
                                      </p:cBhvr>
                                      <p:tavLst>
                                        <p:tav tm="0">
                                          <p:val>
                                            <p:strVal val="#ppt_x"/>
                                          </p:val>
                                        </p:tav>
                                        <p:tav tm="100000">
                                          <p:val>
                                            <p:strVal val="#ppt_x"/>
                                          </p:val>
                                        </p:tav>
                                      </p:tavLst>
                                    </p:anim>
                                    <p:anim calcmode="lin" valueType="num">
                                      <p:cBhvr additive="base">
                                        <p:cTn id="31" dur="500" fill="hold"/>
                                        <p:tgtEl>
                                          <p:spTgt spid="337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P spid="33796" grpId="0"/>
      <p:bldP spid="33797" grpId="0"/>
      <p:bldP spid="33798"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34818" name="Picture 2"/>
          <p:cNvPicPr>
            <a:picLocks noChangeAspect="1"/>
          </p:cNvPicPr>
          <p:nvPr/>
        </p:nvPicPr>
        <p:blipFill>
          <a:blip r:embed="rId2"/>
          <a:stretch>
            <a:fillRect/>
          </a:stretch>
        </p:blipFill>
        <p:spPr>
          <a:xfrm>
            <a:off x="3722688" y="785813"/>
            <a:ext cx="1698625" cy="527050"/>
          </a:xfrm>
          <a:prstGeom prst="rect">
            <a:avLst/>
          </a:prstGeom>
          <a:noFill/>
          <a:ln>
            <a:noFill/>
            <a:miter lim="800000"/>
          </a:ln>
        </p:spPr>
      </p:pic>
      <p:sp>
        <p:nvSpPr>
          <p:cNvPr id="34819" name="矩形 3"/>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34820" name="标题 1"/>
          <p:cNvSpPr>
            <a:spLocks noGrp="1"/>
          </p:cNvSpPr>
          <p:nvPr>
            <p:ph type="title" idx="4294967295"/>
          </p:nvPr>
        </p:nvSpPr>
        <p:spPr>
          <a:xfrm>
            <a:off x="508000" y="1428750"/>
            <a:ext cx="8128000" cy="4759325"/>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500"/>
              </a:lnSpc>
            </a:pPr>
            <a:r>
              <a:rPr lang="en-US" altLang="zh-CN" sz="2800"/>
              <a:t>1.</a:t>
            </a:r>
            <a:r>
              <a:rPr lang="zh-CN" altLang="zh-CN" sz="2800"/>
              <a:t>只有当物体放在水平面上且竖直方向不受其他力作用时，水平面受到的压力才等于物体受到的重力．</a:t>
            </a:r>
            <a:br>
              <a:rPr lang="zh-CN" altLang="zh-CN" sz="2800"/>
            </a:br>
            <a:r>
              <a:rPr lang="en-US" altLang="zh-CN" sz="2800"/>
              <a:t>2.</a:t>
            </a:r>
            <a:r>
              <a:rPr lang="zh-CN" altLang="zh-CN" sz="2800"/>
              <a:t>根据公式</a:t>
            </a:r>
            <a:r>
              <a:rPr lang="en-US" altLang="zh-CN" sz="2800" i="1"/>
              <a:t>p</a:t>
            </a:r>
            <a:r>
              <a:rPr lang="zh-CN" altLang="zh-CN" sz="2800" baseline="-25000"/>
              <a:t>液</a:t>
            </a:r>
            <a:r>
              <a:rPr lang="zh-CN" altLang="zh-CN" sz="2800"/>
              <a:t>＝</a:t>
            </a:r>
            <a:r>
              <a:rPr lang="en-US" altLang="zh-CN" sz="2800" i="1"/>
              <a:t>ρ</a:t>
            </a:r>
            <a:r>
              <a:rPr lang="zh-CN" altLang="zh-CN" sz="2800" baseline="-25000"/>
              <a:t>液</a:t>
            </a:r>
            <a:r>
              <a:rPr lang="en-US" altLang="zh-CN" sz="2800" i="1"/>
              <a:t>gh</a:t>
            </a:r>
            <a:r>
              <a:rPr lang="zh-CN" altLang="zh-CN" sz="2800"/>
              <a:t>可知，液体产生的压强只与液体的密度、深度有关．</a:t>
            </a:r>
            <a:br>
              <a:rPr lang="zh-CN" altLang="zh-CN" sz="2800"/>
            </a:br>
            <a:r>
              <a:rPr lang="en-US" altLang="zh-CN" sz="2800"/>
              <a:t>3.</a:t>
            </a:r>
            <a:r>
              <a:rPr lang="zh-CN" altLang="zh-CN" sz="2800"/>
              <a:t>液体对容器底部的压力不一定等于所盛液体的重力，一般情况下运用公式</a:t>
            </a:r>
            <a:r>
              <a:rPr lang="en-US" altLang="zh-CN" sz="2800" i="1"/>
              <a:t>F</a:t>
            </a:r>
            <a:r>
              <a:rPr lang="zh-CN" altLang="zh-CN" sz="2800"/>
              <a:t>＝</a:t>
            </a:r>
            <a:r>
              <a:rPr lang="en-US" altLang="zh-CN" sz="2800" i="1"/>
              <a:t>pS</a:t>
            </a:r>
            <a:r>
              <a:rPr lang="zh-CN" altLang="zh-CN" sz="2800"/>
              <a:t>计算，不能根据液体重力大小判断压力的大小．</a:t>
            </a:r>
            <a:endParaRPr lang="zh-CN" altLang="zh-CN"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34818"/>
                                        </p:tgtEl>
                                        <p:attrNameLst>
                                          <p:attrName>style.visibility</p:attrName>
                                        </p:attrNameLst>
                                      </p:cBhvr>
                                      <p:to>
                                        <p:strVal val="visible"/>
                                      </p:to>
                                    </p:set>
                                    <p:animEffect transition="in" filter="barn(inVertical)">
                                      <p:cBhvr>
                                        <p:cTn id="7" dur="500"/>
                                        <p:tgtEl>
                                          <p:spTgt spid="3481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4820"/>
                                        </p:tgtEl>
                                        <p:attrNameLst>
                                          <p:attrName>style.visibility</p:attrName>
                                        </p:attrNameLst>
                                      </p:cBhvr>
                                      <p:to>
                                        <p:strVal val="visible"/>
                                      </p:to>
                                    </p:set>
                                    <p:animEffect transition="in" filter="barn(inVertical)">
                                      <p:cBhvr>
                                        <p:cTn id="10" dur="5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584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5843" name="标题 2"/>
          <p:cNvSpPr>
            <a:spLocks noGrp="1"/>
          </p:cNvSpPr>
          <p:nvPr>
            <p:ph type="title" idx="4294967295"/>
          </p:nvPr>
        </p:nvSpPr>
        <p:spPr>
          <a:xfrm>
            <a:off x="582613" y="14398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2020·</a:t>
            </a:r>
            <a:r>
              <a:rPr lang="zh-CN" altLang="zh-CN" sz="2800"/>
              <a:t>乐山）下列实例中，属于减小压强的是（　　）</a:t>
            </a:r>
            <a:br>
              <a:rPr lang="zh-CN" altLang="zh-CN" sz="2800"/>
            </a:br>
            <a:br>
              <a:rPr lang="en-US" altLang="zh-CN" sz="2800"/>
            </a:br>
            <a:br>
              <a:rPr lang="en-US" altLang="zh-CN" sz="2800"/>
            </a:br>
            <a:r>
              <a:rPr lang="en-US" altLang="zh-CN" sz="2800"/>
              <a:t>A</a:t>
            </a:r>
            <a:r>
              <a:rPr lang="zh-CN" altLang="zh-CN" sz="2800"/>
              <a:t>．锋利的篆刻刀</a:t>
            </a:r>
            <a:r>
              <a:rPr lang="en-US" altLang="zh-CN" sz="2800"/>
              <a:t>       	B</a:t>
            </a:r>
            <a:r>
              <a:rPr lang="zh-CN" altLang="zh-CN" sz="2800"/>
              <a:t>．骆驼宽大的脚掌</a:t>
            </a:r>
            <a:r>
              <a:rPr lang="en-US" altLang="zh-CN" sz="2800"/>
              <a:t>            C</a:t>
            </a:r>
            <a:r>
              <a:rPr lang="zh-CN" altLang="zh-CN" sz="2800"/>
              <a:t>．注射器的针头</a:t>
            </a:r>
            <a:r>
              <a:rPr lang="en-US" altLang="zh-CN" sz="2800"/>
              <a:t>        	D</a:t>
            </a:r>
            <a:r>
              <a:rPr lang="zh-CN" altLang="zh-CN" sz="2800"/>
              <a:t>．切菜的菜刀</a:t>
            </a:r>
            <a:endParaRPr lang="zh-CN" altLang="zh-CN" sz="2800"/>
          </a:p>
        </p:txBody>
      </p:sp>
      <p:pic>
        <p:nvPicPr>
          <p:cNvPr id="35844" name="图片 1"/>
          <p:cNvPicPr>
            <a:picLocks noChangeAspect="1"/>
          </p:cNvPicPr>
          <p:nvPr/>
        </p:nvPicPr>
        <p:blipFill>
          <a:blip r:embed="rId2"/>
          <a:stretch>
            <a:fillRect/>
          </a:stretch>
        </p:blipFill>
        <p:spPr>
          <a:xfrm>
            <a:off x="661988" y="2787650"/>
            <a:ext cx="7969250" cy="1335088"/>
          </a:xfrm>
          <a:prstGeom prst="rect">
            <a:avLst/>
          </a:prstGeom>
          <a:noFill/>
          <a:ln>
            <a:noFill/>
            <a:miter lim="800000"/>
          </a:ln>
        </p:spPr>
      </p:pic>
      <p:sp>
        <p:nvSpPr>
          <p:cNvPr id="35845" name="矩形 6"/>
          <p:cNvSpPr/>
          <p:nvPr/>
        </p:nvSpPr>
        <p:spPr>
          <a:xfrm>
            <a:off x="1184275" y="2146300"/>
            <a:ext cx="458788" cy="5857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fade">
                                      <p:cBhvr>
                                        <p:cTn id="7" dur="500"/>
                                        <p:tgtEl>
                                          <p:spTgt spid="35843"/>
                                        </p:tgtEl>
                                      </p:cBhvr>
                                    </p:animEffect>
                                  </p:childTnLst>
                                </p:cTn>
                              </p:par>
                              <p:par>
                                <p:cTn id="8" presetID="10" presetClass="entr" presetSubtype="0" fill="hold" nodeType="withEffect">
                                  <p:stCondLst>
                                    <p:cond delay="0"/>
                                  </p:stCondLst>
                                  <p:childTnLst>
                                    <p:set>
                                      <p:cBhvr>
                                        <p:cTn id="9" dur="1" fill="hold">
                                          <p:stCondLst>
                                            <p:cond delay="0"/>
                                          </p:stCondLst>
                                        </p:cTn>
                                        <p:tgtEl>
                                          <p:spTgt spid="35844"/>
                                        </p:tgtEl>
                                        <p:attrNameLst>
                                          <p:attrName>style.visibility</p:attrName>
                                        </p:attrNameLst>
                                      </p:cBhvr>
                                      <p:to>
                                        <p:strVal val="visible"/>
                                      </p:to>
                                    </p:set>
                                    <p:animEffect transition="in" filter="fade">
                                      <p:cBhvr>
                                        <p:cTn id="10" dur="500"/>
                                        <p:tgtEl>
                                          <p:spTgt spid="3584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5845"/>
                                        </p:tgtEl>
                                        <p:attrNameLst>
                                          <p:attrName>style.visibility</p:attrName>
                                        </p:attrNameLst>
                                      </p:cBhvr>
                                      <p:to>
                                        <p:strVal val="visible"/>
                                      </p:to>
                                    </p:set>
                                    <p:anim calcmode="lin" valueType="num">
                                      <p:cBhvr additive="base">
                                        <p:cTn id="15" dur="500" fill="hold"/>
                                        <p:tgtEl>
                                          <p:spTgt spid="35845"/>
                                        </p:tgtEl>
                                        <p:attrNameLst>
                                          <p:attrName>ppt_x</p:attrName>
                                        </p:attrNameLst>
                                      </p:cBhvr>
                                      <p:tavLst>
                                        <p:tav tm="0">
                                          <p:val>
                                            <p:strVal val="#ppt_x"/>
                                          </p:val>
                                        </p:tav>
                                        <p:tav tm="100000">
                                          <p:val>
                                            <p:strVal val="#ppt_x"/>
                                          </p:val>
                                        </p:tav>
                                      </p:tavLst>
                                    </p:anim>
                                    <p:anim calcmode="lin" valueType="num">
                                      <p:cBhvr additive="base">
                                        <p:cTn id="16" dur="500" fill="hold"/>
                                        <p:tgtEl>
                                          <p:spTgt spid="358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P spid="35845"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686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6867" name="标题 1"/>
          <p:cNvSpPr>
            <a:spLocks noGrp="1"/>
          </p:cNvSpPr>
          <p:nvPr>
            <p:ph type="title" idx="4294967295"/>
          </p:nvPr>
        </p:nvSpPr>
        <p:spPr>
          <a:xfrm>
            <a:off x="582613" y="11715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2020·</a:t>
            </a:r>
            <a:r>
              <a:rPr lang="zh-CN" altLang="zh-CN" sz="2800"/>
              <a:t>潍坊）在一次军事演习中，坦克要经过一沼泽地，工兵连迅速在沼泽地段铺设了宽木板，坦克得以顺利通过，是因为铺设木板后（　　）</a:t>
            </a:r>
            <a:br>
              <a:rPr lang="zh-CN" altLang="zh-CN" sz="2800"/>
            </a:br>
            <a:r>
              <a:rPr lang="en-US" altLang="zh-CN" sz="2800"/>
              <a:t>A</a:t>
            </a:r>
            <a:r>
              <a:rPr lang="zh-CN" altLang="zh-CN" sz="2800"/>
              <a:t>．坦克的重力变小</a:t>
            </a:r>
            <a:r>
              <a:rPr lang="en-US" altLang="zh-CN" sz="2800"/>
              <a:t>                  </a:t>
            </a:r>
            <a:br>
              <a:rPr lang="en-US" altLang="zh-CN" sz="2800"/>
            </a:br>
            <a:r>
              <a:rPr lang="en-US" altLang="zh-CN" sz="2800"/>
              <a:t>B</a:t>
            </a:r>
            <a:r>
              <a:rPr lang="zh-CN" altLang="zh-CN" sz="2800"/>
              <a:t>．对地面的压力变小</a:t>
            </a:r>
            <a:r>
              <a:rPr lang="en-US" altLang="zh-CN" sz="2800"/>
              <a:t>    </a:t>
            </a:r>
            <a:br>
              <a:rPr lang="en-US" altLang="zh-CN" sz="2800"/>
            </a:br>
            <a:r>
              <a:rPr lang="en-US" altLang="zh-CN" sz="2800"/>
              <a:t>C</a:t>
            </a:r>
            <a:r>
              <a:rPr lang="zh-CN" altLang="zh-CN" sz="2800"/>
              <a:t>．对地面的压强变小</a:t>
            </a:r>
            <a:r>
              <a:rPr lang="en-US" altLang="zh-CN" sz="2800"/>
              <a:t>                   </a:t>
            </a:r>
            <a:br>
              <a:rPr lang="en-US" altLang="zh-CN" sz="2800"/>
            </a:br>
            <a:r>
              <a:rPr lang="en-US" altLang="zh-CN" sz="2800"/>
              <a:t>D</a:t>
            </a:r>
            <a:r>
              <a:rPr lang="zh-CN" altLang="zh-CN" sz="2800"/>
              <a:t>．对地面的压强变大</a:t>
            </a:r>
            <a:br>
              <a:rPr lang="zh-CN" altLang="zh-CN" sz="2800"/>
            </a:br>
            <a:endParaRPr lang="zh-CN" altLang="en-US" sz="2800"/>
          </a:p>
        </p:txBody>
      </p:sp>
      <p:pic>
        <p:nvPicPr>
          <p:cNvPr id="36868" name="图片 3"/>
          <p:cNvPicPr>
            <a:picLocks noChangeAspect="1"/>
          </p:cNvPicPr>
          <p:nvPr/>
        </p:nvPicPr>
        <p:blipFill>
          <a:blip r:embed="rId2"/>
          <a:srcRect r="82106"/>
          <a:stretch>
            <a:fillRect/>
          </a:stretch>
        </p:blipFill>
        <p:spPr>
          <a:xfrm>
            <a:off x="4995863" y="3175000"/>
            <a:ext cx="2813050" cy="1990725"/>
          </a:xfrm>
          <a:prstGeom prst="rect">
            <a:avLst/>
          </a:prstGeom>
          <a:noFill/>
          <a:ln>
            <a:noFill/>
            <a:miter lim="800000"/>
          </a:ln>
        </p:spPr>
      </p:pic>
      <p:sp>
        <p:nvSpPr>
          <p:cNvPr id="36869" name="矩形 7"/>
          <p:cNvSpPr/>
          <p:nvPr/>
        </p:nvSpPr>
        <p:spPr>
          <a:xfrm>
            <a:off x="6834188" y="2551113"/>
            <a:ext cx="458787"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fade">
                                      <p:cBhvr>
                                        <p:cTn id="7" dur="500"/>
                                        <p:tgtEl>
                                          <p:spTgt spid="36867"/>
                                        </p:tgtEl>
                                      </p:cBhvr>
                                    </p:animEffect>
                                  </p:childTnLst>
                                </p:cTn>
                              </p:par>
                              <p:par>
                                <p:cTn id="8" presetID="10" presetClass="entr" presetSubtype="0" fill="hold" nodeType="withEffect">
                                  <p:stCondLst>
                                    <p:cond delay="0"/>
                                  </p:stCondLst>
                                  <p:childTnLst>
                                    <p:set>
                                      <p:cBhvr>
                                        <p:cTn id="9" dur="1" fill="hold">
                                          <p:stCondLst>
                                            <p:cond delay="0"/>
                                          </p:stCondLst>
                                        </p:cTn>
                                        <p:tgtEl>
                                          <p:spTgt spid="36868"/>
                                        </p:tgtEl>
                                        <p:attrNameLst>
                                          <p:attrName>style.visibility</p:attrName>
                                        </p:attrNameLst>
                                      </p:cBhvr>
                                      <p:to>
                                        <p:strVal val="visible"/>
                                      </p:to>
                                    </p:set>
                                    <p:animEffect transition="in" filter="fade">
                                      <p:cBhvr>
                                        <p:cTn id="10" dur="500"/>
                                        <p:tgtEl>
                                          <p:spTgt spid="3686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6869"/>
                                        </p:tgtEl>
                                        <p:attrNameLst>
                                          <p:attrName>style.visibility</p:attrName>
                                        </p:attrNameLst>
                                      </p:cBhvr>
                                      <p:to>
                                        <p:strVal val="visible"/>
                                      </p:to>
                                    </p:set>
                                    <p:anim calcmode="lin" valueType="num">
                                      <p:cBhvr additive="base">
                                        <p:cTn id="15" dur="500" fill="hold"/>
                                        <p:tgtEl>
                                          <p:spTgt spid="36869"/>
                                        </p:tgtEl>
                                        <p:attrNameLst>
                                          <p:attrName>ppt_x</p:attrName>
                                        </p:attrNameLst>
                                      </p:cBhvr>
                                      <p:tavLst>
                                        <p:tav tm="0">
                                          <p:val>
                                            <p:strVal val="#ppt_x"/>
                                          </p:val>
                                        </p:tav>
                                        <p:tav tm="100000">
                                          <p:val>
                                            <p:strVal val="#ppt_x"/>
                                          </p:val>
                                        </p:tav>
                                      </p:tavLst>
                                    </p:anim>
                                    <p:anim calcmode="lin" valueType="num">
                                      <p:cBhvr additive="base">
                                        <p:cTn id="16" dur="500" fill="hold"/>
                                        <p:tgtEl>
                                          <p:spTgt spid="368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36869"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789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7891" name="标题 1"/>
          <p:cNvSpPr>
            <a:spLocks noGrp="1"/>
          </p:cNvSpPr>
          <p:nvPr>
            <p:ph type="title" idx="4294967295"/>
          </p:nvPr>
        </p:nvSpPr>
        <p:spPr>
          <a:xfrm>
            <a:off x="508000" y="74771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2020·</a:t>
            </a:r>
            <a:r>
              <a:rPr lang="zh-CN" altLang="zh-CN" sz="2800"/>
              <a:t>眉山）如上图所示，甲、乙两个装满不同液体完全相同的密闭容器，放在水</a:t>
            </a:r>
            <a:br>
              <a:rPr lang="en-US" altLang="zh-CN" sz="2800"/>
            </a:br>
            <a:r>
              <a:rPr lang="zh-CN" altLang="zh-CN" sz="2800"/>
              <a:t>平桌面上，则对桌面压强较大的</a:t>
            </a:r>
            <a:br>
              <a:rPr lang="en-US" altLang="zh-CN" sz="2800"/>
            </a:br>
            <a:r>
              <a:rPr lang="zh-CN" altLang="zh-CN" sz="2800"/>
              <a:t>（　　）</a:t>
            </a:r>
            <a:br>
              <a:rPr lang="zh-CN" altLang="zh-CN" sz="2800"/>
            </a:br>
            <a:r>
              <a:rPr lang="en-US" altLang="zh-CN" sz="2800"/>
              <a:t>A</a:t>
            </a:r>
            <a:r>
              <a:rPr lang="zh-CN" altLang="zh-CN" sz="2800"/>
              <a:t>．如果是甲，则其液体对容器底的压力一定较大</a:t>
            </a:r>
            <a:r>
              <a:rPr lang="en-US" altLang="zh-CN" sz="2800"/>
              <a:t>       B</a:t>
            </a:r>
            <a:r>
              <a:rPr lang="zh-CN" altLang="zh-CN" sz="2800"/>
              <a:t>．如果是甲，则其液体对容器底的压强一定较大</a:t>
            </a:r>
            <a:br>
              <a:rPr lang="zh-CN" altLang="zh-CN" sz="2800"/>
            </a:br>
            <a:r>
              <a:rPr lang="en-US" altLang="zh-CN" sz="2800"/>
              <a:t>C</a:t>
            </a:r>
            <a:r>
              <a:rPr lang="zh-CN" altLang="zh-CN" sz="2800"/>
              <a:t>．如果是乙，则其液体对容器底的压力一定较大</a:t>
            </a:r>
            <a:r>
              <a:rPr lang="en-US" altLang="zh-CN" sz="2800"/>
              <a:t>     D</a:t>
            </a:r>
            <a:r>
              <a:rPr lang="zh-CN" altLang="zh-CN" sz="2800"/>
              <a:t>．如果是乙，则其液体对容器底的压强一定较小</a:t>
            </a:r>
            <a:br>
              <a:rPr lang="zh-CN" altLang="zh-CN" sz="2800"/>
            </a:br>
            <a:endParaRPr lang="zh-CN" altLang="en-US" sz="2800"/>
          </a:p>
        </p:txBody>
      </p:sp>
      <p:pic>
        <p:nvPicPr>
          <p:cNvPr id="37892" name="图片 2"/>
          <p:cNvPicPr>
            <a:picLocks noChangeAspect="1"/>
          </p:cNvPicPr>
          <p:nvPr/>
        </p:nvPicPr>
        <p:blipFill>
          <a:blip r:embed="rId2"/>
          <a:srcRect r="83790"/>
          <a:stretch>
            <a:fillRect/>
          </a:stretch>
        </p:blipFill>
        <p:spPr>
          <a:xfrm>
            <a:off x="6159500" y="1552575"/>
            <a:ext cx="2379663" cy="1550988"/>
          </a:xfrm>
          <a:prstGeom prst="rect">
            <a:avLst/>
          </a:prstGeom>
          <a:noFill/>
          <a:ln>
            <a:noFill/>
            <a:miter lim="800000"/>
          </a:ln>
        </p:spPr>
      </p:pic>
      <p:sp>
        <p:nvSpPr>
          <p:cNvPr id="37893" name="矩形 5"/>
          <p:cNvSpPr/>
          <p:nvPr/>
        </p:nvSpPr>
        <p:spPr>
          <a:xfrm>
            <a:off x="1068388" y="2733675"/>
            <a:ext cx="458787" cy="5857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7891"/>
                                        </p:tgtEl>
                                        <p:attrNameLst>
                                          <p:attrName>style.visibility</p:attrName>
                                        </p:attrNameLst>
                                      </p:cBhvr>
                                      <p:to>
                                        <p:strVal val="visible"/>
                                      </p:to>
                                    </p:set>
                                    <p:animEffect transition="in" filter="fade">
                                      <p:cBhvr>
                                        <p:cTn id="7" dur="500"/>
                                        <p:tgtEl>
                                          <p:spTgt spid="37891"/>
                                        </p:tgtEl>
                                      </p:cBhvr>
                                    </p:animEffect>
                                  </p:childTnLst>
                                </p:cTn>
                              </p:par>
                              <p:par>
                                <p:cTn id="8" presetID="10" presetClass="entr" presetSubtype="0" fill="hold" nodeType="withEffect">
                                  <p:stCondLst>
                                    <p:cond delay="0"/>
                                  </p:stCondLst>
                                  <p:childTnLst>
                                    <p:set>
                                      <p:cBhvr>
                                        <p:cTn id="9" dur="1" fill="hold">
                                          <p:stCondLst>
                                            <p:cond delay="0"/>
                                          </p:stCondLst>
                                        </p:cTn>
                                        <p:tgtEl>
                                          <p:spTgt spid="37892"/>
                                        </p:tgtEl>
                                        <p:attrNameLst>
                                          <p:attrName>style.visibility</p:attrName>
                                        </p:attrNameLst>
                                      </p:cBhvr>
                                      <p:to>
                                        <p:strVal val="visible"/>
                                      </p:to>
                                    </p:set>
                                    <p:animEffect transition="in" filter="fade">
                                      <p:cBhvr>
                                        <p:cTn id="10" dur="500"/>
                                        <p:tgtEl>
                                          <p:spTgt spid="3789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7893"/>
                                        </p:tgtEl>
                                        <p:attrNameLst>
                                          <p:attrName>style.visibility</p:attrName>
                                        </p:attrNameLst>
                                      </p:cBhvr>
                                      <p:to>
                                        <p:strVal val="visible"/>
                                      </p:to>
                                    </p:set>
                                    <p:anim calcmode="lin" valueType="num">
                                      <p:cBhvr additive="base">
                                        <p:cTn id="15" dur="500" fill="hold"/>
                                        <p:tgtEl>
                                          <p:spTgt spid="37893"/>
                                        </p:tgtEl>
                                        <p:attrNameLst>
                                          <p:attrName>ppt_x</p:attrName>
                                        </p:attrNameLst>
                                      </p:cBhvr>
                                      <p:tavLst>
                                        <p:tav tm="0">
                                          <p:val>
                                            <p:strVal val="#ppt_x"/>
                                          </p:val>
                                        </p:tav>
                                        <p:tav tm="100000">
                                          <p:val>
                                            <p:strVal val="#ppt_x"/>
                                          </p:val>
                                        </p:tav>
                                      </p:tavLst>
                                    </p:anim>
                                    <p:anim calcmode="lin" valueType="num">
                                      <p:cBhvr additive="base">
                                        <p:cTn id="16" dur="500" fill="hold"/>
                                        <p:tgtEl>
                                          <p:spTgt spid="378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P spid="37893"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891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8915" name="标题 1"/>
          <p:cNvSpPr>
            <a:spLocks noGrp="1"/>
          </p:cNvSpPr>
          <p:nvPr>
            <p:ph type="title" idx="4294967295"/>
          </p:nvPr>
        </p:nvSpPr>
        <p:spPr>
          <a:xfrm>
            <a:off x="508000" y="12874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a:t>
            </a:r>
            <a:r>
              <a:rPr lang="en-US" altLang="zh-CN" sz="2800"/>
              <a:t>2020·</a:t>
            </a:r>
            <a:r>
              <a:rPr lang="zh-CN" altLang="zh-CN" sz="2800"/>
              <a:t>襄阳）在下列生活和生产实例中，利用连通器原理工作的是（　　）</a:t>
            </a:r>
            <a:br>
              <a:rPr lang="zh-CN" altLang="zh-CN" sz="2800"/>
            </a:br>
            <a:br>
              <a:rPr lang="en-US" altLang="zh-CN" sz="2800"/>
            </a:br>
            <a:br>
              <a:rPr lang="en-US" altLang="zh-CN" sz="2800"/>
            </a:br>
            <a:r>
              <a:rPr lang="en-US" altLang="zh-CN" sz="2800"/>
              <a:t>A</a:t>
            </a:r>
            <a:r>
              <a:rPr lang="zh-CN" altLang="zh-CN" sz="2800"/>
              <a:t>．用管子吸饮料</a:t>
            </a:r>
            <a:r>
              <a:rPr lang="en-US" altLang="zh-CN" sz="2800"/>
              <a:t>    	B</a:t>
            </a:r>
            <a:r>
              <a:rPr lang="zh-CN" altLang="zh-CN" sz="2800"/>
              <a:t>．离心式水泵</a:t>
            </a:r>
            <a:r>
              <a:rPr lang="en-US" altLang="zh-CN" sz="2800"/>
              <a:t>               </a:t>
            </a:r>
            <a:br>
              <a:rPr lang="en-US" altLang="zh-CN" sz="2800"/>
            </a:br>
            <a:r>
              <a:rPr lang="en-US" altLang="zh-CN" sz="2800"/>
              <a:t>C</a:t>
            </a:r>
            <a:r>
              <a:rPr lang="zh-CN" altLang="zh-CN" sz="2800"/>
              <a:t>．船闸</a:t>
            </a:r>
            <a:r>
              <a:rPr lang="en-US" altLang="zh-CN" sz="2800"/>
              <a:t>                		D</a:t>
            </a:r>
            <a:r>
              <a:rPr lang="zh-CN" altLang="zh-CN" sz="2800"/>
              <a:t>．注射器</a:t>
            </a:r>
            <a:br>
              <a:rPr lang="zh-CN" altLang="zh-CN" sz="2800"/>
            </a:br>
            <a:endParaRPr lang="zh-CN" altLang="en-US" sz="2800"/>
          </a:p>
        </p:txBody>
      </p:sp>
      <p:pic>
        <p:nvPicPr>
          <p:cNvPr id="38916" name="图片 2"/>
          <p:cNvPicPr>
            <a:picLocks noChangeAspect="1"/>
          </p:cNvPicPr>
          <p:nvPr/>
        </p:nvPicPr>
        <p:blipFill>
          <a:blip r:embed="rId2"/>
          <a:stretch>
            <a:fillRect/>
          </a:stretch>
        </p:blipFill>
        <p:spPr>
          <a:xfrm>
            <a:off x="719138" y="2608263"/>
            <a:ext cx="7720012" cy="1317625"/>
          </a:xfrm>
          <a:prstGeom prst="rect">
            <a:avLst/>
          </a:prstGeom>
          <a:noFill/>
          <a:ln>
            <a:noFill/>
            <a:miter lim="800000"/>
          </a:ln>
        </p:spPr>
      </p:pic>
      <p:sp>
        <p:nvSpPr>
          <p:cNvPr id="38917" name="矩形 5"/>
          <p:cNvSpPr/>
          <p:nvPr/>
        </p:nvSpPr>
        <p:spPr>
          <a:xfrm>
            <a:off x="3898900" y="2014538"/>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915"/>
                                        </p:tgtEl>
                                        <p:attrNameLst>
                                          <p:attrName>style.visibility</p:attrName>
                                        </p:attrNameLst>
                                      </p:cBhvr>
                                      <p:to>
                                        <p:strVal val="visible"/>
                                      </p:to>
                                    </p:set>
                                    <p:animEffect transition="in" filter="fade">
                                      <p:cBhvr>
                                        <p:cTn id="7" dur="500"/>
                                        <p:tgtEl>
                                          <p:spTgt spid="38915"/>
                                        </p:tgtEl>
                                      </p:cBhvr>
                                    </p:animEffect>
                                  </p:childTnLst>
                                </p:cTn>
                              </p:par>
                              <p:par>
                                <p:cTn id="8" presetID="10" presetClass="entr" presetSubtype="0" fill="hold" nodeType="withEffect">
                                  <p:stCondLst>
                                    <p:cond delay="0"/>
                                  </p:stCondLst>
                                  <p:childTnLst>
                                    <p:set>
                                      <p:cBhvr>
                                        <p:cTn id="9" dur="1" fill="hold">
                                          <p:stCondLst>
                                            <p:cond delay="0"/>
                                          </p:stCondLst>
                                        </p:cTn>
                                        <p:tgtEl>
                                          <p:spTgt spid="38916"/>
                                        </p:tgtEl>
                                        <p:attrNameLst>
                                          <p:attrName>style.visibility</p:attrName>
                                        </p:attrNameLst>
                                      </p:cBhvr>
                                      <p:to>
                                        <p:strVal val="visible"/>
                                      </p:to>
                                    </p:set>
                                    <p:animEffect transition="in" filter="fade">
                                      <p:cBhvr>
                                        <p:cTn id="10" dur="500"/>
                                        <p:tgtEl>
                                          <p:spTgt spid="3891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8917"/>
                                        </p:tgtEl>
                                        <p:attrNameLst>
                                          <p:attrName>style.visibility</p:attrName>
                                        </p:attrNameLst>
                                      </p:cBhvr>
                                      <p:to>
                                        <p:strVal val="visible"/>
                                      </p:to>
                                    </p:set>
                                    <p:anim calcmode="lin" valueType="num">
                                      <p:cBhvr additive="base">
                                        <p:cTn id="15" dur="500" fill="hold"/>
                                        <p:tgtEl>
                                          <p:spTgt spid="38917"/>
                                        </p:tgtEl>
                                        <p:attrNameLst>
                                          <p:attrName>ppt_x</p:attrName>
                                        </p:attrNameLst>
                                      </p:cBhvr>
                                      <p:tavLst>
                                        <p:tav tm="0">
                                          <p:val>
                                            <p:strVal val="#ppt_x"/>
                                          </p:val>
                                        </p:tav>
                                        <p:tav tm="100000">
                                          <p:val>
                                            <p:strVal val="#ppt_x"/>
                                          </p:val>
                                        </p:tav>
                                      </p:tavLst>
                                    </p:anim>
                                    <p:anim calcmode="lin" valueType="num">
                                      <p:cBhvr additive="base">
                                        <p:cTn id="16" dur="500" fill="hold"/>
                                        <p:tgtEl>
                                          <p:spTgt spid="389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p:bldP spid="38917"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993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9939" name="标题 1"/>
          <p:cNvSpPr>
            <a:spLocks noGrp="1"/>
          </p:cNvSpPr>
          <p:nvPr>
            <p:ph type="title" idx="4294967295"/>
          </p:nvPr>
        </p:nvSpPr>
        <p:spPr>
          <a:xfrm>
            <a:off x="508000" y="10175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5.</a:t>
            </a:r>
            <a:r>
              <a:rPr lang="zh-CN" altLang="zh-CN" sz="2800"/>
              <a:t>（</a:t>
            </a:r>
            <a:r>
              <a:rPr lang="en-US" altLang="zh-CN" sz="2800"/>
              <a:t>2020·</a:t>
            </a:r>
            <a:r>
              <a:rPr lang="zh-CN" altLang="zh-CN" sz="2800"/>
              <a:t>泰州）如下图是学校的防疫消毒壶，壶和消毒液总重为</a:t>
            </a:r>
            <a:r>
              <a:rPr lang="en-US" altLang="zh-CN" sz="2800"/>
              <a:t>18 N</a:t>
            </a:r>
            <a:r>
              <a:rPr lang="zh-CN" altLang="zh-CN" sz="2800"/>
              <a:t>，壶底与水平桌面的接触面积为</a:t>
            </a:r>
            <a:r>
              <a:rPr lang="en-US" altLang="zh-CN" sz="2800"/>
              <a:t>10 cm</a:t>
            </a:r>
            <a:r>
              <a:rPr lang="en-US" altLang="zh-CN" sz="2800" baseline="30000"/>
              <a:t>2</a:t>
            </a:r>
            <a:r>
              <a:rPr lang="zh-CN" altLang="zh-CN" sz="2800"/>
              <a:t>，则壶对桌面的压强为</a:t>
            </a:r>
            <a:r>
              <a:rPr lang="zh-CN" altLang="zh-CN" sz="2800" u="sng"/>
              <a:t>　　　　　</a:t>
            </a:r>
            <a:r>
              <a:rPr lang="en-US" altLang="zh-CN" sz="2800"/>
              <a:t>Pa.</a:t>
            </a:r>
            <a:r>
              <a:rPr lang="zh-CN" altLang="zh-CN" sz="2800"/>
              <a:t>值日生按要求喷洒部分消毒液后，将消毒壶放回原处，此时消毒液对壶底的压强将</a:t>
            </a:r>
            <a:r>
              <a:rPr lang="zh-CN" altLang="zh-CN" sz="2800" u="sng"/>
              <a:t>　　　　　</a:t>
            </a:r>
            <a:r>
              <a:rPr lang="zh-CN" altLang="zh-CN" sz="2800"/>
              <a:t>（选填</a:t>
            </a:r>
            <a:r>
              <a:rPr lang="en-US" altLang="zh-CN" sz="2800"/>
              <a:t>“</a:t>
            </a:r>
            <a:r>
              <a:rPr lang="zh-CN" altLang="zh-CN" sz="2800"/>
              <a:t>变大</a:t>
            </a:r>
            <a:r>
              <a:rPr lang="en-US" altLang="zh-CN" sz="2800"/>
              <a:t>”“</a:t>
            </a:r>
            <a:r>
              <a:rPr lang="zh-CN" altLang="zh-CN" sz="2800"/>
              <a:t>不变</a:t>
            </a:r>
            <a:r>
              <a:rPr lang="en-US" altLang="zh-CN" sz="2800"/>
              <a:t>”</a:t>
            </a:r>
            <a:r>
              <a:rPr lang="zh-CN" altLang="zh-CN" sz="2800"/>
              <a:t>或</a:t>
            </a:r>
            <a:r>
              <a:rPr lang="en-US" altLang="zh-CN" sz="2800"/>
              <a:t>“</a:t>
            </a:r>
            <a:r>
              <a:rPr lang="zh-CN" altLang="zh-CN" sz="2800"/>
              <a:t>变小</a:t>
            </a:r>
            <a:r>
              <a:rPr lang="en-US" altLang="zh-CN" sz="2800"/>
              <a:t>”</a:t>
            </a:r>
            <a:r>
              <a:rPr lang="zh-CN" altLang="zh-CN" sz="2800"/>
              <a:t>），这是因为液体压</a:t>
            </a:r>
            <a:br>
              <a:rPr lang="en-US" altLang="zh-CN" sz="2800"/>
            </a:br>
            <a:r>
              <a:rPr lang="zh-CN" altLang="zh-CN" sz="2800"/>
              <a:t>强与液体的</a:t>
            </a:r>
            <a:r>
              <a:rPr lang="zh-CN" altLang="zh-CN" sz="2800" u="sng"/>
              <a:t>　　　　　</a:t>
            </a:r>
            <a:r>
              <a:rPr lang="zh-CN" altLang="zh-CN" sz="2800"/>
              <a:t>有关．</a:t>
            </a:r>
            <a:endParaRPr lang="zh-CN" altLang="en-US" sz="2800"/>
          </a:p>
        </p:txBody>
      </p:sp>
      <p:pic>
        <p:nvPicPr>
          <p:cNvPr id="39940" name="图片 2"/>
          <p:cNvPicPr>
            <a:picLocks noChangeAspect="1"/>
          </p:cNvPicPr>
          <p:nvPr/>
        </p:nvPicPr>
        <p:blipFill>
          <a:blip r:embed="rId2"/>
          <a:srcRect r="92844"/>
          <a:stretch>
            <a:fillRect/>
          </a:stretch>
        </p:blipFill>
        <p:spPr>
          <a:xfrm>
            <a:off x="6989763" y="4240213"/>
            <a:ext cx="1209675" cy="2138362"/>
          </a:xfrm>
          <a:prstGeom prst="rect">
            <a:avLst/>
          </a:prstGeom>
          <a:noFill/>
          <a:ln>
            <a:noFill/>
            <a:miter lim="800000"/>
          </a:ln>
        </p:spPr>
      </p:pic>
      <p:sp>
        <p:nvSpPr>
          <p:cNvPr id="39941" name="矩形 3"/>
          <p:cNvSpPr/>
          <p:nvPr/>
        </p:nvSpPr>
        <p:spPr>
          <a:xfrm>
            <a:off x="2727325" y="4943475"/>
            <a:ext cx="90328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深度</a:t>
            </a:r>
            <a:endParaRPr lang="zh-CN" altLang="en-US" sz="2800">
              <a:ea typeface="黑体" panose="02010609060101010101" pitchFamily="49" charset="-122"/>
            </a:endParaRPr>
          </a:p>
        </p:txBody>
      </p:sp>
      <p:sp>
        <p:nvSpPr>
          <p:cNvPr id="39942" name="矩形 5"/>
          <p:cNvSpPr/>
          <p:nvPr/>
        </p:nvSpPr>
        <p:spPr>
          <a:xfrm>
            <a:off x="5299075" y="2401888"/>
            <a:ext cx="14732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1.8×10</a:t>
            </a:r>
            <a:r>
              <a:rPr lang="en-US" altLang="zh-CN" sz="2800" baseline="30000">
                <a:solidFill>
                  <a:srgbClr val="FF0000"/>
                </a:solidFill>
                <a:latin typeface="Times New Roman" pitchFamily="18" charset="0"/>
                <a:ea typeface="黑体" pitchFamily="49" charset="-122"/>
              </a:rPr>
              <a:t>4</a:t>
            </a:r>
            <a:endParaRPr lang="zh-CN" altLang="en-US" sz="2800"/>
          </a:p>
        </p:txBody>
      </p:sp>
      <p:sp>
        <p:nvSpPr>
          <p:cNvPr id="39943" name="矩形 6"/>
          <p:cNvSpPr/>
          <p:nvPr/>
        </p:nvSpPr>
        <p:spPr>
          <a:xfrm>
            <a:off x="5000625" y="3651250"/>
            <a:ext cx="90328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变小</a:t>
            </a:r>
            <a:endParaRPr lang="zh-CN" altLang="en-US" sz="28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939"/>
                                        </p:tgtEl>
                                        <p:attrNameLst>
                                          <p:attrName>style.visibility</p:attrName>
                                        </p:attrNameLst>
                                      </p:cBhvr>
                                      <p:to>
                                        <p:strVal val="visible"/>
                                      </p:to>
                                    </p:set>
                                    <p:animEffect transition="in" filter="fade">
                                      <p:cBhvr>
                                        <p:cTn id="7" dur="500"/>
                                        <p:tgtEl>
                                          <p:spTgt spid="39939"/>
                                        </p:tgtEl>
                                      </p:cBhvr>
                                    </p:animEffect>
                                  </p:childTnLst>
                                </p:cTn>
                              </p:par>
                              <p:par>
                                <p:cTn id="8" presetID="10" presetClass="entr" presetSubtype="0" fill="hold" nodeType="withEffect">
                                  <p:stCondLst>
                                    <p:cond delay="0"/>
                                  </p:stCondLst>
                                  <p:childTnLst>
                                    <p:set>
                                      <p:cBhvr>
                                        <p:cTn id="9" dur="1" fill="hold">
                                          <p:stCondLst>
                                            <p:cond delay="0"/>
                                          </p:stCondLst>
                                        </p:cTn>
                                        <p:tgtEl>
                                          <p:spTgt spid="39940"/>
                                        </p:tgtEl>
                                        <p:attrNameLst>
                                          <p:attrName>style.visibility</p:attrName>
                                        </p:attrNameLst>
                                      </p:cBhvr>
                                      <p:to>
                                        <p:strVal val="visible"/>
                                      </p:to>
                                    </p:set>
                                    <p:animEffect transition="in" filter="fade">
                                      <p:cBhvr>
                                        <p:cTn id="10" dur="500"/>
                                        <p:tgtEl>
                                          <p:spTgt spid="3994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9942"/>
                                        </p:tgtEl>
                                        <p:attrNameLst>
                                          <p:attrName>style.visibility</p:attrName>
                                        </p:attrNameLst>
                                      </p:cBhvr>
                                      <p:to>
                                        <p:strVal val="visible"/>
                                      </p:to>
                                    </p:set>
                                    <p:anim calcmode="lin" valueType="num">
                                      <p:cBhvr additive="base">
                                        <p:cTn id="15" dur="500" fill="hold"/>
                                        <p:tgtEl>
                                          <p:spTgt spid="39942"/>
                                        </p:tgtEl>
                                        <p:attrNameLst>
                                          <p:attrName>ppt_x</p:attrName>
                                        </p:attrNameLst>
                                      </p:cBhvr>
                                      <p:tavLst>
                                        <p:tav tm="0">
                                          <p:val>
                                            <p:strVal val="#ppt_x"/>
                                          </p:val>
                                        </p:tav>
                                        <p:tav tm="100000">
                                          <p:val>
                                            <p:strVal val="#ppt_x"/>
                                          </p:val>
                                        </p:tav>
                                      </p:tavLst>
                                    </p:anim>
                                    <p:anim calcmode="lin" valueType="num">
                                      <p:cBhvr additive="base">
                                        <p:cTn id="16" dur="500" fill="hold"/>
                                        <p:tgtEl>
                                          <p:spTgt spid="39942"/>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9943"/>
                                        </p:tgtEl>
                                        <p:attrNameLst>
                                          <p:attrName>style.visibility</p:attrName>
                                        </p:attrNameLst>
                                      </p:cBhvr>
                                      <p:to>
                                        <p:strVal val="visible"/>
                                      </p:to>
                                    </p:set>
                                    <p:anim calcmode="lin" valueType="num">
                                      <p:cBhvr additive="base">
                                        <p:cTn id="21" dur="500" fill="hold"/>
                                        <p:tgtEl>
                                          <p:spTgt spid="39943"/>
                                        </p:tgtEl>
                                        <p:attrNameLst>
                                          <p:attrName>ppt_x</p:attrName>
                                        </p:attrNameLst>
                                      </p:cBhvr>
                                      <p:tavLst>
                                        <p:tav tm="0">
                                          <p:val>
                                            <p:strVal val="#ppt_x"/>
                                          </p:val>
                                        </p:tav>
                                        <p:tav tm="100000">
                                          <p:val>
                                            <p:strVal val="#ppt_x"/>
                                          </p:val>
                                        </p:tav>
                                      </p:tavLst>
                                    </p:anim>
                                    <p:anim calcmode="lin" valueType="num">
                                      <p:cBhvr additive="base">
                                        <p:cTn id="22" dur="500" fill="hold"/>
                                        <p:tgtEl>
                                          <p:spTgt spid="39943"/>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9941"/>
                                        </p:tgtEl>
                                        <p:attrNameLst>
                                          <p:attrName>style.visibility</p:attrName>
                                        </p:attrNameLst>
                                      </p:cBhvr>
                                      <p:to>
                                        <p:strVal val="visible"/>
                                      </p:to>
                                    </p:set>
                                    <p:anim calcmode="lin" valueType="num">
                                      <p:cBhvr additive="base">
                                        <p:cTn id="27" dur="500" fill="hold"/>
                                        <p:tgtEl>
                                          <p:spTgt spid="39941"/>
                                        </p:tgtEl>
                                        <p:attrNameLst>
                                          <p:attrName>ppt_x</p:attrName>
                                        </p:attrNameLst>
                                      </p:cBhvr>
                                      <p:tavLst>
                                        <p:tav tm="0">
                                          <p:val>
                                            <p:strVal val="#ppt_x"/>
                                          </p:val>
                                        </p:tav>
                                        <p:tav tm="100000">
                                          <p:val>
                                            <p:strVal val="#ppt_x"/>
                                          </p:val>
                                        </p:tav>
                                      </p:tavLst>
                                    </p:anim>
                                    <p:anim calcmode="lin" valueType="num">
                                      <p:cBhvr additive="base">
                                        <p:cTn id="28" dur="500" fill="hold"/>
                                        <p:tgtEl>
                                          <p:spTgt spid="399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P spid="39941" grpId="0"/>
      <p:bldP spid="39942" grpId="0"/>
      <p:bldP spid="39943"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6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40963" name="标题 1"/>
          <p:cNvSpPr>
            <a:spLocks noGrp="1"/>
          </p:cNvSpPr>
          <p:nvPr>
            <p:ph type="title" idx="4294967295"/>
          </p:nvPr>
        </p:nvSpPr>
        <p:spPr>
          <a:xfrm>
            <a:off x="508000" y="11620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6.</a:t>
            </a:r>
            <a:r>
              <a:rPr lang="zh-CN" altLang="zh-CN" sz="2800"/>
              <a:t>（</a:t>
            </a:r>
            <a:r>
              <a:rPr lang="en-US" altLang="zh-CN" sz="2800"/>
              <a:t>2020·</a:t>
            </a:r>
            <a:r>
              <a:rPr lang="zh-CN" altLang="zh-CN" sz="2800"/>
              <a:t>甘孜州）如上图所示，茶壶的壶嘴与壶身构成连通器，若茶壶中水深</a:t>
            </a:r>
            <a:r>
              <a:rPr lang="en-US" altLang="zh-CN" sz="2800"/>
              <a:t>8 cm</a:t>
            </a:r>
            <a:r>
              <a:rPr lang="zh-CN" altLang="zh-CN" sz="2800"/>
              <a:t>，则水对壶底的压强是</a:t>
            </a:r>
            <a:r>
              <a:rPr lang="zh-CN" altLang="zh-CN" sz="2800" u="sng"/>
              <a:t>　　　　　</a:t>
            </a:r>
            <a:r>
              <a:rPr lang="en-US" altLang="zh-CN" sz="2800"/>
              <a:t>Pa</a:t>
            </a:r>
            <a:r>
              <a:rPr lang="zh-CN" altLang="zh-CN" sz="2800"/>
              <a:t>（</a:t>
            </a:r>
            <a:r>
              <a:rPr lang="en-US" altLang="zh-CN" sz="2800" i="1"/>
              <a:t>g</a:t>
            </a:r>
            <a:r>
              <a:rPr lang="zh-CN" altLang="zh-CN" sz="2800"/>
              <a:t>取</a:t>
            </a:r>
            <a:r>
              <a:rPr lang="en-US" altLang="zh-CN" sz="2800"/>
              <a:t>10 Nkg</a:t>
            </a:r>
            <a:r>
              <a:rPr lang="zh-CN" altLang="zh-CN" sz="2800"/>
              <a:t>）； 若将茶壶略微倾斜、水不溢出且保持静止后，壶嘴</a:t>
            </a:r>
            <a:br>
              <a:rPr lang="en-US" altLang="zh-CN" sz="2800"/>
            </a:br>
            <a:r>
              <a:rPr lang="zh-CN" altLang="zh-CN" sz="2800"/>
              <a:t>和壶身中水面</a:t>
            </a:r>
            <a:r>
              <a:rPr lang="zh-CN" altLang="zh-CN" sz="2800" u="sng"/>
              <a:t>　　　　　</a:t>
            </a:r>
            <a:r>
              <a:rPr lang="zh-CN" altLang="zh-CN" sz="2800"/>
              <a:t>（选填 </a:t>
            </a:r>
            <a:r>
              <a:rPr lang="en-US" altLang="zh-CN" sz="2800"/>
              <a:t>“</a:t>
            </a:r>
            <a:r>
              <a:rPr lang="zh-CN" altLang="zh-CN" sz="2800"/>
              <a:t>相</a:t>
            </a:r>
            <a:br>
              <a:rPr lang="en-US" altLang="zh-CN" sz="2800"/>
            </a:br>
            <a:r>
              <a:rPr lang="zh-CN" altLang="zh-CN" sz="2800"/>
              <a:t>平</a:t>
            </a:r>
            <a:r>
              <a:rPr lang="en-US" altLang="zh-CN" sz="2800"/>
              <a:t>”</a:t>
            </a:r>
            <a:r>
              <a:rPr lang="zh-CN" altLang="zh-CN" sz="2800"/>
              <a:t>或</a:t>
            </a:r>
            <a:r>
              <a:rPr lang="en-US" altLang="zh-CN" sz="2800"/>
              <a:t>“</a:t>
            </a:r>
            <a:r>
              <a:rPr lang="zh-CN" altLang="zh-CN" sz="2800"/>
              <a:t>不相平</a:t>
            </a:r>
            <a:r>
              <a:rPr lang="en-US" altLang="zh-CN" sz="2800"/>
              <a:t>”</a:t>
            </a:r>
            <a:r>
              <a:rPr lang="zh-CN" altLang="zh-CN" sz="2800"/>
              <a:t>）</a:t>
            </a:r>
            <a:r>
              <a:rPr lang="en-US" altLang="zh-CN" sz="2800"/>
              <a:t>.</a:t>
            </a:r>
            <a:br>
              <a:rPr lang="zh-CN" altLang="zh-CN" sz="2800"/>
            </a:br>
            <a:endParaRPr lang="zh-CN" altLang="en-US" sz="2800"/>
          </a:p>
        </p:txBody>
      </p:sp>
      <p:pic>
        <p:nvPicPr>
          <p:cNvPr id="40964" name="图片 2"/>
          <p:cNvPicPr>
            <a:picLocks noChangeAspect="1"/>
          </p:cNvPicPr>
          <p:nvPr/>
        </p:nvPicPr>
        <p:blipFill>
          <a:blip r:embed="rId2"/>
          <a:srcRect r="87791"/>
          <a:stretch>
            <a:fillRect/>
          </a:stretch>
        </p:blipFill>
        <p:spPr>
          <a:xfrm>
            <a:off x="6465888" y="3259138"/>
            <a:ext cx="1957387" cy="1692275"/>
          </a:xfrm>
          <a:prstGeom prst="rect">
            <a:avLst/>
          </a:prstGeom>
          <a:noFill/>
          <a:ln>
            <a:noFill/>
            <a:miter lim="800000"/>
          </a:ln>
        </p:spPr>
      </p:pic>
      <p:sp>
        <p:nvSpPr>
          <p:cNvPr id="40965" name="矩形 3"/>
          <p:cNvSpPr/>
          <p:nvPr/>
        </p:nvSpPr>
        <p:spPr>
          <a:xfrm>
            <a:off x="2841625" y="3770313"/>
            <a:ext cx="126206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　相平</a:t>
            </a:r>
            <a:endParaRPr lang="zh-CN" altLang="en-US" sz="2800">
              <a:ea typeface="黑体" panose="02010609060101010101" pitchFamily="49" charset="-122"/>
            </a:endParaRPr>
          </a:p>
        </p:txBody>
      </p:sp>
      <p:sp>
        <p:nvSpPr>
          <p:cNvPr id="40966" name="矩形 5"/>
          <p:cNvSpPr/>
          <p:nvPr/>
        </p:nvSpPr>
        <p:spPr>
          <a:xfrm>
            <a:off x="1736725" y="2532063"/>
            <a:ext cx="722313"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800</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63"/>
                                        </p:tgtEl>
                                        <p:attrNameLst>
                                          <p:attrName>style.visibility</p:attrName>
                                        </p:attrNameLst>
                                      </p:cBhvr>
                                      <p:to>
                                        <p:strVal val="visible"/>
                                      </p:to>
                                    </p:set>
                                    <p:animEffect transition="in" filter="fade">
                                      <p:cBhvr>
                                        <p:cTn id="7" dur="500"/>
                                        <p:tgtEl>
                                          <p:spTgt spid="40963"/>
                                        </p:tgtEl>
                                      </p:cBhvr>
                                    </p:animEffect>
                                  </p:childTnLst>
                                </p:cTn>
                              </p:par>
                              <p:par>
                                <p:cTn id="8" presetID="10" presetClass="entr" presetSubtype="0" fill="hold" nodeType="withEffect">
                                  <p:stCondLst>
                                    <p:cond delay="0"/>
                                  </p:stCondLst>
                                  <p:childTnLst>
                                    <p:set>
                                      <p:cBhvr>
                                        <p:cTn id="9" dur="1" fill="hold">
                                          <p:stCondLst>
                                            <p:cond delay="0"/>
                                          </p:stCondLst>
                                        </p:cTn>
                                        <p:tgtEl>
                                          <p:spTgt spid="40964"/>
                                        </p:tgtEl>
                                        <p:attrNameLst>
                                          <p:attrName>style.visibility</p:attrName>
                                        </p:attrNameLst>
                                      </p:cBhvr>
                                      <p:to>
                                        <p:strVal val="visible"/>
                                      </p:to>
                                    </p:set>
                                    <p:animEffect transition="in" filter="fade">
                                      <p:cBhvr>
                                        <p:cTn id="10" dur="500"/>
                                        <p:tgtEl>
                                          <p:spTgt spid="4096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0966"/>
                                        </p:tgtEl>
                                        <p:attrNameLst>
                                          <p:attrName>style.visibility</p:attrName>
                                        </p:attrNameLst>
                                      </p:cBhvr>
                                      <p:to>
                                        <p:strVal val="visible"/>
                                      </p:to>
                                    </p:set>
                                    <p:anim calcmode="lin" valueType="num">
                                      <p:cBhvr additive="base">
                                        <p:cTn id="15" dur="500" fill="hold"/>
                                        <p:tgtEl>
                                          <p:spTgt spid="40966"/>
                                        </p:tgtEl>
                                        <p:attrNameLst>
                                          <p:attrName>ppt_x</p:attrName>
                                        </p:attrNameLst>
                                      </p:cBhvr>
                                      <p:tavLst>
                                        <p:tav tm="0">
                                          <p:val>
                                            <p:strVal val="#ppt_x"/>
                                          </p:val>
                                        </p:tav>
                                        <p:tav tm="100000">
                                          <p:val>
                                            <p:strVal val="#ppt_x"/>
                                          </p:val>
                                        </p:tav>
                                      </p:tavLst>
                                    </p:anim>
                                    <p:anim calcmode="lin" valueType="num">
                                      <p:cBhvr additive="base">
                                        <p:cTn id="16" dur="500" fill="hold"/>
                                        <p:tgtEl>
                                          <p:spTgt spid="40966"/>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0965"/>
                                        </p:tgtEl>
                                        <p:attrNameLst>
                                          <p:attrName>style.visibility</p:attrName>
                                        </p:attrNameLst>
                                      </p:cBhvr>
                                      <p:to>
                                        <p:strVal val="visible"/>
                                      </p:to>
                                    </p:set>
                                    <p:anim calcmode="lin" valueType="num">
                                      <p:cBhvr additive="base">
                                        <p:cTn id="21" dur="500" fill="hold"/>
                                        <p:tgtEl>
                                          <p:spTgt spid="40965"/>
                                        </p:tgtEl>
                                        <p:attrNameLst>
                                          <p:attrName>ppt_x</p:attrName>
                                        </p:attrNameLst>
                                      </p:cBhvr>
                                      <p:tavLst>
                                        <p:tav tm="0">
                                          <p:val>
                                            <p:strVal val="#ppt_x"/>
                                          </p:val>
                                        </p:tav>
                                        <p:tav tm="100000">
                                          <p:val>
                                            <p:strVal val="#ppt_x"/>
                                          </p:val>
                                        </p:tav>
                                      </p:tavLst>
                                    </p:anim>
                                    <p:anim calcmode="lin" valueType="num">
                                      <p:cBhvr additive="base">
                                        <p:cTn id="22" dur="500" fill="hold"/>
                                        <p:tgtEl>
                                          <p:spTgt spid="409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P spid="40965" grpId="0"/>
      <p:bldP spid="40966"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198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41987" name="标题 1"/>
          <p:cNvSpPr>
            <a:spLocks noGrp="1"/>
          </p:cNvSpPr>
          <p:nvPr>
            <p:ph type="title" idx="4294967295"/>
          </p:nvPr>
        </p:nvSpPr>
        <p:spPr>
          <a:xfrm>
            <a:off x="508000" y="13922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7.</a:t>
            </a:r>
            <a:r>
              <a:rPr lang="zh-CN" altLang="zh-CN" sz="2800"/>
              <a:t>（</a:t>
            </a:r>
            <a:r>
              <a:rPr lang="en-US" altLang="zh-CN" sz="2800"/>
              <a:t>2020·</a:t>
            </a:r>
            <a:r>
              <a:rPr lang="zh-CN" altLang="zh-CN" sz="2800"/>
              <a:t>哈尔滨）如上图，甲、乙两鱼缸都静止在水平桌面上，鱼缸底部受到水的压强较大的是</a:t>
            </a:r>
            <a:br>
              <a:rPr lang="en-US" altLang="zh-CN" sz="2800"/>
            </a:br>
            <a:r>
              <a:rPr lang="zh-CN" altLang="zh-CN" sz="2800" u="sng"/>
              <a:t>　　　　　</a:t>
            </a:r>
            <a:r>
              <a:rPr lang="zh-CN" altLang="zh-CN" sz="2800"/>
              <a:t>，甲受到桌面的支持力</a:t>
            </a:r>
            <a:br>
              <a:rPr lang="en-US" altLang="zh-CN" sz="2800"/>
            </a:br>
            <a:r>
              <a:rPr lang="zh-CN" altLang="zh-CN" sz="2800"/>
              <a:t>为</a:t>
            </a:r>
            <a:r>
              <a:rPr lang="en-US" altLang="zh-CN" sz="2800"/>
              <a:t>80 N</a:t>
            </a:r>
            <a:r>
              <a:rPr lang="zh-CN" altLang="zh-CN" sz="2800"/>
              <a:t>，与桌子的接触面积为</a:t>
            </a:r>
            <a:br>
              <a:rPr lang="en-US" altLang="zh-CN" sz="2800"/>
            </a:br>
            <a:r>
              <a:rPr lang="en-US" altLang="zh-CN" sz="2800"/>
              <a:t>0.08 m</a:t>
            </a:r>
            <a:r>
              <a:rPr lang="en-US" altLang="zh-CN" sz="2800" baseline="30000"/>
              <a:t>2</a:t>
            </a:r>
            <a:r>
              <a:rPr lang="en-US" altLang="zh-CN" sz="2800"/>
              <a:t>.</a:t>
            </a:r>
            <a:r>
              <a:rPr lang="zh-CN" altLang="zh-CN" sz="2800"/>
              <a:t>则甲对桌面的压强为</a:t>
            </a:r>
            <a:br>
              <a:rPr lang="en-US" altLang="zh-CN" sz="2800"/>
            </a:br>
            <a:r>
              <a:rPr lang="zh-CN" altLang="zh-CN" sz="2800" u="sng"/>
              <a:t>　　　　　</a:t>
            </a:r>
            <a:r>
              <a:rPr lang="en-US" altLang="zh-CN" sz="2800"/>
              <a:t>Pa.</a:t>
            </a:r>
            <a:br>
              <a:rPr lang="zh-CN" altLang="zh-CN" sz="2800"/>
            </a:br>
            <a:endParaRPr lang="zh-CN" altLang="en-US" sz="2800"/>
          </a:p>
        </p:txBody>
      </p:sp>
      <p:pic>
        <p:nvPicPr>
          <p:cNvPr id="41988" name="图片 2"/>
          <p:cNvPicPr>
            <a:picLocks noChangeAspect="1"/>
          </p:cNvPicPr>
          <p:nvPr/>
        </p:nvPicPr>
        <p:blipFill>
          <a:blip r:embed="rId2"/>
          <a:srcRect r="86317"/>
          <a:stretch>
            <a:fillRect/>
          </a:stretch>
        </p:blipFill>
        <p:spPr>
          <a:xfrm>
            <a:off x="6092825" y="2957513"/>
            <a:ext cx="2543175" cy="1962150"/>
          </a:xfrm>
          <a:prstGeom prst="rect">
            <a:avLst/>
          </a:prstGeom>
          <a:noFill/>
          <a:ln>
            <a:noFill/>
            <a:miter lim="800000"/>
          </a:ln>
        </p:spPr>
      </p:pic>
      <p:sp>
        <p:nvSpPr>
          <p:cNvPr id="41989" name="矩形 3"/>
          <p:cNvSpPr/>
          <p:nvPr/>
        </p:nvSpPr>
        <p:spPr>
          <a:xfrm>
            <a:off x="671513" y="4659313"/>
            <a:ext cx="1350962"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　</a:t>
            </a:r>
            <a:r>
              <a:rPr lang="en-US" altLang="zh-CN" sz="2800" spc="0">
                <a:solidFill>
                  <a:srgbClr val="FF0000"/>
                </a:solidFill>
                <a:latin typeface="Times New Roman" pitchFamily="18" charset="0"/>
                <a:ea typeface="黑体" pitchFamily="49" charset="-122"/>
              </a:rPr>
              <a:t>1 000</a:t>
            </a:r>
            <a:endParaRPr lang="zh-CN" altLang="zh-CN" sz="2800">
              <a:latin typeface="等线" pitchFamily="2" charset="-122"/>
              <a:ea typeface="等线" pitchFamily="2" charset="-122"/>
            </a:endParaRPr>
          </a:p>
        </p:txBody>
      </p:sp>
      <p:sp>
        <p:nvSpPr>
          <p:cNvPr id="41990" name="矩形 5"/>
          <p:cNvSpPr/>
          <p:nvPr/>
        </p:nvSpPr>
        <p:spPr>
          <a:xfrm>
            <a:off x="1206500" y="2760663"/>
            <a:ext cx="544513"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甲</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fade">
                                      <p:cBhvr>
                                        <p:cTn id="7" dur="500"/>
                                        <p:tgtEl>
                                          <p:spTgt spid="41987"/>
                                        </p:tgtEl>
                                      </p:cBhvr>
                                    </p:animEffect>
                                  </p:childTnLst>
                                </p:cTn>
                              </p:par>
                              <p:par>
                                <p:cTn id="8" presetID="10" presetClass="entr" presetSubtype="0" fill="hold" nodeType="withEffect">
                                  <p:stCondLst>
                                    <p:cond delay="0"/>
                                  </p:stCondLst>
                                  <p:childTnLst>
                                    <p:set>
                                      <p:cBhvr>
                                        <p:cTn id="9" dur="1" fill="hold">
                                          <p:stCondLst>
                                            <p:cond delay="0"/>
                                          </p:stCondLst>
                                        </p:cTn>
                                        <p:tgtEl>
                                          <p:spTgt spid="41988"/>
                                        </p:tgtEl>
                                        <p:attrNameLst>
                                          <p:attrName>style.visibility</p:attrName>
                                        </p:attrNameLst>
                                      </p:cBhvr>
                                      <p:to>
                                        <p:strVal val="visible"/>
                                      </p:to>
                                    </p:set>
                                    <p:animEffect transition="in" filter="fade">
                                      <p:cBhvr>
                                        <p:cTn id="10" dur="500"/>
                                        <p:tgtEl>
                                          <p:spTgt spid="4198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1990"/>
                                        </p:tgtEl>
                                        <p:attrNameLst>
                                          <p:attrName>style.visibility</p:attrName>
                                        </p:attrNameLst>
                                      </p:cBhvr>
                                      <p:to>
                                        <p:strVal val="visible"/>
                                      </p:to>
                                    </p:set>
                                    <p:anim calcmode="lin" valueType="num">
                                      <p:cBhvr additive="base">
                                        <p:cTn id="15" dur="500" fill="hold"/>
                                        <p:tgtEl>
                                          <p:spTgt spid="41990"/>
                                        </p:tgtEl>
                                        <p:attrNameLst>
                                          <p:attrName>ppt_x</p:attrName>
                                        </p:attrNameLst>
                                      </p:cBhvr>
                                      <p:tavLst>
                                        <p:tav tm="0">
                                          <p:val>
                                            <p:strVal val="#ppt_x"/>
                                          </p:val>
                                        </p:tav>
                                        <p:tav tm="100000">
                                          <p:val>
                                            <p:strVal val="#ppt_x"/>
                                          </p:val>
                                        </p:tav>
                                      </p:tavLst>
                                    </p:anim>
                                    <p:anim calcmode="lin" valueType="num">
                                      <p:cBhvr additive="base">
                                        <p:cTn id="16" dur="500" fill="hold"/>
                                        <p:tgtEl>
                                          <p:spTgt spid="41990"/>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1989"/>
                                        </p:tgtEl>
                                        <p:attrNameLst>
                                          <p:attrName>style.visibility</p:attrName>
                                        </p:attrNameLst>
                                      </p:cBhvr>
                                      <p:to>
                                        <p:strVal val="visible"/>
                                      </p:to>
                                    </p:set>
                                    <p:anim calcmode="lin" valueType="num">
                                      <p:cBhvr additive="base">
                                        <p:cTn id="21" dur="500" fill="hold"/>
                                        <p:tgtEl>
                                          <p:spTgt spid="41989"/>
                                        </p:tgtEl>
                                        <p:attrNameLst>
                                          <p:attrName>ppt_x</p:attrName>
                                        </p:attrNameLst>
                                      </p:cBhvr>
                                      <p:tavLst>
                                        <p:tav tm="0">
                                          <p:val>
                                            <p:strVal val="#ppt_x"/>
                                          </p:val>
                                        </p:tav>
                                        <p:tav tm="100000">
                                          <p:val>
                                            <p:strVal val="#ppt_x"/>
                                          </p:val>
                                        </p:tav>
                                      </p:tavLst>
                                    </p:anim>
                                    <p:anim calcmode="lin" valueType="num">
                                      <p:cBhvr additive="base">
                                        <p:cTn id="22" dur="500" fill="hold"/>
                                        <p:tgtEl>
                                          <p:spTgt spid="419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p:bldP spid="41989" grpId="0"/>
      <p:bldP spid="41990"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301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43011" name="标题 1"/>
          <p:cNvSpPr>
            <a:spLocks noGrp="1"/>
          </p:cNvSpPr>
          <p:nvPr>
            <p:ph type="title" idx="4294967295"/>
          </p:nvPr>
        </p:nvSpPr>
        <p:spPr>
          <a:xfrm>
            <a:off x="508000" y="1238250"/>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8.</a:t>
            </a:r>
            <a:r>
              <a:rPr lang="zh-CN" altLang="zh-CN" sz="2800"/>
              <a:t>（</a:t>
            </a:r>
            <a:r>
              <a:rPr lang="en-US" altLang="zh-CN" sz="2800"/>
              <a:t>2020·</a:t>
            </a:r>
            <a:r>
              <a:rPr lang="zh-CN" altLang="zh-CN" sz="2800"/>
              <a:t>凉山州）如上图所示，放于水平桌面上的两个质量相等但高度和底面积均不相等的圆柱形容器，盛有相同质量的同种液体，液体对容器底部的压强关系是：</a:t>
            </a:r>
            <a:r>
              <a:rPr lang="en-US" altLang="zh-CN" sz="2800" i="1"/>
              <a:t>p</a:t>
            </a:r>
            <a:r>
              <a:rPr lang="zh-CN" altLang="zh-CN" sz="2800" baseline="-25000"/>
              <a:t>甲</a:t>
            </a:r>
            <a:r>
              <a:rPr lang="zh-CN" altLang="zh-CN" sz="2800" u="sng"/>
              <a:t>　　　　</a:t>
            </a:r>
            <a:r>
              <a:rPr lang="en-US" altLang="zh-CN" sz="2800"/>
              <a:t> </a:t>
            </a:r>
            <a:r>
              <a:rPr lang="en-US" altLang="zh-CN" sz="2800" i="1"/>
              <a:t>p</a:t>
            </a:r>
            <a:r>
              <a:rPr lang="zh-CN" altLang="zh-CN" sz="2800" baseline="-25000"/>
              <a:t>乙</a:t>
            </a:r>
            <a:r>
              <a:rPr lang="zh-CN" altLang="zh-CN" sz="2800"/>
              <a:t>，容器对桌面的压力关系是</a:t>
            </a:r>
            <a:r>
              <a:rPr lang="en-US" altLang="zh-CN" sz="2800" i="1"/>
              <a:t>F</a:t>
            </a:r>
            <a:r>
              <a:rPr lang="zh-CN" altLang="zh-CN" sz="2800" baseline="-25000"/>
              <a:t>甲</a:t>
            </a:r>
            <a:r>
              <a:rPr lang="zh-CN" altLang="zh-CN" sz="2800" u="sng"/>
              <a:t>　　　　</a:t>
            </a:r>
            <a:r>
              <a:rPr lang="en-US" altLang="zh-CN" sz="2800"/>
              <a:t> </a:t>
            </a:r>
            <a:r>
              <a:rPr lang="en-US" altLang="zh-CN" sz="2800" i="1"/>
              <a:t>F</a:t>
            </a:r>
            <a:r>
              <a:rPr lang="zh-CN" altLang="zh-CN" sz="2800" baseline="-25000"/>
              <a:t>乙．</a:t>
            </a:r>
            <a:br>
              <a:rPr lang="en-US" altLang="zh-CN" sz="2800" baseline="-25000"/>
            </a:br>
            <a:r>
              <a:rPr lang="zh-CN" altLang="zh-CN" sz="2800"/>
              <a:t>（均选填</a:t>
            </a:r>
            <a:r>
              <a:rPr lang="en-US" altLang="zh-CN" sz="2800"/>
              <a:t>“</a:t>
            </a:r>
            <a:r>
              <a:rPr lang="zh-CN" altLang="zh-CN" sz="2800"/>
              <a:t>＞</a:t>
            </a:r>
            <a:r>
              <a:rPr lang="en-US" altLang="zh-CN" sz="2800"/>
              <a:t>”“</a:t>
            </a:r>
            <a:r>
              <a:rPr lang="zh-CN" altLang="zh-CN" sz="2800"/>
              <a:t>＜</a:t>
            </a:r>
            <a:r>
              <a:rPr lang="en-US" altLang="zh-CN" sz="2800"/>
              <a:t>”</a:t>
            </a:r>
            <a:r>
              <a:rPr lang="zh-CN" altLang="zh-CN" sz="2800"/>
              <a:t>或</a:t>
            </a:r>
            <a:r>
              <a:rPr lang="en-US" altLang="zh-CN" sz="2800"/>
              <a:t>“</a:t>
            </a:r>
            <a:r>
              <a:rPr lang="zh-CN" altLang="zh-CN" sz="2800"/>
              <a:t>＝</a:t>
            </a:r>
            <a:r>
              <a:rPr lang="en-US" altLang="zh-CN" sz="2800"/>
              <a:t>”</a:t>
            </a:r>
            <a:r>
              <a:rPr lang="zh-CN" altLang="zh-CN" sz="2800"/>
              <a:t>）</a:t>
            </a:r>
            <a:endParaRPr lang="zh-CN" altLang="en-US" sz="2800"/>
          </a:p>
        </p:txBody>
      </p:sp>
      <p:pic>
        <p:nvPicPr>
          <p:cNvPr id="43012" name="图片 2"/>
          <p:cNvPicPr>
            <a:picLocks noChangeAspect="1"/>
          </p:cNvPicPr>
          <p:nvPr/>
        </p:nvPicPr>
        <p:blipFill>
          <a:blip r:embed="rId2"/>
          <a:srcRect r="83238"/>
          <a:stretch>
            <a:fillRect/>
          </a:stretch>
        </p:blipFill>
        <p:spPr>
          <a:xfrm>
            <a:off x="5575300" y="3916363"/>
            <a:ext cx="2506663" cy="1579562"/>
          </a:xfrm>
          <a:prstGeom prst="rect">
            <a:avLst/>
          </a:prstGeom>
          <a:noFill/>
          <a:ln>
            <a:noFill/>
            <a:miter lim="800000"/>
          </a:ln>
        </p:spPr>
      </p:pic>
      <p:sp>
        <p:nvSpPr>
          <p:cNvPr id="43013" name="矩形 3"/>
          <p:cNvSpPr/>
          <p:nvPr/>
        </p:nvSpPr>
        <p:spPr>
          <a:xfrm>
            <a:off x="2159000" y="3916363"/>
            <a:ext cx="903288"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　＝</a:t>
            </a:r>
            <a:endParaRPr lang="zh-CN" altLang="en-US" sz="2800">
              <a:ea typeface="黑体" panose="02010609060101010101" pitchFamily="49" charset="-122"/>
            </a:endParaRPr>
          </a:p>
        </p:txBody>
      </p:sp>
      <p:sp>
        <p:nvSpPr>
          <p:cNvPr id="43014" name="矩形 5"/>
          <p:cNvSpPr/>
          <p:nvPr/>
        </p:nvSpPr>
        <p:spPr>
          <a:xfrm>
            <a:off x="3602038" y="3271838"/>
            <a:ext cx="544512"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a:t>
            </a:r>
            <a:endParaRPr lang="zh-CN" altLang="en-US" sz="28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3011"/>
                                        </p:tgtEl>
                                        <p:attrNameLst>
                                          <p:attrName>style.visibility</p:attrName>
                                        </p:attrNameLst>
                                      </p:cBhvr>
                                      <p:to>
                                        <p:strVal val="visible"/>
                                      </p:to>
                                    </p:set>
                                    <p:animEffect transition="in" filter="fade">
                                      <p:cBhvr>
                                        <p:cTn id="7" dur="500"/>
                                        <p:tgtEl>
                                          <p:spTgt spid="43011"/>
                                        </p:tgtEl>
                                      </p:cBhvr>
                                    </p:animEffect>
                                  </p:childTnLst>
                                </p:cTn>
                              </p:par>
                              <p:par>
                                <p:cTn id="8" presetID="10" presetClass="entr" presetSubtype="0" fill="hold" nodeType="withEffect">
                                  <p:stCondLst>
                                    <p:cond delay="0"/>
                                  </p:stCondLst>
                                  <p:childTnLst>
                                    <p:set>
                                      <p:cBhvr>
                                        <p:cTn id="9" dur="1" fill="hold">
                                          <p:stCondLst>
                                            <p:cond delay="0"/>
                                          </p:stCondLst>
                                        </p:cTn>
                                        <p:tgtEl>
                                          <p:spTgt spid="43012"/>
                                        </p:tgtEl>
                                        <p:attrNameLst>
                                          <p:attrName>style.visibility</p:attrName>
                                        </p:attrNameLst>
                                      </p:cBhvr>
                                      <p:to>
                                        <p:strVal val="visible"/>
                                      </p:to>
                                    </p:set>
                                    <p:animEffect transition="in" filter="fade">
                                      <p:cBhvr>
                                        <p:cTn id="10" dur="500"/>
                                        <p:tgtEl>
                                          <p:spTgt spid="4301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3014"/>
                                        </p:tgtEl>
                                        <p:attrNameLst>
                                          <p:attrName>style.visibility</p:attrName>
                                        </p:attrNameLst>
                                      </p:cBhvr>
                                      <p:to>
                                        <p:strVal val="visible"/>
                                      </p:to>
                                    </p:set>
                                    <p:anim calcmode="lin" valueType="num">
                                      <p:cBhvr additive="base">
                                        <p:cTn id="15" dur="500" fill="hold"/>
                                        <p:tgtEl>
                                          <p:spTgt spid="43014"/>
                                        </p:tgtEl>
                                        <p:attrNameLst>
                                          <p:attrName>ppt_x</p:attrName>
                                        </p:attrNameLst>
                                      </p:cBhvr>
                                      <p:tavLst>
                                        <p:tav tm="0">
                                          <p:val>
                                            <p:strVal val="#ppt_x"/>
                                          </p:val>
                                        </p:tav>
                                        <p:tav tm="100000">
                                          <p:val>
                                            <p:strVal val="#ppt_x"/>
                                          </p:val>
                                        </p:tav>
                                      </p:tavLst>
                                    </p:anim>
                                    <p:anim calcmode="lin" valueType="num">
                                      <p:cBhvr additive="base">
                                        <p:cTn id="16" dur="500" fill="hold"/>
                                        <p:tgtEl>
                                          <p:spTgt spid="43014"/>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3013"/>
                                        </p:tgtEl>
                                        <p:attrNameLst>
                                          <p:attrName>style.visibility</p:attrName>
                                        </p:attrNameLst>
                                      </p:cBhvr>
                                      <p:to>
                                        <p:strVal val="visible"/>
                                      </p:to>
                                    </p:set>
                                    <p:anim calcmode="lin" valueType="num">
                                      <p:cBhvr additive="base">
                                        <p:cTn id="21" dur="500" fill="hold"/>
                                        <p:tgtEl>
                                          <p:spTgt spid="43013"/>
                                        </p:tgtEl>
                                        <p:attrNameLst>
                                          <p:attrName>ppt_x</p:attrName>
                                        </p:attrNameLst>
                                      </p:cBhvr>
                                      <p:tavLst>
                                        <p:tav tm="0">
                                          <p:val>
                                            <p:strVal val="#ppt_x"/>
                                          </p:val>
                                        </p:tav>
                                        <p:tav tm="100000">
                                          <p:val>
                                            <p:strVal val="#ppt_x"/>
                                          </p:val>
                                        </p:tav>
                                      </p:tavLst>
                                    </p:anim>
                                    <p:anim calcmode="lin" valueType="num">
                                      <p:cBhvr additive="base">
                                        <p:cTn id="22" dur="500" fill="hold"/>
                                        <p:tgtEl>
                                          <p:spTgt spid="430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p:bldP spid="43013" grpId="0"/>
      <p:bldP spid="43014"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403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44035"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9.</a:t>
            </a:r>
            <a:r>
              <a:rPr lang="zh-CN" altLang="zh-CN" sz="2800"/>
              <a:t>（</a:t>
            </a:r>
            <a:r>
              <a:rPr lang="en-US" altLang="zh-CN" sz="2800"/>
              <a:t>2020·</a:t>
            </a:r>
            <a:r>
              <a:rPr lang="zh-CN" altLang="zh-CN" sz="2800"/>
              <a:t>咸宁）如右图所示，长木板重</a:t>
            </a:r>
            <a:r>
              <a:rPr lang="en-US" altLang="zh-CN" sz="2800"/>
              <a:t>10 N</a:t>
            </a:r>
            <a:r>
              <a:rPr lang="zh-CN" altLang="zh-CN" sz="2800"/>
              <a:t>，底面积为</a:t>
            </a:r>
            <a:r>
              <a:rPr lang="en-US" altLang="zh-CN" sz="2800"/>
              <a:t>10 cm</a:t>
            </a:r>
            <a:r>
              <a:rPr lang="en-US" altLang="zh-CN" sz="2800" baseline="30000"/>
              <a:t>2</a:t>
            </a:r>
            <a:r>
              <a:rPr lang="zh-CN" altLang="zh-CN" sz="2800"/>
              <a:t>，现将其底面积的</a:t>
            </a:r>
            <a:r>
              <a:rPr lang="en-US" altLang="zh-CN" sz="2800"/>
              <a:t>    </a:t>
            </a:r>
            <a:r>
              <a:rPr lang="zh-CN" altLang="zh-CN" sz="2800"/>
              <a:t>与水平桌面接触，木板静止时对桌面的压强为</a:t>
            </a:r>
            <a:r>
              <a:rPr lang="zh-CN" altLang="zh-CN" sz="2800" u="sng"/>
              <a:t>　　　　　</a:t>
            </a:r>
            <a:r>
              <a:rPr lang="en-US" altLang="zh-CN" sz="2800"/>
              <a:t>Pa</a:t>
            </a:r>
            <a:r>
              <a:rPr lang="zh-CN" altLang="zh-CN" sz="2800"/>
              <a:t>：在水平外力作用下推动木板缓慢向左运动，直至木板全部移到桌面，在这个过程中，木板对桌面的压强</a:t>
            </a:r>
            <a:br>
              <a:rPr lang="en-US" altLang="zh-CN" sz="2800"/>
            </a:br>
            <a:r>
              <a:rPr lang="zh-CN" altLang="zh-CN" sz="2800" u="sng"/>
              <a:t>　　　　　</a:t>
            </a:r>
            <a:r>
              <a:rPr lang="zh-CN" altLang="zh-CN" sz="2800"/>
              <a:t>，木板所受摩擦力的大小</a:t>
            </a:r>
            <a:r>
              <a:rPr lang="zh-CN" altLang="zh-CN" sz="2800" u="sng"/>
              <a:t>　　</a:t>
            </a:r>
            <a:r>
              <a:rPr lang="en-US" altLang="zh-CN" sz="2800" u="sng"/>
              <a:t>   </a:t>
            </a:r>
            <a:r>
              <a:rPr lang="zh-CN" altLang="zh-CN" sz="2800" u="sng"/>
              <a:t>　　</a:t>
            </a:r>
            <a:r>
              <a:rPr lang="en-US" altLang="zh-CN" sz="2800" u="sng">
                <a:solidFill>
                  <a:schemeClr val="bg1"/>
                </a:solidFill>
              </a:rPr>
              <a:t>.</a:t>
            </a:r>
            <a:r>
              <a:rPr lang="zh-CN" altLang="zh-CN" sz="2800" u="sng"/>
              <a:t>　</a:t>
            </a:r>
            <a:r>
              <a:rPr lang="zh-CN" altLang="zh-CN" sz="2800"/>
              <a:t>（选填</a:t>
            </a:r>
            <a:r>
              <a:rPr lang="en-US" altLang="zh-CN" sz="2800"/>
              <a:t>“</a:t>
            </a:r>
            <a:r>
              <a:rPr lang="zh-CN" altLang="zh-CN" sz="2800"/>
              <a:t>变大</a:t>
            </a:r>
            <a:r>
              <a:rPr lang="en-US" altLang="zh-CN" sz="2800"/>
              <a:t>”“</a:t>
            </a:r>
            <a:r>
              <a:rPr lang="zh-CN" altLang="zh-CN" sz="2800"/>
              <a:t>变小</a:t>
            </a:r>
            <a:r>
              <a:rPr lang="en-US" altLang="zh-CN" sz="2800"/>
              <a:t>”</a:t>
            </a:r>
            <a:r>
              <a:rPr lang="zh-CN" altLang="zh-CN" sz="2800"/>
              <a:t>或</a:t>
            </a:r>
            <a:r>
              <a:rPr lang="en-US" altLang="zh-CN" sz="2800"/>
              <a:t>“</a:t>
            </a:r>
            <a:r>
              <a:rPr lang="zh-CN" altLang="zh-CN" sz="2800"/>
              <a:t>不变</a:t>
            </a:r>
            <a:r>
              <a:rPr lang="en-US" altLang="zh-CN" sz="2800"/>
              <a:t>”</a:t>
            </a:r>
            <a:r>
              <a:rPr lang="zh-CN" altLang="zh-CN" sz="2800"/>
              <a:t>）</a:t>
            </a:r>
            <a:r>
              <a:rPr lang="en-US" altLang="zh-CN" sz="2800"/>
              <a:t>.</a:t>
            </a:r>
            <a:br>
              <a:rPr lang="zh-CN" altLang="zh-CN" sz="2800"/>
            </a:br>
            <a:endParaRPr lang="zh-CN" altLang="en-US" sz="2800"/>
          </a:p>
        </p:txBody>
      </p:sp>
      <p:pic>
        <p:nvPicPr>
          <p:cNvPr id="44036" name="Picture 1"/>
          <p:cNvPicPr>
            <a:picLocks noChangeAspect="1"/>
          </p:cNvPicPr>
          <p:nvPr/>
        </p:nvPicPr>
        <p:blipFill>
          <a:blip r:embed="rId2"/>
          <a:stretch>
            <a:fillRect/>
          </a:stretch>
        </p:blipFill>
        <p:spPr>
          <a:xfrm>
            <a:off x="5791200" y="4938713"/>
            <a:ext cx="2911475" cy="1114425"/>
          </a:xfrm>
          <a:prstGeom prst="rect">
            <a:avLst/>
          </a:prstGeom>
          <a:noFill/>
          <a:ln>
            <a:noFill/>
            <a:miter lim="800000"/>
          </a:ln>
        </p:spPr>
      </p:pic>
      <p:pic>
        <p:nvPicPr>
          <p:cNvPr id="44037" name="图片 2"/>
          <p:cNvPicPr>
            <a:picLocks noChangeAspect="1"/>
          </p:cNvPicPr>
          <p:nvPr/>
        </p:nvPicPr>
        <p:blipFill>
          <a:blip r:embed="rId3"/>
          <a:srcRect r="96399"/>
          <a:stretch>
            <a:fillRect/>
          </a:stretch>
        </p:blipFill>
        <p:spPr>
          <a:xfrm>
            <a:off x="5227638" y="1425575"/>
            <a:ext cx="330200" cy="965200"/>
          </a:xfrm>
          <a:prstGeom prst="rect">
            <a:avLst/>
          </a:prstGeom>
          <a:noFill/>
          <a:ln>
            <a:noFill/>
            <a:miter lim="800000"/>
          </a:ln>
        </p:spPr>
      </p:pic>
      <p:sp>
        <p:nvSpPr>
          <p:cNvPr id="44038" name="矩形 5"/>
          <p:cNvSpPr/>
          <p:nvPr/>
        </p:nvSpPr>
        <p:spPr>
          <a:xfrm>
            <a:off x="5045075" y="2268538"/>
            <a:ext cx="14716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1.5×10</a:t>
            </a:r>
            <a:r>
              <a:rPr lang="en-US" altLang="zh-CN" sz="2800" spc="0" baseline="30000">
                <a:solidFill>
                  <a:srgbClr val="FF0000"/>
                </a:solidFill>
                <a:latin typeface="Times New Roman" pitchFamily="18" charset="0"/>
                <a:ea typeface="黑体" pitchFamily="49" charset="-122"/>
              </a:rPr>
              <a:t>4</a:t>
            </a:r>
            <a:endParaRPr lang="zh-CN" altLang="en-US" sz="2800"/>
          </a:p>
        </p:txBody>
      </p:sp>
      <p:sp>
        <p:nvSpPr>
          <p:cNvPr id="44039" name="矩形 6"/>
          <p:cNvSpPr/>
          <p:nvPr/>
        </p:nvSpPr>
        <p:spPr>
          <a:xfrm>
            <a:off x="1042988" y="4149725"/>
            <a:ext cx="90328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变小</a:t>
            </a:r>
            <a:endParaRPr lang="zh-CN" altLang="en-US" sz="2800"/>
          </a:p>
        </p:txBody>
      </p:sp>
      <p:sp>
        <p:nvSpPr>
          <p:cNvPr id="44040" name="矩形 7"/>
          <p:cNvSpPr/>
          <p:nvPr/>
        </p:nvSpPr>
        <p:spPr>
          <a:xfrm>
            <a:off x="6635750" y="4149725"/>
            <a:ext cx="903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不变</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4035"/>
                                        </p:tgtEl>
                                        <p:attrNameLst>
                                          <p:attrName>style.visibility</p:attrName>
                                        </p:attrNameLst>
                                      </p:cBhvr>
                                      <p:to>
                                        <p:strVal val="visible"/>
                                      </p:to>
                                    </p:set>
                                    <p:animEffect transition="in" filter="fade">
                                      <p:cBhvr>
                                        <p:cTn id="7" dur="500"/>
                                        <p:tgtEl>
                                          <p:spTgt spid="44035"/>
                                        </p:tgtEl>
                                      </p:cBhvr>
                                    </p:animEffect>
                                  </p:childTnLst>
                                </p:cTn>
                              </p:par>
                              <p:par>
                                <p:cTn id="8" presetID="10" presetClass="entr" presetSubtype="0" fill="hold" nodeType="withEffect">
                                  <p:stCondLst>
                                    <p:cond delay="0"/>
                                  </p:stCondLst>
                                  <p:childTnLst>
                                    <p:set>
                                      <p:cBhvr>
                                        <p:cTn id="9" dur="1" fill="hold">
                                          <p:stCondLst>
                                            <p:cond delay="0"/>
                                          </p:stCondLst>
                                        </p:cTn>
                                        <p:tgtEl>
                                          <p:spTgt spid="44036"/>
                                        </p:tgtEl>
                                        <p:attrNameLst>
                                          <p:attrName>style.visibility</p:attrName>
                                        </p:attrNameLst>
                                      </p:cBhvr>
                                      <p:to>
                                        <p:strVal val="visible"/>
                                      </p:to>
                                    </p:set>
                                    <p:animEffect transition="in" filter="fade">
                                      <p:cBhvr>
                                        <p:cTn id="10" dur="500"/>
                                        <p:tgtEl>
                                          <p:spTgt spid="44036"/>
                                        </p:tgtEl>
                                      </p:cBhvr>
                                    </p:animEffect>
                                  </p:childTnLst>
                                </p:cTn>
                              </p:par>
                              <p:par>
                                <p:cTn id="11" presetID="10" presetClass="entr" presetSubtype="0" fill="hold" nodeType="withEffect">
                                  <p:stCondLst>
                                    <p:cond delay="0"/>
                                  </p:stCondLst>
                                  <p:childTnLst>
                                    <p:set>
                                      <p:cBhvr>
                                        <p:cTn id="12" dur="1" fill="hold">
                                          <p:stCondLst>
                                            <p:cond delay="0"/>
                                          </p:stCondLst>
                                        </p:cTn>
                                        <p:tgtEl>
                                          <p:spTgt spid="44037"/>
                                        </p:tgtEl>
                                        <p:attrNameLst>
                                          <p:attrName>style.visibility</p:attrName>
                                        </p:attrNameLst>
                                      </p:cBhvr>
                                      <p:to>
                                        <p:strVal val="visible"/>
                                      </p:to>
                                    </p:set>
                                    <p:animEffect transition="in" filter="fade">
                                      <p:cBhvr>
                                        <p:cTn id="13" dur="500"/>
                                        <p:tgtEl>
                                          <p:spTgt spid="44037"/>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4038"/>
                                        </p:tgtEl>
                                        <p:attrNameLst>
                                          <p:attrName>style.visibility</p:attrName>
                                        </p:attrNameLst>
                                      </p:cBhvr>
                                      <p:to>
                                        <p:strVal val="visible"/>
                                      </p:to>
                                    </p:set>
                                    <p:anim calcmode="lin" valueType="num">
                                      <p:cBhvr additive="base">
                                        <p:cTn id="18" dur="500" fill="hold"/>
                                        <p:tgtEl>
                                          <p:spTgt spid="44038"/>
                                        </p:tgtEl>
                                        <p:attrNameLst>
                                          <p:attrName>ppt_x</p:attrName>
                                        </p:attrNameLst>
                                      </p:cBhvr>
                                      <p:tavLst>
                                        <p:tav tm="0">
                                          <p:val>
                                            <p:strVal val="#ppt_x"/>
                                          </p:val>
                                        </p:tav>
                                        <p:tav tm="100000">
                                          <p:val>
                                            <p:strVal val="#ppt_x"/>
                                          </p:val>
                                        </p:tav>
                                      </p:tavLst>
                                    </p:anim>
                                    <p:anim calcmode="lin" valueType="num">
                                      <p:cBhvr additive="base">
                                        <p:cTn id="19" dur="500" fill="hold"/>
                                        <p:tgtEl>
                                          <p:spTgt spid="44038"/>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4039"/>
                                        </p:tgtEl>
                                        <p:attrNameLst>
                                          <p:attrName>style.visibility</p:attrName>
                                        </p:attrNameLst>
                                      </p:cBhvr>
                                      <p:to>
                                        <p:strVal val="visible"/>
                                      </p:to>
                                    </p:set>
                                    <p:anim calcmode="lin" valueType="num">
                                      <p:cBhvr additive="base">
                                        <p:cTn id="24" dur="500" fill="hold"/>
                                        <p:tgtEl>
                                          <p:spTgt spid="44039"/>
                                        </p:tgtEl>
                                        <p:attrNameLst>
                                          <p:attrName>ppt_x</p:attrName>
                                        </p:attrNameLst>
                                      </p:cBhvr>
                                      <p:tavLst>
                                        <p:tav tm="0">
                                          <p:val>
                                            <p:strVal val="#ppt_x"/>
                                          </p:val>
                                        </p:tav>
                                        <p:tav tm="100000">
                                          <p:val>
                                            <p:strVal val="#ppt_x"/>
                                          </p:val>
                                        </p:tav>
                                      </p:tavLst>
                                    </p:anim>
                                    <p:anim calcmode="lin" valueType="num">
                                      <p:cBhvr additive="base">
                                        <p:cTn id="25" dur="500" fill="hold"/>
                                        <p:tgtEl>
                                          <p:spTgt spid="44039"/>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44040"/>
                                        </p:tgtEl>
                                        <p:attrNameLst>
                                          <p:attrName>style.visibility</p:attrName>
                                        </p:attrNameLst>
                                      </p:cBhvr>
                                      <p:to>
                                        <p:strVal val="visible"/>
                                      </p:to>
                                    </p:set>
                                    <p:anim calcmode="lin" valueType="num">
                                      <p:cBhvr additive="base">
                                        <p:cTn id="30" dur="500" fill="hold"/>
                                        <p:tgtEl>
                                          <p:spTgt spid="44040"/>
                                        </p:tgtEl>
                                        <p:attrNameLst>
                                          <p:attrName>ppt_x</p:attrName>
                                        </p:attrNameLst>
                                      </p:cBhvr>
                                      <p:tavLst>
                                        <p:tav tm="0">
                                          <p:val>
                                            <p:strVal val="#ppt_x"/>
                                          </p:val>
                                        </p:tav>
                                        <p:tav tm="100000">
                                          <p:val>
                                            <p:strVal val="#ppt_x"/>
                                          </p:val>
                                        </p:tav>
                                      </p:tavLst>
                                    </p:anim>
                                    <p:anim calcmode="lin" valueType="num">
                                      <p:cBhvr additive="base">
                                        <p:cTn id="31" dur="500" fill="hold"/>
                                        <p:tgtEl>
                                          <p:spTgt spid="440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p:bldP spid="44038" grpId="0"/>
      <p:bldP spid="44039" grpId="0"/>
      <p:bldP spid="44040"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505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5059" name="标题 2"/>
          <p:cNvSpPr>
            <a:spLocks noGrp="1"/>
          </p:cNvSpPr>
          <p:nvPr>
            <p:ph type="title" idx="4294967295"/>
          </p:nvPr>
        </p:nvSpPr>
        <p:spPr>
          <a:xfrm>
            <a:off x="582613" y="11763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2020·</a:t>
            </a:r>
            <a:r>
              <a:rPr lang="zh-CN" altLang="zh-CN" sz="2800"/>
              <a:t>广东）如下图所示，用拇指和食指按压一支铅笔的两端，拇指和食指受到的压力分别为</a:t>
            </a:r>
            <a:r>
              <a:rPr lang="en-US" altLang="zh-CN" sz="2800" i="1"/>
              <a:t>F</a:t>
            </a:r>
            <a:r>
              <a:rPr lang="en-US" altLang="zh-CN" sz="2800" baseline="-25000"/>
              <a:t>1</a:t>
            </a:r>
            <a:r>
              <a:rPr lang="zh-CN" altLang="zh-CN" sz="2800"/>
              <a:t>和</a:t>
            </a:r>
            <a:r>
              <a:rPr lang="en-US" altLang="zh-CN" sz="2800" i="1"/>
              <a:t>F</a:t>
            </a:r>
            <a:r>
              <a:rPr lang="en-US" altLang="zh-CN" sz="2800" baseline="-25000"/>
              <a:t>2</a:t>
            </a:r>
            <a:r>
              <a:rPr lang="zh-CN" altLang="zh-CN" sz="2800"/>
              <a:t>，受到的压强分别为</a:t>
            </a:r>
            <a:r>
              <a:rPr lang="en-US" altLang="zh-CN" sz="2800" i="1"/>
              <a:t>P</a:t>
            </a:r>
            <a:r>
              <a:rPr lang="en-US" altLang="zh-CN" sz="2800" baseline="-25000"/>
              <a:t>1</a:t>
            </a:r>
            <a:r>
              <a:rPr lang="zh-CN" altLang="zh-CN" sz="2800"/>
              <a:t>和</a:t>
            </a:r>
            <a:r>
              <a:rPr lang="en-US" altLang="zh-CN" sz="2800" i="1"/>
              <a:t>P</a:t>
            </a:r>
            <a:r>
              <a:rPr lang="en-US" altLang="zh-CN" sz="2800" baseline="-25000"/>
              <a:t>2</a:t>
            </a:r>
            <a:r>
              <a:rPr lang="zh-CN" altLang="zh-CN" sz="2800"/>
              <a:t>，则</a:t>
            </a:r>
            <a:r>
              <a:rPr lang="en-US" altLang="zh-CN" sz="2800" i="1"/>
              <a:t>F</a:t>
            </a:r>
            <a:r>
              <a:rPr lang="en-US" altLang="zh-CN" sz="2800" baseline="-25000"/>
              <a:t>1</a:t>
            </a:r>
            <a:r>
              <a:rPr lang="zh-CN" altLang="zh-CN" sz="2800" u="sng"/>
              <a:t>　　　　</a:t>
            </a:r>
            <a:r>
              <a:rPr lang="en-US" altLang="zh-CN" sz="2800" i="1"/>
              <a:t>F</a:t>
            </a:r>
            <a:r>
              <a:rPr lang="en-US" altLang="zh-CN" sz="2800" baseline="-25000"/>
              <a:t>2</a:t>
            </a:r>
            <a:r>
              <a:rPr lang="zh-CN" altLang="zh-CN" sz="2800"/>
              <a:t>，</a:t>
            </a:r>
            <a:r>
              <a:rPr lang="en-US" altLang="zh-CN" sz="2800" i="1"/>
              <a:t>P</a:t>
            </a:r>
            <a:r>
              <a:rPr lang="en-US" altLang="zh-CN" sz="2800" baseline="-25000"/>
              <a:t>1</a:t>
            </a:r>
            <a:r>
              <a:rPr lang="zh-CN" altLang="zh-CN" sz="2800" u="sng"/>
              <a:t>　　　　　</a:t>
            </a:r>
            <a:r>
              <a:rPr lang="en-US" altLang="zh-CN" sz="2800" i="1"/>
              <a:t>P</a:t>
            </a:r>
            <a:r>
              <a:rPr lang="en-US" altLang="zh-CN" sz="2800" baseline="-25000"/>
              <a:t>2</a:t>
            </a:r>
            <a:r>
              <a:rPr lang="zh-CN" altLang="zh-CN" sz="2800"/>
              <a:t>（两空选填</a:t>
            </a:r>
            <a:r>
              <a:rPr lang="en-US" altLang="zh-CN" sz="2800"/>
              <a:t>“</a:t>
            </a:r>
            <a:r>
              <a:rPr lang="zh-CN" altLang="zh-CN" sz="2800"/>
              <a:t>＞</a:t>
            </a:r>
            <a:r>
              <a:rPr lang="en-US" altLang="zh-CN" sz="2800"/>
              <a:t>”</a:t>
            </a:r>
            <a:r>
              <a:rPr lang="zh-CN" altLang="zh-CN" sz="2800"/>
              <a:t>＜</a:t>
            </a:r>
            <a:r>
              <a:rPr lang="en-US" altLang="zh-CN" sz="2800"/>
              <a:t>”</a:t>
            </a:r>
            <a:r>
              <a:rPr lang="zh-CN" altLang="zh-CN" sz="2800"/>
              <a:t>或</a:t>
            </a:r>
            <a:r>
              <a:rPr lang="en-US" altLang="zh-CN" sz="2800"/>
              <a:t>“</a:t>
            </a:r>
            <a:r>
              <a:rPr lang="zh-CN" altLang="zh-CN" sz="2800"/>
              <a:t>＝</a:t>
            </a:r>
            <a:r>
              <a:rPr lang="en-US" altLang="zh-CN" sz="2800"/>
              <a:t>”</a:t>
            </a:r>
            <a:r>
              <a:rPr lang="zh-CN" altLang="zh-CN" sz="2800"/>
              <a:t>）；若</a:t>
            </a:r>
            <a:br>
              <a:rPr lang="en-US" altLang="zh-CN" sz="2800"/>
            </a:br>
            <a:r>
              <a:rPr lang="en-US" altLang="zh-CN" sz="2800" i="1"/>
              <a:t>F</a:t>
            </a:r>
            <a:r>
              <a:rPr lang="en-US" altLang="zh-CN" sz="2800" baseline="-25000"/>
              <a:t>2</a:t>
            </a:r>
            <a:r>
              <a:rPr lang="zh-CN" altLang="zh-CN" sz="2800"/>
              <a:t>＝</a:t>
            </a:r>
            <a:r>
              <a:rPr lang="en-US" altLang="zh-CN" sz="2800"/>
              <a:t>1 N</a:t>
            </a:r>
            <a:r>
              <a:rPr lang="zh-CN" altLang="zh-CN" sz="2800"/>
              <a:t>，笔尖的面积为</a:t>
            </a:r>
            <a:r>
              <a:rPr lang="en-US" altLang="zh-CN" sz="2800"/>
              <a:t>1×10</a:t>
            </a:r>
            <a:r>
              <a:rPr lang="zh-CN" altLang="zh-CN" sz="2800" baseline="30000"/>
              <a:t>－</a:t>
            </a:r>
            <a:r>
              <a:rPr lang="en-US" altLang="zh-CN" sz="2800" baseline="30000"/>
              <a:t>6</a:t>
            </a:r>
            <a:r>
              <a:rPr lang="en-US" altLang="zh-CN" sz="2800"/>
              <a:t> m</a:t>
            </a:r>
            <a:r>
              <a:rPr lang="en-US" altLang="zh-CN" sz="2800" baseline="30000"/>
              <a:t>2</a:t>
            </a:r>
            <a:r>
              <a:rPr lang="zh-CN" altLang="zh-CN" sz="2800"/>
              <a:t>，</a:t>
            </a:r>
            <a:br>
              <a:rPr lang="en-US" altLang="zh-CN" sz="2800"/>
            </a:br>
            <a:r>
              <a:rPr lang="zh-CN" altLang="zh-CN" sz="2800"/>
              <a:t>则</a:t>
            </a:r>
            <a:r>
              <a:rPr lang="en-US" altLang="zh-CN" sz="2800" i="1"/>
              <a:t>P</a:t>
            </a:r>
            <a:r>
              <a:rPr lang="en-US" altLang="zh-CN" sz="2800" baseline="-25000"/>
              <a:t>2</a:t>
            </a:r>
            <a:r>
              <a:rPr lang="zh-CN" altLang="zh-CN" sz="2800"/>
              <a:t>＝</a:t>
            </a:r>
            <a:r>
              <a:rPr lang="zh-CN" altLang="zh-CN" sz="2800" u="sng"/>
              <a:t>　　　　　</a:t>
            </a:r>
            <a:r>
              <a:rPr lang="en-US" altLang="zh-CN" sz="2800"/>
              <a:t>Pa.</a:t>
            </a:r>
            <a:endParaRPr lang="zh-CN" altLang="zh-CN" sz="2800"/>
          </a:p>
        </p:txBody>
      </p:sp>
      <p:pic>
        <p:nvPicPr>
          <p:cNvPr id="45060" name="图片 1"/>
          <p:cNvPicPr>
            <a:picLocks noChangeAspect="1"/>
          </p:cNvPicPr>
          <p:nvPr/>
        </p:nvPicPr>
        <p:blipFill>
          <a:blip r:embed="rId2"/>
          <a:srcRect r="91896"/>
          <a:stretch>
            <a:fillRect/>
          </a:stretch>
        </p:blipFill>
        <p:spPr>
          <a:xfrm>
            <a:off x="6746875" y="3765550"/>
            <a:ext cx="1639888" cy="2136775"/>
          </a:xfrm>
          <a:prstGeom prst="rect">
            <a:avLst/>
          </a:prstGeom>
          <a:noFill/>
          <a:ln>
            <a:noFill/>
            <a:miter lim="800000"/>
          </a:ln>
        </p:spPr>
      </p:pic>
      <p:sp>
        <p:nvSpPr>
          <p:cNvPr id="45061" name="矩形 3"/>
          <p:cNvSpPr/>
          <p:nvPr/>
        </p:nvSpPr>
        <p:spPr>
          <a:xfrm>
            <a:off x="1930400" y="4502150"/>
            <a:ext cx="1023938"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　</a:t>
            </a:r>
            <a:r>
              <a:rPr lang="en-US" altLang="zh-CN" sz="2800" spc="0">
                <a:solidFill>
                  <a:srgbClr val="FF0000"/>
                </a:solidFill>
                <a:latin typeface="Times New Roman" pitchFamily="18" charset="0"/>
                <a:ea typeface="黑体" pitchFamily="49" charset="-122"/>
              </a:rPr>
              <a:t>10</a:t>
            </a:r>
            <a:r>
              <a:rPr lang="en-US" altLang="zh-CN" sz="2800" spc="0" baseline="30000">
                <a:solidFill>
                  <a:srgbClr val="FF0000"/>
                </a:solidFill>
                <a:latin typeface="Times New Roman" pitchFamily="18" charset="0"/>
                <a:ea typeface="黑体" pitchFamily="49" charset="-122"/>
              </a:rPr>
              <a:t>6</a:t>
            </a:r>
            <a:endParaRPr lang="zh-CN" altLang="zh-CN" sz="2800">
              <a:latin typeface="等线" pitchFamily="2" charset="-122"/>
              <a:ea typeface="等线" pitchFamily="2" charset="-122"/>
            </a:endParaRPr>
          </a:p>
        </p:txBody>
      </p:sp>
      <p:sp>
        <p:nvSpPr>
          <p:cNvPr id="45062" name="矩形 5"/>
          <p:cNvSpPr/>
          <p:nvPr/>
        </p:nvSpPr>
        <p:spPr>
          <a:xfrm>
            <a:off x="6664325" y="2568575"/>
            <a:ext cx="5445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a:t>
            </a:r>
            <a:endParaRPr lang="zh-CN" altLang="en-US" sz="2800"/>
          </a:p>
        </p:txBody>
      </p:sp>
      <p:sp>
        <p:nvSpPr>
          <p:cNvPr id="45063" name="矩形 6"/>
          <p:cNvSpPr/>
          <p:nvPr/>
        </p:nvSpPr>
        <p:spPr>
          <a:xfrm>
            <a:off x="1658938" y="3184525"/>
            <a:ext cx="544512"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5059"/>
                                        </p:tgtEl>
                                        <p:attrNameLst>
                                          <p:attrName>style.visibility</p:attrName>
                                        </p:attrNameLst>
                                      </p:cBhvr>
                                      <p:to>
                                        <p:strVal val="visible"/>
                                      </p:to>
                                    </p:set>
                                    <p:animEffect transition="in" filter="fade">
                                      <p:cBhvr>
                                        <p:cTn id="7" dur="500"/>
                                        <p:tgtEl>
                                          <p:spTgt spid="45059"/>
                                        </p:tgtEl>
                                      </p:cBhvr>
                                    </p:animEffect>
                                  </p:childTnLst>
                                </p:cTn>
                              </p:par>
                              <p:par>
                                <p:cTn id="8" presetID="10" presetClass="entr" presetSubtype="0" fill="hold" nodeType="withEffect">
                                  <p:stCondLst>
                                    <p:cond delay="0"/>
                                  </p:stCondLst>
                                  <p:childTnLst>
                                    <p:set>
                                      <p:cBhvr>
                                        <p:cTn id="9" dur="1" fill="hold">
                                          <p:stCondLst>
                                            <p:cond delay="0"/>
                                          </p:stCondLst>
                                        </p:cTn>
                                        <p:tgtEl>
                                          <p:spTgt spid="45060"/>
                                        </p:tgtEl>
                                        <p:attrNameLst>
                                          <p:attrName>style.visibility</p:attrName>
                                        </p:attrNameLst>
                                      </p:cBhvr>
                                      <p:to>
                                        <p:strVal val="visible"/>
                                      </p:to>
                                    </p:set>
                                    <p:animEffect transition="in" filter="fade">
                                      <p:cBhvr>
                                        <p:cTn id="10" dur="500"/>
                                        <p:tgtEl>
                                          <p:spTgt spid="4506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5062"/>
                                        </p:tgtEl>
                                        <p:attrNameLst>
                                          <p:attrName>style.visibility</p:attrName>
                                        </p:attrNameLst>
                                      </p:cBhvr>
                                      <p:to>
                                        <p:strVal val="visible"/>
                                      </p:to>
                                    </p:set>
                                    <p:anim calcmode="lin" valueType="num">
                                      <p:cBhvr additive="base">
                                        <p:cTn id="15" dur="500" fill="hold"/>
                                        <p:tgtEl>
                                          <p:spTgt spid="45062"/>
                                        </p:tgtEl>
                                        <p:attrNameLst>
                                          <p:attrName>ppt_x</p:attrName>
                                        </p:attrNameLst>
                                      </p:cBhvr>
                                      <p:tavLst>
                                        <p:tav tm="0">
                                          <p:val>
                                            <p:strVal val="#ppt_x"/>
                                          </p:val>
                                        </p:tav>
                                        <p:tav tm="100000">
                                          <p:val>
                                            <p:strVal val="#ppt_x"/>
                                          </p:val>
                                        </p:tav>
                                      </p:tavLst>
                                    </p:anim>
                                    <p:anim calcmode="lin" valueType="num">
                                      <p:cBhvr additive="base">
                                        <p:cTn id="16" dur="500" fill="hold"/>
                                        <p:tgtEl>
                                          <p:spTgt spid="45062"/>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5063"/>
                                        </p:tgtEl>
                                        <p:attrNameLst>
                                          <p:attrName>style.visibility</p:attrName>
                                        </p:attrNameLst>
                                      </p:cBhvr>
                                      <p:to>
                                        <p:strVal val="visible"/>
                                      </p:to>
                                    </p:set>
                                    <p:anim calcmode="lin" valueType="num">
                                      <p:cBhvr additive="base">
                                        <p:cTn id="21" dur="500" fill="hold"/>
                                        <p:tgtEl>
                                          <p:spTgt spid="45063"/>
                                        </p:tgtEl>
                                        <p:attrNameLst>
                                          <p:attrName>ppt_x</p:attrName>
                                        </p:attrNameLst>
                                      </p:cBhvr>
                                      <p:tavLst>
                                        <p:tav tm="0">
                                          <p:val>
                                            <p:strVal val="#ppt_x"/>
                                          </p:val>
                                        </p:tav>
                                        <p:tav tm="100000">
                                          <p:val>
                                            <p:strVal val="#ppt_x"/>
                                          </p:val>
                                        </p:tav>
                                      </p:tavLst>
                                    </p:anim>
                                    <p:anim calcmode="lin" valueType="num">
                                      <p:cBhvr additive="base">
                                        <p:cTn id="22" dur="500" fill="hold"/>
                                        <p:tgtEl>
                                          <p:spTgt spid="45063"/>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5061"/>
                                        </p:tgtEl>
                                        <p:attrNameLst>
                                          <p:attrName>style.visibility</p:attrName>
                                        </p:attrNameLst>
                                      </p:cBhvr>
                                      <p:to>
                                        <p:strVal val="visible"/>
                                      </p:to>
                                    </p:set>
                                    <p:anim calcmode="lin" valueType="num">
                                      <p:cBhvr additive="base">
                                        <p:cTn id="27" dur="500" fill="hold"/>
                                        <p:tgtEl>
                                          <p:spTgt spid="45061"/>
                                        </p:tgtEl>
                                        <p:attrNameLst>
                                          <p:attrName>ppt_x</p:attrName>
                                        </p:attrNameLst>
                                      </p:cBhvr>
                                      <p:tavLst>
                                        <p:tav tm="0">
                                          <p:val>
                                            <p:strVal val="#ppt_x"/>
                                          </p:val>
                                        </p:tav>
                                        <p:tav tm="100000">
                                          <p:val>
                                            <p:strVal val="#ppt_x"/>
                                          </p:val>
                                        </p:tav>
                                      </p:tavLst>
                                    </p:anim>
                                    <p:anim calcmode="lin" valueType="num">
                                      <p:cBhvr additive="base">
                                        <p:cTn id="28" dur="500" fill="hold"/>
                                        <p:tgtEl>
                                          <p:spTgt spid="450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P spid="45061" grpId="0"/>
      <p:bldP spid="45062" grpId="0"/>
      <p:bldP spid="45063"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608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6083" name="标题 2"/>
          <p:cNvSpPr>
            <a:spLocks noGrp="1"/>
          </p:cNvSpPr>
          <p:nvPr>
            <p:ph type="title" idx="4294967295"/>
          </p:nvPr>
        </p:nvSpPr>
        <p:spPr>
          <a:xfrm>
            <a:off x="508000" y="7953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400"/>
              <a:t>2.</a:t>
            </a:r>
            <a:r>
              <a:rPr lang="zh-CN" altLang="zh-CN" sz="2400"/>
              <a:t>（</a:t>
            </a:r>
            <a:r>
              <a:rPr lang="en-US" altLang="zh-CN" sz="2400"/>
              <a:t>2015·</a:t>
            </a:r>
            <a:r>
              <a:rPr lang="zh-CN" altLang="zh-CN" sz="2400"/>
              <a:t>广东）如上图是</a:t>
            </a:r>
            <a:r>
              <a:rPr lang="en-US" altLang="zh-CN" sz="2400"/>
              <a:t>“</a:t>
            </a:r>
            <a:r>
              <a:rPr lang="zh-CN" altLang="zh-CN" sz="2400"/>
              <a:t>探究影响压力作用效果的因素</a:t>
            </a:r>
            <a:r>
              <a:rPr lang="en-US" altLang="zh-CN" sz="2400"/>
              <a:t>”</a:t>
            </a:r>
            <a:r>
              <a:rPr lang="zh-CN" altLang="zh-CN" sz="2400"/>
              <a:t>实验，图</a:t>
            </a:r>
            <a:r>
              <a:rPr lang="en-US" altLang="zh-CN" sz="2400"/>
              <a:t>1</a:t>
            </a:r>
            <a:r>
              <a:rPr lang="zh-CN" altLang="zh-CN" sz="2400"/>
              <a:t>所示，将小桌放在海绵上；图</a:t>
            </a:r>
            <a:r>
              <a:rPr lang="en-US" altLang="zh-CN" sz="2400"/>
              <a:t>2</a:t>
            </a:r>
            <a:r>
              <a:rPr lang="zh-CN" altLang="zh-CN" sz="2400"/>
              <a:t>所示，在小桌上放一个砝码；图</a:t>
            </a:r>
            <a:r>
              <a:rPr lang="en-US" altLang="zh-CN" sz="2400"/>
              <a:t>3</a:t>
            </a:r>
            <a:r>
              <a:rPr lang="zh-CN" altLang="zh-CN" sz="2400"/>
              <a:t>所示，把小桌翻过来，桌面朝下，并在它上面放一个砝码，</a:t>
            </a:r>
            <a:r>
              <a:rPr lang="en-US" altLang="zh-CN" sz="2400"/>
              <a:t>①</a:t>
            </a:r>
            <a:r>
              <a:rPr lang="zh-CN" altLang="zh-CN" sz="2400"/>
              <a:t>比较</a:t>
            </a:r>
            <a:r>
              <a:rPr lang="zh-CN" altLang="zh-CN" sz="2400" u="sng"/>
              <a:t>　　　　　</a:t>
            </a:r>
            <a:r>
              <a:rPr lang="zh-CN" altLang="zh-CN" sz="2400"/>
              <a:t>两图可知，当受力面积一定时，压力越大，压力的作用效果越明显；</a:t>
            </a:r>
            <a:r>
              <a:rPr lang="en-US" altLang="zh-CN" sz="2400"/>
              <a:t>②</a:t>
            </a:r>
            <a:r>
              <a:rPr lang="zh-CN" altLang="zh-CN" sz="2400"/>
              <a:t>比较图</a:t>
            </a:r>
            <a:r>
              <a:rPr lang="en-US" altLang="zh-CN" sz="2400"/>
              <a:t>2</a:t>
            </a:r>
            <a:r>
              <a:rPr lang="zh-CN" altLang="zh-CN" sz="2400"/>
              <a:t>、图</a:t>
            </a:r>
            <a:r>
              <a:rPr lang="en-US" altLang="zh-CN" sz="2400"/>
              <a:t>3</a:t>
            </a:r>
            <a:r>
              <a:rPr lang="zh-CN" altLang="zh-CN" sz="2400"/>
              <a:t>两图可知，当压力一定时，</a:t>
            </a:r>
            <a:r>
              <a:rPr lang="zh-CN" altLang="zh-CN" sz="2400" u="sng"/>
              <a:t>　　　　　　　　　　</a:t>
            </a:r>
            <a:r>
              <a:rPr lang="zh-CN" altLang="zh-CN" sz="2400"/>
              <a:t>压力的作用效果越明显；</a:t>
            </a:r>
            <a:r>
              <a:rPr lang="en-US" altLang="zh-CN" sz="2400"/>
              <a:t>③</a:t>
            </a:r>
            <a:r>
              <a:rPr lang="zh-CN" altLang="zh-CN" sz="2400"/>
              <a:t>此实验中运用到的主要探究方法是</a:t>
            </a:r>
            <a:br>
              <a:rPr lang="en-US" altLang="zh-CN" sz="2400"/>
            </a:br>
            <a:r>
              <a:rPr lang="zh-CN" altLang="zh-CN" sz="2400" u="sng"/>
              <a:t>　　　</a:t>
            </a:r>
            <a:r>
              <a:rPr lang="en-US" altLang="zh-CN" sz="2400" u="sng"/>
              <a:t>   </a:t>
            </a:r>
            <a:r>
              <a:rPr lang="zh-CN" altLang="zh-CN" sz="2400" u="sng"/>
              <a:t>　　</a:t>
            </a:r>
            <a:r>
              <a:rPr lang="zh-CN" altLang="zh-CN" sz="2400"/>
              <a:t>．</a:t>
            </a:r>
            <a:br>
              <a:rPr lang="zh-CN" altLang="zh-CN" sz="2400"/>
            </a:br>
            <a:endParaRPr lang="zh-CN" altLang="en-US" sz="2400"/>
          </a:p>
        </p:txBody>
      </p:sp>
      <p:pic>
        <p:nvPicPr>
          <p:cNvPr id="46084" name="图片 3"/>
          <p:cNvPicPr>
            <a:picLocks noChangeAspect="1"/>
          </p:cNvPicPr>
          <p:nvPr/>
        </p:nvPicPr>
        <p:blipFill>
          <a:blip r:embed="rId2"/>
          <a:srcRect r="69158"/>
          <a:stretch>
            <a:fillRect/>
          </a:stretch>
        </p:blipFill>
        <p:spPr>
          <a:xfrm>
            <a:off x="3178175" y="4692650"/>
            <a:ext cx="4960938" cy="1698625"/>
          </a:xfrm>
          <a:prstGeom prst="rect">
            <a:avLst/>
          </a:prstGeom>
          <a:noFill/>
          <a:ln>
            <a:noFill/>
            <a:miter lim="800000"/>
          </a:ln>
        </p:spPr>
      </p:pic>
      <p:sp>
        <p:nvSpPr>
          <p:cNvPr id="46085" name="矩形 5"/>
          <p:cNvSpPr/>
          <p:nvPr/>
        </p:nvSpPr>
        <p:spPr>
          <a:xfrm>
            <a:off x="628650" y="4692650"/>
            <a:ext cx="1724025" cy="4603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400" spc="0">
                <a:solidFill>
                  <a:srgbClr val="FF0000"/>
                </a:solidFill>
                <a:latin typeface="Times New Roman" pitchFamily="18" charset="0"/>
                <a:ea typeface="黑体" pitchFamily="49" charset="-122"/>
              </a:rPr>
              <a:t>控制变量法</a:t>
            </a:r>
            <a:endParaRPr lang="zh-CN" altLang="zh-CN" sz="2400">
              <a:latin typeface="等线" pitchFamily="2" charset="-122"/>
              <a:ea typeface="等线" pitchFamily="2" charset="-122"/>
            </a:endParaRPr>
          </a:p>
        </p:txBody>
      </p:sp>
      <p:sp>
        <p:nvSpPr>
          <p:cNvPr id="46086" name="矩形 6"/>
          <p:cNvSpPr/>
          <p:nvPr/>
        </p:nvSpPr>
        <p:spPr>
          <a:xfrm>
            <a:off x="3468688" y="2506663"/>
            <a:ext cx="1724025" cy="4603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图</a:t>
            </a:r>
            <a:r>
              <a:rPr lang="en-US" altLang="zh-CN" sz="2400" spc="0">
                <a:solidFill>
                  <a:srgbClr val="FF0000"/>
                </a:solidFill>
                <a:latin typeface="Times New Roman" pitchFamily="18" charset="0"/>
                <a:ea typeface="黑体" pitchFamily="49" charset="-122"/>
              </a:rPr>
              <a:t>1</a:t>
            </a:r>
            <a:r>
              <a:rPr lang="zh-CN" altLang="zh-CN" sz="2400" spc="0">
                <a:solidFill>
                  <a:srgbClr val="FF0000"/>
                </a:solidFill>
                <a:latin typeface="Times New Roman" pitchFamily="18" charset="0"/>
                <a:ea typeface="黑体" pitchFamily="49" charset="-122"/>
              </a:rPr>
              <a:t>、图</a:t>
            </a:r>
            <a:r>
              <a:rPr lang="en-US" altLang="zh-CN" sz="2400" spc="0">
                <a:solidFill>
                  <a:srgbClr val="FF0000"/>
                </a:solidFill>
                <a:latin typeface="Times New Roman" pitchFamily="18" charset="0"/>
                <a:ea typeface="黑体" pitchFamily="49" charset="-122"/>
              </a:rPr>
              <a:t>2</a:t>
            </a:r>
            <a:r>
              <a:rPr lang="zh-CN" altLang="zh-CN" sz="2400" spc="0">
                <a:solidFill>
                  <a:srgbClr val="FF0000"/>
                </a:solidFill>
                <a:latin typeface="Times New Roman" pitchFamily="18" charset="0"/>
                <a:ea typeface="黑体" pitchFamily="49" charset="-122"/>
              </a:rPr>
              <a:t>　</a:t>
            </a:r>
            <a:endParaRPr lang="zh-CN" altLang="en-US" sz="2400"/>
          </a:p>
        </p:txBody>
      </p:sp>
      <p:sp>
        <p:nvSpPr>
          <p:cNvPr id="46087" name="矩形 7"/>
          <p:cNvSpPr/>
          <p:nvPr/>
        </p:nvSpPr>
        <p:spPr>
          <a:xfrm>
            <a:off x="4543425" y="3592513"/>
            <a:ext cx="2338388" cy="4603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受力面积越小　</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6083"/>
                                        </p:tgtEl>
                                        <p:attrNameLst>
                                          <p:attrName>style.visibility</p:attrName>
                                        </p:attrNameLst>
                                      </p:cBhvr>
                                      <p:to>
                                        <p:strVal val="visible"/>
                                      </p:to>
                                    </p:set>
                                    <p:animEffect transition="in" filter="fade">
                                      <p:cBhvr>
                                        <p:cTn id="7" dur="500"/>
                                        <p:tgtEl>
                                          <p:spTgt spid="46083"/>
                                        </p:tgtEl>
                                      </p:cBhvr>
                                    </p:animEffect>
                                  </p:childTnLst>
                                </p:cTn>
                              </p:par>
                              <p:par>
                                <p:cTn id="8" presetID="10" presetClass="entr" presetSubtype="0" fill="hold" nodeType="withEffect">
                                  <p:stCondLst>
                                    <p:cond delay="0"/>
                                  </p:stCondLst>
                                  <p:childTnLst>
                                    <p:set>
                                      <p:cBhvr>
                                        <p:cTn id="9" dur="1" fill="hold">
                                          <p:stCondLst>
                                            <p:cond delay="0"/>
                                          </p:stCondLst>
                                        </p:cTn>
                                        <p:tgtEl>
                                          <p:spTgt spid="46084"/>
                                        </p:tgtEl>
                                        <p:attrNameLst>
                                          <p:attrName>style.visibility</p:attrName>
                                        </p:attrNameLst>
                                      </p:cBhvr>
                                      <p:to>
                                        <p:strVal val="visible"/>
                                      </p:to>
                                    </p:set>
                                    <p:animEffect transition="in" filter="fade">
                                      <p:cBhvr>
                                        <p:cTn id="10" dur="500"/>
                                        <p:tgtEl>
                                          <p:spTgt spid="4608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6086"/>
                                        </p:tgtEl>
                                        <p:attrNameLst>
                                          <p:attrName>style.visibility</p:attrName>
                                        </p:attrNameLst>
                                      </p:cBhvr>
                                      <p:to>
                                        <p:strVal val="visible"/>
                                      </p:to>
                                    </p:set>
                                    <p:anim calcmode="lin" valueType="num">
                                      <p:cBhvr additive="base">
                                        <p:cTn id="15" dur="500" fill="hold"/>
                                        <p:tgtEl>
                                          <p:spTgt spid="46086"/>
                                        </p:tgtEl>
                                        <p:attrNameLst>
                                          <p:attrName>ppt_x</p:attrName>
                                        </p:attrNameLst>
                                      </p:cBhvr>
                                      <p:tavLst>
                                        <p:tav tm="0">
                                          <p:val>
                                            <p:strVal val="#ppt_x"/>
                                          </p:val>
                                        </p:tav>
                                        <p:tav tm="100000">
                                          <p:val>
                                            <p:strVal val="#ppt_x"/>
                                          </p:val>
                                        </p:tav>
                                      </p:tavLst>
                                    </p:anim>
                                    <p:anim calcmode="lin" valueType="num">
                                      <p:cBhvr additive="base">
                                        <p:cTn id="16" dur="500" fill="hold"/>
                                        <p:tgtEl>
                                          <p:spTgt spid="46086"/>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6087"/>
                                        </p:tgtEl>
                                        <p:attrNameLst>
                                          <p:attrName>style.visibility</p:attrName>
                                        </p:attrNameLst>
                                      </p:cBhvr>
                                      <p:to>
                                        <p:strVal val="visible"/>
                                      </p:to>
                                    </p:set>
                                    <p:anim calcmode="lin" valueType="num">
                                      <p:cBhvr additive="base">
                                        <p:cTn id="21" dur="500" fill="hold"/>
                                        <p:tgtEl>
                                          <p:spTgt spid="46087"/>
                                        </p:tgtEl>
                                        <p:attrNameLst>
                                          <p:attrName>ppt_x</p:attrName>
                                        </p:attrNameLst>
                                      </p:cBhvr>
                                      <p:tavLst>
                                        <p:tav tm="0">
                                          <p:val>
                                            <p:strVal val="#ppt_x"/>
                                          </p:val>
                                        </p:tav>
                                        <p:tav tm="100000">
                                          <p:val>
                                            <p:strVal val="#ppt_x"/>
                                          </p:val>
                                        </p:tav>
                                      </p:tavLst>
                                    </p:anim>
                                    <p:anim calcmode="lin" valueType="num">
                                      <p:cBhvr additive="base">
                                        <p:cTn id="22" dur="500" fill="hold"/>
                                        <p:tgtEl>
                                          <p:spTgt spid="46087"/>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6085"/>
                                        </p:tgtEl>
                                        <p:attrNameLst>
                                          <p:attrName>style.visibility</p:attrName>
                                        </p:attrNameLst>
                                      </p:cBhvr>
                                      <p:to>
                                        <p:strVal val="visible"/>
                                      </p:to>
                                    </p:set>
                                    <p:anim calcmode="lin" valueType="num">
                                      <p:cBhvr additive="base">
                                        <p:cTn id="27" dur="500" fill="hold"/>
                                        <p:tgtEl>
                                          <p:spTgt spid="46085"/>
                                        </p:tgtEl>
                                        <p:attrNameLst>
                                          <p:attrName>ppt_x</p:attrName>
                                        </p:attrNameLst>
                                      </p:cBhvr>
                                      <p:tavLst>
                                        <p:tav tm="0">
                                          <p:val>
                                            <p:strVal val="#ppt_x"/>
                                          </p:val>
                                        </p:tav>
                                        <p:tav tm="100000">
                                          <p:val>
                                            <p:strVal val="#ppt_x"/>
                                          </p:val>
                                        </p:tav>
                                      </p:tavLst>
                                    </p:anim>
                                    <p:anim calcmode="lin" valueType="num">
                                      <p:cBhvr additive="base">
                                        <p:cTn id="28" dur="500" fill="hold"/>
                                        <p:tgtEl>
                                          <p:spTgt spid="460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p:bldP spid="46085" grpId="0"/>
      <p:bldP spid="46086" grpId="0"/>
      <p:bldP spid="46087" grpId="0"/>
    </p:bld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710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7107" name="标题 2"/>
          <p:cNvSpPr>
            <a:spLocks noGrp="1"/>
          </p:cNvSpPr>
          <p:nvPr>
            <p:ph type="title" idx="4294967295"/>
          </p:nvPr>
        </p:nvSpPr>
        <p:spPr>
          <a:xfrm>
            <a:off x="577850" y="120967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2019·</a:t>
            </a:r>
            <a:r>
              <a:rPr lang="zh-CN" altLang="zh-CN" sz="2800"/>
              <a:t>广东）</a:t>
            </a:r>
            <a:br>
              <a:rPr lang="zh-CN" altLang="zh-CN" sz="2800"/>
            </a:br>
            <a:r>
              <a:rPr lang="zh-CN" altLang="zh-CN" sz="2800"/>
              <a:t>（</a:t>
            </a:r>
            <a:r>
              <a:rPr lang="en-US" altLang="zh-CN" sz="2800"/>
              <a:t>1</a:t>
            </a:r>
            <a:r>
              <a:rPr lang="zh-CN" altLang="zh-CN" sz="2800"/>
              <a:t>）质量为</a:t>
            </a:r>
            <a:r>
              <a:rPr lang="en-US" altLang="zh-CN" sz="2800"/>
              <a:t>960 kg</a:t>
            </a:r>
            <a:r>
              <a:rPr lang="zh-CN" altLang="zh-CN" sz="2800"/>
              <a:t>、底面积为</a:t>
            </a:r>
            <a:r>
              <a:rPr lang="en-US" altLang="zh-CN" sz="2800"/>
              <a:t>0.5 m</a:t>
            </a:r>
            <a:r>
              <a:rPr lang="en-US" altLang="zh-CN" sz="2800" baseline="30000"/>
              <a:t>2</a:t>
            </a:r>
            <a:r>
              <a:rPr lang="zh-CN" altLang="zh-CN" sz="2800"/>
              <a:t>的石材</a:t>
            </a:r>
            <a:r>
              <a:rPr lang="en-US" altLang="zh-CN" sz="2800"/>
              <a:t>A</a:t>
            </a:r>
            <a:r>
              <a:rPr lang="zh-CN" altLang="zh-CN" sz="2800"/>
              <a:t>放在水平地面上，则</a:t>
            </a:r>
            <a:r>
              <a:rPr lang="en-US" altLang="zh-CN" sz="2800"/>
              <a:t>A</a:t>
            </a:r>
            <a:r>
              <a:rPr lang="zh-CN" altLang="zh-CN" sz="2800"/>
              <a:t>对水平地面的压强多大？</a:t>
            </a:r>
            <a:endParaRPr lang="zh-CN" altLang="en-US" sz="2800"/>
          </a:p>
        </p:txBody>
      </p:sp>
      <p:pic>
        <p:nvPicPr>
          <p:cNvPr id="47108" name="图片 1"/>
          <p:cNvPicPr>
            <a:picLocks noChangeAspect="1"/>
          </p:cNvPicPr>
          <p:nvPr/>
        </p:nvPicPr>
        <p:blipFill>
          <a:blip r:embed="rId2"/>
          <a:srcRect r="30607"/>
          <a:stretch>
            <a:fillRect/>
          </a:stretch>
        </p:blipFill>
        <p:spPr>
          <a:xfrm>
            <a:off x="1306513" y="3359150"/>
            <a:ext cx="6345237" cy="212248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7107"/>
                                        </p:tgtEl>
                                        <p:attrNameLst>
                                          <p:attrName>style.visibility</p:attrName>
                                        </p:attrNameLst>
                                      </p:cBhvr>
                                      <p:to>
                                        <p:strVal val="visible"/>
                                      </p:to>
                                    </p:set>
                                    <p:animEffect transition="in" filter="fade">
                                      <p:cBhvr>
                                        <p:cTn id="7" dur="500"/>
                                        <p:tgtEl>
                                          <p:spTgt spid="4710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47108"/>
                                        </p:tgtEl>
                                        <p:attrNameLst>
                                          <p:attrName>style.visibility</p:attrName>
                                        </p:attrNameLst>
                                      </p:cBhvr>
                                      <p:to>
                                        <p:strVal val="visible"/>
                                      </p:to>
                                    </p:set>
                                    <p:anim calcmode="lin" valueType="num">
                                      <p:cBhvr additive="base">
                                        <p:cTn id="12" dur="500" fill="hold"/>
                                        <p:tgtEl>
                                          <p:spTgt spid="47108"/>
                                        </p:tgtEl>
                                        <p:attrNameLst>
                                          <p:attrName>ppt_x</p:attrName>
                                        </p:attrNameLst>
                                      </p:cBhvr>
                                      <p:tavLst>
                                        <p:tav tm="0">
                                          <p:val>
                                            <p:strVal val="#ppt_x"/>
                                          </p:val>
                                        </p:tav>
                                        <p:tav tm="100000">
                                          <p:val>
                                            <p:strVal val="#ppt_x"/>
                                          </p:val>
                                        </p:tav>
                                      </p:tavLst>
                                    </p:anim>
                                    <p:anim calcmode="lin" valueType="num">
                                      <p:cBhvr additive="base">
                                        <p:cTn id="13" dur="500" fill="hold"/>
                                        <p:tgtEl>
                                          <p:spTgt spid="4710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p:bldLs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813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8131" name="标题 2"/>
          <p:cNvSpPr>
            <a:spLocks noGrp="1"/>
          </p:cNvSpPr>
          <p:nvPr>
            <p:ph type="title" idx="4294967295"/>
          </p:nvPr>
        </p:nvSpPr>
        <p:spPr>
          <a:xfrm>
            <a:off x="508000" y="7143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500"/>
              </a:lnSpc>
            </a:pPr>
            <a:r>
              <a:rPr lang="zh-CN" altLang="zh-CN" sz="2800"/>
              <a:t>（</a:t>
            </a:r>
            <a:r>
              <a:rPr lang="en-US" altLang="zh-CN" sz="2800"/>
              <a:t>2</a:t>
            </a:r>
            <a:r>
              <a:rPr lang="zh-CN" altLang="zh-CN" sz="2800"/>
              <a:t>）可燃冰在</a:t>
            </a:r>
            <a:r>
              <a:rPr lang="en-US" altLang="zh-CN" sz="2800"/>
              <a:t>0 ℃</a:t>
            </a:r>
            <a:r>
              <a:rPr lang="zh-CN" altLang="zh-CN" sz="2800"/>
              <a:t>时，只需海水产生</a:t>
            </a:r>
            <a:r>
              <a:rPr lang="en-US" altLang="zh-CN" sz="2800"/>
              <a:t>29</a:t>
            </a:r>
            <a:r>
              <a:rPr lang="zh-CN" altLang="zh-CN" sz="2800"/>
              <a:t>个标准大气压即可生成，已知</a:t>
            </a:r>
            <a:r>
              <a:rPr lang="en-US" altLang="zh-CN" sz="2800"/>
              <a:t>1</a:t>
            </a:r>
            <a:r>
              <a:rPr lang="zh-CN" altLang="zh-CN" sz="2800"/>
              <a:t>个标准大气压取</a:t>
            </a:r>
            <a:r>
              <a:rPr lang="en-US" altLang="zh-CN" sz="2800"/>
              <a:t>1×10</a:t>
            </a:r>
            <a:r>
              <a:rPr lang="en-US" altLang="zh-CN" sz="2800" baseline="30000"/>
              <a:t>5</a:t>
            </a:r>
            <a:r>
              <a:rPr lang="en-US" altLang="zh-CN" sz="2800"/>
              <a:t> Pa</a:t>
            </a:r>
            <a:r>
              <a:rPr lang="zh-CN" altLang="zh-CN" sz="2800"/>
              <a:t>，海水的密度取</a:t>
            </a:r>
            <a:r>
              <a:rPr lang="en-US" altLang="zh-CN" sz="2800"/>
              <a:t>1×10</a:t>
            </a:r>
            <a:r>
              <a:rPr lang="en-US" altLang="zh-CN" sz="2800" baseline="30000"/>
              <a:t>3</a:t>
            </a:r>
            <a:r>
              <a:rPr lang="en-US" altLang="zh-CN" sz="2800"/>
              <a:t> kg/m</a:t>
            </a:r>
            <a:r>
              <a:rPr lang="en-US" altLang="zh-CN" sz="2800" baseline="30000"/>
              <a:t>3</a:t>
            </a:r>
            <a:r>
              <a:rPr lang="zh-CN" altLang="zh-CN" sz="2800"/>
              <a:t>，若要在</a:t>
            </a:r>
            <a:r>
              <a:rPr lang="en-US" altLang="zh-CN" sz="2800"/>
              <a:t>0 ℃</a:t>
            </a:r>
            <a:r>
              <a:rPr lang="zh-CN" altLang="zh-CN" sz="2800"/>
              <a:t>的海底生成可燃冰，海水的深度至少要多少米？</a:t>
            </a:r>
            <a:endParaRPr lang="zh-CN" altLang="en-US" sz="2800"/>
          </a:p>
        </p:txBody>
      </p:sp>
      <p:pic>
        <p:nvPicPr>
          <p:cNvPr id="48132" name="图片 3"/>
          <p:cNvPicPr>
            <a:picLocks noChangeAspect="1"/>
          </p:cNvPicPr>
          <p:nvPr/>
        </p:nvPicPr>
        <p:blipFill>
          <a:blip r:embed="rId2"/>
          <a:srcRect r="22211"/>
          <a:stretch>
            <a:fillRect/>
          </a:stretch>
        </p:blipFill>
        <p:spPr>
          <a:xfrm>
            <a:off x="741363" y="3101975"/>
            <a:ext cx="7113587" cy="3279775"/>
          </a:xfrm>
          <a:prstGeom prst="rect">
            <a:avLst/>
          </a:prstGeom>
          <a:noFill/>
          <a:ln>
            <a:noFill/>
            <a:miter lim="800000"/>
          </a:ln>
        </p:spPr>
      </p:pic>
      <p:pic>
        <p:nvPicPr>
          <p:cNvPr id="48133" name="New picture"/>
          <p:cNvPicPr/>
          <p:nvPr/>
        </p:nvPicPr>
        <p:blipFill>
          <a:blip r:embed="rId3"/>
          <a:stretch>
            <a:fillRect/>
          </a:stretch>
        </p:blipFill>
        <p:spPr>
          <a:xfrm>
            <a:off x="11607800" y="11823700"/>
            <a:ext cx="317500" cy="2286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8131"/>
                                        </p:tgtEl>
                                        <p:attrNameLst>
                                          <p:attrName>style.visibility</p:attrName>
                                        </p:attrNameLst>
                                      </p:cBhvr>
                                      <p:to>
                                        <p:strVal val="visible"/>
                                      </p:to>
                                    </p:set>
                                    <p:animEffect transition="in" filter="fade">
                                      <p:cBhvr>
                                        <p:cTn id="7" dur="500"/>
                                        <p:tgtEl>
                                          <p:spTgt spid="4813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48132"/>
                                        </p:tgtEl>
                                        <p:attrNameLst>
                                          <p:attrName>style.visibility</p:attrName>
                                        </p:attrNameLst>
                                      </p:cBhvr>
                                      <p:to>
                                        <p:strVal val="visible"/>
                                      </p:to>
                                    </p:set>
                                    <p:animEffect transition="in" filter="barn(inVertical)">
                                      <p:cBhvr>
                                        <p:cTn id="12" dur="500"/>
                                        <p:tgtEl>
                                          <p:spTgt spid="48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版式">
  <a:themeElements>
    <a:clrScheme name="黄绿色">
      <a:dk1>
        <a:sysClr val="windowText" lastClr="000000"/>
      </a:dk1>
      <a:lt1>
        <a:sysClr val="window" lastClr="CCE8C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自定义 2">
      <a:majorFont>
        <a:latin typeface="Times New Roman"/>
        <a:ea typeface="黑体"/>
        <a:cs typeface="Arial"/>
      </a:majorFont>
      <a:minorFont>
        <a:latin typeface="Times New Roman"/>
        <a:ea typeface="黑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E28F0A38-01FB-4156-90D8-19868590B595}"/>
    </a:ext>
  </a:extLst>
</a:theme>
</file>

<file path=ppt/theme/theme2.xml><?xml version="1.0" encoding="utf-8"?>
<a:theme xmlns:r="http://schemas.openxmlformats.org/officeDocument/2006/relationships" xmlns:a="http://schemas.openxmlformats.org/drawingml/2006/main" name="版权信息">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946EB1CC-30E4-4E07-9E5E-700DB6834A7C}"/>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190</Paragraphs>
  <Slides>46</Slides>
  <Notes>1</Notes>
  <TotalTime>0</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46</vt:i4>
      </vt:variant>
    </vt:vector>
  </HeadingPairs>
  <TitlesOfParts>
    <vt:vector baseType="lpstr" size="55">
      <vt:lpstr>Arial</vt:lpstr>
      <vt:lpstr>宋体</vt:lpstr>
      <vt:lpstr>Times New Roman</vt:lpstr>
      <vt:lpstr>黑体</vt:lpstr>
      <vt:lpstr>Calibri</vt:lpstr>
      <vt:lpstr>Wingdings</vt:lpstr>
      <vt:lpstr>微软雅黑</vt:lpstr>
      <vt:lpstr>等线</vt:lpstr>
      <vt:lpstr>版式</vt:lpstr>
      <vt:lpstr>PowerPoint Presentation</vt:lpstr>
      <vt:lpstr>PowerPoint Presentation</vt:lpstr>
      <vt:lpstr>PowerPoint Presentation</vt:lpstr>
      <vt:lpstr>1.压力：（1）定义：　      　　作用在物体表面上的力叫压力．（2）注意：压力不是重力，只有单独静止在水平面上的物体，压力的大小＝重力的大小．</vt:lpstr>
      <vt:lpstr>2.研究影响压力作用效果因素的实验：（1）用　　　　　　　　　　来反映压力作用效果，采用了　　　　　法．（2）结论： 由　　　　　得受力面积一定时，压力越大，作用效果越　　　　　；由　　　　　得在压力一定时，受力面积越小，作用效果越　　　　　；采用了　　　　　法．</vt:lpstr>
      <vt:lpstr>3.压强：是表示压力作用效果的物理量．（1）定义：物体所受到的压力和受力面积之比．（2）公式：P＝　　　　　．（3）单位：压强P：　　　      　　，压力F：　　　　　，受力面积S：　　    　　　，1 cm2＝　　　　　m2.</vt:lpstr>
      <vt:lpstr>（4）常用的增大压强的方法：当压力不变时，通过　　　　　受力面积的方法来增大压强，如缝衣针做得很细、菜刀刀口很薄；当受力面积不变时，通过增大　　　　　的方法来增大压强，如压路机的碾子质量很大．（5）常用的减小压强的方法：当压力不变时，可通过　　　　　受力面积的方法来减小压强，如：枕木、坦克履带、书包背带．</vt:lpstr>
      <vt:lpstr>1.液体内部产生压强的原因：液体受　　　　　作用且具有　　　　　．2.特点：</vt:lpstr>
      <vt:lpstr>（1）由图AB得，液体内部向　　　　　方向都有压强；在同一深度，液体向各个方向的压强都　　　　　；（2）由图BC得，同一液体，深度越深，压强越　　　　　；（3）由图CD得，同一深度，液体的密度越大，压强越　　　　　．</vt:lpstr>
      <vt:lpstr>3.公式：P＝　　　　　.单位：液体压强P：　  　，液体的密度ρ：　   　，液体深度h：　　 　．注意：（1）液体深度指研究点到自由液面的竖直距离．（2）与液体的密度和液体的深度有关，而与液体的质量、体积、重力、容器的底面积、容器形状均无关．（3）该公式也适用于特殊固体压强（如密度均匀的圆柱体、正方体、长方体等）.</vt:lpstr>
      <vt:lpstr>4.连通器：（1）定义：上端　　　　　，下部　　　　　的容器．（2）原理：连通器里装　　　　　液体且液体不流动时，各容器的液面保持　　　　　.        （3）应用：茶壶、锅炉水位计、乳牛自动喂水器、船闸等都是根据连通器的原理来工作的．注意：液体压强计不属于连通器．</vt:lpstr>
      <vt:lpstr>一　  压力和压强　          （2020·北京）如下图所示，把小桌甲倒放在海绵上，其上放一个物体乙，它们静止时，物体乙的下表面和小桌甲的桌面均水平．已知小桌甲重G1，桌面面积为S1；物体乙重G2，下表面的面积为S2，下列说法正确的是（　　）A.甲对海绵的压力就是甲受到的重力B．乙对甲的压力就是乙受到的重力C．甲对海绵的压强大小为D．乙对甲的压强大小为</vt:lpstr>
      <vt:lpstr>【点拔】压力不是重力，在水平面上的固体，对水平面的压力F＝G总．固体压强P＝   ，注意受力面积是与接触面接触的部分．对于直柱体，P＝ρgh.</vt:lpstr>
      <vt:lpstr>               （2020·达州）如下图所示，把用ρ＝1.0×103 kg/m3的复合材料制成边长分别为2 m和3 m的甲、乙两实心均匀正方体放在水平地面上，甲、乙对地面的压强分别为P甲、P乙；把G1＝2×104 N的物体放在甲上，G2＝3×104 N的体放在乙上，此时甲、乙对地面的压强分别为P甲′、P乙′，则下列结果正确的是（　　）A.   P甲∶P乙＝2∶3　P甲∶P乙＝3∶4B．P甲∶P乙＝2∶3　P甲∶P乙＝4∶3C．P甲∶P乙＝3∶2　P甲∶P乙＝3∶4D．P甲∶P乙＝3∶2　P甲∶P乙＝4∶3</vt:lpstr>
      <vt:lpstr>二　  增大压强和减小压强的方法　           （2020·北京）如下图所示的实验中，为了减小压强的是（　　）A．逃生锤的锤头很尖      B．载重车装有很多车轮           C．盲道上有凸起     	    D．吸管的一端剪成斜口</vt:lpstr>
      <vt:lpstr>【点拔】增大压强的方法：①增大压力：压路机的碾子很重；汽车限重；②减小受力面积：尖的物体，刀、斧头等；减小压强的方法：增大受力面积：书包背带很宽；枕木；坦克的履带等．</vt:lpstr>
      <vt:lpstr>             （2020·绍兴）端午节，小敏提着一盒粽子去看望长辈时，下列提法中手受到压强最大的是（　　）A.用单手提单绳                           B．用单手提双绳C．用双手提单绳                              D．用双手提双绳</vt:lpstr>
      <vt:lpstr>三　  液体压强的特点和计算　          （2020·郴州）如右图所示，将盛有适量水的试管由倾斜位置A缓慢移至竖直位置B.在此过程中，水对试管底部的压强（　　）A．变大B．变小C．先变小后变大D．先变大后变小</vt:lpstr>
      <vt:lpstr>【点拔】液体压强与液体的密度和深度有关，与液体的质量无关．液体深度指液体到液面的竖直距离．深度越深，液体压强越大．应用：水坝上窄下宽．</vt:lpstr>
      <vt:lpstr>             （2020·宜昌）如右图所示，一个空塑料药瓶，瓶口扎上橡皮膜，瓶口朝下竖直地浸入水中，橡皮膜受到了水向　　　　　的压强，大小为　　　　　Pa.（g＝10 N/kg，ρ水＝1×103 kg/m3）</vt:lpstr>
      <vt:lpstr>四　  液体对容器底的压力压强和容器对水平面的压力压强的计算　          （2020·常德）如下图所示，水平桌面上放有底面积和质量都相同的甲、乙两平底容器，分别装有深度相同、质量相等的不同液体．下列说法正确的是（　　）①容器对桌面的压力：F甲＞F乙②液体的密度：ρ甲＝ρ乙③液体对容器底部的压强：p甲＞p乙④容器对桌面的压强：p甲′＝p乙′A．只有①和③	    B．只有①和④	C．只有②和③	    D．只有③和④</vt:lpstr>
      <vt:lpstr>【点拔】（1）容器的压力压强：计算顺序是先压力（F＝G总＝m总g）后压强 （2）液体的压力压强”计算顺序是先压强（p＝ρgh）后压力（F＝pS） （3）液体对容器底的压力F与液体重力G液的关系：①上窄下宽（S下＞S上），F＞G液　 ②直柱体（S下＝S上），F＝G液　 ③上宽下窄（S下＜S上），F＜G液</vt:lpstr>
      <vt:lpstr>             （2020·青海）质量为0.4 kg，底面积为20 cm2的茶壶中盛有0.6 kg的水，将茶壶放置在水平桌面上，茶壶内水的深度为15 cm，则水的重力是　  　　N，水对茶壶底部的压强是　　   　　Pa，茶壶对桌面的压强是　　　　　Pa.</vt:lpstr>
      <vt:lpstr>一　  探究压力的作用效果的影响因素　            如下图，小红利用小桌、海绵和砝码等器材进行了“探究压力作用效果的影响因素”的实验．（1）实验中通过观察　　　　　　　　　　来比较压力的作用效果．</vt:lpstr>
      <vt:lpstr>（2）比较甲、乙两图，将两个相同的小桌分别正立放在海绵上，其目的是控制　　　　　相同，改变压力的大小，可得出的结论是　　　　　　　　　　　　　         　　　　　　.                                      ，请举出生活中应用此知识的一个实例                             ．</vt:lpstr>
      <vt:lpstr>（3）比较乙、丙两图的实验，可得出结论：压力大小相同时，　　　      　越小，压力的作用效果越明显．下列实例中，直接应用该结论的是　    　.　（选填字母）.A．图钉的一端做得很尖 　　B．交通管理部门规定，严禁货车超载        　　C．书包要用宽的背带  </vt:lpstr>
      <vt:lpstr>（4）我们除了用海绵来完成实验外，也　　　　.　（选填“可以”或“不可以”）用沙子代替海绵来完成实验．（5）若将该小桌和砝码放在如图丁所示的木板上，比较图乙中海绵受到的压强p乙和图丁中木板受到的压强p丁的大小关系为p乙　　　　  p丁（选填“＞”“＜”或“＝”）.</vt:lpstr>
      <vt:lpstr>二　  探究液体压强的特点　           小明探究液体压强与哪些因素有关，实验操作如下图所示．（1）实验中我们通过观察　　　　　　　  　　　.　　　　　　　　　　来比较液体内部压强的大小，这种实验探究方法是　　　　　．</vt:lpstr>
      <vt:lpstr>（2）实验前小明做了如图甲所示的检查：当用手指按压（不论轻压还是重压）橡皮膜时，发现U形管两边液柱的高度几乎不变化．出现这种情况的原因是：　　　　　　　．若在使用前U形管两边的液面有高度差，应进行的操作是　　　（选填下列字母）.A．从U形管中倒出适量水　B．取下软管重新安装　　　C．向U形管中加入适量水</vt:lpstr>
      <vt:lpstr>（3）比较乙、丙两图，可得出的结论是__________________________________________．（4）比较丙、丁两图，可得出的结论是________________________________________________________________________．（5）为了进一步研究液体的压强与密度是否有关，接下来的操作是：_______________________________________________________________________________________.</vt:lpstr>
      <vt:lpstr>（6）【实验创新设计】小华用如图戊所示装置测量盐水的密度，已知容器中间用隔板分成两部分，隔板下部有一圆孔用薄橡皮膜封闭，在容器左侧注入盐水，右侧注入水．①当注入的盐水和水的深度相同时，水产生的压强　　　　　（选填“大于”“小于”或“等于”）盐水产生的压强，橡皮膜向　　　　　（选填“左”或“右”）凸，说明液体压强与　　　　　有关．</vt:lpstr>
      <vt:lpstr>②继续向右侧注入水，使橡皮膜的形状不变时，橡皮膜左右两侧受到的压强　　　　　，说明液体压强与　　     　　　有关．③用　　　　　分别测出橡皮膜左右两侧的盐水和水的深度h1和h2.④测到盐水的密度为ρ盐水＝　　　　．（已知ρ水，用测得量符号表示）</vt:lpstr>
      <vt:lpstr>1.只有当物体放在水平面上且竖直方向不受其他力作用时，水平面受到的压力才等于物体受到的重力．2.根据公式p液＝ρ液gh可知，液体产生的压强只与液体的密度、深度有关．3.液体对容器底部的压力不一定等于所盛液体的重力，一般情况下运用公式F＝pS计算，不能根据液体重力大小判断压力的大小．</vt:lpstr>
      <vt:lpstr>1.（2020·乐山）下列实例中，属于减小压强的是（　　）A．锋利的篆刻刀       	B．骆驼宽大的脚掌            C．注射器的针头        	D．切菜的菜刀</vt:lpstr>
      <vt:lpstr>2.（2020·潍坊）在一次军事演习中，坦克要经过一沼泽地，工兵连迅速在沼泽地段铺设了宽木板，坦克得以顺利通过，是因为铺设木板后（　　）A．坦克的重力变小                  B．对地面的压力变小    C．对地面的压强变小                   D．对地面的压强变大</vt:lpstr>
      <vt:lpstr>3.（2020·眉山）如上图所示，甲、乙两个装满不同液体完全相同的密闭容器，放在水平桌面上，则对桌面压强较大的（　　）A．如果是甲，则其液体对容器底的压力一定较大       B．如果是甲，则其液体对容器底的压强一定较大C．如果是乙，则其液体对容器底的压力一定较大     D．如果是乙，则其液体对容器底的压强一定较小</vt:lpstr>
      <vt:lpstr>4.（2020·襄阳）在下列生活和生产实例中，利用连通器原理工作的是（　　）A．用管子吸饮料    	B．离心式水泵               C．船闸                		D．注射器</vt:lpstr>
      <vt:lpstr>5.（2020·泰州）如下图是学校的防疫消毒壶，壶和消毒液总重为18 N，壶底与水平桌面的接触面积为10 cm2，则壶对桌面的压强为　　　　　Pa.值日生按要求喷洒部分消毒液后，将消毒壶放回原处，此时消毒液对壶底的压强将　　　　　（选填“变大”“不变”或“变小”），这是因为液体压强与液体的　　　　　有关．</vt:lpstr>
      <vt:lpstr>6.（2020·甘孜州）如上图所示，茶壶的壶嘴与壶身构成连通器，若茶壶中水深8 cm，则水对壶底的压强是　　　　　Pa（g取10 Nkg）； 若将茶壶略微倾斜、水不溢出且保持静止后，壶嘴和壶身中水面　　　　　（选填 “相平”或“不相平”）.</vt:lpstr>
      <vt:lpstr>7.（2020·哈尔滨）如上图，甲、乙两鱼缸都静止在水平桌面上，鱼缸底部受到水的压强较大的是　　　　　，甲受到桌面的支持力为80 N，与桌子的接触面积为0.08 m2.则甲对桌面的压强为　　　　　Pa.</vt:lpstr>
      <vt:lpstr>8.（2020·凉山州）如上图所示，放于水平桌面上的两个质量相等但高度和底面积均不相等的圆柱形容器，盛有相同质量的同种液体，液体对容器底部的压强关系是：p甲　　　　 p乙，容器对桌面的压力关系是F甲　　　　 F乙．（均选填“＞”“＜”或“＝”）</vt:lpstr>
      <vt:lpstr>9.（2020·咸宁）如右图所示，长木板重10 N，底面积为10 cm2，现将其底面积的    与水平桌面接触，木板静止时对桌面的压强为　　　　　Pa：在水平外力作用下推动木板缓慢向左运动，直至木板全部移到桌面，在这个过程中，木板对桌面的压强　　　　　，木板所受摩擦力的大小　　   　　.　（选填“变大”“变小”或“不变”）.</vt:lpstr>
      <vt:lpstr>1.（2020·广东）如下图所示，用拇指和食指按压一支铅笔的两端，拇指和食指受到的压力分别为F1和F2，受到的压强分别为P1和P2，则F1　　　　F2，P1　　　　　P2（两空选填“＞”＜”或“＝”）；若F2＝1 N，笔尖的面积为1×10－6 m2，则P2＝　　　　　Pa.</vt:lpstr>
      <vt:lpstr>2.（2015·广东）如上图是“探究影响压力作用效果的因素”实验，图1所示，将小桌放在海绵上；图2所示，在小桌上放一个砝码；图3所示，把小桌翻过来，桌面朝下，并在它上面放一个砝码，①比较　　　　　两图可知，当受力面积一定时，压力越大，压力的作用效果越明显；②比较图2、图3两图可知，当压力一定时，　　　　　　　　　　压力的作用效果越明显；③此实验中运用到的主要探究方法是　　　   　　．</vt:lpstr>
      <vt:lpstr>3.（2019·广东）（1）质量为960 kg、底面积为0.5 m2的石材A放在水平地面上，则A对水平地面的压强多大？</vt:lpstr>
      <vt:lpstr>（2）可燃冰在0 ℃时，只需海水产生29个标准大气压即可生成，已知1个标准大气压取1×105 Pa，海水的密度取1×103 kg/m3，若要在0 ℃的海底生成可燃冰，海水的深度至少要多少米？</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2021-03-04T22:34:09.539</cp:lastPrinted>
  <dcterms:created xsi:type="dcterms:W3CDTF">2021-03-04T22:34:09Z</dcterms:created>
  <dcterms:modified xsi:type="dcterms:W3CDTF">2021-03-04T14:34:25Z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