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61" r:id="rId3"/>
    <p:sldId id="263" r:id="rId4"/>
    <p:sldId id="265" r:id="rId5"/>
    <p:sldId id="266" r:id="rId6"/>
    <p:sldId id="267" r:id="rId7"/>
    <p:sldId id="268" r:id="rId8"/>
    <p:sldId id="270" r:id="rId9"/>
    <p:sldId id="271" r:id="rId10"/>
    <p:sldId id="272" r:id="rId11"/>
    <p:sldId id="276" r:id="rId12"/>
    <p:sldId id="277" r:id="rId13"/>
    <p:sldId id="278" r:id="rId14"/>
    <p:sldId id="281" r:id="rId15"/>
    <p:sldId id="282" r:id="rId16"/>
    <p:sldId id="283" r:id="rId17"/>
    <p:sldId id="284" r:id="rId18"/>
    <p:sldId id="286" r:id="rId1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6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26CB4-D484-49FA-861E-31975EB998C6}" type="datetimeFigureOut">
              <a:rPr lang="zh-CN" altLang="en-US" smtClean="0"/>
              <a:pPr/>
              <a:t>2018/5/6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9C8A2-906D-43C6-8B4F-FBA16508C5C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  <a:latin typeface="+mn-ea"/>
                <a:ea typeface="+mn-ea"/>
              </a:rPr>
              <a:t>功   率</a:t>
            </a:r>
            <a:endParaRPr lang="zh-CN" altLang="en-US" sz="66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框 4097"/>
          <p:cNvSpPr txBox="1">
            <a:spLocks noChangeArrowheads="1"/>
          </p:cNvSpPr>
          <p:nvPr/>
        </p:nvSpPr>
        <p:spPr bwMode="auto">
          <a:xfrm>
            <a:off x="609600" y="2057400"/>
            <a:ext cx="82089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b="1"/>
              <a:t>  </a:t>
            </a:r>
            <a:r>
              <a:rPr lang="en-US" altLang="zh-CN" b="1"/>
              <a:t>1</a:t>
            </a:r>
            <a:r>
              <a:rPr lang="zh-CN" altLang="en-US" b="1"/>
              <a:t>、做功的两个必要因素？</a:t>
            </a:r>
          </a:p>
        </p:txBody>
      </p:sp>
      <p:sp>
        <p:nvSpPr>
          <p:cNvPr id="4099" name="文本框 4098"/>
          <p:cNvSpPr txBox="1">
            <a:spLocks noChangeArrowheads="1"/>
          </p:cNvSpPr>
          <p:nvPr/>
        </p:nvSpPr>
        <p:spPr bwMode="auto">
          <a:xfrm>
            <a:off x="914400" y="3581400"/>
            <a:ext cx="75612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b="1"/>
              <a:t>2</a:t>
            </a:r>
            <a:r>
              <a:rPr lang="zh-CN" altLang="en-US" b="1"/>
              <a:t>、说出功的公式和单位。</a:t>
            </a:r>
          </a:p>
        </p:txBody>
      </p:sp>
    </p:spTree>
    <p:extLst>
      <p:ext uri="{BB962C8B-B14F-4D97-AF65-F5344CB8AC3E}">
        <p14:creationId xmlns:p14="http://schemas.microsoft.com/office/powerpoint/2010/main" xmlns="" val="269725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图片 6146" descr="pic_2313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92696"/>
            <a:ext cx="4464496" cy="5544616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1196752"/>
            <a:ext cx="738664" cy="191334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想想议议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5" name="右箭头 4"/>
          <p:cNvSpPr/>
          <p:nvPr/>
        </p:nvSpPr>
        <p:spPr>
          <a:xfrm flipV="1">
            <a:off x="6372200" y="2060848"/>
            <a:ext cx="1008112" cy="5040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380312" y="980728"/>
            <a:ext cx="738664" cy="418960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600" b="1" dirty="0" smtClean="0"/>
              <a:t>如何比较做功的快慢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xmlns="" val="281222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8193"/>
          <p:cNvSpPr txBox="1">
            <a:spLocks noChangeArrowheads="1"/>
          </p:cNvSpPr>
          <p:nvPr/>
        </p:nvSpPr>
        <p:spPr bwMode="auto">
          <a:xfrm>
            <a:off x="539552" y="908720"/>
            <a:ext cx="84248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比较物体运动快慢的方法：</a:t>
            </a:r>
          </a:p>
        </p:txBody>
      </p:sp>
      <p:sp>
        <p:nvSpPr>
          <p:cNvPr id="8195" name="文本框 8194"/>
          <p:cNvSpPr txBox="1">
            <a:spLocks noChangeArrowheads="1"/>
          </p:cNvSpPr>
          <p:nvPr/>
        </p:nvSpPr>
        <p:spPr bwMode="auto">
          <a:xfrm>
            <a:off x="-150813" y="1143000"/>
            <a:ext cx="914241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2800" b="1" dirty="0"/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）观众：相同时间比较运动路程</a:t>
            </a:r>
          </a:p>
          <a:p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）裁判：相同路程比较时间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/>
              <a:t>  那么不同路程不同时间比运动快慢</a:t>
            </a:r>
          </a:p>
        </p:txBody>
      </p:sp>
      <p:grpSp>
        <p:nvGrpSpPr>
          <p:cNvPr id="8196" name="组合 8195"/>
          <p:cNvGrpSpPr>
            <a:grpSpLocks/>
          </p:cNvGrpSpPr>
          <p:nvPr/>
        </p:nvGrpSpPr>
        <p:grpSpPr bwMode="auto">
          <a:xfrm>
            <a:off x="971600" y="3501008"/>
            <a:ext cx="4511675" cy="1133475"/>
            <a:chOff x="0" y="0"/>
            <a:chExt cx="2842" cy="714"/>
          </a:xfrm>
        </p:grpSpPr>
        <p:sp>
          <p:nvSpPr>
            <p:cNvPr id="7172" name="直接连接符 8196"/>
            <p:cNvSpPr>
              <a:spLocks noChangeShapeType="1"/>
            </p:cNvSpPr>
            <p:nvPr/>
          </p:nvSpPr>
          <p:spPr bwMode="auto">
            <a:xfrm>
              <a:off x="1258" y="432"/>
              <a:ext cx="81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/>
            </a:p>
          </p:txBody>
        </p:sp>
        <p:grpSp>
          <p:nvGrpSpPr>
            <p:cNvPr id="7173" name="组合 8197"/>
            <p:cNvGrpSpPr>
              <a:grpSpLocks/>
            </p:cNvGrpSpPr>
            <p:nvPr/>
          </p:nvGrpSpPr>
          <p:grpSpPr bwMode="auto">
            <a:xfrm>
              <a:off x="0" y="0"/>
              <a:ext cx="2842" cy="714"/>
              <a:chOff x="0" y="0"/>
              <a:chExt cx="2842" cy="714"/>
            </a:xfrm>
          </p:grpSpPr>
          <p:sp>
            <p:nvSpPr>
              <p:cNvPr id="7174" name="文本框 8198"/>
              <p:cNvSpPr txBox="1">
                <a:spLocks noChangeArrowheads="1"/>
              </p:cNvSpPr>
              <p:nvPr/>
            </p:nvSpPr>
            <p:spPr bwMode="auto">
              <a:xfrm>
                <a:off x="0" y="167"/>
                <a:ext cx="2842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r>
                  <a:rPr lang="zh-CN" altLang="en-US" sz="2800" b="1">
                    <a:latin typeface="华文新魏" pitchFamily="2" charset="-122"/>
                    <a:ea typeface="华文新魏" pitchFamily="2" charset="-122"/>
                  </a:rPr>
                  <a:t>速度</a:t>
                </a:r>
                <a:r>
                  <a:rPr lang="en-US" altLang="zh-CN" sz="2800" b="1">
                    <a:latin typeface="华文新魏" pitchFamily="2" charset="-122"/>
                    <a:ea typeface="华文新魏" pitchFamily="2" charset="-122"/>
                  </a:rPr>
                  <a:t>=</a:t>
                </a:r>
              </a:p>
            </p:txBody>
          </p:sp>
          <p:sp>
            <p:nvSpPr>
              <p:cNvPr id="7175" name="文本框 8199"/>
              <p:cNvSpPr txBox="1">
                <a:spLocks noChangeArrowheads="1"/>
              </p:cNvSpPr>
              <p:nvPr/>
            </p:nvSpPr>
            <p:spPr bwMode="auto">
              <a:xfrm>
                <a:off x="1210" y="0"/>
                <a:ext cx="1152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r>
                  <a:rPr lang="zh-CN" altLang="en-US" sz="2800" b="1">
                    <a:ea typeface="华文新魏" pitchFamily="2" charset="-122"/>
                  </a:rPr>
                  <a:t>路程</a:t>
                </a:r>
              </a:p>
            </p:txBody>
          </p:sp>
          <p:sp>
            <p:nvSpPr>
              <p:cNvPr id="7176" name="文本框 8200"/>
              <p:cNvSpPr txBox="1">
                <a:spLocks noChangeArrowheads="1"/>
              </p:cNvSpPr>
              <p:nvPr/>
            </p:nvSpPr>
            <p:spPr bwMode="auto">
              <a:xfrm>
                <a:off x="1210" y="384"/>
                <a:ext cx="864" cy="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ea typeface="华文新魏" pitchFamily="2" charset="-122"/>
                  </a:rPr>
                  <a:t>时间</a:t>
                </a:r>
              </a:p>
            </p:txBody>
          </p:sp>
        </p:grpSp>
      </p:grpSp>
      <p:sp>
        <p:nvSpPr>
          <p:cNvPr id="8202" name="文本框 8201"/>
          <p:cNvSpPr txBox="1">
            <a:spLocks noChangeArrowheads="1"/>
          </p:cNvSpPr>
          <p:nvPr/>
        </p:nvSpPr>
        <p:spPr bwMode="auto">
          <a:xfrm>
            <a:off x="395536" y="4725144"/>
            <a:ext cx="70375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FF0000"/>
                </a:solidFill>
                <a:ea typeface="隶书" pitchFamily="49" charset="-122"/>
              </a:rPr>
              <a:t>即单位时间内通过的路程来表示运动的快慢</a:t>
            </a:r>
          </a:p>
        </p:txBody>
      </p:sp>
      <p:sp>
        <p:nvSpPr>
          <p:cNvPr id="7178" name="矩形 8202"/>
          <p:cNvSpPr>
            <a:spLocks noChangeArrowheads="1"/>
          </p:cNvSpPr>
          <p:nvPr/>
        </p:nvSpPr>
        <p:spPr bwMode="auto">
          <a:xfrm>
            <a:off x="0" y="5786438"/>
            <a:ext cx="10277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/>
              <a:t> 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412776"/>
            <a:ext cx="3024336" cy="2191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2781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20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9217"/>
          <p:cNvSpPr>
            <a:spLocks noGrp="1" noChangeArrowheads="1"/>
          </p:cNvSpPr>
          <p:nvPr>
            <p:ph type="title"/>
          </p:nvPr>
        </p:nvSpPr>
        <p:spPr>
          <a:xfrm>
            <a:off x="-466725" y="-1970088"/>
            <a:ext cx="8228013" cy="1143000"/>
          </a:xfrm>
        </p:spPr>
        <p:txBody>
          <a:bodyPr/>
          <a:lstStyle/>
          <a:p>
            <a:endParaRPr lang="zh-CN" altLang="en-US" smtClean="0"/>
          </a:p>
        </p:txBody>
      </p:sp>
      <p:sp>
        <p:nvSpPr>
          <p:cNvPr id="8194" name="文本占位符 9218"/>
          <p:cNvSpPr>
            <a:spLocks noGrp="1" noChangeArrowheads="1"/>
          </p:cNvSpPr>
          <p:nvPr>
            <p:ph type="body" idx="1"/>
          </p:nvPr>
        </p:nvSpPr>
        <p:spPr>
          <a:xfrm>
            <a:off x="395536" y="1700808"/>
            <a:ext cx="5616624" cy="4525963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 smtClean="0"/>
              <a:t>要比较物体做功的快慢可采用什么方法？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b="1" dirty="0" smtClean="0"/>
              <a:t>下面我们先看这个问题。</a:t>
            </a:r>
          </a:p>
          <a:p>
            <a:pPr>
              <a:spcBef>
                <a:spcPct val="50000"/>
              </a:spcBef>
              <a:buFont typeface="Arial" pitchFamily="34" charset="0"/>
              <a:buNone/>
            </a:pPr>
            <a:endParaRPr lang="zh-CN" altLang="en-US" dirty="0" smtClean="0"/>
          </a:p>
          <a:p>
            <a:endParaRPr lang="zh-CN" altLang="en-US" dirty="0" smtClean="0"/>
          </a:p>
        </p:txBody>
      </p:sp>
      <p:pic>
        <p:nvPicPr>
          <p:cNvPr id="4" name="图片 3" descr="pic_2313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6872"/>
            <a:ext cx="3821598" cy="2978299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83311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10241"/>
          <p:cNvSpPr txBox="1">
            <a:spLocks noChangeArrowheads="1"/>
          </p:cNvSpPr>
          <p:nvPr/>
        </p:nvSpPr>
        <p:spPr bwMode="auto">
          <a:xfrm>
            <a:off x="755576" y="836712"/>
            <a:ext cx="6696744" cy="138499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itchFamily="18" charset="0"/>
              </a:rPr>
              <a:t>           </a:t>
            </a:r>
            <a:r>
              <a:rPr lang="zh-CN" altLang="en-US" sz="2800" b="1" dirty="0" smtClean="0">
                <a:latin typeface="Times New Roman" pitchFamily="18" charset="0"/>
              </a:rPr>
              <a:t>已</a:t>
            </a:r>
            <a:r>
              <a:rPr lang="zh-CN" altLang="en-US" sz="2800" b="1" dirty="0">
                <a:latin typeface="Times New Roman" pitchFamily="18" charset="0"/>
              </a:rPr>
              <a:t>知几个物体所做的功和所用的时间如下表，请同学们想一想</a:t>
            </a:r>
            <a:r>
              <a:rPr lang="en-US" altLang="zh-CN" sz="2800" b="1" dirty="0">
                <a:latin typeface="Times New Roman" pitchFamily="18" charset="0"/>
              </a:rPr>
              <a:t>,</a:t>
            </a:r>
            <a:r>
              <a:rPr lang="zh-CN" altLang="en-US" sz="2800" b="1" dirty="0">
                <a:latin typeface="Times New Roman" pitchFamily="18" charset="0"/>
              </a:rPr>
              <a:t>议一议谁做功最快</a:t>
            </a:r>
            <a:r>
              <a:rPr lang="en-US" altLang="zh-CN" sz="2800" b="1" dirty="0">
                <a:latin typeface="Times New Roman" pitchFamily="18" charset="0"/>
              </a:rPr>
              <a:t>?</a:t>
            </a:r>
            <a:r>
              <a:rPr lang="zh-CN" altLang="en-US" sz="2800" b="1" dirty="0">
                <a:latin typeface="Times New Roman" pitchFamily="18" charset="0"/>
              </a:rPr>
              <a:t>你是怎么知道的</a:t>
            </a:r>
            <a:r>
              <a:rPr lang="en-US" altLang="zh-CN" sz="2800" b="1" dirty="0">
                <a:latin typeface="Times New Roman" pitchFamily="18" charset="0"/>
              </a:rPr>
              <a:t>?</a:t>
            </a:r>
          </a:p>
        </p:txBody>
      </p:sp>
      <p:graphicFrame>
        <p:nvGraphicFramePr>
          <p:cNvPr id="10243" name="表格 10242"/>
          <p:cNvGraphicFramePr/>
          <p:nvPr/>
        </p:nvGraphicFramePr>
        <p:xfrm>
          <a:off x="1115616" y="2348880"/>
          <a:ext cx="6264275" cy="3324225"/>
        </p:xfrm>
        <a:graphic>
          <a:graphicData uri="http://schemas.openxmlformats.org/drawingml/2006/table">
            <a:tbl>
              <a:tblPr/>
              <a:tblGrid>
                <a:gridCol w="2084388"/>
                <a:gridCol w="2089150"/>
                <a:gridCol w="2090737"/>
              </a:tblGrid>
              <a:tr h="10064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物体</a:t>
                      </a:r>
                      <a:endParaRPr lang="zh-CN" alt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所做的功</a:t>
                      </a:r>
                      <a:endParaRPr lang="zh-CN" alt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所用时间</a:t>
                      </a:r>
                      <a:endParaRPr lang="zh-CN" alt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A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1000J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5S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B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1000J</a:t>
                      </a:r>
                      <a:endParaRPr lang="en-US" altLang="x-none" sz="2800" b="0">
                        <a:solidFill>
                          <a:schemeClr val="tx1"/>
                        </a:solidFill>
                        <a:ea typeface="Times New Roman" panose="02020603050405020304" pitchFamily="18" charset="0"/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10S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C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4000J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1min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D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6000J</a:t>
                      </a:r>
                      <a:endParaRPr lang="en-US" altLang="x-none" sz="28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x-none" sz="2800" b="0" dirty="0">
                          <a:solidFill>
                            <a:schemeClr val="tx1"/>
                          </a:solidFill>
                          <a:cs typeface="Times New Roman" panose="02020603050405020304" pitchFamily="18" charset="0"/>
                        </a:rPr>
                        <a:t>1min</a:t>
                      </a:r>
                      <a:endParaRPr lang="en-US" altLang="x-none" sz="28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8363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剪去对角的矩形 3"/>
          <p:cNvSpPr/>
          <p:nvPr/>
        </p:nvSpPr>
        <p:spPr>
          <a:xfrm>
            <a:off x="539552" y="1556792"/>
            <a:ext cx="7848872" cy="4392488"/>
          </a:xfrm>
          <a:prstGeom prst="snip2Diag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66" name="文本框 11265"/>
          <p:cNvSpPr txBox="1">
            <a:spLocks noChangeArrowheads="1"/>
          </p:cNvSpPr>
          <p:nvPr/>
        </p:nvSpPr>
        <p:spPr bwMode="auto">
          <a:xfrm>
            <a:off x="1115616" y="1052736"/>
            <a:ext cx="643582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ea typeface="华文新魏" pitchFamily="2" charset="-122"/>
              </a:rPr>
              <a:t>做功快慢比较的方法</a:t>
            </a:r>
          </a:p>
        </p:txBody>
      </p:sp>
      <p:sp>
        <p:nvSpPr>
          <p:cNvPr id="11267" name="文本框 11266"/>
          <p:cNvSpPr txBox="1">
            <a:spLocks noChangeArrowheads="1"/>
          </p:cNvSpPr>
          <p:nvPr/>
        </p:nvSpPr>
        <p:spPr bwMode="auto">
          <a:xfrm>
            <a:off x="683568" y="2708920"/>
            <a:ext cx="828675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 dirty="0">
                <a:latin typeface="+mn-ea"/>
                <a:ea typeface="+mn-ea"/>
              </a:rPr>
              <a:t>（</a:t>
            </a:r>
            <a:r>
              <a:rPr lang="en-US" altLang="zh-CN" sz="3200" b="1" dirty="0">
                <a:latin typeface="+mn-ea"/>
                <a:ea typeface="+mn-ea"/>
              </a:rPr>
              <a:t>1</a:t>
            </a:r>
            <a:r>
              <a:rPr lang="zh-CN" altLang="en-US" sz="3200" b="1" dirty="0">
                <a:latin typeface="+mn-ea"/>
                <a:ea typeface="+mn-ea"/>
              </a:rPr>
              <a:t>）相同时间比较做功的多少</a:t>
            </a:r>
          </a:p>
          <a:p>
            <a:r>
              <a:rPr lang="zh-CN" altLang="en-US" sz="3200" b="1" dirty="0">
                <a:latin typeface="+mn-ea"/>
                <a:ea typeface="+mn-ea"/>
              </a:rPr>
              <a:t>（</a:t>
            </a:r>
            <a:r>
              <a:rPr lang="en-US" altLang="zh-CN" sz="3200" b="1" dirty="0">
                <a:latin typeface="+mn-ea"/>
                <a:ea typeface="+mn-ea"/>
              </a:rPr>
              <a:t>2</a:t>
            </a:r>
            <a:r>
              <a:rPr lang="zh-CN" altLang="en-US" sz="3200" b="1" dirty="0">
                <a:latin typeface="+mn-ea"/>
                <a:ea typeface="+mn-ea"/>
              </a:rPr>
              <a:t>）做相同的功，比较做功时间</a:t>
            </a:r>
          </a:p>
          <a:p>
            <a:r>
              <a:rPr lang="zh-CN" altLang="en-US" sz="3200" b="1" dirty="0">
                <a:latin typeface="+mn-ea"/>
                <a:ea typeface="+mn-ea"/>
              </a:rPr>
              <a:t>（</a:t>
            </a:r>
            <a:r>
              <a:rPr lang="en-US" altLang="zh-CN" sz="3200" b="1" dirty="0">
                <a:latin typeface="+mn-ea"/>
                <a:ea typeface="+mn-ea"/>
              </a:rPr>
              <a:t>3</a:t>
            </a:r>
            <a:r>
              <a:rPr lang="zh-CN" altLang="en-US" sz="3200" b="1" dirty="0">
                <a:latin typeface="+mn-ea"/>
                <a:ea typeface="+mn-ea"/>
              </a:rPr>
              <a:t>）做不同功不同时间比快慢就用                              “功除以时间”</a:t>
            </a:r>
            <a:endParaRPr lang="zh-CN" altLang="en-US" sz="3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171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13313"/>
          <p:cNvSpPr txBox="1">
            <a:spLocks noChangeArrowheads="1"/>
          </p:cNvSpPr>
          <p:nvPr/>
        </p:nvSpPr>
        <p:spPr bwMode="auto">
          <a:xfrm>
            <a:off x="323850" y="2349500"/>
            <a:ext cx="8820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新魏" pitchFamily="2" charset="-122"/>
              </a:rPr>
              <a:t>功率概念：</a:t>
            </a:r>
            <a:r>
              <a:rPr lang="zh-CN" altLang="en-US" sz="2800" b="1" dirty="0">
                <a:ea typeface="华文新魏" pitchFamily="2" charset="-122"/>
              </a:rPr>
              <a:t>单位时间里完成的功</a:t>
            </a:r>
            <a:r>
              <a:rPr lang="zh-CN" altLang="en-US" sz="2800" dirty="0"/>
              <a:t>。</a:t>
            </a:r>
          </a:p>
        </p:txBody>
      </p:sp>
      <p:sp>
        <p:nvSpPr>
          <p:cNvPr id="13315" name="文本框 13314"/>
          <p:cNvSpPr txBox="1">
            <a:spLocks noChangeArrowheads="1"/>
          </p:cNvSpPr>
          <p:nvPr/>
        </p:nvSpPr>
        <p:spPr bwMode="auto">
          <a:xfrm>
            <a:off x="323528" y="1340768"/>
            <a:ext cx="84978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a typeface="华文新魏" pitchFamily="2" charset="-122"/>
              </a:rPr>
              <a:t>功率的物理意义</a:t>
            </a:r>
            <a:r>
              <a:rPr lang="zh-CN" altLang="en-US" sz="2800" dirty="0"/>
              <a:t>：</a:t>
            </a:r>
            <a:r>
              <a:rPr lang="zh-CN" altLang="en-US" sz="2800" b="1" dirty="0">
                <a:ea typeface="华文新魏" pitchFamily="2" charset="-122"/>
              </a:rPr>
              <a:t>表示物体做功快慢的物理量。</a:t>
            </a:r>
            <a:r>
              <a:rPr lang="zh-CN" altLang="en-US" sz="2800" dirty="0"/>
              <a:t> </a:t>
            </a:r>
          </a:p>
        </p:txBody>
      </p:sp>
      <p:sp>
        <p:nvSpPr>
          <p:cNvPr id="13316" name="文本框 13315"/>
          <p:cNvSpPr txBox="1">
            <a:spLocks noChangeArrowheads="1"/>
          </p:cNvSpPr>
          <p:nvPr/>
        </p:nvSpPr>
        <p:spPr bwMode="auto">
          <a:xfrm>
            <a:off x="467544" y="3429000"/>
            <a:ext cx="51831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</a:rPr>
              <a:t>公式</a:t>
            </a:r>
          </a:p>
        </p:txBody>
      </p:sp>
      <p:sp>
        <p:nvSpPr>
          <p:cNvPr id="12292" name="矩形 133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293" name="矩形 133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2294" name="矩形 133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13320" name="组合 13319"/>
          <p:cNvGrpSpPr>
            <a:grpSpLocks/>
          </p:cNvGrpSpPr>
          <p:nvPr/>
        </p:nvGrpSpPr>
        <p:grpSpPr bwMode="auto">
          <a:xfrm>
            <a:off x="1979712" y="3140968"/>
            <a:ext cx="2293938" cy="1147763"/>
            <a:chOff x="0" y="0"/>
            <a:chExt cx="1445" cy="723"/>
          </a:xfrm>
        </p:grpSpPr>
        <p:sp>
          <p:nvSpPr>
            <p:cNvPr id="12296" name="直接连接符 13320"/>
            <p:cNvSpPr>
              <a:spLocks noChangeShapeType="1"/>
            </p:cNvSpPr>
            <p:nvPr/>
          </p:nvSpPr>
          <p:spPr bwMode="auto">
            <a:xfrm>
              <a:off x="882" y="398"/>
              <a:ext cx="563" cy="1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/>
            </a:p>
          </p:txBody>
        </p:sp>
        <p:sp>
          <p:nvSpPr>
            <p:cNvPr id="12297" name="矩形 13321"/>
            <p:cNvSpPr>
              <a:spLocks noChangeArrowheads="1"/>
            </p:cNvSpPr>
            <p:nvPr/>
          </p:nvSpPr>
          <p:spPr bwMode="auto">
            <a:xfrm>
              <a:off x="874" y="452"/>
              <a:ext cx="452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dirty="0">
                  <a:solidFill>
                    <a:srgbClr val="000000"/>
                  </a:solidFill>
                  <a:latin typeface="Times New Roman" pitchFamily="18" charset="0"/>
                </a:rPr>
                <a:t>时间</a:t>
              </a:r>
              <a:endParaRPr lang="zh-CN" altLang="en-US" sz="2800" dirty="0"/>
            </a:p>
          </p:txBody>
        </p:sp>
        <p:sp>
          <p:nvSpPr>
            <p:cNvPr id="12298" name="矩形 13322"/>
            <p:cNvSpPr>
              <a:spLocks noChangeArrowheads="1"/>
            </p:cNvSpPr>
            <p:nvPr/>
          </p:nvSpPr>
          <p:spPr bwMode="auto">
            <a:xfrm>
              <a:off x="1021" y="0"/>
              <a:ext cx="226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00"/>
                  </a:solidFill>
                  <a:latin typeface="Times New Roman" pitchFamily="18" charset="0"/>
                </a:rPr>
                <a:t>功</a:t>
              </a:r>
              <a:endParaRPr lang="zh-CN" altLang="en-US" sz="2800"/>
            </a:p>
          </p:txBody>
        </p:sp>
        <p:sp>
          <p:nvSpPr>
            <p:cNvPr id="12299" name="矩形 13323"/>
            <p:cNvSpPr>
              <a:spLocks noChangeArrowheads="1"/>
            </p:cNvSpPr>
            <p:nvPr/>
          </p:nvSpPr>
          <p:spPr bwMode="auto">
            <a:xfrm>
              <a:off x="0" y="207"/>
              <a:ext cx="679" cy="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>
                  <a:solidFill>
                    <a:srgbClr val="000000"/>
                  </a:solidFill>
                  <a:latin typeface="宋体" pitchFamily="2" charset="-122"/>
                </a:rPr>
                <a:t>功率＝</a:t>
              </a:r>
              <a:endParaRPr lang="zh-CN" altLang="en-US" sz="2800"/>
            </a:p>
          </p:txBody>
        </p:sp>
      </p:grpSp>
      <p:sp>
        <p:nvSpPr>
          <p:cNvPr id="12300" name="矩形 13324"/>
          <p:cNvSpPr>
            <a:spLocks noChangeArrowheads="1"/>
          </p:cNvSpPr>
          <p:nvPr/>
        </p:nvSpPr>
        <p:spPr bwMode="auto">
          <a:xfrm>
            <a:off x="0" y="2857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 sz="2800"/>
          </a:p>
        </p:txBody>
      </p:sp>
      <p:graphicFrame>
        <p:nvGraphicFramePr>
          <p:cNvPr id="13326" name="对象 13325"/>
          <p:cNvGraphicFramePr>
            <a:graphicFrameLocks noChangeAspect="1"/>
          </p:cNvGraphicFramePr>
          <p:nvPr/>
        </p:nvGraphicFramePr>
        <p:xfrm>
          <a:off x="5364163" y="3141663"/>
          <a:ext cx="1871662" cy="1570037"/>
        </p:xfrm>
        <a:graphic>
          <a:graphicData uri="http://schemas.openxmlformats.org/presentationml/2006/ole">
            <p:oleObj spid="_x0000_s1026" r:id="rId3" imgW="470513" imgH="394213" progId="">
              <p:embed/>
            </p:oleObj>
          </a:graphicData>
        </a:graphic>
      </p:graphicFrame>
      <p:sp>
        <p:nvSpPr>
          <p:cNvPr id="13327" name="文本框 13326"/>
          <p:cNvSpPr txBox="1">
            <a:spLocks noChangeArrowheads="1"/>
          </p:cNvSpPr>
          <p:nvPr/>
        </p:nvSpPr>
        <p:spPr bwMode="auto">
          <a:xfrm>
            <a:off x="323528" y="4653136"/>
            <a:ext cx="7056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单位：</a:t>
            </a:r>
            <a:r>
              <a:rPr lang="zh-CN" altLang="en-US" sz="2800" b="1">
                <a:latin typeface="华文新魏" pitchFamily="2" charset="-122"/>
                <a:ea typeface="华文新魏" pitchFamily="2" charset="-122"/>
              </a:rPr>
              <a:t>瓦特  符号：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W</a:t>
            </a:r>
          </a:p>
        </p:txBody>
      </p:sp>
      <p:sp>
        <p:nvSpPr>
          <p:cNvPr id="13328" name="文本框 13327"/>
          <p:cNvSpPr txBox="1">
            <a:spLocks noChangeArrowheads="1"/>
          </p:cNvSpPr>
          <p:nvPr/>
        </p:nvSpPr>
        <p:spPr bwMode="auto">
          <a:xfrm>
            <a:off x="1259632" y="5373216"/>
            <a:ext cx="5616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ea typeface="华文新魏" pitchFamily="2" charset="-122"/>
              </a:rPr>
              <a:t>千瓦     符号：</a:t>
            </a:r>
            <a:r>
              <a:rPr lang="zh-CN" altLang="en-US" sz="2800" dirty="0"/>
              <a:t>  </a:t>
            </a:r>
            <a:r>
              <a:rPr lang="en-US" altLang="zh-CN" sz="2800" b="1" dirty="0"/>
              <a:t>KW</a:t>
            </a:r>
          </a:p>
        </p:txBody>
      </p:sp>
      <p:grpSp>
        <p:nvGrpSpPr>
          <p:cNvPr id="13329" name="组合 13328"/>
          <p:cNvGrpSpPr>
            <a:grpSpLocks/>
          </p:cNvGrpSpPr>
          <p:nvPr/>
        </p:nvGrpSpPr>
        <p:grpSpPr bwMode="auto">
          <a:xfrm>
            <a:off x="7146925" y="3146425"/>
            <a:ext cx="1768475" cy="954088"/>
            <a:chOff x="0" y="0"/>
            <a:chExt cx="1114" cy="601"/>
          </a:xfrm>
        </p:grpSpPr>
        <p:sp>
          <p:nvSpPr>
            <p:cNvPr id="12305" name="文本框 13329"/>
            <p:cNvSpPr txBox="1">
              <a:spLocks noChangeArrowheads="1"/>
            </p:cNvSpPr>
            <p:nvPr/>
          </p:nvSpPr>
          <p:spPr bwMode="auto">
            <a:xfrm>
              <a:off x="0" y="0"/>
              <a:ext cx="1114" cy="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 dirty="0">
                  <a:solidFill>
                    <a:srgbClr val="FF0000"/>
                  </a:solidFill>
                  <a:latin typeface="宋体" pitchFamily="2" charset="-122"/>
                </a:rPr>
                <a:t>功   焦耳</a:t>
              </a:r>
              <a:r>
                <a:rPr lang="en-US" altLang="zh-CN" sz="2800" b="1" dirty="0">
                  <a:solidFill>
                    <a:srgbClr val="FF0000"/>
                  </a:solidFill>
                  <a:latin typeface="宋体" pitchFamily="2" charset="-122"/>
                </a:rPr>
                <a:t>(J)</a:t>
              </a:r>
            </a:p>
          </p:txBody>
        </p:sp>
        <p:sp>
          <p:nvSpPr>
            <p:cNvPr id="12306" name="直接连接符 13330"/>
            <p:cNvSpPr>
              <a:spLocks noChangeShapeType="1"/>
            </p:cNvSpPr>
            <p:nvPr/>
          </p:nvSpPr>
          <p:spPr bwMode="auto">
            <a:xfrm>
              <a:off x="419" y="17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/>
            </a:p>
          </p:txBody>
        </p:sp>
      </p:grpSp>
      <p:grpSp>
        <p:nvGrpSpPr>
          <p:cNvPr id="13332" name="组合 13331"/>
          <p:cNvGrpSpPr>
            <a:grpSpLocks/>
          </p:cNvGrpSpPr>
          <p:nvPr/>
        </p:nvGrpSpPr>
        <p:grpSpPr bwMode="auto">
          <a:xfrm>
            <a:off x="6702424" y="4437112"/>
            <a:ext cx="2441576" cy="523874"/>
            <a:chOff x="0" y="0"/>
            <a:chExt cx="1538" cy="330"/>
          </a:xfrm>
        </p:grpSpPr>
        <p:sp>
          <p:nvSpPr>
            <p:cNvPr id="12308" name="文本框 13332"/>
            <p:cNvSpPr txBox="1">
              <a:spLocks noChangeArrowheads="1"/>
            </p:cNvSpPr>
            <p:nvPr/>
          </p:nvSpPr>
          <p:spPr bwMode="auto">
            <a:xfrm>
              <a:off x="0" y="0"/>
              <a:ext cx="153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 dirty="0">
                  <a:solidFill>
                    <a:srgbClr val="FF0000"/>
                  </a:solidFill>
                </a:rPr>
                <a:t>时间       秒</a:t>
              </a:r>
              <a:r>
                <a:rPr lang="en-US" altLang="zh-CN" sz="2800" b="1" dirty="0">
                  <a:solidFill>
                    <a:srgbClr val="FF0000"/>
                  </a:solidFill>
                </a:rPr>
                <a:t>(S)</a:t>
              </a:r>
            </a:p>
          </p:txBody>
        </p:sp>
        <p:sp>
          <p:nvSpPr>
            <p:cNvPr id="12309" name="直接连接符 13333"/>
            <p:cNvSpPr>
              <a:spLocks noChangeShapeType="1"/>
            </p:cNvSpPr>
            <p:nvPr/>
          </p:nvSpPr>
          <p:spPr bwMode="auto">
            <a:xfrm>
              <a:off x="563" y="136"/>
              <a:ext cx="2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/>
            </a:p>
          </p:txBody>
        </p:sp>
      </p:grpSp>
      <p:sp>
        <p:nvSpPr>
          <p:cNvPr id="13335" name="文本框 13334"/>
          <p:cNvSpPr txBox="1">
            <a:spLocks noChangeArrowheads="1"/>
          </p:cNvSpPr>
          <p:nvPr/>
        </p:nvSpPr>
        <p:spPr bwMode="auto">
          <a:xfrm>
            <a:off x="5292080" y="4221088"/>
            <a:ext cx="12731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焦</a:t>
            </a:r>
            <a:r>
              <a:rPr lang="en-US" altLang="zh-CN" sz="2800" dirty="0">
                <a:solidFill>
                  <a:srgbClr val="FF0000"/>
                </a:solidFill>
              </a:rPr>
              <a:t>/</a:t>
            </a:r>
            <a:r>
              <a:rPr lang="zh-CN" altLang="en-US" sz="2800" dirty="0">
                <a:solidFill>
                  <a:srgbClr val="FF0000"/>
                </a:solidFill>
              </a:rPr>
              <a:t>秒</a:t>
            </a:r>
            <a:r>
              <a:rPr lang="en-US" altLang="zh-CN" sz="2800" dirty="0">
                <a:solidFill>
                  <a:srgbClr val="FF0000"/>
                </a:solidFill>
              </a:rPr>
              <a:t>(J/S)</a:t>
            </a:r>
          </a:p>
        </p:txBody>
      </p:sp>
      <p:sp>
        <p:nvSpPr>
          <p:cNvPr id="13336" name="文本框 13335"/>
          <p:cNvSpPr txBox="1">
            <a:spLocks noChangeArrowheads="1"/>
          </p:cNvSpPr>
          <p:nvPr/>
        </p:nvSpPr>
        <p:spPr bwMode="auto">
          <a:xfrm>
            <a:off x="5940152" y="5445224"/>
            <a:ext cx="14414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1W=1J/S</a:t>
            </a:r>
          </a:p>
        </p:txBody>
      </p:sp>
    </p:spTree>
    <p:extLst>
      <p:ext uri="{BB962C8B-B14F-4D97-AF65-F5344CB8AC3E}">
        <p14:creationId xmlns:p14="http://schemas.microsoft.com/office/powerpoint/2010/main" xmlns="" val="954960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  <p:bldP spid="13327" grpId="0"/>
      <p:bldP spid="13328" grpId="0"/>
      <p:bldP spid="13335" grpId="0"/>
      <p:bldP spid="133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4337"/>
          <p:cNvSpPr>
            <a:spLocks noChangeArrowheads="1"/>
          </p:cNvSpPr>
          <p:nvPr/>
        </p:nvSpPr>
        <p:spPr bwMode="auto">
          <a:xfrm>
            <a:off x="4067944" y="1196752"/>
            <a:ext cx="42672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    瓦特为蒸汽机的推广、使用做出了不可磨灭的重要贡献。有力的推动了社会的前进。恩格斯在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自然辨证法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中这样写道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:“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蒸汽机是第一个真正国际性的发明</a:t>
            </a:r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…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瓦特给它加上了一个分离的冷凝器，这就使蒸汽机在原则上达到了现在的水平。”后人为了纪念这位伟大的英国发明家，把功率的单位定为“瓦特”。 </a:t>
            </a:r>
          </a:p>
        </p:txBody>
      </p:sp>
      <p:grpSp>
        <p:nvGrpSpPr>
          <p:cNvPr id="14339" name="组合 14338"/>
          <p:cNvGrpSpPr>
            <a:grpSpLocks/>
          </p:cNvGrpSpPr>
          <p:nvPr/>
        </p:nvGrpSpPr>
        <p:grpSpPr bwMode="auto">
          <a:xfrm>
            <a:off x="1043608" y="980728"/>
            <a:ext cx="3024336" cy="4541505"/>
            <a:chOff x="0" y="0"/>
            <a:chExt cx="2880" cy="4541"/>
          </a:xfrm>
        </p:grpSpPr>
        <p:sp>
          <p:nvSpPr>
            <p:cNvPr id="13315" name="矩形 14339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noFill/>
            <a:ln w="12700" cap="sq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endParaRPr lang="zh-CN" altLang="en-US" sz="2400"/>
            </a:p>
          </p:txBody>
        </p:sp>
        <p:pic>
          <p:nvPicPr>
            <p:cNvPr id="13316" name="图片 14340" descr="w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" y="195"/>
              <a:ext cx="2496" cy="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7" name="文本框 14341"/>
            <p:cNvSpPr txBox="1">
              <a:spLocks noChangeArrowheads="1"/>
            </p:cNvSpPr>
            <p:nvPr/>
          </p:nvSpPr>
          <p:spPr bwMode="auto">
            <a:xfrm>
              <a:off x="585" y="3341"/>
              <a:ext cx="1817" cy="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  <a:hlinkClick r:id="" action="ppaction://noaction"/>
                </a:rPr>
                <a:t>瓦特</a:t>
              </a:r>
              <a:r>
                <a:rPr lang="zh-CN" altLang="en-US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</a:rPr>
                <a:t/>
              </a:r>
              <a:br>
                <a:rPr lang="zh-CN" altLang="en-US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</a:rPr>
              </a:br>
              <a:r>
                <a:rPr lang="en-US" altLang="zh-CN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</a:rPr>
                <a:t>James Watt</a:t>
              </a:r>
              <a:br>
                <a:rPr lang="en-US" altLang="zh-CN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</a:rPr>
              </a:br>
              <a:r>
                <a:rPr lang="en-US" altLang="zh-CN" sz="2400" b="1">
                  <a:solidFill>
                    <a:srgbClr val="3333FF"/>
                  </a:solidFill>
                  <a:latin typeface="Times New Roman" pitchFamily="18" charset="0"/>
                  <a:ea typeface="幼圆" pitchFamily="49" charset="-122"/>
                </a:rPr>
                <a:t>1736-1819</a:t>
              </a:r>
            </a:p>
          </p:txBody>
        </p:sp>
      </p:grpSp>
      <p:pic>
        <p:nvPicPr>
          <p:cNvPr id="14343" name="已录下的225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已录下的声音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392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0394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0618" fill="hold"/>
                                        <p:tgtEl>
                                          <p:spTgt spid="143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3"/>
                </p:tgtEl>
              </p:cMediaNode>
            </p:audio>
          </p:childTnLst>
        </p:cTn>
      </p:par>
    </p:tnLst>
    <p:bldLst>
      <p:bldP spid="14338" grpId="0" build="p" advAuto="20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15361"/>
          <p:cNvSpPr>
            <a:spLocks noGrp="1" noChangeArrowheads="1"/>
          </p:cNvSpPr>
          <p:nvPr>
            <p:ph type="title"/>
          </p:nvPr>
        </p:nvSpPr>
        <p:spPr>
          <a:xfrm>
            <a:off x="899592" y="1772816"/>
            <a:ext cx="6177880" cy="1719064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sz="4000" b="1" dirty="0" smtClean="0">
                <a:solidFill>
                  <a:srgbClr val="FF0000"/>
                </a:solidFill>
              </a:rPr>
              <a:t>某机器的功率为</a:t>
            </a:r>
            <a:r>
              <a:rPr lang="en-US" altLang="zh-CN" sz="4000" b="1" dirty="0" smtClean="0">
                <a:solidFill>
                  <a:srgbClr val="FF0000"/>
                </a:solidFill>
              </a:rPr>
              <a:t>1000W</a:t>
            </a:r>
            <a:r>
              <a:rPr lang="zh-CN" altLang="en-US" sz="4000" b="1" dirty="0" smtClean="0">
                <a:solidFill>
                  <a:srgbClr val="FF0000"/>
                </a:solidFill>
              </a:rPr>
              <a:t>，表示什么意思？</a:t>
            </a:r>
            <a:r>
              <a:rPr lang="zh-CN" altLang="en-US" sz="4000" b="1" dirty="0" smtClean="0">
                <a:solidFill>
                  <a:srgbClr val="66FF33"/>
                </a:solidFill>
              </a:rPr>
              <a:t/>
            </a:r>
            <a:br>
              <a:rPr lang="zh-CN" altLang="en-US" sz="4000" b="1" dirty="0" smtClean="0">
                <a:solidFill>
                  <a:srgbClr val="66FF33"/>
                </a:solidFill>
              </a:rPr>
            </a:br>
            <a:endParaRPr lang="zh-CN" altLang="en-US" sz="4000" b="1" dirty="0" smtClean="0">
              <a:solidFill>
                <a:srgbClr val="66FF33"/>
              </a:solidFill>
            </a:endParaRPr>
          </a:p>
        </p:txBody>
      </p:sp>
      <p:sp>
        <p:nvSpPr>
          <p:cNvPr id="15363" name="文本占位符 15362"/>
          <p:cNvSpPr>
            <a:spLocks noGrp="1" noChangeArrowheads="1"/>
          </p:cNvSpPr>
          <p:nvPr>
            <p:ph type="body" idx="1"/>
          </p:nvPr>
        </p:nvSpPr>
        <p:spPr>
          <a:xfrm>
            <a:off x="539750" y="3429000"/>
            <a:ext cx="6635750" cy="1584325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zh-CN" altLang="en-US" b="1" smtClean="0"/>
              <a:t>表示机械在</a:t>
            </a:r>
            <a:r>
              <a:rPr lang="en-US" altLang="zh-CN" b="1" smtClean="0"/>
              <a:t>1s</a:t>
            </a:r>
            <a:r>
              <a:rPr lang="zh-CN" altLang="en-US" b="1" smtClean="0"/>
              <a:t>内做了</a:t>
            </a:r>
            <a:r>
              <a:rPr lang="en-US" altLang="zh-CN" b="1" smtClean="0"/>
              <a:t>1000J</a:t>
            </a:r>
            <a:r>
              <a:rPr lang="zh-CN" altLang="en-US" b="1" smtClean="0"/>
              <a:t>的功．</a:t>
            </a:r>
          </a:p>
        </p:txBody>
      </p:sp>
    </p:spTree>
    <p:extLst>
      <p:ext uri="{BB962C8B-B14F-4D97-AF65-F5344CB8AC3E}">
        <p14:creationId xmlns:p14="http://schemas.microsoft.com/office/powerpoint/2010/main" xmlns="" val="27897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占位符 19458"/>
          <p:cNvSpPr>
            <a:spLocks noGrp="1" noChangeArrowheads="1"/>
          </p:cNvSpPr>
          <p:nvPr>
            <p:ph type="body" idx="1"/>
          </p:nvPr>
        </p:nvSpPr>
        <p:spPr>
          <a:xfrm>
            <a:off x="467544" y="908720"/>
            <a:ext cx="8229600" cy="4525963"/>
          </a:xfrm>
        </p:spPr>
        <p:txBody>
          <a:bodyPr/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想想议议：</a:t>
            </a:r>
          </a:p>
          <a:p>
            <a:r>
              <a:rPr lang="zh-CN" altLang="en-US" sz="4800" b="1" dirty="0" smtClean="0"/>
              <a:t> 物理学或者生活中，还有哪些场合需要表示一个物理量变化快慢的？</a:t>
            </a:r>
            <a:r>
              <a:rPr lang="zh-CN" altLang="en-US" sz="4800" b="1" dirty="0" smtClean="0">
                <a:solidFill>
                  <a:schemeClr val="folHlink"/>
                </a:solidFill>
              </a:rPr>
              <a:t> </a:t>
            </a:r>
          </a:p>
          <a:p>
            <a:endParaRPr lang="zh-CN" altLang="en-US" sz="4800" dirty="0" smtClean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8805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文本框 20481"/>
          <p:cNvSpPr txBox="1">
            <a:spLocks noChangeArrowheads="1"/>
          </p:cNvSpPr>
          <p:nvPr/>
        </p:nvSpPr>
        <p:spPr bwMode="auto">
          <a:xfrm>
            <a:off x="609600" y="457200"/>
            <a:ext cx="800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1800"/>
          </a:p>
        </p:txBody>
      </p:sp>
      <p:sp>
        <p:nvSpPr>
          <p:cNvPr id="20483" name="文本框 20482"/>
          <p:cNvSpPr txBox="1">
            <a:spLocks noChangeArrowheads="1"/>
          </p:cNvSpPr>
          <p:nvPr/>
        </p:nvSpPr>
        <p:spPr bwMode="auto">
          <a:xfrm>
            <a:off x="251520" y="908720"/>
            <a:ext cx="8077200" cy="2305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600" b="1" dirty="0" smtClean="0">
                <a:latin typeface="+mn-ea"/>
                <a:ea typeface="+mn-ea"/>
              </a:rPr>
              <a:t>    </a:t>
            </a:r>
            <a:r>
              <a:rPr lang="zh-CN" altLang="en-US" sz="3200" b="1" dirty="0" smtClean="0">
                <a:latin typeface="+mn-ea"/>
                <a:ea typeface="+mn-ea"/>
              </a:rPr>
              <a:t>建</a:t>
            </a:r>
            <a:r>
              <a:rPr lang="zh-CN" altLang="en-US" sz="3200" b="1" dirty="0">
                <a:latin typeface="+mn-ea"/>
                <a:ea typeface="+mn-ea"/>
              </a:rPr>
              <a:t>筑工地上，水泥板质量为</a:t>
            </a:r>
            <a:r>
              <a:rPr lang="en-US" altLang="zh-CN" sz="3200" b="1" dirty="0">
                <a:latin typeface="+mn-ea"/>
                <a:ea typeface="+mn-ea"/>
              </a:rPr>
              <a:t>0.7t</a:t>
            </a:r>
            <a:r>
              <a:rPr lang="zh-CN" altLang="en-US" sz="3200" b="1" dirty="0">
                <a:latin typeface="+mn-ea"/>
                <a:ea typeface="+mn-ea"/>
              </a:rPr>
              <a:t>，起重机在</a:t>
            </a:r>
            <a:r>
              <a:rPr lang="en-US" altLang="zh-CN" sz="3200" b="1" dirty="0">
                <a:latin typeface="+mn-ea"/>
                <a:ea typeface="+mn-ea"/>
              </a:rPr>
              <a:t>15S</a:t>
            </a:r>
            <a:r>
              <a:rPr lang="zh-CN" altLang="en-US" sz="3200" b="1" dirty="0">
                <a:latin typeface="+mn-ea"/>
                <a:ea typeface="+mn-ea"/>
              </a:rPr>
              <a:t>内把它匀速提升到</a:t>
            </a:r>
            <a:r>
              <a:rPr lang="en-US" altLang="zh-CN" sz="3200" b="1" dirty="0">
                <a:latin typeface="+mn-ea"/>
                <a:ea typeface="+mn-ea"/>
              </a:rPr>
              <a:t>4m</a:t>
            </a:r>
            <a:r>
              <a:rPr lang="zh-CN" altLang="en-US" sz="3200" b="1" dirty="0">
                <a:latin typeface="+mn-ea"/>
                <a:ea typeface="+mn-ea"/>
              </a:rPr>
              <a:t>的高度，起重机提升重物的功率是多少？</a:t>
            </a:r>
          </a:p>
        </p:txBody>
      </p:sp>
      <p:grpSp>
        <p:nvGrpSpPr>
          <p:cNvPr id="20484" name="组合 20483"/>
          <p:cNvGrpSpPr>
            <a:grpSpLocks/>
          </p:cNvGrpSpPr>
          <p:nvPr/>
        </p:nvGrpSpPr>
        <p:grpSpPr bwMode="auto">
          <a:xfrm>
            <a:off x="467544" y="4005064"/>
            <a:ext cx="8153400" cy="1052513"/>
            <a:chOff x="0" y="0"/>
            <a:chExt cx="5136" cy="663"/>
          </a:xfrm>
        </p:grpSpPr>
        <p:sp>
          <p:nvSpPr>
            <p:cNvPr id="19460" name="直接连接符 20484"/>
            <p:cNvSpPr>
              <a:spLocks noChangeShapeType="1"/>
            </p:cNvSpPr>
            <p:nvPr/>
          </p:nvSpPr>
          <p:spPr bwMode="auto">
            <a:xfrm>
              <a:off x="3168" y="336"/>
              <a:ext cx="3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9461" name="组合 20485"/>
            <p:cNvGrpSpPr>
              <a:grpSpLocks/>
            </p:cNvGrpSpPr>
            <p:nvPr/>
          </p:nvGrpSpPr>
          <p:grpSpPr bwMode="auto">
            <a:xfrm>
              <a:off x="0" y="0"/>
              <a:ext cx="5136" cy="663"/>
              <a:chOff x="0" y="0"/>
              <a:chExt cx="5136" cy="663"/>
            </a:xfrm>
          </p:grpSpPr>
          <p:sp>
            <p:nvSpPr>
              <p:cNvPr id="19462" name="直接连接符 20486"/>
              <p:cNvSpPr>
                <a:spLocks noChangeShapeType="1"/>
              </p:cNvSpPr>
              <p:nvPr/>
            </p:nvSpPr>
            <p:spPr bwMode="auto">
              <a:xfrm>
                <a:off x="1440" y="336"/>
                <a:ext cx="4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9463" name="组合 20487"/>
              <p:cNvGrpSpPr>
                <a:grpSpLocks/>
              </p:cNvGrpSpPr>
              <p:nvPr/>
            </p:nvGrpSpPr>
            <p:grpSpPr bwMode="auto">
              <a:xfrm>
                <a:off x="0" y="0"/>
                <a:ext cx="5136" cy="663"/>
                <a:chOff x="0" y="0"/>
                <a:chExt cx="5136" cy="663"/>
              </a:xfrm>
            </p:grpSpPr>
            <p:sp>
              <p:nvSpPr>
                <p:cNvPr id="19464" name="文本框 20488"/>
                <p:cNvSpPr txBox="1">
                  <a:spLocks noChangeArrowheads="1"/>
                </p:cNvSpPr>
                <p:nvPr/>
              </p:nvSpPr>
              <p:spPr bwMode="auto">
                <a:xfrm>
                  <a:off x="0" y="144"/>
                  <a:ext cx="5136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r>
                    <a:rPr lang="zh-CN" altLang="en-US" sz="2800" b="1"/>
                    <a:t>分析：</a:t>
                  </a:r>
                  <a:r>
                    <a:rPr lang="en-US" altLang="zh-CN" sz="2800" b="1"/>
                    <a:t>P=</a:t>
                  </a:r>
                  <a:r>
                    <a:rPr lang="en-US" altLang="zh-CN" sz="2800" b="1">
                      <a:cs typeface="Arial" pitchFamily="34" charset="0"/>
                    </a:rPr>
                    <a:t>—</a:t>
                  </a:r>
                  <a:r>
                    <a:rPr lang="en-US" altLang="zh-CN" sz="2800" b="1"/>
                    <a:t>                 W=Gh               G=mg</a:t>
                  </a:r>
                  <a:r>
                    <a:rPr lang="en-US" altLang="zh-CN" sz="2400"/>
                    <a:t>              </a:t>
                  </a:r>
                </a:p>
              </p:txBody>
            </p:sp>
            <p:sp>
              <p:nvSpPr>
                <p:cNvPr id="19465" name="文本框 20489"/>
                <p:cNvSpPr txBox="1">
                  <a:spLocks noChangeArrowheads="1"/>
                </p:cNvSpPr>
                <p:nvPr/>
              </p:nvSpPr>
              <p:spPr bwMode="auto">
                <a:xfrm>
                  <a:off x="960" y="0"/>
                  <a:ext cx="451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zh-CN" sz="2800" b="1"/>
                    <a:t>W</a:t>
                  </a:r>
                </a:p>
              </p:txBody>
            </p:sp>
            <p:sp>
              <p:nvSpPr>
                <p:cNvPr id="19466" name="文本框 20490"/>
                <p:cNvSpPr txBox="1">
                  <a:spLocks noChangeArrowheads="1"/>
                </p:cNvSpPr>
                <p:nvPr/>
              </p:nvSpPr>
              <p:spPr bwMode="auto">
                <a:xfrm>
                  <a:off x="1056" y="336"/>
                  <a:ext cx="191" cy="32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 sz="4000"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r>
                    <a:rPr lang="en-US" altLang="zh-CN" sz="2800" b="1"/>
                    <a:t>t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394213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矩形 21505"/>
          <p:cNvSpPr>
            <a:spLocks noChangeArrowheads="1" noChangeShapeType="1" noTextEdit="1"/>
          </p:cNvSpPr>
          <p:nvPr/>
        </p:nvSpPr>
        <p:spPr bwMode="auto">
          <a:xfrm>
            <a:off x="755576" y="764704"/>
            <a:ext cx="1540718" cy="74570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dirty="0" smtClean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8999"/>
                    </a:srgbClr>
                  </a:outerShdw>
                </a:effectLst>
                <a:latin typeface="宋体"/>
                <a:ea typeface="宋体"/>
              </a:rPr>
              <a:t>小</a:t>
            </a:r>
            <a:r>
              <a:rPr lang="zh-CN" altLang="en-US" sz="3600" dirty="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8999"/>
                    </a:srgbClr>
                  </a:outerShdw>
                </a:effectLst>
                <a:latin typeface="宋体"/>
                <a:ea typeface="宋体"/>
              </a:rPr>
              <a:t>结</a:t>
            </a:r>
          </a:p>
        </p:txBody>
      </p:sp>
      <p:sp>
        <p:nvSpPr>
          <p:cNvPr id="21507" name="文本框 21506"/>
          <p:cNvSpPr txBox="1">
            <a:spLocks noChangeArrowheads="1"/>
          </p:cNvSpPr>
          <p:nvPr/>
        </p:nvSpPr>
        <p:spPr bwMode="auto">
          <a:xfrm>
            <a:off x="827584" y="1772816"/>
            <a:ext cx="7272338" cy="9366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800" b="1">
                <a:latin typeface="Times New Roman" pitchFamily="18" charset="0"/>
              </a:rPr>
              <a:t>1</a:t>
            </a:r>
            <a:r>
              <a:rPr lang="zh-CN" altLang="en-US" sz="2800" b="1">
                <a:latin typeface="Times New Roman" pitchFamily="18" charset="0"/>
              </a:rPr>
              <a:t>、功率的概念：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单位时间里完成的功，</a:t>
            </a:r>
          </a:p>
          <a:p>
            <a:pPr algn="just"/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</a:rPr>
              <a:t>叫做功率</a:t>
            </a:r>
            <a:r>
              <a:rPr lang="zh-CN" altLang="en-US" sz="2800" b="1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b="1">
              <a:latin typeface="Times New Roman" pitchFamily="18" charset="0"/>
            </a:endParaRPr>
          </a:p>
        </p:txBody>
      </p:sp>
      <p:sp>
        <p:nvSpPr>
          <p:cNvPr id="21508" name="文本框 21507"/>
          <p:cNvSpPr txBox="1">
            <a:spLocks noChangeArrowheads="1"/>
          </p:cNvSpPr>
          <p:nvPr/>
        </p:nvSpPr>
        <p:spPr bwMode="auto">
          <a:xfrm>
            <a:off x="971550" y="3141663"/>
            <a:ext cx="7272338" cy="6477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800" b="1" dirty="0">
                <a:latin typeface="Times New Roman" pitchFamily="18" charset="0"/>
              </a:rPr>
              <a:t>2</a:t>
            </a:r>
            <a:r>
              <a:rPr lang="zh-CN" altLang="en-US" sz="2800" b="1" dirty="0">
                <a:latin typeface="Times New Roman" pitchFamily="18" charset="0"/>
              </a:rPr>
              <a:t>、功率的物理意义：表示物体做功的快慢。</a:t>
            </a: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>
            <a:off x="971550" y="4076700"/>
            <a:ext cx="7272338" cy="5762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800" b="1">
                <a:latin typeface="Times New Roman" pitchFamily="18" charset="0"/>
              </a:rPr>
              <a:t>3</a:t>
            </a:r>
            <a:r>
              <a:rPr lang="zh-CN" altLang="en-US" sz="2800" b="1">
                <a:latin typeface="Times New Roman" pitchFamily="18" charset="0"/>
              </a:rPr>
              <a:t>、计算公式：</a:t>
            </a:r>
            <a:r>
              <a:rPr lang="en-US" altLang="zh-CN" sz="2800" b="1">
                <a:latin typeface="Times New Roman" pitchFamily="18" charset="0"/>
              </a:rPr>
              <a:t>p=W/t   </a:t>
            </a:r>
            <a:r>
              <a:rPr lang="zh-CN" altLang="en-US" sz="2800" b="1">
                <a:latin typeface="Times New Roman" pitchFamily="18" charset="0"/>
              </a:rPr>
              <a:t>单位：瓦特　千瓦</a:t>
            </a:r>
          </a:p>
        </p:txBody>
      </p:sp>
      <p:sp>
        <p:nvSpPr>
          <p:cNvPr id="21510" name="文本框 21509"/>
          <p:cNvSpPr txBox="1">
            <a:spLocks noChangeArrowheads="1"/>
          </p:cNvSpPr>
          <p:nvPr/>
        </p:nvSpPr>
        <p:spPr bwMode="auto">
          <a:xfrm>
            <a:off x="1043608" y="4725144"/>
            <a:ext cx="7272338" cy="93503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800" b="1" dirty="0">
                <a:latin typeface="Times New Roman" pitchFamily="18" charset="0"/>
              </a:rPr>
              <a:t>4</a:t>
            </a:r>
            <a:r>
              <a:rPr lang="zh-CN" altLang="en-US" sz="2800" b="1" dirty="0">
                <a:latin typeface="Times New Roman" pitchFamily="18" charset="0"/>
              </a:rPr>
              <a:t>、生活中各种机械功率的意义及功率知识的</a:t>
            </a:r>
          </a:p>
          <a:p>
            <a:pPr algn="just"/>
            <a:r>
              <a:rPr lang="zh-CN" altLang="en-US" sz="2800" b="1" dirty="0">
                <a:latin typeface="Times New Roman" pitchFamily="18" charset="0"/>
              </a:rPr>
              <a:t>的应用。</a:t>
            </a:r>
          </a:p>
        </p:txBody>
      </p:sp>
    </p:spTree>
    <p:extLst>
      <p:ext uri="{BB962C8B-B14F-4D97-AF65-F5344CB8AC3E}">
        <p14:creationId xmlns:p14="http://schemas.microsoft.com/office/powerpoint/2010/main" xmlns="" val="63102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 animBg="1"/>
      <p:bldP spid="215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框 24578"/>
          <p:cNvSpPr txBox="1">
            <a:spLocks noChangeArrowheads="1"/>
          </p:cNvSpPr>
          <p:nvPr/>
        </p:nvSpPr>
        <p:spPr bwMode="auto">
          <a:xfrm>
            <a:off x="251520" y="1052736"/>
            <a:ext cx="864235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3200" b="1" dirty="0">
                <a:latin typeface="+mn-ea"/>
                <a:ea typeface="+mn-ea"/>
              </a:rPr>
              <a:t>  </a:t>
            </a:r>
            <a:r>
              <a:rPr lang="en-US" altLang="zh-CN" sz="3200" b="1" dirty="0" smtClean="0">
                <a:latin typeface="+mn-ea"/>
                <a:ea typeface="+mn-ea"/>
              </a:rPr>
              <a:t>1</a:t>
            </a:r>
            <a:r>
              <a:rPr lang="zh-CN" altLang="en-US" sz="3200" b="1" dirty="0" smtClean="0">
                <a:latin typeface="+mn-ea"/>
                <a:ea typeface="+mn-ea"/>
              </a:rPr>
              <a:t> </a:t>
            </a:r>
            <a:r>
              <a:rPr lang="zh-CN" altLang="en-US" sz="3600" b="1" dirty="0">
                <a:latin typeface="+mn-ea"/>
                <a:ea typeface="+mn-ea"/>
              </a:rPr>
              <a:t>功率相等的甲、乙两辆汽车，在相等时间内甲、乙两车通过距离之比是</a:t>
            </a:r>
            <a:r>
              <a:rPr lang="en-US" altLang="zh-CN" sz="3600" b="1" dirty="0">
                <a:latin typeface="+mn-ea"/>
                <a:ea typeface="+mn-ea"/>
              </a:rPr>
              <a:t>4∶3</a:t>
            </a:r>
            <a:r>
              <a:rPr lang="zh-CN" altLang="en-US" sz="3600" b="1" dirty="0">
                <a:latin typeface="+mn-ea"/>
                <a:ea typeface="+mn-ea"/>
              </a:rPr>
              <a:t>，则　</a:t>
            </a:r>
            <a:r>
              <a:rPr lang="en-US" altLang="zh-CN" sz="3600" b="1" dirty="0">
                <a:latin typeface="+mn-ea"/>
                <a:ea typeface="+mn-ea"/>
              </a:rPr>
              <a:t>[   </a:t>
            </a:r>
            <a:r>
              <a:rPr lang="zh-CN" altLang="en-US" sz="3600" b="1" dirty="0">
                <a:latin typeface="+mn-ea"/>
                <a:ea typeface="+mn-ea"/>
              </a:rPr>
              <a:t>　</a:t>
            </a:r>
            <a:r>
              <a:rPr lang="en-US" altLang="zh-CN" sz="3600" b="1" dirty="0">
                <a:latin typeface="+mn-ea"/>
                <a:ea typeface="+mn-ea"/>
              </a:rPr>
              <a:t>]</a:t>
            </a:r>
            <a:br>
              <a:rPr lang="en-US" altLang="zh-CN" sz="3600" b="1" dirty="0">
                <a:latin typeface="+mn-ea"/>
                <a:ea typeface="+mn-ea"/>
              </a:rPr>
            </a:br>
            <a:r>
              <a:rPr lang="zh-CN" altLang="en-US" sz="3600" b="1" dirty="0">
                <a:latin typeface="+mn-ea"/>
                <a:ea typeface="+mn-ea"/>
              </a:rPr>
              <a:t>　　</a:t>
            </a:r>
            <a:r>
              <a:rPr lang="en-US" altLang="zh-CN" sz="3600" b="1" dirty="0">
                <a:latin typeface="+mn-ea"/>
                <a:ea typeface="+mn-ea"/>
              </a:rPr>
              <a:t>A</a:t>
            </a:r>
            <a:r>
              <a:rPr lang="zh-CN" altLang="en-US" sz="3600" b="1" dirty="0">
                <a:latin typeface="+mn-ea"/>
                <a:ea typeface="+mn-ea"/>
              </a:rPr>
              <a:t>．甲、乙两汽车之牵引力比是</a:t>
            </a:r>
            <a:r>
              <a:rPr lang="en-US" altLang="zh-CN" sz="3600" b="1" dirty="0">
                <a:latin typeface="+mn-ea"/>
                <a:ea typeface="+mn-ea"/>
              </a:rPr>
              <a:t>3∶4</a:t>
            </a:r>
            <a:br>
              <a:rPr lang="en-US" altLang="zh-CN" sz="3600" b="1" dirty="0">
                <a:latin typeface="+mn-ea"/>
                <a:ea typeface="+mn-ea"/>
              </a:rPr>
            </a:br>
            <a:r>
              <a:rPr lang="zh-CN" altLang="en-US" sz="3600" b="1" dirty="0">
                <a:latin typeface="+mn-ea"/>
                <a:ea typeface="+mn-ea"/>
              </a:rPr>
              <a:t>　　</a:t>
            </a:r>
            <a:r>
              <a:rPr lang="en-US" altLang="zh-CN" sz="3600" b="1" dirty="0">
                <a:latin typeface="+mn-ea"/>
                <a:ea typeface="+mn-ea"/>
              </a:rPr>
              <a:t>B</a:t>
            </a:r>
            <a:r>
              <a:rPr lang="zh-CN" altLang="en-US" sz="3600" b="1" dirty="0">
                <a:latin typeface="+mn-ea"/>
                <a:ea typeface="+mn-ea"/>
              </a:rPr>
              <a:t>．甲、乙两汽车做功之比是</a:t>
            </a:r>
            <a:r>
              <a:rPr lang="en-US" altLang="zh-CN" sz="3600" b="1" dirty="0">
                <a:latin typeface="+mn-ea"/>
                <a:ea typeface="+mn-ea"/>
              </a:rPr>
              <a:t>3∶4</a:t>
            </a:r>
            <a:br>
              <a:rPr lang="en-US" altLang="zh-CN" sz="3600" b="1" dirty="0">
                <a:latin typeface="+mn-ea"/>
                <a:ea typeface="+mn-ea"/>
              </a:rPr>
            </a:br>
            <a:r>
              <a:rPr lang="zh-CN" altLang="en-US" sz="3600" b="1" dirty="0">
                <a:latin typeface="+mn-ea"/>
                <a:ea typeface="+mn-ea"/>
              </a:rPr>
              <a:t>　　</a:t>
            </a:r>
            <a:r>
              <a:rPr lang="en-US" altLang="zh-CN" sz="3600" b="1" dirty="0">
                <a:latin typeface="+mn-ea"/>
                <a:ea typeface="+mn-ea"/>
              </a:rPr>
              <a:t>C</a:t>
            </a:r>
            <a:r>
              <a:rPr lang="zh-CN" altLang="en-US" sz="3600" b="1" dirty="0">
                <a:latin typeface="+mn-ea"/>
                <a:ea typeface="+mn-ea"/>
              </a:rPr>
              <a:t>．甲、乙两汽车做功之比是</a:t>
            </a:r>
            <a:r>
              <a:rPr lang="en-US" altLang="zh-CN" sz="3600" b="1" dirty="0">
                <a:latin typeface="+mn-ea"/>
                <a:ea typeface="+mn-ea"/>
              </a:rPr>
              <a:t>4∶3</a:t>
            </a:r>
            <a:br>
              <a:rPr lang="en-US" altLang="zh-CN" sz="3600" b="1" dirty="0">
                <a:latin typeface="+mn-ea"/>
                <a:ea typeface="+mn-ea"/>
              </a:rPr>
            </a:br>
            <a:r>
              <a:rPr lang="zh-CN" altLang="en-US" sz="3600" b="1" dirty="0">
                <a:latin typeface="+mn-ea"/>
                <a:ea typeface="+mn-ea"/>
              </a:rPr>
              <a:t>　　</a:t>
            </a:r>
            <a:r>
              <a:rPr lang="en-US" altLang="zh-CN" sz="3600" b="1" dirty="0">
                <a:latin typeface="+mn-ea"/>
                <a:ea typeface="+mn-ea"/>
              </a:rPr>
              <a:t>D</a:t>
            </a:r>
            <a:r>
              <a:rPr lang="zh-CN" altLang="en-US" sz="3600" b="1" dirty="0">
                <a:latin typeface="+mn-ea"/>
                <a:ea typeface="+mn-ea"/>
              </a:rPr>
              <a:t>．甲、乙两汽车牵引力之比是</a:t>
            </a:r>
            <a:r>
              <a:rPr lang="en-US" altLang="zh-CN" sz="3600" b="1" dirty="0">
                <a:latin typeface="+mn-ea"/>
                <a:ea typeface="+mn-ea"/>
              </a:rPr>
              <a:t>4∶3</a:t>
            </a:r>
          </a:p>
        </p:txBody>
      </p:sp>
      <p:sp>
        <p:nvSpPr>
          <p:cNvPr id="24580" name="文本框 24579"/>
          <p:cNvSpPr txBox="1">
            <a:spLocks noChangeArrowheads="1"/>
          </p:cNvSpPr>
          <p:nvPr/>
        </p:nvSpPr>
        <p:spPr bwMode="auto">
          <a:xfrm>
            <a:off x="2123728" y="2060848"/>
            <a:ext cx="5762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ahoma" pitchFamily="34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xmlns="" val="285810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25601"/>
          <p:cNvSpPr>
            <a:spLocks noChangeArrowheads="1"/>
          </p:cNvSpPr>
          <p:nvPr/>
        </p:nvSpPr>
        <p:spPr bwMode="auto">
          <a:xfrm>
            <a:off x="251520" y="1988840"/>
            <a:ext cx="619268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0" hangingPunct="0"/>
            <a:r>
              <a:rPr lang="zh-CN" altLang="en-US" sz="3200" dirty="0">
                <a:latin typeface="Times New Roman" pitchFamily="18" charset="0"/>
              </a:rPr>
              <a:t>    </a:t>
            </a:r>
            <a:r>
              <a:rPr lang="zh-CN" altLang="en-US" sz="3200" b="1" dirty="0">
                <a:latin typeface="Times New Roman" pitchFamily="18" charset="0"/>
              </a:rPr>
              <a:t>（</a:t>
            </a:r>
            <a:r>
              <a:rPr lang="en-US" altLang="zh-CN" sz="3200" b="1" dirty="0">
                <a:latin typeface="Times New Roman" pitchFamily="18" charset="0"/>
              </a:rPr>
              <a:t>1</a:t>
            </a:r>
            <a:r>
              <a:rPr lang="zh-CN" altLang="en-US" sz="3200" b="1" dirty="0">
                <a:latin typeface="Times New Roman" pitchFamily="18" charset="0"/>
              </a:rPr>
              <a:t>）指出应测量的物理量；</a:t>
            </a:r>
          </a:p>
          <a:p>
            <a:pPr algn="just" eaLnBrk="0" hangingPunct="0"/>
            <a:endParaRPr lang="zh-CN" altLang="en-US" sz="3200" b="1" dirty="0">
              <a:latin typeface="Times New Roman" pitchFamily="18" charset="0"/>
            </a:endParaRPr>
          </a:p>
          <a:p>
            <a:pPr algn="just" eaLnBrk="0" hangingPunct="0"/>
            <a:r>
              <a:rPr lang="zh-CN" altLang="en-US" sz="3200" b="1" dirty="0">
                <a:latin typeface="Times New Roman" pitchFamily="18" charset="0"/>
              </a:rPr>
              <a:t>    （</a:t>
            </a:r>
            <a:r>
              <a:rPr lang="en-US" altLang="zh-CN" sz="3200" b="1" dirty="0">
                <a:latin typeface="Times New Roman" pitchFamily="18" charset="0"/>
              </a:rPr>
              <a:t>2</a:t>
            </a:r>
            <a:r>
              <a:rPr lang="zh-CN" altLang="en-US" sz="3200" b="1" dirty="0">
                <a:latin typeface="Times New Roman" pitchFamily="18" charset="0"/>
              </a:rPr>
              <a:t>）应选择的测量工具；</a:t>
            </a:r>
          </a:p>
          <a:p>
            <a:pPr algn="just" eaLnBrk="0" hangingPunct="0"/>
            <a:endParaRPr lang="zh-CN" altLang="en-US" sz="3200" b="1" dirty="0">
              <a:latin typeface="Times New Roman" pitchFamily="18" charset="0"/>
            </a:endParaRPr>
          </a:p>
          <a:p>
            <a:pPr algn="just" eaLnBrk="0" hangingPunct="0"/>
            <a:r>
              <a:rPr lang="zh-CN" altLang="en-US" sz="3200" b="1" dirty="0">
                <a:latin typeface="Times New Roman" pitchFamily="18" charset="0"/>
              </a:rPr>
              <a:t>    （</a:t>
            </a:r>
            <a:r>
              <a:rPr lang="en-US" altLang="zh-CN" sz="3200" b="1" dirty="0">
                <a:latin typeface="Times New Roman" pitchFamily="18" charset="0"/>
              </a:rPr>
              <a:t>3</a:t>
            </a:r>
            <a:r>
              <a:rPr lang="zh-CN" altLang="en-US" sz="3200" b="1" dirty="0">
                <a:latin typeface="Times New Roman" pitchFamily="18" charset="0"/>
              </a:rPr>
              <a:t>）测量功率的依据．</a:t>
            </a:r>
          </a:p>
        </p:txBody>
      </p:sp>
      <p:sp>
        <p:nvSpPr>
          <p:cNvPr id="25604" name="矩形 25603"/>
          <p:cNvSpPr>
            <a:spLocks noChangeArrowheads="1"/>
          </p:cNvSpPr>
          <p:nvPr/>
        </p:nvSpPr>
        <p:spPr bwMode="auto">
          <a:xfrm>
            <a:off x="323850" y="5589588"/>
            <a:ext cx="77041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266700"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solidFill>
                  <a:schemeClr val="bg1"/>
                </a:solidFill>
                <a:latin typeface="Times New Roman" pitchFamily="18" charset="0"/>
              </a:rPr>
              <a:t>如何测量你从一楼到五楼的功率？</a:t>
            </a:r>
          </a:p>
        </p:txBody>
      </p:sp>
      <p:sp>
        <p:nvSpPr>
          <p:cNvPr id="24580" name="矩形 25604"/>
          <p:cNvSpPr>
            <a:spLocks noChangeArrowheads="1" noChangeShapeType="1" noTextEdit="1"/>
          </p:cNvSpPr>
          <p:nvPr/>
        </p:nvSpPr>
        <p:spPr bwMode="auto">
          <a:xfrm>
            <a:off x="539552" y="836712"/>
            <a:ext cx="2808312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/>
                <a:ea typeface="华文行楷"/>
              </a:rPr>
              <a:t>3</a:t>
            </a:r>
            <a:r>
              <a:rPr lang="zh-CN" altLang="en-US" sz="3600" b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/>
                <a:ea typeface="华文行楷"/>
              </a:rPr>
              <a:t>、实</a:t>
            </a:r>
            <a:r>
              <a:rPr lang="zh-CN" altLang="en-US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8999"/>
                    </a:srgbClr>
                  </a:outerShdw>
                </a:effectLst>
                <a:latin typeface="华文行楷"/>
                <a:ea typeface="华文行楷"/>
              </a:rPr>
              <a:t>验题：</a:t>
            </a:r>
          </a:p>
        </p:txBody>
      </p:sp>
      <p:pic>
        <p:nvPicPr>
          <p:cNvPr id="6" name="图片 5" descr="pic_2313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08920"/>
            <a:ext cx="3082423" cy="2402235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3328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  <p:bldP spid="2560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文本框 26625"/>
          <p:cNvSpPr txBox="1">
            <a:spLocks noChangeArrowheads="1"/>
          </p:cNvSpPr>
          <p:nvPr/>
        </p:nvSpPr>
        <p:spPr bwMode="auto">
          <a:xfrm>
            <a:off x="467544" y="1268760"/>
            <a:ext cx="82804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 smtClean="0">
                <a:latin typeface="+mn-ea"/>
                <a:ea typeface="+mn-ea"/>
              </a:rPr>
              <a:t>4</a:t>
            </a:r>
            <a:r>
              <a:rPr lang="zh-CN" altLang="en-US" sz="3200" b="1" dirty="0" smtClean="0">
                <a:latin typeface="+mn-ea"/>
                <a:ea typeface="+mn-ea"/>
              </a:rPr>
              <a:t>、在</a:t>
            </a:r>
            <a:r>
              <a:rPr lang="zh-CN" altLang="en-US" sz="3200" b="1" dirty="0">
                <a:latin typeface="+mn-ea"/>
                <a:ea typeface="+mn-ea"/>
              </a:rPr>
              <a:t>“比一比谁的功率大” 的比赛中，某同学从一楼跑到三楼用了</a:t>
            </a:r>
            <a:r>
              <a:rPr lang="en-US" altLang="zh-CN" sz="3200" b="1" dirty="0">
                <a:latin typeface="+mn-ea"/>
                <a:ea typeface="+mn-ea"/>
              </a:rPr>
              <a:t>10</a:t>
            </a:r>
            <a:r>
              <a:rPr lang="zh-CN" altLang="en-US" sz="3200" b="1" dirty="0">
                <a:latin typeface="+mn-ea"/>
                <a:ea typeface="+mn-ea"/>
              </a:rPr>
              <a:t>秒，则他上楼过程中的功率约是（     ）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+mn-ea"/>
                <a:ea typeface="+mn-ea"/>
              </a:rPr>
              <a:t>   </a:t>
            </a:r>
            <a:r>
              <a:rPr lang="en-US" altLang="zh-CN" sz="3200" b="1" dirty="0">
                <a:latin typeface="+mn-ea"/>
                <a:ea typeface="+mn-ea"/>
              </a:rPr>
              <a:t>A</a:t>
            </a:r>
            <a:r>
              <a:rPr lang="zh-CN" altLang="en-US" sz="3200" b="1" dirty="0">
                <a:latin typeface="+mn-ea"/>
                <a:ea typeface="+mn-ea"/>
              </a:rPr>
              <a:t>、</a:t>
            </a:r>
            <a:r>
              <a:rPr lang="en-US" altLang="zh-CN" sz="3200" b="1" dirty="0">
                <a:latin typeface="+mn-ea"/>
                <a:ea typeface="+mn-ea"/>
              </a:rPr>
              <a:t>3</a:t>
            </a:r>
            <a:r>
              <a:rPr lang="zh-CN" altLang="en-US" sz="3200" b="1" dirty="0">
                <a:latin typeface="+mn-ea"/>
                <a:ea typeface="+mn-ea"/>
              </a:rPr>
              <a:t>瓦      </a:t>
            </a:r>
            <a:r>
              <a:rPr lang="en-US" altLang="zh-CN" sz="3200" b="1" dirty="0">
                <a:latin typeface="+mn-ea"/>
                <a:ea typeface="+mn-ea"/>
              </a:rPr>
              <a:t>B</a:t>
            </a:r>
            <a:r>
              <a:rPr lang="zh-CN" altLang="en-US" sz="3200" b="1" dirty="0">
                <a:latin typeface="+mn-ea"/>
                <a:ea typeface="+mn-ea"/>
              </a:rPr>
              <a:t>、</a:t>
            </a:r>
            <a:r>
              <a:rPr lang="en-US" altLang="zh-CN" sz="3200" b="1" dirty="0">
                <a:latin typeface="+mn-ea"/>
                <a:ea typeface="+mn-ea"/>
              </a:rPr>
              <a:t>30</a:t>
            </a:r>
            <a:r>
              <a:rPr lang="zh-CN" altLang="en-US" sz="3200" b="1" dirty="0">
                <a:latin typeface="+mn-ea"/>
                <a:ea typeface="+mn-ea"/>
              </a:rPr>
              <a:t>瓦    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+mn-ea"/>
                <a:ea typeface="+mn-ea"/>
              </a:rPr>
              <a:t>   </a:t>
            </a:r>
            <a:r>
              <a:rPr lang="en-US" altLang="zh-CN" sz="3200" b="1" dirty="0">
                <a:latin typeface="+mn-ea"/>
                <a:ea typeface="+mn-ea"/>
              </a:rPr>
              <a:t>C</a:t>
            </a:r>
            <a:r>
              <a:rPr lang="zh-CN" altLang="en-US" sz="3200" b="1" dirty="0">
                <a:latin typeface="+mn-ea"/>
                <a:ea typeface="+mn-ea"/>
              </a:rPr>
              <a:t>、</a:t>
            </a:r>
            <a:r>
              <a:rPr lang="en-US" altLang="zh-CN" sz="3200" b="1" dirty="0">
                <a:latin typeface="+mn-ea"/>
                <a:ea typeface="+mn-ea"/>
              </a:rPr>
              <a:t>300</a:t>
            </a:r>
            <a:r>
              <a:rPr lang="zh-CN" altLang="en-US" sz="3200" b="1" dirty="0">
                <a:latin typeface="+mn-ea"/>
                <a:ea typeface="+mn-ea"/>
              </a:rPr>
              <a:t>瓦    </a:t>
            </a:r>
            <a:r>
              <a:rPr lang="en-US" altLang="zh-CN" sz="3200" b="1" dirty="0">
                <a:latin typeface="+mn-ea"/>
                <a:ea typeface="+mn-ea"/>
              </a:rPr>
              <a:t>D</a:t>
            </a:r>
            <a:r>
              <a:rPr lang="zh-CN" altLang="en-US" sz="3200" b="1" dirty="0">
                <a:latin typeface="+mn-ea"/>
                <a:ea typeface="+mn-ea"/>
              </a:rPr>
              <a:t>、</a:t>
            </a:r>
            <a:r>
              <a:rPr lang="en-US" altLang="zh-CN" sz="3200" b="1" dirty="0">
                <a:latin typeface="+mn-ea"/>
                <a:ea typeface="+mn-ea"/>
              </a:rPr>
              <a:t>3000</a:t>
            </a:r>
            <a:r>
              <a:rPr lang="zh-CN" altLang="en-US" sz="3200" b="1" dirty="0">
                <a:latin typeface="+mn-ea"/>
                <a:ea typeface="+mn-ea"/>
              </a:rPr>
              <a:t>瓦</a:t>
            </a:r>
          </a:p>
        </p:txBody>
      </p:sp>
      <p:sp>
        <p:nvSpPr>
          <p:cNvPr id="26627" name="文本框 26626"/>
          <p:cNvSpPr txBox="1">
            <a:spLocks noChangeArrowheads="1"/>
          </p:cNvSpPr>
          <p:nvPr/>
        </p:nvSpPr>
        <p:spPr bwMode="auto">
          <a:xfrm>
            <a:off x="4355976" y="2276872"/>
            <a:ext cx="533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+mn-ea"/>
                <a:ea typeface="+mn-ea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xmlns="" val="1274142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文本框 27650"/>
          <p:cNvSpPr txBox="1">
            <a:spLocks noChangeArrowheads="1"/>
          </p:cNvSpPr>
          <p:nvPr/>
        </p:nvSpPr>
        <p:spPr bwMode="auto">
          <a:xfrm>
            <a:off x="467544" y="836712"/>
            <a:ext cx="8280920" cy="2800767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400" b="1" dirty="0" smtClean="0">
                <a:latin typeface="+mn-ea"/>
                <a:ea typeface="+mn-ea"/>
              </a:rPr>
              <a:t>拓展：小</a:t>
            </a:r>
            <a:r>
              <a:rPr lang="zh-CN" altLang="en-US" sz="4400" b="1" dirty="0">
                <a:latin typeface="+mn-ea"/>
                <a:ea typeface="+mn-ea"/>
              </a:rPr>
              <a:t>强同学用</a:t>
            </a:r>
            <a:r>
              <a:rPr lang="en-US" altLang="zh-CN" sz="4400" b="1" dirty="0">
                <a:latin typeface="+mn-ea"/>
                <a:ea typeface="+mn-ea"/>
              </a:rPr>
              <a:t>100N</a:t>
            </a:r>
            <a:r>
              <a:rPr lang="zh-CN" altLang="en-US" sz="4400" b="1" dirty="0">
                <a:latin typeface="+mn-ea"/>
                <a:ea typeface="+mn-ea"/>
              </a:rPr>
              <a:t>的力推着一木箱在水平地面上以</a:t>
            </a:r>
            <a:r>
              <a:rPr lang="en-US" altLang="zh-CN" sz="4400" b="1" dirty="0">
                <a:latin typeface="+mn-ea"/>
                <a:ea typeface="+mn-ea"/>
              </a:rPr>
              <a:t>2m/S</a:t>
            </a:r>
            <a:r>
              <a:rPr lang="zh-CN" altLang="en-US" sz="4400" b="1" dirty="0">
                <a:latin typeface="+mn-ea"/>
                <a:ea typeface="+mn-ea"/>
              </a:rPr>
              <a:t>的速度前进，问：小强</a:t>
            </a:r>
            <a:r>
              <a:rPr lang="en-US" altLang="zh-CN" sz="4400" b="1" dirty="0">
                <a:latin typeface="+mn-ea"/>
                <a:ea typeface="+mn-ea"/>
              </a:rPr>
              <a:t>2</a:t>
            </a:r>
            <a:r>
              <a:rPr lang="zh-CN" altLang="en-US" sz="4400" b="1" dirty="0">
                <a:latin typeface="+mn-ea"/>
                <a:ea typeface="+mn-ea"/>
              </a:rPr>
              <a:t>秒内做了多少功？功率是多大？</a:t>
            </a:r>
          </a:p>
        </p:txBody>
      </p:sp>
      <p:sp>
        <p:nvSpPr>
          <p:cNvPr id="26627" name="文本框 27651"/>
          <p:cNvSpPr txBox="1">
            <a:spLocks noChangeArrowheads="1"/>
          </p:cNvSpPr>
          <p:nvPr/>
        </p:nvSpPr>
        <p:spPr bwMode="auto">
          <a:xfrm>
            <a:off x="755650" y="5445125"/>
            <a:ext cx="69119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1800"/>
          </a:p>
        </p:txBody>
      </p:sp>
      <p:sp>
        <p:nvSpPr>
          <p:cNvPr id="26628" name="矩形 2765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6" name="组合 28675"/>
          <p:cNvGrpSpPr>
            <a:grpSpLocks/>
          </p:cNvGrpSpPr>
          <p:nvPr/>
        </p:nvGrpSpPr>
        <p:grpSpPr bwMode="auto">
          <a:xfrm>
            <a:off x="1403648" y="4509120"/>
            <a:ext cx="4176713" cy="879475"/>
            <a:chOff x="0" y="0"/>
            <a:chExt cx="2631" cy="554"/>
          </a:xfrm>
        </p:grpSpPr>
        <p:sp>
          <p:nvSpPr>
            <p:cNvPr id="7" name="文本框 28676"/>
            <p:cNvSpPr txBox="1">
              <a:spLocks noChangeArrowheads="1"/>
            </p:cNvSpPr>
            <p:nvPr/>
          </p:nvSpPr>
          <p:spPr bwMode="auto">
            <a:xfrm>
              <a:off x="907" y="45"/>
              <a:ext cx="499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sz="4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600" b="1">
                  <a:solidFill>
                    <a:srgbClr val="6600FF"/>
                  </a:solidFill>
                  <a:latin typeface="Tahoma" pitchFamily="34" charset="0"/>
                </a:rPr>
                <a:t>＝</a:t>
              </a:r>
            </a:p>
          </p:txBody>
        </p:sp>
        <p:sp>
          <p:nvSpPr>
            <p:cNvPr id="8" name="直接连接符 28677"/>
            <p:cNvSpPr>
              <a:spLocks noChangeShapeType="1"/>
            </p:cNvSpPr>
            <p:nvPr/>
          </p:nvSpPr>
          <p:spPr bwMode="auto">
            <a:xfrm>
              <a:off x="1316" y="272"/>
              <a:ext cx="498" cy="0"/>
            </a:xfrm>
            <a:prstGeom prst="line">
              <a:avLst/>
            </a:prstGeom>
            <a:noFill/>
            <a:ln w="38100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  <p:grpSp>
          <p:nvGrpSpPr>
            <p:cNvPr id="9" name="组合 28678"/>
            <p:cNvGrpSpPr>
              <a:grpSpLocks/>
            </p:cNvGrpSpPr>
            <p:nvPr/>
          </p:nvGrpSpPr>
          <p:grpSpPr bwMode="auto">
            <a:xfrm>
              <a:off x="0" y="0"/>
              <a:ext cx="2631" cy="554"/>
              <a:chOff x="0" y="0"/>
              <a:chExt cx="2631" cy="554"/>
            </a:xfrm>
          </p:grpSpPr>
          <p:grpSp>
            <p:nvGrpSpPr>
              <p:cNvPr id="10" name="组合 28679"/>
              <p:cNvGrpSpPr>
                <a:grpSpLocks/>
              </p:cNvGrpSpPr>
              <p:nvPr/>
            </p:nvGrpSpPr>
            <p:grpSpPr bwMode="auto">
              <a:xfrm>
                <a:off x="0" y="0"/>
                <a:ext cx="1043" cy="554"/>
                <a:chOff x="0" y="0"/>
                <a:chExt cx="1043" cy="554"/>
              </a:xfrm>
            </p:grpSpPr>
            <p:sp>
              <p:nvSpPr>
                <p:cNvPr id="14" name="直接连接符 28680"/>
                <p:cNvSpPr>
                  <a:spLocks noChangeShapeType="1"/>
                </p:cNvSpPr>
                <p:nvPr/>
              </p:nvSpPr>
              <p:spPr bwMode="auto">
                <a:xfrm>
                  <a:off x="544" y="272"/>
                  <a:ext cx="408" cy="0"/>
                </a:xfrm>
                <a:prstGeom prst="line">
                  <a:avLst/>
                </a:prstGeom>
                <a:noFill/>
                <a:ln w="38100">
                  <a:solidFill>
                    <a:srgbClr val="660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 b="1"/>
                </a:p>
              </p:txBody>
            </p:sp>
            <p:grpSp>
              <p:nvGrpSpPr>
                <p:cNvPr id="15" name="组合 2868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1043" cy="554"/>
                  <a:chOff x="0" y="0"/>
                  <a:chExt cx="1043" cy="554"/>
                </a:xfrm>
              </p:grpSpPr>
              <p:sp>
                <p:nvSpPr>
                  <p:cNvPr id="16" name="文本框 2868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91"/>
                    <a:ext cx="635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9pPr>
                  </a:lstStyle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solidFill>
                          <a:srgbClr val="6600FF"/>
                        </a:solidFill>
                        <a:latin typeface="Tahoma" pitchFamily="34" charset="0"/>
                      </a:rPr>
                      <a:t>P</a:t>
                    </a:r>
                    <a:r>
                      <a:rPr lang="en-US" altLang="zh-CN" sz="2800" b="1">
                        <a:solidFill>
                          <a:srgbClr val="6600FF"/>
                        </a:solidFill>
                        <a:latin typeface="Tahoma" pitchFamily="34" charset="0"/>
                      </a:rPr>
                      <a:t> =</a:t>
                    </a:r>
                    <a:endParaRPr lang="en-US" altLang="zh-CN" b="1">
                      <a:solidFill>
                        <a:srgbClr val="6600FF"/>
                      </a:solidFill>
                      <a:latin typeface="Tahoma" pitchFamily="34" charset="0"/>
                    </a:endParaRPr>
                  </a:p>
                </p:txBody>
              </p:sp>
              <p:sp>
                <p:nvSpPr>
                  <p:cNvPr id="17" name="文本框 2868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90" y="0"/>
                    <a:ext cx="363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9pPr>
                  </a:lstStyle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>
                        <a:solidFill>
                          <a:schemeClr val="hlink"/>
                        </a:solidFill>
                        <a:latin typeface="Tahoma" pitchFamily="34" charset="0"/>
                      </a:rPr>
                      <a:t>W</a:t>
                    </a:r>
                  </a:p>
                </p:txBody>
              </p:sp>
              <p:sp>
                <p:nvSpPr>
                  <p:cNvPr id="18" name="文本框 2868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35" y="227"/>
                    <a:ext cx="408" cy="327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1pPr>
                    <a:lvl2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2pPr>
                    <a:lvl3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3pPr>
                    <a:lvl4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4pPr>
                    <a:lvl5pPr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itchFamily="34" charset="0"/>
                      <a:defRPr sz="4000">
                        <a:solidFill>
                          <a:schemeClr val="tx1"/>
                        </a:solidFill>
                        <a:latin typeface="Arial" pitchFamily="34" charset="0"/>
                        <a:ea typeface="宋体" pitchFamily="2" charset="-122"/>
                      </a:defRPr>
                    </a:lvl9pPr>
                  </a:lstStyle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 b="1" i="1" dirty="0">
                        <a:solidFill>
                          <a:schemeClr val="hlink"/>
                        </a:solidFill>
                        <a:latin typeface="Tahoma" pitchFamily="34" charset="0"/>
                      </a:rPr>
                      <a:t>t</a:t>
                    </a:r>
                  </a:p>
                </p:txBody>
              </p:sp>
            </p:grpSp>
          </p:grpSp>
          <p:sp>
            <p:nvSpPr>
              <p:cNvPr id="11" name="文本框 28685"/>
              <p:cNvSpPr txBox="1">
                <a:spLocks noChangeArrowheads="1"/>
              </p:cNvSpPr>
              <p:nvPr/>
            </p:nvSpPr>
            <p:spPr bwMode="auto">
              <a:xfrm>
                <a:off x="1406" y="0"/>
                <a:ext cx="54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6600FF"/>
                    </a:solidFill>
                    <a:latin typeface="Tahoma" pitchFamily="34" charset="0"/>
                  </a:rPr>
                  <a:t>F s</a:t>
                </a:r>
              </a:p>
            </p:txBody>
          </p:sp>
          <p:sp>
            <p:nvSpPr>
              <p:cNvPr id="12" name="文本框 28686"/>
              <p:cNvSpPr txBox="1">
                <a:spLocks noChangeArrowheads="1"/>
              </p:cNvSpPr>
              <p:nvPr/>
            </p:nvSpPr>
            <p:spPr bwMode="auto">
              <a:xfrm>
                <a:off x="1406" y="227"/>
                <a:ext cx="317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6600FF"/>
                    </a:solidFill>
                    <a:latin typeface="Tahoma" pitchFamily="34" charset="0"/>
                  </a:rPr>
                  <a:t>t</a:t>
                </a:r>
              </a:p>
            </p:txBody>
          </p:sp>
          <p:sp>
            <p:nvSpPr>
              <p:cNvPr id="13" name="文本框 28687"/>
              <p:cNvSpPr txBox="1">
                <a:spLocks noChangeArrowheads="1"/>
              </p:cNvSpPr>
              <p:nvPr/>
            </p:nvSpPr>
            <p:spPr bwMode="auto">
              <a:xfrm>
                <a:off x="2042" y="136"/>
                <a:ext cx="589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 sz="4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2800" b="1" i="1">
                    <a:solidFill>
                      <a:srgbClr val="6600FF"/>
                    </a:solidFill>
                    <a:latin typeface="Tahoma" pitchFamily="34" charset="0"/>
                  </a:rPr>
                  <a:t>F v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95392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占位符 29697"/>
          <p:cNvSpPr>
            <a:spLocks noGrp="1" noChangeArrowheads="1"/>
          </p:cNvSpPr>
          <p:nvPr>
            <p:ph type="body" idx="1"/>
          </p:nvPr>
        </p:nvSpPr>
        <p:spPr>
          <a:xfrm>
            <a:off x="251520" y="1988840"/>
            <a:ext cx="2915816" cy="3024336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zh-CN" altLang="en-US" sz="2800" b="1" dirty="0" smtClean="0">
                <a:solidFill>
                  <a:srgbClr val="0000FF"/>
                </a:solidFill>
              </a:rPr>
              <a:t>     为什么汽车上坡时，司机经常用换挡的方法减小速度？</a:t>
            </a:r>
          </a:p>
        </p:txBody>
      </p:sp>
      <p:sp>
        <p:nvSpPr>
          <p:cNvPr id="28674" name="矩形 29698"/>
          <p:cNvSpPr>
            <a:spLocks noChangeArrowheads="1" noChangeShapeType="1" noTextEdit="1"/>
          </p:cNvSpPr>
          <p:nvPr/>
        </p:nvSpPr>
        <p:spPr bwMode="auto">
          <a:xfrm>
            <a:off x="395536" y="1196752"/>
            <a:ext cx="22860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latin typeface="方正舒体"/>
                <a:ea typeface="方正舒体"/>
              </a:rPr>
              <a:t>知识的拓展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412776"/>
            <a:ext cx="5600815" cy="414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27435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956</Words>
  <Application>Microsoft Office PowerPoint</Application>
  <PresentationFormat>全屏显示(4:3)</PresentationFormat>
  <Paragraphs>89</Paragraphs>
  <Slides>18</Slides>
  <Notes>0</Notes>
  <HiddenSlides>2</HiddenSlides>
  <MMClips>1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18</vt:i4>
      </vt:variant>
    </vt:vector>
  </HeadingPairs>
  <TitlesOfParts>
    <vt:vector size="19" baseType="lpstr">
      <vt:lpstr>Office 主题</vt:lpstr>
      <vt:lpstr>功   率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某机器的功率为1000W，表示什么意思？ 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Microsoft</dc:creator>
  <cp:lastModifiedBy>Administrator</cp:lastModifiedBy>
  <cp:revision>12</cp:revision>
  <dcterms:created xsi:type="dcterms:W3CDTF">2016-09-13T07:51:41Z</dcterms:created>
  <dcterms:modified xsi:type="dcterms:W3CDTF">2018-05-06T07:00:47Z</dcterms:modified>
</cp:coreProperties>
</file>