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tags" Target="tags/tag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945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945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2F249EE-A800-450F-B649-BFF27DA2255A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1946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946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197893F-A90D-4CDB-83DE-90086E8CEEDB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741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741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C8C9A43-5D96-4584-AB5A-C9A2BEA5A0FE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1741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741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741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741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93F4900-3510-4234-A6F3-BECA4330E3B6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1843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843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F5225B7-7D8A-4689-9DD2-5639CC4D44E0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5D4D5041-3CF9-432F-B414-770B36320BC1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EB60ECDB-9594-4524-9C6A-C704CFEDEE28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3" r:id="rId2"/>
    <p:sldLayoutId id="2147485204" r:id="rId3"/>
    <p:sldLayoutId id="2147485205" r:id="rId4"/>
    <p:sldLayoutId id="2147485206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7" r:id="rId1"/>
    <p:sldLayoutId id="2147485208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1398588" y="26670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838200" y="2293938"/>
            <a:ext cx="7473950" cy="1323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综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合能力专项复习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二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图像分析类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镇江）图</a:t>
            </a:r>
            <a:r>
              <a:rPr lang="en-US" altLang="zh-CN" sz="2800"/>
              <a:t>1</a:t>
            </a:r>
            <a:r>
              <a:rPr lang="zh-CN" altLang="zh-CN" sz="2800"/>
              <a:t>是蓄水池水位自动控制模拟装置：可绕</a:t>
            </a:r>
            <a:r>
              <a:rPr lang="en-US" altLang="zh-CN" sz="2800" i="1"/>
              <a:t>O</a:t>
            </a:r>
            <a:r>
              <a:rPr lang="zh-CN" altLang="zh-CN" sz="2800"/>
              <a:t>点转动的轻质杠杆</a:t>
            </a:r>
            <a:r>
              <a:rPr lang="en-US" altLang="zh-CN" sz="2800" i="1"/>
              <a:t>A</a:t>
            </a:r>
            <a:r>
              <a:rPr lang="zh-CN" altLang="zh-CN" sz="2800"/>
              <a:t>端用轻绳系一正方体浮块，</a:t>
            </a:r>
            <a:r>
              <a:rPr lang="en-US" altLang="zh-CN" sz="2800" i="1"/>
              <a:t>B</a:t>
            </a:r>
            <a:r>
              <a:rPr lang="zh-CN" altLang="zh-CN" sz="2800"/>
              <a:t>端固定一轻质三角支架，支架与固定不动的压力敏感电阻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F</a:t>
            </a:r>
            <a:r>
              <a:rPr lang="zh-CN" altLang="zh-CN" sz="2800"/>
              <a:t>保持水平接触挤压，杠杆保持水平平衡．已知：</a:t>
            </a:r>
            <a:r>
              <a:rPr lang="en-US" altLang="zh-CN" sz="2800" i="1"/>
              <a:t>AO</a:t>
            </a:r>
            <a:r>
              <a:rPr lang="zh-CN" altLang="zh-CN" sz="2800"/>
              <a:t>长为</a:t>
            </a:r>
            <a:r>
              <a:rPr lang="en-US" altLang="zh-CN" sz="2800"/>
              <a:t>1 m</a:t>
            </a:r>
            <a:r>
              <a:rPr lang="zh-CN" altLang="zh-CN" sz="2800"/>
              <a:t>，</a:t>
            </a:r>
            <a:r>
              <a:rPr lang="en-US" altLang="zh-CN" sz="2800" i="1"/>
              <a:t>BO</a:t>
            </a:r>
            <a:r>
              <a:rPr lang="zh-CN" altLang="zh-CN" sz="2800"/>
              <a:t>长为</a:t>
            </a:r>
            <a:r>
              <a:rPr lang="en-US" altLang="zh-CN" sz="2800"/>
              <a:t>2 m</a:t>
            </a:r>
            <a:r>
              <a:rPr lang="zh-CN" altLang="zh-CN" sz="2800"/>
              <a:t>；浮块边长为</a:t>
            </a:r>
            <a:r>
              <a:rPr lang="en-US" altLang="zh-CN" sz="2800"/>
              <a:t>20 cm</a:t>
            </a:r>
            <a:r>
              <a:rPr lang="zh-CN" altLang="zh-CN" sz="2800"/>
              <a:t>，密度为</a:t>
            </a:r>
            <a:r>
              <a:rPr lang="en-US" altLang="zh-CN" sz="2800"/>
              <a:t>5×10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，下表面距池底</a:t>
            </a:r>
            <a:r>
              <a:rPr lang="en-US" altLang="zh-CN" sz="2800"/>
              <a:t>2 m</a:t>
            </a:r>
            <a:r>
              <a:rPr lang="zh-CN" altLang="zh-CN" sz="2800"/>
              <a:t>；当电磁铁线圈中的电流</a:t>
            </a:r>
            <a:r>
              <a:rPr lang="en-US" altLang="zh-CN" sz="2800" i="1"/>
              <a:t>I</a:t>
            </a:r>
            <a:r>
              <a:rPr lang="en-US" altLang="zh-CN" sz="2800"/>
              <a:t>≤0.02 A</a:t>
            </a:r>
            <a:r>
              <a:rPr lang="zh-CN" altLang="zh-CN" sz="2800"/>
              <a:t>时，衔铁</a:t>
            </a:r>
            <a:r>
              <a:rPr lang="en-US" altLang="zh-CN" sz="2800" i="1"/>
              <a:t>K</a:t>
            </a:r>
            <a:r>
              <a:rPr lang="zh-CN" altLang="zh-CN" sz="2800"/>
              <a:t>被释放，水泵开始工作向水池注水，反之停止注水，池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内达到所设定的最高水位，线圈电阻不计；电压</a:t>
            </a:r>
            <a:br>
              <a:rPr lang="en-US" altLang="zh-CN" sz="2800"/>
            </a:br>
            <a:r>
              <a:rPr lang="en-US" altLang="zh-CN" sz="2800" i="1"/>
              <a:t>U</a:t>
            </a:r>
            <a:r>
              <a:rPr lang="zh-CN" altLang="zh-CN" sz="2800"/>
              <a:t>＝</a:t>
            </a:r>
            <a:r>
              <a:rPr lang="en-US" altLang="zh-CN" sz="2800"/>
              <a:t>6 V</a:t>
            </a:r>
            <a:r>
              <a:rPr lang="zh-CN" altLang="zh-CN" sz="2800"/>
              <a:t>，电阻箱</a:t>
            </a:r>
            <a:r>
              <a:rPr lang="en-US" altLang="zh-CN" sz="2800" i="1"/>
              <a:t>R</a:t>
            </a:r>
            <a:r>
              <a:rPr lang="zh-CN" altLang="zh-CN" sz="2800"/>
              <a:t>调至</a:t>
            </a:r>
            <a:r>
              <a:rPr lang="en-US" altLang="zh-CN" sz="2800"/>
              <a:t>75 Ω</a:t>
            </a:r>
            <a:r>
              <a:rPr lang="zh-CN" altLang="zh-CN" sz="2800"/>
              <a:t>；设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F</a:t>
            </a:r>
            <a:r>
              <a:rPr lang="zh-CN" altLang="zh-CN" sz="2800"/>
              <a:t>的阻值与支架所施加压力</a:t>
            </a:r>
            <a:r>
              <a:rPr lang="en-US" altLang="zh-CN" sz="2800" i="1"/>
              <a:t>F</a:t>
            </a:r>
            <a:r>
              <a:rPr lang="zh-CN" altLang="zh-CN" sz="2800"/>
              <a:t>的关系图线如图</a:t>
            </a:r>
            <a:r>
              <a:rPr lang="en-US" altLang="zh-CN" sz="2800"/>
              <a:t>2</a:t>
            </a:r>
            <a:r>
              <a:rPr lang="zh-CN" altLang="zh-CN" sz="2800"/>
              <a:t>所示．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763" y="3054350"/>
            <a:ext cx="6086475" cy="28368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）浮块的重力为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．在达到最高水位之前，随着浮块排开水的体积逐渐增大，支架对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F</a:t>
            </a:r>
            <a:r>
              <a:rPr lang="zh-CN" altLang="zh-CN" sz="2800"/>
              <a:t>的压力将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）当池内达到所设定的最高水位时，求：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轻绳对浮块的拉力．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池内水面距池底的高度．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123" name="矩形 2"/>
          <p:cNvSpPr/>
          <p:nvPr/>
        </p:nvSpPr>
        <p:spPr>
          <a:xfrm>
            <a:off x="4056063" y="1011238"/>
            <a:ext cx="10826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5124" name="矩形 3"/>
          <p:cNvSpPr/>
          <p:nvPr/>
        </p:nvSpPr>
        <p:spPr>
          <a:xfrm>
            <a:off x="3154363" y="2220913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减小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5125" name="矩形 4"/>
          <p:cNvSpPr/>
          <p:nvPr/>
        </p:nvSpPr>
        <p:spPr>
          <a:xfrm>
            <a:off x="500063" y="4818063"/>
            <a:ext cx="7162800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①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轻绳对浮块的拉力为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350 N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等线"/>
              </a:rPr>
              <a:t>②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池内水面距池底的高度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2.125 m</a:t>
            </a:r>
            <a:endParaRPr lang="zh-CN" altLang="zh-CN" sz="1000">
              <a:latin typeface="等线"/>
              <a:ea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51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）为使该装置能自动控制水池内的最高水位，在其他条件不变的情况下，电阻箱</a:t>
            </a:r>
            <a:r>
              <a:rPr lang="en-US" altLang="zh-CN" sz="2800" i="1"/>
              <a:t>R</a:t>
            </a:r>
            <a:r>
              <a:rPr lang="zh-CN" altLang="zh-CN" sz="2800"/>
              <a:t>接入电路的阻值应满足的条件是</a:t>
            </a:r>
            <a:r>
              <a:rPr lang="zh-CN" altLang="zh-CN" sz="2800" u="sng"/>
              <a:t>　　　　　　　　　　　　　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7" name="矩形 2"/>
          <p:cNvSpPr/>
          <p:nvPr/>
        </p:nvSpPr>
        <p:spPr>
          <a:xfrm>
            <a:off x="4402138" y="3343275"/>
            <a:ext cx="2552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50 Ω</a:t>
            </a:r>
            <a:r>
              <a:rPr lang="en-US" altLang="zh-CN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≤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90 Ω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90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无锡）小红家有一支电子体温计，查阅说明书得知，电子体温计的探测器是热敏电阻，其阻值随着温度的变化而变化．小红买来一个热敏电阻，准备设计和制作一支模拟电子体温计．她计划先测出此热敏电阻在不同温度时的阻值，按照图甲所示连接了实验电路．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为热敏电阻，实验时，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置于温控箱（图中虚线区域）中电源电压保持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442913" y="939800"/>
            <a:ext cx="8258175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不变，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为定值电阻，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为电阻箱（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9 999 Ω</a:t>
            </a:r>
            <a:r>
              <a:rPr lang="zh-CN" altLang="zh-CN" sz="2800"/>
              <a:t>），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单刀双掷开关，开关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闭合前，小红将电阻箱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的阻值调到最大．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819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038" y="3116263"/>
            <a:ext cx="5908675" cy="2717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407988" y="1489075"/>
            <a:ext cx="83280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）小红首先调节温控箱的温度，使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温度为</a:t>
            </a:r>
            <a:br>
              <a:rPr lang="en-US" altLang="zh-CN" sz="2800"/>
            </a:br>
            <a:r>
              <a:rPr lang="en-US" altLang="zh-CN" sz="2800"/>
              <a:t>42.0 ℃</a:t>
            </a:r>
            <a:r>
              <a:rPr lang="zh-CN" altLang="zh-CN" sz="2800"/>
              <a:t>，闭合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，将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接</a:t>
            </a:r>
            <a:r>
              <a:rPr lang="en-US" altLang="zh-CN" sz="2800"/>
              <a:t>2</a:t>
            </a:r>
            <a:r>
              <a:rPr lang="zh-CN" altLang="zh-CN" sz="2800"/>
              <a:t>，读出电压表的示数为</a:t>
            </a:r>
            <a:r>
              <a:rPr lang="en-US" altLang="zh-CN" sz="2800"/>
              <a:t>3 V.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为测量此时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的阻值，接下来的操作是：将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接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“1”</a:t>
            </a:r>
            <a:r>
              <a:rPr lang="zh-CN" altLang="zh-CN" sz="2800"/>
              <a:t>或</a:t>
            </a:r>
            <a:r>
              <a:rPr lang="en-US" altLang="zh-CN" sz="2800"/>
              <a:t>“2”</a:t>
            </a:r>
            <a:r>
              <a:rPr lang="zh-CN" altLang="zh-CN" sz="2800"/>
              <a:t>），调节电阻箱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的阻值，使电压表示数为</a:t>
            </a:r>
            <a:r>
              <a:rPr lang="zh-CN" altLang="zh-CN" sz="2800" u="sng"/>
              <a:t>　　　　　</a:t>
            </a:r>
            <a:r>
              <a:rPr lang="en-US" altLang="zh-CN" sz="2800"/>
              <a:t>V</a:t>
            </a:r>
            <a:r>
              <a:rPr lang="zh-CN" altLang="zh-CN" sz="2800"/>
              <a:t>，读出此时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的阻值即为</a:t>
            </a:r>
            <a:r>
              <a:rPr lang="en-US" altLang="zh-CN" sz="2800"/>
              <a:t>42.0 ℃</a:t>
            </a:r>
            <a:r>
              <a:rPr lang="zh-CN" altLang="zh-CN" sz="2800"/>
              <a:t>时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的阻值．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19" name="矩形 2"/>
          <p:cNvSpPr/>
          <p:nvPr/>
        </p:nvSpPr>
        <p:spPr>
          <a:xfrm>
            <a:off x="1054100" y="3486150"/>
            <a:ext cx="8128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9220" name="矩形 3"/>
          <p:cNvSpPr/>
          <p:nvPr/>
        </p:nvSpPr>
        <p:spPr>
          <a:xfrm>
            <a:off x="4389438" y="4146550"/>
            <a:ext cx="3651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28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②</a:t>
            </a:r>
            <a:r>
              <a:rPr lang="zh-CN" altLang="zh-CN" sz="2800"/>
              <a:t>逐渐降低温控箱的温度，根据上述方法测量出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在不同温度时的阻值，若依据小红所测数据画出的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阻值随温度变化的图象如图乙所示，且当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的温度降至</a:t>
            </a:r>
            <a:r>
              <a:rPr lang="en-US" altLang="zh-CN" sz="2800"/>
              <a:t>32.0 ℃</a:t>
            </a:r>
            <a:r>
              <a:rPr lang="zh-CN" altLang="zh-CN" sz="2800"/>
              <a:t>时，闭合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，将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接</a:t>
            </a:r>
            <a:r>
              <a:rPr lang="en-US" altLang="zh-CN" sz="2800"/>
              <a:t>2</a:t>
            </a:r>
            <a:r>
              <a:rPr lang="zh-CN" altLang="zh-CN" sz="2800"/>
              <a:t>，电压表示数为</a:t>
            </a:r>
            <a:r>
              <a:rPr lang="en-US" altLang="zh-CN" sz="2800"/>
              <a:t>2.4 V</a:t>
            </a:r>
            <a:r>
              <a:rPr lang="zh-CN" altLang="zh-CN" sz="2800"/>
              <a:t>．求电阻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的阻值．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0243" name="矩形 2"/>
          <p:cNvSpPr/>
          <p:nvPr/>
        </p:nvSpPr>
        <p:spPr>
          <a:xfrm>
            <a:off x="3305175" y="4757738"/>
            <a:ext cx="1778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400 Ω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77850" y="8731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）在获得如图乙所示的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阻值随温度变化的关系后，为了自制模拟电子体温计，小红将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始终接</a:t>
            </a:r>
            <a:r>
              <a:rPr lang="en-US" altLang="zh-CN" sz="2800"/>
              <a:t>2</a:t>
            </a:r>
            <a:r>
              <a:rPr lang="zh-CN" altLang="zh-CN" sz="2800"/>
              <a:t>，闭合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后，通过电压表的示数大小来显示温度高低，如果将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T</a:t>
            </a:r>
            <a:r>
              <a:rPr lang="zh-CN" altLang="zh-CN" sz="2800"/>
              <a:t>用绝缘布包好后置于正常人腋窝中央，保持腋窝合拢，闭合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，当电压表示数稳定后，电压表示数最接近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2.25 V    			B</a:t>
            </a:r>
            <a:r>
              <a:rPr lang="zh-CN" altLang="zh-CN" sz="2800"/>
              <a:t>．</a:t>
            </a:r>
            <a:r>
              <a:rPr lang="en-US" altLang="zh-CN" sz="2800"/>
              <a:t>2.45 V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2.65 V    			D</a:t>
            </a:r>
            <a:r>
              <a:rPr lang="zh-CN" altLang="zh-CN" sz="2800"/>
              <a:t>．</a:t>
            </a:r>
            <a:r>
              <a:rPr lang="en-US" altLang="zh-CN" sz="2800"/>
              <a:t>2.85 V 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7" name="矩形 2"/>
          <p:cNvSpPr/>
          <p:nvPr/>
        </p:nvSpPr>
        <p:spPr>
          <a:xfrm>
            <a:off x="4851400" y="4097338"/>
            <a:ext cx="458788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19113" y="1123950"/>
            <a:ext cx="8250237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惠阳）阅读短文，回答问题．</a:t>
            </a:r>
            <a:br>
              <a:rPr lang="zh-CN" altLang="zh-CN" sz="2800"/>
            </a:br>
            <a:r>
              <a:rPr lang="zh-CN" altLang="zh-CN" sz="2800"/>
              <a:t>美国建筑师凯文</a:t>
            </a:r>
            <a:r>
              <a:rPr lang="en-US" altLang="zh-CN" sz="2800"/>
              <a:t>·</a:t>
            </a:r>
            <a:r>
              <a:rPr lang="zh-CN" altLang="zh-CN" sz="2800"/>
              <a:t>朔普费尔设计出了一种能漂浮在水中的城市（如下图所示），漂浮城市装有动力装置，可以移动．该漂浮城市三角形建筑的主体结构是中空的，强风能从中通过，可以确保当飓风来临时，把飓风对建筑的破坏降至最低．该漂浮城市高达</a:t>
            </a:r>
            <a:r>
              <a:rPr lang="en-US" altLang="zh-CN" sz="2800"/>
              <a:t>360 m</a:t>
            </a:r>
            <a:r>
              <a:rPr lang="zh-CN" altLang="zh-CN" sz="2800"/>
              <a:t>，占地</a:t>
            </a:r>
            <a:r>
              <a:rPr lang="en-US" altLang="zh-CN" sz="2800"/>
              <a:t>270</a:t>
            </a:r>
            <a:r>
              <a:rPr lang="zh-CN" altLang="zh-CN" sz="2800"/>
              <a:t>万平方米，可容纳多达</a:t>
            </a:r>
            <a:r>
              <a:rPr lang="en-US" altLang="zh-CN" sz="2800"/>
              <a:t>4</a:t>
            </a:r>
            <a:r>
              <a:rPr lang="zh-CN" altLang="zh-CN" sz="2800"/>
              <a:t>万居民．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033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酒店、商店只要是普通城市有的，这里都一应俱全．漂浮城市的表面安装有太阳能电池板，接收太阳能的功率为</a:t>
            </a:r>
            <a:r>
              <a:rPr lang="en-US" altLang="zh-CN" sz="2800"/>
              <a:t>8.0×10</a:t>
            </a:r>
            <a:r>
              <a:rPr lang="en-US" altLang="zh-CN" sz="2800" baseline="30000"/>
              <a:t>8</a:t>
            </a:r>
            <a:r>
              <a:rPr lang="en-US" altLang="zh-CN" sz="2800"/>
              <a:t> W.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863" y="3236913"/>
            <a:ext cx="7804150" cy="2336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922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）太能能电池板工作时，是</a:t>
            </a:r>
            <a:r>
              <a:rPr lang="zh-CN" altLang="zh-CN" sz="2800" u="sng"/>
              <a:t>　　　　　</a:t>
            </a:r>
            <a:r>
              <a:rPr lang="zh-CN" altLang="zh-CN" sz="2800"/>
              <a:t>能转化为</a:t>
            </a:r>
            <a:r>
              <a:rPr lang="zh-CN" altLang="zh-CN" sz="2800" u="sng"/>
              <a:t>　　　　　</a:t>
            </a:r>
            <a:r>
              <a:rPr lang="zh-CN" altLang="zh-CN" sz="2800"/>
              <a:t>能．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）若三角形建筑空洞的面积为</a:t>
            </a:r>
            <a:r>
              <a:rPr lang="en-US" altLang="zh-CN" sz="2800"/>
              <a:t>2.0×10</a:t>
            </a:r>
            <a:r>
              <a:rPr lang="en-US" altLang="zh-CN" sz="2800" baseline="30000"/>
              <a:t>4</a:t>
            </a:r>
            <a:r>
              <a:rPr lang="en-US" altLang="zh-CN" sz="2800"/>
              <a:t> m</a:t>
            </a:r>
            <a:r>
              <a:rPr lang="en-US" altLang="zh-CN" sz="2800" baseline="30000"/>
              <a:t>2</a:t>
            </a:r>
            <a:r>
              <a:rPr lang="zh-CN" altLang="zh-CN" sz="2800"/>
              <a:t>，某次飓风正好垂直于空洞的表面吹入，</a:t>
            </a:r>
            <a:r>
              <a:rPr lang="en-US" altLang="zh-CN" sz="2800"/>
              <a:t>1 s</a:t>
            </a:r>
            <a:r>
              <a:rPr lang="zh-CN" altLang="zh-CN" sz="2800"/>
              <a:t>流入空洞的空气质量是</a:t>
            </a:r>
            <a:r>
              <a:rPr lang="en-US" altLang="zh-CN" sz="2800"/>
              <a:t>1.92×10</a:t>
            </a:r>
            <a:r>
              <a:rPr lang="en-US" altLang="zh-CN" sz="2800" baseline="30000"/>
              <a:t>6</a:t>
            </a:r>
            <a:r>
              <a:rPr lang="en-US" altLang="zh-CN" sz="2800"/>
              <a:t> kg</a:t>
            </a:r>
            <a:r>
              <a:rPr lang="zh-CN" altLang="zh-CN" sz="2800"/>
              <a:t>，该地的空气密度是</a:t>
            </a:r>
            <a:r>
              <a:rPr lang="en-US" altLang="zh-CN" sz="2800"/>
              <a:t>1.2 kg/m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r>
              <a:rPr lang="zh-CN" altLang="zh-CN" sz="2800"/>
              <a:t>则飓风的风速是</a:t>
            </a:r>
            <a:r>
              <a:rPr lang="zh-CN" altLang="zh-CN" sz="2800" u="sng"/>
              <a:t>　　　　　</a:t>
            </a:r>
            <a:r>
              <a:rPr lang="en-US" altLang="zh-CN" sz="2800"/>
              <a:t>m/s.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39" name="矩形 2"/>
          <p:cNvSpPr/>
          <p:nvPr/>
        </p:nvSpPr>
        <p:spPr>
          <a:xfrm>
            <a:off x="5740400" y="1482725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太阳　</a:t>
            </a:r>
            <a:endParaRPr lang="zh-CN" altLang="zh-CN" sz="1000">
              <a:latin typeface="等线"/>
            </a:endParaRPr>
          </a:p>
        </p:txBody>
      </p:sp>
      <p:sp>
        <p:nvSpPr>
          <p:cNvPr id="14340" name="矩形 3"/>
          <p:cNvSpPr/>
          <p:nvPr/>
        </p:nvSpPr>
        <p:spPr>
          <a:xfrm>
            <a:off x="1489075" y="2114550"/>
            <a:ext cx="5445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</a:t>
            </a:r>
            <a:endParaRPr lang="zh-CN" altLang="zh-CN" sz="1000">
              <a:latin typeface="等线"/>
            </a:endParaRPr>
          </a:p>
        </p:txBody>
      </p:sp>
      <p:sp>
        <p:nvSpPr>
          <p:cNvPr id="14341" name="矩形 4"/>
          <p:cNvSpPr/>
          <p:nvPr/>
        </p:nvSpPr>
        <p:spPr>
          <a:xfrm>
            <a:off x="4572000" y="4675188"/>
            <a:ext cx="5445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  <p:bldP spid="143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593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）若电池板吸收的太阳能只用来提供推动漂浮城市前进所需的能量，漂浮城市在平静的水面上沿直线运动，运动过程中受到的阻力不变．从某一时刻开始，漂浮城市受到水平方向的牵引力</a:t>
            </a:r>
            <a:r>
              <a:rPr lang="en-US" altLang="zh-CN" sz="2800" i="1"/>
              <a:t>F</a:t>
            </a:r>
            <a:r>
              <a:rPr lang="zh-CN" altLang="zh-CN" sz="2800"/>
              <a:t>随运动时间</a:t>
            </a:r>
            <a:r>
              <a:rPr lang="en-US" altLang="zh-CN" sz="2800" i="1"/>
              <a:t>t</a:t>
            </a:r>
            <a:r>
              <a:rPr lang="zh-CN" altLang="zh-CN" sz="2800"/>
              <a:t>的变化关系如图甲所示，漂浮城市的运动速度</a:t>
            </a:r>
            <a:r>
              <a:rPr lang="en-US" altLang="zh-CN" sz="2800" i="1"/>
              <a:t>v</a:t>
            </a:r>
            <a:r>
              <a:rPr lang="zh-CN" altLang="zh-CN" sz="2800"/>
              <a:t>与时间</a:t>
            </a:r>
            <a:r>
              <a:rPr lang="en-US" altLang="zh-CN" sz="2800" i="1"/>
              <a:t>t</a:t>
            </a:r>
            <a:r>
              <a:rPr lang="zh-CN" altLang="zh-CN" sz="2800"/>
              <a:t>的关系如下图乙所示．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275" y="4551363"/>
            <a:ext cx="6205538" cy="18573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430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①</a:t>
            </a:r>
            <a:r>
              <a:rPr lang="zh-CN" altLang="zh-CN" sz="2800"/>
              <a:t>漂浮城市运动到第</a:t>
            </a:r>
            <a:r>
              <a:rPr lang="en-US" altLang="zh-CN" sz="2800"/>
              <a:t>25 s</a:t>
            </a:r>
            <a:r>
              <a:rPr lang="zh-CN" altLang="zh-CN" sz="2800"/>
              <a:t>时受到的阻力为</a:t>
            </a:r>
            <a:br>
              <a:rPr lang="en-US" altLang="zh-CN" sz="2800"/>
            </a:br>
            <a:r>
              <a:rPr lang="zh-CN" altLang="zh-CN" sz="2800" u="sng"/>
              <a:t>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</a:t>
            </a:r>
            <a:r>
              <a:rPr lang="en-US" altLang="zh-CN" sz="2800"/>
              <a:t>N</a:t>
            </a:r>
            <a:r>
              <a:rPr lang="zh-CN" altLang="zh-CN" sz="2800"/>
              <a:t>．从第</a:t>
            </a:r>
            <a:r>
              <a:rPr lang="en-US" altLang="zh-CN" sz="2800"/>
              <a:t>50 s</a:t>
            </a:r>
            <a:r>
              <a:rPr lang="zh-CN" altLang="zh-CN" sz="2800"/>
              <a:t>钟到</a:t>
            </a:r>
            <a:r>
              <a:rPr lang="en-US" altLang="zh-CN" sz="2800"/>
              <a:t>100 s</a:t>
            </a:r>
            <a:r>
              <a:rPr lang="zh-CN" altLang="zh-CN" sz="2800"/>
              <a:t>钟内牵引力做的功为</a:t>
            </a:r>
            <a:r>
              <a:rPr lang="zh-CN" altLang="zh-CN" sz="2800" u="sng"/>
              <a:t>　　　　　</a:t>
            </a:r>
            <a:r>
              <a:rPr lang="en-US" altLang="zh-CN" sz="2800"/>
              <a:t>J.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漂浮城市在匀速运动过程中，太阳能转化为机械能的效率是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7" name="矩形 2"/>
          <p:cNvSpPr/>
          <p:nvPr/>
        </p:nvSpPr>
        <p:spPr>
          <a:xfrm>
            <a:off x="981075" y="2393950"/>
            <a:ext cx="15605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16388" name="矩形 3"/>
          <p:cNvSpPr/>
          <p:nvPr/>
        </p:nvSpPr>
        <p:spPr>
          <a:xfrm>
            <a:off x="1570038" y="3054350"/>
            <a:ext cx="16811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16389" name="矩形 4"/>
          <p:cNvSpPr/>
          <p:nvPr/>
        </p:nvSpPr>
        <p:spPr>
          <a:xfrm>
            <a:off x="2820988" y="4276725"/>
            <a:ext cx="8429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50%</a:t>
            </a:r>
            <a:endParaRPr lang="zh-CN" altLang="zh-CN" sz="1000">
              <a:latin typeface="等线"/>
            </a:endParaRPr>
          </a:p>
        </p:txBody>
      </p:sp>
      <p:pic>
        <p:nvPicPr>
          <p:cNvPr id="16390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426700" y="105537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16388" grpId="0"/>
      <p:bldP spid="1638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32</Paragraphs>
  <Slides>15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4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1.（2020·镇江）图1是蓄水池水位自动控制模拟装置：可绕O点转动的轻质杠杆A端用轻绳系一正方体浮块，B端固定一轻质三角支架，支架与固定不动的压力敏感电阻RF保持水平接触挤压，杠杆保持水平平衡．已知：AO长为1 m，BO长为2 m；浮块边长为20 cm，密度为5×103 kg/m3，下表面距池底2 m；当电磁铁线圈中的电流I≤0.02 A时，衔铁K被释放，水泵开始工作向水池注水，反之停止注水，池</vt:lpstr>
      <vt:lpstr>内达到所设定的最高水位，线圈电阻不计；电压U＝6 V，电阻箱R调至75 Ω；设RF的阻值与支架所施加压力F的关系图线如图2所示．g取10 N/kg.</vt:lpstr>
      <vt:lpstr>（1）浮块的重力为　　　　　N．在达到最高水位之前，随着浮块排开水的体积逐渐增大，支架对RF的压力将　　　　　　　　　　．（2）当池内达到所设定的最高水位时，求：①轻绳对浮块的拉力．②池内水面距池底的高度．</vt:lpstr>
      <vt:lpstr>（3）为使该装置能自动控制水池内的最高水位，在其他条件不变的情况下，电阻箱R接入电路的阻值应满足的条件是　　　　　　　　　　　　　.</vt:lpstr>
      <vt:lpstr>2.（2019·无锡）小红家有一支电子体温计，查阅说明书得知，电子体温计的探测器是热敏电阻，其阻值随着温度的变化而变化．小红买来一个热敏电阻，准备设计和制作一支模拟电子体温计．她计划先测出此热敏电阻在不同温度时的阻值，按照图甲所示连接了实验电路．RT为热敏电阻，实验时，RT置于温控箱（图中虚线区域）中电源电压保持</vt:lpstr>
      <vt:lpstr>不变，R1为定值电阻，R2为电阻箱（0～9 999 Ω），S2单刀双掷开关，开关S1和S2闭合前，小红将电阻箱R2的阻值调到最大．</vt:lpstr>
      <vt:lpstr>（1）小红首先调节温控箱的温度，使RT温度为42.0 ℃，闭合S1，将S2接2，读出电压表的示数为3 V.①为测量此时RT的阻值，接下来的操作是：将S2接　　　　　（选填“1”或“2”），调节电阻箱R2的阻值，使电压表示数为　　　　　V，读出此时R2的阻值即为42.0 ℃时RT的阻值．</vt:lpstr>
      <vt:lpstr>②逐渐降低温控箱的温度，根据上述方法测量出RT在不同温度时的阻值，若依据小红所测数据画出的RT阻值随温度变化的图象如图乙所示，且当RT的温度降至32.0 ℃时，闭合S1，将S2接2，电压表示数为2.4 V．求电阻R1的阻值．</vt:lpstr>
      <vt:lpstr>（2）在获得如图乙所示的RT阻值随温度变化的关系后，为了自制模拟电子体温计，小红将S2始终接2，闭合S1后，通过电压表的示数大小来显示温度高低，如果将RT用绝缘布包好后置于正常人腋窝中央，保持腋窝合拢，闭合S1，当电压表示数稳定后，电压表示数最接近　　　　　．A．2.25 V    			B．2.45 V    C．2.65 V    			D．2.85 V </vt:lpstr>
      <vt:lpstr>3.（2020·惠阳）阅读短文，回答问题．美国建筑师凯文·朔普费尔设计出了一种能漂浮在水中的城市（如下图所示），漂浮城市装有动力装置，可以移动．该漂浮城市三角形建筑的主体结构是中空的，强风能从中通过，可以确保当飓风来临时，把飓风对建筑的破坏降至最低．该漂浮城市高达360 m，占地270万平方米，可容纳多达4万居民．</vt:lpstr>
      <vt:lpstr>酒店、商店只要是普通城市有的，这里都一应俱全．漂浮城市的表面安装有太阳能电池板，接收太阳能的功率为8.0×108 W.</vt:lpstr>
      <vt:lpstr>（1）太能能电池板工作时，是　　　　　能转化为　　　　　能．（2）若三角形建筑空洞的面积为2.0×104 m2，某次飓风正好垂直于空洞的表面吹入，1 s流入空洞的空气质量是1.92×106 kg，该地的空气密度是1.2 kg/m3.则飓风的风速是　　　　　m/s.</vt:lpstr>
      <vt:lpstr>（3）若电池板吸收的太阳能只用来提供推动漂浮城市前进所需的能量，漂浮城市在平静的水面上沿直线运动，运动过程中受到的阻力不变．从某一时刻开始，漂浮城市受到水平方向的牵引力F随运动时间t的变化关系如图甲所示，漂浮城市的运动速度v与时间t的关系如下图乙所示．</vt:lpstr>
      <vt:lpstr>①漂浮城市运动到第25 s时受到的阻力为　　　  　　N．从第50 s钟到100 s钟内牵引力做的功为　　　　　J.②漂浮城市在匀速运动过程中，太阳能转化为机械能的效率是　　　　　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2021-03-04T22:59:35.864</cp:lastPrinted>
  <dcterms:created xsi:type="dcterms:W3CDTF">2021-03-04T22:59:35Z</dcterms:created>
  <dcterms:modified xsi:type="dcterms:W3CDTF">2021-03-04T14:59:36Z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