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emf" ContentType="image/x-em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1424" r:id="rId5"/>
    <p:sldId id="1425" r:id="rId6"/>
    <p:sldId id="1426" r:id="rId7"/>
    <p:sldId id="1427" r:id="rId8"/>
    <p:sldId id="1428" r:id="rId9"/>
    <p:sldId id="1429" r:id="rId10"/>
    <p:sldId id="1430" r:id="rId11"/>
    <p:sldId id="1431" r:id="rId12"/>
    <p:sldId id="1432" r:id="rId13"/>
    <p:sldId id="1433" r:id="rId14"/>
    <p:sldId id="1434" r:id="rId15"/>
    <p:sldId id="1435" r:id="rId16"/>
    <p:sldId id="1436" r:id="rId17"/>
    <p:sldId id="1437" r:id="rId18"/>
    <p:sldId id="1438" r:id="rId19"/>
    <p:sldId id="1439" r:id="rId20"/>
    <p:sldId id="1440" r:id="rId21"/>
    <p:sldId id="1441" r:id="rId22"/>
    <p:sldId id="1442" r:id="rId23"/>
    <p:sldId id="1443" r:id="rId24"/>
    <p:sldId id="1444" r:id="rId25"/>
    <p:sldId id="1445" r:id="rId26"/>
    <p:sldId id="1446" r:id="rId27"/>
    <p:sldId id="1447" r:id="rId28"/>
    <p:sldId id="1448" r:id="rId29"/>
  </p:sldIdLst>
  <p:sldSz cx="9144000" cy="6858000" type="screen4x3"/>
  <p:notesSz cx="6858000" cy="9144000"/>
  <p:custDataLst>
    <p:tags r:id="rId30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21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tags" Target="tags/tag1.xml" /><Relationship Id="rId31" Type="http://schemas.openxmlformats.org/officeDocument/2006/relationships/presProps" Target="presProps.xml" /><Relationship Id="rId32" Type="http://schemas.openxmlformats.org/officeDocument/2006/relationships/viewProps" Target="viewProps.xml" /><Relationship Id="rId33" Type="http://schemas.openxmlformats.org/officeDocument/2006/relationships/theme" Target="theme/theme1.xml" /><Relationship Id="rId34" Type="http://schemas.openxmlformats.org/officeDocument/2006/relationships/tableStyles" Target="tableStyles.xml" /><Relationship Id="rId4" Type="http://schemas.openxmlformats.org/officeDocument/2006/relationships/handoutMaster" Target="handoutMasters/handout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2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3072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42D68BB4-26B9-4347-9925-E203253A9105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3072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3072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84D169EE-52B2-4BF3-8E42-A99D25601663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7650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27651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B8C964BF-30E1-4602-B7E4-00B15D3C4E5D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27652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27653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7654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27655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56BB7FBD-CEED-44BE-A724-73B9DA4F0B06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28675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28676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4C9A7E94-19BE-4225-B3EE-1CD970554912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29699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29700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B817DB12-794C-429B-8CF6-65A87F4F3784}" type="slidenum">
              <a:rPr lang="zh-CN" altLang="en-US" sz="1200">
                <a:latin typeface="Calibri" pitchFamily="34" charset="0"/>
              </a:rPr>
              <a:t>6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27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AFEAB465-E4DB-4B7D-A745-577F268E6674}" type="datetime1">
              <a:t>*</a:t>
            </a:fld>
          </a:p>
        </p:txBody>
      </p:sp>
      <p:sp>
        <p:nvSpPr>
          <p:cNvPr id="1028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/>
        </p:txBody>
      </p:sp>
      <p:sp>
        <p:nvSpPr>
          <p:cNvPr id="1029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9CBB41D7-48FD-412E-B2DB-57C9B5F73168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Layout" Target="../slideLayouts/slideLayout7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201" r:id="rId1"/>
    <p:sldLayoutId id="2147485203" r:id="rId2"/>
    <p:sldLayoutId id="2147485204" r:id="rId3"/>
    <p:sldLayoutId id="2147485205" r:id="rId4"/>
    <p:sldLayoutId id="2147485206" r:id="rId5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207" r:id="rId1"/>
    <p:sldLayoutId id="2147485208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emf" /><Relationship Id="rId3" Type="http://schemas.openxmlformats.org/officeDocument/2006/relationships/image" Target="../media/image2.emf" /><Relationship Id="rId4" Type="http://schemas.openxmlformats.org/officeDocument/2006/relationships/image" Target="../media/image3.emf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emf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emf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emf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emf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emf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emf" /><Relationship Id="rId3" Type="http://schemas.openxmlformats.org/officeDocument/2006/relationships/image" Target="../media/image14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emf" /><Relationship Id="rId3" Type="http://schemas.openxmlformats.org/officeDocument/2006/relationships/image" Target="../media/image16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中考总复习</a:t>
            </a:r>
            <a:endParaRPr lang="zh-CN" altLang="en-US" sz="2400">
              <a:solidFill>
                <a:srgbClr val="7F7F7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5"/>
          <p:cNvSpPr txBox="1">
            <a:spLocks noChangeArrowheads="1"/>
          </p:cNvSpPr>
          <p:nvPr/>
        </p:nvSpPr>
        <p:spPr bwMode="auto">
          <a:xfrm>
            <a:off x="793750" y="2270125"/>
            <a:ext cx="7473950" cy="1323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实</a:t>
            </a:r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验题专项复习</a:t>
            </a:r>
            <a:endParaRPr lang="en-US" altLang="zh-CN" sz="4000" b="1">
              <a:solidFill>
                <a:srgbClr val="1B5337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仪</a:t>
            </a:r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器仪表的读数</a:t>
            </a:r>
            <a:endParaRPr lang="zh-CN" altLang="en-US" sz="40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4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144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</a:t>
            </a:r>
            <a:r>
              <a:rPr lang="zh-CN" altLang="zh-CN" sz="2800"/>
              <a:t>实验题在每年我省中考卷中占有重要分值．共</a:t>
            </a:r>
            <a:r>
              <a:rPr lang="en-US" altLang="zh-CN" sz="2800"/>
              <a:t>3</a:t>
            </a:r>
            <a:r>
              <a:rPr lang="zh-CN" altLang="zh-CN" sz="2800"/>
              <a:t>题，分值在</a:t>
            </a:r>
            <a:r>
              <a:rPr lang="en-US" altLang="zh-CN" sz="2800"/>
              <a:t>20</a:t>
            </a:r>
            <a:r>
              <a:rPr lang="zh-CN" altLang="zh-CN" sz="2800"/>
              <a:t>分左右．历年卷分为仪表读数型、探究型、设计型和开放型四种类型．正确解答实验题必须坚持以实验原理为依据的操作过程，实验原理是整个实验的指导方向．实验题的方向：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906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常规实验：重点注意密度的测量、伏安法测量电阻、电功率，影响滑动摩擦力的因素，影响压力作用效果的因素，滑轮组、斜面的机械效率，动能的影响因素，电压、电阻、电流的关系，电磁铁的磁性强弱的因素，电阻产生热量和哪些因素有关，研究水的沸腾、晶体的熔化，平面镜成像的特点、凸透镜成像的特点等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906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</a:t>
            </a:r>
            <a:r>
              <a:rPr lang="zh-CN" altLang="zh-CN" sz="2800"/>
              <a:t>．设计性实验：题目给出实验器材，要求设计实验方案，写出表达式．</a:t>
            </a:r>
            <a:br>
              <a:rPr lang="zh-CN" altLang="zh-CN" sz="2800"/>
            </a:br>
            <a:r>
              <a:rPr lang="en-US" altLang="zh-CN" sz="2800"/>
              <a:t>3</a:t>
            </a:r>
            <a:r>
              <a:rPr lang="zh-CN" altLang="zh-CN" sz="2800"/>
              <a:t>．探究性实验：一般使用控制变量法．即使同学们没有学习到相关的知识，也要求掌握好探究的过程与探究方法．第一步：猜想．第二步：设计实验来验证猜想．第三步：根据可能的实验结果写出实验结论．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标题 1"/>
          <p:cNvSpPr>
            <a:spLocks noGrp="1"/>
          </p:cNvSpPr>
          <p:nvPr>
            <p:ph type="title" idx="4294967295"/>
          </p:nvPr>
        </p:nvSpPr>
        <p:spPr>
          <a:xfrm>
            <a:off x="577850" y="21272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</a:t>
            </a:r>
            <a:r>
              <a:rPr lang="zh-CN" altLang="zh-CN" sz="2800"/>
              <a:t>要求熟练掌握电流表、电压表、天平、量筒、弹簧测力计、温度计、体温计、刻度尺、电能表、秒表的读数．其次掌握速度表、电阻箱等的读数．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箭头: 五边形 3"/>
          <p:cNvSpPr/>
          <p:nvPr/>
        </p:nvSpPr>
        <p:spPr>
          <a:xfrm>
            <a:off x="508000" y="663575"/>
            <a:ext cx="2301875" cy="577850"/>
          </a:xfrm>
          <a:prstGeom prst="homePlate">
            <a:avLst>
              <a:gd name="adj" fmla="val 49997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　刻度尺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1" name="标题 2"/>
          <p:cNvSpPr>
            <a:spLocks noGrp="1"/>
          </p:cNvSpPr>
          <p:nvPr>
            <p:ph type="title" idx="4294967295"/>
          </p:nvPr>
        </p:nvSpPr>
        <p:spPr>
          <a:xfrm>
            <a:off x="508000" y="1357313"/>
            <a:ext cx="8174038" cy="5024437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700"/>
              </a:lnSpc>
            </a:pPr>
            <a:r>
              <a:rPr lang="zh-CN" altLang="zh-CN" sz="2800" b="1"/>
              <a:t>注意事项</a:t>
            </a:r>
            <a:r>
              <a:rPr lang="zh-CN" altLang="zh-CN" sz="2800"/>
              <a:t>：</a:t>
            </a:r>
            <a:r>
              <a:rPr lang="en-US" altLang="zh-CN" sz="2800"/>
              <a:t>1.</a:t>
            </a:r>
            <a:r>
              <a:rPr lang="zh-CN" altLang="zh-CN" sz="2800"/>
              <a:t>被测物体的长度应为末端对应的刻度值减去始端对应的刻度值．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．使有刻度线的一侧紧靠被测物体，并与被测长度平行．</a:t>
            </a:r>
            <a:br>
              <a:rPr lang="zh-CN" altLang="zh-CN" sz="2800"/>
            </a:br>
            <a:r>
              <a:rPr lang="en-US" altLang="zh-CN" sz="2800"/>
              <a:t>3</a:t>
            </a:r>
            <a:r>
              <a:rPr lang="zh-CN" altLang="zh-CN" sz="2800"/>
              <a:t>．视线正对刻度读出数值，要估读到分度值的下一位．</a:t>
            </a:r>
            <a:br>
              <a:rPr lang="zh-CN" altLang="zh-CN" sz="2800"/>
            </a:br>
            <a:r>
              <a:rPr lang="en-US" altLang="zh-CN" sz="2800"/>
              <a:t>4</a:t>
            </a:r>
            <a:r>
              <a:rPr lang="zh-CN" altLang="zh-CN" sz="2800"/>
              <a:t>．当物体的始端或末端在刻度尺的整刻度线处时，也要注意估读值（补</a:t>
            </a:r>
            <a:r>
              <a:rPr lang="en-US" altLang="zh-CN" sz="2800"/>
              <a:t>0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endParaRPr lang="zh-CN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．如下图所示，按正确的读数方法，</a:t>
            </a:r>
            <a:br>
              <a:rPr lang="en-US" altLang="zh-CN" sz="2800"/>
            </a:br>
            <a:r>
              <a:rPr lang="zh-CN" altLang="zh-CN" sz="2800"/>
              <a:t>物体的长度为</a:t>
            </a:r>
            <a:r>
              <a:rPr lang="zh-CN" altLang="zh-CN" sz="2800" u="sng"/>
              <a:t>　　　　　</a:t>
            </a:r>
            <a:r>
              <a:rPr lang="en-US" altLang="zh-CN" sz="2800"/>
              <a:t>cm.</a:t>
            </a:r>
            <a:endParaRPr lang="zh-CN" altLang="en-US" sz="2800"/>
          </a:p>
        </p:txBody>
      </p:sp>
      <p:sp>
        <p:nvSpPr>
          <p:cNvPr id="8195" name="标题 1"/>
          <p:cNvSpPr/>
          <p:nvPr/>
        </p:nvSpPr>
        <p:spPr>
          <a:xfrm>
            <a:off x="500063" y="24034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．如下图所示，用两把尺子测同一</a:t>
            </a:r>
            <a:endParaRPr lang="en-US" altLang="zh-CN" sz="2800">
              <a:latin typeface="Times New Roman" pitchFamily="18" charset="0"/>
              <a:ea typeface="黑体" pitchFamily="49" charset="-122"/>
            </a:endParaRPr>
          </a:p>
          <a:p>
            <a:pPr marL="0" lvl="0" indent="0" eaLnBrk="1">
              <a:lnSpc>
                <a:spcPct val="150000"/>
              </a:lnSpc>
            </a:pP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物体的长度，则</a:t>
            </a:r>
            <a:r>
              <a:rPr lang="en-US" altLang="zh-CN" sz="2800" i="1">
                <a:latin typeface="Times New Roman" pitchFamily="18" charset="0"/>
                <a:ea typeface="黑体" pitchFamily="49" charset="-122"/>
              </a:rPr>
              <a:t>A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尺的读数为</a:t>
            </a:r>
            <a:endParaRPr lang="en-US" altLang="zh-CN" sz="2800">
              <a:latin typeface="Times New Roman" pitchFamily="18" charset="0"/>
              <a:ea typeface="黑体" pitchFamily="49" charset="-122"/>
            </a:endParaRPr>
          </a:p>
          <a:p>
            <a:pPr marL="0" lvl="0" indent="0" eaLnBrk="1">
              <a:lnSpc>
                <a:spcPct val="150000"/>
              </a:lnSpc>
            </a:pPr>
            <a:r>
              <a:rPr lang="zh-CN" altLang="zh-CN" sz="2800" u="sng">
                <a:latin typeface="Times New Roman" pitchFamily="18" charset="0"/>
                <a:ea typeface="黑体" pitchFamily="49" charset="-122"/>
              </a:rPr>
              <a:t>　　　　　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cm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，</a:t>
            </a:r>
            <a:r>
              <a:rPr lang="en-US" altLang="zh-CN" sz="2800" i="1">
                <a:latin typeface="Times New Roman" pitchFamily="18" charset="0"/>
                <a:ea typeface="黑体" pitchFamily="49" charset="-122"/>
              </a:rPr>
              <a:t>B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尺的读数为</a:t>
            </a:r>
            <a:r>
              <a:rPr lang="zh-CN" altLang="zh-CN" sz="2800" u="sng">
                <a:latin typeface="Times New Roman" pitchFamily="18" charset="0"/>
                <a:ea typeface="黑体" pitchFamily="49" charset="-122"/>
              </a:rPr>
              <a:t>　　　　　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cm.</a:t>
            </a:r>
            <a:endParaRPr lang="zh-CN" altLang="zh-CN" sz="2800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8196" name="标题 1"/>
          <p:cNvSpPr/>
          <p:nvPr/>
        </p:nvSpPr>
        <p:spPr>
          <a:xfrm>
            <a:off x="500063" y="44529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3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．（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2020·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济宁）如下图所示，铅</a:t>
            </a:r>
            <a:endParaRPr lang="en-US" altLang="zh-CN" sz="2800">
              <a:latin typeface="Times New Roman" pitchFamily="18" charset="0"/>
              <a:ea typeface="黑体" pitchFamily="49" charset="-122"/>
            </a:endParaRPr>
          </a:p>
          <a:p>
            <a:pPr marL="0" lvl="0" indent="0" eaLnBrk="1">
              <a:lnSpc>
                <a:spcPct val="150000"/>
              </a:lnSpc>
            </a:pP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笔的长度为</a:t>
            </a:r>
            <a:r>
              <a:rPr lang="zh-CN" altLang="zh-CN" sz="2800" u="sng">
                <a:latin typeface="Times New Roman" pitchFamily="18" charset="0"/>
                <a:ea typeface="黑体" pitchFamily="49" charset="-122"/>
              </a:rPr>
              <a:t>　　　　　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cm.</a:t>
            </a:r>
            <a:endParaRPr lang="zh-CN" altLang="zh-CN" sz="2800">
              <a:latin typeface="Times New Roman" pitchFamily="18" charset="0"/>
              <a:ea typeface="黑体" panose="02010609060101010101" pitchFamily="49" charset="-122"/>
            </a:endParaRPr>
          </a:p>
        </p:txBody>
      </p:sp>
      <p:pic>
        <p:nvPicPr>
          <p:cNvPr id="8197" name="图片 6"/>
          <p:cNvPicPr>
            <a:picLocks noChangeAspect="1"/>
          </p:cNvPicPr>
          <p:nvPr/>
        </p:nvPicPr>
        <p:blipFill>
          <a:blip r:embed="rId2"/>
          <a:srcRect r="85791"/>
          <a:stretch>
            <a:fillRect/>
          </a:stretch>
        </p:blipFill>
        <p:spPr>
          <a:xfrm>
            <a:off x="6518275" y="679450"/>
            <a:ext cx="1792288" cy="15970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198" name="图片 7"/>
          <p:cNvPicPr>
            <a:picLocks noChangeAspect="1"/>
          </p:cNvPicPr>
          <p:nvPr/>
        </p:nvPicPr>
        <p:blipFill>
          <a:blip r:embed="rId3"/>
          <a:srcRect r="84213"/>
          <a:stretch>
            <a:fillRect/>
          </a:stretch>
        </p:blipFill>
        <p:spPr>
          <a:xfrm>
            <a:off x="6535738" y="2511425"/>
            <a:ext cx="1971675" cy="13192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199" name="图片 8"/>
          <p:cNvPicPr>
            <a:picLocks noChangeAspect="1"/>
          </p:cNvPicPr>
          <p:nvPr/>
        </p:nvPicPr>
        <p:blipFill>
          <a:blip r:embed="rId4"/>
          <a:srcRect r="85580"/>
          <a:stretch>
            <a:fillRect/>
          </a:stretch>
        </p:blipFill>
        <p:spPr>
          <a:xfrm>
            <a:off x="6142038" y="4578350"/>
            <a:ext cx="2501900" cy="14668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200" name="矩形 10"/>
          <p:cNvSpPr/>
          <p:nvPr/>
        </p:nvSpPr>
        <p:spPr>
          <a:xfrm>
            <a:off x="3219450" y="1627188"/>
            <a:ext cx="8128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2.50</a:t>
            </a:r>
            <a:endParaRPr lang="zh-CN" altLang="en-US" sz="2800"/>
          </a:p>
        </p:txBody>
      </p:sp>
      <p:sp>
        <p:nvSpPr>
          <p:cNvPr id="8201" name="矩形 11"/>
          <p:cNvSpPr/>
          <p:nvPr/>
        </p:nvSpPr>
        <p:spPr>
          <a:xfrm>
            <a:off x="1189038" y="3759200"/>
            <a:ext cx="63341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2.3</a:t>
            </a:r>
            <a:endParaRPr lang="zh-CN" altLang="en-US" sz="2800"/>
          </a:p>
        </p:txBody>
      </p:sp>
      <p:sp>
        <p:nvSpPr>
          <p:cNvPr id="8202" name="矩形 12"/>
          <p:cNvSpPr/>
          <p:nvPr/>
        </p:nvSpPr>
        <p:spPr>
          <a:xfrm>
            <a:off x="5602288" y="3759200"/>
            <a:ext cx="8128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2.35</a:t>
            </a:r>
            <a:endParaRPr lang="zh-CN" altLang="en-US" sz="2800"/>
          </a:p>
        </p:txBody>
      </p:sp>
      <p:sp>
        <p:nvSpPr>
          <p:cNvPr id="8203" name="矩形 13"/>
          <p:cNvSpPr/>
          <p:nvPr/>
        </p:nvSpPr>
        <p:spPr>
          <a:xfrm>
            <a:off x="2914650" y="5170488"/>
            <a:ext cx="8128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3.00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8196" grpId="0"/>
      <p:bldP spid="8200" grpId="0"/>
      <p:bldP spid="8201" grpId="0"/>
      <p:bldP spid="8202" grpId="0"/>
      <p:bldP spid="820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标题 1"/>
          <p:cNvSpPr>
            <a:spLocks noGrp="1"/>
          </p:cNvSpPr>
          <p:nvPr>
            <p:ph type="title" idx="4294967295"/>
          </p:nvPr>
        </p:nvSpPr>
        <p:spPr>
          <a:xfrm>
            <a:off x="508000" y="1893888"/>
            <a:ext cx="8128000" cy="3360737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 b="1"/>
              <a:t>注意事项</a:t>
            </a:r>
            <a:r>
              <a:rPr lang="zh-CN" altLang="zh-CN" sz="2800"/>
              <a:t>：</a:t>
            </a:r>
            <a:r>
              <a:rPr lang="en-US" altLang="zh-CN" sz="2800"/>
              <a:t>1.</a:t>
            </a:r>
            <a:r>
              <a:rPr lang="zh-CN" altLang="zh-CN" sz="2800"/>
              <a:t>秒表内圈的单位是</a:t>
            </a:r>
            <a:r>
              <a:rPr lang="en-US" altLang="zh-CN" sz="2800"/>
              <a:t>“</a:t>
            </a:r>
            <a:r>
              <a:rPr lang="zh-CN" altLang="zh-CN" sz="2800"/>
              <a:t>分钟</a:t>
            </a:r>
            <a:r>
              <a:rPr lang="en-US" altLang="zh-CN" sz="2800"/>
              <a:t>”</a:t>
            </a:r>
            <a:r>
              <a:rPr lang="zh-CN" altLang="zh-CN" sz="2800"/>
              <a:t>，外圈的单位是</a:t>
            </a:r>
            <a:r>
              <a:rPr lang="en-US" altLang="zh-CN" sz="2800"/>
              <a:t>“</a:t>
            </a:r>
            <a:r>
              <a:rPr lang="zh-CN" altLang="zh-CN" sz="2800"/>
              <a:t>秒</a:t>
            </a:r>
            <a:r>
              <a:rPr lang="en-US" altLang="zh-CN" sz="2800"/>
              <a:t>”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．读数时，对于外圈一圈表示</a:t>
            </a:r>
            <a:r>
              <a:rPr lang="en-US" altLang="zh-CN" sz="2800"/>
              <a:t>30 s</a:t>
            </a:r>
            <a:r>
              <a:rPr lang="zh-CN" altLang="zh-CN" sz="2800"/>
              <a:t>的秒表，若内圈的分针没有过半时，读外圈小于</a:t>
            </a:r>
            <a:r>
              <a:rPr lang="en-US" altLang="zh-CN" sz="2800"/>
              <a:t>30 s</a:t>
            </a:r>
            <a:r>
              <a:rPr lang="zh-CN" altLang="zh-CN" sz="2800"/>
              <a:t>的读数；若内圈的分针过半时，读外圈大于</a:t>
            </a:r>
            <a:r>
              <a:rPr lang="en-US" altLang="zh-CN" sz="2800"/>
              <a:t>30 s</a:t>
            </a:r>
            <a:r>
              <a:rPr lang="zh-CN" altLang="zh-CN" sz="2800"/>
              <a:t>的读数．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9219" name="箭头: 五边形 2"/>
          <p:cNvSpPr/>
          <p:nvPr/>
        </p:nvSpPr>
        <p:spPr>
          <a:xfrm>
            <a:off x="508000" y="1082675"/>
            <a:ext cx="2003425" cy="577850"/>
          </a:xfrm>
          <a:prstGeom prst="homePlate">
            <a:avLst>
              <a:gd name="adj" fmla="val 49999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　秒表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096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</a:t>
            </a:r>
            <a:r>
              <a:rPr lang="zh-CN" altLang="zh-CN" sz="2800"/>
              <a:t>．体育课测跑步成绩时，停表的示数如图甲所示，该停表所示的时间为</a:t>
            </a:r>
            <a:r>
              <a:rPr lang="zh-CN" altLang="zh-CN" sz="2800" u="sng"/>
              <a:t>　　　　　</a:t>
            </a:r>
            <a:r>
              <a:rPr lang="en-US" altLang="zh-CN" sz="2800"/>
              <a:t>s</a:t>
            </a:r>
            <a:r>
              <a:rPr lang="zh-CN" altLang="zh-CN" sz="2800"/>
              <a:t>，如图乙所示的时间为</a:t>
            </a:r>
            <a:r>
              <a:rPr lang="zh-CN" altLang="zh-CN" sz="2800" u="sng"/>
              <a:t>　　　　　</a:t>
            </a:r>
            <a:r>
              <a:rPr lang="en-US" altLang="zh-CN" sz="2800"/>
              <a:t>s.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0243" name="图片 2"/>
          <p:cNvPicPr>
            <a:picLocks noChangeAspect="1"/>
          </p:cNvPicPr>
          <p:nvPr/>
        </p:nvPicPr>
        <p:blipFill>
          <a:blip r:embed="rId2"/>
          <a:srcRect l="33158" r="34316"/>
          <a:stretch>
            <a:fillRect/>
          </a:stretch>
        </p:blipFill>
        <p:spPr>
          <a:xfrm>
            <a:off x="1762125" y="3292475"/>
            <a:ext cx="5780088" cy="22510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4" name="矩形 3"/>
          <p:cNvSpPr/>
          <p:nvPr/>
        </p:nvSpPr>
        <p:spPr>
          <a:xfrm>
            <a:off x="5038725" y="1960563"/>
            <a:ext cx="72231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310</a:t>
            </a:r>
            <a:endParaRPr lang="zh-CN" altLang="zh-CN" sz="1000">
              <a:latin typeface="等线"/>
            </a:endParaRPr>
          </a:p>
        </p:txBody>
      </p:sp>
      <p:sp>
        <p:nvSpPr>
          <p:cNvPr id="10245" name="矩形 4"/>
          <p:cNvSpPr/>
          <p:nvPr/>
        </p:nvSpPr>
        <p:spPr>
          <a:xfrm>
            <a:off x="2962275" y="2609850"/>
            <a:ext cx="5429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92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4" grpId="0"/>
      <p:bldP spid="102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806575"/>
            <a:ext cx="8128000" cy="39973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注意事项：</a:t>
            </a:r>
            <a:r>
              <a:rPr lang="en-US" altLang="zh-CN" sz="2800"/>
              <a:t>1.</a:t>
            </a:r>
            <a:r>
              <a:rPr lang="zh-CN" altLang="zh-CN" sz="2800"/>
              <a:t>温度计的玻璃泡要与被测物体充分接触，不能碰到容器底或容器壁．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读数时视线要与温度计中的液面齐平．</a:t>
            </a:r>
            <a:br>
              <a:rPr lang="zh-CN" altLang="zh-CN" sz="2800"/>
            </a:br>
            <a:r>
              <a:rPr lang="en-US" altLang="zh-CN" sz="2800"/>
              <a:t>3.</a:t>
            </a:r>
            <a:r>
              <a:rPr lang="zh-CN" altLang="zh-CN" sz="2800"/>
              <a:t>认清刻度在</a:t>
            </a:r>
            <a:r>
              <a:rPr lang="en-US" altLang="zh-CN" sz="2800"/>
              <a:t>0 ℃</a:t>
            </a:r>
            <a:r>
              <a:rPr lang="zh-CN" altLang="zh-CN" sz="2800"/>
              <a:t>的上方还是下方，注意分度值．</a:t>
            </a:r>
            <a:br>
              <a:rPr lang="zh-CN" altLang="zh-CN" sz="2800"/>
            </a:br>
            <a:r>
              <a:rPr lang="en-US" altLang="zh-CN" sz="2800"/>
              <a:t>4.</a:t>
            </a:r>
            <a:r>
              <a:rPr lang="zh-CN" altLang="zh-CN" sz="2800"/>
              <a:t>体温计有缩口，使用前要甩，可以离开人体读数；量程</a:t>
            </a:r>
            <a:r>
              <a:rPr lang="en-US" altLang="zh-CN" sz="2800"/>
              <a:t>35</a:t>
            </a:r>
            <a:r>
              <a:rPr lang="zh-CN" altLang="zh-CN" sz="2800"/>
              <a:t>～</a:t>
            </a:r>
            <a:r>
              <a:rPr lang="en-US" altLang="zh-CN" sz="2800"/>
              <a:t>42 ℃</a:t>
            </a:r>
            <a:r>
              <a:rPr lang="zh-CN" altLang="zh-CN" sz="2800"/>
              <a:t>，分度值</a:t>
            </a:r>
            <a:r>
              <a:rPr lang="en-US" altLang="zh-CN" sz="2800"/>
              <a:t>0.1 ℃.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1267" name="箭头: 五边形 2"/>
          <p:cNvSpPr/>
          <p:nvPr/>
        </p:nvSpPr>
        <p:spPr>
          <a:xfrm>
            <a:off x="508000" y="1054100"/>
            <a:ext cx="3794125" cy="577850"/>
          </a:xfrm>
          <a:prstGeom prst="homePlate">
            <a:avLst>
              <a:gd name="adj" fmla="val 50004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　温度计、体温计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标题 1"/>
          <p:cNvSpPr>
            <a:spLocks noGrp="1"/>
          </p:cNvSpPr>
          <p:nvPr>
            <p:ph type="title" idx="4294967295"/>
          </p:nvPr>
        </p:nvSpPr>
        <p:spPr>
          <a:xfrm>
            <a:off x="508000" y="6318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en-US" altLang="zh-CN" sz="2800"/>
              <a:t>5</a:t>
            </a:r>
            <a:r>
              <a:rPr lang="zh-CN" altLang="zh-CN" sz="2800"/>
              <a:t>．（</a:t>
            </a:r>
            <a:r>
              <a:rPr lang="en-US" altLang="zh-CN" sz="2800"/>
              <a:t>1</a:t>
            </a:r>
            <a:r>
              <a:rPr lang="zh-CN" altLang="zh-CN" sz="2800"/>
              <a:t>）在用温度计测水的温度的实验中，如图甲所示，操作中存在的错误是：温度计的玻璃泡</a:t>
            </a:r>
            <a:br>
              <a:rPr lang="en-US" altLang="zh-CN" sz="2800"/>
            </a:br>
            <a:r>
              <a:rPr lang="zh-CN" altLang="zh-CN" sz="2800" u="sng"/>
              <a:t>　　　　　　　　　　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）纠正错误后继续实验，某时刻温度计的示数如图乙所示，其中读数方法正确的是</a:t>
            </a:r>
            <a:r>
              <a:rPr lang="zh-CN" altLang="zh-CN" sz="2800" u="sng"/>
              <a:t>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en-US" altLang="zh-CN" sz="2800" i="1"/>
              <a:t>A</a:t>
            </a:r>
            <a:r>
              <a:rPr lang="en-US" altLang="zh-CN" sz="2800"/>
              <a:t>”“</a:t>
            </a:r>
            <a:r>
              <a:rPr lang="en-US" altLang="zh-CN" sz="2800" i="1"/>
              <a:t>B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en-US" altLang="zh-CN" sz="2800" i="1"/>
              <a:t>C</a:t>
            </a:r>
            <a:r>
              <a:rPr lang="en-US" altLang="zh-CN" sz="2800"/>
              <a:t>”</a:t>
            </a:r>
            <a:r>
              <a:rPr lang="zh-CN" altLang="zh-CN" sz="2800"/>
              <a:t>），测得此时水的温度是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℃.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2291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838" y="4510088"/>
            <a:ext cx="5394325" cy="1987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2" name="矩形 2"/>
          <p:cNvSpPr/>
          <p:nvPr/>
        </p:nvSpPr>
        <p:spPr>
          <a:xfrm>
            <a:off x="1397000" y="1682750"/>
            <a:ext cx="19796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碰到烧杯底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12293" name="矩形 4"/>
          <p:cNvSpPr/>
          <p:nvPr/>
        </p:nvSpPr>
        <p:spPr>
          <a:xfrm>
            <a:off x="1028700" y="3840163"/>
            <a:ext cx="5445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88</a:t>
            </a:r>
            <a:endParaRPr lang="zh-CN" altLang="en-US"/>
          </a:p>
        </p:txBody>
      </p:sp>
      <p:sp>
        <p:nvSpPr>
          <p:cNvPr id="12294" name="矩形 5"/>
          <p:cNvSpPr/>
          <p:nvPr/>
        </p:nvSpPr>
        <p:spPr>
          <a:xfrm>
            <a:off x="6865938" y="2795588"/>
            <a:ext cx="4032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2" grpId="0"/>
      <p:bldP spid="12293" grpId="0"/>
      <p:bldP spid="1229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684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）图丙的寒暑表示数是</a:t>
            </a:r>
            <a:r>
              <a:rPr lang="zh-CN" altLang="zh-CN" sz="2800" u="sng"/>
              <a:t>　　　　　</a:t>
            </a:r>
            <a:r>
              <a:rPr lang="en-US" altLang="zh-CN" sz="2800"/>
              <a:t>℃</a:t>
            </a:r>
            <a:r>
              <a:rPr lang="zh-CN" altLang="zh-CN" sz="2800"/>
              <a:t>，图丁的体温计示数是</a:t>
            </a:r>
            <a:r>
              <a:rPr lang="zh-CN" altLang="zh-CN" sz="2800" u="sng"/>
              <a:t>　　　　　</a:t>
            </a:r>
            <a:r>
              <a:rPr lang="en-US" altLang="zh-CN" sz="2800"/>
              <a:t>℃.</a:t>
            </a:r>
            <a:endParaRPr lang="zh-CN" altLang="en-US" sz="2800"/>
          </a:p>
        </p:txBody>
      </p:sp>
      <p:pic>
        <p:nvPicPr>
          <p:cNvPr id="1331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838" y="2900363"/>
            <a:ext cx="7234237" cy="2663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6" name="矩形 3"/>
          <p:cNvSpPr/>
          <p:nvPr/>
        </p:nvSpPr>
        <p:spPr>
          <a:xfrm>
            <a:off x="5033963" y="1363663"/>
            <a:ext cx="9032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23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13317" name="矩形 4"/>
          <p:cNvSpPr/>
          <p:nvPr/>
        </p:nvSpPr>
        <p:spPr>
          <a:xfrm>
            <a:off x="3268663" y="1951038"/>
            <a:ext cx="8128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37.1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6" grpId="0"/>
      <p:bldP spid="133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标题 1"/>
          <p:cNvSpPr>
            <a:spLocks noGrp="1"/>
          </p:cNvSpPr>
          <p:nvPr>
            <p:ph type="title" idx="4294967295"/>
          </p:nvPr>
        </p:nvSpPr>
        <p:spPr>
          <a:xfrm>
            <a:off x="508000" y="1854200"/>
            <a:ext cx="8128000" cy="4037013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 b="1"/>
              <a:t>注意事项</a:t>
            </a:r>
            <a:r>
              <a:rPr lang="zh-CN" altLang="zh-CN" sz="2800"/>
              <a:t>：</a:t>
            </a:r>
            <a:r>
              <a:rPr lang="en-US" altLang="zh-CN" sz="2800"/>
              <a:t>1.</a:t>
            </a:r>
            <a:r>
              <a:rPr lang="zh-CN" altLang="zh-CN" sz="2800"/>
              <a:t>调平时将天平放在水平台上，切记游码要归零，旋动两侧平衡螺母均可（朝指针的相反方向）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．添减砝码和移动游码时要用镊子，不能用手直接操作．</a:t>
            </a:r>
            <a:br>
              <a:rPr lang="zh-CN" altLang="zh-CN" sz="2800"/>
            </a:br>
            <a:r>
              <a:rPr lang="en-US" altLang="zh-CN" sz="2800"/>
              <a:t>3</a:t>
            </a:r>
            <a:r>
              <a:rPr lang="zh-CN" altLang="zh-CN" sz="2800"/>
              <a:t>．加砝码时要按从大到小的顺序．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4339" name="箭头: 五边形 2"/>
          <p:cNvSpPr/>
          <p:nvPr/>
        </p:nvSpPr>
        <p:spPr>
          <a:xfrm>
            <a:off x="508000" y="1054100"/>
            <a:ext cx="3121025" cy="577850"/>
          </a:xfrm>
          <a:prstGeom prst="homePlate">
            <a:avLst>
              <a:gd name="adj" fmla="val 50010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　天平、量筒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14488"/>
            <a:ext cx="8128000" cy="34290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</a:t>
            </a:r>
            <a:r>
              <a:rPr lang="zh-CN" altLang="zh-CN" sz="2800"/>
              <a:t>．在测量过程中不能旋动平衡螺母使天平平衡．</a:t>
            </a:r>
            <a:br>
              <a:rPr lang="zh-CN" altLang="zh-CN" sz="2800"/>
            </a:br>
            <a:r>
              <a:rPr lang="en-US" altLang="zh-CN" sz="2800"/>
              <a:t>5</a:t>
            </a:r>
            <a:r>
              <a:rPr lang="zh-CN" altLang="zh-CN" sz="2800"/>
              <a:t>．物体的质量等于砝码和游码对应刻度的和，游码以左侧刻度为准．</a:t>
            </a:r>
            <a:br>
              <a:rPr lang="zh-CN" altLang="zh-CN" sz="2800"/>
            </a:br>
            <a:r>
              <a:rPr lang="en-US" altLang="zh-CN" sz="2800"/>
              <a:t>6</a:t>
            </a:r>
            <a:r>
              <a:rPr lang="zh-CN" altLang="zh-CN" sz="2800"/>
              <a:t>．量筒不能放在天平上使用，读数时视线应与凹液面的底部（或凸液面的顶部）相平．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0080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</a:t>
            </a:r>
            <a:r>
              <a:rPr lang="zh-CN" altLang="zh-CN" sz="2800"/>
              <a:t>．用托盘天平测量某金属块质量时，应将天平放在</a:t>
            </a:r>
            <a:r>
              <a:rPr lang="zh-CN" altLang="zh-CN" sz="2800" u="sng"/>
              <a:t>　　　　　</a:t>
            </a:r>
            <a:r>
              <a:rPr lang="zh-CN" altLang="zh-CN" sz="2800"/>
              <a:t>桌面上，游码移到标尺的零刻度处，若天平的指针静止在图甲所示位置，则可将平衡螺母向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左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右</a:t>
            </a:r>
            <a:r>
              <a:rPr lang="en-US" altLang="zh-CN" sz="2800"/>
              <a:t>”</a:t>
            </a:r>
            <a:r>
              <a:rPr lang="zh-CN" altLang="zh-CN" sz="2800"/>
              <a:t>）调节，使天平平衡；测量中，当右盘所加砝码和游码位置如图乙所示时天平平衡，则该金</a:t>
            </a:r>
            <a:br>
              <a:rPr lang="en-US" altLang="zh-CN" sz="2800"/>
            </a:br>
            <a:r>
              <a:rPr lang="zh-CN" altLang="zh-CN" sz="2800"/>
              <a:t>属块的质量为</a:t>
            </a:r>
            <a:r>
              <a:rPr lang="zh-CN" altLang="zh-CN" sz="2800" u="sng"/>
              <a:t>　　　　　</a:t>
            </a:r>
            <a:r>
              <a:rPr lang="en-US" altLang="zh-CN" sz="2800"/>
              <a:t>g.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6387" name="图片 2"/>
          <p:cNvPicPr>
            <a:picLocks noChangeAspect="1"/>
          </p:cNvPicPr>
          <p:nvPr/>
        </p:nvPicPr>
        <p:blipFill>
          <a:blip r:embed="rId2"/>
          <a:srcRect r="76001"/>
          <a:stretch>
            <a:fillRect/>
          </a:stretch>
        </p:blipFill>
        <p:spPr>
          <a:xfrm>
            <a:off x="5043488" y="4286250"/>
            <a:ext cx="3438525" cy="18145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8" name="矩形 3"/>
          <p:cNvSpPr/>
          <p:nvPr/>
        </p:nvSpPr>
        <p:spPr>
          <a:xfrm>
            <a:off x="1390650" y="1722438"/>
            <a:ext cx="126206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水平　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16389" name="矩形 4"/>
          <p:cNvSpPr/>
          <p:nvPr/>
        </p:nvSpPr>
        <p:spPr>
          <a:xfrm>
            <a:off x="1892300" y="2984500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左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16390" name="矩形 5"/>
          <p:cNvSpPr/>
          <p:nvPr/>
        </p:nvSpPr>
        <p:spPr>
          <a:xfrm>
            <a:off x="3205163" y="4930775"/>
            <a:ext cx="8128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83.4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8" grpId="0"/>
      <p:bldP spid="16389" grpId="0"/>
      <p:bldP spid="1639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</a:t>
            </a:r>
            <a:r>
              <a:rPr lang="zh-CN" altLang="zh-CN" sz="2800"/>
              <a:t>．如图</a:t>
            </a:r>
            <a:r>
              <a:rPr lang="en-US" altLang="zh-CN" sz="2800"/>
              <a:t>a</a:t>
            </a:r>
            <a:r>
              <a:rPr lang="zh-CN" altLang="zh-CN" sz="2800"/>
              <a:t>所示，甲乙丙三位同学在量筒读数时，正确的是</a:t>
            </a:r>
            <a:r>
              <a:rPr lang="zh-CN" altLang="zh-CN" sz="2800" u="sng"/>
              <a:t>　　　　　</a:t>
            </a:r>
            <a:r>
              <a:rPr lang="zh-CN" altLang="zh-CN" sz="2800"/>
              <a:t>，图</a:t>
            </a:r>
            <a:r>
              <a:rPr lang="en-US" altLang="zh-CN" sz="2800"/>
              <a:t>b</a:t>
            </a:r>
            <a:r>
              <a:rPr lang="zh-CN" altLang="zh-CN" sz="2800"/>
              <a:t>是利用方铁块、细线和量筒测量不规则泡沫块的体积时的情景，则泡沫块的体积为</a:t>
            </a:r>
            <a:r>
              <a:rPr lang="zh-CN" altLang="zh-CN" sz="2800" u="sng"/>
              <a:t>　　　　　</a:t>
            </a:r>
            <a:r>
              <a:rPr lang="en-US" altLang="zh-CN" sz="2800"/>
              <a:t>cm</a:t>
            </a:r>
            <a:r>
              <a:rPr lang="en-US" altLang="zh-CN" sz="2800" baseline="30000"/>
              <a:t>3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7411" name="图片 2"/>
          <p:cNvPicPr>
            <a:picLocks noChangeAspect="1"/>
          </p:cNvPicPr>
          <p:nvPr/>
        </p:nvPicPr>
        <p:blipFill>
          <a:blip r:embed="rId2"/>
          <a:srcRect r="70632"/>
          <a:stretch>
            <a:fillRect/>
          </a:stretch>
        </p:blipFill>
        <p:spPr>
          <a:xfrm>
            <a:off x="2306638" y="3584575"/>
            <a:ext cx="4530725" cy="26035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2" name="矩形 4"/>
          <p:cNvSpPr/>
          <p:nvPr/>
        </p:nvSpPr>
        <p:spPr>
          <a:xfrm>
            <a:off x="2381250" y="1603375"/>
            <a:ext cx="5445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乙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17413" name="矩形 5"/>
          <p:cNvSpPr/>
          <p:nvPr/>
        </p:nvSpPr>
        <p:spPr>
          <a:xfrm>
            <a:off x="2247900" y="2886075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20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2" grpId="0"/>
      <p:bldP spid="174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标题 1"/>
          <p:cNvSpPr>
            <a:spLocks noGrp="1"/>
          </p:cNvSpPr>
          <p:nvPr>
            <p:ph type="title" idx="4294967295"/>
          </p:nvPr>
        </p:nvSpPr>
        <p:spPr>
          <a:xfrm>
            <a:off x="508000" y="2211388"/>
            <a:ext cx="8128000" cy="28321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 b="1"/>
              <a:t>注意事项</a:t>
            </a:r>
            <a:r>
              <a:rPr lang="zh-CN" altLang="zh-CN" sz="2800"/>
              <a:t>：</a:t>
            </a:r>
            <a:r>
              <a:rPr lang="en-US" altLang="zh-CN" sz="2800"/>
              <a:t>1.</a:t>
            </a:r>
            <a:r>
              <a:rPr lang="zh-CN" altLang="zh-CN" sz="2800"/>
              <a:t>所测力不能超过弹簧测力计的范围．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．使用前应校零，并用手轻轻拉几下，防止弹簧被卡住或存在较大摩擦．</a:t>
            </a:r>
            <a:br>
              <a:rPr lang="zh-CN" altLang="zh-CN" sz="2800"/>
            </a:br>
            <a:r>
              <a:rPr lang="en-US" altLang="zh-CN" sz="2800"/>
              <a:t>3</a:t>
            </a:r>
            <a:r>
              <a:rPr lang="zh-CN" altLang="zh-CN" sz="2800"/>
              <a:t>．应使弹簧测力计的轴向与所测力的方向一致．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8435" name="箭头: 五边形 2"/>
          <p:cNvSpPr/>
          <p:nvPr/>
        </p:nvSpPr>
        <p:spPr>
          <a:xfrm>
            <a:off x="508000" y="1333500"/>
            <a:ext cx="3121025" cy="577850"/>
          </a:xfrm>
          <a:prstGeom prst="homePlate">
            <a:avLst>
              <a:gd name="adj" fmla="val 50010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五　弹簧测力计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8.</a:t>
            </a:r>
            <a:r>
              <a:rPr lang="zh-CN" altLang="zh-CN" sz="2800"/>
              <a:t>弹簧测力计在使用前应检查指针</a:t>
            </a:r>
            <a:r>
              <a:rPr lang="zh-CN" altLang="zh-CN" sz="2800" u="sng"/>
              <a:t>　　　　　</a:t>
            </a:r>
            <a:r>
              <a:rPr lang="zh-CN" altLang="zh-CN" sz="2800"/>
              <a:t>，若用如图甲、乙两种方式使用弹簧测力计测量钩码重力，正确的握持方式是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甲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乙</a:t>
            </a:r>
            <a:r>
              <a:rPr lang="en-US" altLang="zh-CN" sz="2800"/>
              <a:t>”</a:t>
            </a:r>
            <a:r>
              <a:rPr lang="zh-CN" altLang="zh-CN" sz="2800"/>
              <a:t>），图丙的示数是</a:t>
            </a:r>
            <a:r>
              <a:rPr lang="zh-CN" altLang="zh-CN" sz="2800" u="sng"/>
              <a:t>　　　　　</a:t>
            </a:r>
            <a:r>
              <a:rPr lang="en-US" altLang="zh-CN" sz="2800"/>
              <a:t>N.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9459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9550" y="3749675"/>
            <a:ext cx="3644900" cy="2362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0" name="矩形 2"/>
          <p:cNvSpPr/>
          <p:nvPr/>
        </p:nvSpPr>
        <p:spPr>
          <a:xfrm>
            <a:off x="4730750" y="2243138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甲</a:t>
            </a:r>
            <a:endParaRPr lang="zh-CN" altLang="zh-CN" sz="1000">
              <a:latin typeface="等线"/>
            </a:endParaRPr>
          </a:p>
        </p:txBody>
      </p:sp>
      <p:sp>
        <p:nvSpPr>
          <p:cNvPr id="19461" name="矩形 4"/>
          <p:cNvSpPr/>
          <p:nvPr/>
        </p:nvSpPr>
        <p:spPr>
          <a:xfrm>
            <a:off x="5903913" y="952500"/>
            <a:ext cx="162083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是否指零</a:t>
            </a:r>
            <a:endParaRPr lang="zh-CN" altLang="zh-CN" sz="1000">
              <a:latin typeface="等线"/>
            </a:endParaRPr>
          </a:p>
        </p:txBody>
      </p:sp>
      <p:sp>
        <p:nvSpPr>
          <p:cNvPr id="19462" name="矩形 5"/>
          <p:cNvSpPr/>
          <p:nvPr/>
        </p:nvSpPr>
        <p:spPr>
          <a:xfrm>
            <a:off x="4640263" y="2905125"/>
            <a:ext cx="6334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1.8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60" grpId="0"/>
      <p:bldP spid="19461" grpId="0"/>
      <p:bldP spid="1946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922463"/>
            <a:ext cx="8128000" cy="337185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注意事项：</a:t>
            </a:r>
            <a:r>
              <a:rPr lang="en-US" altLang="zh-CN" sz="2800"/>
              <a:t>1.</a:t>
            </a:r>
            <a:r>
              <a:rPr lang="zh-CN" altLang="zh-CN" sz="2800"/>
              <a:t>接入电路前若电流表（电压表）指针不指向零刻度，应调零．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．无法估测被测电流（电压）大小时，先选最大量程进行试触，再根据试触电流大小选择合适量程．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0483" name="箭头: 五边形 2"/>
          <p:cNvSpPr/>
          <p:nvPr/>
        </p:nvSpPr>
        <p:spPr>
          <a:xfrm>
            <a:off x="508000" y="1179513"/>
            <a:ext cx="3678238" cy="577850"/>
          </a:xfrm>
          <a:prstGeom prst="homePlate">
            <a:avLst>
              <a:gd name="adj" fmla="val 50010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六　电流表、电压表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9</a:t>
            </a:r>
            <a:r>
              <a:rPr lang="zh-CN" altLang="zh-CN" sz="2800"/>
              <a:t>．（</a:t>
            </a:r>
            <a:r>
              <a:rPr lang="en-US" altLang="zh-CN" sz="2800"/>
              <a:t>1</a:t>
            </a:r>
            <a:r>
              <a:rPr lang="zh-CN" altLang="zh-CN" sz="2800"/>
              <a:t>）如图甲，电流表示数是</a:t>
            </a:r>
            <a:r>
              <a:rPr lang="zh-CN" altLang="zh-CN" sz="2800" u="sng"/>
              <a:t>　　　　　</a:t>
            </a:r>
            <a:r>
              <a:rPr lang="en-US" altLang="zh-CN" sz="2800"/>
              <a:t>A</a:t>
            </a:r>
            <a:r>
              <a:rPr lang="zh-CN" altLang="zh-CN" sz="2800"/>
              <a:t>，换用另一个量程，示数应为</a:t>
            </a:r>
            <a:r>
              <a:rPr lang="zh-CN" altLang="zh-CN" sz="2800" u="sng"/>
              <a:t>　　　　　</a:t>
            </a:r>
            <a:r>
              <a:rPr lang="en-US" altLang="zh-CN" sz="2800"/>
              <a:t>A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）如图乙是用已调零的电压表测量盐水电池的电压的情景，实验时电压表选择的量程是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，该水果电池的电压为</a:t>
            </a:r>
            <a:r>
              <a:rPr lang="zh-CN" altLang="zh-CN" sz="2800" u="sng"/>
              <a:t>　　　　　</a:t>
            </a:r>
            <a:r>
              <a:rPr lang="zh-CN" altLang="zh-CN" sz="2800"/>
              <a:t>，图中</a:t>
            </a:r>
            <a:r>
              <a:rPr lang="zh-CN" altLang="zh-CN" sz="2800" u="sng"/>
              <a:t>　　　　　</a:t>
            </a:r>
            <a:r>
              <a:rPr lang="zh-CN" altLang="zh-CN" sz="2800"/>
              <a:t>是盐水</a:t>
            </a:r>
            <a:br>
              <a:rPr lang="en-US" altLang="zh-CN" sz="2800"/>
            </a:br>
            <a:r>
              <a:rPr lang="zh-CN" altLang="zh-CN" sz="2800"/>
              <a:t>电池的正极（选填</a:t>
            </a:r>
            <a:r>
              <a:rPr lang="en-US" altLang="zh-CN" sz="2800"/>
              <a:t>“</a:t>
            </a:r>
            <a:r>
              <a:rPr lang="zh-CN" altLang="zh-CN" sz="2800"/>
              <a:t>铜</a:t>
            </a:r>
            <a:r>
              <a:rPr lang="en-US" altLang="zh-CN" sz="2800"/>
              <a:t>”</a:t>
            </a:r>
            <a:br>
              <a:rPr lang="en-US" altLang="zh-CN" sz="2800"/>
            </a:b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锌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1507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4063" y="4232275"/>
            <a:ext cx="3913187" cy="19764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08" name="矩形 2"/>
          <p:cNvSpPr/>
          <p:nvPr/>
        </p:nvSpPr>
        <p:spPr>
          <a:xfrm>
            <a:off x="1465263" y="4183063"/>
            <a:ext cx="5429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铜</a:t>
            </a:r>
            <a:endParaRPr lang="zh-CN" altLang="zh-CN" sz="2800">
              <a:latin typeface="等线"/>
            </a:endParaRPr>
          </a:p>
        </p:txBody>
      </p:sp>
      <p:sp>
        <p:nvSpPr>
          <p:cNvPr id="21509" name="矩形 3"/>
          <p:cNvSpPr/>
          <p:nvPr/>
        </p:nvSpPr>
        <p:spPr>
          <a:xfrm>
            <a:off x="6203950" y="981075"/>
            <a:ext cx="6334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0.2</a:t>
            </a:r>
            <a:endParaRPr lang="zh-CN" altLang="en-US" sz="2800"/>
          </a:p>
        </p:txBody>
      </p:sp>
      <p:sp>
        <p:nvSpPr>
          <p:cNvPr id="21510" name="矩形 4"/>
          <p:cNvSpPr/>
          <p:nvPr/>
        </p:nvSpPr>
        <p:spPr>
          <a:xfrm>
            <a:off x="5149850" y="1625600"/>
            <a:ext cx="363538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endParaRPr lang="zh-CN" altLang="en-US" sz="2800"/>
          </a:p>
        </p:txBody>
      </p:sp>
      <p:sp>
        <p:nvSpPr>
          <p:cNvPr id="21511" name="矩形 6"/>
          <p:cNvSpPr/>
          <p:nvPr/>
        </p:nvSpPr>
        <p:spPr>
          <a:xfrm>
            <a:off x="828675" y="3551238"/>
            <a:ext cx="160496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～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 V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  <p:sp>
        <p:nvSpPr>
          <p:cNvPr id="21512" name="矩形 7"/>
          <p:cNvSpPr/>
          <p:nvPr/>
        </p:nvSpPr>
        <p:spPr>
          <a:xfrm>
            <a:off x="6350000" y="3551238"/>
            <a:ext cx="976313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0.3 V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8" grpId="0"/>
      <p:bldP spid="21509" grpId="0"/>
      <p:bldP spid="21510" grpId="0"/>
      <p:bldP spid="21511" grpId="0"/>
      <p:bldP spid="215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标题 1"/>
          <p:cNvSpPr>
            <a:spLocks noGrp="1"/>
          </p:cNvSpPr>
          <p:nvPr>
            <p:ph type="title" idx="4294967295"/>
          </p:nvPr>
        </p:nvSpPr>
        <p:spPr>
          <a:xfrm>
            <a:off x="508000" y="2403475"/>
            <a:ext cx="8128000" cy="2678113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 b="1"/>
              <a:t>注意事项</a:t>
            </a:r>
            <a:r>
              <a:rPr lang="zh-CN" altLang="zh-CN" sz="2800"/>
              <a:t>：</a:t>
            </a:r>
            <a:r>
              <a:rPr lang="en-US" altLang="zh-CN" sz="2800"/>
              <a:t>1.</a:t>
            </a:r>
            <a:r>
              <a:rPr lang="zh-CN" altLang="zh-CN" sz="2800"/>
              <a:t>电能表所在电路能接入的用电器最大总功率等于额定最大电流乘以</a:t>
            </a:r>
            <a:r>
              <a:rPr lang="en-US" altLang="zh-CN" sz="2800"/>
              <a:t>220 V.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电阻箱的阻值等于各旋钮的数值乘以倍率后的和．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2531" name="箭头: 五边形 2"/>
          <p:cNvSpPr/>
          <p:nvPr/>
        </p:nvSpPr>
        <p:spPr>
          <a:xfrm>
            <a:off x="508000" y="1497013"/>
            <a:ext cx="5180013" cy="577850"/>
          </a:xfrm>
          <a:prstGeom prst="homePlate">
            <a:avLst>
              <a:gd name="adj" fmla="val 50009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七　电能表、电阻箱、速度表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0015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10</a:t>
            </a:r>
            <a:r>
              <a:rPr lang="zh-CN" altLang="zh-CN" sz="2800"/>
              <a:t>．如下图是小玉家的电能表，她家的用电器总功率不能超过</a:t>
            </a:r>
            <a:r>
              <a:rPr lang="zh-CN" altLang="zh-CN" sz="2800" u="sng"/>
              <a:t>　　　　</a:t>
            </a:r>
            <a:r>
              <a:rPr lang="en-US" altLang="zh-CN" sz="2800"/>
              <a:t>W</a:t>
            </a:r>
            <a:r>
              <a:rPr lang="zh-CN" altLang="zh-CN" sz="2800"/>
              <a:t>．已知她家抽油烟机额定功率为</a:t>
            </a:r>
            <a:r>
              <a:rPr lang="en-US" altLang="zh-CN" sz="2800"/>
              <a:t>200 W</a:t>
            </a:r>
            <a:r>
              <a:rPr lang="zh-CN" altLang="zh-CN" sz="2800"/>
              <a:t>，小玉炒菜过程中，抽油烟机单独正常工作，电能表的表盘转了</a:t>
            </a:r>
            <a:r>
              <a:rPr lang="en-US" altLang="zh-CN" sz="2800"/>
              <a:t>30</a:t>
            </a:r>
            <a:r>
              <a:rPr lang="zh-CN" altLang="zh-CN" sz="2800"/>
              <a:t>转，则抽</a:t>
            </a:r>
            <a:br>
              <a:rPr lang="en-US" altLang="zh-CN" sz="2800"/>
            </a:br>
            <a:r>
              <a:rPr lang="zh-CN" altLang="zh-CN" sz="2800"/>
              <a:t>油烟机的工作时间为</a:t>
            </a:r>
            <a:r>
              <a:rPr lang="zh-CN" altLang="zh-CN" sz="2800" u="sng"/>
              <a:t>　　　　</a:t>
            </a:r>
            <a:r>
              <a:rPr lang="en-US" altLang="zh-CN" sz="2800"/>
              <a:t>min.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3555" name="图片 2"/>
          <p:cNvPicPr>
            <a:picLocks noChangeAspect="1"/>
          </p:cNvPicPr>
          <p:nvPr/>
        </p:nvPicPr>
        <p:blipFill>
          <a:blip r:embed="rId2"/>
          <a:srcRect r="90948"/>
          <a:stretch>
            <a:fillRect/>
          </a:stretch>
        </p:blipFill>
        <p:spPr>
          <a:xfrm>
            <a:off x="6524625" y="3209925"/>
            <a:ext cx="1868488" cy="21796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6" name="矩形 3"/>
          <p:cNvSpPr/>
          <p:nvPr/>
        </p:nvSpPr>
        <p:spPr>
          <a:xfrm>
            <a:off x="4287838" y="3846513"/>
            <a:ext cx="363537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en-US"/>
          </a:p>
        </p:txBody>
      </p:sp>
      <p:sp>
        <p:nvSpPr>
          <p:cNvPr id="23557" name="矩形 4"/>
          <p:cNvSpPr/>
          <p:nvPr/>
        </p:nvSpPr>
        <p:spPr>
          <a:xfrm>
            <a:off x="2578100" y="1941513"/>
            <a:ext cx="99377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8 800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6" grpId="0"/>
      <p:bldP spid="2355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350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11</a:t>
            </a:r>
            <a:r>
              <a:rPr lang="zh-CN" altLang="zh-CN" sz="2800"/>
              <a:t>．电阻箱的读数是</a:t>
            </a:r>
            <a:r>
              <a:rPr lang="zh-CN" altLang="zh-CN" sz="2800" u="sng"/>
              <a:t>　　　　　</a:t>
            </a:r>
            <a:r>
              <a:rPr lang="en-US" altLang="zh-CN" sz="2800"/>
              <a:t>Ω</a:t>
            </a:r>
            <a:r>
              <a:rPr lang="zh-CN" altLang="zh-CN" sz="2800"/>
              <a:t>；汽车速度表的读数是</a:t>
            </a:r>
            <a:r>
              <a:rPr lang="zh-CN" altLang="zh-CN" sz="2800" u="sng"/>
              <a:t>　　　　　</a:t>
            </a:r>
            <a:r>
              <a:rPr lang="en-US" altLang="zh-CN" sz="2800"/>
              <a:t>km/h.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4579" name="图片 2"/>
          <p:cNvPicPr>
            <a:picLocks noChangeAspect="1"/>
          </p:cNvPicPr>
          <p:nvPr/>
        </p:nvPicPr>
        <p:blipFill>
          <a:blip r:embed="rId2"/>
          <a:srcRect r="73054"/>
          <a:stretch>
            <a:fillRect/>
          </a:stretch>
        </p:blipFill>
        <p:spPr>
          <a:xfrm>
            <a:off x="2279650" y="2874963"/>
            <a:ext cx="5026025" cy="27559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80" name="矩形 3"/>
          <p:cNvSpPr/>
          <p:nvPr/>
        </p:nvSpPr>
        <p:spPr>
          <a:xfrm>
            <a:off x="2279650" y="2062163"/>
            <a:ext cx="5429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80</a:t>
            </a:r>
            <a:endParaRPr lang="zh-CN" altLang="en-US"/>
          </a:p>
        </p:txBody>
      </p:sp>
      <p:sp>
        <p:nvSpPr>
          <p:cNvPr id="24581" name="矩形 4"/>
          <p:cNvSpPr/>
          <p:nvPr/>
        </p:nvSpPr>
        <p:spPr>
          <a:xfrm>
            <a:off x="4225925" y="1435100"/>
            <a:ext cx="9921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1 526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80" grpId="0"/>
      <p:bldP spid="2458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标题 1"/>
          <p:cNvSpPr>
            <a:spLocks noGrp="1"/>
          </p:cNvSpPr>
          <p:nvPr>
            <p:ph type="title" idx="4294967295"/>
          </p:nvPr>
        </p:nvSpPr>
        <p:spPr>
          <a:xfrm>
            <a:off x="431800" y="1098550"/>
            <a:ext cx="8126413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en-US" altLang="zh-CN" sz="2600"/>
              <a:t>12</a:t>
            </a:r>
            <a:r>
              <a:rPr lang="zh-CN" altLang="zh-CN" sz="2600"/>
              <a:t>．如图甲所示，长度相同、横截面积不同的同种金属棒</a:t>
            </a:r>
            <a:r>
              <a:rPr lang="en-US" altLang="zh-CN" sz="2600" i="1"/>
              <a:t>AB</a:t>
            </a:r>
            <a:r>
              <a:rPr lang="zh-CN" altLang="zh-CN" sz="2600"/>
              <a:t>和</a:t>
            </a:r>
            <a:r>
              <a:rPr lang="en-US" altLang="zh-CN" sz="2600" i="1"/>
              <a:t>CD</a:t>
            </a:r>
            <a:r>
              <a:rPr lang="zh-CN" altLang="zh-CN" sz="2600"/>
              <a:t>连接在一起后接在电源两端．用电压表测得导体</a:t>
            </a:r>
            <a:r>
              <a:rPr lang="en-US" altLang="zh-CN" sz="2600" i="1"/>
              <a:t>AB</a:t>
            </a:r>
            <a:r>
              <a:rPr lang="zh-CN" altLang="zh-CN" sz="2600"/>
              <a:t>和</a:t>
            </a:r>
            <a:r>
              <a:rPr lang="en-US" altLang="zh-CN" sz="2600" i="1"/>
              <a:t>CD</a:t>
            </a:r>
            <a:r>
              <a:rPr lang="zh-CN" altLang="zh-CN" sz="2600"/>
              <a:t>两端的电压分别如图乙、丙所示，则</a:t>
            </a:r>
            <a:r>
              <a:rPr lang="en-US" altLang="zh-CN" sz="2600" i="1"/>
              <a:t>AB</a:t>
            </a:r>
            <a:r>
              <a:rPr lang="zh-CN" altLang="zh-CN" sz="2600"/>
              <a:t>两端的电压为</a:t>
            </a:r>
            <a:r>
              <a:rPr lang="zh-CN" altLang="zh-CN" sz="2600" u="sng"/>
              <a:t>　　　</a:t>
            </a:r>
            <a:r>
              <a:rPr lang="en-US" altLang="zh-CN" sz="2600"/>
              <a:t>V</a:t>
            </a:r>
            <a:r>
              <a:rPr lang="zh-CN" altLang="zh-CN" sz="2600"/>
              <a:t>，</a:t>
            </a:r>
            <a:r>
              <a:rPr lang="en-US" altLang="zh-CN" sz="2600" i="1"/>
              <a:t>CD</a:t>
            </a:r>
            <a:r>
              <a:rPr lang="zh-CN" altLang="zh-CN" sz="2600"/>
              <a:t>两端电压为</a:t>
            </a:r>
            <a:r>
              <a:rPr lang="zh-CN" altLang="zh-CN" sz="2600" u="sng"/>
              <a:t>　　　</a:t>
            </a:r>
            <a:r>
              <a:rPr lang="en-US" altLang="zh-CN" sz="2600"/>
              <a:t>V; </a:t>
            </a:r>
            <a:r>
              <a:rPr lang="zh-CN" altLang="zh-CN" sz="2600"/>
              <a:t>某同学用电压表测一段导体两端的电压时，如果发现电压表的指针向左偏转，一定是</a:t>
            </a:r>
            <a:r>
              <a:rPr lang="zh-CN" altLang="zh-CN" sz="2600" u="sng"/>
              <a:t>　　　　　　</a:t>
            </a:r>
            <a:r>
              <a:rPr lang="en-US" altLang="zh-CN" sz="2600" u="sng"/>
              <a:t>  </a:t>
            </a:r>
            <a:r>
              <a:rPr lang="zh-CN" altLang="zh-CN" sz="2600" u="sng"/>
              <a:t>　</a:t>
            </a:r>
            <a:r>
              <a:rPr lang="en-US" altLang="zh-CN" sz="2600" u="sng"/>
              <a:t>          </a:t>
            </a:r>
            <a:r>
              <a:rPr lang="zh-CN" altLang="zh-CN" sz="2600" u="sng"/>
              <a:t>　　　</a:t>
            </a:r>
            <a:r>
              <a:rPr lang="zh-CN" altLang="zh-CN" sz="2600"/>
              <a:t>；如果发现电压表的指针向右偏转到没有刻度的地方了，这是因为</a:t>
            </a:r>
            <a:r>
              <a:rPr lang="en-US" altLang="zh-CN" sz="2600"/>
              <a:t>________________</a:t>
            </a:r>
            <a:r>
              <a:rPr lang="zh-CN" altLang="zh-CN" sz="2600"/>
              <a:t>．</a:t>
            </a:r>
            <a:br>
              <a:rPr lang="zh-CN" altLang="zh-CN" sz="2600"/>
            </a:br>
            <a:endParaRPr lang="zh-CN" altLang="en-US" sz="2600"/>
          </a:p>
        </p:txBody>
      </p:sp>
      <p:pic>
        <p:nvPicPr>
          <p:cNvPr id="25603" name="图片 2"/>
          <p:cNvPicPr>
            <a:picLocks noChangeAspect="1"/>
          </p:cNvPicPr>
          <p:nvPr/>
        </p:nvPicPr>
        <p:blipFill>
          <a:blip r:embed="rId2"/>
          <a:srcRect r="66633"/>
          <a:stretch>
            <a:fillRect/>
          </a:stretch>
        </p:blipFill>
        <p:spPr>
          <a:xfrm>
            <a:off x="4716463" y="4900613"/>
            <a:ext cx="4079875" cy="15478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5604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0413" y="668338"/>
            <a:ext cx="2216150" cy="4302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5" name="矩形 3"/>
          <p:cNvSpPr/>
          <p:nvPr/>
        </p:nvSpPr>
        <p:spPr>
          <a:xfrm>
            <a:off x="1914525" y="4884738"/>
            <a:ext cx="1987550" cy="492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量程太小</a:t>
            </a:r>
            <a:endParaRPr lang="zh-CN" altLang="en-US" sz="2600">
              <a:ea typeface="Times New Roman" pitchFamily="18" charset="0"/>
            </a:endParaRPr>
          </a:p>
        </p:txBody>
      </p:sp>
      <p:sp>
        <p:nvSpPr>
          <p:cNvPr id="25606" name="矩形 4"/>
          <p:cNvSpPr/>
          <p:nvPr/>
        </p:nvSpPr>
        <p:spPr>
          <a:xfrm>
            <a:off x="2517775" y="2720975"/>
            <a:ext cx="685800" cy="4937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</a:t>
            </a:r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600"/>
          </a:p>
        </p:txBody>
      </p:sp>
      <p:sp>
        <p:nvSpPr>
          <p:cNvPr id="25607" name="矩形 5"/>
          <p:cNvSpPr/>
          <p:nvPr/>
        </p:nvSpPr>
        <p:spPr>
          <a:xfrm>
            <a:off x="5997575" y="2747963"/>
            <a:ext cx="600075" cy="492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2.5</a:t>
            </a:r>
            <a:endParaRPr lang="zh-CN" altLang="en-US" sz="2600"/>
          </a:p>
        </p:txBody>
      </p:sp>
      <p:sp>
        <p:nvSpPr>
          <p:cNvPr id="25608" name="矩形 6"/>
          <p:cNvSpPr/>
          <p:nvPr/>
        </p:nvSpPr>
        <p:spPr>
          <a:xfrm>
            <a:off x="3902075" y="3778250"/>
            <a:ext cx="4519613" cy="4937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6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电压表的正负接线柱接反了　</a:t>
            </a:r>
            <a:endParaRPr lang="zh-CN" altLang="en-US" sz="2600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5" grpId="0"/>
      <p:bldP spid="25606" grpId="0"/>
      <p:bldP spid="25607" grpId="0"/>
      <p:bldP spid="2560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13</a:t>
            </a:r>
            <a:r>
              <a:rPr lang="zh-CN" altLang="zh-CN" sz="2800"/>
              <a:t>．如上图分别是小明家上月初和月末的电能表的表盘，小明家上月消耗的电能为</a:t>
            </a:r>
            <a:r>
              <a:rPr lang="zh-CN" altLang="zh-CN" sz="2800" u="sng"/>
              <a:t>　　　　　</a:t>
            </a:r>
            <a:r>
              <a:rPr lang="en-US" altLang="zh-CN" sz="2800"/>
              <a:t>kW·h</a:t>
            </a:r>
            <a:r>
              <a:rPr lang="zh-CN" altLang="zh-CN" sz="2800"/>
              <a:t>，小明家电路的干路长时间工作的最大电流是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A</a:t>
            </a:r>
            <a:r>
              <a:rPr lang="zh-CN" altLang="zh-CN" sz="2800"/>
              <a:t>，断开其他用电器，只让电饭锅单独工作</a:t>
            </a:r>
            <a:r>
              <a:rPr lang="en-US" altLang="zh-CN" sz="2800"/>
              <a:t>2 min</a:t>
            </a:r>
            <a:r>
              <a:rPr lang="zh-CN" altLang="zh-CN" sz="2800"/>
              <a:t>，指示灯闪烁</a:t>
            </a:r>
            <a:r>
              <a:rPr lang="en-US" altLang="zh-CN" sz="2800"/>
              <a:t>32</a:t>
            </a:r>
            <a:r>
              <a:rPr lang="zh-CN" altLang="zh-CN" sz="2800"/>
              <a:t>次，此时电饭锅的功率为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W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6627" name="图片 2"/>
          <p:cNvPicPr>
            <a:picLocks noChangeAspect="1"/>
          </p:cNvPicPr>
          <p:nvPr/>
        </p:nvPicPr>
        <p:blipFill>
          <a:blip r:embed="rId2"/>
          <a:srcRect r="79181"/>
          <a:stretch>
            <a:fillRect/>
          </a:stretch>
        </p:blipFill>
        <p:spPr>
          <a:xfrm>
            <a:off x="3881438" y="4141788"/>
            <a:ext cx="3511550" cy="21367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28" name="矩形 3"/>
          <p:cNvSpPr/>
          <p:nvPr/>
        </p:nvSpPr>
        <p:spPr>
          <a:xfrm>
            <a:off x="6084888" y="1633538"/>
            <a:ext cx="117157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91.1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/>
            </a:endParaRPr>
          </a:p>
        </p:txBody>
      </p:sp>
      <p:sp>
        <p:nvSpPr>
          <p:cNvPr id="26629" name="矩形 4"/>
          <p:cNvSpPr/>
          <p:nvPr/>
        </p:nvSpPr>
        <p:spPr>
          <a:xfrm>
            <a:off x="1301750" y="2901950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20</a:t>
            </a:r>
            <a:endParaRPr lang="zh-CN" altLang="zh-CN" sz="1000">
              <a:latin typeface="等线"/>
            </a:endParaRPr>
          </a:p>
        </p:txBody>
      </p:sp>
      <p:sp>
        <p:nvSpPr>
          <p:cNvPr id="26630" name="矩形 5"/>
          <p:cNvSpPr/>
          <p:nvPr/>
        </p:nvSpPr>
        <p:spPr>
          <a:xfrm>
            <a:off x="1122363" y="4151313"/>
            <a:ext cx="722312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600</a:t>
            </a:r>
            <a:endParaRPr lang="zh-CN" altLang="zh-CN" sz="1000">
              <a:latin typeface="等线"/>
            </a:endParaRPr>
          </a:p>
        </p:txBody>
      </p:sp>
      <p:pic>
        <p:nvPicPr>
          <p:cNvPr id="26631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2369800" y="122809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8" grpId="0"/>
      <p:bldP spid="26629" grpId="0"/>
      <p:bldP spid="26630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74</Paragraphs>
  <Slides>25</Slides>
  <Notes>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baseType="lpstr" size="34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版式</vt:lpstr>
      <vt:lpstr>PowerPoint Presentation</vt:lpstr>
      <vt:lpstr>        实验题在每年我省中考卷中占有重要分值．共3题，分值在20分左右．历年卷分为仪表读数型、探究型、设计型和开放型四种类型．正确解答实验题必须坚持以实验原理为依据的操作过程，实验原理是整个实验的指导方向．实验题的方向：</vt:lpstr>
      <vt:lpstr>1．常规实验：重点注意密度的测量、伏安法测量电阻、电功率，影响滑动摩擦力的因素，影响压力作用效果的因素，滑轮组、斜面的机械效率，动能的影响因素，电压、电阻、电流的关系，电磁铁的磁性强弱的因素，电阻产生热量和哪些因素有关，研究水的沸腾、晶体的熔化，平面镜成像的特点、凸透镜成像的特点等．</vt:lpstr>
      <vt:lpstr>2．设计性实验：题目给出实验器材，要求设计实验方案，写出表达式．3．探究性实验：一般使用控制变量法．即使同学们没有学习到相关的知识，也要求掌握好探究的过程与探究方法．第一步：猜想．第二步：设计实验来验证猜想．第三步：根据可能的实验结果写出实验结论．</vt:lpstr>
      <vt:lpstr>        要求熟练掌握电流表、电压表、天平、量筒、弹簧测力计、温度计、体温计、刻度尺、电能表、秒表的读数．其次掌握速度表、电阻箱等的读数．</vt:lpstr>
      <vt:lpstr>注意事项：1.被测物体的长度应为末端对应的刻度值减去始端对应的刻度值．2．使有刻度线的一侧紧靠被测物体，并与被测长度平行．3．视线正对刻度读出数值，要估读到分度值的下一位．4．当物体的始端或末端在刻度尺的整刻度线处时，也要注意估读值（补0）.</vt:lpstr>
      <vt:lpstr>1．如下图所示，按正确的读数方法，物体的长度为　　　　　cm.</vt:lpstr>
      <vt:lpstr>注意事项：1.秒表内圈的单位是“分钟”，外圈的单位是“秒”．2．读数时，对于外圈一圈表示30 s的秒表，若内圈的分针没有过半时，读外圈小于30 s的读数；若内圈的分针过半时，读外圈大于30 s的读数．</vt:lpstr>
      <vt:lpstr>4．体育课测跑步成绩时，停表的示数如图甲所示，该停表所示的时间为　　　　　s，如图乙所示的时间为　　　　　s.</vt:lpstr>
      <vt:lpstr>注意事项：1.温度计的玻璃泡要与被测物体充分接触，不能碰到容器底或容器壁．2.读数时视线要与温度计中的液面齐平．3.认清刻度在0 ℃的上方还是下方，注意分度值．4.体温计有缩口，使用前要甩，可以离开人体读数；量程35～42 ℃，分度值0.1 ℃.</vt:lpstr>
      <vt:lpstr>5．（1）在用温度计测水的温度的实验中，如图甲所示，操作中存在的错误是：温度计的玻璃泡　　　　　　　　　　；（2）纠正错误后继续实验，某时刻温度计的示数如图乙所示，其中读数方法正确的是　　　　（选填“A”“B”或“C”），测得此时水的温度是　　　　　℃.</vt:lpstr>
      <vt:lpstr>（3）图丙的寒暑表示数是　　　　　℃，图丁的体温计示数是　　　　　℃.</vt:lpstr>
      <vt:lpstr>注意事项：1.调平时将天平放在水平台上，切记游码要归零，旋动两侧平衡螺母均可（朝指针的相反方向）.2．添减砝码和移动游码时要用镊子，不能用手直接操作．3．加砝码时要按从大到小的顺序．</vt:lpstr>
      <vt:lpstr>4．在测量过程中不能旋动平衡螺母使天平平衡．5．物体的质量等于砝码和游码对应刻度的和，游码以左侧刻度为准．6．量筒不能放在天平上使用，读数时视线应与凹液面的底部（或凸液面的顶部）相平．</vt:lpstr>
      <vt:lpstr>6．用托盘天平测量某金属块质量时，应将天平放在　　　　　桌面上，游码移到标尺的零刻度处，若天平的指针静止在图甲所示位置，则可将平衡螺母向　　　　　（选填“左”或“右”）调节，使天平平衡；测量中，当右盘所加砝码和游码位置如图乙所示时天平平衡，则该金属块的质量为　　　　　g.</vt:lpstr>
      <vt:lpstr>7．如图a所示，甲乙丙三位同学在量筒读数时，正确的是　　　　　，图b是利用方铁块、细线和量筒测量不规则泡沫块的体积时的情景，则泡沫块的体积为　　　　　cm3.</vt:lpstr>
      <vt:lpstr>注意事项：1.所测力不能超过弹簧测力计的范围．2．使用前应校零，并用手轻轻拉几下，防止弹簧被卡住或存在较大摩擦．3．应使弹簧测力计的轴向与所测力的方向一致．</vt:lpstr>
      <vt:lpstr>8.弹簧测力计在使用前应检查指针　　　　　，若用如图甲、乙两种方式使用弹簧测力计测量钩码重力，正确的握持方式是　　　　　（选填“甲”或“乙”），图丙的示数是　　　　　N.</vt:lpstr>
      <vt:lpstr>注意事项：1.接入电路前若电流表（电压表）指针不指向零刻度，应调零．2．无法估测被测电流（电压）大小时，先选最大量程进行试触，再根据试触电流大小选择合适量程．</vt:lpstr>
      <vt:lpstr>9．（1）如图甲，电流表示数是　　　　　A，换用另一个量程，示数应为　　　　　A；（2）如图乙是用已调零的电压表测量盐水电池的电压的情景，实验时电压表选择的量程是　　　　　，该水果电池的电压为　　　　　，图中　　　　　是盐水电池的正极（选填“铜”或“锌”）.</vt:lpstr>
      <vt:lpstr>注意事项：1.电能表所在电路能接入的用电器最大总功率等于额定最大电流乘以220 V.2.电阻箱的阻值等于各旋钮的数值乘以倍率后的和．</vt:lpstr>
      <vt:lpstr>10．如下图是小玉家的电能表，她家的用电器总功率不能超过　　　　W．已知她家抽油烟机额定功率为200 W，小玉炒菜过程中，抽油烟机单独正常工作，电能表的表盘转了30转，则抽油烟机的工作时间为　　　　min.</vt:lpstr>
      <vt:lpstr>11．电阻箱的读数是　　　　　Ω；汽车速度表的读数是　　　　　km/h.</vt:lpstr>
      <vt:lpstr>12．如图甲所示，长度相同、横截面积不同的同种金属棒AB和CD连接在一起后接在电源两端．用电压表测得导体AB和CD两端的电压分别如图乙、丙所示，则AB两端的电压为　　　V，CD两端电压为　　　V; 某同学用电压表测一段导体两端的电压时，如果发现电压表的指针向左偏转，一定是　　　　　　  　          　　　；如果发现电压表的指针向右偏转到没有刻度的地方了，这是因为________________．</vt:lpstr>
      <vt:lpstr>13．如上图分别是小明家上月初和月末的电能表的表盘，小明家上月消耗的电能为　　　　　kW·h，小明家电路的干路长时间工作的最大电流是　　　　　A，断开其他用电器，只让电饭锅单独工作2 min，指示灯闪烁32次，此时电饭锅的功率为　　　　　W．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2021-03-04T22:52:47.624</cp:lastPrinted>
  <dcterms:created xsi:type="dcterms:W3CDTF">2021-03-04T22:52:47Z</dcterms:created>
  <dcterms:modified xsi:type="dcterms:W3CDTF">2021-03-04T14:52:54Z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