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88054-51CC-40EC-B3E7-6095A42702A4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61EA1-C864-455C-A732-72EC755546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43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819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819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49456392-0DF1-491A-AD31-6EB520D3DED7}" type="slidenum">
              <a:rPr sz="1200">
                <a:solidFill>
                  <a:prstClr val="black"/>
                </a:solidFill>
              </a:rPr>
              <a:pPr algn="r"/>
              <a:t>4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662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25B4BC11-8C69-4FA5-A6C1-BD146EC6595B}" type="slidenum">
              <a:rPr sz="1200">
                <a:solidFill>
                  <a:prstClr val="black"/>
                </a:solidFill>
              </a:rPr>
              <a:pPr algn="r"/>
              <a:t>13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4301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4301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427D1ACD-30E2-4F31-A20A-5A4B889FB183}" type="slidenum">
              <a:rPr sz="1200">
                <a:solidFill>
                  <a:prstClr val="black"/>
                </a:solidFill>
              </a:rPr>
              <a:pPr algn="r"/>
              <a:t>28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5529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529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9CC81BB8-8126-415B-A97D-B753A13D85BD}" type="slidenum">
              <a:rPr sz="1200">
                <a:solidFill>
                  <a:prstClr val="black"/>
                </a:solidFill>
              </a:rPr>
              <a:pPr algn="r"/>
              <a:t>39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024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3D4980E7-F705-4F6E-B59B-ECA534494A10}" type="slidenum">
              <a:rPr sz="1200">
                <a:solidFill>
                  <a:prstClr val="black"/>
                </a:solidFill>
              </a:rPr>
              <a:pPr algn="r"/>
              <a:t>5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229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4DBCB7DF-4869-45F4-8731-AE610A40AFCD}" type="slidenum">
              <a:rPr sz="1200">
                <a:solidFill>
                  <a:prstClr val="black"/>
                </a:solidFill>
              </a:rPr>
              <a:pPr algn="r"/>
              <a:t>6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433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3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E0462928-3222-4D13-A9AA-48B7F30A0CC5}" type="slidenum">
              <a:rPr sz="1200">
                <a:solidFill>
                  <a:prstClr val="black"/>
                </a:solidFill>
              </a:rPr>
              <a:pPr algn="r"/>
              <a:t>7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638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AD0E37E3-B740-4931-8131-75E064B47935}" type="slidenum">
              <a:rPr sz="1200">
                <a:solidFill>
                  <a:prstClr val="black"/>
                </a:solidFill>
              </a:rPr>
              <a:pPr algn="r"/>
              <a:t>8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843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4010BD3E-1D5B-4AB6-8CC8-61A343F3E54B}" type="slidenum">
              <a:rPr sz="1200">
                <a:solidFill>
                  <a:prstClr val="black"/>
                </a:solidFill>
              </a:rPr>
              <a:pPr algn="r"/>
              <a:t>9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048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48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E1B34C9-B289-4F8F-8C57-236D6A6F5F7B}" type="slidenum">
              <a:rPr sz="1200">
                <a:solidFill>
                  <a:prstClr val="black"/>
                </a:solidFill>
              </a:rPr>
              <a:pPr algn="r"/>
              <a:t>10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253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C6C68B2-0B4D-4BCF-AC3A-276D7DA90D6F}" type="slidenum">
              <a:rPr sz="1200">
                <a:solidFill>
                  <a:prstClr val="black"/>
                </a:solidFill>
              </a:rPr>
              <a:pPr algn="r"/>
              <a:t>11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457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62011CDF-AE24-499B-88EE-2CDB3D7E78AE}" type="slidenum">
              <a:rPr sz="1200">
                <a:solidFill>
                  <a:prstClr val="black"/>
                </a:solidFill>
              </a:rPr>
              <a:pPr algn="r"/>
              <a:t>12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777375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82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4400" kern="1200">
          <a:solidFill>
            <a:schemeClr val="tx1"/>
          </a:solidFill>
          <a:latin typeface="Calibri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file:///F:\&#37045;\21&#26149;\&#29289;&#29702;\&#28857;&#25320;&#20013;&#32771;\word\&#35762;&#26412;\&#22270;+55.tif" TargetMode="External"/><Relationship Id="rId5" Type="http://schemas.openxmlformats.org/officeDocument/2006/relationships/image" Target="../media/image20.png"/><Relationship Id="rId4" Type="http://schemas.openxmlformats.org/officeDocument/2006/relationships/image" Target="file:///F:\&#37045;\21&#26149;\&#29289;&#29702;\&#28857;&#25320;&#20013;&#32771;\word\&#35762;&#26412;\&#22270;+54.ti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file:///F:\&#37045;\21&#26149;\&#29289;&#29702;\&#28857;&#25320;&#20013;&#32771;\word\&#35762;&#26412;\&#22270;+57.tif" TargetMode="External"/><Relationship Id="rId5" Type="http://schemas.openxmlformats.org/officeDocument/2006/relationships/image" Target="../media/image22.png"/><Relationship Id="rId4" Type="http://schemas.openxmlformats.org/officeDocument/2006/relationships/image" Target="file:///F:\&#37045;\21&#26149;\&#29289;&#29702;\&#28857;&#25320;&#20013;&#32771;\word\&#35762;&#26412;\&#22270;+56.ti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slide" Target="slide3.xml"/><Relationship Id="rId4" Type="http://schemas.openxmlformats.org/officeDocument/2006/relationships/image" Target="../media/image3.png"/><Relationship Id="rId9" Type="http://schemas.openxmlformats.org/officeDocument/2006/relationships/slide" Target="slide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3" Type="http://schemas.openxmlformats.org/officeDocument/2006/relationships/image" Target="../media/image27.jpeg"/><Relationship Id="rId7" Type="http://schemas.openxmlformats.org/officeDocument/2006/relationships/image" Target="../media/image7.png"/><Relationship Id="rId2" Type="http://schemas.openxmlformats.org/officeDocument/2006/relationships/slide" Target="slide30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.xml"/><Relationship Id="rId5" Type="http://schemas.openxmlformats.org/officeDocument/2006/relationships/slide" Target="slide33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9.xml"/><Relationship Id="rId5" Type="http://schemas.openxmlformats.org/officeDocument/2006/relationships/image" Target="../media/image7.png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9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9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0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file:///F:\&#37045;\21&#26149;\&#29289;&#29702;\&#28857;&#25320;&#20013;&#32771;\word\&#35762;&#26412;\&#22270;+44.tif" TargetMode="External"/><Relationship Id="rId13" Type="http://schemas.openxmlformats.org/officeDocument/2006/relationships/image" Target="../media/image12.png"/><Relationship Id="rId3" Type="http://schemas.openxmlformats.org/officeDocument/2006/relationships/slide" Target="slide3.xml"/><Relationship Id="rId7" Type="http://schemas.openxmlformats.org/officeDocument/2006/relationships/image" Target="../media/image9.png"/><Relationship Id="rId12" Type="http://schemas.openxmlformats.org/officeDocument/2006/relationships/image" Target="file:///F:\&#37045;\21&#26149;\&#29289;&#29702;\&#28857;&#25320;&#20013;&#32771;\word\&#35762;&#26412;\&#22270;+46.tif" TargetMode="External"/><Relationship Id="rId2" Type="http://schemas.openxmlformats.org/officeDocument/2006/relationships/notesSlide" Target="../notesSlides/notesSlide2.xml"/><Relationship Id="rId16" Type="http://schemas.openxmlformats.org/officeDocument/2006/relationships/image" Target="file:///F:\&#37045;\21&#26149;\&#29289;&#29702;\&#28857;&#25320;&#20013;&#32771;\word\&#35762;&#26412;\&#22270;+48.tif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file:///F:\&#37045;\21&#26149;\&#29289;&#29702;\&#28857;&#25320;&#20013;&#32771;\word\&#35762;&#26412;\&#22270;+43.tif" TargetMode="External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5" Type="http://schemas.openxmlformats.org/officeDocument/2006/relationships/image" Target="../media/image13.png"/><Relationship Id="rId10" Type="http://schemas.openxmlformats.org/officeDocument/2006/relationships/image" Target="file:///F:\&#37045;\21&#26149;\&#29289;&#29702;\&#28857;&#25320;&#20013;&#32771;\word\&#35762;&#26412;\&#22270;+45.tif" TargetMode="External"/><Relationship Id="rId4" Type="http://schemas.openxmlformats.org/officeDocument/2006/relationships/image" Target="../media/image7.png"/><Relationship Id="rId9" Type="http://schemas.openxmlformats.org/officeDocument/2006/relationships/image" Target="../media/image10.png"/><Relationship Id="rId14" Type="http://schemas.openxmlformats.org/officeDocument/2006/relationships/image" Target="file:///F:\&#37045;\21&#26149;\&#29289;&#29702;\&#28857;&#25320;&#20013;&#32771;\word\&#35762;&#26412;\&#22270;+47.ti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file:///F:\&#37045;\21&#26149;\&#29289;&#29702;\&#28857;&#25320;&#20013;&#32771;\word\&#35762;&#26412;\&#22270;+51&#26032;.tif" TargetMode="External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file:///F:\&#37045;\21&#26149;\&#29289;&#29702;\&#28857;&#25320;&#20013;&#32771;\word\&#35762;&#26412;\&#22270;+51.tif" TargetMode="External"/><Relationship Id="rId5" Type="http://schemas.openxmlformats.org/officeDocument/2006/relationships/image" Target="../media/image15.png"/><Relationship Id="rId4" Type="http://schemas.openxmlformats.org/officeDocument/2006/relationships/image" Target="file:///F:\&#37045;\21&#26149;\&#29289;&#29702;\&#28857;&#25320;&#20013;&#32771;\word\&#35762;&#26412;\&#22270;+49.ti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file:///F:\&#37045;\21&#26149;\&#29289;&#29702;\&#28857;&#25320;&#20013;&#32771;\word\&#35762;&#26412;\&#22270;+53.tif" TargetMode="External"/><Relationship Id="rId5" Type="http://schemas.openxmlformats.org/officeDocument/2006/relationships/image" Target="../media/image18.png"/><Relationship Id="rId4" Type="http://schemas.openxmlformats.org/officeDocument/2006/relationships/image" Target="file:///F:\&#37045;\21&#26149;\&#29289;&#29702;\&#28857;&#25320;&#20013;&#32771;\word\&#35762;&#26412;\&#22270;+52.ti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文本框 6"/>
          <p:cNvSpPr/>
          <p:nvPr/>
        </p:nvSpPr>
        <p:spPr>
          <a:xfrm>
            <a:off x="1474788" y="1690688"/>
            <a:ext cx="6157912" cy="10156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ctr">
              <a:lnSpc>
                <a:spcPct val="150000"/>
              </a:lnSpc>
            </a:pPr>
            <a:r>
              <a:rPr sz="40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第</a:t>
            </a:r>
            <a:r>
              <a:rPr lang="en-US" altLang="zh-CN" sz="40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5</a:t>
            </a:r>
            <a:r>
              <a:rPr sz="4000" b="1" kern="0" dirty="0" smtClean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课时 凸透镜成像</a:t>
            </a:r>
            <a:endParaRPr sz="4000" b="1" kern="0" dirty="0">
              <a:solidFill>
                <a:srgbClr val="0070C0"/>
              </a:solidFill>
              <a:latin typeface="Times New Roman" pitchFamily="18" charset="0"/>
              <a:ea typeface="黑体" pitchFamily="49" charset="-122"/>
              <a:sym typeface="Times New Roman" pitchFamily="18" charset="0"/>
            </a:endParaRPr>
          </a:p>
        </p:txBody>
      </p:sp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6227763" y="411163"/>
            <a:ext cx="24495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40385" indent="-540385" algn="ctr">
              <a:lnSpc>
                <a:spcPct val="150000"/>
              </a:lnSpc>
            </a:pPr>
            <a:r>
              <a:rPr sz="3000" b="1" kern="0">
                <a:solidFill>
                  <a:srgbClr val="7030A0"/>
                </a:solidFill>
                <a:latin typeface="宋体" pitchFamily="2" charset="-122"/>
              </a:rPr>
              <a:t>基础梳理篇</a:t>
            </a:r>
            <a:endParaRPr altLang="zh-CN" sz="3000" b="1" kern="0">
              <a:solidFill>
                <a:srgbClr val="7030A0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390906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2"/>
          <p:cNvSpPr txBox="1">
            <a:spLocks noChangeArrowheads="1"/>
          </p:cNvSpPr>
          <p:nvPr/>
        </p:nvSpPr>
        <p:spPr bwMode="auto">
          <a:xfrm>
            <a:off x="539750" y="555625"/>
            <a:ext cx="81153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．近视眼、远视眼及其矫正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19458" name="表格 2"/>
          <p:cNvGraphicFramePr>
            <a:graphicFrameLocks noGrp="1"/>
          </p:cNvGraphicFramePr>
          <p:nvPr/>
        </p:nvGraphicFramePr>
        <p:xfrm>
          <a:off x="827088" y="1284288"/>
          <a:ext cx="7608887" cy="3135313"/>
        </p:xfrm>
        <a:graphic>
          <a:graphicData uri="http://schemas.openxmlformats.org/drawingml/2006/table">
            <a:tbl>
              <a:tblPr/>
              <a:tblGrid>
                <a:gridCol w="1046162"/>
                <a:gridCol w="2187575"/>
                <a:gridCol w="2166938"/>
                <a:gridCol w="2208212"/>
              </a:tblGrid>
              <a:tr h="57943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8" marR="2495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成因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8" marR="2495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特点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8" marR="2495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矫正方法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8" marR="2495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255587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近视眼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8" marR="2495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晶状体太</a:t>
                      </a: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，</a:t>
                      </a:r>
                      <a:endParaRPr lang="en-US" altLang="zh-CN" sz="2400" b="1">
                        <a:latin typeface="Times New Roman"/>
                      </a:endParaRPr>
                    </a:p>
                    <a:p>
                      <a:pPr marL="357188" lvl="0" indent="-354012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折射能力太</a:t>
                      </a:r>
                      <a:r>
                        <a:rPr lang="en-US" altLang="zh-CN" sz="2400" b="1">
                          <a:latin typeface="Times New Roman"/>
                        </a:rPr>
                        <a:t>___</a:t>
                      </a:r>
                    </a:p>
                    <a:p>
                      <a:pPr marL="357188" lvl="0" indent="-354012">
                        <a:spcAft>
                          <a:spcPct val="0"/>
                        </a:spcAft>
                      </a:pPr>
                      <a:endParaRPr lang="en-US" altLang="zh-CN" sz="2400" b="1">
                        <a:latin typeface="Times New Roman"/>
                      </a:endParaRPr>
                    </a:p>
                    <a:p>
                      <a:pPr marL="357188" lvl="0" indent="-354012">
                        <a:spcAft>
                          <a:spcPct val="0"/>
                        </a:spcAft>
                      </a:pPr>
                      <a:endParaRPr lang="en-US" altLang="zh-CN" sz="2400" b="1">
                        <a:latin typeface="Times New Roman"/>
                      </a:endParaRPr>
                    </a:p>
                    <a:p>
                      <a:pPr marL="357188" lvl="0" indent="-354012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8" marR="2495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3175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成像在视网膜</a:t>
                      </a: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，只能看清</a:t>
                      </a: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处的物体</a:t>
                      </a:r>
                      <a:endParaRPr lang="en-US" altLang="zh-CN" sz="2400" b="1">
                        <a:latin typeface="Times New Roman"/>
                      </a:endParaRPr>
                    </a:p>
                    <a:p>
                      <a:pPr marL="0" lvl="0" indent="3175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8" marR="2495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3175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配戴</a:t>
                      </a: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透镜作为近视眼镜</a:t>
                      </a:r>
                      <a:endParaRPr lang="en-US" altLang="zh-CN" sz="2400" b="1">
                        <a:latin typeface="Times New Roman"/>
                      </a:endParaRPr>
                    </a:p>
                    <a:p>
                      <a:pPr marL="0" lvl="0" indent="3175">
                        <a:spcAft>
                          <a:spcPct val="0"/>
                        </a:spcAft>
                      </a:pPr>
                      <a:endParaRPr lang="en-US" altLang="zh-CN" sz="2400" b="1">
                        <a:latin typeface="Times New Roman"/>
                      </a:endParaRPr>
                    </a:p>
                    <a:p>
                      <a:pPr marL="0" lvl="0" indent="3175">
                        <a:spcAft>
                          <a:spcPct val="0"/>
                        </a:spcAft>
                      </a:pPr>
                      <a:endParaRPr lang="en-US" altLang="zh-CN" sz="2400" b="1">
                        <a:latin typeface="Times New Roman"/>
                      </a:endParaRPr>
                    </a:p>
                    <a:p>
                      <a:pPr marL="0" lvl="0" indent="3175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8" marR="24958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9475" name="Picture 33" descr="F:\邵\21春\物理\点拨中考\word\讲本\图+54.tif"/>
          <p:cNvPicPr>
            <a:picLocks noChangeAspect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87563" y="3173413"/>
            <a:ext cx="1773237" cy="10287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9476" name="Picture 32" descr="F:\邵\21春\物理\点拨中考\word\讲本\图+55.tif"/>
          <p:cNvPicPr>
            <a:picLocks noChangeAspect="1"/>
          </p:cNvPicPr>
          <p:nvPr/>
        </p:nvPicPr>
        <p:blipFill>
          <a:blip r:embed="rId5" r:link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3963" y="3163888"/>
            <a:ext cx="2057400" cy="95726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9477" name="矩形 6"/>
          <p:cNvSpPr/>
          <p:nvPr/>
        </p:nvSpPr>
        <p:spPr>
          <a:xfrm>
            <a:off x="3213100" y="2141538"/>
            <a:ext cx="4953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厚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9478" name="矩形 7"/>
          <p:cNvSpPr/>
          <p:nvPr/>
        </p:nvSpPr>
        <p:spPr>
          <a:xfrm>
            <a:off x="3549650" y="2533650"/>
            <a:ext cx="4937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强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9479" name="矩形 8"/>
          <p:cNvSpPr/>
          <p:nvPr/>
        </p:nvSpPr>
        <p:spPr>
          <a:xfrm>
            <a:off x="4116388" y="2525713"/>
            <a:ext cx="49371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前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9480" name="矩形 9"/>
          <p:cNvSpPr/>
          <p:nvPr/>
        </p:nvSpPr>
        <p:spPr>
          <a:xfrm>
            <a:off x="4510088" y="2919413"/>
            <a:ext cx="4937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近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9481" name="矩形 10"/>
          <p:cNvSpPr/>
          <p:nvPr/>
        </p:nvSpPr>
        <p:spPr>
          <a:xfrm>
            <a:off x="6983413" y="2166938"/>
            <a:ext cx="4937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凹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4964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7" grpId="0"/>
      <p:bldP spid="19478" grpId="0"/>
      <p:bldP spid="19479" grpId="0"/>
      <p:bldP spid="19480" grpId="0"/>
      <p:bldP spid="194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5" name="表格 2"/>
          <p:cNvGraphicFramePr>
            <a:graphicFrameLocks noGrp="1"/>
          </p:cNvGraphicFramePr>
          <p:nvPr/>
        </p:nvGraphicFramePr>
        <p:xfrm>
          <a:off x="827088" y="700088"/>
          <a:ext cx="7416800" cy="3303588"/>
        </p:xfrm>
        <a:graphic>
          <a:graphicData uri="http://schemas.openxmlformats.org/drawingml/2006/table">
            <a:tbl>
              <a:tblPr/>
              <a:tblGrid>
                <a:gridCol w="1019175"/>
                <a:gridCol w="2132012"/>
                <a:gridCol w="2133600"/>
                <a:gridCol w="2132012"/>
              </a:tblGrid>
              <a:tr h="61118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6" marR="2495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成因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6" marR="2495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特点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6" marR="2495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矫正方法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6" marR="2495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269240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远视眼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6" marR="2495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3175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晶状体太</a:t>
                      </a: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，折射能力太</a:t>
                      </a: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</a:p>
                    <a:p>
                      <a:pPr marL="0" lvl="0" indent="3175">
                        <a:spcAft>
                          <a:spcPct val="0"/>
                        </a:spcAft>
                      </a:pPr>
                      <a:endParaRPr lang="en-US" altLang="zh-CN" sz="2400" b="1">
                        <a:latin typeface="Times New Roman"/>
                      </a:endParaRPr>
                    </a:p>
                    <a:p>
                      <a:pPr marL="0" lvl="0" indent="3175">
                        <a:spcAft>
                          <a:spcPct val="0"/>
                        </a:spcAft>
                      </a:pPr>
                      <a:endParaRPr lang="en-US" altLang="zh-CN" sz="2400" b="1">
                        <a:latin typeface="Times New Roman"/>
                      </a:endParaRPr>
                    </a:p>
                    <a:p>
                      <a:pPr marL="0" lvl="0" indent="3175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6" marR="2495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3175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成像在视网膜</a:t>
                      </a: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，只能看清</a:t>
                      </a: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处的物体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6" marR="2495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3175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配戴</a:t>
                      </a: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透镜作为远视眼镜</a:t>
                      </a:r>
                      <a:endParaRPr lang="en-US" altLang="zh-CN" sz="2400" b="1">
                        <a:latin typeface="Times New Roman"/>
                      </a:endParaRPr>
                    </a:p>
                    <a:p>
                      <a:pPr marL="0" lvl="0" indent="3175">
                        <a:spcAft>
                          <a:spcPct val="0"/>
                        </a:spcAft>
                      </a:pPr>
                      <a:endParaRPr lang="en-US" altLang="zh-CN" sz="2400" b="1">
                        <a:latin typeface="Times New Roman"/>
                      </a:endParaRPr>
                    </a:p>
                    <a:p>
                      <a:pPr marL="0" lvl="0" indent="3175">
                        <a:spcAft>
                          <a:spcPct val="0"/>
                        </a:spcAft>
                      </a:pPr>
                      <a:endParaRPr lang="en-US" altLang="zh-CN" sz="2400" b="1">
                        <a:latin typeface="Times New Roman"/>
                      </a:endParaRPr>
                    </a:p>
                    <a:p>
                      <a:pPr marL="0" lvl="0" indent="3175">
                        <a:spcAft>
                          <a:spcPct val="0"/>
                        </a:spcAft>
                      </a:pPr>
                      <a:endParaRPr lang="en-US" altLang="zh-CN" sz="2400" b="1">
                        <a:latin typeface="Times New Roman"/>
                      </a:endParaRPr>
                    </a:p>
                    <a:p>
                      <a:pPr marL="0" lvl="0" indent="3175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4956" marR="2495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1522" name="Picture 31" descr="F:\邵\21春\物理\点拨中考\word\讲本\图+56.tif"/>
          <p:cNvPicPr>
            <a:picLocks noChangeAspect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25638" y="2787650"/>
            <a:ext cx="1925637" cy="100171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1523" name="Picture 30" descr="F:\邵\21春\物理\点拨中考\word\讲本\图+57.tif"/>
          <p:cNvPicPr>
            <a:picLocks noChangeAspect="1"/>
          </p:cNvPicPr>
          <p:nvPr/>
        </p:nvPicPr>
        <p:blipFill>
          <a:blip r:embed="rId5" r:link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99188" y="2663825"/>
            <a:ext cx="1919287" cy="98583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1524" name="矩形 4"/>
          <p:cNvSpPr/>
          <p:nvPr/>
        </p:nvSpPr>
        <p:spPr>
          <a:xfrm>
            <a:off x="3132138" y="1492250"/>
            <a:ext cx="49371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薄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21525" name="矩形 5"/>
          <p:cNvSpPr/>
          <p:nvPr/>
        </p:nvSpPr>
        <p:spPr>
          <a:xfrm>
            <a:off x="1925638" y="2212975"/>
            <a:ext cx="49371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弱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21526" name="矩形 6"/>
          <p:cNvSpPr/>
          <p:nvPr/>
        </p:nvSpPr>
        <p:spPr>
          <a:xfrm>
            <a:off x="4071938" y="2227263"/>
            <a:ext cx="4953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后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21527" name="矩形 7"/>
          <p:cNvSpPr/>
          <p:nvPr/>
        </p:nvSpPr>
        <p:spPr>
          <a:xfrm>
            <a:off x="4427538" y="2597150"/>
            <a:ext cx="4953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远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21528" name="矩形 8"/>
          <p:cNvSpPr/>
          <p:nvPr/>
        </p:nvSpPr>
        <p:spPr>
          <a:xfrm>
            <a:off x="6804025" y="1492250"/>
            <a:ext cx="493713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凸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673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4" grpId="0"/>
      <p:bldP spid="21525" grpId="0"/>
      <p:bldP spid="21526" grpId="0"/>
      <p:bldP spid="21527" grpId="0"/>
      <p:bldP spid="215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2"/>
          <p:cNvSpPr txBox="1">
            <a:spLocks noChangeArrowheads="1"/>
          </p:cNvSpPr>
          <p:nvPr/>
        </p:nvSpPr>
        <p:spPr bwMode="auto">
          <a:xfrm>
            <a:off x="633413" y="842963"/>
            <a:ext cx="8115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3.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显微镜和望远镜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显微镜：物镜相当于投影仪，目镜相当于放大镜。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望远镜：物镜相当于照相机，目镜相当于放大镜。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3554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6413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54449534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组合 2"/>
          <p:cNvGrpSpPr/>
          <p:nvPr/>
        </p:nvGrpSpPr>
        <p:grpSpPr>
          <a:xfrm>
            <a:off x="2517775" y="195263"/>
            <a:ext cx="4235450" cy="2008187"/>
            <a:chOff x="1847662" y="1504750"/>
            <a:chExt cx="5448676" cy="2584754"/>
          </a:xfrm>
        </p:grpSpPr>
        <p:grpSp>
          <p:nvGrpSpPr>
            <p:cNvPr id="25602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25603" name="圆角矩形 4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25604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25605" name="椭圆 25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5606" name="椭圆 26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5607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25608" name="椭圆 23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5609" name="椭圆 2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5610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25611" name="文本框 16"/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25612" name="组合 9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25613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25614" name="椭圆 11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5615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sp>
        <p:nvSpPr>
          <p:cNvPr id="25616" name="矩形 1">
            <a:hlinkClick r:id="rId3" action="ppaction://hlinksldjump"/>
          </p:cNvPr>
          <p:cNvSpPr/>
          <p:nvPr/>
        </p:nvSpPr>
        <p:spPr>
          <a:xfrm>
            <a:off x="1471613" y="1563688"/>
            <a:ext cx="6326187" cy="461962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凸透镜成像规律及应用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[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高频考点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]</a:t>
            </a:r>
            <a:endParaRPr sz="2400" b="1" kern="0">
              <a:solidFill>
                <a:prstClr val="white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5617" name="矩形 2">
            <a:hlinkClick r:id="rId4" action="ppaction://hlinksldjump"/>
          </p:cNvPr>
          <p:cNvSpPr/>
          <p:nvPr/>
        </p:nvSpPr>
        <p:spPr>
          <a:xfrm>
            <a:off x="1485900" y="2305050"/>
            <a:ext cx="6326188" cy="461963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眼睛与视力矫正</a:t>
            </a:r>
          </a:p>
        </p:txBody>
      </p:sp>
      <p:sp>
        <p:nvSpPr>
          <p:cNvPr id="25618" name="矩形 3">
            <a:hlinkClick r:id="rId5" action="ppaction://hlinksldjump"/>
          </p:cNvPr>
          <p:cNvSpPr/>
          <p:nvPr/>
        </p:nvSpPr>
        <p:spPr>
          <a:xfrm>
            <a:off x="1458913" y="3067050"/>
            <a:ext cx="6326187" cy="461963"/>
          </a:xfrm>
          <a:prstGeom prst="rect">
            <a:avLst/>
          </a:prstGeom>
          <a:solidFill>
            <a:srgbClr val="EF9F9F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实验：探究凸透镜成像规律</a:t>
            </a:r>
            <a:r>
              <a:rPr lang="en-US" altLang="zh-CN" sz="2400" b="1" kern="0">
                <a:solidFill>
                  <a:srgbClr val="FFFFFF"/>
                </a:solidFill>
                <a:latin typeface="隶书" pitchFamily="49" charset="-122"/>
                <a:ea typeface="隶书" pitchFamily="49" charset="-122"/>
              </a:rPr>
              <a:t>[</a:t>
            </a:r>
            <a:r>
              <a:rPr sz="2400" b="1" kern="0">
                <a:solidFill>
                  <a:srgbClr val="FFFFFF"/>
                </a:solidFill>
                <a:latin typeface="隶书" pitchFamily="49" charset="-122"/>
                <a:ea typeface="隶书" pitchFamily="49" charset="-122"/>
              </a:rPr>
              <a:t>高频考点</a:t>
            </a:r>
            <a:r>
              <a:rPr lang="en-US" altLang="zh-CN" sz="2400" b="1" kern="0">
                <a:solidFill>
                  <a:srgbClr val="FFFFFF"/>
                </a:solidFill>
                <a:latin typeface="隶书" pitchFamily="49" charset="-122"/>
                <a:ea typeface="隶书" pitchFamily="49" charset="-122"/>
              </a:rPr>
              <a:t>]</a:t>
            </a:r>
            <a:endParaRPr sz="2400" b="1" kern="0">
              <a:solidFill>
                <a:prstClr val="white"/>
              </a:solidFill>
              <a:latin typeface="隶书" pitchFamily="49" charset="-122"/>
              <a:ea typeface="隶书" pitchFamily="49" charset="-122"/>
            </a:endParaRPr>
          </a:p>
        </p:txBody>
      </p:sp>
      <p:pic>
        <p:nvPicPr>
          <p:cNvPr id="25619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72450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4991413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6" grpId="0" animBg="1"/>
      <p:bldP spid="25617" grpId="0" animBg="1"/>
      <p:bldP spid="256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2"/>
          <p:cNvSpPr txBox="1">
            <a:spLocks noChangeArrowheads="1"/>
          </p:cNvSpPr>
          <p:nvPr/>
        </p:nvSpPr>
        <p:spPr bwMode="auto">
          <a:xfrm>
            <a:off x="468313" y="1058863"/>
            <a:ext cx="81153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福州模拟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探究凸透镜成像规律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的实验中，蜡烛、凸透镜和光屏的位置如图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所示，烛焰在光屏上恰好成一清晰的像。下列说法正确的是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7650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凸透镜成像规律及应用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953735"/>
                </a:solidFill>
                <a:latin typeface="Times New Roman" pitchFamily="18" charset="0"/>
              </a:rPr>
              <a:t>高频考点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】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pic>
        <p:nvPicPr>
          <p:cNvPr id="27651" name="Picture 5" descr="图+5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9763" y="2890838"/>
            <a:ext cx="5359400" cy="15525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86048314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矩形 3"/>
          <p:cNvSpPr>
            <a:spLocks noChangeArrowheads="1"/>
          </p:cNvSpPr>
          <p:nvPr/>
        </p:nvSpPr>
        <p:spPr bwMode="auto">
          <a:xfrm>
            <a:off x="360363" y="717550"/>
            <a:ext cx="8459788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．照相机应用了这一成像规律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．蜡烛燃烧一段时间后，光屏上的像会下移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3400" indent="-53022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．保持蜡烛不动，将透镜移至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35 cm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处，移动光屏可以得到倒立的清晰的像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3400" indent="-53022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．将一副近视眼镜靠近凸透镜左侧放置，向左移动蜡烛可以在光屏上得到清晰的像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8674" name="矩形 4"/>
          <p:cNvSpPr/>
          <p:nvPr/>
        </p:nvSpPr>
        <p:spPr>
          <a:xfrm>
            <a:off x="325438" y="3011488"/>
            <a:ext cx="501650" cy="784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500" kern="0">
                <a:solidFill>
                  <a:srgbClr val="C00000"/>
                </a:solidFill>
                <a:latin typeface="Times New Roman" pitchFamily="18" charset="0"/>
              </a:rPr>
              <a:t>√</a:t>
            </a:r>
            <a:endParaRPr sz="4500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5904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矩形 3"/>
          <p:cNvSpPr>
            <a:spLocks noChangeArrowheads="1"/>
          </p:cNvSpPr>
          <p:nvPr/>
        </p:nvSpPr>
        <p:spPr bwMode="auto">
          <a:xfrm>
            <a:off x="360363" y="427038"/>
            <a:ext cx="8459788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】小明在探究凸透镜成像规律时，做了如下实验：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①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用平行光正对凸透镜照射，移动光屏得到一个最小、最亮的光斑，如图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所示；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②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保持该透镜位置不变，将点燃的蜡烛放在如图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所示的位置，移动光屏得到烛焰清晰的像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图中未画出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。则下列说法错误的是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9698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16050" y="3132138"/>
            <a:ext cx="6311900" cy="17938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73727320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矩形 3"/>
          <p:cNvSpPr>
            <a:spLocks noChangeArrowheads="1"/>
          </p:cNvSpPr>
          <p:nvPr/>
        </p:nvSpPr>
        <p:spPr bwMode="auto">
          <a:xfrm>
            <a:off x="360363" y="909638"/>
            <a:ext cx="8459788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②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中，烛焰在光屏上成放大的像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②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中，像到透镜的距离一定大于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15 cm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．若增大蜡烛与透镜的距离，所成的像会变大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．若使该透镜成虚像，蜡烛与透镜的距离应小于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cm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0722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0846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0723" name="矩形 4"/>
          <p:cNvSpPr/>
          <p:nvPr/>
        </p:nvSpPr>
        <p:spPr>
          <a:xfrm>
            <a:off x="325438" y="2054225"/>
            <a:ext cx="501650" cy="784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500" kern="0">
                <a:solidFill>
                  <a:srgbClr val="C00000"/>
                </a:solidFill>
                <a:latin typeface="Times New Roman" pitchFamily="18" charset="0"/>
              </a:rPr>
              <a:t>√</a:t>
            </a:r>
            <a:endParaRPr sz="4500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6591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22"/>
          <p:cNvSpPr txBox="1">
            <a:spLocks noChangeArrowheads="1"/>
          </p:cNvSpPr>
          <p:nvPr/>
        </p:nvSpPr>
        <p:spPr bwMode="auto">
          <a:xfrm>
            <a:off x="488950" y="987425"/>
            <a:ext cx="81153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】关于近视和远视的成因如图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所示，下列说法正确的是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．甲为近视眼，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  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可配戴凹透镜矫正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．乙为近视眼，可配戴凸透镜矫正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．甲为远视眼，可配戴凹透镜矫正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．乙为远视眼，可配戴凹透镜矫正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1746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眼睛与视力矫正</a:t>
            </a:r>
          </a:p>
        </p:txBody>
      </p:sp>
      <p:sp>
        <p:nvSpPr>
          <p:cNvPr id="31747" name="矩形 6"/>
          <p:cNvSpPr>
            <a:spLocks noChangeArrowheads="1"/>
          </p:cNvSpPr>
          <p:nvPr/>
        </p:nvSpPr>
        <p:spPr bwMode="auto">
          <a:xfrm>
            <a:off x="2076450" y="1492250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A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1748" name="Picture 6" descr="图+6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65575" y="1851025"/>
            <a:ext cx="4589463" cy="12890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1749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0846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268658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矩形 5"/>
          <p:cNvSpPr>
            <a:spLocks noChangeArrowheads="1"/>
          </p:cNvSpPr>
          <p:nvPr/>
        </p:nvSpPr>
        <p:spPr bwMode="auto">
          <a:xfrm>
            <a:off x="565150" y="1203325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【实验剖析】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．为了方便观察，本实验应选择在较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的环境下进行。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．凸透镜焦距的测量与判断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用平行光垂直照射到凸透镜上，在凸透镜的另一侧用光屏承接到最小、最亮的光斑，测出光斑到凸透镜中心的距离即为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2770" name="矩形 15"/>
          <p:cNvSpPr>
            <a:spLocks noChangeArrowheads="1"/>
          </p:cNvSpPr>
          <p:nvPr/>
        </p:nvSpPr>
        <p:spPr bwMode="auto">
          <a:xfrm>
            <a:off x="539750" y="741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实验：探究凸透镜成像规律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953735"/>
                </a:solidFill>
                <a:latin typeface="Times New Roman" pitchFamily="18" charset="0"/>
              </a:rPr>
              <a:t>高频考点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】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sp>
        <p:nvSpPr>
          <p:cNvPr id="32771" name="矩形 6"/>
          <p:cNvSpPr>
            <a:spLocks noChangeArrowheads="1"/>
          </p:cNvSpPr>
          <p:nvPr/>
        </p:nvSpPr>
        <p:spPr bwMode="auto">
          <a:xfrm>
            <a:off x="5949950" y="1708150"/>
            <a:ext cx="4937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暗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2772" name="矩形 7"/>
          <p:cNvSpPr>
            <a:spLocks noChangeArrowheads="1"/>
          </p:cNvSpPr>
          <p:nvPr/>
        </p:nvSpPr>
        <p:spPr bwMode="auto">
          <a:xfrm>
            <a:off x="2544763" y="3917950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焦距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289670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  <p:bldP spid="327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组合 56"/>
          <p:cNvGrpSpPr/>
          <p:nvPr/>
        </p:nvGrpSpPr>
        <p:grpSpPr>
          <a:xfrm>
            <a:off x="3568700" y="-561975"/>
            <a:ext cx="1755775" cy="1755775"/>
            <a:chOff x="2894659" y="1465288"/>
            <a:chExt cx="1727827" cy="1727827"/>
          </a:xfrm>
        </p:grpSpPr>
        <p:grpSp>
          <p:nvGrpSpPr>
            <p:cNvPr id="5122" name="组合 57"/>
            <p:cNvGrpSpPr>
              <a:grpSpLocks noGrp="1" noChangeAspect="1"/>
            </p:cNvGrpSpPr>
            <p:nvPr/>
          </p:nvGrpSpPr>
          <p:grpSpPr>
            <a:xfrm>
              <a:off x="2804310" y="1456286"/>
              <a:ext cx="1856504" cy="1856409"/>
              <a:chOff x="1827622" y="1343919"/>
              <a:chExt cx="2304000" cy="2304000"/>
            </a:xfrm>
          </p:grpSpPr>
        </p:grpSp>
        <p:sp>
          <p:nvSpPr>
            <p:cNvPr id="5123" name="流程图: 联系 32"/>
            <p:cNvSpPr/>
            <p:nvPr/>
          </p:nvSpPr>
          <p:spPr>
            <a:xfrm>
              <a:off x="2894659" y="1465288"/>
              <a:ext cx="1727827" cy="1727827"/>
            </a:xfrm>
            <a:prstGeom prst="flowChartConnector">
              <a:avLst/>
            </a:prstGeom>
            <a:noFill/>
            <a:ln w="3175">
              <a:solidFill>
                <a:srgbClr val="00B7CA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endParaRPr b="1" kern="0">
                <a:solidFill>
                  <a:srgbClr val="FFFFFF"/>
                </a:solidFill>
              </a:endParaRPr>
            </a:p>
          </p:txBody>
        </p:sp>
      </p:grpSp>
      <p:pic>
        <p:nvPicPr>
          <p:cNvPr id="5124" name="组合 6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025" y="666750"/>
            <a:ext cx="658813" cy="660400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5" name="组合 64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813" y="325438"/>
            <a:ext cx="658812" cy="6588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6" name="组合 67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3025" y="736600"/>
            <a:ext cx="612775" cy="612775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7" name="组合 70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6263" y="762000"/>
            <a:ext cx="769937" cy="769938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8" name="组合 73"/>
          <p:cNvPicPr>
            <a:picLocks noGrp="1"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2300" y="185738"/>
            <a:ext cx="585788" cy="5699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9" name="组合 76"/>
          <p:cNvPicPr>
            <a:picLocks noGrp="1"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9175" y="1103313"/>
            <a:ext cx="601663" cy="601662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5130" name="文本框 131"/>
          <p:cNvSpPr/>
          <p:nvPr/>
        </p:nvSpPr>
        <p:spPr>
          <a:xfrm>
            <a:off x="3757613" y="101600"/>
            <a:ext cx="1414462" cy="7699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400" b="1" kern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</a:rPr>
              <a:t>目录</a:t>
            </a:r>
          </a:p>
        </p:txBody>
      </p:sp>
      <p:grpSp>
        <p:nvGrpSpPr>
          <p:cNvPr id="5131" name="组合 130"/>
          <p:cNvGrpSpPr/>
          <p:nvPr/>
        </p:nvGrpSpPr>
        <p:grpSpPr>
          <a:xfrm>
            <a:off x="2425700" y="2097088"/>
            <a:ext cx="4235450" cy="2008187"/>
            <a:chOff x="1847662" y="1504750"/>
            <a:chExt cx="5448676" cy="2584754"/>
          </a:xfrm>
        </p:grpSpPr>
        <p:grpSp>
          <p:nvGrpSpPr>
            <p:cNvPr id="5132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5133" name="圆角矩形 132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34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5135" name="椭圆 153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6" name="椭圆 15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37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5138" name="椭圆 151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9" name="椭圆 152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40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5141" name="文本框 16">
              <a:hlinkClick r:id="rId8" action="ppaction://hlinksldjump"/>
            </p:cNvPr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5142" name="组合 137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5143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5144" name="椭圆 139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45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grpSp>
        <p:nvGrpSpPr>
          <p:cNvPr id="5146" name="组合 159"/>
          <p:cNvGrpSpPr/>
          <p:nvPr/>
        </p:nvGrpSpPr>
        <p:grpSpPr>
          <a:xfrm>
            <a:off x="2425700" y="3222625"/>
            <a:ext cx="4449763" cy="2085975"/>
            <a:chOff x="2000534" y="2474331"/>
            <a:chExt cx="5723839" cy="2584754"/>
          </a:xfrm>
        </p:grpSpPr>
        <p:grpSp>
          <p:nvGrpSpPr>
            <p:cNvPr id="5147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5148" name="圆角矩形 161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49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5150" name="椭圆 178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1" name="椭圆 179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2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5153" name="椭圆 176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4" name="椭圆 17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5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5156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5157" name="椭圆 172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8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5159" name="组合 166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5160" name="文本框 47">
              <a:hlinkClick r:id="rId9" action="ppaction://hlinksldjump"/>
            </p:cNvPr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5161" name="组合 184"/>
          <p:cNvGrpSpPr/>
          <p:nvPr/>
        </p:nvGrpSpPr>
        <p:grpSpPr>
          <a:xfrm>
            <a:off x="2425700" y="987425"/>
            <a:ext cx="4192588" cy="1992313"/>
            <a:chOff x="1851755" y="1505713"/>
            <a:chExt cx="5440491" cy="2584754"/>
          </a:xfrm>
        </p:grpSpPr>
        <p:grpSp>
          <p:nvGrpSpPr>
            <p:cNvPr id="5162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5163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5164" name="圆角矩形 187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165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6" name="椭圆 200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67" name="椭圆 201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68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9" name="椭圆 198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0" name="椭圆 199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71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5172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5173" name="椭圆 194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4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5175" name="文本框 24">
                <a:hlinkClick r:id="rId10" action="ppaction://hlinksldjump"/>
              </p:cNvPr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5176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031051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 fill="hold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 fill="hold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 fill="hold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矩形 5"/>
          <p:cNvSpPr>
            <a:spLocks noChangeArrowheads="1"/>
          </p:cNvSpPr>
          <p:nvPr/>
        </p:nvSpPr>
        <p:spPr bwMode="auto">
          <a:xfrm>
            <a:off x="565150" y="876300"/>
            <a:ext cx="8023225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当物体经凸透镜所成的像为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的实像时，蜡烛或光屏到光心距离的一半即为焦距。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．摆放蜡烛、凸透镜、光屏时，应使烛焰的中心、凸透镜的光心和光屏的中心在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，目的是使像成在光屏的中央。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3794" name="矩形 3"/>
          <p:cNvSpPr>
            <a:spLocks noChangeArrowheads="1"/>
          </p:cNvSpPr>
          <p:nvPr/>
        </p:nvSpPr>
        <p:spPr bwMode="auto">
          <a:xfrm>
            <a:off x="4992688" y="842963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倒立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3795" name="矩形 4"/>
          <p:cNvSpPr>
            <a:spLocks noChangeArrowheads="1"/>
          </p:cNvSpPr>
          <p:nvPr/>
        </p:nvSpPr>
        <p:spPr bwMode="auto">
          <a:xfrm>
            <a:off x="4268788" y="2500313"/>
            <a:ext cx="1422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同一高度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3796" name="矩形 6"/>
          <p:cNvSpPr>
            <a:spLocks noChangeArrowheads="1"/>
          </p:cNvSpPr>
          <p:nvPr/>
        </p:nvSpPr>
        <p:spPr bwMode="auto">
          <a:xfrm>
            <a:off x="6648450" y="842963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等大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65457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/>
      <p:bldP spid="3379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矩形 5"/>
          <p:cNvSpPr>
            <a:spLocks noChangeArrowheads="1"/>
          </p:cNvSpPr>
          <p:nvPr/>
        </p:nvSpPr>
        <p:spPr bwMode="auto">
          <a:xfrm>
            <a:off x="565150" y="984250"/>
            <a:ext cx="80232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．光屏上找不到像的原因有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烛焰焰心、透镜光心和光屏中心没有在同一高度。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物距等于或小于焦距。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像距超出了光具座的测量范围。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699423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矩形 5"/>
          <p:cNvSpPr>
            <a:spLocks noChangeArrowheads="1"/>
          </p:cNvSpPr>
          <p:nvPr/>
        </p:nvSpPr>
        <p:spPr bwMode="auto">
          <a:xfrm>
            <a:off x="565150" y="700088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．蜡烛燃烧变短时，像逐渐向上移动，为了使像呈现在光屏的中央，可将光屏或蜡烛向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调节，或将凸透镜向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调节。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．遮住凸透镜一部分后，在光屏上看到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的像。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7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．光屏上成清晰的像时，蜡烛与光屏互换位置后，仍能成清晰的像，说明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5842" name="矩形 3"/>
          <p:cNvSpPr>
            <a:spLocks noChangeArrowheads="1"/>
          </p:cNvSpPr>
          <p:nvPr/>
        </p:nvSpPr>
        <p:spPr bwMode="auto">
          <a:xfrm>
            <a:off x="5302250" y="1203325"/>
            <a:ext cx="493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上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5843" name="矩形 4"/>
          <p:cNvSpPr>
            <a:spLocks noChangeArrowheads="1"/>
          </p:cNvSpPr>
          <p:nvPr/>
        </p:nvSpPr>
        <p:spPr bwMode="auto">
          <a:xfrm>
            <a:off x="1557338" y="1779588"/>
            <a:ext cx="493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下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5844" name="矩形 6"/>
          <p:cNvSpPr>
            <a:spLocks noChangeArrowheads="1"/>
          </p:cNvSpPr>
          <p:nvPr/>
        </p:nvSpPr>
        <p:spPr bwMode="auto">
          <a:xfrm>
            <a:off x="6092825" y="2335213"/>
            <a:ext cx="17319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变暗但完整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5845" name="矩形 7"/>
          <p:cNvSpPr>
            <a:spLocks noChangeArrowheads="1"/>
          </p:cNvSpPr>
          <p:nvPr/>
        </p:nvSpPr>
        <p:spPr bwMode="auto">
          <a:xfrm>
            <a:off x="3238500" y="3389313"/>
            <a:ext cx="3278188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凸透镜成像中光路可逆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15021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/>
      <p:bldP spid="35844" grpId="0"/>
      <p:bldP spid="3584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矩形 5"/>
          <p:cNvSpPr>
            <a:spLocks noChangeArrowheads="1"/>
          </p:cNvSpPr>
          <p:nvPr/>
        </p:nvSpPr>
        <p:spPr bwMode="auto">
          <a:xfrm>
            <a:off x="565150" y="938213"/>
            <a:ext cx="80232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8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在蜡烛和凸透镜中间加远视眼镜；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换用焦距更小的凸透镜；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向水透镜中注水均可以增强对光的折射能力，为使光屏上能成清晰的像，可将蜡烛或光屏向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凸透镜方向移动。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6866" name="矩形 4"/>
          <p:cNvSpPr>
            <a:spLocks noChangeArrowheads="1"/>
          </p:cNvSpPr>
          <p:nvPr/>
        </p:nvSpPr>
        <p:spPr bwMode="auto">
          <a:xfrm>
            <a:off x="1258888" y="2571750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靠近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12709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矩形 5"/>
          <p:cNvSpPr>
            <a:spLocks noChangeArrowheads="1"/>
          </p:cNvSpPr>
          <p:nvPr/>
        </p:nvSpPr>
        <p:spPr bwMode="auto">
          <a:xfrm>
            <a:off x="565150" y="938213"/>
            <a:ext cx="80232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9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在蜡烛和凸透镜之间加近视眼镜；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换用焦距更大的凸透镜；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从水透镜中抽水均可以减弱对光的折射能力，为使光屏上能成清晰的像，可将蜡烛或光屏向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凸透镜的方向移动。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7890" name="矩形 4"/>
          <p:cNvSpPr>
            <a:spLocks noChangeArrowheads="1"/>
          </p:cNvSpPr>
          <p:nvPr/>
        </p:nvSpPr>
        <p:spPr bwMode="auto">
          <a:xfrm>
            <a:off x="1258888" y="2560638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远离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83885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矩形 4"/>
          <p:cNvSpPr>
            <a:spLocks noChangeArrowheads="1"/>
          </p:cNvSpPr>
          <p:nvPr/>
        </p:nvSpPr>
        <p:spPr bwMode="auto">
          <a:xfrm>
            <a:off x="565150" y="647700"/>
            <a:ext cx="8023225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】小明用如图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所示装置探究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凸透镜成像的规律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，已知凸透镜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焦距为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cm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小明将蜡烛、凸透镜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和光屏依次放在光具座上，点燃蜡烛后，调整它们的高度，使烛焰、凸透镜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和光屏三者的中心大致在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8914" name="Picture 5" descr="图+6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40200" y="3003550"/>
            <a:ext cx="4048125" cy="11445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8915" name="矩形 3"/>
          <p:cNvSpPr>
            <a:spLocks noChangeArrowheads="1"/>
          </p:cNvSpPr>
          <p:nvPr/>
        </p:nvSpPr>
        <p:spPr bwMode="auto">
          <a:xfrm>
            <a:off x="3203575" y="2828925"/>
            <a:ext cx="14224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同一高度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46350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矩形 4"/>
          <p:cNvSpPr>
            <a:spLocks noChangeArrowheads="1"/>
          </p:cNvSpPr>
          <p:nvPr/>
        </p:nvSpPr>
        <p:spPr bwMode="auto">
          <a:xfrm>
            <a:off x="565150" y="647700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蜡烛、光屏和凸透镜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在光具座上的位置如图所示，光屏上成清晰的像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像未画出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，该像为倒立、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放大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缩小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的实像，生活中的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照相机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投影仪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放大镜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利用了这个成像原理。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随着蜡烛的不断燃烧，光屏中的像会缓慢向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上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左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移动。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9938" name="矩形 3"/>
          <p:cNvSpPr>
            <a:spLocks noChangeArrowheads="1"/>
          </p:cNvSpPr>
          <p:nvPr/>
        </p:nvSpPr>
        <p:spPr bwMode="auto">
          <a:xfrm>
            <a:off x="7224713" y="1157288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缩小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9939" name="矩形 6"/>
          <p:cNvSpPr>
            <a:spLocks noChangeArrowheads="1"/>
          </p:cNvSpPr>
          <p:nvPr/>
        </p:nvSpPr>
        <p:spPr bwMode="auto">
          <a:xfrm>
            <a:off x="6199188" y="1716088"/>
            <a:ext cx="1181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照相机</a:t>
            </a:r>
            <a:r>
              <a:rPr altLang="zh-CN" sz="2400" b="1" kern="0">
                <a:solidFill>
                  <a:srgbClr val="C00000"/>
                </a:solidFill>
                <a:ea typeface="Times New Roman" panose="02020603050405020304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9940" name="矩形 7"/>
          <p:cNvSpPr>
            <a:spLocks noChangeArrowheads="1"/>
          </p:cNvSpPr>
          <p:nvPr/>
        </p:nvSpPr>
        <p:spPr bwMode="auto">
          <a:xfrm>
            <a:off x="7380288" y="2757488"/>
            <a:ext cx="493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上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541855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/>
      <p:bldP spid="3994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矩形 4"/>
          <p:cNvSpPr/>
          <p:nvPr/>
        </p:nvSpPr>
        <p:spPr>
          <a:xfrm>
            <a:off x="565150" y="647700"/>
            <a:ext cx="8023225" cy="27924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188" indent="-354012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(4)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将蜡烛按如图所示的位置向右移至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35 cm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刻度线处，若要再次得到清晰的像，应将光屏向右移至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填对应范围的序号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范围内。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188" indent="-354012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①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65 cm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～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75 cm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　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　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　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②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75 cm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～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85 cm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188" indent="-354012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③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85 cm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～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100 cm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　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  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④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100 cm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以外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  <a:ea typeface="Courier New" pitchFamily="49" charset="0"/>
            </a:endParaRPr>
          </a:p>
        </p:txBody>
      </p:sp>
      <p:sp>
        <p:nvSpPr>
          <p:cNvPr id="40962" name="矩形 3"/>
          <p:cNvSpPr>
            <a:spLocks noChangeArrowheads="1"/>
          </p:cNvSpPr>
          <p:nvPr/>
        </p:nvSpPr>
        <p:spPr bwMode="auto">
          <a:xfrm>
            <a:off x="6884988" y="1131888"/>
            <a:ext cx="4953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Calibri"/>
              </a:rPr>
              <a:t>②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059903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矩形 4"/>
          <p:cNvSpPr>
            <a:spLocks noChangeArrowheads="1"/>
          </p:cNvSpPr>
          <p:nvPr/>
        </p:nvSpPr>
        <p:spPr bwMode="auto">
          <a:xfrm>
            <a:off x="565150" y="781050"/>
            <a:ext cx="8023225" cy="279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444500" indent="-44450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(5)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将透镜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放在凸透镜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与蜡烛之间某处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图中未画出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，光屏上原来清晰的像变模糊了，将光屏向远离凸透镜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的方向移动，光屏上又呈现烛焰清晰的像，这说明透镜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对光线有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会聚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发散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作用，透镜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能用来矫正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近视眼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远视眼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41986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1987" name="矩形 3"/>
          <p:cNvSpPr>
            <a:spLocks noChangeArrowheads="1"/>
          </p:cNvSpPr>
          <p:nvPr/>
        </p:nvSpPr>
        <p:spPr bwMode="auto">
          <a:xfrm>
            <a:off x="2616200" y="2371725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发散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1988" name="矩形 5"/>
          <p:cNvSpPr>
            <a:spLocks noChangeArrowheads="1"/>
          </p:cNvSpPr>
          <p:nvPr/>
        </p:nvSpPr>
        <p:spPr bwMode="auto">
          <a:xfrm>
            <a:off x="2436813" y="2957513"/>
            <a:ext cx="111283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近视眼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98678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/>
      <p:bldP spid="4198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组合 27"/>
          <p:cNvGrpSpPr/>
          <p:nvPr/>
        </p:nvGrpSpPr>
        <p:grpSpPr>
          <a:xfrm>
            <a:off x="2425700" y="269875"/>
            <a:ext cx="4449763" cy="2085975"/>
            <a:chOff x="2000534" y="2474331"/>
            <a:chExt cx="5723839" cy="2584754"/>
          </a:xfrm>
        </p:grpSpPr>
        <p:grpSp>
          <p:nvGrpSpPr>
            <p:cNvPr id="44034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44035" name="圆角矩形 29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44036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44037" name="椭圆 46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4038" name="椭圆 4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4039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44040" name="椭圆 44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4041" name="椭圆 45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4042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44043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44044" name="椭圆 40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4045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44046" name="组合 34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44047" name="文本框 47"/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44048" name="组合 1"/>
          <p:cNvGrpSpPr/>
          <p:nvPr/>
        </p:nvGrpSpPr>
        <p:grpSpPr>
          <a:xfrm>
            <a:off x="1592263" y="1924050"/>
            <a:ext cx="542925" cy="547688"/>
            <a:chOff x="1153731" y="1592014"/>
            <a:chExt cx="543166" cy="547688"/>
          </a:xfrm>
        </p:grpSpPr>
        <p:pic>
          <p:nvPicPr>
            <p:cNvPr id="44049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44050" name="矩形 53">
              <a:hlinkClick r:id="rId2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1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44051" name="组合 1"/>
          <p:cNvGrpSpPr/>
          <p:nvPr/>
        </p:nvGrpSpPr>
        <p:grpSpPr>
          <a:xfrm>
            <a:off x="2843213" y="1924050"/>
            <a:ext cx="542925" cy="547688"/>
            <a:chOff x="1153731" y="1592014"/>
            <a:chExt cx="543166" cy="547688"/>
          </a:xfrm>
        </p:grpSpPr>
        <p:pic>
          <p:nvPicPr>
            <p:cNvPr id="44052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44053" name="矩形 32">
              <a:hlinkClick r:id="rId4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2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44054" name="组合 1"/>
          <p:cNvGrpSpPr/>
          <p:nvPr/>
        </p:nvGrpSpPr>
        <p:grpSpPr>
          <a:xfrm>
            <a:off x="4275138" y="1924050"/>
            <a:ext cx="542925" cy="547688"/>
            <a:chOff x="1153731" y="1592014"/>
            <a:chExt cx="543166" cy="547688"/>
          </a:xfrm>
        </p:grpSpPr>
        <p:pic>
          <p:nvPicPr>
            <p:cNvPr id="44055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44056" name="矩形 41">
              <a:hlinkClick r:id="rId5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3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pic>
        <p:nvPicPr>
          <p:cNvPr id="44057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99450" y="41338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44058" name="组合 1"/>
          <p:cNvGrpSpPr/>
          <p:nvPr/>
        </p:nvGrpSpPr>
        <p:grpSpPr>
          <a:xfrm>
            <a:off x="5730875" y="1924050"/>
            <a:ext cx="542925" cy="547688"/>
            <a:chOff x="1153731" y="1592014"/>
            <a:chExt cx="543166" cy="547688"/>
          </a:xfrm>
        </p:grpSpPr>
        <p:pic>
          <p:nvPicPr>
            <p:cNvPr id="44059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44060" name="矩形 55">
              <a:hlinkClick r:id="rId8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4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948879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组合 5"/>
          <p:cNvGrpSpPr/>
          <p:nvPr/>
        </p:nvGrpSpPr>
        <p:grpSpPr>
          <a:xfrm>
            <a:off x="2425700" y="279400"/>
            <a:ext cx="4192588" cy="1992313"/>
            <a:chOff x="1851755" y="1505713"/>
            <a:chExt cx="5440491" cy="2584754"/>
          </a:xfrm>
        </p:grpSpPr>
        <p:grpSp>
          <p:nvGrpSpPr>
            <p:cNvPr id="6146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6147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6148" name="圆角矩形 8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149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0" name="椭圆 21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1" name="椭圆 22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2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3" name="椭圆 19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4" name="椭圆 20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5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6156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6157" name="椭圆 15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8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6159" name="文本框 24"/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6160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  <p:sp>
        <p:nvSpPr>
          <p:cNvPr id="6161" name="矩形 1">
            <a:hlinkClick r:id="rId2" action="ppaction://hlinksldjump"/>
          </p:cNvPr>
          <p:cNvSpPr/>
          <p:nvPr/>
        </p:nvSpPr>
        <p:spPr>
          <a:xfrm>
            <a:off x="1835150" y="1685925"/>
            <a:ext cx="5788025" cy="460375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透镜</a:t>
            </a:r>
          </a:p>
        </p:txBody>
      </p:sp>
      <p:sp>
        <p:nvSpPr>
          <p:cNvPr id="6162" name="矩形 2">
            <a:hlinkClick r:id="rId3" action="ppaction://hlinksldjump"/>
          </p:cNvPr>
          <p:cNvSpPr/>
          <p:nvPr/>
        </p:nvSpPr>
        <p:spPr>
          <a:xfrm>
            <a:off x="1835150" y="2284413"/>
            <a:ext cx="5788025" cy="461962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凸透镜成像规律及其应用</a:t>
            </a:r>
          </a:p>
        </p:txBody>
      </p:sp>
      <p:pic>
        <p:nvPicPr>
          <p:cNvPr id="6163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30675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64" name="矩形 27">
            <a:hlinkClick r:id="rId6" action="ppaction://hlinksldjump"/>
          </p:cNvPr>
          <p:cNvSpPr/>
          <p:nvPr/>
        </p:nvSpPr>
        <p:spPr>
          <a:xfrm>
            <a:off x="1835150" y="2859088"/>
            <a:ext cx="5788025" cy="460375"/>
          </a:xfrm>
          <a:prstGeom prst="rect">
            <a:avLst/>
          </a:prstGeom>
          <a:solidFill>
            <a:srgbClr val="FFC000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神奇的眼睛</a:t>
            </a:r>
          </a:p>
        </p:txBody>
      </p:sp>
    </p:spTree>
    <p:extLst>
      <p:ext uri="{BB962C8B-B14F-4D97-AF65-F5344CB8AC3E}">
        <p14:creationId xmlns:p14="http://schemas.microsoft.com/office/powerpoint/2010/main" val="1335452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nimBg="1"/>
      <p:bldP spid="6162" grpId="0" animBg="1"/>
      <p:bldP spid="616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矩形 4"/>
          <p:cNvSpPr>
            <a:spLocks noChangeArrowheads="1"/>
          </p:cNvSpPr>
          <p:nvPr/>
        </p:nvSpPr>
        <p:spPr bwMode="auto">
          <a:xfrm>
            <a:off x="565150" y="760413"/>
            <a:ext cx="8023225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分】小明只能看清近处的物体，而看不清远处的物体，来自远处某点的光会聚在他的视网膜前。那么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25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．他可能患上近视眼，需用凸透镜矫正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25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．他可能患上近视眼，需用凹透镜矫正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25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．他可能患上远视眼，需用凸透镜矫正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25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．他可能患上远视眼，需用凹透镜矫正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5058" name="矩形 3"/>
          <p:cNvSpPr>
            <a:spLocks noChangeArrowheads="1"/>
          </p:cNvSpPr>
          <p:nvPr/>
        </p:nvSpPr>
        <p:spPr bwMode="auto">
          <a:xfrm>
            <a:off x="1908175" y="1924050"/>
            <a:ext cx="3889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5059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9755280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矩形 4"/>
          <p:cNvSpPr>
            <a:spLocks noChangeArrowheads="1"/>
          </p:cNvSpPr>
          <p:nvPr/>
        </p:nvSpPr>
        <p:spPr bwMode="auto">
          <a:xfrm>
            <a:off x="565150" y="627063"/>
            <a:ext cx="8023225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2018·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分】在探究凸透镜成像特点实验中，蜡烛、凸透镜和光屏在光具座上的位置如图所示，此时能在光屏上看到烛焰清晰的像，若保持透镜位置不变，将蜡烛沿光具座向远离透镜的方向移动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cm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，调节光屏位置，可在光屏上看到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9984908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矩形 4"/>
          <p:cNvSpPr>
            <a:spLocks noChangeArrowheads="1"/>
          </p:cNvSpPr>
          <p:nvPr/>
        </p:nvSpPr>
        <p:spPr bwMode="auto">
          <a:xfrm>
            <a:off x="565150" y="1127125"/>
            <a:ext cx="80232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25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．缩小的实像　　　　　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25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．放大的实像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25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．缩小的虚像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</a:p>
          <a:p>
            <a:pPr marL="357505" indent="25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．放大的虚像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7106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7107" name="Picture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84538" y="1498600"/>
            <a:ext cx="5346700" cy="15652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7108" name="矩形 5"/>
          <p:cNvSpPr/>
          <p:nvPr/>
        </p:nvSpPr>
        <p:spPr>
          <a:xfrm>
            <a:off x="855663" y="1203325"/>
            <a:ext cx="501650" cy="784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500" kern="0">
                <a:solidFill>
                  <a:srgbClr val="C00000"/>
                </a:solidFill>
                <a:latin typeface="Times New Roman" pitchFamily="18" charset="0"/>
              </a:rPr>
              <a:t>√</a:t>
            </a:r>
            <a:endParaRPr sz="4500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0836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矩形 4"/>
          <p:cNvSpPr>
            <a:spLocks noChangeArrowheads="1"/>
          </p:cNvSpPr>
          <p:nvPr/>
        </p:nvSpPr>
        <p:spPr bwMode="auto">
          <a:xfrm>
            <a:off x="565150" y="668338"/>
            <a:ext cx="80232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2017·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分】在信息化时代，照相机和手机都是常用的图像采集设备。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8130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81150" y="1881188"/>
            <a:ext cx="5981700" cy="241935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89484637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矩形 4"/>
          <p:cNvSpPr>
            <a:spLocks noChangeArrowheads="1"/>
          </p:cNvSpPr>
          <p:nvPr/>
        </p:nvSpPr>
        <p:spPr bwMode="auto">
          <a:xfrm>
            <a:off x="565150" y="668338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如图甲所示，用照相机拍照时，在芯片上所成的像是倒立的、缩小的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实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像。镜头靠近人时，像的大小将变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，此时像会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靠近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远离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透镜。用照相机拍摄远近不同的物体时，通过伸缩镜头，使像清晰地成在芯片上，这个操作过程便是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调焦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，如图乙所示。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9154" name="矩形 3"/>
          <p:cNvSpPr>
            <a:spLocks noChangeArrowheads="1"/>
          </p:cNvSpPr>
          <p:nvPr/>
        </p:nvSpPr>
        <p:spPr bwMode="auto">
          <a:xfrm>
            <a:off x="3276600" y="1203325"/>
            <a:ext cx="493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实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9155" name="矩形 5"/>
          <p:cNvSpPr>
            <a:spLocks noChangeArrowheads="1"/>
          </p:cNvSpPr>
          <p:nvPr/>
        </p:nvSpPr>
        <p:spPr bwMode="auto">
          <a:xfrm>
            <a:off x="3205163" y="1738313"/>
            <a:ext cx="49371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9156" name="矩形 6"/>
          <p:cNvSpPr>
            <a:spLocks noChangeArrowheads="1"/>
          </p:cNvSpPr>
          <p:nvPr/>
        </p:nvSpPr>
        <p:spPr bwMode="auto">
          <a:xfrm>
            <a:off x="6000750" y="1738313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远离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68457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/>
      <p:bldP spid="4915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矩形 4"/>
          <p:cNvSpPr>
            <a:spLocks noChangeArrowheads="1"/>
          </p:cNvSpPr>
          <p:nvPr/>
        </p:nvSpPr>
        <p:spPr bwMode="auto">
          <a:xfrm>
            <a:off x="468313" y="484188"/>
            <a:ext cx="8255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小敏同学发现手机不能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调焦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，但成像也基本清晰，她将手机拿到哥哥工作的大学实验室去探究，实验数据如表，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50178" name="表格 2"/>
          <p:cNvGraphicFramePr>
            <a:graphicFrameLocks noGrp="1"/>
          </p:cNvGraphicFramePr>
          <p:nvPr/>
        </p:nvGraphicFramePr>
        <p:xfrm>
          <a:off x="1835150" y="1806575"/>
          <a:ext cx="5545138" cy="2928938"/>
        </p:xfrm>
        <a:graphic>
          <a:graphicData uri="http://schemas.openxmlformats.org/drawingml/2006/table">
            <a:tbl>
              <a:tblPr/>
              <a:tblGrid>
                <a:gridCol w="2189162"/>
                <a:gridCol w="1636712"/>
                <a:gridCol w="1719262"/>
              </a:tblGrid>
              <a:tr h="3651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实验序号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物距</a:t>
                      </a:r>
                      <a:r>
                        <a:rPr lang="en-US" altLang="zh-CN" sz="2400" b="1">
                          <a:latin typeface="Times New Roman"/>
                        </a:rPr>
                        <a:t>/m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像距</a:t>
                      </a:r>
                      <a:r>
                        <a:rPr lang="en-US" altLang="zh-CN" sz="2400" b="1">
                          <a:latin typeface="Times New Roman"/>
                        </a:rPr>
                        <a:t>/cm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6671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1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10.00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0.500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2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5.00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0.501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6671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3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2.00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0.502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4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1.00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0.503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5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0.50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0.505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6671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6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0.10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0.526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7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0.05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0.556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4" marR="4714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554076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矩形 4"/>
          <p:cNvSpPr>
            <a:spLocks noChangeArrowheads="1"/>
          </p:cNvSpPr>
          <p:nvPr/>
        </p:nvSpPr>
        <p:spPr bwMode="auto">
          <a:xfrm>
            <a:off x="565150" y="933450"/>
            <a:ext cx="802322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根据表中数据，判断手机镜头的焦距大约为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25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 m  </a:t>
            </a:r>
          </a:p>
          <a:p>
            <a:pPr marL="357505" indent="25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0.5 m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25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0.05 m  </a:t>
            </a:r>
          </a:p>
          <a:p>
            <a:pPr marL="357505" indent="25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0.005 m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51202" name="矩形 3"/>
          <p:cNvSpPr>
            <a:spLocks noChangeArrowheads="1"/>
          </p:cNvSpPr>
          <p:nvPr/>
        </p:nvSpPr>
        <p:spPr bwMode="auto">
          <a:xfrm>
            <a:off x="7164388" y="842963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D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40385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矩形 4"/>
          <p:cNvSpPr>
            <a:spLocks noChangeArrowheads="1"/>
          </p:cNvSpPr>
          <p:nvPr/>
        </p:nvSpPr>
        <p:spPr bwMode="auto">
          <a:xfrm>
            <a:off x="565150" y="981075"/>
            <a:ext cx="8255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请分析，手机拍摄远近不同的物体不需要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调焦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的原因是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______________________________________________________________________________________________________________________________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52226" name="矩形 3"/>
          <p:cNvSpPr>
            <a:spLocks noChangeArrowheads="1"/>
          </p:cNvSpPr>
          <p:nvPr/>
        </p:nvSpPr>
        <p:spPr bwMode="auto">
          <a:xfrm>
            <a:off x="900113" y="1509713"/>
            <a:ext cx="7488238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因为这种照相机的焦距小，物距都远大于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倍焦距，像距接近焦距，这样远近不同的物体成像的位置相差不大，所以不用调节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52227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4755262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矩形 4"/>
          <p:cNvSpPr>
            <a:spLocks noChangeArrowheads="1"/>
          </p:cNvSpPr>
          <p:nvPr/>
        </p:nvSpPr>
        <p:spPr bwMode="auto">
          <a:xfrm>
            <a:off x="522288" y="631825"/>
            <a:ext cx="8023225" cy="388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2019·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探究凸透镜成像规律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的实验中：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需要将凸透镜、蜡烛和光屏安装在光具座上，置于中间位置的应是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调好装置，将蜡烛放在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倍焦距之外，光屏上能成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 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放大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缩小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、倒立的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实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像。生活中常用的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是利用这一成像规律制作的。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53250" name="矩形 2"/>
          <p:cNvSpPr>
            <a:spLocks noChangeArrowheads="1"/>
          </p:cNvSpPr>
          <p:nvPr/>
        </p:nvSpPr>
        <p:spPr bwMode="auto">
          <a:xfrm>
            <a:off x="2955925" y="1673225"/>
            <a:ext cx="111125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凸透镜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53251" name="矩形 5"/>
          <p:cNvSpPr>
            <a:spLocks noChangeArrowheads="1"/>
          </p:cNvSpPr>
          <p:nvPr/>
        </p:nvSpPr>
        <p:spPr bwMode="auto">
          <a:xfrm>
            <a:off x="1198563" y="2770188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缩小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53252" name="矩形 6"/>
          <p:cNvSpPr>
            <a:spLocks noChangeArrowheads="1"/>
          </p:cNvSpPr>
          <p:nvPr/>
        </p:nvSpPr>
        <p:spPr bwMode="auto">
          <a:xfrm>
            <a:off x="6526213" y="2770188"/>
            <a:ext cx="4953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实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53253" name="矩形 7"/>
          <p:cNvSpPr>
            <a:spLocks noChangeArrowheads="1"/>
          </p:cNvSpPr>
          <p:nvPr/>
        </p:nvSpPr>
        <p:spPr bwMode="auto">
          <a:xfrm>
            <a:off x="4467225" y="3343275"/>
            <a:ext cx="111283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照相机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11556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/>
      <p:bldP spid="53252" grpId="0"/>
      <p:bldP spid="5325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矩形 4"/>
          <p:cNvSpPr>
            <a:spLocks noChangeArrowheads="1"/>
          </p:cNvSpPr>
          <p:nvPr/>
        </p:nvSpPr>
        <p:spPr bwMode="auto">
          <a:xfrm>
            <a:off x="565150" y="838200"/>
            <a:ext cx="80232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将蜡烛移至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倍焦距之间某处，光屏上成清晰的像。若烛焰中心下降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 cm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，光屏上的像会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向上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向下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移动，移动的距离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大于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小于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等于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”)1 cm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54274" name="矩形 3"/>
          <p:cNvSpPr>
            <a:spLocks noChangeArrowheads="1"/>
          </p:cNvSpPr>
          <p:nvPr/>
        </p:nvSpPr>
        <p:spPr bwMode="auto">
          <a:xfrm>
            <a:off x="6072188" y="1347788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向上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54275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4276" name="矩形 5"/>
          <p:cNvSpPr>
            <a:spLocks noChangeArrowheads="1"/>
          </p:cNvSpPr>
          <p:nvPr/>
        </p:nvSpPr>
        <p:spPr bwMode="auto">
          <a:xfrm>
            <a:off x="4643438" y="1924050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大于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54277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0566400" y="11950700"/>
            <a:ext cx="330200" cy="2540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42947826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透镜</a:t>
            </a:r>
          </a:p>
        </p:txBody>
      </p:sp>
      <p:sp>
        <p:nvSpPr>
          <p:cNvPr id="7170" name="Text Box 22"/>
          <p:cNvSpPr txBox="1">
            <a:spLocks noChangeArrowheads="1"/>
          </p:cNvSpPr>
          <p:nvPr/>
        </p:nvSpPr>
        <p:spPr bwMode="auto">
          <a:xfrm>
            <a:off x="611188" y="1247775"/>
            <a:ext cx="81153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．凸透镜和凹透镜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凸透镜：中间厚，边缘薄，对光线具有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作用。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凹透镜：中间薄，边缘厚，对光线具有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作用。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7171" name="矩形 7"/>
          <p:cNvSpPr/>
          <p:nvPr/>
        </p:nvSpPr>
        <p:spPr>
          <a:xfrm>
            <a:off x="6546850" y="1884363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会聚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2" name="矩形 8"/>
          <p:cNvSpPr/>
          <p:nvPr/>
        </p:nvSpPr>
        <p:spPr>
          <a:xfrm>
            <a:off x="6535738" y="244792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发散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697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9218" name="Text Box 22"/>
          <p:cNvSpPr txBox="1">
            <a:spLocks noChangeArrowheads="1"/>
          </p:cNvSpPr>
          <p:nvPr/>
        </p:nvSpPr>
        <p:spPr bwMode="auto">
          <a:xfrm>
            <a:off x="611188" y="555625"/>
            <a:ext cx="81153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．透镜三条特殊光线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9219" name="表格 2"/>
          <p:cNvGraphicFramePr>
            <a:graphicFrameLocks noGrp="1"/>
          </p:cNvGraphicFramePr>
          <p:nvPr/>
        </p:nvGraphicFramePr>
        <p:xfrm>
          <a:off x="1331912" y="1203325"/>
          <a:ext cx="6264275" cy="3455988"/>
        </p:xfrm>
        <a:graphic>
          <a:graphicData uri="http://schemas.openxmlformats.org/drawingml/2006/table">
            <a:tbl>
              <a:tblPr/>
              <a:tblGrid>
                <a:gridCol w="2397125"/>
                <a:gridCol w="1933575"/>
                <a:gridCol w="1933575"/>
              </a:tblGrid>
              <a:tr h="86360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入射光线平行于主光轴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77" marR="68577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入射光线过焦点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77" marR="68577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入射光线过光心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77" marR="68577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29698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77" marR="68577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77" marR="68577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77" marR="68577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29540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77" marR="68577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77" marR="68577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77" marR="68577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9237" name="Picture 18" descr="F:\邵\21春\物理\点拨中考\word\讲本\图+43.tif"/>
          <p:cNvPicPr>
            <a:picLocks noChangeAspect="1"/>
          </p:cNvPicPr>
          <p:nvPr/>
        </p:nvPicPr>
        <p:blipFill>
          <a:blip r:embed="rId5" r:link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7813" y="2289175"/>
            <a:ext cx="1943100" cy="9144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38" name="Picture 17" descr="F:\邵\21春\物理\点拨中考\word\讲本\图+44.tif"/>
          <p:cNvPicPr>
            <a:picLocks noChangeAspect="1"/>
          </p:cNvPicPr>
          <p:nvPr/>
        </p:nvPicPr>
        <p:blipFill>
          <a:blip r:embed="rId7" r:link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46500" y="2284413"/>
            <a:ext cx="1814513" cy="8636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39" name="Picture 16" descr="F:\邵\21春\物理\点拨中考\word\讲本\图+45.tif"/>
          <p:cNvPicPr>
            <a:picLocks noChangeAspect="1"/>
          </p:cNvPicPr>
          <p:nvPr/>
        </p:nvPicPr>
        <p:blipFill>
          <a:blip r:embed="rId9" r:link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61025" y="2284413"/>
            <a:ext cx="1943100" cy="881062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40" name="Picture 15" descr="F:\邵\21春\物理\点拨中考\word\讲本\图+46.tif"/>
          <p:cNvPicPr>
            <a:picLocks noChangeAspect="1"/>
          </p:cNvPicPr>
          <p:nvPr/>
        </p:nvPicPr>
        <p:blipFill>
          <a:blip r:embed="rId11" r:link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19250" y="3562350"/>
            <a:ext cx="1976438" cy="9620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41" name="Picture 14" descr="F:\邵\21春\物理\点拨中考\word\讲本\图+47.tif"/>
          <p:cNvPicPr>
            <a:picLocks noChangeAspect="1"/>
          </p:cNvPicPr>
          <p:nvPr/>
        </p:nvPicPr>
        <p:blipFill>
          <a:blip r:embed="rId13" r:link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86175" y="3681413"/>
            <a:ext cx="1943100" cy="963612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42" name="Picture 13" descr="F:\邵\21春\物理\点拨中考\word\讲本\图+48.tif"/>
          <p:cNvPicPr>
            <a:picLocks noChangeAspect="1"/>
          </p:cNvPicPr>
          <p:nvPr/>
        </p:nvPicPr>
        <p:blipFill>
          <a:blip r:embed="rId15" r:link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89600" y="3654425"/>
            <a:ext cx="1858963" cy="865188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58593627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5" name="表格 3"/>
          <p:cNvGraphicFramePr>
            <a:graphicFrameLocks noGrp="1"/>
          </p:cNvGraphicFramePr>
          <p:nvPr/>
        </p:nvGraphicFramePr>
        <p:xfrm>
          <a:off x="539750" y="1096962"/>
          <a:ext cx="7993062" cy="3457574"/>
        </p:xfrm>
        <a:graphic>
          <a:graphicData uri="http://schemas.openxmlformats.org/drawingml/2006/table">
            <a:tbl>
              <a:tblPr/>
              <a:tblGrid>
                <a:gridCol w="1079500"/>
                <a:gridCol w="2305050"/>
                <a:gridCol w="1266825"/>
                <a:gridCol w="2117725"/>
                <a:gridCol w="1223962"/>
              </a:tblGrid>
              <a:tr h="43656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物距</a:t>
                      </a:r>
                      <a:r>
                        <a:rPr lang="en-US" altLang="zh-CN" sz="2400" b="1" i="1">
                          <a:latin typeface="Times New Roman"/>
                        </a:rPr>
                        <a:t>u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光路图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相距</a:t>
                      </a:r>
                      <a:r>
                        <a:rPr lang="en-US" altLang="zh-CN" sz="2400" b="1" i="1">
                          <a:latin typeface="Times New Roman"/>
                        </a:rPr>
                        <a:t>v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成像特点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应用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00488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u</a:t>
                      </a:r>
                      <a:r>
                        <a:rPr lang="en-US" altLang="zh-CN" sz="2400" b="1">
                          <a:latin typeface="Times New Roman"/>
                        </a:rPr>
                        <a:t>&gt;2</a:t>
                      </a: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r>
                        <a:rPr lang="en-US" altLang="zh-CN" sz="2400" b="1">
                          <a:latin typeface="Times New Roman"/>
                        </a:rPr>
                        <a:t>&lt;</a:t>
                      </a:r>
                      <a:r>
                        <a:rPr lang="en-US" altLang="zh-CN" sz="2400" b="1" i="1">
                          <a:latin typeface="Times New Roman"/>
                        </a:rPr>
                        <a:t>v</a:t>
                      </a:r>
                      <a:r>
                        <a:rPr lang="en-US" altLang="zh-CN" sz="2400" b="1">
                          <a:latin typeface="Times New Roman"/>
                        </a:rPr>
                        <a:t>&lt;2</a:t>
                      </a: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立、缩小、</a:t>
                      </a: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像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照相机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09061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u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＝</a:t>
                      </a:r>
                      <a:r>
                        <a:rPr lang="en-US" altLang="zh-CN" sz="2400" b="1">
                          <a:latin typeface="Times New Roman"/>
                        </a:rPr>
                        <a:t>2</a:t>
                      </a: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v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＝</a:t>
                      </a:r>
                      <a:r>
                        <a:rPr lang="en-US" altLang="zh-CN" sz="2400" b="1">
                          <a:latin typeface="Times New Roman"/>
                        </a:rPr>
                        <a:t>2</a:t>
                      </a: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立、</a:t>
                      </a:r>
                      <a:r>
                        <a:rPr lang="en-US" altLang="zh-CN" sz="2400" b="1">
                          <a:latin typeface="Times New Roman"/>
                        </a:rPr>
                        <a:t>_____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、</a:t>
                      </a: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像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测焦距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92551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r>
                        <a:rPr lang="en-US" altLang="zh-CN" sz="2400" b="1">
                          <a:latin typeface="Times New Roman"/>
                        </a:rPr>
                        <a:t>&lt;</a:t>
                      </a:r>
                      <a:r>
                        <a:rPr lang="en-US" altLang="zh-CN" sz="2400" b="1" i="1">
                          <a:latin typeface="Times New Roman"/>
                        </a:rPr>
                        <a:t>u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&lt;2</a:t>
                      </a: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v</a:t>
                      </a:r>
                      <a:r>
                        <a:rPr lang="en-US" altLang="zh-CN" sz="2400" b="1">
                          <a:latin typeface="Times New Roman"/>
                        </a:rPr>
                        <a:t>&gt;2</a:t>
                      </a: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立、</a:t>
                      </a:r>
                      <a:r>
                        <a:rPr lang="en-US" altLang="zh-CN" sz="2400" b="1">
                          <a:latin typeface="Times New Roman"/>
                        </a:rPr>
                        <a:t>_____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、</a:t>
                      </a: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像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投影仪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97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凸透镜成像规律及其应用</a:t>
            </a:r>
          </a:p>
        </p:txBody>
      </p:sp>
      <p:sp>
        <p:nvSpPr>
          <p:cNvPr id="11298" name="矩形 5"/>
          <p:cNvSpPr/>
          <p:nvPr/>
        </p:nvSpPr>
        <p:spPr>
          <a:xfrm>
            <a:off x="5275263" y="1620838"/>
            <a:ext cx="49371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倒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99" name="矩形 6"/>
          <p:cNvSpPr/>
          <p:nvPr/>
        </p:nvSpPr>
        <p:spPr>
          <a:xfrm>
            <a:off x="5689600" y="1970088"/>
            <a:ext cx="4921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实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300" name="矩形 7"/>
          <p:cNvSpPr/>
          <p:nvPr/>
        </p:nvSpPr>
        <p:spPr>
          <a:xfrm>
            <a:off x="5316538" y="2640013"/>
            <a:ext cx="4937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倒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301" name="矩形 8"/>
          <p:cNvSpPr/>
          <p:nvPr/>
        </p:nvSpPr>
        <p:spPr>
          <a:xfrm>
            <a:off x="6432550" y="26558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等大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302" name="矩形 10"/>
          <p:cNvSpPr/>
          <p:nvPr/>
        </p:nvSpPr>
        <p:spPr>
          <a:xfrm>
            <a:off x="5664200" y="3016250"/>
            <a:ext cx="4953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实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303" name="矩形 11"/>
          <p:cNvSpPr/>
          <p:nvPr/>
        </p:nvSpPr>
        <p:spPr>
          <a:xfrm>
            <a:off x="5292725" y="3660775"/>
            <a:ext cx="4937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倒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1304" name="Picture 19" descr="F:\邵\21春\物理\点拨中考\word\讲本\图+49.tif"/>
          <p:cNvPicPr>
            <a:picLocks noChangeAspect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38313" y="1631950"/>
            <a:ext cx="1754187" cy="86201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1305" name="Picture 18" descr="F:\邵\21春\物理\点拨中考\word\讲本\图+51.tif"/>
          <p:cNvPicPr>
            <a:picLocks noChangeAspect="1"/>
          </p:cNvPicPr>
          <p:nvPr/>
        </p:nvPicPr>
        <p:blipFill>
          <a:blip r:embed="rId5" r:link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19250" y="2649538"/>
            <a:ext cx="1871663" cy="785812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1306" name="Picture 17" descr="F:\邵\21春\物理\点拨中考\word\讲本\图+51新.tif"/>
          <p:cNvPicPr>
            <a:picLocks noChangeAspect="1"/>
          </p:cNvPicPr>
          <p:nvPr/>
        </p:nvPicPr>
        <p:blipFill>
          <a:blip r:embed="rId7" r:link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74813" y="3670300"/>
            <a:ext cx="2170112" cy="8255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1307" name="矩形 13"/>
          <p:cNvSpPr/>
          <p:nvPr/>
        </p:nvSpPr>
        <p:spPr>
          <a:xfrm>
            <a:off x="6419850" y="3644900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放大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308" name="矩形 14"/>
          <p:cNvSpPr/>
          <p:nvPr/>
        </p:nvSpPr>
        <p:spPr>
          <a:xfrm>
            <a:off x="5645150" y="4029075"/>
            <a:ext cx="4937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实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3744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8" grpId="0"/>
      <p:bldP spid="11299" grpId="0"/>
      <p:bldP spid="11300" grpId="0"/>
      <p:bldP spid="11301" grpId="0"/>
      <p:bldP spid="11302" grpId="0"/>
      <p:bldP spid="11303" grpId="0"/>
      <p:bldP spid="11307" grpId="0"/>
      <p:bldP spid="113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3" name="表格 3"/>
          <p:cNvGraphicFramePr>
            <a:graphicFrameLocks noGrp="1"/>
          </p:cNvGraphicFramePr>
          <p:nvPr/>
        </p:nvGraphicFramePr>
        <p:xfrm>
          <a:off x="539750" y="771525"/>
          <a:ext cx="8221662" cy="3671887"/>
        </p:xfrm>
        <a:graphic>
          <a:graphicData uri="http://schemas.openxmlformats.org/drawingml/2006/table">
            <a:tbl>
              <a:tblPr/>
              <a:tblGrid>
                <a:gridCol w="1439862"/>
                <a:gridCol w="2376488"/>
                <a:gridCol w="1152525"/>
                <a:gridCol w="1717675"/>
                <a:gridCol w="1535112"/>
              </a:tblGrid>
              <a:tr h="9080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物距</a:t>
                      </a:r>
                      <a:r>
                        <a:rPr lang="en-US" altLang="zh-CN" sz="2400" b="1" i="1">
                          <a:latin typeface="Times New Roman"/>
                        </a:rPr>
                        <a:t>u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光路图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相距</a:t>
                      </a:r>
                      <a:r>
                        <a:rPr lang="en-US" altLang="zh-CN" sz="2400" b="1" i="1">
                          <a:latin typeface="Times New Roman"/>
                        </a:rPr>
                        <a:t>v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成像特点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应用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25571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u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＝</a:t>
                      </a: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不能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成像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gridSpan="2"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获得平行光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2700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</a:tr>
              <a:tr h="15081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 i="1">
                          <a:latin typeface="Times New Roman"/>
                        </a:rPr>
                        <a:t>u</a:t>
                      </a:r>
                      <a:r>
                        <a:rPr lang="en-US" altLang="zh-CN" sz="2400" b="1">
                          <a:latin typeface="Times New Roman"/>
                        </a:rPr>
                        <a:t>&lt;</a:t>
                      </a:r>
                      <a:r>
                        <a:rPr lang="en-US" altLang="zh-CN" sz="2400" b="1" i="1">
                          <a:latin typeface="Times New Roman"/>
                        </a:rPr>
                        <a:t>f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|</a:t>
                      </a:r>
                      <a:r>
                        <a:rPr lang="en-US" altLang="zh-CN" sz="2400" b="1" i="1">
                          <a:latin typeface="Times New Roman"/>
                        </a:rPr>
                        <a:t>v</a:t>
                      </a:r>
                      <a:r>
                        <a:rPr lang="en-US" altLang="zh-CN" sz="2400" b="1">
                          <a:latin typeface="Times New Roman"/>
                        </a:rPr>
                        <a:t>|&gt;</a:t>
                      </a:r>
                      <a:r>
                        <a:rPr lang="en-US" altLang="zh-CN" sz="2400" b="1" i="1">
                          <a:latin typeface="Times New Roman"/>
                        </a:rPr>
                        <a:t>u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立、</a:t>
                      </a:r>
                      <a:endParaRPr lang="en-US" altLang="zh-CN" sz="2400" b="1">
                        <a:latin typeface="Times New Roman"/>
                      </a:endParaRPr>
                    </a:p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______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、</a:t>
                      </a:r>
                      <a:endParaRPr lang="en-US" altLang="zh-CN" sz="2400" b="1">
                        <a:latin typeface="Times New Roman"/>
                      </a:endParaRPr>
                    </a:p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__</a:t>
                      </a:r>
                      <a:r>
                        <a:rPr lang="en-US" altLang="zh-CN" sz="2400" b="1">
                          <a:latin typeface="Times New Roman"/>
                          <a:ea typeface="宋体" pitchFamily="2" charset="-122"/>
                        </a:rPr>
                        <a:t>__</a:t>
                      </a:r>
                      <a:r>
                        <a:rPr lang="en-US" altLang="zh-CN" sz="2400" b="1">
                          <a:latin typeface="Times New Roman"/>
                        </a:rPr>
                        <a:t>__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像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放大镜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6970" marR="1697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339" name="矩形 6"/>
          <p:cNvSpPr/>
          <p:nvPr/>
        </p:nvSpPr>
        <p:spPr>
          <a:xfrm>
            <a:off x="5905500" y="3063875"/>
            <a:ext cx="4921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正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3340" name="矩形 11"/>
          <p:cNvSpPr/>
          <p:nvPr/>
        </p:nvSpPr>
        <p:spPr>
          <a:xfrm>
            <a:off x="5867400" y="3427413"/>
            <a:ext cx="80486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放大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3341" name="Picture 16" descr="F:\邵\21春\物理\点拨中考\word\讲本\图+52.tif"/>
          <p:cNvPicPr>
            <a:picLocks noChangeAspect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51050" y="1797050"/>
            <a:ext cx="2185988" cy="10477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3342" name="Picture 15" descr="F:\邵\21春\物理\点拨中考\word\讲本\图+53.tif"/>
          <p:cNvPicPr>
            <a:picLocks noChangeAspect="1"/>
          </p:cNvPicPr>
          <p:nvPr/>
        </p:nvPicPr>
        <p:blipFill>
          <a:blip r:embed="rId5" r:link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06600" y="3028950"/>
            <a:ext cx="2403475" cy="130333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3343" name="矩形 7"/>
          <p:cNvSpPr/>
          <p:nvPr/>
        </p:nvSpPr>
        <p:spPr>
          <a:xfrm>
            <a:off x="6069013" y="3816350"/>
            <a:ext cx="49371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虚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4331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9" grpId="0"/>
      <p:bldP spid="13340" grpId="0"/>
      <p:bldP spid="133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表格 4"/>
          <p:cNvGraphicFramePr>
            <a:graphicFrameLocks noGrp="1"/>
          </p:cNvGraphicFramePr>
          <p:nvPr/>
        </p:nvGraphicFramePr>
        <p:xfrm>
          <a:off x="1692275" y="909638"/>
          <a:ext cx="5616575" cy="3273425"/>
        </p:xfrm>
        <a:graphic>
          <a:graphicData uri="http://schemas.openxmlformats.org/drawingml/2006/table">
            <a:tbl>
              <a:tblPr/>
              <a:tblGrid>
                <a:gridCol w="1536700"/>
                <a:gridCol w="1020762"/>
                <a:gridCol w="1019175"/>
                <a:gridCol w="1392238"/>
                <a:gridCol w="647700"/>
              </a:tblGrid>
              <a:tr h="54927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物距</a:t>
                      </a:r>
                      <a:r>
                        <a:rPr lang="en-US" altLang="zh-CN" sz="2400" b="1" i="1">
                          <a:latin typeface="Times New Roman"/>
                        </a:rPr>
                        <a:t>u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8484" marR="84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光路图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8484" marR="84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相距</a:t>
                      </a:r>
                      <a:r>
                        <a:rPr lang="en-US" altLang="zh-CN" sz="2400" b="1" i="1">
                          <a:latin typeface="Times New Roman"/>
                        </a:rPr>
                        <a:t>v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8484" marR="84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成像特点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8484" marR="84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应用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8484" marR="84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2724150">
                <a:tc gridSpan="5"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一倍焦距分虚实，二倍焦距分大小；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实像总是异侧倒，虚像总是同侧正；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物近像远像变大，物远像近像变小；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像的大小像距定，像儿跟着物体跑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8484" marR="8484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2700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</a:tr>
            </a:tbl>
          </a:graphicData>
        </a:graphic>
      </p:graphicFrame>
      <p:pic>
        <p:nvPicPr>
          <p:cNvPr id="15377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013" y="39179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55570755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神奇的眼睛</a:t>
            </a:r>
          </a:p>
        </p:txBody>
      </p:sp>
      <p:sp>
        <p:nvSpPr>
          <p:cNvPr id="17410" name="Text Box 22"/>
          <p:cNvSpPr txBox="1">
            <a:spLocks noChangeArrowheads="1"/>
          </p:cNvSpPr>
          <p:nvPr/>
        </p:nvSpPr>
        <p:spPr bwMode="auto">
          <a:xfrm>
            <a:off x="539750" y="1270000"/>
            <a:ext cx="81153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．眼睛的成像原理：晶状体和角膜的共同作用相当于一个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透镜，把来自物体的光会聚在视网膜上，形成倒立、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的实像。视网膜相当于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7411" name="矩形 10"/>
          <p:cNvSpPr/>
          <p:nvPr/>
        </p:nvSpPr>
        <p:spPr>
          <a:xfrm>
            <a:off x="1758950" y="1927225"/>
            <a:ext cx="4921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凸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7412" name="矩形 11"/>
          <p:cNvSpPr/>
          <p:nvPr/>
        </p:nvSpPr>
        <p:spPr>
          <a:xfrm>
            <a:off x="3479800" y="2454275"/>
            <a:ext cx="80486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缩小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7413" name="矩形 12"/>
          <p:cNvSpPr/>
          <p:nvPr/>
        </p:nvSpPr>
        <p:spPr>
          <a:xfrm>
            <a:off x="1447800" y="3016250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光屏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254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1250</Words>
  <Application>Microsoft Office PowerPoint</Application>
  <PresentationFormat>全屏显示(16:9)</PresentationFormat>
  <Paragraphs>265</Paragraphs>
  <Slides>39</Slides>
  <Notes>12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39</vt:i4>
      </vt:variant>
    </vt:vector>
  </HeadingPairs>
  <TitlesOfParts>
    <vt:vector size="41" baseType="lpstr">
      <vt:lpstr>Office 主题</vt:lpstr>
      <vt:lpstr>2_自定义设计方案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5</cp:revision>
  <dcterms:created xsi:type="dcterms:W3CDTF">2021-03-14T01:54:00Z</dcterms:created>
  <dcterms:modified xsi:type="dcterms:W3CDTF">2021-03-14T01:57:15Z</dcterms:modified>
</cp:coreProperties>
</file>