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4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048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A070E6E-3937-4D18-AAC2-E56BD507BAF6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2048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048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7EB71F9-219F-452E-A451-0F82BD4BCBC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74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741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06E6584-1945-4221-97EA-74526C598924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1741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741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741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741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CB3B81B-F837-4C12-8FD6-EE55370CD69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1843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843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F1C9DAA-F73B-48FA-9242-24F2891AED65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682BCE5-E097-4C81-8F32-B6BCDA2D71FF}" type="slidenum">
              <a:rPr lang="zh-CN" altLang="en-US" sz="1200">
                <a:latin typeface="Calibri" pitchFamily="34" charset="0"/>
              </a:rPr>
              <a:t>2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4833D6CD-0F4B-4F83-BCAB-F57251536778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24C4F5F7-F282-49D5-A56B-05DEF472A8E7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9" r:id="rId1"/>
    <p:sldLayoutId id="2147485211" r:id="rId2"/>
    <p:sldLayoutId id="2147485212" r:id="rId3"/>
    <p:sldLayoutId id="2147485213" r:id="rId4"/>
    <p:sldLayoutId id="2147485214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15" r:id="rId1"/>
    <p:sldLayoutId id="2147485216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769938" y="2395538"/>
            <a:ext cx="7473950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实验题专项复习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常规实验与探究性实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验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热学实验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箭头: 五边形 3"/>
          <p:cNvSpPr/>
          <p:nvPr/>
        </p:nvSpPr>
        <p:spPr>
          <a:xfrm>
            <a:off x="484188" y="1038225"/>
            <a:ext cx="6157912" cy="577850"/>
          </a:xfrm>
          <a:prstGeom prst="homePlate">
            <a:avLst>
              <a:gd name="adj" fmla="val 4997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探究固体熔化时温度的变化规律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" name="标题 2"/>
          <p:cNvSpPr>
            <a:spLocks noGrp="1"/>
          </p:cNvSpPr>
          <p:nvPr>
            <p:ph type="title" idx="4294967295"/>
          </p:nvPr>
        </p:nvSpPr>
        <p:spPr>
          <a:xfrm>
            <a:off x="484188" y="1876425"/>
            <a:ext cx="8285162" cy="40528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水浴加热的目的（使试管中的物质受热均匀，升温缓慢）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．器材的注意事项：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）组装器材时要自下而上；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）烧杯中的水量要求能浸没试管中装有的固体；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）同时试管不能接触烧杯底和侧壁；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526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）温度计的玻璃泡浸没在固体中，不要碰容器底和容器壁、不要拿出来读数．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晶体图像解读：熔化前（固态），固体不断吸热，内能增大，温度升高；熔化时（固液共存），固体不断吸热，内能增大，温度不变；完全熔化后（液态），液体不断吸热，内能增大，温度升高（升高快慢不同，是因为比热容改变，比热容大的升温慢）</a:t>
            </a:r>
            <a:r>
              <a:rPr lang="en-US" altLang="zh-CN" sz="2800"/>
              <a:t>.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89138"/>
            <a:ext cx="8128000" cy="227488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．非晶体：无固定熔点，熔化过程一直吸热，温度不断升高，熔化图像一直呈上升趋势．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．利用比热容公式计算热量．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宜昌）为了研究冰的熔化过程，小红与小明同学选取了两只相同的烧杯和质量相等的碎冰，分别设计了如下图所示的实验装置．他们从冰的温度－</a:t>
            </a:r>
            <a:r>
              <a:rPr lang="en-US" altLang="zh-CN" sz="2800"/>
              <a:t>7 ℃</a:t>
            </a:r>
            <a:r>
              <a:rPr lang="zh-CN" altLang="zh-CN" sz="2800"/>
              <a:t>开始，每隔</a:t>
            </a:r>
            <a:r>
              <a:rPr lang="en-US" altLang="zh-CN" sz="2800"/>
              <a:t>1</a:t>
            </a:r>
            <a:r>
              <a:rPr lang="zh-CN" altLang="zh-CN" sz="2800"/>
              <a:t>分钟记录一次温度，直至冰完全熔化，绘制了温度随时间变化的图象如甲、乙所示．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14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88" y="4829175"/>
            <a:ext cx="7769225" cy="1571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4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）实验刚开始，小明测冰的温度时，温度计示数如图所示，此示数是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r>
              <a:rPr lang="zh-CN" altLang="zh-CN" sz="2800"/>
              <a:t>，根据图象可以得出冰是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晶体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非晶体</a:t>
            </a:r>
            <a:r>
              <a:rPr lang="en-US" altLang="zh-CN" sz="2800"/>
              <a:t>”</a:t>
            </a:r>
            <a:r>
              <a:rPr lang="zh-CN" altLang="zh-CN" sz="2800"/>
              <a:t>），的熔点是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r>
              <a:rPr lang="zh-CN" altLang="zh-CN" sz="2800"/>
              <a:t>，第</a:t>
            </a:r>
            <a:r>
              <a:rPr lang="en-US" altLang="zh-CN" sz="2800"/>
              <a:t>5 min </a:t>
            </a:r>
            <a:r>
              <a:rPr lang="zh-CN" altLang="zh-CN" sz="2800"/>
              <a:t>末的内能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小于</a:t>
            </a:r>
            <a:r>
              <a:rPr lang="en-US" altLang="zh-CN" sz="2800"/>
              <a:t>”“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</a:t>
            </a:r>
            <a:r>
              <a:rPr lang="zh-CN" altLang="zh-CN" sz="2800"/>
              <a:t>）第</a:t>
            </a:r>
            <a:r>
              <a:rPr lang="en-US" altLang="zh-CN" sz="2800"/>
              <a:t>6 min </a:t>
            </a:r>
            <a:r>
              <a:rPr lang="zh-CN" altLang="zh-CN" sz="2800"/>
              <a:t>末的内能．</a:t>
            </a:r>
            <a:endParaRPr lang="zh-CN" altLang="zh-CN" sz="2800"/>
          </a:p>
        </p:txBody>
      </p:sp>
      <p:sp>
        <p:nvSpPr>
          <p:cNvPr id="7171" name="矩形 2"/>
          <p:cNvSpPr/>
          <p:nvPr/>
        </p:nvSpPr>
        <p:spPr>
          <a:xfrm>
            <a:off x="4572000" y="209550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7172" name="矩形 3"/>
          <p:cNvSpPr/>
          <p:nvPr/>
        </p:nvSpPr>
        <p:spPr>
          <a:xfrm>
            <a:off x="2752725" y="271303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晶体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7173" name="矩形 4"/>
          <p:cNvSpPr/>
          <p:nvPr/>
        </p:nvSpPr>
        <p:spPr>
          <a:xfrm>
            <a:off x="3848100" y="3387725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7174" name="矩形 5"/>
          <p:cNvSpPr/>
          <p:nvPr/>
        </p:nvSpPr>
        <p:spPr>
          <a:xfrm>
            <a:off x="933450" y="39782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3" grpId="0"/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）小红未对冰块进行加热，可是冰块仍然熔化了，于是小红认为冰的熔化不需要吸热．她的看法是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正确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错误</a:t>
            </a:r>
            <a:r>
              <a:rPr lang="en-US" altLang="zh-CN" sz="2800"/>
              <a:t>”</a:t>
            </a:r>
            <a:r>
              <a:rPr lang="zh-CN" altLang="zh-CN" sz="2800"/>
              <a:t>）的，小红同学绘制的图象是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甲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乙”）图．</a:t>
            </a:r>
            <a:endParaRPr lang="zh-CN" altLang="en-US" sz="2800"/>
          </a:p>
        </p:txBody>
      </p:sp>
      <p:sp>
        <p:nvSpPr>
          <p:cNvPr id="8195" name="矩形 2"/>
          <p:cNvSpPr/>
          <p:nvPr/>
        </p:nvSpPr>
        <p:spPr>
          <a:xfrm>
            <a:off x="1365250" y="296386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错误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3703638" y="3581400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甲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70025"/>
            <a:ext cx="8128000" cy="4594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水沸腾时的特点（吸热，温度不变）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．沸点与气压的关系（气压高，沸点也高；气压低，沸点也低）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．沸腾过程中气泡的特点（沸腾前气泡越往上越小，沸腾后气泡越往上越大）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．水加热到沸腾所用的时间长的原因（水太多、水的初温过低）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箭头: 五边形 2"/>
          <p:cNvSpPr/>
          <p:nvPr/>
        </p:nvSpPr>
        <p:spPr>
          <a:xfrm>
            <a:off x="508000" y="711200"/>
            <a:ext cx="4064000" cy="577850"/>
          </a:xfrm>
          <a:prstGeom prst="homePlate">
            <a:avLst>
              <a:gd name="adj" fmla="val 5001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探究水的沸腾特点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12938"/>
            <a:ext cx="8128000" cy="28130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．烧杯上盖纸板的原因（减少热量的散失）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．撤去酒精灯，水中的气泡慢慢消失，而不是马上消失的原因（石棉网的温度较高，使水持续吸热，继续沸腾）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朝阳）利用如图甲所示的装置做</a:t>
            </a:r>
            <a:r>
              <a:rPr lang="en-US" altLang="zh-CN" sz="2800"/>
              <a:t>“</a:t>
            </a:r>
            <a:r>
              <a:rPr lang="zh-CN" altLang="zh-CN" sz="2800"/>
              <a:t>探究水沸腾时温度变化的特点</a:t>
            </a:r>
            <a:r>
              <a:rPr lang="en-US" altLang="zh-CN" sz="2800"/>
              <a:t>”</a:t>
            </a:r>
            <a:r>
              <a:rPr lang="zh-CN" altLang="zh-CN" sz="2800"/>
              <a:t>的实验．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）装置图中有一处明显的错误，请指出错误之处：</a:t>
            </a:r>
            <a:r>
              <a:rPr lang="en-US" altLang="zh-CN" sz="2800"/>
              <a:t>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888" y="2300288"/>
            <a:ext cx="3324225" cy="2257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2"/>
          <p:cNvSpPr/>
          <p:nvPr/>
        </p:nvSpPr>
        <p:spPr>
          <a:xfrm>
            <a:off x="1428750" y="5451475"/>
            <a:ext cx="66659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温度计的玻璃泡接触了烧杯底部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39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）在烧杯上放置一个纸板，其目的是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）乙图中</a:t>
            </a:r>
            <a:r>
              <a:rPr lang="en-US" altLang="zh-CN" sz="2800" i="1"/>
              <a:t>a</a:t>
            </a:r>
            <a:r>
              <a:rPr lang="zh-CN" altLang="zh-CN" sz="2800"/>
              <a:t>图象是实验小组根据记录绘制的水沸腾图象，根据图象可以得出水沸腾时的特点是</a:t>
            </a:r>
            <a:r>
              <a:rPr lang="zh-CN" altLang="zh-CN" sz="2800" u="sng"/>
              <a:t>　　　　　　　　　　　　　</a:t>
            </a:r>
            <a:r>
              <a:rPr lang="zh-CN" altLang="zh-CN" sz="2800"/>
              <a:t>；当地大气压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高于</a:t>
            </a:r>
            <a:r>
              <a:rPr lang="en-US" altLang="zh-CN" sz="2800"/>
              <a:t>”“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低于”）一标准大气压．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）如果减少烧杯中水的质量，水沸腾时图象可能是图乙中的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”“</a:t>
            </a:r>
            <a:r>
              <a:rPr lang="en-US" altLang="zh-CN" sz="2800" i="1"/>
              <a:t>c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d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1" name="矩形 2"/>
          <p:cNvSpPr/>
          <p:nvPr/>
        </p:nvSpPr>
        <p:spPr>
          <a:xfrm>
            <a:off x="755650" y="1390650"/>
            <a:ext cx="5548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减少热量散失，缩短加热时间</a:t>
            </a:r>
            <a:endParaRPr lang="zh-CN" altLang="zh-CN" sz="1000">
              <a:latin typeface="等线"/>
            </a:endParaRPr>
          </a:p>
        </p:txBody>
      </p:sp>
      <p:sp>
        <p:nvSpPr>
          <p:cNvPr id="12292" name="矩形 3"/>
          <p:cNvSpPr/>
          <p:nvPr/>
        </p:nvSpPr>
        <p:spPr>
          <a:xfrm>
            <a:off x="1497013" y="3244850"/>
            <a:ext cx="34163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继续吸热，温度不变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2293" name="矩形 4"/>
          <p:cNvSpPr/>
          <p:nvPr/>
        </p:nvSpPr>
        <p:spPr>
          <a:xfrm>
            <a:off x="935038" y="39179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低于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2294" name="矩形 5"/>
          <p:cNvSpPr/>
          <p:nvPr/>
        </p:nvSpPr>
        <p:spPr>
          <a:xfrm>
            <a:off x="3346450" y="5794375"/>
            <a:ext cx="3667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2249488"/>
            <a:ext cx="8128000" cy="2774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相关考点：</a:t>
            </a:r>
            <a:r>
              <a:rPr lang="en-US" altLang="zh-CN" sz="2800"/>
              <a:t>1.</a:t>
            </a:r>
            <a:r>
              <a:rPr lang="zh-CN" altLang="zh-CN" sz="2800"/>
              <a:t>实验中选用质量相等的不同物质．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．实验采用相同的加热条件（相同时间内物体吸收热量相同）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．相同时间内升温高的比热容小，吸热能力弱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5" name="箭头: 五边形 2"/>
          <p:cNvSpPr/>
          <p:nvPr/>
        </p:nvSpPr>
        <p:spPr>
          <a:xfrm>
            <a:off x="508000" y="1346200"/>
            <a:ext cx="5238750" cy="577850"/>
          </a:xfrm>
          <a:prstGeom prst="homePlate">
            <a:avLst>
              <a:gd name="adj" fmla="val 4998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比较不同物质的吸热能力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．为了比较水和食用油的吸热能力，小明用两个相同的装置做了如图所示的实验．实验数据记录如下表．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5" y="3141663"/>
            <a:ext cx="2559050" cy="201771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40" name="表格 2"/>
          <p:cNvGraphicFramePr>
            <a:graphicFrameLocks noGrp="1"/>
          </p:cNvGraphicFramePr>
          <p:nvPr/>
        </p:nvGraphicFramePr>
        <p:xfrm>
          <a:off x="3486150" y="3155950"/>
          <a:ext cx="5168900" cy="2017712"/>
        </p:xfrm>
        <a:graphic>
          <a:graphicData uri="http://schemas.openxmlformats.org/drawingml/2006/table">
            <a:tbl>
              <a:tblPr/>
              <a:tblGrid>
                <a:gridCol w="1141412"/>
                <a:gridCol w="693738"/>
                <a:gridCol w="1066800"/>
                <a:gridCol w="1150938"/>
                <a:gridCol w="1116012"/>
              </a:tblGrid>
              <a:tr h="10461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物质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质量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/g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初始温度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/℃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加热时间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/min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最后温度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 ℃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13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0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食用油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68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6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）从表中数据可知，水和食用油的质量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相同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不相同</a:t>
            </a:r>
            <a:r>
              <a:rPr lang="en-US" altLang="zh-CN" sz="2800"/>
              <a:t>”</a:t>
            </a:r>
            <a:r>
              <a:rPr lang="zh-CN" altLang="zh-CN" sz="2800"/>
              <a:t>），加热结束时，食用油的温度比水温度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低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3" name="矩形 2"/>
          <p:cNvSpPr/>
          <p:nvPr/>
        </p:nvSpPr>
        <p:spPr>
          <a:xfrm>
            <a:off x="1028700" y="25733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相同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364" name="矩形 3"/>
          <p:cNvSpPr/>
          <p:nvPr/>
        </p:nvSpPr>
        <p:spPr>
          <a:xfrm>
            <a:off x="5456238" y="322580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）在此实验中，如果要使水和食用油的最后温度相同，就要给水加热更长的时间，此时，水吸收的热量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”“</a:t>
            </a:r>
            <a:r>
              <a:rPr lang="zh-CN" altLang="zh-CN" sz="2800"/>
              <a:t>小于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）食用油吸收的热量．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）实验表明，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水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食用油</a:t>
            </a:r>
            <a:r>
              <a:rPr lang="en-US" altLang="zh-CN" sz="2800"/>
              <a:t>”</a:t>
            </a:r>
            <a:r>
              <a:rPr lang="zh-CN" altLang="zh-CN" sz="2800"/>
              <a:t>）吸热的能力更强．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2"/>
          <p:cNvSpPr/>
          <p:nvPr/>
        </p:nvSpPr>
        <p:spPr>
          <a:xfrm>
            <a:off x="2098675" y="27051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大于</a:t>
            </a:r>
            <a:endParaRPr lang="zh-CN" altLang="zh-CN" sz="1000">
              <a:latin typeface="等线"/>
            </a:endParaRPr>
          </a:p>
        </p:txBody>
      </p:sp>
      <p:sp>
        <p:nvSpPr>
          <p:cNvPr id="16388" name="矩形 3"/>
          <p:cNvSpPr/>
          <p:nvPr/>
        </p:nvSpPr>
        <p:spPr>
          <a:xfrm>
            <a:off x="3810000" y="39592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endParaRPr lang="zh-CN" altLang="zh-CN" sz="1000">
              <a:latin typeface="等线"/>
            </a:endParaRPr>
          </a:p>
        </p:txBody>
      </p:sp>
      <p:pic>
        <p:nvPicPr>
          <p:cNvPr id="1638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709400" y="114554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36</Paragraphs>
  <Slides>15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相关考点：1.水浴加热的目的（使试管中的物质受热均匀，升温缓慢）.2．器材的注意事项：（1）组装器材时要自下而上；（2）烧杯中的水量要求能浸没试管中装有的固体；（3）同时试管不能接触烧杯底和侧壁；</vt:lpstr>
      <vt:lpstr>（4）温度计的玻璃泡浸没在固体中，不要碰容器底和容器壁、不要拿出来读数．3．晶体图像解读：熔化前（固态），固体不断吸热，内能增大，温度升高；熔化时（固液共存），固体不断吸热，内能增大，温度不变；完全熔化后（液态），液体不断吸热，内能增大，温度升高（升高快慢不同，是因为比热容改变，比热容大的升温慢）.</vt:lpstr>
      <vt:lpstr>4．非晶体：无固定熔点，熔化过程一直吸热，温度不断升高，熔化图像一直呈上升趋势．5．利用比热容公式计算热量．</vt:lpstr>
      <vt:lpstr>1．（2020·宜昌）为了研究冰的熔化过程，小红与小明同学选取了两只相同的烧杯和质量相等的碎冰，分别设计了如下图所示的实验装置．他们从冰的温度－7 ℃开始，每隔1分钟记录一次温度，直至冰完全熔化，绘制了温度随时间变化的图象如甲、乙所示．</vt:lpstr>
      <vt:lpstr>（1）实验刚开始，小明测冰的温度时，温度计示数如图所示，此示数是　　　　　℃，根据图象可以得出冰是　　　　　（选填“晶体”或“非晶体”），的熔点是　　　　　℃，第5 min 末的内能　　　　　（选填“小于”“等于”或“大于”）第6 min 末的内能．</vt:lpstr>
      <vt:lpstr>（2）小红未对冰块进行加热，可是冰块仍然熔化了，于是小红认为冰的熔化不需要吸热．她的看法是　　　　　（选填“正确”或“错误”）的，小红同学绘制的图象是　　　　　（选填“甲”或“乙”）图．</vt:lpstr>
      <vt:lpstr>相关考点：1.水沸腾时的特点（吸热，温度不变）.2．沸点与气压的关系（气压高，沸点也高；气压低，沸点也低）.3．沸腾过程中气泡的特点（沸腾前气泡越往上越小，沸腾后气泡越往上越大）4．水加热到沸腾所用的时间长的原因（水太多、水的初温过低）.</vt:lpstr>
      <vt:lpstr>5．烧杯上盖纸板的原因（减少热量的散失）6．撤去酒精灯，水中的气泡慢慢消失，而不是马上消失的原因（石棉网的温度较高，使水持续吸热，继续沸腾）</vt:lpstr>
      <vt:lpstr>2.（2020·朝阳）利用如图甲所示的装置做“探究水沸腾时温度变化的特点”的实验．（1）装置图中有一处明显的错误，请指出错误之处：________________________________________.</vt:lpstr>
      <vt:lpstr>（2）在烧杯上放置一个纸板，其目的是__________________________________________．（3）乙图中a图象是实验小组根据记录绘制的水沸腾图象，根据图象可以得出水沸腾时的特点是　　　　　　　　　　　　　；当地大气压　　　　（选填“高于”“等于”或“低于”）一标准大气压．（4）如果减少烧杯中水的质量，水沸腾时图象可能是图乙中的　　　　　（选填“b”“c”或“d”）.</vt:lpstr>
      <vt:lpstr>相关考点：1.实验中选用质量相等的不同物质．2．实验采用相同的加热条件（相同时间内物体吸收热量相同）.3．相同时间内升温高的比热容小，吸热能力弱</vt:lpstr>
      <vt:lpstr>3．为了比较水和食用油的吸热能力，小明用两个相同的装置做了如图所示的实验．实验数据记录如下表．</vt:lpstr>
      <vt:lpstr>（1）从表中数据可知，水和食用油的质量　　　　　（选填“相同”或“不相同”），加热结束时，食用油的温度比水温度　　　　　（选填“高”或“低”）.</vt:lpstr>
      <vt:lpstr>（2）在此实验中，如果要使水和食用油的最后温度相同，就要给水加热更长的时间，此时，水吸收的热量　　　　　（选填“大于”“小于”或“等于”）食用油吸收的热量．（3）实验表明，　　　　　（选填“水”或“食用油”）吸热的能力更强．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2021-03-04T22:52:57.278</cp:lastPrinted>
  <dcterms:created xsi:type="dcterms:W3CDTF">2021-03-04T22:52:57Z</dcterms:created>
  <dcterms:modified xsi:type="dcterms:W3CDTF">2021-03-04T14:52:57Z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