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notesMasterIdLst>
    <p:notesMasterId r:id="rId30"/>
  </p:notesMasterIdLst>
  <p:sldIdLst>
    <p:sldId id="257" r:id="rId2"/>
    <p:sldId id="258" r:id="rId3"/>
    <p:sldId id="259" r:id="rId4"/>
    <p:sldId id="260" r:id="rId5"/>
    <p:sldId id="303" r:id="rId6"/>
    <p:sldId id="273" r:id="rId7"/>
    <p:sldId id="317" r:id="rId8"/>
    <p:sldId id="309" r:id="rId9"/>
    <p:sldId id="322" r:id="rId10"/>
    <p:sldId id="319" r:id="rId11"/>
    <p:sldId id="320" r:id="rId12"/>
    <p:sldId id="321" r:id="rId13"/>
    <p:sldId id="312" r:id="rId14"/>
    <p:sldId id="314" r:id="rId15"/>
    <p:sldId id="315" r:id="rId16"/>
    <p:sldId id="316" r:id="rId17"/>
    <p:sldId id="285" r:id="rId18"/>
    <p:sldId id="261" r:id="rId19"/>
    <p:sldId id="266" r:id="rId20"/>
    <p:sldId id="267" r:id="rId21"/>
    <p:sldId id="272" r:id="rId22"/>
    <p:sldId id="304" r:id="rId23"/>
    <p:sldId id="305" r:id="rId24"/>
    <p:sldId id="306" r:id="rId25"/>
    <p:sldId id="307" r:id="rId26"/>
    <p:sldId id="282" r:id="rId27"/>
    <p:sldId id="323" r:id="rId28"/>
    <p:sldId id="284" r:id="rId29"/>
  </p:sldIdLst>
  <p:sldSz cx="12192000" cy="6858000"/>
  <p:notesSz cx="6858000" cy="9144000"/>
  <p:custDataLst>
    <p:tags r:id="rId31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60" autoAdjust="0"/>
  </p:normalViewPr>
  <p:slideViewPr>
    <p:cSldViewPr>
      <p:cViewPr varScale="1">
        <p:scale>
          <a:sx n="73" d="100"/>
          <a:sy n="73" d="100"/>
        </p:scale>
        <p:origin x="96" y="2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/>
          </a:p>
        </p:txBody>
      </p:sp>
      <p:sp>
        <p:nvSpPr>
          <p:cNvPr id="3072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4E290CC5-5B4D-4FB7-8641-F07D2D4096B9}" type="datetime1">
              <a:rPr lang="zh-CN" altLang="en-US" sz="1200"/>
              <a:t>2025/2/18</a:t>
            </a:fld>
            <a:endParaRPr lang="zh-CN" altLang="en-US" sz="1200"/>
          </a:p>
        </p:txBody>
      </p:sp>
      <p:sp>
        <p:nvSpPr>
          <p:cNvPr id="3072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2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2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/>
          </a:p>
        </p:txBody>
      </p:sp>
      <p:sp>
        <p:nvSpPr>
          <p:cNvPr id="3072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56AE829-71D4-4384-B406-17585F526D46}" type="slidenum">
              <a:rPr lang="zh-CN" altLang="en-US" sz="1200"/>
              <a:t>‹#›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2F5138E2-95E2-482F-BE64-00606F2842DE}" type="slidenum">
              <a:rPr lang="en-US" altLang="zh-CN" sz="1200"/>
              <a:t>6</a:t>
            </a:fld>
            <a:endParaRPr lang="en-US" altLang="zh-CN" sz="1200"/>
          </a:p>
        </p:txBody>
      </p:sp>
      <p:sp>
        <p:nvSpPr>
          <p:cNvPr id="31747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1748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zh-CN" altLang="zh-CN"/>
          </a:p>
        </p:txBody>
      </p:sp>
      <p:sp>
        <p:nvSpPr>
          <p:cNvPr id="31749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</a:pPr>
            <a:fld id="{E83F090E-B971-4194-8C6A-1FD6460E6782}" type="slidenum">
              <a:rPr lang="zh-CN" altLang="en-US" sz="12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pPr lvl="0"/>
              <a:t>6</a:t>
            </a:fld>
            <a:endParaRPr lang="zh-CN" altLang="en-US" sz="120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A1F0F6A-96BD-449B-BAD6-917C94D78516}" type="slidenum">
              <a:rPr lang="en-US" altLang="zh-CN" sz="1200"/>
              <a:t>26</a:t>
            </a:fld>
            <a:endParaRPr lang="en-US" altLang="zh-CN" sz="1200"/>
          </a:p>
        </p:txBody>
      </p:sp>
      <p:sp>
        <p:nvSpPr>
          <p:cNvPr id="32771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2772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zh-CN" altLang="zh-CN"/>
          </a:p>
        </p:txBody>
      </p:sp>
      <p:sp>
        <p:nvSpPr>
          <p:cNvPr id="32773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</a:pPr>
            <a:fld id="{2055816D-0394-4F9A-AF61-5C9BCD43975B}" type="slidenum">
              <a:rPr lang="zh-CN" altLang="en-US" sz="12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pPr lvl="0"/>
              <a:t>26</a:t>
            </a:fld>
            <a:endParaRPr lang="zh-CN" altLang="en-US" sz="120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11A63C8-F241-419F-A29D-DBB4BEBE7E15}" type="slidenum">
              <a:rPr lang="en-US" altLang="zh-CN" sz="1200"/>
              <a:t>27</a:t>
            </a:fld>
            <a:endParaRPr lang="en-US" altLang="zh-CN" sz="1200"/>
          </a:p>
        </p:txBody>
      </p:sp>
      <p:sp>
        <p:nvSpPr>
          <p:cNvPr id="33795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3796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zh-CN" altLang="zh-CN"/>
          </a:p>
        </p:txBody>
      </p:sp>
      <p:sp>
        <p:nvSpPr>
          <p:cNvPr id="33797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</a:pPr>
            <a:fld id="{523094B0-84DA-447C-BEBA-D080F13C6019}" type="slidenum">
              <a:rPr lang="zh-CN" altLang="en-US" sz="12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pPr lvl="0"/>
              <a:t>27</a:t>
            </a:fld>
            <a:endParaRPr lang="zh-CN" altLang="en-US" sz="120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8AEC6EA-31FA-4371-8125-8107AB6065A2}" type="slidenum">
              <a:rPr lang="en-US" altLang="zh-CN" sz="1200"/>
              <a:t>28</a:t>
            </a:fld>
            <a:endParaRPr lang="en-US" altLang="zh-CN" sz="1200"/>
          </a:p>
        </p:txBody>
      </p:sp>
      <p:sp>
        <p:nvSpPr>
          <p:cNvPr id="34819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4820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zh-CN" altLang="zh-CN"/>
          </a:p>
        </p:txBody>
      </p:sp>
      <p:sp>
        <p:nvSpPr>
          <p:cNvPr id="34821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</a:pPr>
            <a:fld id="{24CBFC86-2DB1-454E-9720-6472D84394AE}" type="slidenum">
              <a:rPr lang="zh-CN" altLang="en-US" sz="120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pPr lvl="0"/>
              <a:t>28</a:t>
            </a:fld>
            <a:endParaRPr lang="zh-CN" altLang="en-US" sz="120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3728111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3642015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4204528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1857264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3145243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3177730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1838878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2056808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3816306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2035054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883614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F415DC1-F87E-4361-8FB1-DC470213CAD4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F415DC1-F87E-4361-8FB1-DC470213CAD4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F415DC1-F87E-4361-8FB1-DC470213CAD4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F415DC1-F87E-4361-8FB1-DC470213CAD4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F415DC1-F87E-4361-8FB1-DC470213CAD4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F415DC1-F87E-4361-8FB1-DC470213CAD4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algn="r" eaLnBrk="1" hangingPunct="1"/>
            <a:fld id="{AF415DC1-F87E-4361-8FB1-DC470213CAD4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2788292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file:///C:\Documents%20and%20Settings\Administrator\&#26700;&#38754;\&#31185;&#23398;&#21160;&#30011;&#65306;&#30005;&#30913;&#27874;&#30340;&#23384;&#22312;.swf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gif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file:///C:\Documents%20and%20Settings\Administrator\&#26700;&#38754;\&#23454;&#39564;&#28436;&#31034;&#65306;&#30495;&#31354;&#32617;&#20013;&#30340;&#25163;&#26426;.264avi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ctrTitle" idx="4294967295"/>
          </p:nvPr>
        </p:nvSpPr>
        <p:spPr>
          <a:xfrm>
            <a:off x="1919536" y="1441433"/>
            <a:ext cx="8029575" cy="1470025"/>
          </a:xfr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effectLst/>
                <a:latin typeface="Arial" pitchFamily="34" charset="0"/>
                <a:ea typeface="宋体" pitchFamily="2" charset="-122"/>
              </a:defRPr>
            </a:lvl1pPr>
          </a:lstStyle>
          <a:p>
            <a:pPr lvl="0" eaLnBrk="1" hangingPunct="1"/>
            <a:r>
              <a:rPr lang="zh-CN" altLang="en-US" sz="5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第二节 让信息飞起来</a:t>
            </a:r>
          </a:p>
        </p:txBody>
      </p:sp>
      <p:pic>
        <p:nvPicPr>
          <p:cNvPr id="3075" name="Picture 7" descr="https://i03piccdn.sogoucdn.com/daa2208670c4bcc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9616" y="3140968"/>
            <a:ext cx="7610921" cy="3183051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TextBox 4"/>
          <p:cNvSpPr txBox="1">
            <a:spLocks noChangeArrowheads="1"/>
          </p:cNvSpPr>
          <p:nvPr/>
        </p:nvSpPr>
        <p:spPr bwMode="auto">
          <a:xfrm>
            <a:off x="1218307" y="591089"/>
            <a:ext cx="91440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4800" b="1" i="0" u="none" baseline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anose="02010609060101010101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2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2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2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2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>
              <a:defRPr lang="zh-CN" altLang="en-US" sz="2400">
                <a:latin typeface="Times New Roman" pitchFamily="18" charset="0"/>
              </a:defRPr>
            </a:lvl6pPr>
            <a:lvl7pPr>
              <a:defRPr lang="zh-CN" altLang="en-US" sz="2400">
                <a:latin typeface="Times New Roman" pitchFamily="18" charset="0"/>
              </a:defRPr>
            </a:lvl7pPr>
            <a:lvl8pPr>
              <a:defRPr lang="zh-CN" altLang="en-US" sz="2400">
                <a:latin typeface="Times New Roman" pitchFamily="18" charset="0"/>
              </a:defRPr>
            </a:lvl8pPr>
            <a:lvl9pPr>
              <a:defRPr lang="zh-CN" altLang="en-US" sz="2400">
                <a:latin typeface="Times New Roman" pitchFamily="18" charset="0"/>
              </a:defRPr>
            </a:lvl9pPr>
          </a:lstStyle>
          <a:p>
            <a:pPr>
              <a:buFont typeface=""/>
            </a:pPr>
            <a:r>
              <a:rPr lang="zh-CN" altLang="en-US">
                <a:sym typeface="+mn-ea"/>
              </a:rPr>
              <a:t>第十九章 走进信息时代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4"/>
          <p:cNvSpPr/>
          <p:nvPr/>
        </p:nvSpPr>
        <p:spPr>
          <a:xfrm>
            <a:off x="4511824" y="316670"/>
            <a:ext cx="2441575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课堂引入</a:t>
            </a:r>
          </a:p>
        </p:txBody>
      </p:sp>
      <p:pic>
        <p:nvPicPr>
          <p:cNvPr id="4099" name="Picture 2" descr="http://upload.lifeweek.com.cn/old/2009-07-13/images/112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448" y="1453318"/>
            <a:ext cx="3968427" cy="297580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00" name="Picture 4" descr="http://pic21.nipic.com/20120603/3970232_141520284000_2.jpg"/>
          <p:cNvPicPr>
            <a:picLocks noChangeAspect="1"/>
          </p:cNvPicPr>
          <p:nvPr/>
        </p:nvPicPr>
        <p:blipFill>
          <a:blip r:embed="rId3"/>
          <a:srcRect l="27295" t="9638" r="21436" b="6906"/>
          <a:stretch>
            <a:fillRect/>
          </a:stretch>
        </p:blipFill>
        <p:spPr>
          <a:xfrm>
            <a:off x="5276851" y="1380295"/>
            <a:ext cx="2791385" cy="303136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01" name="Picture 6" descr="http://a1.att.hudong.com/07/35/01300000728071128289359381346.jpg"/>
          <p:cNvPicPr>
            <a:picLocks noChangeAspect="1"/>
          </p:cNvPicPr>
          <p:nvPr/>
        </p:nvPicPr>
        <p:blipFill>
          <a:blip r:embed="rId4"/>
          <a:srcRect l="7500" t="11250" r="8124" b="11875"/>
          <a:stretch>
            <a:fillRect/>
          </a:stretch>
        </p:blipFill>
        <p:spPr>
          <a:xfrm>
            <a:off x="8068236" y="1083433"/>
            <a:ext cx="3476302" cy="31682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2" name="TextBox 9"/>
          <p:cNvSpPr/>
          <p:nvPr/>
        </p:nvSpPr>
        <p:spPr>
          <a:xfrm>
            <a:off x="1631504" y="4680350"/>
            <a:ext cx="3206502" cy="109215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24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勇气号”通过什么媒介将图像从遥远的火星传回地球？</a:t>
            </a:r>
          </a:p>
        </p:txBody>
      </p:sp>
      <p:sp>
        <p:nvSpPr>
          <p:cNvPr id="4103" name="TextBox 10"/>
          <p:cNvSpPr/>
          <p:nvPr/>
        </p:nvSpPr>
        <p:spPr>
          <a:xfrm>
            <a:off x="5477272" y="4510883"/>
            <a:ext cx="2571750" cy="109215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为什么可以利用遥控器选择电视节目？</a:t>
            </a:r>
          </a:p>
        </p:txBody>
      </p:sp>
      <p:sp>
        <p:nvSpPr>
          <p:cNvPr id="4104" name="TextBox 11"/>
          <p:cNvSpPr/>
          <p:nvPr/>
        </p:nvSpPr>
        <p:spPr>
          <a:xfrm>
            <a:off x="8688288" y="4510883"/>
            <a:ext cx="2571750" cy="142455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又是谁将播音员的话语、动听的音乐送进我们的收音机的？</a:t>
            </a:r>
          </a:p>
        </p:txBody>
      </p:sp>
      <p:sp>
        <p:nvSpPr>
          <p:cNvPr id="4105" name="TextBox 12"/>
          <p:cNvSpPr/>
          <p:nvPr/>
        </p:nvSpPr>
        <p:spPr>
          <a:xfrm>
            <a:off x="3138742" y="5854266"/>
            <a:ext cx="5827712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4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都是通过电磁波进行的</a:t>
            </a:r>
          </a:p>
        </p:txBody>
      </p:sp>
      <p:pic>
        <p:nvPicPr>
          <p:cNvPr id="4106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5430500" y="10350500"/>
            <a:ext cx="304800" cy="228600"/>
          </a:xfrm>
          <a:prstGeom prst="cube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/>
          <p:nvPr/>
        </p:nvSpPr>
        <p:spPr>
          <a:xfrm>
            <a:off x="1019176" y="488951"/>
            <a:ext cx="413385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一、认识电磁波</a:t>
            </a:r>
          </a:p>
        </p:txBody>
      </p:sp>
      <p:sp>
        <p:nvSpPr>
          <p:cNvPr id="5123" name="TextBox 2"/>
          <p:cNvSpPr/>
          <p:nvPr/>
        </p:nvSpPr>
        <p:spPr>
          <a:xfrm>
            <a:off x="2738438" y="1500188"/>
            <a:ext cx="6648450" cy="595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思考：电磁波是如何产生的呢？</a:t>
            </a:r>
          </a:p>
        </p:txBody>
      </p:sp>
      <p:sp>
        <p:nvSpPr>
          <p:cNvPr id="5124" name="TextBox 3"/>
          <p:cNvSpPr/>
          <p:nvPr/>
        </p:nvSpPr>
        <p:spPr>
          <a:xfrm>
            <a:off x="1810471" y="3214689"/>
            <a:ext cx="575542" cy="1467709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eaVert"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2800" b="1">
                <a:solidFill>
                  <a:srgbClr val="0070C0"/>
                </a:solidFill>
                <a:latin typeface="华文楷体" pitchFamily="2" charset="-122"/>
                <a:ea typeface="华文楷体" pitchFamily="2" charset="-122"/>
              </a:rPr>
              <a:t>类比法</a:t>
            </a:r>
          </a:p>
        </p:txBody>
      </p:sp>
      <p:pic>
        <p:nvPicPr>
          <p:cNvPr id="5125" name="Picture 2" descr="http://pic21.nipic.com/20120503/275814_112442253158_2.jpg"/>
          <p:cNvPicPr>
            <a:picLocks noChangeAspect="1"/>
          </p:cNvPicPr>
          <p:nvPr/>
        </p:nvPicPr>
        <p:blipFill>
          <a:blip r:embed="rId2"/>
          <a:srcRect b="4710"/>
          <a:stretch>
            <a:fillRect/>
          </a:stretch>
        </p:blipFill>
        <p:spPr>
          <a:xfrm>
            <a:off x="2438400" y="2667000"/>
            <a:ext cx="3708400" cy="23574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6" name="Picture 4" descr="http://photocdn.sohu.com/20120917/Img353305533.jpg"/>
          <p:cNvPicPr>
            <a:picLocks noChangeAspect="1"/>
          </p:cNvPicPr>
          <p:nvPr/>
        </p:nvPicPr>
        <p:blipFill>
          <a:blip r:embed="rId3"/>
          <a:srcRect b="22744"/>
          <a:stretch>
            <a:fillRect/>
          </a:stretch>
        </p:blipFill>
        <p:spPr>
          <a:xfrm>
            <a:off x="6477000" y="2514600"/>
            <a:ext cx="3714750" cy="2357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7" name="下箭头 7"/>
          <p:cNvSpPr/>
          <p:nvPr/>
        </p:nvSpPr>
        <p:spPr>
          <a:xfrm>
            <a:off x="6096000" y="4929188"/>
            <a:ext cx="571500" cy="490776"/>
          </a:xfrm>
          <a:prstGeom prst="downArrow">
            <a:avLst>
              <a:gd name="adj1" fmla="val 50000"/>
              <a:gd name="adj2" fmla="val 49971"/>
            </a:avLst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endParaRPr lang="zh-CN" altLang="zh-CN"/>
          </a:p>
        </p:txBody>
      </p:sp>
      <p:sp>
        <p:nvSpPr>
          <p:cNvPr id="5128" name="TextBox 9"/>
          <p:cNvSpPr/>
          <p:nvPr/>
        </p:nvSpPr>
        <p:spPr>
          <a:xfrm>
            <a:off x="3429001" y="5334000"/>
            <a:ext cx="1724025" cy="427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水波的形成</a:t>
            </a:r>
          </a:p>
        </p:txBody>
      </p:sp>
      <p:sp>
        <p:nvSpPr>
          <p:cNvPr id="5129" name="TextBox 10"/>
          <p:cNvSpPr/>
          <p:nvPr/>
        </p:nvSpPr>
        <p:spPr>
          <a:xfrm>
            <a:off x="7315201" y="5105400"/>
            <a:ext cx="1724025" cy="425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2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声波的形成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/>
          <p:cNvSpPr/>
          <p:nvPr/>
        </p:nvSpPr>
        <p:spPr>
          <a:xfrm>
            <a:off x="1272572" y="476250"/>
            <a:ext cx="4800600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0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动手做：探测电磁波</a:t>
            </a:r>
          </a:p>
        </p:txBody>
      </p:sp>
      <p:pic>
        <p:nvPicPr>
          <p:cNvPr id="6147" name="Picture 2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905001"/>
            <a:ext cx="5043488" cy="31670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TextBox 3"/>
          <p:cNvSpPr/>
          <p:nvPr/>
        </p:nvSpPr>
        <p:spPr>
          <a:xfrm>
            <a:off x="3024188" y="5286376"/>
            <a:ext cx="6819900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迅速变化的电流</a:t>
            </a:r>
            <a:r>
              <a:rPr lang="zh-CN" altLang="en-US" sz="4000" b="1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会激起电磁波</a:t>
            </a:r>
          </a:p>
        </p:txBody>
      </p:sp>
      <p:pic>
        <p:nvPicPr>
          <p:cNvPr id="6149" name="Picture 6" descr="http://www.ctraining365.com/uploads/allimg/121205/1_121205105804_1.jpg"/>
          <p:cNvPicPr>
            <a:picLocks noChangeAspect="1"/>
          </p:cNvPicPr>
          <p:nvPr/>
        </p:nvPicPr>
        <p:blipFill>
          <a:blip r:embed="rId4"/>
          <a:srcRect l="17266" t="10170"/>
          <a:stretch>
            <a:fillRect/>
          </a:stretch>
        </p:blipFill>
        <p:spPr>
          <a:xfrm>
            <a:off x="7739064" y="1"/>
            <a:ext cx="2928937" cy="2244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50" name="Picture 7" descr="https://i03piccdn.sogoucdn.com/daa2208670c4bcc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7000" y="3048000"/>
            <a:ext cx="4191000" cy="17526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189" y="1571626"/>
            <a:ext cx="4103687" cy="33575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1" name="Picture 2" descr="http://upload.lifeweek.com.cn/old/2009-07-13/images/1128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1" y="1571626"/>
            <a:ext cx="4143375" cy="33575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TextBox 3"/>
          <p:cNvSpPr/>
          <p:nvPr/>
        </p:nvSpPr>
        <p:spPr>
          <a:xfrm>
            <a:off x="3738563" y="785814"/>
            <a:ext cx="5357812" cy="5349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电磁波的传播是否需要介质？</a:t>
            </a:r>
          </a:p>
        </p:txBody>
      </p:sp>
      <p:sp>
        <p:nvSpPr>
          <p:cNvPr id="7173" name="TextBox 4"/>
          <p:cNvSpPr/>
          <p:nvPr/>
        </p:nvSpPr>
        <p:spPr>
          <a:xfrm>
            <a:off x="2952750" y="5000625"/>
            <a:ext cx="2152650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20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真空中的铃声</a:t>
            </a:r>
          </a:p>
        </p:txBody>
      </p:sp>
      <p:sp>
        <p:nvSpPr>
          <p:cNvPr id="7174" name="TextBox 5"/>
          <p:cNvSpPr/>
          <p:nvPr/>
        </p:nvSpPr>
        <p:spPr>
          <a:xfrm>
            <a:off x="6953251" y="5000625"/>
            <a:ext cx="2500313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勇气号”传输信息</a:t>
            </a:r>
          </a:p>
        </p:txBody>
      </p:sp>
      <p:sp>
        <p:nvSpPr>
          <p:cNvPr id="7175" name="TextBox 6"/>
          <p:cNvSpPr/>
          <p:nvPr/>
        </p:nvSpPr>
        <p:spPr>
          <a:xfrm>
            <a:off x="1809751" y="5643563"/>
            <a:ext cx="8715375" cy="595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3600" b="1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电磁波不同于声波，它的传播不需要介质。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g.kjsng.com/Pic/2011-9/2011925162396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9400" y="685800"/>
            <a:ext cx="9118600" cy="4364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5" name="TextBox 4"/>
          <p:cNvSpPr/>
          <p:nvPr/>
        </p:nvSpPr>
        <p:spPr>
          <a:xfrm>
            <a:off x="5029201" y="0"/>
            <a:ext cx="2441575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课堂引入</a:t>
            </a:r>
          </a:p>
        </p:txBody>
      </p:sp>
      <p:sp>
        <p:nvSpPr>
          <p:cNvPr id="8196" name="下箭头 5"/>
          <p:cNvSpPr/>
          <p:nvPr/>
        </p:nvSpPr>
        <p:spPr>
          <a:xfrm>
            <a:off x="5881688" y="4500563"/>
            <a:ext cx="285750" cy="437198"/>
          </a:xfrm>
          <a:prstGeom prst="downArrow">
            <a:avLst>
              <a:gd name="adj1" fmla="val 50000"/>
              <a:gd name="adj2" fmla="val 50000"/>
            </a:avLst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endParaRPr lang="zh-CN" altLang="zh-CN"/>
          </a:p>
        </p:txBody>
      </p:sp>
      <p:sp>
        <p:nvSpPr>
          <p:cNvPr id="8197" name="TextBox 4"/>
          <p:cNvSpPr/>
          <p:nvPr/>
        </p:nvSpPr>
        <p:spPr>
          <a:xfrm>
            <a:off x="3095626" y="5500688"/>
            <a:ext cx="1000125" cy="539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应用</a:t>
            </a:r>
          </a:p>
        </p:txBody>
      </p:sp>
      <p:sp>
        <p:nvSpPr>
          <p:cNvPr id="8198" name="左大括号 7"/>
          <p:cNvSpPr/>
          <p:nvPr/>
        </p:nvSpPr>
        <p:spPr>
          <a:xfrm>
            <a:off x="4095750" y="5357813"/>
            <a:ext cx="285750" cy="380048"/>
          </a:xfrm>
          <a:prstGeom prst="leftBrace">
            <a:avLst>
              <a:gd name="adj1" fmla="val 8333"/>
              <a:gd name="adj2" fmla="val 50000"/>
            </a:avLst>
          </a:prstGeom>
          <a:noFill/>
          <a:ln w="38100">
            <a:noFill/>
            <a:round/>
          </a:ln>
          <a:effectLst>
            <a:outerShdw dist="23000" dir="540000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endParaRPr lang="zh-CN" altLang="en-US"/>
          </a:p>
        </p:txBody>
      </p:sp>
      <p:sp>
        <p:nvSpPr>
          <p:cNvPr id="8199" name="TextBox 4"/>
          <p:cNvSpPr/>
          <p:nvPr/>
        </p:nvSpPr>
        <p:spPr>
          <a:xfrm>
            <a:off x="4495800" y="5181600"/>
            <a:ext cx="5638800" cy="757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800" b="1">
                <a:latin typeface="华文楷体" panose="02010600040101010101" pitchFamily="2" charset="-122"/>
                <a:ea typeface="华文楷体" panose="02010600040101010101" pitchFamily="2" charset="-122"/>
              </a:rPr>
              <a:t>电磁波传递</a:t>
            </a:r>
            <a:r>
              <a:rPr lang="zh-CN" altLang="en-US" sz="4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信息</a:t>
            </a:r>
          </a:p>
        </p:txBody>
      </p:sp>
      <p:sp>
        <p:nvSpPr>
          <p:cNvPr id="8200" name="TextBox 4"/>
          <p:cNvSpPr/>
          <p:nvPr/>
        </p:nvSpPr>
        <p:spPr>
          <a:xfrm>
            <a:off x="4381500" y="5965825"/>
            <a:ext cx="5905500" cy="757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800" b="1">
                <a:latin typeface="华文楷体" panose="02010600040101010101" pitchFamily="2" charset="-122"/>
                <a:ea typeface="华文楷体" panose="02010600040101010101" pitchFamily="2" charset="-122"/>
              </a:rPr>
              <a:t>电磁波传递</a:t>
            </a:r>
            <a:r>
              <a:rPr lang="zh-CN" altLang="en-US" sz="4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能量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1" y="3429000"/>
            <a:ext cx="5064125" cy="2967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9" name="Rectangle 3"/>
          <p:cNvSpPr/>
          <p:nvPr/>
        </p:nvSpPr>
        <p:spPr>
          <a:xfrm>
            <a:off x="1752600" y="90488"/>
            <a:ext cx="3581400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4800" b="1">
                <a:solidFill>
                  <a:srgbClr val="FF3300"/>
                </a:solidFill>
              </a:rPr>
              <a:t>猜一猜：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191000" y="152401"/>
            <a:ext cx="647700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哪种色光的发热本领大？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384550" y="1066801"/>
            <a:ext cx="6521450" cy="1311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40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40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你用什么方法判断哪种 </a:t>
            </a:r>
          </a:p>
          <a:p>
            <a:r>
              <a:rPr lang="zh-CN" altLang="en-US" sz="40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   色光的发热本领大呢？ </a:t>
            </a:r>
          </a:p>
        </p:txBody>
      </p:sp>
      <p:sp>
        <p:nvSpPr>
          <p:cNvPr id="9222" name="Rectangle 6"/>
          <p:cNvSpPr/>
          <p:nvPr/>
        </p:nvSpPr>
        <p:spPr>
          <a:xfrm>
            <a:off x="1752600" y="990601"/>
            <a:ext cx="23622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4000" b="1">
                <a:solidFill>
                  <a:srgbClr val="FF3300"/>
                </a:solidFill>
              </a:rPr>
              <a:t>问题：</a:t>
            </a:r>
          </a:p>
        </p:txBody>
      </p:sp>
      <p:sp>
        <p:nvSpPr>
          <p:cNvPr id="9223" name="Text Box 7"/>
          <p:cNvSpPr/>
          <p:nvPr/>
        </p:nvSpPr>
        <p:spPr>
          <a:xfrm>
            <a:off x="3384550" y="2438400"/>
            <a:ext cx="652145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4000" b="1"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4000" b="1">
                <a:latin typeface="楷体_GB2312" pitchFamily="49" charset="-122"/>
                <a:ea typeface="楷体_GB2312" pitchFamily="49" charset="-122"/>
              </a:rPr>
              <a:t>如何让温度计更加灵敏？</a:t>
            </a:r>
            <a:r>
              <a:rPr lang="zh-CN" altLang="en-US" sz="4400" b="1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pic>
        <p:nvPicPr>
          <p:cNvPr id="9224" name="图片 8" descr="微信图片_202010121936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800" y="4038601"/>
            <a:ext cx="3886200" cy="19796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3"/>
          <p:cNvSpPr/>
          <p:nvPr/>
        </p:nvSpPr>
        <p:spPr>
          <a:xfrm>
            <a:off x="3505200" y="1"/>
            <a:ext cx="51816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60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红外线的应用</a:t>
            </a: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1828800" y="914401"/>
            <a:ext cx="9067800" cy="7080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n-US" altLang="zh-CN" sz="40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1.</a:t>
            </a:r>
            <a:r>
              <a:rPr lang="zh-CN" altLang="en-US" sz="40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红外探测器：</a:t>
            </a:r>
            <a:endParaRPr lang="zh-CN" altLang="en-US" sz="3600" b="1">
              <a:effectLst>
                <a:outerShdw blurRad="38100" dist="38100" dir="2700000" algn="tl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1905000" y="1600201"/>
            <a:ext cx="5105400" cy="7080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2.</a:t>
            </a:r>
            <a:r>
              <a:rPr lang="zh-CN" altLang="en-US" sz="40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红外线制导炸弹</a:t>
            </a:r>
            <a:r>
              <a:rPr lang="en-US" altLang="zh-CN" sz="40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:</a:t>
            </a:r>
          </a:p>
        </p:txBody>
      </p:sp>
      <p:pic>
        <p:nvPicPr>
          <p:cNvPr id="10245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651126"/>
            <a:ext cx="9144000" cy="4206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http://img002.hc360.cn/g2/M02/4A/25/wKhQuFLg0i-EfEepAAAAANZX4Ro8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873250"/>
            <a:ext cx="9144000" cy="4984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1524000" y="152401"/>
            <a:ext cx="6553200" cy="1692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3.</a:t>
            </a:r>
            <a:r>
              <a:rPr lang="zh-CN" altLang="en-US" sz="36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红外线夜视仪</a:t>
            </a:r>
            <a:r>
              <a:rPr lang="en-US" altLang="zh-CN" sz="36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:</a:t>
            </a:r>
          </a:p>
          <a:p>
            <a:r>
              <a:rPr lang="en-US" altLang="zh-CN" sz="3600" b="1">
                <a:latin typeface="宋体" pitchFamily="2" charset="-122"/>
              </a:rPr>
              <a:t> </a:t>
            </a:r>
            <a:r>
              <a:rPr lang="zh-CN" altLang="en-US" sz="32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通过识别不同温度的物体辐射的红外线，达到侦察目的的一种设备。</a:t>
            </a:r>
          </a:p>
        </p:txBody>
      </p:sp>
      <p:pic>
        <p:nvPicPr>
          <p:cNvPr id="11268" name="Picture 6" descr="https://p3.ssl.qhimgs1.com/sdr/400__/t0188a84d9ff7cf3c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0" y="0"/>
            <a:ext cx="2286000" cy="18684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" descr="微信图片_2018121817040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28600"/>
            <a:ext cx="4999038" cy="2819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7391400" y="2819401"/>
            <a:ext cx="289560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用冷水洗手</a:t>
            </a:r>
          </a:p>
        </p:txBody>
      </p:sp>
      <p:pic>
        <p:nvPicPr>
          <p:cNvPr id="12292" name="Picture 4" descr="http://n1.itc.cn/img8/wb/recom/2016/08/17/147142187967371261.GIF"/>
          <p:cNvPicPr>
            <a:picLocks noChangeAspect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7664" y="457201"/>
            <a:ext cx="3970337" cy="22383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3" name="Picture 6" descr="http://n1.itc.cn/img8/wb/recom/2016/08/17/147142188169450344.GIF"/>
          <p:cNvPicPr>
            <a:picLocks noChangeAspect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7914" y="4114800"/>
            <a:ext cx="4510087" cy="2743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4" name="Picture 8" descr="http://n1.itc.cn/img8/wb/recom/2016/08/17/147142186705787683.GIF"/>
          <p:cNvPicPr>
            <a:picLocks noChangeAspect="1" noCrop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3886200"/>
            <a:ext cx="4572000" cy="2743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5" name="Text Box 5"/>
          <p:cNvSpPr txBox="1">
            <a:spLocks noChangeArrowheads="1"/>
          </p:cNvSpPr>
          <p:nvPr/>
        </p:nvSpPr>
        <p:spPr bwMode="auto">
          <a:xfrm>
            <a:off x="2057400" y="3124201"/>
            <a:ext cx="381000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4.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红外线照相机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https://timgsa.baidu.com/timg?image&amp;quality=80&amp;size=b9999_10000&amp;sec=1583290209577&amp;di=76fa2d716ce5610dbf09fec76183986f&amp;imgtype=0&amp;src=http%3A%2F%2Fyuanqing.gy3y.com%2FUpload%2F201808%2Fblob132430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3201" y="0"/>
            <a:ext cx="5400675" cy="4038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2057400" y="4114801"/>
            <a:ext cx="487680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5.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用红外线测量体温</a:t>
            </a:r>
          </a:p>
        </p:txBody>
      </p:sp>
      <p:pic>
        <p:nvPicPr>
          <p:cNvPr id="13316" name="Picture 8" descr="https://ss2.bdstatic.com/70cFvnSh_Q1YnxGkpoWK1HF6hhy/it/u=1433973959,2332666377&amp;fm=15&amp;gp=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4733926"/>
            <a:ext cx="2254250" cy="2124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7" name="Picture 12" descr="https://ss1.bdstatic.com/70cFvXSh_Q1YnxGkpoWK1HF6hhy/it/u=445622166,1370930131&amp;fm=26&amp;gp=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4800" y="4764088"/>
            <a:ext cx="2552700" cy="20939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8" name="Picture 14" descr="https://ss0.bdstatic.com/70cFuHSh_Q1YnxGkpoWK1HF6hhy/it/u=1347344589,2650286575&amp;fm=26&amp;gp=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0" y="4425950"/>
            <a:ext cx="3619500" cy="2432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9" name="AutoShape 16" descr="data:image/jpeg;base64,/9j/4AAQSkZJRgABAQAAAQABAAD/2wBDAAgGBgcGBQgHBwcJCQgKDBQNDAsLDBkSEw8UHRofHh0aHBwgJC4nICIsIxwcKDcpLDAxNDQ0Hyc5PTgyPC4zNDL/2wBDAQkJCQwLDBgNDRgyIRwhMjIyMjIyMjIyMjIyMjIyMjIyMjIyMjIyMjIyMjIyMjIyMjIyMjIyMjIyMjIyMjIyMjL/wAARCAEsAh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gRU0a7zjNUlnU96lWZRzmvvVNHy7gzSW2yOtI8AUZzVP7fgdaY2oA9TV+0iZKlO5YKgioSBUC3ZY8U/dmp509jTkktyQMBT0kAPNVi2KbuNLnsPkuaQuEIxmop2U9DVME5qRMk0+dsj2aTuIUzTduKtqgxUMgw1JxKUtSBhUR61M2MVC1ZTNYhRmm7qQGoLsSGkoHSjFAhD0phIFSGs26uwGKJy1TOVkaU4OT0JpiXUqO9OtLYRcnlqS3jbaC/U1bXilFX1ZU5cq5UOAopR1orU5xKKWkxTsBIppwqIZFLk1SYrEuaXdUWTSg00xWJM0tNUE9BW7pPhm81MbguxP7zdK58XjaGEp+0ry5UOnSnVlywV2YZyaQ11k/gu9hXcpSQD+6a5+5spLeQo6EEVlg80weM0oVE2VWw9Wg7VI2KVIakZcVG1dzMk7jM4pCaQ9aMVm2aWEzRmlxSUrjCg0tBHFICJqj71IwpuKhmiY2ilxRtosO4lFLijFKwCUtKBTgKdgFC0uOKUUpqrGbYzFKBS0oFFguLikIpaDTFcYDg0yRs09qjapZaISM0ijEin0NSYFGKzsaXNiJwUGKZMflNRWudoqSX7pruT904uW0jPlftVc1NLy3FRjrXFLc7I7DcUopcZpQtKxVxKKdtoosK5EGIoMzDvTitMKZpO5SaGmVj3pVJo8vmpFUClqxtokiJHNWRLxVZeKeOlaRbRjJXJWfJzShs1DSqcGtOYnlLI6U9Dg1CDRvx3q1Kxm43LyyjFQyNljVYP70pfjrV+0uhKnZiOTURJpxPWmVhJmqQlLRigUih6mnVGDT800QyOdisZ2jJxWdaWrmYySD861Cu6nJHUuHMzWFXkjZDQuKcBT9mBTcVo42MW7hS0gpaEIBS0AU7bVCGYpcU7bQBiiwXADil70AUo64poRraLZ/arpARkE16Be3Fxp1tHbQRbFK/f8AU1z/AIRsQ0qylsBeTXQazfxTQeUpDMDxX5nxJi5YnMVRSvGJ9nwjheabrSjcz7e7voW81JGO715FXL+wt9Z0xpMIl0i5chcZqlYMzN5TZ2mp4ZJrK4fKZjf5WJ9K4p0nTlGtQ92SPrs0wFLF0pU5JXtocBcQeVKyHnBqtIorV1OLydQnjP8ACxFZsgr9Yw0/a0I1O6PxuUXCbi+hTIwaKe45plDNUBooozU3AWkoyKQmi4DWFNK0u4ZoyKllaibaUgGjNGRSC7EIwKbTmNNzQUhy06mrThQJi0UUUyQxS4oozTAKQ0tIaBDDTaf1pMVJohhFJinkUmKVh3LluPlFPm5U0y3+7Urj5a618JzP4jLk4zmmKcmpp064qGNCOtcck7nXFqw7FPApAKcKEhNhiilopgR4FIRTqSkMbilxS0uKVguNFPFNpwpoTFpabRmmIdk0mfekoouAu40bjSUUXAXNHailoEJSUpptAx2ajN1GrYJ5okyUIHWqsFmTJuY8VLk72RpGMbXka1uPMxxXR6R4bk1ACRmEcWcbmOM/SsrSrcTTRxdCzAV7do3h62bQSXQN8pCf7OP615WdY+rh4Ro0XaUuvY6cswdPE1W6vwo89vvB9ioEVte/v9v3WHBNcVdW0lrO0MgwynBBru5onFy4LElWxmsbxlCizWcy4LSRfMw7kV5WS5niHXWHrS5r9We9xBkVDB0I16PzRy9FBpK+wPjx1PFRA0/PFUhMfSGkBNGaYrC5oBwaaWp0aNK4VRmgHodx4QuEaREdgqkFSD3reutLS2tGmGQ4Y8MeormvCyW9rKWvVOBgrj1rpL949RkUrdhUHRSpr8nz9qGaSlB2XU+y4YxsKNNxqTSVyPS4lu76KFDjcfmOOgrWudAubmaZrQhoom27WPJNR6E8WnXQkMazDGMr1/Wu2t9TsJYpJI3VWxllbg1dPEUayaUj6DF5i3UvQd0eN+LLKCBobhMrLLkOp9RxXJv1rpPFU7T6w55CYyAffn+tc5KMGv0XIoOOAgnK5+aZjJPFzaVtSs9R096j9a9CW5itgJpM0hNRk9azbLSHlsVGXzTWNJnmouWoignNPpq9akoBjfxpPxoY800mi4IWkppak3UrjsSKcU/NQhqdup3FYlzSg5qHdQGo5hcpNRn3qLf70hencXKTbqQnIqLdRuo5hqI+nVEDk1LQJoKABRRQBZt+lTN0qCAVYP3a6o/Cc8viKsgzVcrzVp6gxzWMo6m0ZaDKWn4ppWosVcbRS4FFIZFRSUVBQd6cDTaWgBaWm0ZpgONJRS0AFHWigdaYhQKdtpaKLCExSYp1IRmmK40io5CVUmpsUhTPWk0UmZgM80uMkCtOIYUCnKgxgDFSpbSMQFHU4pKPKrsqpVUtDR0dyl7CwUthwcAZr3DTtYe20kWotZJJBkccDmuP8K+Fo9Ot0urkb52GQD2rq1c5wOK/L+IuIlWxPLhto6XPp8my+dOm5z6mANIdbwS3SnyWcltnJGa5Px1LD9rjtbeNkjQlsEdB6V6eWwM8Vy/iK307VYjBIypc/wAEmOh965cgzp08VGVaN13XQ9XNqOJx1Dkp62PJjwaStTU9FvNOc+bESmeJByD+NZmK/W6NenXjz0ndH5/Upzpy5ZqzEpaTFFakDgaCabmjNFwAmtPSog7knms+KNppAiAkk4Feh6B4SMFok9wfnbnb6V4meZtRy/Dtzer2RrTw06/uwK1paOdvyn8q3LfTpDg7Tite1tIUGF2nFXxiMdK/HsbmlSvO59DgsrhGPvMo2tlsILCrE8KmPBUEehFK1xzhetLh3HJ615vPO/MelCMYrlpmXe2VreQmKSFQcYDYGR+Nefaro89kSzbWizgOpyPxr0m4RkwCGCscMyjOBWR4qito9FlFu4ceXk4HQ5FfccK5nXw8lHnvGTSszjx2X0q2Hdap8S2/4J5ZP8pxVbdVm8bPNZ5ev1So9T5amromLUwmo9xoLGsnI05RxNJmmZJ6Um1z2pXKsTg0ueKjVH9KeI2Iqlcl2Gs1RGQA8mpGjYdqge2Z++KmV+hceXqDTADrTBOPWmmyfH3qT7Ew71m+a5raHclE4pfPFMFocdacLU+tFpCfIHnigTgninfZ19KUQKO1PlkTeAnm0u/NO8pfSlEeOlOzFeI3dRuNP2+1GB6U7Mm6ERjmrCtkVBj2pcn0qldEysyYmlWotxqSLmQD3q09SGtC7Cp25xTnOBV6KFfLHFVL6PZ0711tNRONTUpWKbyio9/tTCpzShTXM5Ns60kkOD0FqTYaNppBoGaKQqc0UtR3RXD5707NUrZyUGas5rFSubyhZkmaWowc08dKpMhoXNFFFMVhc0ZpKKAHZoB5ptFO4iXdQWqPNGadwsSA07NRbqcDQmS0PFPAqMGpk61cdSXoTQw7mAAzXcaN4eW2t0u7qLzJG5jjPQe5rF8L2AvdWiVhlFO5voK9CdjK21PoAK+K4szipQksJRdtNf8AI+h4dy2GJm69VXS2FtdZV3EEsexxwMdKuS3ccKGQ5/KoYtMG4OQN3rViSA+YCCNoHTFfmlSdGUvdR9rP2XNaKObv9duZiyRgxp096zoYWlbcxz7mtHWLY+duVAB7VUglWNMV79Fw9ivZqx7NHlVJezRetViukaynUPE4xg9q8+1nTTpmqT2pBwp+U+or0DSoyZ/NPTORWP8AECzCvb3q9XG1q9rhrHujmH1dv3ZL8T4nizCQcVWitVucKRTD0pSaaTX6Qz4RDWekDFjjvTW61seHrWOe73yLuCc4Nc2IrexpyqPoaWVjR0GzMDLLInzHkZr0izkEtuvnSbRj7orjpLna/wAiquPanJfzk/60ivzfOKGIzKSqyVjbCYyFCT63OwuJY7ZM2ykvnpUqTzTxqXXaT2rl4NRkV1LnIro0vHms3aIjcFyDXylfBTpNRl16nv4KusTU5b2uNnuzbyrBEoedzj2WtSJGWMb2y3c1zdhIDqbFuoHy5rpwdwBrLMKKotRifT4jDxoQUYDHGap3tlFe27W0qHawwTmrxFRzA/w1yUKkoTUouzRyUqMKicZ6pnjviLQpdMvWibJjPKt6iufaHFey+JNGbV9NAjx5yHIJ715Te2M9pM0UyFWHY1+z8PZzHMMMo1H+8W58ZmGDlhKzivh6GcFAo2ipDGewo8tvSvouU4ubzGAKDTwy0vkt6UeS3pQosTkg8wDpR5lHkt6U4W7VXKxXiRlyabmrH2ZvSl+yse1HJIXPEqmgVaFo/pSiyc9BR7KQ/aR7lXFAWr66e574qeHSJZGCoCx9AKmUeSLlN2RPtYvRGUIzTvLNdAnhrUGGRbSY9cU8+GtQH/Lu/wCVcv8AaGCvb2sfvRpy1f5X9xzflmjyzW9Jo08GfOjZPqKhNjjvXXSdOsr05J+hjKryu0lYx/Lo8utf7EtO+xqK29gyfrCMbyie1KIGPatkWqg9KcIFHaqWGZLxJjLbse1Sw25Dg+lawhHpQIwDVKgkS8Rckj+6BUN1EZRj0qccUuMmt+XQ5VK0rozPsntQLStMqM0oSo9mjT27M4WfFH2OtHyxS7BR7NB7dmX9jorTwtFLkQe3kcDbSBeDV0HNU1tyrZzVlDgV5ET3qlm7olFPBwKiLYGai+0gNg1V7GKg3sW80gNRpIGHFSVSZLVh1FIDS5pkhRSZozTAWikzRmgBacOlNpc0CZItTx/eFV1NWIRlhWsGZyR6B4MgWKyubk8E4UGuos3Qyk9cCs/w/YrH4dhRhzJ85q/p9qI3dlJIPFfjOe4mOIxlWd+tj9FySlGll8U93qW5ryVSoiQH1zUizeZgEc1KI1xyKRlVcECvnXKOyR23jskYGtTmC7QditYBfMhI6GtnxGpeeNlUnjHSqLWGyxWc8EnpX0uDlCNGN92e1hXGNKLe7LtjKAoGelVvF6C78NmQctE/FQRSmMHsatvG174bvo+c43DNa4f9zi6dZP7SPJz7DKeDqM8uNJUjL8xFJtr9ftfU/J7kRGa6PSYvItt3duawQvPSuhsj/oyj2rhzGD9gzKtKyRYZiT1qSFctURFXLdCBmvmsbUjSw6sc9CLlMsYwlbnhyYs7xnkAcVin7lW9Bn8q63Z74r4/FRdTDTfY9zCVPZ142LWqRG1m3pwUb9DW5pd6lxbrk4PvVDU089Cw/wB0/wAxWXp0+xzCxIz0rnqUVisLGT3R+oUeXF4VS6o7M0DB4Nc7Hf3NhdqkxLwN3xnFdAkiSoHjbKmvCr4WVG0t0eZWw86D5lqmDAcjsa5XxdoQvbRbiFMyRdcdSK6sjioS2Tg8jvXTluOq4OvGtTeqMcVhY4ui4S6njBgQHGKBAh7V1ninRorS7FxEuI5ew7Gsi20u5uyfIgZ8egr9zwOdYTE4SOJlJRXW/c/NsRQq0qzo21RmeQvpSiBQegrWm0a+gUtJbuFHU4qp5OeK76ONwtb+FNP0OepGrS/iJorCJfQUojUdqs+RS+UK6eeHQxdTzK4UY6UbB6VY8sUvlil7RE85WK8dKTBHarflikKj0p+0DnHadZyX92kEQ5PU+grubEWGlL5MO1pf4mPrWL4cjijhnmJKlz5W4dQD/jWpLoNw8wWCMuT8xAOSB71+Z8S4yWLxToOTUY6WXVn6JwvluGVBYmvu9i+mqb2x0qwbhyODxWWtglsVZnypOPm4INXxt2jacivh69OMX7qPrZ06W8FoW1hjvISk8auCO4rgNe00afqLIo/dtyteiWf+rrmPGgVbdZTjKnFerwpj6uHzONNPSWlj4ziXDQlScktUcaVppGKpyahg8Cq7ai/tX7d7VHwsaM2aWRTS6jqRWU14zd8VE1wT3pOsuhqsO+prNcID1pv2pKyPNyetJ5lZ/WGa/V0axvEx1pBeqKyPMNHmVPt2NYeJrHUADwKQ6kMdKyDJTS/NJ4hlfV4mqdSbtUT38rHgkVn76N1R7ZstUIroXPtch6saKp7jRS9ox+yj2KJOBTVeo5XxwKZHk1x3PQUdNS3nK1TmQ5yKsijaD1oeoovlZVimaI+1aMcodc1VeIEURuFOKIuw5pSVy8Dmio1cGnZrS5zOI7NFNzSimmFhaKKKoQ4UZpuaa77RmlcLXJN/FXLM5cE9M1jfa1DYxWnZyqUDDvTi1LQKkHFXZ7ZZyqdNttmNpjGMVp20YSMYHXmuS8E6hHe6ebGY5ePlfpXZKojQKO1fiGd4eeFxU6Mu593l2KhXwseXpoxailPFOMijqajdlbvXkRi73O+K1K81mt2mGyPesnVCoiFqp5UiugOPJZVbBxXL3ckSXG133OOpr0sGpyl6Hbhbyl6D49Nilw7EmtMwLFpdwiDH7s/yqtZSRsRg8GrWs3SafodxcH+5ge5NdK9rPEQgt20cua1uWhNTeljx1wDMw9zSOABxUTSFnZj1JzSglq/cqb91Jn5Q1qWIEBIJrZhAVBismAFSM1rRfcFPERjKi0zjrt3LCAFquxuqr1qigyakKZFfDY2jTlU5JS0LpScVdIsS3ahSB+dLps5jkLe9UWSrulxb5HU+lLHYbB0cDJUtX1NKFSpKsmzoorg3CSL/ALO78RzWbGwS+yemas2REdyoJ46GqV2pgvWQ9Vavk8Kk1Kkj9T4Wre0ozpvoaV090JRNxsUcVctrr7DtkU77d/vDP3TUghFzYKh7iseVHtvNt2YlSOKmg4VqcqNRbHtKMaq5H0OxSRJYwyMCD6VE67WrCjB09I2N4qhxna5xVyfXdOgty8t0jOB91TnNebDKq9SS9hFyT8jxK+Kw2GbUprQzvF08a2EURwXZsineHbkLp4AjJYd1Ga47VdXfVL5piNqDhF9BWvomq3EKiGHbye4r7PMOH6uGyeC+0ndnwv8AaMZ5i63TobLpPbzTXEtxtz8yr2bnpiqWuaZC0K31sMB+WA6Voaus08UEYXLhSzYFTzJE3heQId21MkkdDXz+GxNWjOjVho72dux9nm+Ghisu55r3rHnj3aLURv09KpzfeNVy2K/aYcqimfl8aETQOoei1GdRf0FZzSVGZPem5pGyw8expG/kJ60LcySMBuNZnmc1NBNtlU56EGp9p2LVCJ6B4eAn0QRiQbnuACc9K9M0DS5bV3lkmaTcoAJ9K4ePVoNZ0q2uIbG3tAjYkWNepA9q7vw3fiXQi7t/qcqT7CvzXENTxlSUlrdn6FQg6eW01T1Rg+INPW4u7mGJtpVhIuPUjkVztvftBN5MueDjntW1Ldli9xk5llY89xnAqtdaR9p1BZhtWJsF/rXy1TEwVWaqbHqYHFwjzUar2NETiC0eYchV3fWvMNf1e71GU+cCiZ4WvV1jCrs2jZ2Fc34z09ZNI8yG2UuhzlR0Fd3C2Y0MPjlGcE3J79j5rPKFTEQ9rB6LoeVSHFV3PNTTEAn1qm8gBr9gqSR8pTjccXpN9QNKPWmmdRWXObqmyzuo31V+0LR9oWlzj9kyzvoL1SNyO1J9pqXMpUWW91Beqf2ik8/3qecfsi5v96N9U/OppnxRzDVIvb/eis77QfWilzj9kRu+81YjAwKpA81diIK9ahM3mrIlFOFQu22mCequY8lyw3SqzL3p3n1E0wwRSbRcItEyy7eM1KJqzy9OWXFHMU4XLsk5Apq3frVR5NwqKlzsFSRrRzh+lTiseF2BwDWrDnYM9a1g7mFaCjsS4o2BuDQOlLWpgZ95bmP5gOKm0uXLmMnAqy6h0Kmshi0E2V4wayfuyujoj+8hys77RtQbTLpJ4yMr1BPWvStP8QW+qWrNDxMo5Q9fwrxKyujKgJPPQ1v6TOVv4PnKDcMkHpXm51kmGzKm6stJpaMnBYyrgay5dVfVHoj393Lkxx4APeoFub2STblV/GpnkG5gpG4ngCmWlnJNIWM4Q+gGSB71+fyhhaMfeR+pxr0YwUpWVy55QEWLi+Kkj7sfWsW4tgJH8re4Hciuit40iBW3Cu38Uz9PwqK8MMVnKqsrO/U9ya0oXnqo2iKhWcZ6dTFW2ulgWfy38gHk1B4w1WKDRUss7pZOSD/CK3LPV5LSxbTZ4wfNwAW6AGvLdceZtVuPtGfMVyCD2r2MowFLE4qM2/h1PnuJ8bVjRVJx+J7+Rmk09ZNnNQM1M3199zWPg+UvC5PatyyJe3DGuZiy8qqO5rr7eMLCoAxxXDmVdwonNiIpWRNGBUrdKjjBzUjDmvjqr5qt2EF7ozbk1Zs2EMrN7VXHWnMcKT3rOt+89zoyoPl1NNJMMGBqxe24uQLyPnAHmL6H1rMgY+WMmt/RF82V0PQrg189ib4eTlHofU5Dj54fEK2z3JNOeaSMZGEHrWZqM+/UGA7ECugnYW1s/AGBXNmB3je6I+XOaywk1KbqPS5+h4eUZTc3oP8AFduZdGtrlBnyzhsdq4nPFekW6G+0C4jkHB6Zrz6K182/+zA4O7Ga+94QzCEaFWhU+xr8j8w4nwvs8c2upY0vTmv5CidR+ld34a8H+dIJPMJVT9/HGfb1qLTNKhs7VkVR5jLgt612Z1ZbLw4k9rGpZcKU6YPevKxWePMq84RlaC6dzpyvK6caaqNXm39xo2eh2doMiPfKRhpH5Jrl9Y0n7HqHlq+63uS26PHtXS6Dq51eyMzR7HVirD3qv4msRcWYuFmMUsIJU+ue1cmIpxlRaj02PcpynGq6dV76M8s1Xweux5LfKexrhbyCS1laKQYYHFe2rG62kcchy+PmPvXC+J/COo3t411aIsiEfdB5rbhviSaqOhjKnu9Gz53McsUJt0FdHnrtzUZerd7p11ZvtnheNvRhVBwVr7+FWNRc0HdHlqNtGOMmO9PhcvIqDkkgCqbHmpbPc17Cq9S4x+dTOo4xbNVTT3PXrLTxY6ZHp8Slp5AHlOcgGtW1lu9OsJ7eQ7YSNxGOWFTwWl0jCa3mjUuoOGXJ6UurJcjT3kuJkkYIQAqY61+V1swpTclze82feOrTpYBU6VrJfiZRvvtJXaMBegHatrTVkn/eSk7B0FYegwrKj7hyeldXCEiiEYIwK8HHOMJuEUfPZdF1Je1qPcc0gCkqM47VWmmWaCSJ4yCykDPenTzJb8jk1zurTXE7q6sQB2FRg6LlUUux9ZTwirxcNkzy3VYmiv5kK7cORisefIr0nxJpa6jYHUY0Anj4lA/i9688uI8Zr9qy7GwxmHU47rRnwGKwc8HiHRn0M5maoiSasSgAVXJroY46iEnFN3GnE1HUloduo3U2jNAx+c03NIDRmi4DwaaWzSA0GgBOaKKKRQCp4221AOtSAgUIlq5M7ZFRUFxTdwzTJURzdKiNSFhio80mUkLRSUZpDCjFGakhXc/tQGxPZxZO4itIDAqGJQBU1dEFY4qsrsfRTe1FaGI6qdzCH5HWrJNNPNTLUuDs9CtZbo5sdq6C2kwQc81ioAJc1o255rSj2M8R72p6rpupRJottJND5kkiEb+/HvUkXnXeI4AqqTwg7/U1h6LILnREjyMwSYP0Nd74fGnWaK7yq0p7elfm+IwkKWKqJrW7P0PLJ0v7PhWUbyscveXFzETASVK8EVniZw4JJPOa77X7O21JDLbMiy98jrXGtpjxS4lZR+NNrSx72DxNOpT1VmQXN19ocORgjGK5jxtEI9XEoGPMjVj78V188MTLGiYHzYJrkfHT51dYOvlRqufXivRyT3caox7M+c4scPqtNJdTkyc0AZoA7VKig19otT4FuxJaDFyn1rsYh8grkEG2RT6GurgfManPauDNKLlRuuhxYh6pluJeanMfFFsm4VYmXYlfAYms/bcp00qa5LlMLzSSKdtSDrTiQBzWyqS5lZENIZC20AGtnS7jyblWzgHg1kqgk6HFXrVCpANedmDhKL6M7cHKUJKS6G9fQyG2WIMXZzjOO1SvpwawMHtircC74YmbnAq1gdMV8w8S42S6H6JTxTdOLMywg8mxNu3XGDXn7aZP/wAJG6wZBV85r1EoBzWG8Aju55IxiUjANevk2cTwkqnKvjVjw84wscXVg27a6j48RxgzuEwPxq1Z39tAzK0ZntpB+8XH5Gso6TLPdxLancJOck8Cr0Wnsi3ML4MiHb8vQnFaToPCSVdPc9qlgsLQgo812aFp4x0uycW9vaPFDnqKsXeqf2q4eI/6Mh4H94+prktH0lrq9eORSCpxg10U1imlTQIHXfIcNGPTHWvRxsp1MI3FlYrDYanJKm/eHdWyaesqiQRg/NjOKY7YOKjSPF+0nqABXx0UtbnFhIpylcTUdLtNTt2iuIVbI645FeOeJ9BfRtQaPH7puUPtXs899HErnB+Tg/X0riPH4+0aPa3Lx7WLED6V9dwlj6+HxcaMn7kuh5eb4K1J10rWPLGjGal06QW+pQSsOFYZpG6moScNX6lUjzJo+ci7o9v06+dljcHKlQRWhdzG6tmQpwRXN+EJxeaTE/XHFdUIvkP0r8SzKmsPjJR6pnsYZznRtcwLBjaAp0Oa37VHZPMfPI4qtY6YDdPJL8yg5UVssg24HGK5MTXjOWm535ZhXHWZl3K7Rk1VAinJTjdjpT9QlwSmap6Krz6m7/wqMV20oNUnM+thFqk59h6WRWRkZcxMNrDHUGvKfEWnNp2pzQEHAY7fcdq90khUckgCvP8A4h6ckkMN9HtIHyMR3NfR8KZnKOK9jLaX5ny/ENP21ONdLWJ5RMvJqsQQa0pY+TxVZo/av0eUdT5mE1YqEHFNIqd0I7UzaT2qLGqkR4NNNWPKNHkmizDmRXoqfyT6Uvkn0pWY+ZEAoINWFg5pxt6LC50inRVv7N7UUWH7RFTOKXNJRUFC0UlFFwAmkpTSUMYtFJVmGzmmTciEj2FOKbegnJR1ZABk1dt4yByKmi02YAEwtmra2M+P9WfyraNKXY5qleOyZClSjpT/ALHMBnyzTlt5T/Aa1UJLoczlF9SOirC2kzfwGn/Ypv7hrRU5PoZuce5TIpNtXhYy90p/2F/7lNUZMXtYrqZoXDZq3A+GqZrCTH3KaLKYH7tONOUWEqkZLc67wrKCbuLP3osgfQ11Vu42A5rh/DjGz1GN5vljYFWz6EV1cYZQMTwlf+ugr43O8POOMc1F2aPtOGcfh6eGlSqzSs+ppvd4XBY4NV5Ssh6/WmxSQxvvnmh2Af3warfIzZW8twD0JfFeV7Orf4H9zPoo5lgYyt7VfePkIEsS/wC1XGeNyP8AhJJgPQV2KiFJkklvbYqpzw+a43xIh1LWp7iFgY2Pyk162R4as8Y58rSt2Pm+KMfhq1OEaU07Poc33qRDVn+y5vUUn9mT+q/nX2SpTXQ+MdWHcaOoroLNsW681irp0685WtO3EkMeGwa1VNyVpI5MQ4yWjNiC+aLouakl1FpRjaBWXb3AkuFj2/eOK6WHQDcLlDivkM5nl+AqqVenqwoUsRV92DMf7Q1M85mbGeTXRjwpKacvhSUMMED3zXmPiTKoQfs46nWsoxknqijY20jLnBPetWztmlkAwa1LPREt1+eRifatKOCOFcIoFfB43M/bTbR9DhcqnTiucWFdkSp6CpR1qHcQ3tUgavGlds9qE7Kw/Gax71SlyccVrBqz9QUfe71pQdpGOKd4XHQwNhZoZGifuV7027lWzt8KfnY5JPUmrFo2YFNZGql5bvaozt9K6o1Z1JKE3ogxFeSw6tuyawvGjuTJDIqSONrZGT9RV54clpizSSnqzdTWLbRSRTK7DAFb8DBlBrXE4iokoKWgYLF1G1zkcsTGNGHXAzUxCoDIxwAOTTpZVRS3YDNVLqdZYRFt+WTr6AVyU4ub2PSoU7zcl1KLalFcy+TbReac8nHArK8eW7N4bUn+BgeK2Y2a0ZY7e1Ux92U0zxBbjUPD9zH/ABbc17OAqqhjqM0rJNE5vT58LJR2PC3HJqEqTW42jyEnDCmHRZfUV+1qm5K6PzpYmmtLnVfDm6ykloTyDkCvSGdIyqk/M3SvIdAin0nVIrgEbc4Yeor11I1uCk/UEArX5XxjgHQxiqvaS/E+nyGrTrcyb2JlIXpUuflJqKiRiF2jqa+J3Z7NFXqO2xiXcZmuXx90d6zo74aWjpFh5WPJ7CtnU4bgQCK2TLOfmasVdHuhJvkjBHsa+hwdSk6f7x/I+hw8oShab07FebUry64Z2x6Cq2vlpPC6jqRLzWjO0NsChjKvj0qnfxNdeHJVTG5Zgx+mK9vLakI4qlK1lc4OIEpZbU5Fax5vNFyaqtEK6CTTWY9RUDaU/qK/VHTU1dH5TDExtuYRtwecUnkD0rcOkynoRSf2RL6ip9g+xr9aj3MXyvagxe1bg0aU/wAS0HRZccMtT7Fh9bh3MLyqDFW5/Ysv95aP7EkI++oo9iH1uHcwfL5p/l1tf2G//PQUv9hSf89BU+yYfW6fcxPLoraOhyA8OKKzfKnZsf1qn3OKpaKM1yXPXCikoouAtFIKWlcAUfMBXa6dEqWUeABkVx1uu+dF9TXcwrsiVfQV6OBjdts83MZWikPAozS0hr1EjyLhmlUj0ptFAEuR6UuRUWaM00KxLke1GaizS7qLisSZFJuqPNGaTeg0iTfinrLgVXzRmsE7sfKWTLTS4qHNITWqdhcpPuFJuqIGimpCsS5zRnmowcUuafMFiXNRXc4gtnkPYU8A1Q1hv9E2f3jUVJWi2VSjzTSZW03VfKvo5JOVzXsGlXaPaIy4+YZrwuKI7hXqvhiYvpcZ3ZK8V+d8YYX22GVbqj38NJUqvu9TtYpty5p/mjPWswTlLNpPQ4qqt8c5zX5h9Xcr2PaeK5bG/wCbTwwPesiO73DrUy3OKzdFo6I4u+5oHFRl8Gq32qmGYE5qfZsJVk9i8HqhqBJTIqeN9/FJcQlozVR92RM7zhoN02YNakE8rxSCIZLHkk9ayg7RSfKxAzWgLocZBradNxd11MYVeaKjLoOMJbpU8UEiDg0yO5U84qdZ93AFYycjamobjSrMSr8gjFc7JdTSJcWzEgg8D2zXVKOBWXqWliWdLqEhZAfmH94V2YDEQpyamj3cunGF4y6mClzcW86sjlgoxgntW/NOtzok8oGGMZyK5/UIHtJ8EHYeQangvNuk3iMeiEjPvXvVaEK/JUp73R3ZtCLwUqi7M5L1pRSDpRX7JSSVNa9D8Lluxe9d94Z1BbrThCx/eRcfhXAVc0+5ntbkSwOVYV81xPl1LHYR3dpLVHpZVjZYWupLZ7npcjCNdxpIgGwxYEn3rE0a9l1Pz47lgwC4wBimzWAUTxWXmiZBkHeea/IfqkYSdKbsz9JwVejWpJp25jo+oqnqELSQko4XHvWFFHrFxBsZ2X/e4NLJFqix4cbsf7XWtKeDjCek0erSwnJL40JFemOXyp1WWP1PJFWJktjY3axRBQ0ZJIrDlEpf5omDe1asHmPps6MhGYmwa9R04xnCSfVGma0I/VJtdmcWeppppzZBIppr9swsV7KPofhj3YZpRSUtbsB2aM0lFZ2JFzRkU3FGKTQDs0ZpKKXIMniIwciiokfbmivBxOAqSrSkkVc8spMU4AnpUi20rjIX8615T7G6RDRVg2rDqwFOEUC/fcn/AHafKLmRVpQCelWt1snRC596vaZcQPeIhgQA8c1UafM7EznyxbsUrFCLuMspxn0rsBIu0c1T1eHyrTfCoUjuBWXbTyOY9zE/jXfT/cPkPNq2xMefY6ISA96duFUEarCtxXXGdzhlTsSSSpEpZ2AA9agGoW5/5aqPxqjrbE2g5PWua3H1Nc9bFOErI68Pg41IczZ2n262/wCey/nQdQtR/wAtl/OuL3H1NJuPqax+vT7G/wDZ0O52v9o2v/PZPzo/tC1/57J+dcVk+tGfej67Mf8AZ0O53C3lu33ZVP0NSCaNujiuPs3C9TWtFKDjmr+ttoylgVF6M3kG8gLyT2FaY8PaiwBEB/OsrRriOK+heQZUNzXXtNPb3v8ArD8xyD6g18/m2bYrDTjGhbVdT1coySljpSjOVmjFPh3U1Un7OcD3rJlZYnZHIDA4Ir0m1u5J7O4LMAQpwffFeQ3cNxJeTEgnLnms8hzvF42dSNZL3exlmuUUsHUUIyuaIuIv74/OlFzD/wA9FH41imB0/wBY6r9TSGWyQfvJ9x/2a+mWJfU8n6qnsbX2yDOPMFOW5ibo2a5/+0bSNvljLfWt7S54ry28xY1Ug4wK1p1ud2IrYf2ceZonEoNZWs3K5RA3TtSa1NJBMFViqkdqwGd5XySSfUmscRWt7hthcMnaoXEk5zXa+E9RZVeHOOOK4WJWrsPA8ccuuxxzfcKnj1rx8yhGeDqKaurHU6blNRjuegiUtoLk/eL7vwrLSbB61ovc2kiyWsW6OPGFZhnvVU2UKrn7QSPZDX5jRoNJ80dz38Xk2MvBQjfQfFce9WluMjrVREsVIBuX/BKtrHY44vCB7rWNSh/dZMcnzCO8B6zEmplYk8ZqvHLG7FLWLzSvBdzgVBcXl5FIsalY/wDdWpWXVJLmtZHo4fIsTN2m0jZSZbfBlO3PrSXerQrCQh3MelVrm3FzHA0jFj5ec+9Z/wBm2TYA3Vwwo0nK8t0eXipVaE3SjsMtZDLfpvyVJ5rpysUmAQNtY0NqRKHG0Yq2xc4yCQPSlipKbXLoLBzlRTur3L5t4QQVIp52qQOKxGniLYBYGrlqxJB7VyypNK7Z0QrpyskaoPFOwGHIqJXGBTHlcNha51HXQ741eXUZfWsE9u6yxlsDIA61yFzBNPbGC1tmjjJ+Yufmatu8vPOuWVmIji44ONxotNRQthIQh7E96+xyei8NFVKmr6XO7FZdVxdJQlNqL3SOTOi3oH+rX/voUf2Le4z5YP0YV6VAsVxGCWGT7UkmnRMein6rX1LznE20sfPPhjBbNtM80OkXygn7M5A9BmiK3lizuicH3Fd7PpijlVwfVTiqAnmjm8pR9oHQpjJH415eOzPEzg+e1vuBcJ0V71Kp943w1bNFG8jqQz/yrblGyNnRRv8AWnxKAgO3accj0pzFQOTXwNetKrWc2erg6CwtNQl0KscvmR7gQaY2WyDU6bQzARhV7Ed6f5at7UOokzvWIhzWRzeohoZRgcGksL5jMIW5WTK49K3LuyjmTHBNYy2DwX8LBfl3da9bDYinOKhI9B1adTDyjLezONvAqXUqgjAYgVX8xf7wrK1iWRdRuBuIxIf51kPcSD+Nvzr9uws/ZUIR8kfjcsHzTevU60OvqKXco7iuHk1KVDjcx/Gmpqkjtgsw/GtXiovoV/Zsnrc7revqPzo3r6j8640XUrD77fnU0b3DngvQqyeyIlgLdTrN6/3h+dG9fUVzqW90erED61MiMnElwB7ZrVSXVGTwqXU3N6+opC49apxWwKhhISDUV1ci0+U9SK0uoq7MlSUnaLL/AJgPeiqFlP8AaEZiehorN1Ig6fK7M59bKOCwE2MtisiS4diecV0Ljdoox6VzTDk159aPKlY+iw75r37iFmPc0lLg0bT6Vz6nToIaltpPLuI29GBqPafSnKpz0pxuncTs1Y7uRFubPHUMtc0rJDJsPBU4ra0WXzLIK3UcVja1btFeF0GFbmvRr6wUzycOrVJUmy9HMuBzUgvIl6uKwUuHUY5NQO7Fj1rBV2lodH1VN6s2NVuYpLbarAnNYNObdim1hOTm7s66VNU42QUlLRg1FjS4lApdpo2miwXJIzirsEh9aorxU8bYoEzctJiGHNelRRiTRIr770kcWOema8kilYSDFej6Lqol8NS2p++OleLntCrVoxlTWz/AKGK+qzck7XTR02nyI8SW043F03EgYzXj/iiaa1125gikYRq5wBXqUc6o1nMT8ojGcVzPiLwxaXsN1qcO6OUDewJyDXiZHU9hiZKV/e/M9nHYVVKEK8VstTzN5JHJLMSfrSbWNagsVXrzW1ovhDWdeYLpel3FwM48xUwg+rHgfnX2zXKrydjwfbLaKOTWFz2NdH4bZopHjbowr1HRPgNfTBZNZ1GK2XqYrdfMb8WOAP1rM8f+ArXwNcadcWFzNNbXTNGRPjcrgA9QBkEZ7dqWHxdFVVFMzxMKk6T0OT1i2E1vuxyO9c6sG3pXXyqJoCvqK52VNkhX0r0sTTXNc83CVWo8pAiYNbOgz/ZNXtZ+yyDP0zWWBg1YiYIQfSuapTU6coPqjp53GSkuh6LexmG+lVemcihbn5Npoa7W702znA5ePDHHccVFGhc8cAd6/N7um3GXTQ/ZsFWjiMNCq+qHSIY9rHuM1NbCORgr0XGJbdSvJTg1UBIPBxSoyujpXvxt1Oit44YUyvHvWfNuu7rbHyScCq2ZWiJM3H92tnT7VbS3EzkKzDknsKwx1f2ULLdnBWl9Xi57vZGgYl8tIy2BGgBb6VmfarJJsASkE439qddSzX8Yt7ZWCd2PGapyW3lRtC5G5RXnYTLeaLlV3Z5dDLKU7yr6yf4Gm0ttGy77hcN0APNasGzaABwa4yMhZQ0oDx9D7VaW8uAPLt2YoOmetZVcqcvdgzdZRSp6Q/E6K7+wR/6wqre1U01KyEgSNZG9wM1gt9pSXzJUJJ65q3BqKoR+5wa6aWT0ox/eO5Tymile1zoopklXKN+B4IolkEUMkp/gUmsSXVCwysLbh0IHIpbnVhcaeY9rLK3DDHauGrlajVXs3dHE8rkqkWtrmeiyXbEDqOTT4Y7iF1Zom2A8HFdJ4a0sGDzZF5bmugms4ghyoxX0yirLyO6tmEac/ZpXRh6NBPLDnY3WtO5ZLKLdOwU9l6k1ce6h0nRGnIAIHyj1NYcCyTn7VcMXmcZ56L7CuTHYuGFhd6tnmc8q03K1kRsbi8PLGGI9h94j+lXIYIoECxoAKAuGqSvkMVjald3ky5y00K85KEsKgO+TGelXSATyKNormU9DgqQc3qyqFYClTdu9qnZRUM0gijYgc4qoJzdkVTw8nJWHSRxEhicMPQ1BIykqUOcHmuWuL65llkcSFQDwtLY6hMLuNWYkMQDXu08rnBKbZ7ksBKNJyv0PPdf41W6HpI3865+d8HrW14gcrqd16+Y3865iSQlzX7LGX7uHoj8whT993LNtYSX0xVTV86TBY/NcOc+1P8MvuunB67eKl8SkrIo9RW8YxUOcynVm6/sk9CodQtIThIc+5pja4/RFVR7CsZjzSVi60uh1LDw6mjJqs75/et+BpiXDMclifxqiKepxU+0k92aezilojutIuBPYpzyvFU9cUqUf1qt4auMs8RPXkVq6tD5lqSOq816Mffo3PDlH2WKKmjN+4f60UzSUIikOOpFFZqLsKsr1GNskV7BUI4qM6TaZ+7ipdKkD2YwO9UdQvfIuCpJqpOKppyR0RU3UlGLLqadaL/CKlWwteyLWJ9vDD/WYqrLdy7vkkb86y9vTWyNlh6st5HULp1sT/q1pw0y0/wCeYrlBeXI6Sv8AnU0V7esw/eviq+sQ/lE8LV/nOvigjhXCKAPamT2sU/Eig1hw6hcRuuWLDPOa3SzPb7h1IyK6qdSNSNrHDVpTpyTbK40u2/55ikbRrRjnYKz2nulJzIRSi9uMf6w1m6lPZxNuSrupFz+w7M/wUf2FZD/lmfzqsL+4AxvpRfT93o56X8oWr/zFkaHZ9k/Wk/sO0/uVD9um/v0v2+UfxZpc1LsJqv8AzEp0K0P8J/Oj+wbP+6fzqP8AtCX+9R/aMg/i/SnzUuwv3/8AMSroNnn7p/OpV0OyX/ln+tVf7SkH8dOGpyd2FF6XYGsQ/tF+LSLFWyY/1rSENpbxEW+4E+tYA1OT1qSPUHZwD3rhq4GFWV+dry6GbVa2up0tte7YdkkpUL93Aziu0034d32v6fBPc3zW9pModQfmZlPIOBwPz/CvN2bERNb/AIT+K2oeGXjsb6Nr7SU+VQD+9hH+ye49j+Yry8VkioP2tB6ndg8U637us9Eeq6P8LvC+kFZDYC8nH/LS6O//AMd+7+ldhHGkUapGioijAVRgCqmj6taa5pVvqVhIZLaddyMVKk9uh96vV5M5zk/fZ7UIRivdQV5j8cLbzPB1ncAZNvfI2cdAVYf1FenVxHxatzP8ONTYDJhMcoH0dc/pmrw0uWtF+YqqvBo8ItX8yIfSsbUgUum461o6dP5g29KbqsIKh8dK+3n71K58zT9ys0zE3GlUsT1pTilUj1riR3M9P8Mab/aPhm3CyBDG7Fs+9WryJLcrDERt7nuarfD4NJp8y7z5ROMVuz+HljJkErMM5C1+T5riI0cwqQlLS+h+h8PYv/ZYxqO1tjAHmWspBXIPr3pxhD/OBx6DtXRz2ME1qqzDawHDDqKw7m1nt5Qq5PPysB96ssPjFU1WjPoqeJjU8mR2dnJNeRqEYpnk46Vq64ZYWhTB8gDt61bMjWVvC8jfvH+XaO5qW+lDR7HTgetcc8XOeIjNrRHnfXVVxPKteUyLHVTHOAU+THNQXQa+uppYckLyRSRKV1ARuvyg46dVNb2naYti1w0jDY5+U+1d1fMXFWW501q1LD/vNmcptb5gp+UdatW9ykEe7GWq3Jp0EQuES7R5GGUTPJrLsZ1guf3qb0PDCuuniG4uXKb0cTSxUG6bvYtpqEsp2uFIY8dsVINNuJW+YYU9NtTf2anmoyRtLbueCvVfrWncapYaUoimnQMP4c81xVMXXrSVPDxbfY4sZmNHCx5r2EtbFYFAZiT71nXEQudXWFOgIBxVuLxHpc8qosoLMcCq9ky2+vzGTH3uPxqcHh8RSxH+0Radupy4HH08XzzpO7SO90y3EVsqgVLNbIQWZjjvUNtfW6RqGlUE9s1R13W4bW32B/mbvXuJHmKnVqVbJbmXrV/Hfanb2UYLQxct6Z7VdGFWsKyR55jcW0i7mPKt3q82oeW5juF8qQdieDXzeb4avVnzpXR31afJFQh0LrSY70glB71my3R69vWqr3uznNeCsPJ6Hh1MZySszd3j1pd49a59dRJ71ML75c5p/VZozWPTNhyrDrURiVu+RWNJqnl9Wqs+ssDkGuilgq7+FFPOY0y3f+HjcSeZBIqZ6g01dJi0+0aeXDyRqXGOmRWXJ4gl3ctwKZc+ITcWzROhwwwa+gw2WZnLk5leNyKvFXNSdO/Q801TzLi7mkKkl2JOBWC9rMWPyN+VejPFEScIv5UwwRn/AJZr+VfqlFqcUrNHxyzDke1zk/Dcbx353KR8vcVb8Rxs7xtjjHWt8QIjZVAD7ClkgjlGJFDD3rujTvDlMJYy9ZVbHm8sZDdKYUYdjXoJ060znyUz9KT7DaD/AJYp+VT9T8zuWZxf2Tz8K3oaMEdjXftY2f8AzySon0+yZSDElL6m+41mUW/hZy+iT+TqMZPQ8V2kqh4iD3FcjNZvDfb44yEDZFdZE++FD6it8MmouLObHtSlGpEi06MRwEY70VYhAUMB60Vsoo8+U25NmBoiMtuVOetZ2tWcrXm5VypHWtux9KTUAMisJUuajZnpwrONdy7nLwWErON4wK11s7dVGVBNBpCT61zRhGJ01Kspim2gHIUU0xqOgxSEmmkmnoSm+4AAGt6wfzLYZ7cVzxJrU0iU7mQnitsPO07GOIheFxl8uyU+9UWlVe9aeroflcdK5+cMx4rOv7szXDJSiiwbpR3pPta461SMDnvR9nc8Vz87Or2cS6LpT3pwuAe9URav3NPFsw/ip87E4QLZmz0pu8+tRKu3qafketLmZLiug8MTTxTVAxnNLuA700yGiVTxU0DfvV+tVfMUd6fFOokXnvWsZamcoNo6huYD9Kk8IeE5fFfiSKwG5bZP3lzIP4UB5/E9B/8AWpsSPMiRxqXd8KqqMkk9BXvvgPwpH4W0FY3VTfXGJLlx/e7L9B0/P1qc0xSo0rL4mY5bRdSo+yOktLaGytYra3jWKCJAkaKMBVAwAKmoor5A+jCsDxvbfa/AuuwgZJsZSo9wpI/UV5X4x+M9/pnjY2+hiG402yzFOrjid8/NhuoxjAP1613WifEXw34x0G7UXaWk3kOJ7a5YKyAggkdmHuP0rb2M4JTaI5k7o+bdLu9s0eTw3Fbd8nmWr49M1yNu20qQc4PBrsoGE1spJzuXmvssJPng0fO4yHJNTRyTvyaWMlmAzUt1B5dw6+hpsKDzF+tck7q52ppxuj27wlbxQ+GrUqgBxu9ya3EuBJwy4rkUmNto1hHHKyzpEDx0INPh1W6UfvG3A+1fj+Ky6piK9Srfds/RstwEnhINdjdvCwmCEBoW4yP4TUMMEtnMWluVMPZW7Vhxz3jSFldsZ6GlvbqadowwYMowR2NEcuqRtG+h6iwslaN9DTvmWTVbB45N0ZJOP51mahqMt3cMVdgoPAFOllVNRsYoydvkOwz1z3rZOmQDSC5QZx1rvpYSMVFvt+p42VTp08RWk1f3rFCC7jurdeALiPjB/iFcn4y1y8XVXtY53SFFHyKehrtNN0sCymmc5+XI9sV5l4wfOuzHHJVWP4ivYyLB04427V9GefxPNcijB6XK2manLaapBcmRjscE5OeO9ej3NqiNHc25DJcYZB9a8hWTBr2KyZGtNIVzhPKBx6mvQ4iopunOOnRnHwtWnTrygtmhYDqVg/EZ8tucdq47xjAf7TF2cgTLkg9mHUV7DfyR/wBmR4T8a4LxRpjalEiW6ZcSA8eh4/pXn5bUpYPEqrLRdT0M7j9cwjmo2aZy3guya98QxEoTFFlmPYHtXczadcLfvKAQgOfMY8VoeG9Bg0Sx2KMyPy7VLrFtc3UaLbjIz8wzjNeHmeffXMwcoO0FpcXD9KWGpa6cxgyl5Jwyu7t1HvW3bwtdadHPJ87A85qrcqmh6TLdzMDPtwD6H0FO8Mast9a5JGJRyB2Yda68LKpWpusl7l7XPSq5lSlX+rw3RvWtkhjWSNQD7Cud8WC5s4pLqJUJ+8dyg57Yrq9KkAkeBuo6UniCyWbT3bbnbz/jXQkk1Jq9mcOKlKSlBOzezPH18d3tvA0JtoWU+2Krx+Mnd/30QA/2aydYtfsl/PD1CMQDWKzYNfZLKsBKHMqS1Phpzqyk1OTuj0W18SWco5fb9a0Y9Tt5l/dzIfxrygP704SOhyrsPoa82vwzgqmsLxCLnHqeoTOrk/OPzqlc3sVpEzuwOB0zXnxu7j/nvJ/30ajNzKx+eRm+poocP0qbXNJtIiUHLU0rrVbmSZmWQqCeAKpPq98v/LZvzqIyZqCTBr6D4VaJUKceqLK61fHjzmxVlNVvNv8ArmrJAAPSpN5A60+eS6lypQeyNuz1O6e7jR33AnFdBI5WNiOoFcXp8mdQhye9dlJ/qm+ldmHblG7PLxtNRnFJHK3erXTSEB9uD2qhJf3bZzM350XJxO496ibBFck5SvuerTpwilZCi6uCeZX/ADqdLqUD/WN+dVVFPPSo55I0cYvoXBqMq8bs/Wui0u5+02wJPI4ri9xLYro/D8uzdGe/NdOGqPnscmMor2d0dAoAzRRmivR5TxDHsfvUuoDpS2akGlv+grL/AJdHdf8AemYabinmkxXGdaYzFNINSYpKVhpkRHNWbKURTgmoGGelIMhh9aUbxlcbXMrG/eIJbRiB2zXMsME5rqYG822Ge4rAu7YrO4HTNdGKjzJSRhhJ2bgykSBSeYBUhgJ7Un2fHauLlZ3XiN86mtPipDb+1MNvSaZScSF3ZhUWHJzzVwQ+1SrCB2pcrY+dIppvxyTTxn1q35a46UeUPSnyMl1EUyCTTowRIDVnyh6Uqx89Kdmhe0R7l8JPC/2oJr13HmKL5bYMPvP3b8On1+lexiuY8E+IdC1jQraHRpFRbeJUa1PDxYGOR/Xoa6fNfO4yvOtVcp6HdhqUKdO0Qrzn4u+OP+EX8PfYLKXGq6gpSPB5ij6M/wDQe/0ruNX1W00TSbnUr6QR21uhd2/oPcngfWvknxHrl54r8QXOs3vDzNiOPORHGPuqPoP1yaeEw7qz8kVWqKETHRNq0jRhutT7KQxmvf5Oh53OQhQvArpdGl32u3P3TXPGM+laejyFLgoejCujDPlmYYqPPTZJq0W2YPjg1QiXMigcnNb2pw+Zb5A5HNQ+HtMa81JBt+ReTU4+pHDxlVlsjPDT5oJdTv7SDfa2nmA5WBf60+5eKMKFGWHPFWbxDbWMEidAuw+3pU+i2KzQNLIMlu9fldTMIRpOsurZ+tZdUUMFTk9krGfDfJu+ZduavL5cmDgGmavYKhGxcfSslJpon2DOc4xV4bGQrQ5j0FGNSPPF2LcsIOp2JH3isifnnFbMWoRz6WYCOV4assbDr1nDu+aMc/XFI0Mkd/Nbr1c/MR2FCxHLy8/b9T5vKnCtWrvtIujWIba0a3QFiwIrzHxihGvyD/pkn8q9Dt7AXV6ABiFDyfWuD8WssviG6K9AcflXt8PVFXxj5eiOLimVOnThGO71OVwd1ereGne88MWs4+aW0JXHqM1wOlaLc6veiC2TLdyegr1Dw5px8P2UttdzI285AUdK6eKMXQhRVNS/eJppHk5F7ZYlThHTqWb7xAlzYLAmQ4qO0v1sYTNcJud8BV74FUJntred3iTc27Iz0FUZ5pLiQsxJJr5mSeIhaasmfosMJCUeS1kdla63bXeADsb0NaAYAZ7V58kMuzeuRite21p4tHuWnJPkrwfrXkYjKYykvYPd2POzLCxw9CVWm9Ec94+1vzrlLKI/InLe5rM8Hau8GofZS+FlOU9mH+PSsK+na5uZJWOSx71DbSmCeOVThkYEV+rUMrhQy9YVLp+J+a08ZJYj2/W57dFq6Q3cUhOCeGrevdVtjYli4wwrgvJkv44LiEfupk35HZu9S3Fxv03ymOJE4Ir4lVYtuHVH6TDD0cTCnVi9zkPGFuovklUYWSMHPrXGSxnJr0XxjbEadYXAX5Qm0muBlBya+3yasq+BhLtofneY03RxlSPmUsYpcmnOOaZzXc0c+4E02lwaMGgYlIRkU/aaQigZFSHpUu2l2e1Firi6eP8AT4v96u2bmIj2rjbVdlzG3oa7EHMf4V24X4WeZj3eUWcVeRYuHPuagwBWhfIftD/WqRQmuSa95no053ihqrzTzHuFKiHPNTAYqbDcih5ZRq1NJudl2qnvxUDKDTYvkmVh1Bp03yyTFN88Gmdmp4oqOFi0StnqKK9hSuj59qzsMRFHQUPEsn3hmpQmO1BU1VlaxXNrcqm0i/u0n2OL0qyVNGD6UuSPYpTl3K32KH0pPsMOelWCDRg0uSPYftJdyubKH0ppsYT2xVghsU0q/pS5I9ilOXcdEqxoFHQVDPArtu7mkYS54qJvtPYUpNWtYqKd7pjDaD0pDZZFOzdf3aUNcA8rWfLHsa3l3IvsPvTTYVbUynqtSDd3FHs4voL2sl1M42RHaozbMO1a2D6Ubfah0Yh7dmP5Dj+GjyW/u1sbRRtHoKn2CH9YZki2c/wmnrbsD92tQADtS8elP2CF7dk1g09nLFd2c8ltdR8pLGcEV6j4V+L8RkSw8TqIJBwt8g/dv/vAfdPuOPpXmMZBHFQ3AizhwD9awxWApYiOuj7hhsZUpT02Om+LfjlPE15Fo2kT+bpduQ80qH5ZpOw9wP5/QV54lu2Pu1sL5CDCqoH0pd0ftU4fAwow5UzatjJVHexkeQfSl+zn0rXCxnoBS+Uh7V0qijH6wzGMPHSiCNo7hWHHNbP2dD2ppthnihUUncf1m6sWPvx4POa6nw5pgtLMSMPnfn8KwdNs2uJ0U/cHU12aSpFGFHAAr4TjTM3yrCUnr1OnLaa5nOWxakj+02UsGMkrlfrWhpETR6bCGGG28g1hfbNrgqe9dNayiSBG9RX5jieeFPlezPs8vx7lT9j2K2pKoQEjmsNIA+oQnGAuWP4V0F9D5yDnoaqS2wjtJ5APm2YFa4StyxUe57rxPssNKS7M5FL9IfEENy+SivzXav8AZ7mEzBlQHq4rzqJRLehWHV8V6TawIlgsbAbNvINe/wARxhSVBR3SPjOHa9R1Kna5CrwR2MrWrK4VTyK8VvpWnvpnbklzXsdxBBaWc5tUUK6ndg8V5RNZEzOw7k17/AsFJ1ZLyI4jrL20Vr8zU8G61BpF8wnX5JeC/wDdr0rzre8iDx7JEP8AEOa8fWyYdK6fwxJPA7IGbb7dq7OLMjpSg8dF2kvxOXKc4nh5qkldM6a50m2clwWQ+1QW9hbK2NzMR7VtxbnjyzBsj0rnvEF5NZCJbcmIH7xHevg8u9tjKqw0Zas+xxHEH1eg6kkzYOkrLENjkA9sVka3pv2DQb5i2dyj+dZaeLNQtIgBsk92GTWXq/iLUNXi8qUqsf8AdUYzX1eA4TzOniYyqSXInc8HE8UxxGGlSS+I5eRSTTFUA9KuPEx7VCYm9K/SHTdtT5VTR6l4JlW50Dyi3KNgCrGpadvYgLhj3Fc34BvDDcSWznAbkZr0KcA8gCvxTiCE8FmtRLZ6n33D+NfsFFdDC1HTFvfDcts6/OiZX6ivIJ4tjlD1Bwa92UM7ND5bE45G09DXjeu2T2esXMLRsuHJG4YyM19RwXiZt1KE/VHk8R07Vo1V1MJkGaj8utRtPuBCJ2t5REf4yh2/nSNp8/2cz/Z5fJ/56bDt/PpX3rgtz55TZmeXRsq/JZTRBDJE6bxlNykbh7etLNY3FsAZ7eWLPA3oVz+dTyIfOZ2w0uz2rQksLmJUaS3lQP8AdLIRu+nrTTZXCz+QYJBN/wA89h3fl1pcqHzsoFPajZ7VfeynilEUkEiSN0RkIJ/Cp20m9RSzWVyqgZJMTAAflQlHuDkzNiTEinHeuqj/ANUv0rEjsbho/OS3laIclwhKj8a3bOGa6VUgiklfH3Y1LH8hXTQcVfU48VeVjnNRTFy/1qkErYvbC6lvZI0tpmkX7yBCSPqKqy6de28ZkltJ40HVnjIA/GsKnLzbnVSb5EUwlL5bEcCrjafex2wuZLOdYD0laMhT+PSpYLK8lhEkdpO6HoyxEg/jio93uU2zNMLkdKj8lgc4rUWGZ0kdIZWWP77BDhfr6U3yZXhaZYnMSnBcKdoPuarliCnLsaOnuWtFz1HFFV7SXZGRnvRXbGascE4XkzYxRipCtJjFVc4LjNtG0U+ijmYXGbB6UbB6VJxRx60czHcj2D0o2D0p9FHMwuyPyx6UuwelSDFJnmlzBzMj2L6UeWvpUuRSUc4czI/KX0o8pfSpMilzRzsOZkBiB7UnkirHFGBS52HMyv5Io8gVY4oIHrS52HOysYKT7PVsUUe0Y+dkCRbailtRK2cmrhope0BTadygNPX1NPFii+tXKQ9aXOxurJ9SuLZR0p/kgVJS5pqbJc2RiIUvlgVJRT52LmZo6W6ojD+LNaBfdXPgkcgkGrUV6wHzZNfC53kVSrWdek736Ho4bGKEeWRqIS0gHvXWWJIgX0xXIabco92oK5FdlEYzGAOBX57m9GpRmqdRWPpcolCbcrkjSbgQfWmXz+XZvtQtx0FJJ97KE5HtxTfMKpmRgF7k15dNPmTSPfnKcoextucPpVi95qmMFVVtzHHQV2d35klmJLdziMcp6ii3ayIdIHQs3UrQlrcxOVBBibvXsY/MJ4qcXNcvKtisnyxYGDcn7zdypHPAmh3NwM4wcj0Neds4LE+pr0bULCK20y7OQPMTkepriLbTBK6+bkIa+u4RzHC4OlVrVXuz5vihOti4qGqI9MsZ9TuhDAhPq3YV6LpWkQ6ZahAAXI+ZjUWiR2dlbeXboFPc9zV25WWWIiM4z3r57iHiGtmlb2cfdprod+SZZQpJTk02NmuEiYDHHtXLeMT/AKHFdId0YO0+xrYhsZ45d9xOBH6E1U8R3Vi2kSWyMHZ+gHauXJX7DH0pwV9Tuz2OE+qyjzK55299njbxTBcqe1W/siEdKQ2iZ6V+6wqxavc/OFOmtCBXVqeNvpXTaB4Ui1KM3Fw5WIdAvU1qS6PpWlMHW2MrKcje2a+ZxvGGEoVZUIJykvuPdy/IcTjUpQ0TKfhfSpIJVvrhRHFj5S3eu90pra/1COASKw+8/P8ACOtcNearLeKFwFUcADtWvp/naV4N1DUUVjdXp+yW+OoB+8R+v5V8LiaMsxxX1rFPzt5I+6p5LTy7CW5veenzZ1Gh60NRuvEeo2bF2SL9yqjPChtuB74rmfH8kmo+BdGvNTiCam9zwGTY+3DZ4/75q54Gt7zS9L12RFMc6Wm6MkZwwDEU7UoLjxF4N0O71VVfUW1COJZNgUlWbBHHt/KvbyyrGFSE0+7/ABPHzfDQipwjqlb12NLxBBHJ8PtQ0FVHm2OlwTH6jJ/9p/rVTw/ZRar8IE0psebdQziEerqxYfqK2xpkdx4r1xzqdnKLyyFt9jR8yJtGMkfifzrktLvm0bwh4NnY4EepvHJ/utvU/wA69mMnKnyre6f4M8RpKd3tZr8UUPEVn9v1DwBaEf6y1iBGO2UzWx8Vni1bwoLmNf8Ajw1MwMR9CD+uK2dY0+N/iZ4YREAhtbWaQDsAMAfzFZGp6Sv/AAgHipF1Oz1BnuWvh9mk3eWNwbB98KaqFVXpvt+rFKHxpdf0RoeKbGPUPBWkBMG4sDZ3OB12EhT/AF/KseO0Sf49XUzj5baETH0GIgP61sW94ieLNB0+bmC/0QRsD3I+YfyP51HDZ+Z8QPGN0ZorfZZRwrNKcKhZByT6cVMJOCkn2f4tIcoqVmu6/Aw/Gfl6j4v8F63GuEvBF+jq3/s1QfELxhr9r4l1TRLe6RNPMSxlDCpJDoN3JGe5rU1XSltvDXgwLeW96bHU4oDPbtuQgt2P4Csb4n+K9VfXdQ8NItv9hPlEHyz5mSFbrn19q6MMlKcI25kr/mZ1m4xk72vY6zw1bxR+ALLw8y/vb7TLib8yP/i/0rlfDF7ceH/hPqWrWGyO/N0sQlZASBlR3+p/Ou3h0yO28X6JJ/allGLXTvsv2JpAJXJHUD8B+VcfeWptPhj4ls1Un7PrDLgDoBIuD+VZQmpNrpJp/iypxaSfVJ/kVtZ8cP8A2jpGo6LcxjUprVYdRbyOpypxyMdS3StbxvrN9dePdN8MySIdJuTbPNCYxlv3mTz17CuP8Q+H4tBj8PyrO8kt/Es0iOuPLPy8fqfyrofGBA+M+in/AGbb/wBDNdc6NDmg6eqtL8P8jnp1Klpc+90dNDq93qnxC8QeGbwRSaRFZfJB5Y4+VM8/8CNc/FruqeHvhZ4Xl0hlEs12YXDRh9y7nOP0FamlI6/GfxI7KwX7EDkjj7sf+BqlaeJbvwx8MPDNzaRQSma6MTrKpPylnPHPB461xOK91RV/h0+TOtPdt9/zRpS/ZW+Jes6BtRItX0pTIqj/AJajcM49dp/SuE8RQy+G/hbpGguCl3f3L3Nwvfap4z/47+Va/ieMaL8Z7C7tS2+5MMr7mJ5ZihH0wOlZnxYuZLvx88Ln5LW3REH1G4/z/SunDUW6lNX0av8AdoYVaqUJu2q0+84BIyo70Vb2UV9H7I8n2hrZpCaKQmmjzQozSZoqrALmkooosMM0uaSinYAzRRSZpWAWikzRmhJDFpc02jtRYB2aM02lzRYQtLTaCahxAdml3UzNGaOUB26jNNpaHFALmk5opRUiE5opaKTYBk0uaB1oNS2AtFIOlLWMtQNPRbSa8u9kLbSBkmuzgtJ44QsrBiP1rE8FxqZZ3I+YYFdVckhCQcV+NcUYmVTMZU+iPveH8BCeHU29WV3YiInIQKOcis2SCC6P72R3P1wKuoxmgZXORSraxADANeLTl7M+wowVGNupnx6esUmYeBWgklzHHjG6p441U4AqUAelTUxLk9dSquIuveVygiG4b99Acf7TZFZPiG4t4kWKJVEg/u9q0tWupYIT5ZC5HpXFzszyFmJJPrXr5ThVXnzyei6HxmdY6KvTpxsWItTnh+42Km/tu8PHmkD2rLNA619M8Fh5bxR8wsTVjopF17+aXJeVj9TVOUl+ppCaTNb0cPTpO8FYzqVZVF7zIitN281ITzTT1r14Yiola5yuKL+m6tc6c2I3Ozup6GtVvEEdwP31nG31Nc33pQTXk4rK6NebqyWrPRwuZ4nDrlpyaR0S6hafwWUQ+pJp1/rVzfx2sMjxxwWwIjjjXaOepPqawFJx1prMc9a5VlUI3tJ6nTVznFVdKkmzqbDxdqWkrJ9kkiJcAHzF3cCqeoeMNbvb60uri4ib7I/mRRCMBA3qR3rCBNNbnNdmEwsaVknoctXH1pK1y7Z69qFj4gm1yF4vt0zMzsyZU7uvFR3us6hf6ZBp07RfZ4Z2nTYmCGYkn8PmNUqK+mpygmny7HA8TV1XNub8njjXpNQjvWe2M8du1ujeV0ViCe/XgVk6Vqt7o1hfWdoYvKvo/KnEibsjBHH5mq1FbRdNLl5VYHi6zd+Y0J/EOqXGpadfvJEJtPjWOAqmAAOmeeafeeJ9YvotUjme3A1PZ9pKx4JCgAAc8cCsygda0Xsnb3FoH1utr725es9e1Gx0eLS4DD9miuVulDx5IdSCOc9Miq+o6hd6rrb6vd+U12zKx2phflAA4/CosUhraKpqXMo6ieKqtcrehcuNb1K68Tp4hleI38ZUoQmFG0YHGav2HjPXdO1G+vYpLctev5k0TRZQtjGQM8ViUU/Y0WrOC7FLF1k7qRY1fV9S17VF1DUZlkmQBY1VcKgBzgCk1fVb/W9YXVLx0F0iKiNEu3AU5H481AetHWtYQpq1o7bEvE1Xe73N+9+IHia9057JrmBFkTZJMkQEjL0xnp+QrHuNWvrnQbDRWaL7HZSeZEAnzbuep/4EagwKTAohh6Efhgu5bxlZ7yLep65qOra5b6vdmE3duqLGVTAwpyMjPqar6vf3Wu6rLqV8UNxKFDbF2jgYHFRUYraFGnCzittiZYipK93uV/IFFWKK15zLnZ//2Q==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endParaRPr lang="zh-CN" altLang="en-US"/>
          </a:p>
        </p:txBody>
      </p:sp>
      <p:sp>
        <p:nvSpPr>
          <p:cNvPr id="13320" name="AutoShape 18" descr="data:image/jpeg;base64,/9j/4AAQSkZJRgABAQAAAQABAAD/2wBDAAgGBgcGBQgHBwcJCQgKDBQNDAsLDBkSEw8UHRofHh0aHBwgJC4nICIsIxwcKDcpLDAxNDQ0Hyc5PTgyPC4zNDL/2wBDAQkJCQwLDBgNDRgyIRwhMjIyMjIyMjIyMjIyMjIyMjIyMjIyMjIyMjIyMjIyMjIyMjIyMjIyMjIyMjIyMjIyMjL/wAARCAEsAhU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gRU0a7zjNUlnU96lWZRzmvvVNHy7gzSW2yOtI8AUZzVP7fgdaY2oA9TV+0iZKlO5YKgioSBUC3ZY8U/dmp509jTkktyQMBT0kAPNVi2KbuNLnsPkuaQuEIxmop2U9DVME5qRMk0+dsj2aTuIUzTduKtqgxUMgw1JxKUtSBhUR61M2MVC1ZTNYhRmm7qQGoLsSGkoHSjFAhD0phIFSGs26uwGKJy1TOVkaU4OT0JpiXUqO9OtLYRcnlqS3jbaC/U1bXilFX1ZU5cq5UOAopR1orU5xKKWkxTsBIppwqIZFLk1SYrEuaXdUWTSg00xWJM0tNUE9BW7pPhm81MbguxP7zdK58XjaGEp+0ry5UOnSnVlywV2YZyaQ11k/gu9hXcpSQD+6a5+5spLeQo6EEVlg80weM0oVE2VWw9Wg7VI2KVIakZcVG1dzMk7jM4pCaQ9aMVm2aWEzRmlxSUrjCg0tBHFICJqj71IwpuKhmiY2ilxRtosO4lFLijFKwCUtKBTgKdgFC0uOKUUpqrGbYzFKBS0oFFguLikIpaDTFcYDg0yRs09qjapZaISM0ijEin0NSYFGKzsaXNiJwUGKZMflNRWudoqSX7pruT904uW0jPlftVc1NLy3FRjrXFLc7I7DcUopcZpQtKxVxKKdtoosK5EGIoMzDvTitMKZpO5SaGmVj3pVJo8vmpFUClqxtokiJHNWRLxVZeKeOlaRbRjJXJWfJzShs1DSqcGtOYnlLI6U9Dg1CDRvx3q1Kxm43LyyjFQyNljVYP70pfjrV+0uhKnZiOTURJpxPWmVhJmqQlLRigUih6mnVGDT800QyOdisZ2jJxWdaWrmYySD861Cu6nJHUuHMzWFXkjZDQuKcBT9mBTcVo42MW7hS0gpaEIBS0AU7bVCGYpcU7bQBiiwXADil70AUo64poRraLZ/arpARkE16Be3Fxp1tHbQRbFK/f8AU1z/AIRsQ0qylsBeTXQazfxTQeUpDMDxX5nxJi5YnMVRSvGJ9nwjheabrSjcz7e7voW81JGO715FXL+wt9Z0xpMIl0i5chcZqlYMzN5TZ2mp4ZJrK4fKZjf5WJ9K4p0nTlGtQ92SPrs0wFLF0pU5JXtocBcQeVKyHnBqtIorV1OLydQnjP8ACxFZsgr9Yw0/a0I1O6PxuUXCbi+hTIwaKe45plDNUBooozU3AWkoyKQmi4DWFNK0u4ZoyKllaibaUgGjNGRSC7EIwKbTmNNzQUhy06mrThQJi0UUUyQxS4oozTAKQ0tIaBDDTaf1pMVJohhFJinkUmKVh3LluPlFPm5U0y3+7Urj5a618JzP4jLk4zmmKcmpp064qGNCOtcck7nXFqw7FPApAKcKEhNhiilopgR4FIRTqSkMbilxS0uKVguNFPFNpwpoTFpabRmmIdk0mfekoouAu40bjSUUXAXNHailoEJSUpptAx2ajN1GrYJ5okyUIHWqsFmTJuY8VLk72RpGMbXka1uPMxxXR6R4bk1ACRmEcWcbmOM/SsrSrcTTRxdCzAV7do3h62bQSXQN8pCf7OP615WdY+rh4Ro0XaUuvY6cswdPE1W6vwo89vvB9ioEVte/v9v3WHBNcVdW0lrO0MgwynBBru5onFy4LElWxmsbxlCizWcy4LSRfMw7kV5WS5niHXWHrS5r9We9xBkVDB0I16PzRy9FBpK+wPjx1PFRA0/PFUhMfSGkBNGaYrC5oBwaaWp0aNK4VRmgHodx4QuEaREdgqkFSD3reutLS2tGmGQ4Y8MeormvCyW9rKWvVOBgrj1rpL949RkUrdhUHRSpr8nz9qGaSlB2XU+y4YxsKNNxqTSVyPS4lu76KFDjcfmOOgrWudAubmaZrQhoom27WPJNR6E8WnXQkMazDGMr1/Wu2t9TsJYpJI3VWxllbg1dPEUayaUj6DF5i3UvQd0eN+LLKCBobhMrLLkOp9RxXJv1rpPFU7T6w55CYyAffn+tc5KMGv0XIoOOAgnK5+aZjJPFzaVtSs9R096j9a9CW5itgJpM0hNRk9azbLSHlsVGXzTWNJnmouWoignNPpq9akoBjfxpPxoY800mi4IWkppak3UrjsSKcU/NQhqdup3FYlzSg5qHdQGo5hcpNRn3qLf70hencXKTbqQnIqLdRuo5hqI+nVEDk1LQJoKABRRQBZt+lTN0qCAVYP3a6o/Cc8viKsgzVcrzVp6gxzWMo6m0ZaDKWn4ppWosVcbRS4FFIZFRSUVBQd6cDTaWgBaWm0ZpgONJRS0AFHWigdaYhQKdtpaKLCExSYp1IRmmK40io5CVUmpsUhTPWk0UmZgM80uMkCtOIYUCnKgxgDFSpbSMQFHU4pKPKrsqpVUtDR0dyl7CwUthwcAZr3DTtYe20kWotZJJBkccDmuP8K+Fo9Ot0urkb52GQD2rq1c5wOK/L+IuIlWxPLhto6XPp8my+dOm5z6mANIdbwS3SnyWcltnJGa5Px1LD9rjtbeNkjQlsEdB6V6eWwM8Vy/iK307VYjBIypc/wAEmOh965cgzp08VGVaN13XQ9XNqOJx1Dkp62PJjwaStTU9FvNOc+bESmeJByD+NZmK/W6NenXjz0ndH5/Upzpy5ZqzEpaTFFakDgaCabmjNFwAmtPSog7knms+KNppAiAkk4Feh6B4SMFok9wfnbnb6V4meZtRy/Dtzer2RrTw06/uwK1paOdvyn8q3LfTpDg7Tite1tIUGF2nFXxiMdK/HsbmlSvO59DgsrhGPvMo2tlsILCrE8KmPBUEehFK1xzhetLh3HJ615vPO/MelCMYrlpmXe2VreQmKSFQcYDYGR+Nefaro89kSzbWizgOpyPxr0m4RkwCGCscMyjOBWR4qito9FlFu4ceXk4HQ5FfccK5nXw8lHnvGTSszjx2X0q2Hdap8S2/4J5ZP8pxVbdVm8bPNZ5ev1So9T5amromLUwmo9xoLGsnI05RxNJmmZJ6Um1z2pXKsTg0ueKjVH9KeI2Iqlcl2Gs1RGQA8mpGjYdqge2Z++KmV+hceXqDTADrTBOPWmmyfH3qT7Ew71m+a5raHclE4pfPFMFocdacLU+tFpCfIHnigTgninfZ19KUQKO1PlkTeAnm0u/NO8pfSlEeOlOzFeI3dRuNP2+1GB6U7Mm6ERjmrCtkVBj2pcn0qldEysyYmlWotxqSLmQD3q09SGtC7Cp25xTnOBV6KFfLHFVL6PZ0711tNRONTUpWKbyio9/tTCpzShTXM5Ns60kkOD0FqTYaNppBoGaKQqc0UtR3RXD5707NUrZyUGas5rFSubyhZkmaWowc08dKpMhoXNFFFMVhc0ZpKKAHZoB5ptFO4iXdQWqPNGadwsSA07NRbqcDQmS0PFPAqMGpk61cdSXoTQw7mAAzXcaN4eW2t0u7qLzJG5jjPQe5rF8L2AvdWiVhlFO5voK9CdjK21PoAK+K4szipQksJRdtNf8AI+h4dy2GJm69VXS2FtdZV3EEsexxwMdKuS3ccKGQ5/KoYtMG4OQN3rViSA+YCCNoHTFfmlSdGUvdR9rP2XNaKObv9duZiyRgxp096zoYWlbcxz7mtHWLY+duVAB7VUglWNMV79Fw9ivZqx7NHlVJezRetViukaynUPE4xg9q8+1nTTpmqT2pBwp+U+or0DSoyZ/NPTORWP8AECzCvb3q9XG1q9rhrHujmH1dv3ZL8T4nizCQcVWitVucKRTD0pSaaTX6Qz4RDWekDFjjvTW61seHrWOe73yLuCc4Nc2IrexpyqPoaWVjR0GzMDLLInzHkZr0izkEtuvnSbRj7orjpLna/wAiquPanJfzk/60ivzfOKGIzKSqyVjbCYyFCT63OwuJY7ZM2ykvnpUqTzTxqXXaT2rl4NRkV1LnIro0vHms3aIjcFyDXylfBTpNRl16nv4KusTU5b2uNnuzbyrBEoedzj2WtSJGWMb2y3c1zdhIDqbFuoHy5rpwdwBrLMKKotRifT4jDxoQUYDHGap3tlFe27W0qHawwTmrxFRzA/w1yUKkoTUouzRyUqMKicZ6pnjviLQpdMvWibJjPKt6iufaHFey+JNGbV9NAjx5yHIJ715Te2M9pM0UyFWHY1+z8PZzHMMMo1H+8W58ZmGDlhKzivh6GcFAo2ipDGewo8tvSvouU4ubzGAKDTwy0vkt6UeS3pQosTkg8wDpR5lHkt6U4W7VXKxXiRlyabmrH2ZvSl+yse1HJIXPEqmgVaFo/pSiyc9BR7KQ/aR7lXFAWr66e574qeHSJZGCoCx9AKmUeSLlN2RPtYvRGUIzTvLNdAnhrUGGRbSY9cU8+GtQH/Lu/wCVcv8AaGCvb2sfvRpy1f5X9xzflmjyzW9Jo08GfOjZPqKhNjjvXXSdOsr05J+hjKryu0lYx/Lo8utf7EtO+xqK29gyfrCMbyie1KIGPatkWqg9KcIFHaqWGZLxJjLbse1Sw25Dg+lawhHpQIwDVKgkS8Rckj+6BUN1EZRj0qccUuMmt+XQ5VK0rozPsntQLStMqM0oSo9mjT27M4WfFH2OtHyxS7BR7NB7dmX9jorTwtFLkQe3kcDbSBeDV0HNU1tyrZzVlDgV5ET3qlm7olFPBwKiLYGai+0gNg1V7GKg3sW80gNRpIGHFSVSZLVh1FIDS5pkhRSZozTAWikzRmgBacOlNpc0CZItTx/eFV1NWIRlhWsGZyR6B4MgWKyubk8E4UGuos3Qyk9cCs/w/YrH4dhRhzJ85q/p9qI3dlJIPFfjOe4mOIxlWd+tj9FySlGll8U93qW5ryVSoiQH1zUizeZgEc1KI1xyKRlVcECvnXKOyR23jskYGtTmC7QditYBfMhI6GtnxGpeeNlUnjHSqLWGyxWc8EnpX0uDlCNGN92e1hXGNKLe7LtjKAoGelVvF6C78NmQctE/FQRSmMHsatvG174bvo+c43DNa4f9zi6dZP7SPJz7DKeDqM8uNJUjL8xFJtr9ftfU/J7kRGa6PSYvItt3duawQvPSuhsj/oyj2rhzGD9gzKtKyRYZiT1qSFctURFXLdCBmvmsbUjSw6sc9CLlMsYwlbnhyYs7xnkAcVin7lW9Bn8q63Z74r4/FRdTDTfY9zCVPZ142LWqRG1m3pwUb9DW5pd6lxbrk4PvVDU089Cw/wB0/wAxWXp0+xzCxIz0rnqUVisLGT3R+oUeXF4VS6o7M0DB4Nc7Hf3NhdqkxLwN3xnFdAkiSoHjbKmvCr4WVG0t0eZWw86D5lqmDAcjsa5XxdoQvbRbiFMyRdcdSK6sjioS2Tg8jvXTluOq4OvGtTeqMcVhY4ui4S6njBgQHGKBAh7V1ninRorS7FxEuI5ew7Gsi20u5uyfIgZ8egr9zwOdYTE4SOJlJRXW/c/NsRQq0qzo21RmeQvpSiBQegrWm0a+gUtJbuFHU4qp5OeK76ONwtb+FNP0OepGrS/iJorCJfQUojUdqs+RS+UK6eeHQxdTzK4UY6UbB6VY8sUvlil7RE85WK8dKTBHarflikKj0p+0DnHadZyX92kEQ5PU+grubEWGlL5MO1pf4mPrWL4cjijhnmJKlz5W4dQD/jWpLoNw8wWCMuT8xAOSB71+Z8S4yWLxToOTUY6WXVn6JwvluGVBYmvu9i+mqb2x0qwbhyODxWWtglsVZnypOPm4INXxt2jacivh69OMX7qPrZ06W8FoW1hjvISk8auCO4rgNe00afqLIo/dtyteiWf+rrmPGgVbdZTjKnFerwpj6uHzONNPSWlj4ziXDQlScktUcaVppGKpyahg8Cq7ai/tX7d7VHwsaM2aWRTS6jqRWU14zd8VE1wT3pOsuhqsO+prNcID1pv2pKyPNyetJ5lZ/WGa/V0axvEx1pBeqKyPMNHmVPt2NYeJrHUADwKQ6kMdKyDJTS/NJ4hlfV4mqdSbtUT38rHgkVn76N1R7ZstUIroXPtch6saKp7jRS9ox+yj2KJOBTVeo5XxwKZHk1x3PQUdNS3nK1TmQ5yKsijaD1oeoovlZVimaI+1aMcodc1VeIEURuFOKIuw5pSVy8Dmio1cGnZrS5zOI7NFNzSimmFhaKKKoQ4UZpuaa77RmlcLXJN/FXLM5cE9M1jfa1DYxWnZyqUDDvTi1LQKkHFXZ7ZZyqdNttmNpjGMVp20YSMYHXmuS8E6hHe6ebGY5ePlfpXZKojQKO1fiGd4eeFxU6Mu593l2KhXwseXpoxailPFOMijqajdlbvXkRi73O+K1K81mt2mGyPesnVCoiFqp5UiugOPJZVbBxXL3ckSXG133OOpr0sGpyl6Hbhbyl6D49Nilw7EmtMwLFpdwiDH7s/yqtZSRsRg8GrWs3SafodxcH+5ge5NdK9rPEQgt20cua1uWhNTeljx1wDMw9zSOABxUTSFnZj1JzSglq/cqb91Jn5Q1qWIEBIJrZhAVBismAFSM1rRfcFPERjKi0zjrt3LCAFquxuqr1qigyakKZFfDY2jTlU5JS0LpScVdIsS3ahSB+dLps5jkLe9UWSrulxb5HU+lLHYbB0cDJUtX1NKFSpKsmzoorg3CSL/ALO78RzWbGwS+yemas2REdyoJ46GqV2pgvWQ9Vavk8Kk1Kkj9T4Wre0ozpvoaV090JRNxsUcVctrr7DtkU77d/vDP3TUghFzYKh7iseVHtvNt2YlSOKmg4VqcqNRbHtKMaq5H0OxSRJYwyMCD6VE67WrCjB09I2N4qhxna5xVyfXdOgty8t0jOB91TnNebDKq9SS9hFyT8jxK+Kw2GbUprQzvF08a2EURwXZsineHbkLp4AjJYd1Ga47VdXfVL5piNqDhF9BWvomq3EKiGHbye4r7PMOH6uGyeC+0ndnwv8AaMZ5i63TobLpPbzTXEtxtz8yr2bnpiqWuaZC0K31sMB+WA6Voaus08UEYXLhSzYFTzJE3heQId21MkkdDXz+GxNWjOjVho72dux9nm+Ghisu55r3rHnj3aLURv09KpzfeNVy2K/aYcqimfl8aETQOoei1GdRf0FZzSVGZPem5pGyw8expG/kJ60LcySMBuNZnmc1NBNtlU56EGp9p2LVCJ6B4eAn0QRiQbnuACc9K9M0DS5bV3lkmaTcoAJ9K4ePVoNZ0q2uIbG3tAjYkWNepA9q7vw3fiXQi7t/qcqT7CvzXENTxlSUlrdn6FQg6eW01T1Rg+INPW4u7mGJtpVhIuPUjkVztvftBN5MueDjntW1Ldli9xk5llY89xnAqtdaR9p1BZhtWJsF/rXy1TEwVWaqbHqYHFwjzUar2NETiC0eYchV3fWvMNf1e71GU+cCiZ4WvV1jCrs2jZ2Fc34z09ZNI8yG2UuhzlR0Fd3C2Y0MPjlGcE3J79j5rPKFTEQ9rB6LoeVSHFV3PNTTEAn1qm8gBr9gqSR8pTjccXpN9QNKPWmmdRWXObqmyzuo31V+0LR9oWlzj9kyzvoL1SNyO1J9pqXMpUWW91Beqf2ik8/3qecfsi5v96N9U/OppnxRzDVIvb/eis77QfWilzj9kRu+81YjAwKpA81diIK9ahM3mrIlFOFQu22mCequY8lyw3SqzL3p3n1E0wwRSbRcItEyy7eM1KJqzy9OWXFHMU4XLsk5Apq3frVR5NwqKlzsFSRrRzh+lTiseF2BwDWrDnYM9a1g7mFaCjsS4o2BuDQOlLWpgZ95bmP5gOKm0uXLmMnAqy6h0Kmshi0E2V4wayfuyujoj+8hys77RtQbTLpJ4yMr1BPWvStP8QW+qWrNDxMo5Q9fwrxKyujKgJPPQ1v6TOVv4PnKDcMkHpXm51kmGzKm6stJpaMnBYyrgay5dVfVHoj393Lkxx4APeoFub2STblV/GpnkG5gpG4ngCmWlnJNIWM4Q+gGSB71+fyhhaMfeR+pxr0YwUpWVy55QEWLi+Kkj7sfWsW4tgJH8re4Hciuit40iBW3Cu38Uz9PwqK8MMVnKqsrO/U9ya0oXnqo2iKhWcZ6dTFW2ulgWfy38gHk1B4w1WKDRUss7pZOSD/CK3LPV5LSxbTZ4wfNwAW6AGvLdceZtVuPtGfMVyCD2r2MowFLE4qM2/h1PnuJ8bVjRVJx+J7+Rmk09ZNnNQM1M3199zWPg+UvC5PatyyJe3DGuZiy8qqO5rr7eMLCoAxxXDmVdwonNiIpWRNGBUrdKjjBzUjDmvjqr5qt2EF7ozbk1Zs2EMrN7VXHWnMcKT3rOt+89zoyoPl1NNJMMGBqxe24uQLyPnAHmL6H1rMgY+WMmt/RF82V0PQrg189ib4eTlHofU5Dj54fEK2z3JNOeaSMZGEHrWZqM+/UGA7ECugnYW1s/AGBXNmB3je6I+XOaywk1KbqPS5+h4eUZTc3oP8AFduZdGtrlBnyzhsdq4nPFekW6G+0C4jkHB6Zrz6K182/+zA4O7Ga+94QzCEaFWhU+xr8j8w4nwvs8c2upY0vTmv5CidR+ld34a8H+dIJPMJVT9/HGfb1qLTNKhs7VkVR5jLgt612Z1ZbLw4k9rGpZcKU6YPevKxWePMq84RlaC6dzpyvK6caaqNXm39xo2eh2doMiPfKRhpH5Jrl9Y0n7HqHlq+63uS26PHtXS6Dq51eyMzR7HVirD3qv4msRcWYuFmMUsIJU+ue1cmIpxlRaj02PcpynGq6dV76M8s1Xweux5LfKexrhbyCS1laKQYYHFe2rG62kcchy+PmPvXC+J/COo3t411aIsiEfdB5rbhviSaqOhjKnu9Gz53McsUJt0FdHnrtzUZerd7p11ZvtnheNvRhVBwVr7+FWNRc0HdHlqNtGOMmO9PhcvIqDkkgCqbHmpbPc17Cq9S4x+dTOo4xbNVTT3PXrLTxY6ZHp8Slp5AHlOcgGtW1lu9OsJ7eQ7YSNxGOWFTwWl0jCa3mjUuoOGXJ6UurJcjT3kuJkkYIQAqY61+V1swpTclze82feOrTpYBU6VrJfiZRvvtJXaMBegHatrTVkn/eSk7B0FYegwrKj7hyeldXCEiiEYIwK8HHOMJuEUfPZdF1Je1qPcc0gCkqM47VWmmWaCSJ4yCykDPenTzJb8jk1zurTXE7q6sQB2FRg6LlUUux9ZTwirxcNkzy3VYmiv5kK7cORisefIr0nxJpa6jYHUY0Anj4lA/i9688uI8Zr9qy7GwxmHU47rRnwGKwc8HiHRn0M5maoiSasSgAVXJroY46iEnFN3GnE1HUloduo3U2jNAx+c03NIDRmi4DwaaWzSA0GgBOaKKKRQCp4221AOtSAgUIlq5M7ZFRUFxTdwzTJURzdKiNSFhio80mUkLRSUZpDCjFGakhXc/tQGxPZxZO4itIDAqGJQBU1dEFY4qsrsfRTe1FaGI6qdzCH5HWrJNNPNTLUuDs9CtZbo5sdq6C2kwQc81ioAJc1o255rSj2M8R72p6rpupRJottJND5kkiEb+/HvUkXnXeI4AqqTwg7/U1h6LILnREjyMwSYP0Nd74fGnWaK7yq0p7elfm+IwkKWKqJrW7P0PLJ0v7PhWUbyscveXFzETASVK8EVniZw4JJPOa77X7O21JDLbMiy98jrXGtpjxS4lZR+NNrSx72DxNOpT1VmQXN19ocORgjGK5jxtEI9XEoGPMjVj78V188MTLGiYHzYJrkfHT51dYOvlRqufXivRyT3caox7M+c4scPqtNJdTkyc0AZoA7VKig19otT4FuxJaDFyn1rsYh8grkEG2RT6GurgfManPauDNKLlRuuhxYh6pluJeanMfFFsm4VYmXYlfAYms/bcp00qa5LlMLzSSKdtSDrTiQBzWyqS5lZENIZC20AGtnS7jyblWzgHg1kqgk6HFXrVCpANedmDhKL6M7cHKUJKS6G9fQyG2WIMXZzjOO1SvpwawMHtircC74YmbnAq1gdMV8w8S42S6H6JTxTdOLMywg8mxNu3XGDXn7aZP/wAJG6wZBV85r1EoBzWG8Aju55IxiUjANevk2cTwkqnKvjVjw84wscXVg27a6j48RxgzuEwPxq1Z39tAzK0ZntpB+8XH5Gso6TLPdxLancJOck8Cr0Wnsi3ML4MiHb8vQnFaToPCSVdPc9qlgsLQgo812aFp4x0uycW9vaPFDnqKsXeqf2q4eI/6Mh4H94+prktH0lrq9eORSCpxg10U1imlTQIHXfIcNGPTHWvRxsp1MI3FlYrDYanJKm/eHdWyaesqiQRg/NjOKY7YOKjSPF+0nqABXx0UtbnFhIpylcTUdLtNTt2iuIVbI645FeOeJ9BfRtQaPH7puUPtXs899HErnB+Tg/X0riPH4+0aPa3Lx7WLED6V9dwlj6+HxcaMn7kuh5eb4K1J10rWPLGjGal06QW+pQSsOFYZpG6moScNX6lUjzJo+ci7o9v06+dljcHKlQRWhdzG6tmQpwRXN+EJxeaTE/XHFdUIvkP0r8SzKmsPjJR6pnsYZznRtcwLBjaAp0Oa37VHZPMfPI4qtY6YDdPJL8yg5UVssg24HGK5MTXjOWm535ZhXHWZl3K7Rk1VAinJTjdjpT9QlwSmap6Krz6m7/wqMV20oNUnM+thFqk59h6WRWRkZcxMNrDHUGvKfEWnNp2pzQEHAY7fcdq90khUckgCvP8A4h6ckkMN9HtIHyMR3NfR8KZnKOK9jLaX5ny/ENP21ONdLWJ5RMvJqsQQa0pY+TxVZo/av0eUdT5mE1YqEHFNIqd0I7UzaT2qLGqkR4NNNWPKNHkmizDmRXoqfyT6Uvkn0pWY+ZEAoINWFg5pxt6LC50inRVv7N7UUWH7RFTOKXNJRUFC0UlFFwAmkpTSUMYtFJVmGzmmTciEj2FOKbegnJR1ZABk1dt4yByKmi02YAEwtmra2M+P9WfyraNKXY5qleOyZClSjpT/ALHMBnyzTlt5T/Aa1UJLoczlF9SOirC2kzfwGn/Ypv7hrRU5PoZuce5TIpNtXhYy90p/2F/7lNUZMXtYrqZoXDZq3A+GqZrCTH3KaLKYH7tONOUWEqkZLc67wrKCbuLP3osgfQ11Vu42A5rh/DjGz1GN5vljYFWz6EV1cYZQMTwlf+ugr43O8POOMc1F2aPtOGcfh6eGlSqzSs+ppvd4XBY4NV5Ssh6/WmxSQxvvnmh2Af3warfIzZW8twD0JfFeV7Orf4H9zPoo5lgYyt7VfePkIEsS/wC1XGeNyP8AhJJgPQV2KiFJkklvbYqpzw+a43xIh1LWp7iFgY2Pyk162R4as8Y58rSt2Pm+KMfhq1OEaU07Poc33qRDVn+y5vUUn9mT+q/nX2SpTXQ+MdWHcaOoroLNsW681irp0685WtO3EkMeGwa1VNyVpI5MQ4yWjNiC+aLouakl1FpRjaBWXb3AkuFj2/eOK6WHQDcLlDivkM5nl+AqqVenqwoUsRV92DMf7Q1M85mbGeTXRjwpKacvhSUMMED3zXmPiTKoQfs46nWsoxknqijY20jLnBPetWztmlkAwa1LPREt1+eRifatKOCOFcIoFfB43M/bTbR9DhcqnTiucWFdkSp6CpR1qHcQ3tUgavGlds9qE7Kw/Gax71SlyccVrBqz9QUfe71pQdpGOKd4XHQwNhZoZGifuV7027lWzt8KfnY5JPUmrFo2YFNZGql5bvaozt9K6o1Z1JKE3ogxFeSw6tuyawvGjuTJDIqSONrZGT9RV54clpizSSnqzdTWLbRSRTK7DAFb8DBlBrXE4iokoKWgYLF1G1zkcsTGNGHXAzUxCoDIxwAOTTpZVRS3YDNVLqdZYRFt+WTr6AVyU4ub2PSoU7zcl1KLalFcy+TbReac8nHArK8eW7N4bUn+BgeK2Y2a0ZY7e1Ux92U0zxBbjUPD9zH/ABbc17OAqqhjqM0rJNE5vT58LJR2PC3HJqEqTW42jyEnDCmHRZfUV+1qm5K6PzpYmmtLnVfDm6ykloTyDkCvSGdIyqk/M3SvIdAin0nVIrgEbc4Yeor11I1uCk/UEArX5XxjgHQxiqvaS/E+nyGrTrcyb2JlIXpUuflJqKiRiF2jqa+J3Z7NFXqO2xiXcZmuXx90d6zo74aWjpFh5WPJ7CtnU4bgQCK2TLOfmasVdHuhJvkjBHsa+hwdSk6f7x/I+hw8oShab07FebUry64Z2x6Cq2vlpPC6jqRLzWjO0NsChjKvj0qnfxNdeHJVTG5Zgx+mK9vLakI4qlK1lc4OIEpZbU5Fax5vNFyaqtEK6CTTWY9RUDaU/qK/VHTU1dH5TDExtuYRtwecUnkD0rcOkynoRSf2RL6ip9g+xr9aj3MXyvagxe1bg0aU/wAS0HRZccMtT7Fh9bh3MLyqDFW5/Ysv95aP7EkI++oo9iH1uHcwfL5p/l1tf2G//PQUv9hSf89BU+yYfW6fcxPLoraOhyA8OKKzfKnZsf1qn3OKpaKM1yXPXCikoouAtFIKWlcAUfMBXa6dEqWUeABkVx1uu+dF9TXcwrsiVfQV6OBjdts83MZWikPAozS0hr1EjyLhmlUj0ptFAEuR6UuRUWaM00KxLke1GaizS7qLisSZFJuqPNGaTeg0iTfinrLgVXzRmsE7sfKWTLTS4qHNITWqdhcpPuFJuqIGimpCsS5zRnmowcUuafMFiXNRXc4gtnkPYU8A1Q1hv9E2f3jUVJWi2VSjzTSZW03VfKvo5JOVzXsGlXaPaIy4+YZrwuKI7hXqvhiYvpcZ3ZK8V+d8YYX22GVbqj38NJUqvu9TtYpty5p/mjPWswTlLNpPQ4qqt8c5zX5h9Xcr2PaeK5bG/wCbTwwPesiO73DrUy3OKzdFo6I4u+5oHFRl8Gq32qmGYE5qfZsJVk9i8HqhqBJTIqeN9/FJcQlozVR92RM7zhoN02YNakE8rxSCIZLHkk9ayg7RSfKxAzWgLocZBradNxd11MYVeaKjLoOMJbpU8UEiDg0yO5U84qdZ93AFYycjamobjSrMSr8gjFc7JdTSJcWzEgg8D2zXVKOBWXqWliWdLqEhZAfmH94V2YDEQpyamj3cunGF4y6mClzcW86sjlgoxgntW/NOtzok8oGGMZyK5/UIHtJ8EHYeQangvNuk3iMeiEjPvXvVaEK/JUp73R3ZtCLwUqi7M5L1pRSDpRX7JSSVNa9D8Lluxe9d94Z1BbrThCx/eRcfhXAVc0+5ntbkSwOVYV81xPl1LHYR3dpLVHpZVjZYWupLZ7npcjCNdxpIgGwxYEn3rE0a9l1Pz47lgwC4wBimzWAUTxWXmiZBkHeea/IfqkYSdKbsz9JwVejWpJp25jo+oqnqELSQko4XHvWFFHrFxBsZ2X/e4NLJFqix4cbsf7XWtKeDjCek0erSwnJL40JFemOXyp1WWP1PJFWJktjY3axRBQ0ZJIrDlEpf5omDe1asHmPps6MhGYmwa9R04xnCSfVGma0I/VJtdmcWeppppzZBIppr9swsV7KPofhj3YZpRSUtbsB2aM0lFZ2JFzRkU3FGKTQDs0ZpKKXIMniIwciiokfbmivBxOAqSrSkkVc8spMU4AnpUi20rjIX8615T7G6RDRVg2rDqwFOEUC/fcn/AHafKLmRVpQCelWt1snRC596vaZcQPeIhgQA8c1UafM7EznyxbsUrFCLuMspxn0rsBIu0c1T1eHyrTfCoUjuBWXbTyOY9zE/jXfT/cPkPNq2xMefY6ISA96duFUEarCtxXXGdzhlTsSSSpEpZ2AA9agGoW5/5aqPxqjrbE2g5PWua3H1Nc9bFOErI68Pg41IczZ2n262/wCey/nQdQtR/wAtl/OuL3H1NJuPqax+vT7G/wDZ0O52v9o2v/PZPzo/tC1/57J+dcVk+tGfej67Mf8AZ0O53C3lu33ZVP0NSCaNujiuPs3C9TWtFKDjmr+ttoylgVF6M3kG8gLyT2FaY8PaiwBEB/OsrRriOK+heQZUNzXXtNPb3v8ArD8xyD6g18/m2bYrDTjGhbVdT1coySljpSjOVmjFPh3U1Un7OcD3rJlZYnZHIDA4Ir0m1u5J7O4LMAQpwffFeQ3cNxJeTEgnLnms8hzvF42dSNZL3exlmuUUsHUUIyuaIuIv74/OlFzD/wA9FH41imB0/wBY6r9TSGWyQfvJ9x/2a+mWJfU8n6qnsbX2yDOPMFOW5ibo2a5/+0bSNvljLfWt7S54ry28xY1Ug4wK1p1ud2IrYf2ceZonEoNZWs3K5RA3TtSa1NJBMFViqkdqwGd5XySSfUmscRWt7hthcMnaoXEk5zXa+E9RZVeHOOOK4WJWrsPA8ccuuxxzfcKnj1rx8yhGeDqKaurHU6blNRjuegiUtoLk/eL7vwrLSbB61ovc2kiyWsW6OPGFZhnvVU2UKrn7QSPZDX5jRoNJ80dz38Xk2MvBQjfQfFce9WluMjrVREsVIBuX/BKtrHY44vCB7rWNSh/dZMcnzCO8B6zEmplYk8ZqvHLG7FLWLzSvBdzgVBcXl5FIsalY/wDdWpWXVJLmtZHo4fIsTN2m0jZSZbfBlO3PrSXerQrCQh3MelVrm3FzHA0jFj5ec+9Z/wBm2TYA3Vwwo0nK8t0eXipVaE3SjsMtZDLfpvyVJ5rpysUmAQNtY0NqRKHG0Yq2xc4yCQPSlipKbXLoLBzlRTur3L5t4QQVIp52qQOKxGniLYBYGrlqxJB7VyypNK7Z0QrpyskaoPFOwGHIqJXGBTHlcNha51HXQ741eXUZfWsE9u6yxlsDIA61yFzBNPbGC1tmjjJ+Yufmatu8vPOuWVmIji44ONxotNRQthIQh7E96+xyei8NFVKmr6XO7FZdVxdJQlNqL3SOTOi3oH+rX/voUf2Le4z5YP0YV6VAsVxGCWGT7UkmnRMein6rX1LznE20sfPPhjBbNtM80OkXygn7M5A9BmiK3lizuicH3Fd7PpijlVwfVTiqAnmjm8pR9oHQpjJH415eOzPEzg+e1vuBcJ0V71Kp943w1bNFG8jqQz/yrblGyNnRRv8AWnxKAgO3accj0pzFQOTXwNetKrWc2erg6CwtNQl0KscvmR7gQaY2WyDU6bQzARhV7Ed6f5at7UOokzvWIhzWRzeohoZRgcGksL5jMIW5WTK49K3LuyjmTHBNYy2DwX8LBfl3da9bDYinOKhI9B1adTDyjLezONvAqXUqgjAYgVX8xf7wrK1iWRdRuBuIxIf51kPcSD+Nvzr9uws/ZUIR8kfjcsHzTevU60OvqKXco7iuHk1KVDjcx/Gmpqkjtgsw/GtXiovoV/Zsnrc7revqPzo3r6j8640XUrD77fnU0b3DngvQqyeyIlgLdTrN6/3h+dG9fUVzqW90erED61MiMnElwB7ZrVSXVGTwqXU3N6+opC49apxWwKhhISDUV1ci0+U9SK0uoq7MlSUnaLL/AJgPeiqFlP8AaEZiehorN1Ig6fK7M59bKOCwE2MtisiS4diecV0Ljdoox6VzTDk159aPKlY+iw75r37iFmPc0lLg0bT6Vz6nToIaltpPLuI29GBqPafSnKpz0pxuncTs1Y7uRFubPHUMtc0rJDJsPBU4ra0WXzLIK3UcVja1btFeF0GFbmvRr6wUzycOrVJUmy9HMuBzUgvIl6uKwUuHUY5NQO7Fj1rBV2lodH1VN6s2NVuYpLbarAnNYNObdim1hOTm7s66VNU42QUlLRg1FjS4lApdpo2miwXJIzirsEh9aorxU8bYoEzctJiGHNelRRiTRIr770kcWOema8kilYSDFej6Lqol8NS2p++OleLntCrVoxlTWz/AKGK+qzck7XTR02nyI8SW043F03EgYzXj/iiaa1125gikYRq5wBXqUc6o1nMT8ojGcVzPiLwxaXsN1qcO6OUDewJyDXiZHU9hiZKV/e/M9nHYVVKEK8VstTzN5JHJLMSfrSbWNagsVXrzW1ovhDWdeYLpel3FwM48xUwg+rHgfnX2zXKrydjwfbLaKOTWFz2NdH4bZopHjbowr1HRPgNfTBZNZ1GK2XqYrdfMb8WOAP1rM8f+ArXwNcadcWFzNNbXTNGRPjcrgA9QBkEZ7dqWHxdFVVFMzxMKk6T0OT1i2E1vuxyO9c6sG3pXXyqJoCvqK52VNkhX0r0sTTXNc83CVWo8pAiYNbOgz/ZNXtZ+yyDP0zWWBg1YiYIQfSuapTU6coPqjp53GSkuh6LexmG+lVemcihbn5Npoa7W702znA5ePDHHccVFGhc8cAd6/N7um3GXTQ/ZsFWjiMNCq+qHSIY9rHuM1NbCORgr0XGJbdSvJTg1UBIPBxSoyujpXvxt1Oit44YUyvHvWfNuu7rbHyScCq2ZWiJM3H92tnT7VbS3EzkKzDknsKwx1f2ULLdnBWl9Xi57vZGgYl8tIy2BGgBb6VmfarJJsASkE439qddSzX8Yt7ZWCd2PGapyW3lRtC5G5RXnYTLeaLlV3Z5dDLKU7yr6yf4Gm0ttGy77hcN0APNasGzaABwa4yMhZQ0oDx9D7VaW8uAPLt2YoOmetZVcqcvdgzdZRSp6Q/E6K7+wR/6wqre1U01KyEgSNZG9wM1gt9pSXzJUJJ65q3BqKoR+5wa6aWT0ox/eO5Tymile1zoopklXKN+B4IolkEUMkp/gUmsSXVCwysLbh0IHIpbnVhcaeY9rLK3DDHauGrlajVXs3dHE8rkqkWtrmeiyXbEDqOTT4Y7iF1Zom2A8HFdJ4a0sGDzZF5bmugms4ghyoxX0yirLyO6tmEac/ZpXRh6NBPLDnY3WtO5ZLKLdOwU9l6k1ce6h0nRGnIAIHyj1NYcCyTn7VcMXmcZ56L7CuTHYuGFhd6tnmc8q03K1kRsbi8PLGGI9h94j+lXIYIoECxoAKAuGqSvkMVjald3ky5y00K85KEsKgO+TGelXSATyKNormU9DgqQc3qyqFYClTdu9qnZRUM0gijYgc4qoJzdkVTw8nJWHSRxEhicMPQ1BIykqUOcHmuWuL65llkcSFQDwtLY6hMLuNWYkMQDXu08rnBKbZ7ksBKNJyv0PPdf41W6HpI3865+d8HrW14gcrqd16+Y3865iSQlzX7LGX7uHoj8whT993LNtYSX0xVTV86TBY/NcOc+1P8MvuunB67eKl8SkrIo9RW8YxUOcynVm6/sk9CodQtIThIc+5pja4/RFVR7CsZjzSVi60uh1LDw6mjJqs75/et+BpiXDMclifxqiKepxU+0k92aezilojutIuBPYpzyvFU9cUqUf1qt4auMs8RPXkVq6tD5lqSOq816Mffo3PDlH2WKKmjN+4f60UzSUIikOOpFFZqLsKsr1GNskV7BUI4qM6TaZ+7ipdKkD2YwO9UdQvfIuCpJqpOKppyR0RU3UlGLLqadaL/CKlWwteyLWJ9vDD/WYqrLdy7vkkb86y9vTWyNlh6st5HULp1sT/q1pw0y0/wCeYrlBeXI6Sv8AnU0V7esw/eviq+sQ/lE8LV/nOvigjhXCKAPamT2sU/Eig1hw6hcRuuWLDPOa3SzPb7h1IyK6qdSNSNrHDVpTpyTbK40u2/55ikbRrRjnYKz2nulJzIRSi9uMf6w1m6lPZxNuSrupFz+w7M/wUf2FZD/lmfzqsL+4AxvpRfT93o56X8oWr/zFkaHZ9k/Wk/sO0/uVD9um/v0v2+UfxZpc1LsJqv8AzEp0K0P8J/Oj+wbP+6fzqP8AtCX+9R/aMg/i/SnzUuwv3/8AMSroNnn7p/OpV0OyX/ln+tVf7SkH8dOGpyd2FF6XYGsQ/tF+LSLFWyY/1rSENpbxEW+4E+tYA1OT1qSPUHZwD3rhq4GFWV+dry6GbVa2up0tte7YdkkpUL93Aziu0034d32v6fBPc3zW9pModQfmZlPIOBwPz/CvN2bERNb/AIT+K2oeGXjsb6Nr7SU+VQD+9hH+ye49j+Yry8VkioP2tB6ndg8U637us9Eeq6P8LvC+kFZDYC8nH/LS6O//AMd+7+ldhHGkUapGioijAVRgCqmj6taa5pVvqVhIZLaddyMVKk9uh96vV5M5zk/fZ7UIRivdQV5j8cLbzPB1ncAZNvfI2cdAVYf1FenVxHxatzP8ONTYDJhMcoH0dc/pmrw0uWtF+YqqvBo8ItX8yIfSsbUgUum461o6dP5g29KbqsIKh8dK+3n71K58zT9ys0zE3GlUsT1pTilUj1riR3M9P8Mab/aPhm3CyBDG7Fs+9WryJLcrDERt7nuarfD4NJp8y7z5ROMVuz+HljJkErMM5C1+T5riI0cwqQlLS+h+h8PYv/ZYxqO1tjAHmWspBXIPr3pxhD/OBx6DtXRz2ME1qqzDawHDDqKw7m1nt5Qq5PPysB96ssPjFU1WjPoqeJjU8mR2dnJNeRqEYpnk46Vq64ZYWhTB8gDt61bMjWVvC8jfvH+XaO5qW+lDR7HTgetcc8XOeIjNrRHnfXVVxPKteUyLHVTHOAU+THNQXQa+uppYckLyRSRKV1ARuvyg46dVNb2naYti1w0jDY5+U+1d1fMXFWW501q1LD/vNmcptb5gp+UdatW9ykEe7GWq3Jp0EQuES7R5GGUTPJrLsZ1guf3qb0PDCuuniG4uXKb0cTSxUG6bvYtpqEsp2uFIY8dsVINNuJW+YYU9NtTf2anmoyRtLbueCvVfrWncapYaUoimnQMP4c81xVMXXrSVPDxbfY4sZmNHCx5r2EtbFYFAZiT71nXEQudXWFOgIBxVuLxHpc8qosoLMcCq9ky2+vzGTH3uPxqcHh8RSxH+0Radupy4HH08XzzpO7SO90y3EVsqgVLNbIQWZjjvUNtfW6RqGlUE9s1R13W4bW32B/mbvXuJHmKnVqVbJbmXrV/Hfanb2UYLQxct6Z7VdGFWsKyR55jcW0i7mPKt3q82oeW5juF8qQdieDXzeb4avVnzpXR31afJFQh0LrSY70glB71my3R69vWqr3uznNeCsPJ6Hh1MZySszd3j1pd49a59dRJ71ML75c5p/VZozWPTNhyrDrURiVu+RWNJqnl9Wqs+ssDkGuilgq7+FFPOY0y3f+HjcSeZBIqZ6g01dJi0+0aeXDyRqXGOmRWXJ4gl3ctwKZc+ITcWzROhwwwa+gw2WZnLk5leNyKvFXNSdO/Q801TzLi7mkKkl2JOBWC9rMWPyN+VejPFEScIv5UwwRn/AJZr+VfqlFqcUrNHxyzDke1zk/Dcbx353KR8vcVb8Rxs7xtjjHWt8QIjZVAD7ClkgjlGJFDD3rujTvDlMJYy9ZVbHm8sZDdKYUYdjXoJ060znyUz9KT7DaD/AJYp+VT9T8zuWZxf2Tz8K3oaMEdjXftY2f8AzySon0+yZSDElL6m+41mUW/hZy+iT+TqMZPQ8V2kqh4iD3FcjNZvDfb44yEDZFdZE++FD6it8MmouLObHtSlGpEi06MRwEY70VYhAUMB60Vsoo8+U25NmBoiMtuVOetZ2tWcrXm5VypHWtux9KTUAMisJUuajZnpwrONdy7nLwWErON4wK11s7dVGVBNBpCT61zRhGJ01Kspim2gHIUU0xqOgxSEmmkmnoSm+4AAGt6wfzLYZ7cVzxJrU0iU7mQnitsPO07GOIheFxl8uyU+9UWlVe9aeroflcdK5+cMx4rOv7szXDJSiiwbpR3pPta461SMDnvR9nc8Vz87Or2cS6LpT3pwuAe9URav3NPFsw/ip87E4QLZmz0pu8+tRKu3qafketLmZLiug8MTTxTVAxnNLuA700yGiVTxU0DfvV+tVfMUd6fFOokXnvWsZamcoNo6huYD9Kk8IeE5fFfiSKwG5bZP3lzIP4UB5/E9B/8AWpsSPMiRxqXd8KqqMkk9BXvvgPwpH4W0FY3VTfXGJLlx/e7L9B0/P1qc0xSo0rL4mY5bRdSo+yOktLaGytYra3jWKCJAkaKMBVAwAKmoor5A+jCsDxvbfa/AuuwgZJsZSo9wpI/UV5X4x+M9/pnjY2+hiG402yzFOrjid8/NhuoxjAP1613WifEXw34x0G7UXaWk3kOJ7a5YKyAggkdmHuP0rb2M4JTaI5k7o+bdLu9s0eTw3Fbd8nmWr49M1yNu20qQc4PBrsoGE1spJzuXmvssJPng0fO4yHJNTRyTvyaWMlmAzUt1B5dw6+hpsKDzF+tck7q52ppxuj27wlbxQ+GrUqgBxu9ya3EuBJwy4rkUmNto1hHHKyzpEDx0INPh1W6UfvG3A+1fj+Ky6piK9Srfds/RstwEnhINdjdvCwmCEBoW4yP4TUMMEtnMWluVMPZW7Vhxz3jSFldsZ6GlvbqadowwYMowR2NEcuqRtG+h6iwslaN9DTvmWTVbB45N0ZJOP51mahqMt3cMVdgoPAFOllVNRsYoydvkOwz1z3rZOmQDSC5QZx1rvpYSMVFvt+p42VTp08RWk1f3rFCC7jurdeALiPjB/iFcn4y1y8XVXtY53SFFHyKehrtNN0sCymmc5+XI9sV5l4wfOuzHHJVWP4ivYyLB04427V9GefxPNcijB6XK2manLaapBcmRjscE5OeO9ej3NqiNHc25DJcYZB9a8hWTBr2KyZGtNIVzhPKBx6mvQ4iopunOOnRnHwtWnTrygtmhYDqVg/EZ8tucdq47xjAf7TF2cgTLkg9mHUV7DfyR/wBmR4T8a4LxRpjalEiW6ZcSA8eh4/pXn5bUpYPEqrLRdT0M7j9cwjmo2aZy3guya98QxEoTFFlmPYHtXczadcLfvKAQgOfMY8VoeG9Bg0Sx2KMyPy7VLrFtc3UaLbjIz8wzjNeHmeffXMwcoO0FpcXD9KWGpa6cxgyl5Jwyu7t1HvW3bwtdadHPJ87A85qrcqmh6TLdzMDPtwD6H0FO8Mast9a5JGJRyB2Yda68LKpWpusl7l7XPSq5lSlX+rw3RvWtkhjWSNQD7Cud8WC5s4pLqJUJ+8dyg57Yrq9KkAkeBuo6UniCyWbT3bbnbz/jXQkk1Jq9mcOKlKSlBOzezPH18d3tvA0JtoWU+2Krx+Mnd/30QA/2aydYtfsl/PD1CMQDWKzYNfZLKsBKHMqS1Phpzqyk1OTuj0W18SWco5fb9a0Y9Tt5l/dzIfxrygP704SOhyrsPoa82vwzgqmsLxCLnHqeoTOrk/OPzqlc3sVpEzuwOB0zXnxu7j/nvJ/30ajNzKx+eRm+poocP0qbXNJtIiUHLU0rrVbmSZmWQqCeAKpPq98v/LZvzqIyZqCTBr6D4VaJUKceqLK61fHjzmxVlNVvNv8ArmrJAAPSpN5A60+eS6lypQeyNuz1O6e7jR33AnFdBI5WNiOoFcXp8mdQhye9dlJ/qm+ldmHblG7PLxtNRnFJHK3erXTSEB9uD2qhJf3bZzM350XJxO496ibBFck5SvuerTpwilZCi6uCeZX/ADqdLqUD/WN+dVVFPPSo55I0cYvoXBqMq8bs/Wui0u5+02wJPI4ri9xLYro/D8uzdGe/NdOGqPnscmMor2d0dAoAzRRmivR5TxDHsfvUuoDpS2akGlv+grL/AJdHdf8AemYabinmkxXGdaYzFNINSYpKVhpkRHNWbKURTgmoGGelIMhh9aUbxlcbXMrG/eIJbRiB2zXMsME5rqYG822Ge4rAu7YrO4HTNdGKjzJSRhhJ2bgykSBSeYBUhgJ7Un2fHauLlZ3XiN86mtPipDb+1MNvSaZScSF3ZhUWHJzzVwQ+1SrCB2pcrY+dIppvxyTTxn1q35a46UeUPSnyMl1EUyCTTowRIDVnyh6Uqx89Kdmhe0R7l8JPC/2oJr13HmKL5bYMPvP3b8On1+lexiuY8E+IdC1jQraHRpFRbeJUa1PDxYGOR/Xoa6fNfO4yvOtVcp6HdhqUKdO0Qrzn4u+OP+EX8PfYLKXGq6gpSPB5ij6M/wDQe/0ruNX1W00TSbnUr6QR21uhd2/oPcngfWvknxHrl54r8QXOs3vDzNiOPORHGPuqPoP1yaeEw7qz8kVWqKETHRNq0jRhutT7KQxmvf5Oh53OQhQvArpdGl32u3P3TXPGM+laejyFLgoejCujDPlmYYqPPTZJq0W2YPjg1QiXMigcnNb2pw+Zb5A5HNQ+HtMa81JBt+ReTU4+pHDxlVlsjPDT5oJdTv7SDfa2nmA5WBf60+5eKMKFGWHPFWbxDbWMEidAuw+3pU+i2KzQNLIMlu9fldTMIRpOsurZ+tZdUUMFTk9krGfDfJu+ZduavL5cmDgGmavYKhGxcfSslJpon2DOc4xV4bGQrQ5j0FGNSPPF2LcsIOp2JH3isifnnFbMWoRz6WYCOV4assbDr1nDu+aMc/XFI0Mkd/Nbr1c/MR2FCxHLy8/b9T5vKnCtWrvtIujWIba0a3QFiwIrzHxihGvyD/pkn8q9Dt7AXV6ABiFDyfWuD8WssviG6K9AcflXt8PVFXxj5eiOLimVOnThGO71OVwd1ereGne88MWs4+aW0JXHqM1wOlaLc6veiC2TLdyegr1Dw5px8P2UttdzI285AUdK6eKMXQhRVNS/eJppHk5F7ZYlThHTqWb7xAlzYLAmQ4qO0v1sYTNcJud8BV74FUJntred3iTc27Iz0FUZ5pLiQsxJJr5mSeIhaasmfosMJCUeS1kdla63bXeADsb0NaAYAZ7V58kMuzeuRite21p4tHuWnJPkrwfrXkYjKYykvYPd2POzLCxw9CVWm9Ec94+1vzrlLKI/InLe5rM8Hau8GofZS+FlOU9mH+PSsK+na5uZJWOSx71DbSmCeOVThkYEV+rUMrhQy9YVLp+J+a08ZJYj2/W57dFq6Q3cUhOCeGrevdVtjYli4wwrgvJkv44LiEfupk35HZu9S3Fxv03ymOJE4Ir4lVYtuHVH6TDD0cTCnVi9zkPGFuovklUYWSMHPrXGSxnJr0XxjbEadYXAX5Qm0muBlBya+3yasq+BhLtofneY03RxlSPmUsYpcmnOOaZzXc0c+4E02lwaMGgYlIRkU/aaQigZFSHpUu2l2e1Firi6eP8AT4v96u2bmIj2rjbVdlzG3oa7EHMf4V24X4WeZj3eUWcVeRYuHPuagwBWhfIftD/WqRQmuSa95no053ihqrzTzHuFKiHPNTAYqbDcih5ZRq1NJudl2qnvxUDKDTYvkmVh1Bp03yyTFN88Gmdmp4oqOFi0StnqKK9hSuj59qzsMRFHQUPEsn3hmpQmO1BU1VlaxXNrcqm0i/u0n2OL0qyVNGD6UuSPYpTl3K32KH0pPsMOelWCDRg0uSPYftJdyubKH0ppsYT2xVghsU0q/pS5I9ilOXcdEqxoFHQVDPArtu7mkYS54qJvtPYUpNWtYqKd7pjDaD0pDZZFOzdf3aUNcA8rWfLHsa3l3IvsPvTTYVbUynqtSDd3FHs4voL2sl1M42RHaozbMO1a2D6Ubfah0Yh7dmP5Dj+GjyW/u1sbRRtHoKn2CH9YZki2c/wmnrbsD92tQADtS8elP2CF7dk1g09nLFd2c8ltdR8pLGcEV6j4V+L8RkSw8TqIJBwt8g/dv/vAfdPuOPpXmMZBHFQ3AizhwD9awxWApYiOuj7hhsZUpT02Om+LfjlPE15Fo2kT+bpduQ80qH5ZpOw9wP5/QV54lu2Pu1sL5CDCqoH0pd0ftU4fAwow5UzatjJVHexkeQfSl+zn0rXCxnoBS+Uh7V0qijH6wzGMPHSiCNo7hWHHNbP2dD2ppthnihUUncf1m6sWPvx4POa6nw5pgtLMSMPnfn8KwdNs2uJ0U/cHU12aSpFGFHAAr4TjTM3yrCUnr1OnLaa5nOWxakj+02UsGMkrlfrWhpETR6bCGGG28g1hfbNrgqe9dNayiSBG9RX5jieeFPlezPs8vx7lT9j2K2pKoQEjmsNIA+oQnGAuWP4V0F9D5yDnoaqS2wjtJ5APm2YFa4StyxUe57rxPssNKS7M5FL9IfEENy+SivzXav8AZ7mEzBlQHq4rzqJRLehWHV8V6TawIlgsbAbNvINe/wARxhSVBR3SPjOHa9R1Kna5CrwR2MrWrK4VTyK8VvpWnvpnbklzXsdxBBaWc5tUUK6ndg8V5RNZEzOw7k17/AsFJ1ZLyI4jrL20Vr8zU8G61BpF8wnX5JeC/wDdr0rzre8iDx7JEP8AEOa8fWyYdK6fwxJPA7IGbb7dq7OLMjpSg8dF2kvxOXKc4nh5qkldM6a50m2clwWQ+1QW9hbK2NzMR7VtxbnjyzBsj0rnvEF5NZCJbcmIH7xHevg8u9tjKqw0Zas+xxHEH1eg6kkzYOkrLENjkA9sVka3pv2DQb5i2dyj+dZaeLNQtIgBsk92GTWXq/iLUNXi8qUqsf8AdUYzX1eA4TzOniYyqSXInc8HE8UxxGGlSS+I5eRSTTFUA9KuPEx7VCYm9K/SHTdtT5VTR6l4JlW50Dyi3KNgCrGpadvYgLhj3Fc34BvDDcSWznAbkZr0KcA8gCvxTiCE8FmtRLZ6n33D+NfsFFdDC1HTFvfDcts6/OiZX6ivIJ4tjlD1Bwa92UM7ND5bE45G09DXjeu2T2esXMLRsuHJG4YyM19RwXiZt1KE/VHk8R07Vo1V1MJkGaj8utRtPuBCJ2t5REf4yh2/nSNp8/2cz/Z5fJ/56bDt/PpX3rgtz55TZmeXRsq/JZTRBDJE6bxlNykbh7etLNY3FsAZ7eWLPA3oVz+dTyIfOZ2w0uz2rQksLmJUaS3lQP8AdLIRu+nrTTZXCz+QYJBN/wA89h3fl1pcqHzsoFPajZ7VfeynilEUkEiSN0RkIJ/Cp20m9RSzWVyqgZJMTAAflQlHuDkzNiTEinHeuqj/ANUv0rEjsbho/OS3laIclwhKj8a3bOGa6VUgiklfH3Y1LH8hXTQcVfU48VeVjnNRTFy/1qkErYvbC6lvZI0tpmkX7yBCSPqKqy6de28ZkltJ40HVnjIA/GsKnLzbnVSb5EUwlL5bEcCrjafex2wuZLOdYD0laMhT+PSpYLK8lhEkdpO6HoyxEg/jio93uU2zNMLkdKj8lgc4rUWGZ0kdIZWWP77BDhfr6U3yZXhaZYnMSnBcKdoPuarliCnLsaOnuWtFz1HFFV7SXZGRnvRXbGascE4XkzYxRipCtJjFVc4LjNtG0U+ijmYXGbB6UbB6VJxRx60czHcj2D0o2D0p9FHMwuyPyx6UuwelSDFJnmlzBzMj2L6UeWvpUuRSUc4czI/KX0o8pfSpMilzRzsOZkBiB7UnkirHFGBS52HMyv5Io8gVY4oIHrS52HOysYKT7PVsUUe0Y+dkCRbailtRK2cmrhope0BTadygNPX1NPFii+tXKQ9aXOxurJ9SuLZR0p/kgVJS5pqbJc2RiIUvlgVJRT52LmZo6W6ojD+LNaBfdXPgkcgkGrUV6wHzZNfC53kVSrWdek736Ho4bGKEeWRqIS0gHvXWWJIgX0xXIabco92oK5FdlEYzGAOBX57m9GpRmqdRWPpcolCbcrkjSbgQfWmXz+XZvtQtx0FJJ97KE5HtxTfMKpmRgF7k15dNPmTSPfnKcoextucPpVi95qmMFVVtzHHQV2d35klmJLdziMcp6ii3ayIdIHQs3UrQlrcxOVBBibvXsY/MJ4qcXNcvKtisnyxYGDcn7zdypHPAmh3NwM4wcj0Neds4LE+pr0bULCK20y7OQPMTkepriLbTBK6+bkIa+u4RzHC4OlVrVXuz5vihOti4qGqI9MsZ9TuhDAhPq3YV6LpWkQ6ZahAAXI+ZjUWiR2dlbeXboFPc9zV25WWWIiM4z3r57iHiGtmlb2cfdprod+SZZQpJTk02NmuEiYDHHtXLeMT/AKHFdId0YO0+xrYhsZ45d9xOBH6E1U8R3Vi2kSWyMHZ+gHauXJX7DH0pwV9Tuz2OE+qyjzK55299njbxTBcqe1W/siEdKQ2iZ6V+6wqxavc/OFOmtCBXVqeNvpXTaB4Ui1KM3Fw5WIdAvU1qS6PpWlMHW2MrKcje2a+ZxvGGEoVZUIJykvuPdy/IcTjUpQ0TKfhfSpIJVvrhRHFj5S3eu90pra/1COASKw+8/P8ACOtcNearLeKFwFUcADtWvp/naV4N1DUUVjdXp+yW+OoB+8R+v5V8LiaMsxxX1rFPzt5I+6p5LTy7CW5veenzZ1Gh60NRuvEeo2bF2SL9yqjPChtuB74rmfH8kmo+BdGvNTiCam9zwGTY+3DZ4/75q54Gt7zS9L12RFMc6Wm6MkZwwDEU7UoLjxF4N0O71VVfUW1COJZNgUlWbBHHt/KvbyyrGFSE0+7/ABPHzfDQipwjqlb12NLxBBHJ8PtQ0FVHm2OlwTH6jJ/9p/rVTw/ZRar8IE0psebdQziEerqxYfqK2xpkdx4r1xzqdnKLyyFt9jR8yJtGMkfifzrktLvm0bwh4NnY4EepvHJ/utvU/wA69mMnKnyre6f4M8RpKd3tZr8UUPEVn9v1DwBaEf6y1iBGO2UzWx8Vni1bwoLmNf8Ajw1MwMR9CD+uK2dY0+N/iZ4YREAhtbWaQDsAMAfzFZGp6Sv/AAgHipF1Oz1BnuWvh9mk3eWNwbB98KaqFVXpvt+rFKHxpdf0RoeKbGPUPBWkBMG4sDZ3OB12EhT/AF/KseO0Sf49XUzj5baETH0GIgP61sW94ieLNB0+bmC/0QRsD3I+YfyP51HDZ+Z8QPGN0ZorfZZRwrNKcKhZByT6cVMJOCkn2f4tIcoqVmu6/Aw/Gfl6j4v8F63GuEvBF+jq3/s1QfELxhr9r4l1TRLe6RNPMSxlDCpJDoN3JGe5rU1XSltvDXgwLeW96bHU4oDPbtuQgt2P4Csb4n+K9VfXdQ8NItv9hPlEHyz5mSFbrn19q6MMlKcI25kr/mZ1m4xk72vY6zw1bxR+ALLw8y/vb7TLib8yP/i/0rlfDF7ceH/hPqWrWGyO/N0sQlZASBlR3+p/Ou3h0yO28X6JJ/allGLXTvsv2JpAJXJHUD8B+VcfeWptPhj4ls1Un7PrDLgDoBIuD+VZQmpNrpJp/iypxaSfVJ/kVtZ8cP8A2jpGo6LcxjUprVYdRbyOpypxyMdS3StbxvrN9dePdN8MySIdJuTbPNCYxlv3mTz17CuP8Q+H4tBj8PyrO8kt/Es0iOuPLPy8fqfyrofGBA+M+in/AGbb/wBDNdc6NDmg6eqtL8P8jnp1Klpc+90dNDq93qnxC8QeGbwRSaRFZfJB5Y4+VM8/8CNc/FruqeHvhZ4Xl0hlEs12YXDRh9y7nOP0FamlI6/GfxI7KwX7EDkjj7sf+BqlaeJbvwx8MPDNzaRQSma6MTrKpPylnPHPB461xOK91RV/h0+TOtPdt9/zRpS/ZW+Jes6BtRItX0pTIqj/AJajcM49dp/SuE8RQy+G/hbpGguCl3f3L3Nwvfap4z/47+Va/ieMaL8Z7C7tS2+5MMr7mJ5ZihH0wOlZnxYuZLvx88Ln5LW3REH1G4/z/SunDUW6lNX0av8AdoYVaqUJu2q0+84BIyo70Vb2UV9H7I8n2hrZpCaKQmmjzQozSZoqrALmkooosMM0uaSinYAzRRSZpWAWikzRmhJDFpc02jtRYB2aM02lzRYQtLTaCahxAdml3UzNGaOUB26jNNpaHFALmk5opRUiE5opaKTYBk0uaB1oNS2AtFIOlLWMtQNPRbSa8u9kLbSBkmuzgtJ44QsrBiP1rE8FxqZZ3I+YYFdVckhCQcV+NcUYmVTMZU+iPveH8BCeHU29WV3YiInIQKOcis2SCC6P72R3P1wKuoxmgZXORSraxADANeLTl7M+wowVGNupnx6esUmYeBWgklzHHjG6p441U4AqUAelTUxLk9dSquIuveVygiG4b99Acf7TZFZPiG4t4kWKJVEg/u9q0tWupYIT5ZC5HpXFzszyFmJJPrXr5ThVXnzyei6HxmdY6KvTpxsWItTnh+42Km/tu8PHmkD2rLNA619M8Fh5bxR8wsTVjopF17+aXJeVj9TVOUl+ppCaTNb0cPTpO8FYzqVZVF7zIitN281ITzTT1r14Yiola5yuKL+m6tc6c2I3Ozup6GtVvEEdwP31nG31Nc33pQTXk4rK6NebqyWrPRwuZ4nDrlpyaR0S6hafwWUQ+pJp1/rVzfx2sMjxxwWwIjjjXaOepPqawFJx1prMc9a5VlUI3tJ6nTVznFVdKkmzqbDxdqWkrJ9kkiJcAHzF3cCqeoeMNbvb60uri4ib7I/mRRCMBA3qR3rCBNNbnNdmEwsaVknoctXH1pK1y7Z69qFj4gm1yF4vt0zMzsyZU7uvFR3us6hf6ZBp07RfZ4Z2nTYmCGYkn8PmNUqK+mpygmny7HA8TV1XNub8njjXpNQjvWe2M8du1ujeV0ViCe/XgVk6Vqt7o1hfWdoYvKvo/KnEibsjBHH5mq1FbRdNLl5VYHi6zd+Y0J/EOqXGpadfvJEJtPjWOAqmAAOmeeafeeJ9YvotUjme3A1PZ9pKx4JCgAAc8cCsygda0Xsnb3FoH1utr725es9e1Gx0eLS4DD9miuVulDx5IdSCOc9Miq+o6hd6rrb6vd+U12zKx2phflAA4/CosUhraKpqXMo6ieKqtcrehcuNb1K68Tp4hleI38ZUoQmFG0YHGav2HjPXdO1G+vYpLctev5k0TRZQtjGQM8ViUU/Y0WrOC7FLF1k7qRY1fV9S17VF1DUZlkmQBY1VcKgBzgCk1fVb/W9YXVLx0F0iKiNEu3AU5H481AetHWtYQpq1o7bEvE1Xe73N+9+IHia9057JrmBFkTZJMkQEjL0xnp+QrHuNWvrnQbDRWaL7HZSeZEAnzbuep/4EagwKTAohh6Efhgu5bxlZ7yLep65qOra5b6vdmE3duqLGVTAwpyMjPqar6vf3Wu6rLqV8UNxKFDbF2jgYHFRUYraFGnCzittiZYipK93uV/IFFWKK15zLnZ//2Q==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endParaRPr lang="zh-CN" altLang="en-US"/>
          </a:p>
        </p:txBody>
      </p:sp>
      <p:pic>
        <p:nvPicPr>
          <p:cNvPr id="13321" name="Picture 22" descr="http://n1.itc.cn/img8/wb/recom/2016/08/17/147142187801671975.GIF"/>
          <p:cNvPicPr>
            <a:picLocks noChangeAspect="1" noCrop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0400" y="152401"/>
            <a:ext cx="3429000" cy="19335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22" name="Picture 24" descr="http://n1.itc.cn/img8/wb/recom/2016/08/17/147142187908400583.GIF"/>
          <p:cNvPicPr>
            <a:picLocks noChangeAspect="1" noCrop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34200" y="2286001"/>
            <a:ext cx="3429000" cy="1933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5" descr="微信图片_201812181704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038476"/>
            <a:ext cx="6477000" cy="3819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39" name="图片 4" descr="微信图片_201812181704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3400" y="0"/>
            <a:ext cx="5054600" cy="3581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0" name="图片 6" descr="微信图片_2018121817103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228600"/>
            <a:ext cx="4076700" cy="2590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1" name="Picture 20" descr="https://timgsa.baidu.com/timg?image&amp;quality=80&amp;size=b9999_10000&amp;sec=1583291061354&amp;di=53c77f51f586e49e2e99c65db662b59c&amp;imgtype=0&amp;src=http%3A%2F%2Fi1.hdslb.com%2Fbfs%2Farchive%2Fdedf35da9c44bc190600563ad103742f0c56118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8400" y="3886200"/>
            <a:ext cx="4267200" cy="2971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/>
          <p:nvPr/>
        </p:nvSpPr>
        <p:spPr>
          <a:xfrm>
            <a:off x="4114800" y="1295400"/>
            <a:ext cx="396240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 eaLnBrk="1" hangingPunct="1"/>
            <a:r>
              <a:rPr lang="en-US" altLang="zh-CN" sz="4400" b="1">
                <a:solidFill>
                  <a:srgbClr val="6600CC"/>
                </a:solidFill>
                <a:ea typeface="楷体_GB2312" pitchFamily="49" charset="-122"/>
              </a:rPr>
              <a:t>  </a:t>
            </a:r>
            <a:r>
              <a:rPr lang="zh-CN" altLang="en-US" sz="4400" b="1">
                <a:solidFill>
                  <a:srgbClr val="6600CC"/>
                </a:solidFill>
                <a:ea typeface="楷体_GB2312" pitchFamily="49" charset="-122"/>
              </a:rPr>
              <a:t>紫外线的发现</a:t>
            </a:r>
          </a:p>
        </p:txBody>
      </p:sp>
      <p:sp>
        <p:nvSpPr>
          <p:cNvPr id="15363" name="Rectangle 3"/>
          <p:cNvSpPr/>
          <p:nvPr/>
        </p:nvSpPr>
        <p:spPr>
          <a:xfrm>
            <a:off x="3505200" y="1"/>
            <a:ext cx="7162800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4000" b="1">
                <a:solidFill>
                  <a:srgbClr val="0000CC"/>
                </a:solidFill>
                <a:ea typeface="楷体_GB2312" pitchFamily="49" charset="-122"/>
              </a:rPr>
              <a:t>在红光的外侧存在红外线，在紫光的外侧是否存在紫外线？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524000" y="1"/>
            <a:ext cx="228600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40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猜一猜：</a:t>
            </a:r>
          </a:p>
        </p:txBody>
      </p:sp>
      <p:pic>
        <p:nvPicPr>
          <p:cNvPr id="1536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146300"/>
            <a:ext cx="6400800" cy="4711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6" name="图片 5" descr="微信图片_202010121936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800" y="4878388"/>
            <a:ext cx="3886200" cy="19796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/>
          <p:nvPr/>
        </p:nvSpPr>
        <p:spPr>
          <a:xfrm>
            <a:off x="3048000" y="1"/>
            <a:ext cx="53340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 sz="60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60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紫外线的应用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4695825" y="5791201"/>
            <a:ext cx="2800350" cy="8239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灭菌消毒</a:t>
            </a:r>
          </a:p>
        </p:txBody>
      </p:sp>
      <p:pic>
        <p:nvPicPr>
          <p:cNvPr id="16388" name="Picture 4" descr="IMAG00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6025" y="1143000"/>
            <a:ext cx="4267200" cy="2857500"/>
          </a:xfrm>
          <a:prstGeom prst="rect">
            <a:avLst/>
          </a:prstGeom>
          <a:noFill/>
          <a:ln w="76200" cmpd="tri">
            <a:solidFill>
              <a:srgbClr val="A50021"/>
            </a:solidFill>
            <a:miter lim="800000"/>
          </a:ln>
        </p:spPr>
      </p:pic>
      <p:pic>
        <p:nvPicPr>
          <p:cNvPr id="16389" name="Picture 5" descr="3-图片-33紫外线杀菌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1143000"/>
            <a:ext cx="4343400" cy="4343400"/>
          </a:xfrm>
          <a:prstGeom prst="rect">
            <a:avLst/>
          </a:prstGeom>
          <a:noFill/>
          <a:ln w="76200" cmpd="tri">
            <a:solidFill>
              <a:srgbClr val="A50021"/>
            </a:solidFill>
            <a:miter lim="800000"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00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5200" y="1"/>
            <a:ext cx="7162800" cy="5072063"/>
          </a:xfrm>
          <a:prstGeom prst="rect">
            <a:avLst/>
          </a:prstGeom>
          <a:noFill/>
          <a:ln w="57150" cmpd="thickThin">
            <a:solidFill>
              <a:srgbClr val="A50021"/>
            </a:solidFill>
            <a:miter lim="800000"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6629400" y="5486401"/>
            <a:ext cx="2819400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en-US" altLang="zh-CN" sz="20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4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验钞防伪</a:t>
            </a:r>
          </a:p>
        </p:txBody>
      </p:sp>
      <p:pic>
        <p:nvPicPr>
          <p:cNvPr id="17412" name="Picture 4" descr="3-图片-34验钞机"/>
          <p:cNvPicPr>
            <a:picLocks noChangeAspect="1"/>
          </p:cNvPicPr>
          <p:nvPr/>
        </p:nvPicPr>
        <p:blipFill>
          <a:blip r:embed="rId3"/>
          <a:srcRect l="15853" t="7088" r="3832" b="4024"/>
          <a:stretch>
            <a:fillRect/>
          </a:stretch>
        </p:blipFill>
        <p:spPr>
          <a:xfrm>
            <a:off x="1524000" y="3368676"/>
            <a:ext cx="4572000" cy="3489325"/>
          </a:xfrm>
          <a:prstGeom prst="rect">
            <a:avLst/>
          </a:prstGeom>
          <a:noFill/>
          <a:ln w="57150" cmpd="thinThick">
            <a:solidFill>
              <a:srgbClr val="A50021"/>
            </a:solidFill>
            <a:miter lim="800000"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e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2940050" cy="2667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4800600" y="1066800"/>
            <a:ext cx="5867400" cy="15700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32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紫外线主要影响眼睛和皮肤</a:t>
            </a:r>
            <a:r>
              <a:rPr lang="en-US" altLang="zh-CN" sz="32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引起急性角膜炎和结膜炎，慢性白内障等眼疾，诱发皮肤癌。</a:t>
            </a:r>
            <a:endParaRPr lang="zh-CN" altLang="en-US" sz="3200">
              <a:effectLst>
                <a:outerShdw blurRad="38100" dist="38100" dir="2700000" algn="tl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436" name="Text Box 4"/>
          <p:cNvSpPr/>
          <p:nvPr/>
        </p:nvSpPr>
        <p:spPr>
          <a:xfrm>
            <a:off x="5334000" y="304801"/>
            <a:ext cx="48006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A50021"/>
                </a:solidFill>
              </a:rPr>
              <a:t>紫外线的危害及防止</a:t>
            </a:r>
          </a:p>
        </p:txBody>
      </p:sp>
      <p:pic>
        <p:nvPicPr>
          <p:cNvPr id="18437" name="图片 4" descr="微信图片_202010121936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862264"/>
            <a:ext cx="9144000" cy="39957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2"/>
          <p:cNvSpPr/>
          <p:nvPr/>
        </p:nvSpPr>
        <p:spPr>
          <a:xfrm>
            <a:off x="1524000" y="685800"/>
            <a:ext cx="9144000" cy="6002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en-US" altLang="zh-CN" sz="3200" b="1"/>
              <a:t>1.</a:t>
            </a:r>
            <a:r>
              <a:rPr lang="el-GR" altLang="zh-CN" sz="3200" b="1"/>
              <a:t>γ</a:t>
            </a:r>
            <a:r>
              <a:rPr lang="zh-CN" altLang="en-US" sz="3200" b="1"/>
              <a:t>射线：做脑手术（放疗）</a:t>
            </a:r>
            <a:endParaRPr lang="en-US" altLang="zh-CN" sz="3200" b="1"/>
          </a:p>
          <a:p>
            <a:pPr eaLnBrk="1" hangingPunct="1"/>
            <a:r>
              <a:rPr lang="en-US" altLang="zh-CN" sz="3200" b="1"/>
              <a:t>2.X</a:t>
            </a:r>
            <a:r>
              <a:rPr lang="zh-CN" altLang="en-US" sz="3200" b="1"/>
              <a:t>射线：穿透力强（骨拍和透视）</a:t>
            </a:r>
            <a:endParaRPr lang="en-US" altLang="zh-CN" sz="3200" b="1"/>
          </a:p>
          <a:p>
            <a:pPr eaLnBrk="1" hangingPunct="1"/>
            <a:r>
              <a:rPr lang="en-US" altLang="zh-CN" sz="3200" b="1">
                <a:solidFill>
                  <a:srgbClr val="FF0000"/>
                </a:solidFill>
              </a:rPr>
              <a:t>3.</a:t>
            </a:r>
            <a:r>
              <a:rPr lang="zh-CN" altLang="en-US" sz="3200" b="1">
                <a:solidFill>
                  <a:srgbClr val="FF0000"/>
                </a:solidFill>
              </a:rPr>
              <a:t>紫外线：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</a:rPr>
              <a:t>①</a:t>
            </a:r>
            <a:r>
              <a:rPr lang="zh-CN" altLang="en-US" sz="3200" b="1">
                <a:solidFill>
                  <a:srgbClr val="FF0000"/>
                </a:solidFill>
              </a:rPr>
              <a:t>化学效应</a:t>
            </a:r>
            <a:r>
              <a:rPr lang="zh-CN" altLang="en-US" sz="3200" b="1"/>
              <a:t>（</a:t>
            </a:r>
            <a:r>
              <a:rPr lang="en-US" altLang="zh-CN" sz="3200" b="1"/>
              <a:t>1.</a:t>
            </a:r>
            <a:r>
              <a:rPr lang="zh-CN" altLang="en-US" sz="3200" b="1"/>
              <a:t>使底片感光</a:t>
            </a:r>
            <a:r>
              <a:rPr lang="en-US" altLang="zh-CN" sz="3200" b="1"/>
              <a:t>2.</a:t>
            </a:r>
            <a:r>
              <a:rPr lang="zh-CN" altLang="en-US" sz="3200" b="1"/>
              <a:t>消毒杀菌</a:t>
            </a:r>
            <a:r>
              <a:rPr lang="en-US" altLang="zh-CN" sz="3200" b="1"/>
              <a:t>3.</a:t>
            </a:r>
            <a:r>
              <a:rPr lang="zh-CN" altLang="en-US" sz="3200" b="1"/>
              <a:t>晒太阳可预防缺钙）（消毒柜、紫光灯）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</a:rPr>
              <a:t>②</a:t>
            </a:r>
            <a:r>
              <a:rPr lang="zh-CN" altLang="en-US" sz="3200" b="1">
                <a:solidFill>
                  <a:srgbClr val="FF0000"/>
                </a:solidFill>
              </a:rPr>
              <a:t>荧光效应</a:t>
            </a:r>
            <a:r>
              <a:rPr lang="zh-CN" altLang="en-US" sz="3200" b="1"/>
              <a:t>（</a:t>
            </a:r>
            <a:r>
              <a:rPr lang="en-US" altLang="zh-CN" sz="3200" b="1"/>
              <a:t>1.</a:t>
            </a:r>
            <a:r>
              <a:rPr lang="zh-CN" altLang="en-US" sz="3200" b="1"/>
              <a:t>日光灯</a:t>
            </a:r>
            <a:r>
              <a:rPr lang="en-US" altLang="zh-CN" sz="3200" b="1"/>
              <a:t>2.</a:t>
            </a:r>
            <a:r>
              <a:rPr lang="zh-CN" altLang="en-US" sz="3200" b="1"/>
              <a:t>验钞机</a:t>
            </a:r>
            <a:r>
              <a:rPr lang="en-US" altLang="zh-CN" sz="3200" b="1"/>
              <a:t>3.</a:t>
            </a:r>
            <a:r>
              <a:rPr lang="zh-CN" altLang="en-US" sz="3200" b="1"/>
              <a:t>捉蝎子</a:t>
            </a:r>
            <a:r>
              <a:rPr lang="en-US" altLang="zh-CN" sz="3200" b="1"/>
              <a:t>4.</a:t>
            </a:r>
            <a:r>
              <a:rPr lang="zh-CN" altLang="en-US" sz="3200" b="1"/>
              <a:t>洗衣粉中含有荧光增白剂有强烈致癌）</a:t>
            </a:r>
            <a:endParaRPr lang="en-US" altLang="zh-CN" sz="3200" b="1"/>
          </a:p>
          <a:p>
            <a:pPr eaLnBrk="1" hangingPunct="1"/>
            <a:r>
              <a:rPr lang="en-US" altLang="zh-CN" sz="3200" b="1"/>
              <a:t>4.</a:t>
            </a:r>
            <a:r>
              <a:rPr lang="zh-CN" altLang="en-US" sz="3200" b="1"/>
              <a:t>可见光：红橙黄绿蓝靛紫，</a:t>
            </a:r>
            <a:r>
              <a:rPr lang="zh-CN" altLang="en-US" sz="3200" b="1">
                <a:solidFill>
                  <a:srgbClr val="FF0000"/>
                </a:solidFill>
              </a:rPr>
              <a:t>（只有此能引起人类的视觉）（火炉、摄像头看到是红光不是红外线）</a:t>
            </a:r>
            <a:endParaRPr lang="en-US" altLang="zh-CN" sz="3200" b="1">
              <a:solidFill>
                <a:srgbClr val="FF0000"/>
              </a:solidFill>
            </a:endParaRPr>
          </a:p>
          <a:p>
            <a:pPr eaLnBrk="1" hangingPunct="1"/>
            <a:r>
              <a:rPr lang="en-US" altLang="zh-CN" sz="3200" b="1">
                <a:solidFill>
                  <a:srgbClr val="FF0000"/>
                </a:solidFill>
              </a:rPr>
              <a:t>5.</a:t>
            </a:r>
            <a:r>
              <a:rPr lang="zh-CN" altLang="en-US" sz="3200" b="1">
                <a:solidFill>
                  <a:srgbClr val="FF0000"/>
                </a:solidFill>
              </a:rPr>
              <a:t>红外线：一切高温物体都会向外辐射红外线</a:t>
            </a:r>
            <a:r>
              <a:rPr lang="en-US" altLang="zh-CN" sz="3200" b="1">
                <a:solidFill>
                  <a:srgbClr val="FF0000"/>
                </a:solidFill>
              </a:rPr>
              <a:t>.</a:t>
            </a:r>
          </a:p>
          <a:p>
            <a:pPr eaLnBrk="1" hangingPunct="1"/>
            <a:r>
              <a:rPr lang="zh-CN" altLang="en-US" sz="3200" b="1">
                <a:solidFill>
                  <a:srgbClr val="FF0000"/>
                </a:solidFill>
              </a:rPr>
              <a:t>　　　　遥控、遥感、加热、夜视、测温</a:t>
            </a:r>
            <a:endParaRPr lang="en-US" altLang="zh-CN" sz="3200" b="1">
              <a:solidFill>
                <a:srgbClr val="FF0000"/>
              </a:solidFill>
            </a:endParaRPr>
          </a:p>
          <a:p>
            <a:pPr eaLnBrk="1" hangingPunct="1"/>
            <a:r>
              <a:rPr lang="en-US" altLang="zh-CN" sz="3200" b="1"/>
              <a:t>6.</a:t>
            </a:r>
            <a:r>
              <a:rPr lang="zh-CN" altLang="en-US" sz="3200" b="1"/>
              <a:t>微波：加热、雷达、通讯</a:t>
            </a:r>
            <a:endParaRPr lang="en-US" altLang="zh-CN" sz="3200" b="1"/>
          </a:p>
          <a:p>
            <a:pPr eaLnBrk="1" hangingPunct="1"/>
            <a:r>
              <a:rPr lang="en-US" altLang="zh-CN" sz="3200" b="1"/>
              <a:t>7.</a:t>
            </a:r>
            <a:r>
              <a:rPr lang="zh-CN" altLang="en-US" sz="3200" b="1"/>
              <a:t>无线电波：通讯、导航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438400" y="1"/>
            <a:ext cx="5691188" cy="8286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spcBef>
                <a:spcPct val="50000"/>
              </a:spcBef>
            </a:pPr>
            <a:r>
              <a:rPr lang="zh-CN" altLang="zh-CN" sz="4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电磁波应用总结：</a:t>
            </a:r>
          </a:p>
        </p:txBody>
      </p:sp>
      <p:pic>
        <p:nvPicPr>
          <p:cNvPr id="1946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3288" y="228600"/>
            <a:ext cx="2144712" cy="1447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1" name="Picture 2" descr="http://img3.qianzhan.com/news/201304/07/20130407-0c82e4240f120281.jpg"/>
          <p:cNvPicPr>
            <a:picLocks noChangeAspect="1"/>
          </p:cNvPicPr>
          <p:nvPr/>
        </p:nvPicPr>
        <p:blipFill>
          <a:blip r:embed="rId3"/>
          <a:srcRect b="9044"/>
          <a:stretch>
            <a:fillRect/>
          </a:stretch>
        </p:blipFill>
        <p:spPr>
          <a:xfrm>
            <a:off x="9137650" y="5738814"/>
            <a:ext cx="1530350" cy="11191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2" name="图片 1" descr="微信图片_201912011221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5580064"/>
            <a:ext cx="2243138" cy="12779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/>
          <p:nvPr/>
        </p:nvSpPr>
        <p:spPr>
          <a:xfrm>
            <a:off x="3952875" y="1200151"/>
            <a:ext cx="413385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二、描述电磁波</a:t>
            </a:r>
          </a:p>
        </p:txBody>
      </p:sp>
      <p:pic>
        <p:nvPicPr>
          <p:cNvPr id="20483" name="Picture 2"/>
          <p:cNvPicPr>
            <a:picLocks noChangeAspect="1"/>
          </p:cNvPicPr>
          <p:nvPr/>
        </p:nvPicPr>
        <p:blipFill>
          <a:blip r:embed="rId2"/>
          <a:srcRect r="3899"/>
          <a:stretch>
            <a:fillRect/>
          </a:stretch>
        </p:blipFill>
        <p:spPr>
          <a:xfrm>
            <a:off x="6324600" y="4714876"/>
            <a:ext cx="3786188" cy="2143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TextBox 3"/>
          <p:cNvSpPr/>
          <p:nvPr/>
        </p:nvSpPr>
        <p:spPr>
          <a:xfrm>
            <a:off x="6172201" y="2286001"/>
            <a:ext cx="4143375" cy="2085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2400" b="1">
                <a:solidFill>
                  <a:srgbClr val="0070C0"/>
                </a:solidFill>
                <a:latin typeface="Times New Roman" pitchFamily="18" charset="0"/>
                <a:ea typeface="华文楷体" pitchFamily="2" charset="-122"/>
              </a:rPr>
              <a:t>        </a:t>
            </a:r>
            <a:r>
              <a:rPr lang="zh-CN" altLang="en-US" sz="2400" b="1">
                <a:solidFill>
                  <a:srgbClr val="0070C0"/>
                </a:solidFill>
                <a:latin typeface="Times New Roman" pitchFamily="18" charset="0"/>
                <a:ea typeface="华文楷体" pitchFamily="2" charset="-122"/>
              </a:rPr>
              <a:t>与水波、声波相似，电磁波也有频率，是由波源震动的快慢决定的。比起我们周围的声音，通常电磁波的频率要大得多，可达到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10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14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Hz</a:t>
            </a:r>
            <a:r>
              <a:rPr lang="zh-CN" altLang="en-US" sz="2400" b="1">
                <a:solidFill>
                  <a:srgbClr val="0070C0"/>
                </a:solidFill>
                <a:latin typeface="Times New Roman" pitchFamily="18" charset="0"/>
                <a:ea typeface="华文楷体" pitchFamily="2" charset="-122"/>
              </a:rPr>
              <a:t>，甚至更高。</a:t>
            </a:r>
          </a:p>
        </p:txBody>
      </p:sp>
      <p:pic>
        <p:nvPicPr>
          <p:cNvPr id="20485" name="图片 4" descr="mmexport158087995835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5181600"/>
            <a:ext cx="2979738" cy="1676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6" name="Picture 7" descr="https://gimg2.baidu.com/image_search/src=http%3A%2F%2F6.eewimg.cn%2Fnews%2Fuploadfile%2F2020%2F0408%2F20200408100716720.gif&amp;refer=http%3A%2F%2F6.eewimg.cn&amp;app=2002&amp;size=f9999,10000&amp;q=a80&amp;n=0&amp;g=0n&amp;fmt=jpeg?sec=1611369795&amp;t=b5da33027a1cdfc5a3b7e17d405451f6"/>
          <p:cNvPicPr>
            <a:picLocks noChangeAspect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7400" y="2362200"/>
            <a:ext cx="3581400" cy="23876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Box 1"/>
          <p:cNvSpPr/>
          <p:nvPr/>
        </p:nvSpPr>
        <p:spPr>
          <a:xfrm>
            <a:off x="2166938" y="785813"/>
            <a:ext cx="8032750" cy="590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电磁波的波长、波速和频率之间的关系</a:t>
            </a:r>
          </a:p>
        </p:txBody>
      </p:sp>
      <p:sp>
        <p:nvSpPr>
          <p:cNvPr id="1029" name="Rectangle 3"/>
          <p:cNvSpPr/>
          <p:nvPr/>
        </p:nvSpPr>
        <p:spPr>
          <a:xfrm>
            <a:off x="2309814" y="1571626"/>
            <a:ext cx="7572375" cy="10715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342900" indent="-342900" eaLnBrk="1" hangingPunct="1">
              <a:spcBef>
                <a:spcPct val="20000"/>
              </a:spcBef>
            </a:pPr>
            <a:r>
              <a:rPr lang="en-US" altLang="zh-CN" sz="28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1</a:t>
            </a:r>
            <a:r>
              <a:rPr lang="zh-CN" altLang="en-US" sz="28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、波长（</a:t>
            </a:r>
            <a:r>
              <a:rPr lang="en-US" altLang="zh-CN" sz="28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λ</a:t>
            </a:r>
            <a:r>
              <a:rPr lang="zh-CN" altLang="en-US" sz="28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）：振动一次波传播的距离（相邻两个波峰或波谷之间的距离）。</a:t>
            </a:r>
          </a:p>
        </p:txBody>
      </p:sp>
      <p:pic>
        <p:nvPicPr>
          <p:cNvPr id="1030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825" y="3429001"/>
            <a:ext cx="8351838" cy="26130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031" name="Group 9"/>
          <p:cNvGrpSpPr/>
          <p:nvPr/>
        </p:nvGrpSpPr>
        <p:grpSpPr>
          <a:xfrm>
            <a:off x="5808663" y="2709864"/>
            <a:ext cx="3238500" cy="3959225"/>
            <a:chOff x="0" y="0"/>
            <a:chExt cx="2404" cy="2652"/>
          </a:xfrm>
        </p:grpSpPr>
        <p:cxnSp>
          <p:nvCxnSpPr>
            <p:cNvPr id="1032" name="Line 10"/>
            <p:cNvCxnSpPr/>
            <p:nvPr/>
          </p:nvCxnSpPr>
          <p:spPr>
            <a:xfrm flipH="1" flipV="1">
              <a:off x="0" y="90"/>
              <a:ext cx="0" cy="539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</p:spPr>
        </p:cxnSp>
        <p:cxnSp>
          <p:nvCxnSpPr>
            <p:cNvPr id="1033" name="Line 11"/>
            <p:cNvCxnSpPr/>
            <p:nvPr/>
          </p:nvCxnSpPr>
          <p:spPr>
            <a:xfrm flipH="1" flipV="1">
              <a:off x="1587" y="90"/>
              <a:ext cx="0" cy="539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</p:spPr>
        </p:cxnSp>
        <p:sp>
          <p:nvSpPr>
            <p:cNvPr id="1034" name="Line 12"/>
            <p:cNvSpPr>
              <a:spLocks noChangeShapeType="1"/>
            </p:cNvSpPr>
            <p:nvPr/>
          </p:nvSpPr>
          <p:spPr bwMode="auto">
            <a:xfrm>
              <a:off x="1043" y="317"/>
              <a:ext cx="544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/>
              </a:pPr>
              <a:endParaRPr lang="zh-CN" altLang="en-US" sz="2800" kern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华文楷体" pitchFamily="2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1035" name="Line 13"/>
            <p:cNvCxnSpPr/>
            <p:nvPr/>
          </p:nvCxnSpPr>
          <p:spPr>
            <a:xfrm flipH="1">
              <a:off x="0" y="317"/>
              <a:ext cx="544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  <a:tailEnd type="triangle"/>
            </a:ln>
          </p:spPr>
        </p:cxnSp>
        <p:sp>
          <p:nvSpPr>
            <p:cNvPr id="1036" name="Line 14"/>
            <p:cNvSpPr>
              <a:spLocks noChangeShapeType="1"/>
            </p:cNvSpPr>
            <p:nvPr/>
          </p:nvSpPr>
          <p:spPr bwMode="auto">
            <a:xfrm flipH="1">
              <a:off x="771" y="2041"/>
              <a:ext cx="0" cy="453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</a:ln>
            <a:effectLst/>
          </p:spPr>
          <p:txBody>
            <a:bodyPr/>
            <a:lstStyle/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/>
              </a:pPr>
              <a:endParaRPr lang="zh-CN" altLang="en-US" sz="2800" kern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华文楷体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037" name="Line 15"/>
            <p:cNvSpPr>
              <a:spLocks noChangeShapeType="1"/>
            </p:cNvSpPr>
            <p:nvPr/>
          </p:nvSpPr>
          <p:spPr bwMode="auto">
            <a:xfrm flipH="1">
              <a:off x="2404" y="2041"/>
              <a:ext cx="0" cy="453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</a:ln>
            <a:effectLst/>
          </p:spPr>
          <p:txBody>
            <a:bodyPr/>
            <a:lstStyle/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/>
              </a:pPr>
              <a:endParaRPr lang="zh-CN" altLang="en-US" sz="2800" kern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华文楷体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038" name="Line 16"/>
            <p:cNvSpPr>
              <a:spLocks noChangeShapeType="1"/>
            </p:cNvSpPr>
            <p:nvPr/>
          </p:nvSpPr>
          <p:spPr bwMode="auto">
            <a:xfrm>
              <a:off x="1814" y="2359"/>
              <a:ext cx="590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tailEnd type="triangle" w="med" len="med"/>
            </a:ln>
            <a:effectLst/>
          </p:spPr>
          <p:txBody>
            <a:bodyPr/>
            <a:lstStyle/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  <a:buChar char="n"/>
                <a:defRPr/>
              </a:pPr>
              <a:endParaRPr lang="zh-CN" altLang="en-US" sz="2800" kern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华文楷体" pitchFamily="2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1039" name="Line 17"/>
            <p:cNvCxnSpPr/>
            <p:nvPr/>
          </p:nvCxnSpPr>
          <p:spPr>
            <a:xfrm flipH="1">
              <a:off x="771" y="2359"/>
              <a:ext cx="501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  <a:tailEnd type="triangle"/>
            </a:ln>
          </p:spPr>
        </p:cxnSp>
        <p:graphicFrame>
          <p:nvGraphicFramePr>
            <p:cNvPr id="1026" name="Object 2"/>
            <p:cNvGraphicFramePr>
              <a:graphicFrameLocks noChangeAspect="1"/>
            </p:cNvGraphicFramePr>
            <p:nvPr/>
          </p:nvGraphicFramePr>
          <p:xfrm>
            <a:off x="1334" y="2041"/>
            <a:ext cx="480" cy="6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" imgW="646622" imgH="912174" progId="Equation.DSMT4">
                    <p:embed/>
                  </p:oleObj>
                </mc:Choice>
                <mc:Fallback>
                  <p:oleObj r:id="rId3" imgW="646622" imgH="912174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334" y="2041"/>
                          <a:ext cx="480" cy="61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 lim="800000"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7" name="Object 3"/>
            <p:cNvGraphicFramePr>
              <a:graphicFrameLocks noChangeAspect="1"/>
            </p:cNvGraphicFramePr>
            <p:nvPr/>
          </p:nvGraphicFramePr>
          <p:xfrm>
            <a:off x="544" y="0"/>
            <a:ext cx="480" cy="6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" imgW="646622" imgH="912174" progId="Equation.DSMT4">
                    <p:embed/>
                  </p:oleObj>
                </mc:Choice>
                <mc:Fallback>
                  <p:oleObj r:id="rId3" imgW="646622" imgH="912174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44" y="0"/>
                          <a:ext cx="480" cy="61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 lim="800000"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7"/>
          <p:cNvSpPr/>
          <p:nvPr/>
        </p:nvSpPr>
        <p:spPr>
          <a:xfrm>
            <a:off x="1828801" y="381001"/>
            <a:ext cx="8621713" cy="1323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40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2</a:t>
            </a:r>
            <a:r>
              <a:rPr lang="zh-CN" altLang="en-US" sz="40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、如何表示振动的快慢？</a:t>
            </a:r>
            <a:endParaRPr lang="en-US" altLang="zh-CN" sz="4000" b="1">
              <a:solidFill>
                <a:srgbClr val="FF0066"/>
              </a:solidFill>
              <a:latin typeface="Times New Roman" pitchFamily="18" charset="0"/>
              <a:ea typeface="华文楷体" pitchFamily="2" charset="-122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0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　　频率（</a:t>
            </a:r>
            <a:r>
              <a:rPr lang="en-US" altLang="zh-CN" sz="40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f</a:t>
            </a:r>
            <a:r>
              <a:rPr lang="zh-CN" altLang="en-US" sz="40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）：</a:t>
            </a:r>
            <a:r>
              <a:rPr lang="en-US" altLang="zh-CN" sz="40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1</a:t>
            </a:r>
            <a:r>
              <a:rPr lang="zh-CN" altLang="en-US" sz="40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秒钟波振动的次数。</a:t>
            </a:r>
          </a:p>
        </p:txBody>
      </p:sp>
      <p:sp>
        <p:nvSpPr>
          <p:cNvPr id="21507" name="Rectangle 18"/>
          <p:cNvSpPr/>
          <p:nvPr/>
        </p:nvSpPr>
        <p:spPr>
          <a:xfrm>
            <a:off x="1676400" y="1981201"/>
            <a:ext cx="4572000" cy="2678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000" b="1">
                <a:latin typeface="Times New Roman" pitchFamily="18" charset="0"/>
                <a:ea typeface="华文楷体" pitchFamily="2" charset="-122"/>
              </a:rPr>
              <a:t>单位：赫兹（</a:t>
            </a:r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Hz</a:t>
            </a:r>
            <a:r>
              <a:rPr lang="zh-CN" altLang="en-US" sz="4000" b="1">
                <a:latin typeface="Times New Roman" pitchFamily="18" charset="0"/>
                <a:ea typeface="华文楷体" pitchFamily="2" charset="-122"/>
              </a:rPr>
              <a:t>） 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000" b="1">
                <a:latin typeface="Times New Roman" pitchFamily="18" charset="0"/>
                <a:ea typeface="华文楷体" pitchFamily="2" charset="-122"/>
              </a:rPr>
              <a:t>常用单位：</a:t>
            </a:r>
            <a:endParaRPr lang="en-US" altLang="zh-CN" sz="4000" b="1">
              <a:latin typeface="Times New Roman" pitchFamily="18" charset="0"/>
              <a:ea typeface="华文楷体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000" b="1">
                <a:latin typeface="Times New Roman" pitchFamily="18" charset="0"/>
                <a:ea typeface="华文楷体" pitchFamily="2" charset="-122"/>
              </a:rPr>
              <a:t>千赫（</a:t>
            </a:r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KHz</a:t>
            </a:r>
            <a:r>
              <a:rPr lang="zh-CN" altLang="en-US" sz="4000" b="1">
                <a:latin typeface="Times New Roman" pitchFamily="18" charset="0"/>
                <a:ea typeface="华文楷体" pitchFamily="2" charset="-122"/>
              </a:rPr>
              <a:t>）、</a:t>
            </a:r>
            <a:endParaRPr lang="en-US" altLang="zh-CN" sz="4000" b="1">
              <a:latin typeface="Times New Roman" pitchFamily="18" charset="0"/>
              <a:ea typeface="华文楷体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000" b="1">
                <a:latin typeface="Times New Roman" pitchFamily="18" charset="0"/>
                <a:ea typeface="华文楷体" pitchFamily="2" charset="-122"/>
              </a:rPr>
              <a:t>兆赫（</a:t>
            </a:r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MHz</a:t>
            </a:r>
            <a:r>
              <a:rPr lang="zh-CN" altLang="en-US" sz="4000" b="1">
                <a:latin typeface="Times New Roman" pitchFamily="18" charset="0"/>
                <a:ea typeface="华文楷体" pitchFamily="2" charset="-122"/>
              </a:rPr>
              <a:t>）</a:t>
            </a:r>
          </a:p>
        </p:txBody>
      </p:sp>
      <p:sp>
        <p:nvSpPr>
          <p:cNvPr id="21508" name="Rectangle 20"/>
          <p:cNvSpPr/>
          <p:nvPr/>
        </p:nvSpPr>
        <p:spPr>
          <a:xfrm>
            <a:off x="2057400" y="4800601"/>
            <a:ext cx="7431088" cy="650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4000" b="1">
                <a:solidFill>
                  <a:srgbClr val="FF3300"/>
                </a:solidFill>
                <a:latin typeface="Times New Roman" pitchFamily="18" charset="0"/>
                <a:ea typeface="华文楷体" pitchFamily="2" charset="-122"/>
              </a:rPr>
              <a:t>4</a:t>
            </a:r>
            <a:r>
              <a:rPr lang="zh-CN" altLang="en-US" sz="4000" b="1">
                <a:solidFill>
                  <a:srgbClr val="FF3300"/>
                </a:solidFill>
                <a:latin typeface="Times New Roman" pitchFamily="18" charset="0"/>
                <a:ea typeface="华文楷体" pitchFamily="2" charset="-122"/>
              </a:rPr>
              <a:t>、</a:t>
            </a:r>
            <a:r>
              <a:rPr lang="en-US" altLang="zh-CN" sz="4000" b="1">
                <a:solidFill>
                  <a:srgbClr val="FF3300"/>
                </a:solidFill>
                <a:latin typeface="Times New Roman" pitchFamily="18" charset="0"/>
                <a:ea typeface="华文楷体" pitchFamily="2" charset="-122"/>
              </a:rPr>
              <a:t>波速与波长和频率的关系</a:t>
            </a:r>
            <a:r>
              <a:rPr lang="en-US" altLang="zh-CN" sz="4000" b="1">
                <a:latin typeface="Times New Roman" pitchFamily="18" charset="0"/>
                <a:ea typeface="华文楷体" pitchFamily="2" charset="-122"/>
              </a:rPr>
              <a:t>。</a:t>
            </a:r>
            <a:endParaRPr lang="zh-CN" altLang="en-US" sz="4000" b="1">
              <a:latin typeface="Times New Roman" pitchFamily="18" charset="0"/>
              <a:ea typeface="华文楷体" panose="02010600040101010101" pitchFamily="2" charset="-122"/>
            </a:endParaRPr>
          </a:p>
        </p:txBody>
      </p:sp>
      <p:sp>
        <p:nvSpPr>
          <p:cNvPr id="21509" name="Rectangle 21"/>
          <p:cNvSpPr/>
          <p:nvPr/>
        </p:nvSpPr>
        <p:spPr>
          <a:xfrm>
            <a:off x="8077200" y="5562601"/>
            <a:ext cx="206375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en-US" altLang="zh-CN" sz="6000" b="1">
                <a:solidFill>
                  <a:srgbClr val="FF0066"/>
                </a:solidFill>
                <a:latin typeface="Times New Roman" pitchFamily="18" charset="0"/>
                <a:ea typeface="华文楷体" pitchFamily="2" charset="-122"/>
              </a:rPr>
              <a:t>v=λf</a:t>
            </a:r>
          </a:p>
        </p:txBody>
      </p:sp>
      <p:sp>
        <p:nvSpPr>
          <p:cNvPr id="21510" name="TextBox 6"/>
          <p:cNvSpPr/>
          <p:nvPr/>
        </p:nvSpPr>
        <p:spPr>
          <a:xfrm>
            <a:off x="1905000" y="5562601"/>
            <a:ext cx="5943600" cy="8302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波速＝波长</a:t>
            </a:r>
            <a:r>
              <a:rPr lang="en-US" altLang="zh-CN" sz="4800" b="1">
                <a:solidFill>
                  <a:srgbClr val="FF0000"/>
                </a:solidFill>
              </a:rPr>
              <a:t>×</a:t>
            </a:r>
            <a:r>
              <a:rPr lang="zh-CN" altLang="en-US" sz="4800" b="1">
                <a:solidFill>
                  <a:srgbClr val="FF0000"/>
                </a:solidFill>
              </a:rPr>
              <a:t>频率</a:t>
            </a:r>
          </a:p>
        </p:txBody>
      </p:sp>
      <p:pic>
        <p:nvPicPr>
          <p:cNvPr id="21511" name="Picture 8" descr="https://gimg2.baidu.com/image_search/src=http%3A%2F%2F5b0988e595225.cdn.sohucs.com%2Fimages%2F20181004%2F40b358298b1c4398bd09170f5ea972de.gif&amp;refer=http%3A%2F%2F5b0988e595225.cdn.sohucs.com&amp;app=2002&amp;size=f9999,10000&amp;q=a80&amp;n=0&amp;g=0n&amp;fmt=jpeg?sec=1611874083&amp;t=c71a96aceef1d7670e53d20892f0fe45"/>
          <p:cNvPicPr>
            <a:picLocks noChangeAspect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200" y="2162176"/>
            <a:ext cx="4495800" cy="2314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3"/>
          <p:cNvSpPr/>
          <p:nvPr/>
        </p:nvSpPr>
        <p:spPr>
          <a:xfrm>
            <a:off x="1828800" y="2133601"/>
            <a:ext cx="5715000" cy="1446213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 eaLnBrk="1" hangingPunct="1"/>
            <a:r>
              <a:rPr lang="zh-CN" altLang="en-US" sz="4400" b="1">
                <a:solidFill>
                  <a:srgbClr val="FF0000"/>
                </a:solidFill>
              </a:rPr>
              <a:t>介质相同，波速相同，</a:t>
            </a:r>
            <a:endParaRPr lang="en-US" altLang="zh-CN" sz="4400" b="1">
              <a:solidFill>
                <a:srgbClr val="FF0000"/>
              </a:solidFill>
            </a:endParaRPr>
          </a:p>
          <a:p>
            <a:pPr algn="ctr" eaLnBrk="1" hangingPunct="1"/>
            <a:r>
              <a:rPr lang="zh-CN" altLang="en-US" sz="4400" b="1">
                <a:solidFill>
                  <a:srgbClr val="FF0000"/>
                </a:solidFill>
              </a:rPr>
              <a:t>则波长与频率成反比。</a:t>
            </a:r>
          </a:p>
        </p:txBody>
      </p:sp>
      <p:sp>
        <p:nvSpPr>
          <p:cNvPr id="22531" name="TextBox 3"/>
          <p:cNvSpPr/>
          <p:nvPr/>
        </p:nvSpPr>
        <p:spPr>
          <a:xfrm>
            <a:off x="3124200" y="304801"/>
            <a:ext cx="5943600" cy="8302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波速＝波长</a:t>
            </a:r>
            <a:r>
              <a:rPr lang="en-US" altLang="zh-CN" sz="4800" b="1">
                <a:solidFill>
                  <a:srgbClr val="FF0000"/>
                </a:solidFill>
              </a:rPr>
              <a:t>×</a:t>
            </a:r>
            <a:r>
              <a:rPr lang="zh-CN" altLang="en-US" sz="4800" b="1">
                <a:solidFill>
                  <a:srgbClr val="FF0000"/>
                </a:solidFill>
              </a:rPr>
              <a:t>频率</a:t>
            </a:r>
          </a:p>
        </p:txBody>
      </p:sp>
      <p:sp>
        <p:nvSpPr>
          <p:cNvPr id="22532" name="Rectangle 19"/>
          <p:cNvSpPr/>
          <p:nvPr/>
        </p:nvSpPr>
        <p:spPr>
          <a:xfrm>
            <a:off x="1752600" y="1066801"/>
            <a:ext cx="8001000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000" b="1">
                <a:solidFill>
                  <a:srgbClr val="FF3300"/>
                </a:solidFill>
                <a:latin typeface="Times New Roman" pitchFamily="18" charset="0"/>
                <a:ea typeface="华文楷体" pitchFamily="2" charset="-122"/>
              </a:rPr>
              <a:t>电磁波真空中速度：</a:t>
            </a:r>
            <a:r>
              <a:rPr lang="en-US" altLang="zh-CN" sz="4000" b="1">
                <a:solidFill>
                  <a:srgbClr val="FF3300"/>
                </a:solidFill>
                <a:latin typeface="Times New Roman" pitchFamily="18" charset="0"/>
                <a:ea typeface="华文楷体" pitchFamily="2" charset="-122"/>
              </a:rPr>
              <a:t>c=3.0×10</a:t>
            </a:r>
            <a:r>
              <a:rPr lang="en-US" altLang="zh-CN" sz="4000" b="1" baseline="30000">
                <a:solidFill>
                  <a:srgbClr val="FF3300"/>
                </a:solidFill>
                <a:latin typeface="Times New Roman" pitchFamily="18" charset="0"/>
                <a:ea typeface="华文楷体" pitchFamily="2" charset="-122"/>
              </a:rPr>
              <a:t>8</a:t>
            </a:r>
            <a:r>
              <a:rPr lang="en-US" altLang="zh-CN" sz="4000" b="1">
                <a:solidFill>
                  <a:srgbClr val="FF3300"/>
                </a:solidFill>
                <a:latin typeface="Times New Roman" pitchFamily="18" charset="0"/>
                <a:ea typeface="华文楷体" pitchFamily="2" charset="-122"/>
              </a:rPr>
              <a:t>m/s</a:t>
            </a:r>
          </a:p>
        </p:txBody>
      </p:sp>
      <p:pic>
        <p:nvPicPr>
          <p:cNvPr id="22533" name="Picture 7" descr="https://i04picsos.sogoucdn.com/83195a10038c2ec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3962400"/>
            <a:ext cx="8701088" cy="2590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4" name="Picture 7" descr="https://ss0.baidu.com/-Po3dSag_xI4khGko9WTAnF6hhy/zhidao/wh=450,600/sign=5d9d9edc9e510fb3784c7f93ec03e4a3/5fdf8db1cb134954b2733801564e9258d1094a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0" y="1905000"/>
            <a:ext cx="2743200" cy="19939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1" descr="defaul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4184650"/>
            <a:ext cx="6248400" cy="2673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5" name="TextBox 3"/>
          <p:cNvSpPr/>
          <p:nvPr/>
        </p:nvSpPr>
        <p:spPr>
          <a:xfrm>
            <a:off x="2057400" y="1371601"/>
            <a:ext cx="8610600" cy="30464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例：真空中的两列电磁波，它们的频率比为</a:t>
            </a:r>
            <a:r>
              <a:rPr lang="en-US" altLang="zh-CN" sz="4800" b="1">
                <a:solidFill>
                  <a:srgbClr val="FF0000"/>
                </a:solidFill>
              </a:rPr>
              <a:t>9</a:t>
            </a:r>
            <a:r>
              <a:rPr lang="zh-CN" altLang="en-US" sz="4800" b="1">
                <a:solidFill>
                  <a:srgbClr val="FF0000"/>
                </a:solidFill>
              </a:rPr>
              <a:t>：</a:t>
            </a:r>
            <a:r>
              <a:rPr lang="en-US" altLang="zh-CN" sz="4800" b="1">
                <a:solidFill>
                  <a:srgbClr val="FF0000"/>
                </a:solidFill>
              </a:rPr>
              <a:t>10</a:t>
            </a:r>
            <a:r>
              <a:rPr lang="zh-CN" altLang="en-US" sz="4800" b="1">
                <a:solidFill>
                  <a:srgbClr val="FF0000"/>
                </a:solidFill>
              </a:rPr>
              <a:t>，则它们的</a:t>
            </a:r>
            <a:endParaRPr lang="en-US" altLang="zh-CN" sz="4800" b="1">
              <a:solidFill>
                <a:srgbClr val="FF0000"/>
              </a:solidFill>
            </a:endParaRPr>
          </a:p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波速比为＿＿＿＿，　　　　　　　　　波长比为＿＿＿＿。</a:t>
            </a:r>
          </a:p>
        </p:txBody>
      </p:sp>
      <p:sp>
        <p:nvSpPr>
          <p:cNvPr id="23556" name="TextBox 3"/>
          <p:cNvSpPr/>
          <p:nvPr/>
        </p:nvSpPr>
        <p:spPr>
          <a:xfrm>
            <a:off x="3124200" y="304801"/>
            <a:ext cx="5943600" cy="8302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 eaLnBrk="1" hangingPunct="1"/>
            <a:r>
              <a:rPr lang="zh-CN" altLang="en-US" sz="4800" b="1">
                <a:solidFill>
                  <a:srgbClr val="FF0000"/>
                </a:solidFill>
              </a:rPr>
              <a:t>波速＝波长</a:t>
            </a:r>
            <a:r>
              <a:rPr lang="en-US" altLang="zh-CN" sz="4800" b="1">
                <a:solidFill>
                  <a:srgbClr val="FF0000"/>
                </a:solidFill>
              </a:rPr>
              <a:t>×</a:t>
            </a:r>
            <a:r>
              <a:rPr lang="zh-CN" altLang="en-US" sz="4800" b="1">
                <a:solidFill>
                  <a:srgbClr val="FF0000"/>
                </a:solidFill>
              </a:rPr>
              <a:t>频率</a:t>
            </a:r>
          </a:p>
        </p:txBody>
      </p:sp>
      <p:sp>
        <p:nvSpPr>
          <p:cNvPr id="23557" name="Text Box 4"/>
          <p:cNvSpPr/>
          <p:nvPr/>
        </p:nvSpPr>
        <p:spPr>
          <a:xfrm>
            <a:off x="6629400" y="2819400"/>
            <a:ext cx="1416050" cy="757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4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1</a:t>
            </a:r>
            <a:r>
              <a:rPr lang="zh-CN" altLang="en-US" sz="4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：</a:t>
            </a:r>
            <a:r>
              <a:rPr lang="en-US" altLang="zh-CN" sz="4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1</a:t>
            </a:r>
          </a:p>
        </p:txBody>
      </p:sp>
      <p:sp>
        <p:nvSpPr>
          <p:cNvPr id="23558" name="Text Box 4"/>
          <p:cNvSpPr/>
          <p:nvPr/>
        </p:nvSpPr>
        <p:spPr>
          <a:xfrm>
            <a:off x="6477001" y="3657600"/>
            <a:ext cx="1724025" cy="757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4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10</a:t>
            </a:r>
            <a:r>
              <a:rPr lang="zh-CN" altLang="en-US" sz="4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：</a:t>
            </a:r>
            <a:r>
              <a:rPr lang="en-US" altLang="zh-CN" sz="4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9</a:t>
            </a:r>
          </a:p>
        </p:txBody>
      </p:sp>
      <p:pic>
        <p:nvPicPr>
          <p:cNvPr id="23559" name="Picture 7" descr="https://ss0.baidu.com/-Po3dSag_xI4khGko9WTAnF6hhy/zhidao/wh=450,600/sign=5d9d9edc9e510fb3784c7f93ec03e4a3/5fdf8db1cb134954b2733801564e9258d1094a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0" y="4648200"/>
            <a:ext cx="2743200" cy="19939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0" y="149225"/>
            <a:ext cx="7886700" cy="809625"/>
          </a:xfrm>
          <a:gradFill rotWithShape="1">
            <a:gsLst>
              <a:gs pos="0">
                <a:srgbClr val="F18C55"/>
              </a:gs>
              <a:gs pos="50000">
                <a:srgbClr val="F67B28"/>
              </a:gs>
              <a:gs pos="100000">
                <a:srgbClr val="E56B17"/>
              </a:gs>
            </a:gsLst>
            <a:lin ang="5400000"/>
          </a:gradFill>
          <a:ln w="6350">
            <a:solidFill>
              <a:schemeClr val="accent2"/>
            </a:solidFill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 eaLnBrk="1" hangingPunct="1"/>
            <a:r>
              <a:rPr lang="zh-CN" altLang="en-US" sz="3200" b="1"/>
              <a:t>第二十一章  信息的传递</a:t>
            </a:r>
          </a:p>
        </p:txBody>
      </p:sp>
      <p:sp>
        <p:nvSpPr>
          <p:cNvPr id="24579" name="矩形 3"/>
          <p:cNvSpPr/>
          <p:nvPr/>
        </p:nvSpPr>
        <p:spPr>
          <a:xfrm>
            <a:off x="2152650" y="958851"/>
            <a:ext cx="7886700" cy="332422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  <a:latin typeface="宋体" pitchFamily="2" charset="-122"/>
              </a:rPr>
              <a:t>点拨：</a:t>
            </a:r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</a:rPr>
              <a:t>声波与电磁波的区别</a:t>
            </a: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</a:rPr>
              <a:t>不同点：</a:t>
            </a:r>
            <a:endParaRPr lang="en-US" altLang="zh-CN" sz="2000" b="1">
              <a:solidFill>
                <a:srgbClr val="0000CC"/>
              </a:solidFill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CC"/>
                </a:solidFill>
                <a:latin typeface="宋体" pitchFamily="2" charset="-122"/>
              </a:rPr>
              <a:t>1</a:t>
            </a:r>
            <a:r>
              <a:rPr lang="zh-CN" altLang="en-US" sz="2000">
                <a:solidFill>
                  <a:srgbClr val="0000CC"/>
                </a:solidFill>
                <a:latin typeface="宋体" pitchFamily="2" charset="-122"/>
              </a:rPr>
              <a:t>、声波产生于机械振动，传播需要介质，在空气中传播速度约</a:t>
            </a:r>
            <a:r>
              <a:rPr lang="en-US" altLang="zh-CN" sz="2000">
                <a:solidFill>
                  <a:srgbClr val="0000CC"/>
                </a:solidFill>
                <a:latin typeface="宋体" pitchFamily="2" charset="-122"/>
              </a:rPr>
              <a:t>340m/s</a:t>
            </a:r>
            <a:r>
              <a:rPr lang="zh-CN" altLang="en-US" sz="2000">
                <a:solidFill>
                  <a:srgbClr val="0000CC"/>
                </a:solidFill>
                <a:latin typeface="宋体" pitchFamily="2" charset="-122"/>
              </a:rPr>
              <a:t>。 </a:t>
            </a: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zh-CN" altLang="en-US" sz="2000">
                <a:solidFill>
                  <a:srgbClr val="0000CC"/>
                </a:solidFill>
                <a:latin typeface="宋体" pitchFamily="2" charset="-122"/>
              </a:rPr>
              <a:t>、电磁波是迅速变化的电流形成的，传播不需要介质，在空气中传播速度约</a:t>
            </a:r>
            <a:r>
              <a:rPr lang="en-US" altLang="zh-CN" sz="2000">
                <a:solidFill>
                  <a:srgbClr val="0000CC"/>
                </a:solidFill>
                <a:latin typeface="宋体" pitchFamily="2" charset="-122"/>
              </a:rPr>
              <a:t>3.0×10</a:t>
            </a:r>
            <a:r>
              <a:rPr lang="en-US" altLang="zh-CN" sz="2000" baseline="30000">
                <a:solidFill>
                  <a:srgbClr val="0000CC"/>
                </a:solidFill>
                <a:latin typeface="宋体" pitchFamily="2" charset="-122"/>
              </a:rPr>
              <a:t>8 </a:t>
            </a:r>
            <a:r>
              <a:rPr lang="en-US" altLang="zh-CN" sz="2000">
                <a:solidFill>
                  <a:srgbClr val="0000CC"/>
                </a:solidFill>
                <a:latin typeface="宋体" pitchFamily="2" charset="-122"/>
              </a:rPr>
              <a:t>m/s</a:t>
            </a:r>
            <a:r>
              <a:rPr lang="zh-CN" altLang="en-US" sz="2000">
                <a:solidFill>
                  <a:srgbClr val="0000CC"/>
                </a:solidFill>
                <a:latin typeface="宋体" pitchFamily="2" charset="-122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0000CC"/>
                </a:solidFill>
                <a:latin typeface="宋体" pitchFamily="2" charset="-122"/>
              </a:rPr>
              <a:t>相同点：</a:t>
            </a:r>
            <a:r>
              <a:rPr lang="zh-CN" altLang="en-US" sz="2000">
                <a:solidFill>
                  <a:srgbClr val="0000CC"/>
                </a:solidFill>
                <a:latin typeface="宋体" pitchFamily="2" charset="-122"/>
              </a:rPr>
              <a:t>声波与电磁波都可以传递信息和能量。</a:t>
            </a:r>
          </a:p>
        </p:txBody>
      </p:sp>
      <p:sp>
        <p:nvSpPr>
          <p:cNvPr id="24580" name="矩形 1"/>
          <p:cNvSpPr/>
          <p:nvPr/>
        </p:nvSpPr>
        <p:spPr>
          <a:xfrm>
            <a:off x="2152651" y="4270375"/>
            <a:ext cx="6264275" cy="24003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lnSpc>
                <a:spcPct val="150000"/>
              </a:lnSpc>
            </a:pPr>
            <a:r>
              <a:rPr lang="zh-CN" altLang="en-US" sz="2000" b="1">
                <a:latin typeface="宋体" pitchFamily="2" charset="-122"/>
              </a:rPr>
              <a:t>变式拓展：</a:t>
            </a:r>
            <a:r>
              <a:rPr lang="zh-CN" altLang="en-US" sz="2000">
                <a:latin typeface="宋体" pitchFamily="2" charset="-122"/>
              </a:rPr>
              <a:t>如图</a:t>
            </a:r>
            <a:r>
              <a:rPr lang="en-US" altLang="zh-CN" sz="2000">
                <a:latin typeface="宋体" pitchFamily="2" charset="-122"/>
              </a:rPr>
              <a:t>1</a:t>
            </a:r>
            <a:r>
              <a:rPr lang="zh-CN" altLang="en-US" sz="2000">
                <a:latin typeface="宋体" pitchFamily="2" charset="-122"/>
              </a:rPr>
              <a:t>所示，将手机置于封闭的玻璃罩内，把罩内的空气用抽气机抽走，使之成为真空，再拨打该手机号码，发现手机屏幕上显示有来电，但却听不到来电提示音，这说明：</a:t>
            </a:r>
            <a:endParaRPr lang="en-US" altLang="zh-CN" sz="200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u="sng">
                <a:latin typeface="宋体" pitchFamily="2" charset="-122"/>
              </a:rPr>
              <a:t>                                            </a:t>
            </a:r>
            <a:r>
              <a:rPr lang="zh-CN" altLang="en-US" sz="2000">
                <a:latin typeface="宋体" pitchFamily="2" charset="-122"/>
              </a:rPr>
              <a:t>。</a:t>
            </a:r>
          </a:p>
        </p:txBody>
      </p:sp>
      <p:pic>
        <p:nvPicPr>
          <p:cNvPr id="24581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8376" y="4367214"/>
            <a:ext cx="2079625" cy="24907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2" name="矩形 4"/>
          <p:cNvSpPr/>
          <p:nvPr/>
        </p:nvSpPr>
        <p:spPr>
          <a:xfrm>
            <a:off x="2289175" y="6146800"/>
            <a:ext cx="5613400" cy="400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2000">
                <a:solidFill>
                  <a:srgbClr val="FF0000"/>
                </a:solidFill>
                <a:latin typeface="Calibri" pitchFamily="34" charset="0"/>
              </a:rPr>
              <a:t>声音不能在真空中传播，电磁波能在真空中传播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www.xkb1.com              新课标第一网不用注册，免费下载！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3088" y="1865313"/>
            <a:ext cx="19050" cy="19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3" name="矩形 1"/>
          <p:cNvSpPr/>
          <p:nvPr/>
        </p:nvSpPr>
        <p:spPr>
          <a:xfrm>
            <a:off x="1708150" y="450850"/>
            <a:ext cx="8288338" cy="6184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lnSpc>
                <a:spcPct val="150000"/>
              </a:lnSpc>
            </a:pPr>
            <a:r>
              <a:rPr lang="zh-CN" altLang="zh-CN" sz="2400" b="1">
                <a:latin typeface="宋体" pitchFamily="2" charset="-122"/>
                <a:ea typeface="Times New Roman" pitchFamily="18" charset="0"/>
              </a:rPr>
              <a:t>课堂精练</a:t>
            </a:r>
            <a:endParaRPr lang="zh-CN" altLang="zh-CN" sz="240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latin typeface="宋体" pitchFamily="2" charset="-122"/>
              </a:rPr>
              <a:t>1</a:t>
            </a:r>
            <a:r>
              <a:rPr lang="zh-CN" altLang="en-US" sz="2000">
                <a:latin typeface="宋体" pitchFamily="2" charset="-122"/>
              </a:rPr>
              <a:t>．</a:t>
            </a:r>
            <a:r>
              <a:rPr lang="zh-CN" altLang="en-US" sz="2400" b="1">
                <a:latin typeface="宋体" pitchFamily="2" charset="-122"/>
              </a:rPr>
              <a:t>（广州）如图是电磁波及其应用实例，下列说法正确的是（　 　） </a:t>
            </a:r>
            <a:endParaRPr lang="en-US" altLang="zh-CN" sz="2400" b="1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sz="2400" b="1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latin typeface="宋体" pitchFamily="2" charset="-122"/>
              </a:rPr>
              <a:t>　	</a:t>
            </a:r>
            <a:r>
              <a:rPr lang="en-US" altLang="zh-CN" sz="2400" b="1">
                <a:latin typeface="宋体" pitchFamily="2" charset="-122"/>
              </a:rPr>
              <a:t>A</a:t>
            </a:r>
            <a:r>
              <a:rPr lang="zh-CN" altLang="en-US" sz="2400" b="1">
                <a:latin typeface="宋体" pitchFamily="2" charset="-122"/>
              </a:rPr>
              <a:t>．	紫外线是紫色的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latin typeface="宋体" pitchFamily="2" charset="-122"/>
              </a:rPr>
              <a:t>　	</a:t>
            </a:r>
            <a:r>
              <a:rPr lang="en-US" altLang="zh-CN" sz="2400" b="1">
                <a:latin typeface="宋体" pitchFamily="2" charset="-122"/>
              </a:rPr>
              <a:t>B</a:t>
            </a:r>
            <a:r>
              <a:rPr lang="zh-CN" altLang="en-US" sz="2400" b="1">
                <a:latin typeface="宋体" pitchFamily="2" charset="-122"/>
              </a:rPr>
              <a:t>．	电视机遥控器用</a:t>
            </a:r>
            <a:r>
              <a:rPr lang="en-US" altLang="zh-CN" sz="2400" b="1">
                <a:latin typeface="宋体" pitchFamily="2" charset="-122"/>
              </a:rPr>
              <a:t>γ</a:t>
            </a:r>
            <a:r>
              <a:rPr lang="zh-CN" altLang="en-US" sz="2400" b="1">
                <a:latin typeface="宋体" pitchFamily="2" charset="-122"/>
              </a:rPr>
              <a:t>射线遥控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latin typeface="宋体" pitchFamily="2" charset="-122"/>
              </a:rPr>
              <a:t>　	</a:t>
            </a:r>
            <a:r>
              <a:rPr lang="en-US" altLang="zh-CN" sz="2400" b="1">
                <a:latin typeface="宋体" pitchFamily="2" charset="-122"/>
              </a:rPr>
              <a:t>C</a:t>
            </a:r>
            <a:r>
              <a:rPr lang="zh-CN" altLang="en-US" sz="2400" b="1">
                <a:latin typeface="宋体" pitchFamily="2" charset="-122"/>
              </a:rPr>
              <a:t>．	体检胸透用的电磁波频率比无线电波低　	</a:t>
            </a:r>
            <a:r>
              <a:rPr lang="en-US" altLang="zh-CN" sz="2400" b="1">
                <a:latin typeface="宋体" pitchFamily="2" charset="-122"/>
              </a:rPr>
              <a:t>D</a:t>
            </a:r>
            <a:r>
              <a:rPr lang="zh-CN" altLang="en-US" sz="2400" b="1">
                <a:latin typeface="宋体" pitchFamily="2" charset="-122"/>
              </a:rPr>
              <a:t>．	可见光与无线电波在真空中的传播速度相同</a:t>
            </a:r>
          </a:p>
        </p:txBody>
      </p:sp>
      <p:sp>
        <p:nvSpPr>
          <p:cNvPr id="25604" name="文本框 3"/>
          <p:cNvSpPr/>
          <p:nvPr/>
        </p:nvSpPr>
        <p:spPr>
          <a:xfrm>
            <a:off x="2359026" y="1520826"/>
            <a:ext cx="422275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en-US" altLang="zh-CN" sz="4000" b="1" i="1">
                <a:solidFill>
                  <a:srgbClr val="FF0000"/>
                </a:solidFill>
                <a:latin typeface="Calibri" pitchFamily="34" charset="0"/>
              </a:rPr>
              <a:t>D</a:t>
            </a:r>
          </a:p>
        </p:txBody>
      </p:sp>
      <p:pic>
        <p:nvPicPr>
          <p:cNvPr id="2560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5064" y="2344739"/>
            <a:ext cx="7381875" cy="19780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www.xkb1.com              新课标第一网不用注册，免费下载！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3088" y="1865313"/>
            <a:ext cx="19050" cy="19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7" name="矩形 1"/>
          <p:cNvSpPr/>
          <p:nvPr/>
        </p:nvSpPr>
        <p:spPr>
          <a:xfrm>
            <a:off x="1562101" y="720726"/>
            <a:ext cx="8761413" cy="230822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latin typeface="宋体" pitchFamily="2" charset="-122"/>
              </a:rPr>
              <a:t>2</a:t>
            </a:r>
            <a:r>
              <a:rPr lang="zh-CN" altLang="en-US" sz="2400" b="1">
                <a:latin typeface="宋体" pitchFamily="2" charset="-122"/>
              </a:rPr>
              <a:t>．（株洲）飞机起飞前空乘人员要求乘客关闭手机、电脑和电子游戏机等电子设备，这是因为飞机导航设备和操作系统可能会受到哪种波的干扰（        ）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latin typeface="宋体" pitchFamily="2" charset="-122"/>
              </a:rPr>
              <a:t>　</a:t>
            </a:r>
            <a:r>
              <a:rPr lang="en-US" altLang="zh-CN" sz="2400" b="1">
                <a:latin typeface="宋体" pitchFamily="2" charset="-122"/>
              </a:rPr>
              <a:t>A</a:t>
            </a:r>
            <a:r>
              <a:rPr lang="zh-CN" altLang="en-US" sz="2400" b="1">
                <a:latin typeface="宋体" pitchFamily="2" charset="-122"/>
              </a:rPr>
              <a:t>．超声波      </a:t>
            </a:r>
            <a:r>
              <a:rPr lang="en-US" altLang="zh-CN" sz="2400" b="1">
                <a:latin typeface="宋体" pitchFamily="2" charset="-122"/>
              </a:rPr>
              <a:t>B</a:t>
            </a:r>
            <a:r>
              <a:rPr lang="zh-CN" altLang="en-US" sz="2400" b="1">
                <a:latin typeface="宋体" pitchFamily="2" charset="-122"/>
              </a:rPr>
              <a:t>．次声波     </a:t>
            </a:r>
            <a:r>
              <a:rPr lang="en-US" altLang="zh-CN" sz="2400" b="1">
                <a:latin typeface="宋体" pitchFamily="2" charset="-122"/>
              </a:rPr>
              <a:t>C</a:t>
            </a:r>
            <a:r>
              <a:rPr lang="zh-CN" altLang="en-US" sz="2400" b="1">
                <a:latin typeface="宋体" pitchFamily="2" charset="-122"/>
              </a:rPr>
              <a:t>．无线电波     </a:t>
            </a:r>
            <a:r>
              <a:rPr lang="en-US" altLang="zh-CN" sz="2400" b="1">
                <a:latin typeface="宋体" pitchFamily="2" charset="-122"/>
              </a:rPr>
              <a:t>D</a:t>
            </a:r>
            <a:r>
              <a:rPr lang="zh-CN" altLang="en-US" sz="2400" b="1">
                <a:latin typeface="宋体" pitchFamily="2" charset="-122"/>
              </a:rPr>
              <a:t>．光波</a:t>
            </a:r>
          </a:p>
        </p:txBody>
      </p:sp>
      <p:sp>
        <p:nvSpPr>
          <p:cNvPr id="26628" name="文本框 3"/>
          <p:cNvSpPr/>
          <p:nvPr/>
        </p:nvSpPr>
        <p:spPr>
          <a:xfrm>
            <a:off x="4889501" y="1865314"/>
            <a:ext cx="422275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en-US" altLang="zh-CN" sz="4000" b="1" i="1">
                <a:solidFill>
                  <a:srgbClr val="FF0000"/>
                </a:solidFill>
                <a:latin typeface="Calibri" pitchFamily="34" charset="0"/>
              </a:rPr>
              <a:t>C</a:t>
            </a:r>
            <a:endParaRPr lang="zh-CN" altLang="en-US" sz="4000" b="1" i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6629" name="矩形 9"/>
          <p:cNvSpPr/>
          <p:nvPr/>
        </p:nvSpPr>
        <p:spPr>
          <a:xfrm>
            <a:off x="1843088" y="3386139"/>
            <a:ext cx="8197850" cy="267652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宋体" pitchFamily="2" charset="-122"/>
              </a:rPr>
              <a:t>3.</a:t>
            </a:r>
            <a:r>
              <a:rPr lang="zh-CN" altLang="en-US" sz="2800" b="1">
                <a:latin typeface="宋体" pitchFamily="2" charset="-122"/>
              </a:rPr>
              <a:t>地面指挥中心是利用</a:t>
            </a:r>
            <a:r>
              <a:rPr lang="zh-CN" altLang="en-US" sz="2800" b="1" u="sng">
                <a:latin typeface="宋体" pitchFamily="2" charset="-122"/>
              </a:rPr>
              <a:t>         </a:t>
            </a:r>
            <a:r>
              <a:rPr lang="zh-CN" altLang="en-US" sz="2800" b="1">
                <a:latin typeface="宋体" pitchFamily="2" charset="-122"/>
              </a:rPr>
              <a:t>向“嫦娥二号”传递信息的。地面工作人员发出指令后，经过</a:t>
            </a:r>
            <a:r>
              <a:rPr lang="en-US" altLang="zh-CN" sz="2800" b="1">
                <a:latin typeface="宋体" pitchFamily="2" charset="-122"/>
              </a:rPr>
              <a:t>1.2s</a:t>
            </a:r>
            <a:r>
              <a:rPr lang="zh-CN" altLang="en-US" sz="2800" b="1">
                <a:latin typeface="宋体" pitchFamily="2" charset="-122"/>
              </a:rPr>
              <a:t>到达“嫦娥二号”，则因此“嫦娥二号”距地球的距离为</a:t>
            </a:r>
            <a:r>
              <a:rPr lang="zh-CN" altLang="en-US" sz="2800" b="1" u="sng">
                <a:latin typeface="宋体" pitchFamily="2" charset="-122"/>
              </a:rPr>
              <a:t>            </a:t>
            </a:r>
            <a:r>
              <a:rPr lang="en-US" altLang="zh-CN" sz="2800" b="1">
                <a:latin typeface="宋体" pitchFamily="2" charset="-122"/>
              </a:rPr>
              <a:t>m</a:t>
            </a:r>
            <a:r>
              <a:rPr lang="zh-CN" altLang="en-US" sz="2800" b="1">
                <a:latin typeface="宋体" pitchFamily="2" charset="-122"/>
              </a:rPr>
              <a:t>。</a:t>
            </a:r>
          </a:p>
        </p:txBody>
      </p:sp>
      <p:sp>
        <p:nvSpPr>
          <p:cNvPr id="26630" name="矩形 8"/>
          <p:cNvSpPr/>
          <p:nvPr/>
        </p:nvSpPr>
        <p:spPr>
          <a:xfrm>
            <a:off x="3192464" y="5305426"/>
            <a:ext cx="1863725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en-US" altLang="zh-CN" sz="3600" b="1">
                <a:solidFill>
                  <a:srgbClr val="FF0000"/>
                </a:solidFill>
                <a:latin typeface="Calibri" pitchFamily="34" charset="0"/>
              </a:rPr>
              <a:t>3.6×10</a:t>
            </a:r>
            <a:r>
              <a:rPr lang="en-US" altLang="zh-CN" sz="3600" b="1" baseline="30000">
                <a:solidFill>
                  <a:srgbClr val="FF0000"/>
                </a:solidFill>
                <a:latin typeface="Calibri" pitchFamily="34" charset="0"/>
              </a:rPr>
              <a:t>8</a:t>
            </a:r>
            <a:endParaRPr lang="zh-CN" altLang="en-US" sz="3600" b="1" baseline="300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6631" name="矩形 14"/>
          <p:cNvSpPr/>
          <p:nvPr/>
        </p:nvSpPr>
        <p:spPr>
          <a:xfrm>
            <a:off x="5567363" y="3262313"/>
            <a:ext cx="1560512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电磁波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30" grpId="0"/>
      <p:bldP spid="266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3" descr="https://gimg2.baidu.com/image_search/src=http%3A%2F%2Fn.sinaimg.cn%2Fhunan%2Fcrawl%2F82%2Fw550h332%2F20190904%2F9cda-ieaiqii9194570.jpg&amp;refer=http%3A%2F%2Fn.sinaimg.cn&amp;app=2002&amp;size=f9999,10000&amp;q=a80&amp;n=0&amp;g=0n&amp;fmt=jpeg?sec=1611875764&amp;t=ddb3ea110236c70feff1f4d9550d4f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4114800"/>
            <a:ext cx="6781800" cy="2743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1" name="TextBox 1"/>
          <p:cNvSpPr/>
          <p:nvPr/>
        </p:nvSpPr>
        <p:spPr>
          <a:xfrm>
            <a:off x="1828801" y="457201"/>
            <a:ext cx="3579813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三、电磁污染</a:t>
            </a:r>
          </a:p>
        </p:txBody>
      </p:sp>
      <p:sp>
        <p:nvSpPr>
          <p:cNvPr id="27652" name="Text Box 8"/>
          <p:cNvSpPr/>
          <p:nvPr/>
        </p:nvSpPr>
        <p:spPr>
          <a:xfrm>
            <a:off x="1981201" y="1600200"/>
            <a:ext cx="4303713" cy="534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生活中的电磁波辐射：</a:t>
            </a:r>
          </a:p>
        </p:txBody>
      </p:sp>
      <p:sp>
        <p:nvSpPr>
          <p:cNvPr id="27653" name="Text Box 9"/>
          <p:cNvSpPr/>
          <p:nvPr/>
        </p:nvSpPr>
        <p:spPr>
          <a:xfrm>
            <a:off x="1905001" y="2438401"/>
            <a:ext cx="8251825" cy="1901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1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、紫外线辐射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2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、手机辐射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3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、电脑辐射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4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、</a:t>
            </a:r>
            <a:r>
              <a:rPr lang="en-US" altLang="zh-CN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x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射线辐射、</a:t>
            </a:r>
            <a:r>
              <a:rPr lang="en-US" altLang="zh-CN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γ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射线、宇宙射线（辐射强度较强）</a:t>
            </a:r>
          </a:p>
        </p:txBody>
      </p:sp>
      <p:pic>
        <p:nvPicPr>
          <p:cNvPr id="27654" name="Picture 11" descr="https://ss1.bdstatic.com/70cFvXSh_Q1YnxGkpoWK1HF6hhy/it/u=4093077275,2186320080&amp;fm=26&amp;gp=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5500" y="1"/>
            <a:ext cx="4762500" cy="37052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7655" name="组合 10"/>
          <p:cNvGrpSpPr/>
          <p:nvPr/>
        </p:nvGrpSpPr>
        <p:grpSpPr>
          <a:xfrm>
            <a:off x="8305799" y="5029200"/>
            <a:ext cx="2339102" cy="1383036"/>
            <a:chOff x="3200436" y="2133634"/>
            <a:chExt cx="2688730" cy="1539578"/>
          </a:xfrm>
        </p:grpSpPr>
        <p:pic>
          <p:nvPicPr>
            <p:cNvPr id="27656" name="Picture 8" descr="http://img95.699pic.com/xsj/0f/lr/0h.jpg!/fw/700/watermark/url/L3hzai93YXRlcl9kZXRhaWwyLnBuZw/align/southeast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10020" y="2133634"/>
              <a:ext cx="1131888" cy="9906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7657" name="Text Box 8"/>
            <p:cNvSpPr/>
            <p:nvPr/>
          </p:nvSpPr>
          <p:spPr>
            <a:xfrm>
              <a:off x="3200436" y="3200406"/>
              <a:ext cx="2688730" cy="4728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itchFamily="2" charset="2"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华文楷体" pitchFamily="2" charset="-122"/>
                </a:rPr>
                <a:t>非电离辐射标志</a:t>
              </a:r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9" descr="http://p3.pstatp.com/large/2dd4a00005718632af6a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495800"/>
            <a:ext cx="4275138" cy="2362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5" name="TextBox 1"/>
          <p:cNvSpPr/>
          <p:nvPr/>
        </p:nvSpPr>
        <p:spPr>
          <a:xfrm>
            <a:off x="1828801" y="457201"/>
            <a:ext cx="3579813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4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三、电磁污染</a:t>
            </a:r>
          </a:p>
        </p:txBody>
      </p:sp>
      <p:sp>
        <p:nvSpPr>
          <p:cNvPr id="28676" name="Text Box 8"/>
          <p:cNvSpPr/>
          <p:nvPr/>
        </p:nvSpPr>
        <p:spPr>
          <a:xfrm>
            <a:off x="2057400" y="1371600"/>
            <a:ext cx="2655888" cy="534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主要影响有：</a:t>
            </a:r>
          </a:p>
        </p:txBody>
      </p:sp>
      <p:sp>
        <p:nvSpPr>
          <p:cNvPr id="28677" name="Text Box 9"/>
          <p:cNvSpPr/>
          <p:nvPr/>
        </p:nvSpPr>
        <p:spPr>
          <a:xfrm>
            <a:off x="2133600" y="1905000"/>
            <a:ext cx="5956300" cy="1428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1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、对使用的电子设备产生干扰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en-US" altLang="zh-CN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2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、对人的身体健康产生影响</a:t>
            </a:r>
            <a:endParaRPr lang="en-US" altLang="zh-CN" sz="2800" b="1">
              <a:solidFill>
                <a:srgbClr val="002060"/>
              </a:solidFill>
              <a:latin typeface="Times New Roman" pitchFamily="18" charset="0"/>
              <a:ea typeface="华文楷体" pitchFamily="2" charset="-122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（引起头疼、失眠、记忆力减退等）</a:t>
            </a:r>
          </a:p>
        </p:txBody>
      </p:sp>
      <p:pic>
        <p:nvPicPr>
          <p:cNvPr id="28678" name="Picture 2" descr="https://gimg2.baidu.com/image_search/src=http%3A%2F%2Fwww.uadd.com.cn%2FImg%2F4c6238f8-9adc-46a0-94ad-31298998c204.jpg&amp;refer=http%3A%2F%2Fwww.uadd.com.cn&amp;app=2002&amp;size=f9999,10000&amp;q=a80&amp;n=0&amp;g=0n&amp;fmt=jpeg?sec=1611875733&amp;t=bca1e294026d78d6f01bb4b46ec89e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3619500"/>
            <a:ext cx="4762500" cy="3238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9" name="Picture 4" descr="http://www.yi7.com/file/upload/201112/29/16-52-09-69-845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6" y="2286000"/>
            <a:ext cx="2524125" cy="2247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80" name="Picture 6" descr="http://img.mp.itc.cn/q_70,c_zoom,w_640/upload/20160625/f144a295ed44419582233650c1ec9a6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15300" y="0"/>
            <a:ext cx="2552700" cy="2171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8"/>
          <p:cNvSpPr/>
          <p:nvPr/>
        </p:nvSpPr>
        <p:spPr>
          <a:xfrm>
            <a:off x="3886201" y="381000"/>
            <a:ext cx="3878263" cy="534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较少电磁污染的措施</a:t>
            </a:r>
          </a:p>
        </p:txBody>
      </p:sp>
      <p:sp>
        <p:nvSpPr>
          <p:cNvPr id="29699" name="Text Box 8"/>
          <p:cNvSpPr/>
          <p:nvPr/>
        </p:nvSpPr>
        <p:spPr>
          <a:xfrm>
            <a:off x="1828800" y="1066801"/>
            <a:ext cx="8839200" cy="8683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）家用电器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分散摆放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，以免使家中某个位置的电磁辐射剂量过大，而使人体处于超量辐射的环境之中。</a:t>
            </a:r>
          </a:p>
        </p:txBody>
      </p:sp>
      <p:sp>
        <p:nvSpPr>
          <p:cNvPr id="29700" name="Text Box 8"/>
          <p:cNvSpPr/>
          <p:nvPr/>
        </p:nvSpPr>
        <p:spPr>
          <a:xfrm>
            <a:off x="1828800" y="1981201"/>
            <a:ext cx="8610600" cy="8683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）各种家用电器都应尽量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避免长时间操作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，尽量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避免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多种电器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同时启用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。</a:t>
            </a:r>
          </a:p>
        </p:txBody>
      </p:sp>
      <p:sp>
        <p:nvSpPr>
          <p:cNvPr id="29701" name="Text Box 8"/>
          <p:cNvSpPr/>
          <p:nvPr/>
        </p:nvSpPr>
        <p:spPr>
          <a:xfrm>
            <a:off x="1752600" y="3048000"/>
            <a:ext cx="2895600" cy="203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）使用电器时，要</a:t>
            </a:r>
            <a:r>
              <a:rPr lang="zh-CN" altLang="en-US" sz="2800" b="1">
                <a:solidFill>
                  <a:srgbClr val="002060"/>
                </a:solidFill>
                <a:latin typeface="Times New Roman" pitchFamily="18" charset="0"/>
                <a:ea typeface="华文楷体" pitchFamily="2" charset="-122"/>
              </a:rPr>
              <a:t>保持一定的安全距离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。离电器越远，受电磁波的侵害越小。</a:t>
            </a:r>
          </a:p>
        </p:txBody>
      </p:sp>
      <p:pic>
        <p:nvPicPr>
          <p:cNvPr id="29702" name="Picture 7" descr="https://iknow-pic.cdn.bcebos.com/f9198618367adab48a456e9b85d4b31c8601e455?x-bce-process=image/resize,m_lfit,w_600,h_800,limit_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5022850"/>
            <a:ext cx="2667000" cy="18351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3" name="Picture 8" descr="http://news.cqjjnet.com/contfiles/attachement/jpg/site202/20160912/c89cdc2b457e1940be6b1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0" y="2971800"/>
            <a:ext cx="5715000" cy="3886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</TotalTime>
  <Words>1099</Words>
  <Application>Microsoft Office PowerPoint</Application>
  <PresentationFormat>宽屏</PresentationFormat>
  <Paragraphs>124</Paragraphs>
  <Slides>28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0" baseType="lpstr">
      <vt:lpstr>华文楷体</vt:lpstr>
      <vt:lpstr>华文新魏</vt:lpstr>
      <vt:lpstr>楷体_GB2312</vt:lpstr>
      <vt:lpstr>宋体</vt:lpstr>
      <vt:lpstr>Arial</vt:lpstr>
      <vt:lpstr>Calibri</vt:lpstr>
      <vt:lpstr>Calibri Light</vt:lpstr>
      <vt:lpstr>Times New Roman</vt:lpstr>
      <vt:lpstr>Verdana</vt:lpstr>
      <vt:lpstr>Wingdings</vt:lpstr>
      <vt:lpstr>Office 主题​​</vt:lpstr>
      <vt:lpstr>Equation.DSMT4</vt:lpstr>
      <vt:lpstr>第二节 让信息飞起来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第二十一章  信息的传递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rbm.xkw.com</dc:creator>
  <cp:lastModifiedBy>Administrator</cp:lastModifiedBy>
  <cp:revision>2</cp:revision>
  <cp:lastPrinted>2020-12-31T16:00:02Z</cp:lastPrinted>
  <dcterms:created xsi:type="dcterms:W3CDTF">2020-12-31T16:00:02Z</dcterms:created>
  <dcterms:modified xsi:type="dcterms:W3CDTF">2025-02-18T06:50:53Z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