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427" r:id="rId5"/>
    <p:sldId id="428" r:id="rId6"/>
    <p:sldId id="429" r:id="rId7"/>
    <p:sldId id="430" r:id="rId8"/>
    <p:sldId id="436" r:id="rId9"/>
    <p:sldId id="438" r:id="rId10"/>
    <p:sldId id="439" r:id="rId11"/>
    <p:sldId id="440" r:id="rId12"/>
    <p:sldId id="500" r:id="rId13"/>
    <p:sldId id="502" r:id="rId14"/>
    <p:sldId id="503" r:id="rId15"/>
    <p:sldId id="505" r:id="rId16"/>
    <p:sldId id="506" r:id="rId17"/>
    <p:sldId id="507" r:id="rId18"/>
    <p:sldId id="508" r:id="rId19"/>
    <p:sldId id="442" r:id="rId20"/>
    <p:sldId id="443" r:id="rId21"/>
    <p:sldId id="444" r:id="rId22"/>
    <p:sldId id="449" r:id="rId23"/>
    <p:sldId id="450" r:id="rId24"/>
    <p:sldId id="451" r:id="rId25"/>
    <p:sldId id="467" r:id="rId26"/>
    <p:sldId id="468" r:id="rId27"/>
    <p:sldId id="495" r:id="rId28"/>
    <p:sldId id="496" r:id="rId29"/>
    <p:sldId id="497" r:id="rId30"/>
    <p:sldId id="498" r:id="rId31"/>
    <p:sldId id="499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517" r:id="rId41"/>
    <p:sldId id="518" r:id="rId42"/>
    <p:sldId id="519" r:id="rId43"/>
    <p:sldId id="483" r:id="rId44"/>
    <p:sldId id="484" r:id="rId45"/>
    <p:sldId id="485" r:id="rId46"/>
    <p:sldId id="486" r:id="rId47"/>
    <p:sldId id="487" r:id="rId48"/>
    <p:sldId id="488" r:id="rId49"/>
    <p:sldId id="520" r:id="rId50"/>
    <p:sldId id="521" r:id="rId51"/>
    <p:sldId id="522" r:id="rId52"/>
    <p:sldId id="523" r:id="rId53"/>
    <p:sldId id="524" r:id="rId54"/>
    <p:sldId id="525" r:id="rId55"/>
    <p:sldId id="526" r:id="rId56"/>
    <p:sldId id="528" r:id="rId57"/>
    <p:sldId id="529" r:id="rId58"/>
    <p:sldId id="530" r:id="rId59"/>
    <p:sldId id="527" r:id="rId60"/>
    <p:sldId id="531" r:id="rId61"/>
    <p:sldId id="532" r:id="rId62"/>
    <p:sldId id="533" r:id="rId63"/>
    <p:sldId id="534" r:id="rId64"/>
    <p:sldId id="535" r:id="rId65"/>
    <p:sldId id="536" r:id="rId66"/>
  </p:sldIdLst>
  <p:sldSz cx="12187238" cy="6840538"/>
  <p:notesSz cx="6858000" cy="9144000"/>
  <p:custDataLst>
    <p:tags r:id="rId67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73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tags" Target="tags/tag3.xml" /><Relationship Id="rId68" Type="http://schemas.openxmlformats.org/officeDocument/2006/relationships/presProps" Target="presProps.xml" /><Relationship Id="rId69" Type="http://schemas.openxmlformats.org/officeDocument/2006/relationships/viewProps" Target="viewProps.xml" /><Relationship Id="rId7" Type="http://schemas.openxmlformats.org/officeDocument/2006/relationships/slide" Target="slides/slide5.xml" /><Relationship Id="rId70" Type="http://schemas.openxmlformats.org/officeDocument/2006/relationships/theme" Target="theme/theme1.xml" /><Relationship Id="rId71" Type="http://schemas.openxmlformats.org/officeDocument/2006/relationships/tableStyles" Target="tableStyles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Relationship Id="rId2" Type="http://schemas.openxmlformats.org/officeDocument/2006/relationships/image" Target="../media/image4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9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2.emf" /><Relationship Id="rId2" Type="http://schemas.openxmlformats.org/officeDocument/2006/relationships/image" Target="../media/image53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4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5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8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0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4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3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4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5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7.emf" /></Relationships>
</file>

<file path=ppt/drawings/_rels/vmlDrawing4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9.emf" /></Relationships>
</file>

<file path=ppt/drawings/_rels/vmlDrawing5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0.emf" /></Relationships>
</file>

<file path=ppt/drawings/_rels/vmlDrawing5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2.emf" /></Relationships>
</file>

<file path=ppt/drawings/_rels/vmlDrawing5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3.emf" /></Relationships>
</file>

<file path=ppt/drawings/_rels/vmlDrawing5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4.emf" /></Relationships>
</file>

<file path=ppt/drawings/_rels/vmlDrawing5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6.emf" /></Relationships>
</file>

<file path=ppt/drawings/_rels/vmlDrawing5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7.emf" /></Relationships>
</file>

<file path=ppt/drawings/_rels/vmlDrawing5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8.emf" /></Relationships>
</file>

<file path=ppt/drawings/_rels/vmlDrawing5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9.emf" /></Relationships>
</file>

<file path=ppt/drawings/_rels/vmlDrawing5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0.emf" /></Relationships>
</file>

<file path=ppt/drawings/_rels/vmlDrawing5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2.emf" /></Relationships>
</file>

<file path=ppt/drawings/_rels/vmlDrawing6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4.emf" /></Relationships>
</file>

<file path=ppt/drawings/_rels/vmlDrawing6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5.emf" /></Relationships>
</file>

<file path=ppt/drawings/_rels/vmlDrawing6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6.emf" /></Relationships>
</file>

<file path=ppt/drawings/_rels/vmlDrawing6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7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758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758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38EC9DB6-4A46-4A4E-B96B-65D257E109E2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758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758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759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759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2BA9E262-5BEA-444C-8514-5FD8C6E354A8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5538" name="矩形 1030"/>
          <p:cNvSpPr>
            <a:spLocks noChangeArrowheads="1"/>
          </p:cNvSpPr>
          <p:nvPr/>
        </p:nvSpPr>
        <p:spPr bwMode="auto">
          <a:xfrm>
            <a:off x="0" y="6743700"/>
            <a:ext cx="12192000" cy="114300"/>
          </a:xfrm>
          <a:prstGeom prst="rect">
            <a:avLst/>
          </a:prstGeom>
          <a:solidFill>
            <a:srgbClr val="E72E34"/>
          </a:solidFill>
          <a:ln w="9525"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3.emf" /><Relationship Id="rId4" Type="http://schemas.openxmlformats.org/officeDocument/2006/relationships/oleObject" Target="../embeddings/oleObject3.doc" TargetMode="Internal" /><Relationship Id="rId5" Type="http://schemas.openxmlformats.org/officeDocument/2006/relationships/image" Target="../media/image4.emf" /><Relationship Id="rId6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png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6.emf" /><Relationship Id="rId5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.doc" TargetMode="Internal" /><Relationship Id="rId3" Type="http://schemas.openxmlformats.org/officeDocument/2006/relationships/image" Target="../media/image7.emf" /><Relationship Id="rId4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.png" /><Relationship Id="rId3" Type="http://schemas.openxmlformats.org/officeDocument/2006/relationships/oleObject" Target="../embeddings/oleObject7.doc" TargetMode="Internal" /><Relationship Id="rId4" Type="http://schemas.openxmlformats.org/officeDocument/2006/relationships/image" Target="../media/image10.emf" /><Relationship Id="rId5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11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png" /><Relationship Id="rId3" Type="http://schemas.openxmlformats.org/officeDocument/2006/relationships/oleObject" Target="../embeddings/oleObject9.doc" TargetMode="Internal" /><Relationship Id="rId4" Type="http://schemas.openxmlformats.org/officeDocument/2006/relationships/image" Target="../media/image13.emf" /><Relationship Id="rId5" Type="http://schemas.openxmlformats.org/officeDocument/2006/relationships/image" Target="../media/image14.png" /><Relationship Id="rId6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.doc" TargetMode="Internal" /><Relationship Id="rId3" Type="http://schemas.openxmlformats.org/officeDocument/2006/relationships/image" Target="../media/image15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.doc" TargetMode="Internal" /><Relationship Id="rId3" Type="http://schemas.openxmlformats.org/officeDocument/2006/relationships/image" Target="../media/image16.emf" /><Relationship Id="rId4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7.png" /><Relationship Id="rId3" Type="http://schemas.openxmlformats.org/officeDocument/2006/relationships/oleObject" Target="../embeddings/oleObject12.doc" TargetMode="Internal" /><Relationship Id="rId4" Type="http://schemas.openxmlformats.org/officeDocument/2006/relationships/image" Target="../media/image18.emf" /><Relationship Id="rId5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19.emf" /><Relationship Id="rId4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20.emf" /><Relationship Id="rId4" Type="http://schemas.openxmlformats.org/officeDocument/2006/relationships/image" Target="../media/image21.png" /><Relationship Id="rId5" Type="http://schemas.openxmlformats.org/officeDocument/2006/relationships/image" Target="../media/image22.png" /><Relationship Id="rId6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23.emf" /><Relationship Id="rId4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24.emf" /><Relationship Id="rId4" Type="http://schemas.openxmlformats.org/officeDocument/2006/relationships/image" Target="../media/image25.png" /><Relationship Id="rId5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7.doc" TargetMode="Internal" /><Relationship Id="rId3" Type="http://schemas.openxmlformats.org/officeDocument/2006/relationships/image" Target="../media/image26.emf" /><Relationship Id="rId4" Type="http://schemas.openxmlformats.org/officeDocument/2006/relationships/image" Target="../media/image27.png" /><Relationship Id="rId5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8.doc" TargetMode="Internal" /><Relationship Id="rId3" Type="http://schemas.openxmlformats.org/officeDocument/2006/relationships/image" Target="../media/image28.emf" /><Relationship Id="rId4" Type="http://schemas.openxmlformats.org/officeDocument/2006/relationships/image" Target="../media/image29.png" /><Relationship Id="rId5" Type="http://schemas.openxmlformats.org/officeDocument/2006/relationships/image" Target="../media/image30.png" /><Relationship Id="rId6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31.emf" /><Relationship Id="rId4" Type="http://schemas.openxmlformats.org/officeDocument/2006/relationships/image" Target="../media/image32.png" /><Relationship Id="rId5" Type="http://schemas.openxmlformats.org/officeDocument/2006/relationships/image" Target="../media/image33.png" /><Relationship Id="rId6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34.emf" /><Relationship Id="rId4" Type="http://schemas.openxmlformats.org/officeDocument/2006/relationships/image" Target="../media/image35.png" /><Relationship Id="rId5" Type="http://schemas.openxmlformats.org/officeDocument/2006/relationships/image" Target="../media/image36.png" /><Relationship Id="rId6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37.emf" /><Relationship Id="rId4" Type="http://schemas.openxmlformats.org/officeDocument/2006/relationships/image" Target="../media/image38.png" /><Relationship Id="rId5" Type="http://schemas.openxmlformats.org/officeDocument/2006/relationships/image" Target="../media/image39.png" /><Relationship Id="rId6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40.emf" /><Relationship Id="rId4" Type="http://schemas.openxmlformats.org/officeDocument/2006/relationships/image" Target="../media/image41.png" /><Relationship Id="rId5" Type="http://schemas.openxmlformats.org/officeDocument/2006/relationships/image" Target="../media/image42.png" /><Relationship Id="rId6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3.doc" TargetMode="Internal" /><Relationship Id="rId3" Type="http://schemas.openxmlformats.org/officeDocument/2006/relationships/image" Target="../media/image43.emf" /><Relationship Id="rId4" Type="http://schemas.openxmlformats.org/officeDocument/2006/relationships/image" Target="../media/image44.png" /><Relationship Id="rId5" Type="http://schemas.openxmlformats.org/officeDocument/2006/relationships/image" Target="../media/image45.png" /><Relationship Id="rId6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46.emf" /><Relationship Id="rId4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5.doc" TargetMode="Internal" /><Relationship Id="rId3" Type="http://schemas.openxmlformats.org/officeDocument/2006/relationships/image" Target="../media/image47.emf" /><Relationship Id="rId4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48.emf" /><Relationship Id="rId4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7.doc" TargetMode="Internal" /><Relationship Id="rId3" Type="http://schemas.openxmlformats.org/officeDocument/2006/relationships/image" Target="../media/image49.emf" /><Relationship Id="rId4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50.emf" /><Relationship Id="rId4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51.emf" /><Relationship Id="rId4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0.doc" TargetMode="Internal" /><Relationship Id="rId3" Type="http://schemas.openxmlformats.org/officeDocument/2006/relationships/image" Target="../media/image52.emf" /><Relationship Id="rId4" Type="http://schemas.openxmlformats.org/officeDocument/2006/relationships/oleObject" Target="../embeddings/oleObject31.doc" TargetMode="Internal" /><Relationship Id="rId5" Type="http://schemas.openxmlformats.org/officeDocument/2006/relationships/image" Target="../media/image53.emf" /><Relationship Id="rId6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54.emf" /><Relationship Id="rId4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3.doc" TargetMode="Internal" /><Relationship Id="rId3" Type="http://schemas.openxmlformats.org/officeDocument/2006/relationships/image" Target="../media/image55.emf" /><Relationship Id="rId4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56.emf" /><Relationship Id="rId4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57.emf" /><Relationship Id="rId4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58.emf" /><Relationship Id="rId4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7.doc" TargetMode="Internal" /><Relationship Id="rId3" Type="http://schemas.openxmlformats.org/officeDocument/2006/relationships/image" Target="../media/image59.emf" /><Relationship Id="rId4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60.emf" /><Relationship Id="rId4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61.emf" /><Relationship Id="rId4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0.doc" TargetMode="Internal" /><Relationship Id="rId3" Type="http://schemas.openxmlformats.org/officeDocument/2006/relationships/image" Target="../media/image62.emf" /><Relationship Id="rId4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1.doc" TargetMode="Internal" /><Relationship Id="rId3" Type="http://schemas.openxmlformats.org/officeDocument/2006/relationships/image" Target="../media/image63.emf" /><Relationship Id="rId4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2.doc" TargetMode="Internal" /><Relationship Id="rId3" Type="http://schemas.openxmlformats.org/officeDocument/2006/relationships/image" Target="../media/image64.emf" /><Relationship Id="rId4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5.png" /><Relationship Id="rId3" Type="http://schemas.openxmlformats.org/officeDocument/2006/relationships/oleObject" Target="../embeddings/oleObject43.doc" TargetMode="Internal" /><Relationship Id="rId4" Type="http://schemas.openxmlformats.org/officeDocument/2006/relationships/image" Target="../media/image66.emf" /><Relationship Id="rId5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67.emf" /><Relationship Id="rId4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8.png" /><Relationship Id="rId3" Type="http://schemas.openxmlformats.org/officeDocument/2006/relationships/oleObject" Target="../embeddings/oleObject45.doc" TargetMode="Internal" /><Relationship Id="rId4" Type="http://schemas.openxmlformats.org/officeDocument/2006/relationships/image" Target="../media/image69.emf" /><Relationship Id="rId5" Type="http://schemas.openxmlformats.org/officeDocument/2006/relationships/image" Target="../media/image70.png" /><Relationship Id="rId6" Type="http://schemas.openxmlformats.org/officeDocument/2006/relationships/vmlDrawing" Target="../drawings/vmlDrawing43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6.doc" TargetMode="Internal" /><Relationship Id="rId3" Type="http://schemas.openxmlformats.org/officeDocument/2006/relationships/image" Target="../media/image71.emf" /><Relationship Id="rId4" Type="http://schemas.openxmlformats.org/officeDocument/2006/relationships/image" Target="../media/image72.png" /><Relationship Id="rId5" Type="http://schemas.openxmlformats.org/officeDocument/2006/relationships/vmlDrawing" Target="../drawings/vmlDrawing44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73.emf" /><Relationship Id="rId4" Type="http://schemas.openxmlformats.org/officeDocument/2006/relationships/vmlDrawing" Target="../drawings/vmlDrawing45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8.doc" TargetMode="Internal" /><Relationship Id="rId3" Type="http://schemas.openxmlformats.org/officeDocument/2006/relationships/image" Target="../media/image74.emf" /><Relationship Id="rId4" Type="http://schemas.openxmlformats.org/officeDocument/2006/relationships/vmlDrawing" Target="../drawings/vmlDrawing46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9.doc" TargetMode="Internal" /><Relationship Id="rId3" Type="http://schemas.openxmlformats.org/officeDocument/2006/relationships/image" Target="../media/image75.emf" /><Relationship Id="rId4" Type="http://schemas.openxmlformats.org/officeDocument/2006/relationships/vmlDrawing" Target="../drawings/vmlDrawing47.v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6.png" /><Relationship Id="rId3" Type="http://schemas.openxmlformats.org/officeDocument/2006/relationships/oleObject" Target="../embeddings/oleObject50.doc" TargetMode="Internal" /><Relationship Id="rId4" Type="http://schemas.openxmlformats.org/officeDocument/2006/relationships/image" Target="../media/image77.emf" /><Relationship Id="rId5" Type="http://schemas.openxmlformats.org/officeDocument/2006/relationships/image" Target="../media/image78.png" /><Relationship Id="rId6" Type="http://schemas.openxmlformats.org/officeDocument/2006/relationships/vmlDrawing" Target="../drawings/vmlDrawing48.v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1.doc" TargetMode="Internal" /><Relationship Id="rId3" Type="http://schemas.openxmlformats.org/officeDocument/2006/relationships/image" Target="../media/image79.emf" /><Relationship Id="rId4" Type="http://schemas.openxmlformats.org/officeDocument/2006/relationships/vmlDrawing" Target="../drawings/vmlDrawing49.v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2.doc" TargetMode="Internal" /><Relationship Id="rId3" Type="http://schemas.openxmlformats.org/officeDocument/2006/relationships/image" Target="../media/image80.emf" /><Relationship Id="rId4" Type="http://schemas.openxmlformats.org/officeDocument/2006/relationships/image" Target="../media/image81.png" /><Relationship Id="rId5" Type="http://schemas.openxmlformats.org/officeDocument/2006/relationships/vmlDrawing" Target="../drawings/vmlDrawing50.v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3.doc" TargetMode="Internal" /><Relationship Id="rId3" Type="http://schemas.openxmlformats.org/officeDocument/2006/relationships/image" Target="../media/image82.emf" /><Relationship Id="rId4" Type="http://schemas.openxmlformats.org/officeDocument/2006/relationships/vmlDrawing" Target="../drawings/vmlDrawing51.v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4.doc" TargetMode="Internal" /><Relationship Id="rId3" Type="http://schemas.openxmlformats.org/officeDocument/2006/relationships/image" Target="../media/image83.emf" /><Relationship Id="rId4" Type="http://schemas.openxmlformats.org/officeDocument/2006/relationships/vmlDrawing" Target="../drawings/vmlDrawing52.v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5.doc" TargetMode="Internal" /><Relationship Id="rId3" Type="http://schemas.openxmlformats.org/officeDocument/2006/relationships/image" Target="../media/image84.emf" /><Relationship Id="rId4" Type="http://schemas.openxmlformats.org/officeDocument/2006/relationships/image" Target="../media/image85.png" /><Relationship Id="rId5" Type="http://schemas.openxmlformats.org/officeDocument/2006/relationships/tags" Target="../tags/tag1.xml" /><Relationship Id="rId6" Type="http://schemas.openxmlformats.org/officeDocument/2006/relationships/tags" Target="../tags/tag2.xml" /><Relationship Id="rId7" Type="http://schemas.openxmlformats.org/officeDocument/2006/relationships/vmlDrawing" Target="../drawings/vmlDrawing53.v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6.doc" TargetMode="Internal" /><Relationship Id="rId3" Type="http://schemas.openxmlformats.org/officeDocument/2006/relationships/image" Target="../media/image86.emf" /><Relationship Id="rId4" Type="http://schemas.openxmlformats.org/officeDocument/2006/relationships/vmlDrawing" Target="../drawings/vmlDrawing54.v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7.doc" TargetMode="Internal" /><Relationship Id="rId3" Type="http://schemas.openxmlformats.org/officeDocument/2006/relationships/image" Target="../media/image87.emf" /><Relationship Id="rId4" Type="http://schemas.openxmlformats.org/officeDocument/2006/relationships/vmlDrawing" Target="../drawings/vmlDrawing55.v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8.doc" TargetMode="Internal" /><Relationship Id="rId3" Type="http://schemas.openxmlformats.org/officeDocument/2006/relationships/image" Target="../media/image88.emf" /><Relationship Id="rId4" Type="http://schemas.openxmlformats.org/officeDocument/2006/relationships/vmlDrawing" Target="../drawings/vmlDrawing56.v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9.doc" TargetMode="Internal" /><Relationship Id="rId3" Type="http://schemas.openxmlformats.org/officeDocument/2006/relationships/image" Target="../media/image89.emf" /><Relationship Id="rId4" Type="http://schemas.openxmlformats.org/officeDocument/2006/relationships/vmlDrawing" Target="../drawings/vmlDrawing57.vm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png" /><Relationship Id="rId3" Type="http://schemas.openxmlformats.org/officeDocument/2006/relationships/oleObject" Target="../embeddings/oleObject60.doc" TargetMode="Internal" /><Relationship Id="rId4" Type="http://schemas.openxmlformats.org/officeDocument/2006/relationships/image" Target="../media/image90.emf" /><Relationship Id="rId5" Type="http://schemas.openxmlformats.org/officeDocument/2006/relationships/image" Target="../media/image91.png" /><Relationship Id="rId6" Type="http://schemas.openxmlformats.org/officeDocument/2006/relationships/vmlDrawing" Target="../drawings/vmlDrawing58.vm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1.doc" TargetMode="Internal" /><Relationship Id="rId3" Type="http://schemas.openxmlformats.org/officeDocument/2006/relationships/image" Target="../media/image92.emf" /><Relationship Id="rId4" Type="http://schemas.openxmlformats.org/officeDocument/2006/relationships/image" Target="../media/image93.png" /><Relationship Id="rId5" Type="http://schemas.openxmlformats.org/officeDocument/2006/relationships/vmlDrawing" Target="../drawings/vmlDrawing59.vml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7.png" /><Relationship Id="rId3" Type="http://schemas.openxmlformats.org/officeDocument/2006/relationships/oleObject" Target="../embeddings/oleObject62.doc" TargetMode="Internal" /><Relationship Id="rId4" Type="http://schemas.openxmlformats.org/officeDocument/2006/relationships/image" Target="../media/image94.emf" /><Relationship Id="rId5" Type="http://schemas.openxmlformats.org/officeDocument/2006/relationships/vmlDrawing" Target="../drawings/vmlDrawing60.vm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3.doc" TargetMode="Internal" /><Relationship Id="rId3" Type="http://schemas.openxmlformats.org/officeDocument/2006/relationships/image" Target="../media/image95.emf" /><Relationship Id="rId4" Type="http://schemas.openxmlformats.org/officeDocument/2006/relationships/vmlDrawing" Target="../drawings/vmlDrawing61.v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4.doc" TargetMode="Internal" /><Relationship Id="rId3" Type="http://schemas.openxmlformats.org/officeDocument/2006/relationships/image" Target="../media/image96.emf" /><Relationship Id="rId4" Type="http://schemas.openxmlformats.org/officeDocument/2006/relationships/vmlDrawing" Target="../drawings/vmlDrawing62.v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5.doc" TargetMode="Internal" /><Relationship Id="rId3" Type="http://schemas.openxmlformats.org/officeDocument/2006/relationships/image" Target="../media/image97.emf" /><Relationship Id="rId4" Type="http://schemas.openxmlformats.org/officeDocument/2006/relationships/image" Target="../media/image98.png" /><Relationship Id="rId5" Type="http://schemas.openxmlformats.org/officeDocument/2006/relationships/image" Target="../media/image99.png" /><Relationship Id="rId6" Type="http://schemas.openxmlformats.org/officeDocument/2006/relationships/vmlDrawing" Target="../drawings/vmlDrawing63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6562" name="TextBox 20"/>
          <p:cNvSpPr/>
          <p:nvPr/>
        </p:nvSpPr>
        <p:spPr>
          <a:xfrm>
            <a:off x="1547813" y="2705100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chemeClr val="tx1"/>
                </a:solidFill>
                <a:ea typeface="黑体" pitchFamily="49" charset="-122"/>
              </a:rPr>
              <a:t>第二章　光 现 象</a:t>
            </a:r>
            <a:endParaRPr lang="zh-CN" altLang="en-US" sz="6000">
              <a:solidFill>
                <a:schemeClr val="tx1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9638" y="10699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69"/>
          <p:cNvSpPr/>
          <p:nvPr/>
        </p:nvSpPr>
        <p:spPr>
          <a:xfrm>
            <a:off x="2274888" y="1014413"/>
            <a:ext cx="24034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光的直线传播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026" name="对象 10270"/>
          <p:cNvGraphicFramePr/>
          <p:nvPr/>
        </p:nvGraphicFramePr>
        <p:xfrm>
          <a:off x="260350" y="16922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0350" y="16922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1"/>
          <p:cNvSpPr/>
          <p:nvPr/>
        </p:nvSpPr>
        <p:spPr>
          <a:xfrm>
            <a:off x="10414000" y="21955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不是 </a:t>
            </a:r>
            <a:endParaRPr lang="zh-CN" altLang="en-US"/>
          </a:p>
        </p:txBody>
      </p:sp>
      <p:sp>
        <p:nvSpPr>
          <p:cNvPr id="1030" name="矩形 10272"/>
          <p:cNvSpPr/>
          <p:nvPr/>
        </p:nvSpPr>
        <p:spPr>
          <a:xfrm>
            <a:off x="7245350" y="3254375"/>
            <a:ext cx="795338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/>
              <a:t>箭头 </a:t>
            </a:r>
            <a:endParaRPr lang="zh-CN" altLang="en-US"/>
          </a:p>
        </p:txBody>
      </p:sp>
      <p:sp>
        <p:nvSpPr>
          <p:cNvPr id="1031" name="矩形 10273"/>
          <p:cNvSpPr/>
          <p:nvPr/>
        </p:nvSpPr>
        <p:spPr>
          <a:xfrm>
            <a:off x="8758238" y="3254375"/>
            <a:ext cx="488950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/>
              <a:t>直 </a:t>
            </a:r>
            <a:endParaRPr lang="zh-CN" altLang="en-US"/>
          </a:p>
        </p:txBody>
      </p:sp>
      <p:sp>
        <p:nvSpPr>
          <p:cNvPr id="1032" name="矩形 10274"/>
          <p:cNvSpPr/>
          <p:nvPr/>
        </p:nvSpPr>
        <p:spPr>
          <a:xfrm>
            <a:off x="2925763" y="39957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同种均匀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0" grpId="0"/>
      <p:bldP spid="1031" grpId="0"/>
      <p:bldP spid="10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63505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对象 63506"/>
          <p:cNvGraphicFramePr/>
          <p:nvPr/>
        </p:nvGraphicFramePr>
        <p:xfrm>
          <a:off x="6094413" y="3348038"/>
          <a:ext cx="1819275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1819275" imgH="414337" progId="Word.Document.8">
                  <p:embed/>
                </p:oleObj>
              </mc:Choice>
              <mc:Fallback>
                <p:oleObj r:id="rId4" imgW="1819275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94413" y="3348038"/>
                        <a:ext cx="1819275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5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2500" y="13779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矩形 64518"/>
          <p:cNvSpPr/>
          <p:nvPr/>
        </p:nvSpPr>
        <p:spPr>
          <a:xfrm>
            <a:off x="2205038" y="1317625"/>
            <a:ext cx="1689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光的反射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3074" name="对象 64519"/>
          <p:cNvGraphicFramePr/>
          <p:nvPr/>
        </p:nvGraphicFramePr>
        <p:xfrm>
          <a:off x="260350" y="2124075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11591925" imgH="2371725" progId="Word.Document.8">
                  <p:embed/>
                </p:oleObj>
              </mc:Choice>
              <mc:Fallback>
                <p:oleObj r:id="rId3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0350" y="2124075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矩形 64520"/>
          <p:cNvSpPr/>
          <p:nvPr/>
        </p:nvSpPr>
        <p:spPr>
          <a:xfrm>
            <a:off x="8253413" y="26035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反射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8" name="对象 69649"/>
          <p:cNvGraphicFramePr/>
          <p:nvPr/>
        </p:nvGraphicFramePr>
        <p:xfrm>
          <a:off x="296863" y="557213"/>
          <a:ext cx="11591925" cy="57261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11591925" imgH="5726112" progId="Word.Document.8">
                  <p:embed/>
                </p:oleObj>
              </mc:Choice>
              <mc:Fallback>
                <p:oleObj r:id="rId2" imgW="11591925" imgH="57261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57213"/>
                        <a:ext cx="11591925" cy="5726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矩形 69650"/>
          <p:cNvSpPr/>
          <p:nvPr/>
        </p:nvSpPr>
        <p:spPr>
          <a:xfrm>
            <a:off x="8829675" y="38512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同一平面 </a:t>
            </a:r>
            <a:endParaRPr lang="zh-CN" altLang="en-US"/>
          </a:p>
        </p:txBody>
      </p:sp>
      <p:sp>
        <p:nvSpPr>
          <p:cNvPr id="4100" name="矩形 69651"/>
          <p:cNvSpPr/>
          <p:nvPr/>
        </p:nvSpPr>
        <p:spPr>
          <a:xfrm>
            <a:off x="6884988" y="44291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两侧 </a:t>
            </a:r>
            <a:endParaRPr lang="zh-CN" altLang="en-US"/>
          </a:p>
        </p:txBody>
      </p:sp>
      <p:sp>
        <p:nvSpPr>
          <p:cNvPr id="4101" name="矩形 69652"/>
          <p:cNvSpPr/>
          <p:nvPr/>
        </p:nvSpPr>
        <p:spPr>
          <a:xfrm>
            <a:off x="3213100" y="500380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等于 </a:t>
            </a:r>
            <a:endParaRPr lang="zh-CN" altLang="en-US"/>
          </a:p>
        </p:txBody>
      </p:sp>
      <p:sp>
        <p:nvSpPr>
          <p:cNvPr id="4102" name="矩形 69653"/>
          <p:cNvSpPr/>
          <p:nvPr/>
        </p:nvSpPr>
        <p:spPr>
          <a:xfrm>
            <a:off x="6669088" y="56276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可逆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  <p:bldP spid="4101" grpId="0"/>
      <p:bldP spid="41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2" name="对象 68621"/>
          <p:cNvGraphicFramePr/>
          <p:nvPr/>
        </p:nvGraphicFramePr>
        <p:xfrm>
          <a:off x="249238" y="449263"/>
          <a:ext cx="11755437" cy="5889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11755437" imgH="5889625" progId="Word.Document.8">
                  <p:embed/>
                </p:oleObj>
              </mc:Choice>
              <mc:Fallback>
                <p:oleObj r:id="rId2" imgW="11755437" imgH="5889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49238" y="449263"/>
                        <a:ext cx="11755437" cy="5889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矩形 68622"/>
          <p:cNvSpPr/>
          <p:nvPr/>
        </p:nvSpPr>
        <p:spPr>
          <a:xfrm>
            <a:off x="3187700" y="3360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光滑 </a:t>
            </a:r>
            <a:endParaRPr lang="zh-CN" altLang="en-US"/>
          </a:p>
        </p:txBody>
      </p:sp>
      <p:sp>
        <p:nvSpPr>
          <p:cNvPr id="5124" name="矩形 68623"/>
          <p:cNvSpPr/>
          <p:nvPr/>
        </p:nvSpPr>
        <p:spPr>
          <a:xfrm>
            <a:off x="3024188" y="39862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平行光束 </a:t>
            </a:r>
            <a:endParaRPr lang="zh-CN" altLang="en-US"/>
          </a:p>
        </p:txBody>
      </p:sp>
      <p:sp>
        <p:nvSpPr>
          <p:cNvPr id="5125" name="矩形 68624"/>
          <p:cNvSpPr/>
          <p:nvPr/>
        </p:nvSpPr>
        <p:spPr>
          <a:xfrm>
            <a:off x="8108950" y="33940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凹凸不平 </a:t>
            </a:r>
            <a:endParaRPr lang="zh-CN" altLang="en-US"/>
          </a:p>
        </p:txBody>
      </p:sp>
      <p:sp>
        <p:nvSpPr>
          <p:cNvPr id="5126" name="矩形 68625"/>
          <p:cNvSpPr/>
          <p:nvPr/>
        </p:nvSpPr>
        <p:spPr>
          <a:xfrm>
            <a:off x="8621713" y="3987800"/>
            <a:ext cx="1562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四面八方 </a:t>
            </a:r>
            <a:endParaRPr lang="zh-CN" altLang="en-US"/>
          </a:p>
        </p:txBody>
      </p:sp>
      <p:sp>
        <p:nvSpPr>
          <p:cNvPr id="5127" name="矩形 68626"/>
          <p:cNvSpPr/>
          <p:nvPr/>
        </p:nvSpPr>
        <p:spPr>
          <a:xfrm>
            <a:off x="5346700" y="45878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反射 </a:t>
            </a:r>
            <a:endParaRPr lang="zh-CN" altLang="en-US"/>
          </a:p>
        </p:txBody>
      </p:sp>
      <p:sp>
        <p:nvSpPr>
          <p:cNvPr id="5128" name="矩形 68627"/>
          <p:cNvSpPr/>
          <p:nvPr/>
        </p:nvSpPr>
        <p:spPr>
          <a:xfrm>
            <a:off x="9109075" y="45878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可逆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/>
      <p:bldP spid="5126" grpId="0"/>
      <p:bldP spid="5127" grpId="0"/>
      <p:bldP spid="51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7" name="图片 72705" descr="考点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97790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矩形 72718"/>
          <p:cNvSpPr/>
          <p:nvPr/>
        </p:nvSpPr>
        <p:spPr>
          <a:xfrm>
            <a:off x="2205038" y="869950"/>
            <a:ext cx="2046287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平面镜成像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6146" name="对象 72719"/>
          <p:cNvGraphicFramePr/>
          <p:nvPr/>
        </p:nvGraphicFramePr>
        <p:xfrm>
          <a:off x="260350" y="1692275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3" imgW="11591925" imgH="4149725" progId="Word.Document.8">
                  <p:embed/>
                </p:oleObj>
              </mc:Choice>
              <mc:Fallback>
                <p:oleObj r:id="rId3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0350" y="1692275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9" name="矩形 72720"/>
          <p:cNvSpPr/>
          <p:nvPr/>
        </p:nvSpPr>
        <p:spPr>
          <a:xfrm>
            <a:off x="2997200" y="15954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反射 </a:t>
            </a:r>
            <a:endParaRPr lang="zh-CN" altLang="en-US"/>
          </a:p>
        </p:txBody>
      </p:sp>
      <p:sp>
        <p:nvSpPr>
          <p:cNvPr id="6150" name="矩形 72721"/>
          <p:cNvSpPr/>
          <p:nvPr/>
        </p:nvSpPr>
        <p:spPr>
          <a:xfrm>
            <a:off x="6958013" y="27717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相等 </a:t>
            </a:r>
            <a:endParaRPr lang="zh-CN" altLang="en-US"/>
          </a:p>
        </p:txBody>
      </p:sp>
      <p:sp>
        <p:nvSpPr>
          <p:cNvPr id="6151" name="矩形 72722"/>
          <p:cNvSpPr/>
          <p:nvPr/>
        </p:nvSpPr>
        <p:spPr>
          <a:xfrm>
            <a:off x="5661025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相等 </a:t>
            </a:r>
            <a:endParaRPr lang="zh-CN" altLang="en-US"/>
          </a:p>
        </p:txBody>
      </p:sp>
      <p:sp>
        <p:nvSpPr>
          <p:cNvPr id="6152" name="矩形 72724"/>
          <p:cNvSpPr/>
          <p:nvPr/>
        </p:nvSpPr>
        <p:spPr>
          <a:xfrm>
            <a:off x="5589588" y="3995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垂直 </a:t>
            </a:r>
            <a:endParaRPr lang="zh-CN" altLang="en-US"/>
          </a:p>
        </p:txBody>
      </p:sp>
      <p:sp>
        <p:nvSpPr>
          <p:cNvPr id="6153" name="矩形 72725"/>
          <p:cNvSpPr/>
          <p:nvPr/>
        </p:nvSpPr>
        <p:spPr>
          <a:xfrm>
            <a:off x="3644900" y="45720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虚 </a:t>
            </a:r>
            <a:endParaRPr lang="zh-CN" altLang="en-US"/>
          </a:p>
        </p:txBody>
      </p:sp>
      <p:sp>
        <p:nvSpPr>
          <p:cNvPr id="6154" name="矩形 72726"/>
          <p:cNvSpPr/>
          <p:nvPr/>
        </p:nvSpPr>
        <p:spPr>
          <a:xfrm>
            <a:off x="5302250" y="51482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对称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  <p:bldP spid="6151" grpId="0"/>
      <p:bldP spid="6152" grpId="0"/>
      <p:bldP spid="6153" grpId="0"/>
      <p:bldP spid="61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70" name="对象 74817"/>
          <p:cNvGraphicFramePr/>
          <p:nvPr/>
        </p:nvGraphicFramePr>
        <p:xfrm>
          <a:off x="225425" y="2065338"/>
          <a:ext cx="11734800" cy="2709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11734800" imgH="2709862" progId="Word.Document.8">
                  <p:embed/>
                </p:oleObj>
              </mc:Choice>
              <mc:Fallback>
                <p:oleObj r:id="rId2" imgW="11734800" imgH="2709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2065338"/>
                        <a:ext cx="11734800" cy="2709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矩形 74818"/>
          <p:cNvSpPr/>
          <p:nvPr/>
        </p:nvSpPr>
        <p:spPr>
          <a:xfrm>
            <a:off x="1989138" y="3203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发散 </a:t>
            </a:r>
            <a:endParaRPr lang="zh-CN" altLang="en-US"/>
          </a:p>
        </p:txBody>
      </p:sp>
      <p:sp>
        <p:nvSpPr>
          <p:cNvPr id="7172" name="矩形 74819"/>
          <p:cNvSpPr/>
          <p:nvPr/>
        </p:nvSpPr>
        <p:spPr>
          <a:xfrm>
            <a:off x="7412038" y="31924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会聚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195" name="图片 737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075" y="8667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6" name="矩形 73736"/>
          <p:cNvSpPr/>
          <p:nvPr/>
        </p:nvSpPr>
        <p:spPr>
          <a:xfrm>
            <a:off x="2078038" y="793750"/>
            <a:ext cx="1689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光的折射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8194" name="对象 73737"/>
          <p:cNvGraphicFramePr/>
          <p:nvPr/>
        </p:nvGraphicFramePr>
        <p:xfrm>
          <a:off x="190500" y="165893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3" imgW="11591925" imgH="1185862" progId="Word.Document.8">
                  <p:embed/>
                </p:oleObj>
              </mc:Choice>
              <mc:Fallback>
                <p:oleObj r:id="rId3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0500" y="165893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7" name="图片 7373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9725" y="2339975"/>
            <a:ext cx="3886200" cy="3800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8" name="矩形 73739"/>
          <p:cNvSpPr/>
          <p:nvPr/>
        </p:nvSpPr>
        <p:spPr>
          <a:xfrm>
            <a:off x="4221163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斜射 </a:t>
            </a:r>
            <a:endParaRPr lang="zh-CN" altLang="en-US"/>
          </a:p>
        </p:txBody>
      </p:sp>
      <p:sp>
        <p:nvSpPr>
          <p:cNvPr id="8199" name="矩形 73740"/>
          <p:cNvSpPr/>
          <p:nvPr/>
        </p:nvSpPr>
        <p:spPr>
          <a:xfrm>
            <a:off x="10269538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偏折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  <p:bldP spid="81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76852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矩形 76853"/>
          <p:cNvSpPr/>
          <p:nvPr/>
        </p:nvSpPr>
        <p:spPr>
          <a:xfrm>
            <a:off x="6310313" y="15478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同一平面 </a:t>
            </a:r>
            <a:endParaRPr lang="zh-CN" altLang="en-US"/>
          </a:p>
        </p:txBody>
      </p:sp>
      <p:sp>
        <p:nvSpPr>
          <p:cNvPr id="9220" name="矩形 76854"/>
          <p:cNvSpPr/>
          <p:nvPr/>
        </p:nvSpPr>
        <p:spPr>
          <a:xfrm>
            <a:off x="6310313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法线 </a:t>
            </a:r>
            <a:endParaRPr lang="zh-CN" altLang="en-US"/>
          </a:p>
        </p:txBody>
      </p:sp>
      <p:sp>
        <p:nvSpPr>
          <p:cNvPr id="9221" name="矩形 76855"/>
          <p:cNvSpPr/>
          <p:nvPr/>
        </p:nvSpPr>
        <p:spPr>
          <a:xfrm>
            <a:off x="10918825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小于 </a:t>
            </a:r>
            <a:endParaRPr lang="zh-CN" altLang="en-US"/>
          </a:p>
        </p:txBody>
      </p:sp>
      <p:sp>
        <p:nvSpPr>
          <p:cNvPr id="9222" name="矩形 76856"/>
          <p:cNvSpPr/>
          <p:nvPr/>
        </p:nvSpPr>
        <p:spPr>
          <a:xfrm>
            <a:off x="4581525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 </a:t>
            </a:r>
            <a:endParaRPr lang="zh-CN" altLang="en-US"/>
          </a:p>
        </p:txBody>
      </p:sp>
      <p:sp>
        <p:nvSpPr>
          <p:cNvPr id="9223" name="矩形 76857"/>
          <p:cNvSpPr/>
          <p:nvPr/>
        </p:nvSpPr>
        <p:spPr>
          <a:xfrm>
            <a:off x="8326438" y="50768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2" name="对象 146435"/>
          <p:cNvGraphicFramePr/>
          <p:nvPr/>
        </p:nvGraphicFramePr>
        <p:xfrm>
          <a:off x="296863" y="2268538"/>
          <a:ext cx="11591925" cy="23034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11591925" imgH="2303462" progId="Word.Document.8">
                  <p:embed/>
                </p:oleObj>
              </mc:Choice>
              <mc:Fallback>
                <p:oleObj r:id="rId2" imgW="11591925" imgH="23034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68538"/>
                        <a:ext cx="11591925" cy="23034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3" name="矩形 146436"/>
          <p:cNvSpPr/>
          <p:nvPr/>
        </p:nvSpPr>
        <p:spPr>
          <a:xfrm>
            <a:off x="5445125" y="21717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可逆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1267" name="图片 1484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1160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148482"/>
          <p:cNvSpPr/>
          <p:nvPr/>
        </p:nvSpPr>
        <p:spPr>
          <a:xfrm>
            <a:off x="2133600" y="1085850"/>
            <a:ext cx="1689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光的色散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1266" name="对象 148483"/>
          <p:cNvGraphicFramePr/>
          <p:nvPr/>
        </p:nvGraphicFramePr>
        <p:xfrm>
          <a:off x="260350" y="17637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3" imgW="11591925" imgH="4149725" progId="Word.Document.8">
                  <p:embed/>
                </p:oleObj>
              </mc:Choice>
              <mc:Fallback>
                <p:oleObj r:id="rId3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0350" y="17637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9" name="矩形 148484"/>
          <p:cNvSpPr/>
          <p:nvPr/>
        </p:nvSpPr>
        <p:spPr>
          <a:xfrm>
            <a:off x="3502025" y="2844800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红、绿、蓝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对象 149505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151553"/>
          <p:cNvGraphicFramePr/>
          <p:nvPr/>
        </p:nvGraphicFramePr>
        <p:xfrm>
          <a:off x="225425" y="955675"/>
          <a:ext cx="11620500" cy="5249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620500" imgH="5249863" progId="Word.Document.8">
                  <p:embed/>
                </p:oleObj>
              </mc:Choice>
              <mc:Fallback>
                <p:oleObj r:id="rId2" imgW="11620500" imgH="5249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955675"/>
                        <a:ext cx="11620500" cy="5249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图片 1515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1013" y="3532188"/>
            <a:ext cx="2955925" cy="2247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151555"/>
          <p:cNvSpPr/>
          <p:nvPr/>
        </p:nvSpPr>
        <p:spPr>
          <a:xfrm>
            <a:off x="5372100" y="205105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直线传播 </a:t>
            </a:r>
            <a:endParaRPr lang="zh-CN" altLang="en-US"/>
          </a:p>
        </p:txBody>
      </p:sp>
      <p:sp>
        <p:nvSpPr>
          <p:cNvPr id="13317" name="矩形 151556"/>
          <p:cNvSpPr/>
          <p:nvPr/>
        </p:nvSpPr>
        <p:spPr>
          <a:xfrm>
            <a:off x="10721975" y="205105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实 </a:t>
            </a:r>
            <a:endParaRPr lang="zh-CN" altLang="en-US"/>
          </a:p>
        </p:txBody>
      </p:sp>
      <p:sp>
        <p:nvSpPr>
          <p:cNvPr id="13318" name="矩形 151557"/>
          <p:cNvSpPr/>
          <p:nvPr/>
        </p:nvSpPr>
        <p:spPr>
          <a:xfrm>
            <a:off x="4725988" y="262731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无 </a:t>
            </a:r>
            <a:endParaRPr lang="zh-CN" altLang="en-US"/>
          </a:p>
        </p:txBody>
      </p:sp>
      <p:pic>
        <p:nvPicPr>
          <p:cNvPr id="13319" name="图片 15155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175" y="900113"/>
            <a:ext cx="1733550" cy="409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  <p:bldP spid="133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152577"/>
          <p:cNvGraphicFramePr/>
          <p:nvPr/>
        </p:nvGraphicFramePr>
        <p:xfrm>
          <a:off x="230188" y="457200"/>
          <a:ext cx="11725275" cy="5927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11725275" imgH="5927725" progId="Word.Document.8">
                  <p:embed/>
                </p:oleObj>
              </mc:Choice>
              <mc:Fallback>
                <p:oleObj r:id="rId2" imgW="11725275" imgH="5927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457200"/>
                        <a:ext cx="11725275" cy="5927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9" name="矩形 152578"/>
          <p:cNvSpPr/>
          <p:nvPr/>
        </p:nvSpPr>
        <p:spPr>
          <a:xfrm>
            <a:off x="8240713" y="184785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 </a:t>
            </a:r>
            <a:endParaRPr lang="en-US" altLang="zh-CN"/>
          </a:p>
        </p:txBody>
      </p:sp>
      <p:sp>
        <p:nvSpPr>
          <p:cNvPr id="14340" name="矩形 152579"/>
          <p:cNvSpPr/>
          <p:nvPr/>
        </p:nvSpPr>
        <p:spPr>
          <a:xfrm>
            <a:off x="6019800" y="23764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153603"/>
          <p:cNvGraphicFramePr/>
          <p:nvPr/>
        </p:nvGraphicFramePr>
        <p:xfrm>
          <a:off x="179388" y="1262063"/>
          <a:ext cx="11752262" cy="4184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752262" imgH="4184650" progId="Word.Document.8">
                  <p:embed/>
                </p:oleObj>
              </mc:Choice>
              <mc:Fallback>
                <p:oleObj r:id="rId2" imgW="11752262" imgH="4184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9388" y="1262063"/>
                        <a:ext cx="11752262" cy="4184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3" name="图片 1536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8950" y="3089275"/>
            <a:ext cx="2881313" cy="19954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153605"/>
          <p:cNvSpPr/>
          <p:nvPr/>
        </p:nvSpPr>
        <p:spPr>
          <a:xfrm>
            <a:off x="8027988" y="17637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下方 </a:t>
            </a:r>
            <a:endParaRPr lang="zh-CN" altLang="en-US"/>
          </a:p>
        </p:txBody>
      </p:sp>
      <p:sp>
        <p:nvSpPr>
          <p:cNvPr id="15365" name="矩形 153606"/>
          <p:cNvSpPr/>
          <p:nvPr/>
        </p:nvSpPr>
        <p:spPr>
          <a:xfrm>
            <a:off x="6523038" y="23399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折射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154625"/>
          <p:cNvGraphicFramePr/>
          <p:nvPr/>
        </p:nvGraphicFramePr>
        <p:xfrm>
          <a:off x="250825" y="377825"/>
          <a:ext cx="11752263" cy="5616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11752263" imgH="5616575" progId="Word.Document.8">
                  <p:embed/>
                </p:oleObj>
              </mc:Choice>
              <mc:Fallback>
                <p:oleObj r:id="rId2" imgW="11752263" imgH="5616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0825" y="377825"/>
                        <a:ext cx="11752263" cy="5616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7" name="图片 1546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1550" y="3822700"/>
            <a:ext cx="5164138" cy="1720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154627"/>
          <p:cNvSpPr/>
          <p:nvPr/>
        </p:nvSpPr>
        <p:spPr>
          <a:xfrm>
            <a:off x="1331913" y="18446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直线 </a:t>
            </a:r>
            <a:endParaRPr lang="zh-CN" altLang="en-US"/>
          </a:p>
        </p:txBody>
      </p:sp>
      <p:sp>
        <p:nvSpPr>
          <p:cNvPr id="16389" name="矩形 154628"/>
          <p:cNvSpPr/>
          <p:nvPr/>
        </p:nvSpPr>
        <p:spPr>
          <a:xfrm>
            <a:off x="10271125" y="18367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水 </a:t>
            </a:r>
            <a:endParaRPr lang="zh-CN" altLang="en-US"/>
          </a:p>
        </p:txBody>
      </p:sp>
      <p:sp>
        <p:nvSpPr>
          <p:cNvPr id="16390" name="矩形 154629"/>
          <p:cNvSpPr/>
          <p:nvPr/>
        </p:nvSpPr>
        <p:spPr>
          <a:xfrm>
            <a:off x="1485900" y="24844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空气 </a:t>
            </a:r>
            <a:endParaRPr lang="zh-CN" altLang="en-US"/>
          </a:p>
        </p:txBody>
      </p:sp>
      <p:sp>
        <p:nvSpPr>
          <p:cNvPr id="16391" name="矩形 154630"/>
          <p:cNvSpPr/>
          <p:nvPr/>
        </p:nvSpPr>
        <p:spPr>
          <a:xfrm>
            <a:off x="4940300" y="2459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折射 </a:t>
            </a:r>
            <a:endParaRPr lang="zh-CN" altLang="en-US"/>
          </a:p>
        </p:txBody>
      </p:sp>
      <p:sp>
        <p:nvSpPr>
          <p:cNvPr id="16392" name="矩形 154631"/>
          <p:cNvSpPr/>
          <p:nvPr/>
        </p:nvSpPr>
        <p:spPr>
          <a:xfrm>
            <a:off x="1412875" y="30607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1" grpId="0"/>
      <p:bldP spid="1639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80906"/>
          <p:cNvGraphicFramePr/>
          <p:nvPr/>
        </p:nvGraphicFramePr>
        <p:xfrm>
          <a:off x="265113" y="539750"/>
          <a:ext cx="11582400" cy="2733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11582400" imgH="2733675" progId="Word.Document.8">
                  <p:embed/>
                </p:oleObj>
              </mc:Choice>
              <mc:Fallback>
                <p:oleObj r:id="rId2" imgW="11582400" imgH="2733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539750"/>
                        <a:ext cx="11582400" cy="273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11" name="图片 8090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0650" y="3621088"/>
            <a:ext cx="2743200" cy="23526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2" name="图片 8090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5888" y="3363913"/>
            <a:ext cx="3667125" cy="26098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79875"/>
          <p:cNvGraphicFramePr/>
          <p:nvPr/>
        </p:nvGraphicFramePr>
        <p:xfrm>
          <a:off x="190500" y="736600"/>
          <a:ext cx="11469688" cy="2638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469688" imgH="2638425" progId="Word.Document.8">
                  <p:embed/>
                </p:oleObj>
              </mc:Choice>
              <mc:Fallback>
                <p:oleObj r:id="rId2" imgW="11469688" imgH="2638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500" y="736600"/>
                        <a:ext cx="11469688" cy="2638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35" name="图片 7987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1600" y="3140075"/>
            <a:ext cx="2343150" cy="1981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6" name="图片 7987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2725" y="2987675"/>
            <a:ext cx="2733675" cy="2286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78851"/>
          <p:cNvGraphicFramePr/>
          <p:nvPr/>
        </p:nvGraphicFramePr>
        <p:xfrm>
          <a:off x="404813" y="539750"/>
          <a:ext cx="11472862" cy="29162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472862" imgH="2916238" progId="Word.Document.8">
                  <p:embed/>
                </p:oleObj>
              </mc:Choice>
              <mc:Fallback>
                <p:oleObj r:id="rId2" imgW="11472862" imgH="29162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4813" y="539750"/>
                        <a:ext cx="11472862" cy="2916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59" name="图片 788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3088" y="2987675"/>
            <a:ext cx="3228975" cy="1990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0" name="图片 788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4625" y="2771775"/>
            <a:ext cx="3209925" cy="2590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86020"/>
          <p:cNvGraphicFramePr/>
          <p:nvPr/>
        </p:nvGraphicFramePr>
        <p:xfrm>
          <a:off x="404813" y="898525"/>
          <a:ext cx="11472862" cy="22907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472862" imgH="2290763" progId="Word.Document.8">
                  <p:embed/>
                </p:oleObj>
              </mc:Choice>
              <mc:Fallback>
                <p:oleObj r:id="rId2" imgW="11472862" imgH="22907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4813" y="898525"/>
                        <a:ext cx="11472862" cy="2290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3" name="图片 860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8988" y="2986088"/>
            <a:ext cx="2562225" cy="2047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4" name="图片 860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4838" y="3057525"/>
            <a:ext cx="2514600" cy="20383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87048"/>
          <p:cNvGraphicFramePr/>
          <p:nvPr/>
        </p:nvGraphicFramePr>
        <p:xfrm>
          <a:off x="336550" y="760413"/>
          <a:ext cx="11588750" cy="20018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588750" imgH="2001837" progId="Word.Document.8">
                  <p:embed/>
                </p:oleObj>
              </mc:Choice>
              <mc:Fallback>
                <p:oleObj r:id="rId2" imgW="11588750" imgH="20018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6550" y="760413"/>
                        <a:ext cx="11588750" cy="2001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7" name="图片 870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1500" y="2843213"/>
            <a:ext cx="3019425" cy="1914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8" name="图片 870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3250" y="2700338"/>
            <a:ext cx="3171825" cy="20574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88070"/>
          <p:cNvGraphicFramePr/>
          <p:nvPr/>
        </p:nvGraphicFramePr>
        <p:xfrm>
          <a:off x="260350" y="1476375"/>
          <a:ext cx="11472863" cy="1452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11472863" imgH="1452563" progId="Word.Document.8">
                  <p:embed/>
                </p:oleObj>
              </mc:Choice>
              <mc:Fallback>
                <p:oleObj r:id="rId2" imgW="11472863" imgH="1452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1476375"/>
                        <a:ext cx="11472863" cy="1452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531" name="图片 880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7038" y="2339975"/>
            <a:ext cx="3286125" cy="2628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2" name="图片 8807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4475" y="2268538"/>
            <a:ext cx="3152775" cy="25622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110599"/>
          <p:cNvGraphicFramePr/>
          <p:nvPr/>
        </p:nvGraphicFramePr>
        <p:xfrm>
          <a:off x="296863" y="1373188"/>
          <a:ext cx="11591925" cy="4092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591925" imgH="4092575" progId="Word.Document.8">
                  <p:embed/>
                </p:oleObj>
              </mc:Choice>
              <mc:Fallback>
                <p:oleObj r:id="rId2" imgW="11591925" imgH="4092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73188"/>
                        <a:ext cx="11591925" cy="4092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109572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135170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矩形 135171"/>
          <p:cNvSpPr/>
          <p:nvPr/>
        </p:nvSpPr>
        <p:spPr>
          <a:xfrm>
            <a:off x="5518150" y="154781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垂直 </a:t>
            </a:r>
            <a:endParaRPr lang="zh-CN" altLang="en-US"/>
          </a:p>
        </p:txBody>
      </p:sp>
      <p:sp>
        <p:nvSpPr>
          <p:cNvPr id="25604" name="矩形 135172"/>
          <p:cNvSpPr/>
          <p:nvPr/>
        </p:nvSpPr>
        <p:spPr>
          <a:xfrm>
            <a:off x="5589588" y="2771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入射 </a:t>
            </a:r>
            <a:endParaRPr lang="zh-CN" altLang="en-US"/>
          </a:p>
        </p:txBody>
      </p:sp>
      <p:sp>
        <p:nvSpPr>
          <p:cNvPr id="25605" name="矩形 135173"/>
          <p:cNvSpPr/>
          <p:nvPr/>
        </p:nvSpPr>
        <p:spPr>
          <a:xfrm>
            <a:off x="9334500" y="2771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反射 </a:t>
            </a:r>
            <a:endParaRPr lang="zh-CN" altLang="en-US"/>
          </a:p>
        </p:txBody>
      </p:sp>
      <p:sp>
        <p:nvSpPr>
          <p:cNvPr id="25606" name="矩形 135174"/>
          <p:cNvSpPr/>
          <p:nvPr/>
        </p:nvSpPr>
        <p:spPr>
          <a:xfrm>
            <a:off x="9118600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不能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  <p:bldP spid="2560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136194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137221"/>
          <p:cNvGraphicFramePr/>
          <p:nvPr/>
        </p:nvGraphicFramePr>
        <p:xfrm>
          <a:off x="296863" y="752475"/>
          <a:ext cx="11591925" cy="5335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91925" imgH="5335588" progId="Word.Document.8">
                  <p:embed/>
                </p:oleObj>
              </mc:Choice>
              <mc:Fallback>
                <p:oleObj r:id="rId2" imgW="11591925" imgH="5335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2475"/>
                        <a:ext cx="11591925" cy="5335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矩形 137222"/>
          <p:cNvSpPr/>
          <p:nvPr/>
        </p:nvSpPr>
        <p:spPr>
          <a:xfrm>
            <a:off x="3571875" y="12604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较暗 </a:t>
            </a:r>
            <a:endParaRPr lang="zh-CN" altLang="en-US"/>
          </a:p>
        </p:txBody>
      </p:sp>
      <p:sp>
        <p:nvSpPr>
          <p:cNvPr id="27652" name="矩形 137223"/>
          <p:cNvSpPr/>
          <p:nvPr/>
        </p:nvSpPr>
        <p:spPr>
          <a:xfrm>
            <a:off x="693738" y="36369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漫反射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138242"/>
          <p:cNvGraphicFramePr/>
          <p:nvPr/>
        </p:nvGraphicFramePr>
        <p:xfrm>
          <a:off x="296863" y="1206500"/>
          <a:ext cx="11591925" cy="4425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91925" imgH="4425950" progId="Word.Document.8">
                  <p:embed/>
                </p:oleObj>
              </mc:Choice>
              <mc:Fallback>
                <p:oleObj r:id="rId2" imgW="11591925" imgH="4425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206500"/>
                        <a:ext cx="11591925" cy="442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5" name="矩形 138243"/>
          <p:cNvSpPr/>
          <p:nvPr/>
        </p:nvSpPr>
        <p:spPr>
          <a:xfrm>
            <a:off x="5445125" y="490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粗糙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145411"/>
          <p:cNvGraphicFramePr/>
          <p:nvPr/>
        </p:nvGraphicFramePr>
        <p:xfrm>
          <a:off x="265113" y="657225"/>
          <a:ext cx="11582400" cy="4152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2" imgW="11582400" imgH="4152900" progId="Word.Document.8">
                  <p:embed/>
                </p:oleObj>
              </mc:Choice>
              <mc:Fallback>
                <p:oleObj r:id="rId2" imgW="11582400" imgH="4152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657225"/>
                        <a:ext cx="11582400" cy="4152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0" name="矩形 145412"/>
          <p:cNvSpPr/>
          <p:nvPr/>
        </p:nvSpPr>
        <p:spPr>
          <a:xfrm>
            <a:off x="10383838" y="5699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不能 </a:t>
            </a:r>
            <a:endParaRPr lang="zh-CN" altLang="en-US"/>
          </a:p>
        </p:txBody>
      </p:sp>
      <p:sp>
        <p:nvSpPr>
          <p:cNvPr id="29701" name="矩形 145413"/>
          <p:cNvSpPr/>
          <p:nvPr/>
        </p:nvSpPr>
        <p:spPr>
          <a:xfrm>
            <a:off x="8867775" y="1157288"/>
            <a:ext cx="2938463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反射光线、入射光线</a:t>
            </a:r>
            <a:endParaRPr lang="zh-CN" altLang="en-US"/>
          </a:p>
        </p:txBody>
      </p:sp>
      <p:sp>
        <p:nvSpPr>
          <p:cNvPr id="29702" name="矩形 145414"/>
          <p:cNvSpPr/>
          <p:nvPr/>
        </p:nvSpPr>
        <p:spPr>
          <a:xfrm>
            <a:off x="7780338" y="29241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 </a:t>
            </a:r>
            <a:endParaRPr lang="zh-CN" altLang="en-US"/>
          </a:p>
        </p:txBody>
      </p:sp>
      <p:sp>
        <p:nvSpPr>
          <p:cNvPr id="29703" name="矩形 145415"/>
          <p:cNvSpPr/>
          <p:nvPr/>
        </p:nvSpPr>
        <p:spPr>
          <a:xfrm>
            <a:off x="6388100" y="350361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等于 </a:t>
            </a:r>
            <a:endParaRPr lang="zh-CN" altLang="en-US"/>
          </a:p>
        </p:txBody>
      </p:sp>
      <p:graphicFrame>
        <p:nvGraphicFramePr>
          <p:cNvPr id="29699" name="对象 145416"/>
          <p:cNvGraphicFramePr/>
          <p:nvPr/>
        </p:nvGraphicFramePr>
        <p:xfrm>
          <a:off x="2997200" y="4283075"/>
          <a:ext cx="5418138" cy="2498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4" imgW="5418138" imgH="2498725" progId="Word.Document.8">
                  <p:embed/>
                </p:oleObj>
              </mc:Choice>
              <mc:Fallback>
                <p:oleObj r:id="rId4" imgW="5418138" imgH="2498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97200" y="4283075"/>
                        <a:ext cx="5418138" cy="2498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4" name="文本框 1"/>
          <p:cNvSpPr/>
          <p:nvPr/>
        </p:nvSpPr>
        <p:spPr>
          <a:xfrm>
            <a:off x="552450" y="1784350"/>
            <a:ext cx="35496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和法线是否在同一平面内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1" grpId="0"/>
      <p:bldP spid="29702" grpId="0"/>
      <p:bldP spid="29703" grpId="0"/>
      <p:bldP spid="2970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158721"/>
          <p:cNvGraphicFramePr/>
          <p:nvPr/>
        </p:nvGraphicFramePr>
        <p:xfrm>
          <a:off x="323850" y="2062163"/>
          <a:ext cx="116078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607800" imgH="2368550" progId="Word.Document.8">
                  <p:embed/>
                </p:oleObj>
              </mc:Choice>
              <mc:Fallback>
                <p:oleObj r:id="rId2" imgW="116078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23850" y="2062163"/>
                        <a:ext cx="116078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3" name="矩形 158722"/>
          <p:cNvSpPr/>
          <p:nvPr/>
        </p:nvSpPr>
        <p:spPr>
          <a:xfrm>
            <a:off x="9115425" y="2027238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OA </a:t>
            </a:r>
            <a:endParaRPr lang="en-US" altLang="zh-CN" i="1"/>
          </a:p>
        </p:txBody>
      </p:sp>
      <p:sp>
        <p:nvSpPr>
          <p:cNvPr id="30724" name="矩形 158723"/>
          <p:cNvSpPr/>
          <p:nvPr/>
        </p:nvSpPr>
        <p:spPr>
          <a:xfrm>
            <a:off x="4437063" y="25542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可逆 </a:t>
            </a:r>
            <a:endParaRPr lang="zh-CN" altLang="en-US"/>
          </a:p>
        </p:txBody>
      </p:sp>
      <p:sp>
        <p:nvSpPr>
          <p:cNvPr id="30725" name="矩形 158724"/>
          <p:cNvSpPr/>
          <p:nvPr/>
        </p:nvSpPr>
        <p:spPr>
          <a:xfrm>
            <a:off x="10709275" y="31781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等大 </a:t>
            </a:r>
            <a:endParaRPr lang="zh-CN" altLang="en-US"/>
          </a:p>
        </p:txBody>
      </p:sp>
      <p:sp>
        <p:nvSpPr>
          <p:cNvPr id="30726" name="矩形 158725"/>
          <p:cNvSpPr/>
          <p:nvPr/>
        </p:nvSpPr>
        <p:spPr>
          <a:xfrm>
            <a:off x="427038" y="3754438"/>
            <a:ext cx="6429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虚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25" grpId="0"/>
      <p:bldP spid="3072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6" name="对象 157697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矩形 157698"/>
          <p:cNvSpPr/>
          <p:nvPr/>
        </p:nvSpPr>
        <p:spPr>
          <a:xfrm>
            <a:off x="1628775" y="183673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镜面 </a:t>
            </a:r>
            <a:endParaRPr lang="zh-CN" altLang="en-US"/>
          </a:p>
        </p:txBody>
      </p:sp>
      <p:sp>
        <p:nvSpPr>
          <p:cNvPr id="31748" name="矩形 157699"/>
          <p:cNvSpPr/>
          <p:nvPr/>
        </p:nvSpPr>
        <p:spPr>
          <a:xfrm>
            <a:off x="6310313" y="2987675"/>
            <a:ext cx="30178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硬纸板没有竖直放置 </a:t>
            </a:r>
            <a:endParaRPr lang="zh-CN" altLang="en-US"/>
          </a:p>
        </p:txBody>
      </p:sp>
      <p:sp>
        <p:nvSpPr>
          <p:cNvPr id="31749" name="矩形 157700"/>
          <p:cNvSpPr/>
          <p:nvPr/>
        </p:nvSpPr>
        <p:spPr>
          <a:xfrm>
            <a:off x="6884988" y="421163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不合理 </a:t>
            </a:r>
            <a:endParaRPr lang="zh-CN" altLang="en-US"/>
          </a:p>
        </p:txBody>
      </p:sp>
      <p:sp>
        <p:nvSpPr>
          <p:cNvPr id="31750" name="矩形 157701"/>
          <p:cNvSpPr/>
          <p:nvPr/>
        </p:nvSpPr>
        <p:spPr>
          <a:xfrm>
            <a:off x="2349500" y="4787900"/>
            <a:ext cx="5775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实验次数太少，得出的结论不具有普遍性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70" name="对象 159747"/>
          <p:cNvGraphicFramePr/>
          <p:nvPr/>
        </p:nvGraphicFramePr>
        <p:xfrm>
          <a:off x="301625" y="1476375"/>
          <a:ext cx="11582400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2" imgW="11582400" imgH="3457575" progId="Word.Document.8">
                  <p:embed/>
                </p:oleObj>
              </mc:Choice>
              <mc:Fallback>
                <p:oleObj r:id="rId2" imgW="11582400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476375"/>
                        <a:ext cx="11582400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3794" name="对象 160769"/>
          <p:cNvGraphicFramePr/>
          <p:nvPr/>
        </p:nvGraphicFramePr>
        <p:xfrm>
          <a:off x="296863" y="20177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0177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8" name="对象 161793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19" name="矩形 161794"/>
          <p:cNvSpPr/>
          <p:nvPr/>
        </p:nvSpPr>
        <p:spPr>
          <a:xfrm>
            <a:off x="5445125" y="36369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162817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6" name="对象 163841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7" name="矩形 163842"/>
          <p:cNvSpPr/>
          <p:nvPr/>
        </p:nvSpPr>
        <p:spPr>
          <a:xfrm>
            <a:off x="5302250" y="2987675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比较像与物的大小关系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7890" name="对象 164865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4" name="对象 165889"/>
          <p:cNvGraphicFramePr/>
          <p:nvPr/>
        </p:nvGraphicFramePr>
        <p:xfrm>
          <a:off x="301625" y="1177925"/>
          <a:ext cx="11582400" cy="44846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2" imgW="11582400" imgH="4484688" progId="Word.Document.8">
                  <p:embed/>
                </p:oleObj>
              </mc:Choice>
              <mc:Fallback>
                <p:oleObj r:id="rId2" imgW="11582400" imgH="44846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77925"/>
                        <a:ext cx="11582400" cy="4484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5" name="矩形 165890"/>
          <p:cNvSpPr/>
          <p:nvPr/>
        </p:nvSpPr>
        <p:spPr>
          <a:xfrm>
            <a:off x="5445125" y="3779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较暗 </a:t>
            </a:r>
            <a:endParaRPr lang="zh-CN" altLang="en-US"/>
          </a:p>
        </p:txBody>
      </p:sp>
      <p:sp>
        <p:nvSpPr>
          <p:cNvPr id="38916" name="矩形 165891"/>
          <p:cNvSpPr/>
          <p:nvPr/>
        </p:nvSpPr>
        <p:spPr>
          <a:xfrm>
            <a:off x="2349500" y="44291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薄 </a:t>
            </a:r>
            <a:endParaRPr lang="zh-CN" altLang="en-US"/>
          </a:p>
        </p:txBody>
      </p:sp>
      <p:sp>
        <p:nvSpPr>
          <p:cNvPr id="38917" name="矩形 165892"/>
          <p:cNvSpPr/>
          <p:nvPr/>
        </p:nvSpPr>
        <p:spPr>
          <a:xfrm>
            <a:off x="1916113" y="5005388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便于确定像的位置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6" grpId="0"/>
      <p:bldP spid="3891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166913"/>
          <p:cNvGraphicFramePr/>
          <p:nvPr/>
        </p:nvGraphicFramePr>
        <p:xfrm>
          <a:off x="301625" y="1046163"/>
          <a:ext cx="11582400" cy="4746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2" imgW="11582400" imgH="4746625" progId="Word.Document.8">
                  <p:embed/>
                </p:oleObj>
              </mc:Choice>
              <mc:Fallback>
                <p:oleObj r:id="rId2" imgW="11582400" imgH="4746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046163"/>
                        <a:ext cx="11582400" cy="474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39" name="矩形 166915"/>
          <p:cNvSpPr/>
          <p:nvPr/>
        </p:nvSpPr>
        <p:spPr>
          <a:xfrm>
            <a:off x="7893050" y="971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垂直 </a:t>
            </a:r>
            <a:endParaRPr lang="zh-CN" altLang="en-US"/>
          </a:p>
        </p:txBody>
      </p:sp>
      <p:sp>
        <p:nvSpPr>
          <p:cNvPr id="39940" name="矩形 166916"/>
          <p:cNvSpPr/>
          <p:nvPr/>
        </p:nvSpPr>
        <p:spPr>
          <a:xfrm>
            <a:off x="6021388" y="21240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未点燃 </a:t>
            </a:r>
            <a:endParaRPr lang="zh-CN" altLang="en-US"/>
          </a:p>
        </p:txBody>
      </p:sp>
      <p:sp>
        <p:nvSpPr>
          <p:cNvPr id="39941" name="矩形 166917"/>
          <p:cNvSpPr/>
          <p:nvPr/>
        </p:nvSpPr>
        <p:spPr>
          <a:xfrm>
            <a:off x="7245350" y="2770188"/>
            <a:ext cx="5667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前 </a:t>
            </a:r>
            <a:endParaRPr lang="zh-CN" altLang="en-US"/>
          </a:p>
        </p:txBody>
      </p:sp>
      <p:sp>
        <p:nvSpPr>
          <p:cNvPr id="39942" name="矩形 166918"/>
          <p:cNvSpPr/>
          <p:nvPr/>
        </p:nvSpPr>
        <p:spPr>
          <a:xfrm>
            <a:off x="9550400" y="3309938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等效替代法 </a:t>
            </a:r>
            <a:endParaRPr lang="zh-CN" altLang="en-US"/>
          </a:p>
        </p:txBody>
      </p:sp>
      <p:sp>
        <p:nvSpPr>
          <p:cNvPr id="39943" name="矩形 166919"/>
          <p:cNvSpPr/>
          <p:nvPr/>
        </p:nvSpPr>
        <p:spPr>
          <a:xfrm>
            <a:off x="10196513" y="4570413"/>
            <a:ext cx="14843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像与物体</a:t>
            </a:r>
            <a:endParaRPr lang="zh-CN" altLang="en-US"/>
          </a:p>
        </p:txBody>
      </p:sp>
      <p:sp>
        <p:nvSpPr>
          <p:cNvPr id="39944" name="矩形 166920"/>
          <p:cNvSpPr/>
          <p:nvPr/>
        </p:nvSpPr>
        <p:spPr>
          <a:xfrm>
            <a:off x="260350" y="5075238"/>
            <a:ext cx="1776413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大小相等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 fill="hold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/>
      <p:bldP spid="39942" grpId="0"/>
      <p:bldP spid="39943" grpId="0"/>
      <p:bldP spid="3994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2" name="对象 167937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3" name="矩形 167938"/>
          <p:cNvSpPr/>
          <p:nvPr/>
        </p:nvSpPr>
        <p:spPr>
          <a:xfrm>
            <a:off x="620713" y="1836738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玻璃板两个表面都成像 </a:t>
            </a:r>
            <a:endParaRPr lang="zh-CN" altLang="en-US"/>
          </a:p>
        </p:txBody>
      </p:sp>
      <p:sp>
        <p:nvSpPr>
          <p:cNvPr id="40964" name="矩形 167939"/>
          <p:cNvSpPr/>
          <p:nvPr/>
        </p:nvSpPr>
        <p:spPr>
          <a:xfrm>
            <a:off x="6453188" y="243998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不变 </a:t>
            </a:r>
            <a:endParaRPr lang="zh-CN" altLang="en-US"/>
          </a:p>
        </p:txBody>
      </p:sp>
      <p:sp>
        <p:nvSpPr>
          <p:cNvPr id="40965" name="矩形 167940"/>
          <p:cNvSpPr/>
          <p:nvPr/>
        </p:nvSpPr>
        <p:spPr>
          <a:xfrm>
            <a:off x="9621838" y="42116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虚 </a:t>
            </a:r>
            <a:endParaRPr lang="zh-CN" altLang="en-US"/>
          </a:p>
        </p:txBody>
      </p:sp>
      <p:sp>
        <p:nvSpPr>
          <p:cNvPr id="40966" name="矩形 167941"/>
          <p:cNvSpPr/>
          <p:nvPr/>
        </p:nvSpPr>
        <p:spPr>
          <a:xfrm>
            <a:off x="10412413" y="486092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  <p:bldP spid="40965" grpId="0"/>
      <p:bldP spid="4096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1987" name="图片 116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11874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8" name="矩形 116742"/>
          <p:cNvSpPr/>
          <p:nvPr/>
        </p:nvSpPr>
        <p:spPr>
          <a:xfrm>
            <a:off x="2176463" y="1157288"/>
            <a:ext cx="24034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光的直线传播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41986" name="对象 116743"/>
          <p:cNvGraphicFramePr/>
          <p:nvPr/>
        </p:nvGraphicFramePr>
        <p:xfrm>
          <a:off x="296863" y="1825625"/>
          <a:ext cx="11591925" cy="31892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3" imgW="11591925" imgH="3189288" progId="Word.Document.8">
                  <p:embed/>
                </p:oleObj>
              </mc:Choice>
              <mc:Fallback>
                <p:oleObj r:id="rId3" imgW="11591925" imgH="31892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825625"/>
                        <a:ext cx="11591925" cy="3189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9" name="矩形 116744"/>
          <p:cNvSpPr/>
          <p:nvPr/>
        </p:nvSpPr>
        <p:spPr>
          <a:xfrm>
            <a:off x="6116638" y="18113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10" name="对象 115718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1" name="矩形 115719"/>
          <p:cNvSpPr/>
          <p:nvPr/>
        </p:nvSpPr>
        <p:spPr>
          <a:xfrm>
            <a:off x="981075" y="21955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4035" name="图片 11469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3319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6" name="矩形 114697"/>
          <p:cNvSpPr/>
          <p:nvPr/>
        </p:nvSpPr>
        <p:spPr>
          <a:xfrm>
            <a:off x="2205038" y="1301750"/>
            <a:ext cx="17018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光的反射 </a:t>
            </a:r>
            <a:endParaRPr lang="zh-CN" altLang="en-US" sz="280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44034" name="对象 114698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037" name="图片 11469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5513" y="2643188"/>
            <a:ext cx="3843337" cy="21129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8" name="矩形 114700"/>
          <p:cNvSpPr/>
          <p:nvPr/>
        </p:nvSpPr>
        <p:spPr>
          <a:xfrm>
            <a:off x="9261475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8" name="对象 113672"/>
          <p:cNvGraphicFramePr/>
          <p:nvPr/>
        </p:nvGraphicFramePr>
        <p:xfrm>
          <a:off x="300038" y="1169988"/>
          <a:ext cx="11582400" cy="4489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2" imgW="11582400" imgH="4489450" progId="Word.Document.8">
                  <p:embed/>
                </p:oleObj>
              </mc:Choice>
              <mc:Fallback>
                <p:oleObj r:id="rId2" imgW="11582400" imgH="4489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0038" y="1169988"/>
                        <a:ext cx="11582400" cy="4489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59" name="矩形 113673"/>
          <p:cNvSpPr/>
          <p:nvPr/>
        </p:nvSpPr>
        <p:spPr>
          <a:xfrm>
            <a:off x="3717925" y="11160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光的反射 </a:t>
            </a:r>
            <a:endParaRPr lang="zh-CN" altLang="en-US"/>
          </a:p>
        </p:txBody>
      </p:sp>
      <p:sp>
        <p:nvSpPr>
          <p:cNvPr id="45060" name="矩形 113674"/>
          <p:cNvSpPr/>
          <p:nvPr/>
        </p:nvSpPr>
        <p:spPr>
          <a:xfrm>
            <a:off x="3789363" y="16922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漫反射 </a:t>
            </a:r>
            <a:endParaRPr lang="zh-CN" altLang="en-US"/>
          </a:p>
        </p:txBody>
      </p:sp>
      <p:pic>
        <p:nvPicPr>
          <p:cNvPr id="45061" name="图片 11367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1750" y="2957513"/>
            <a:ext cx="2006600" cy="25923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6082" name="对象 112646"/>
          <p:cNvGraphicFramePr/>
          <p:nvPr/>
        </p:nvGraphicFramePr>
        <p:xfrm>
          <a:off x="301625" y="803275"/>
          <a:ext cx="11582400" cy="52339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82400" imgH="5233988" progId="Word.Document.8">
                  <p:embed/>
                </p:oleObj>
              </mc:Choice>
              <mc:Fallback>
                <p:oleObj r:id="rId2" imgW="11582400" imgH="52339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03275"/>
                        <a:ext cx="11582400" cy="5233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3" name="矩形 112647"/>
          <p:cNvSpPr/>
          <p:nvPr/>
        </p:nvSpPr>
        <p:spPr>
          <a:xfrm>
            <a:off x="4149725" y="4787900"/>
            <a:ext cx="1689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竖直</a:t>
            </a:r>
            <a:r>
              <a:rPr lang="en-US" altLang="zh-CN"/>
              <a:t>(</a:t>
            </a:r>
            <a:r>
              <a:rPr lang="zh-CN" altLang="en-US"/>
              <a:t>垂直</a:t>
            </a:r>
            <a:r>
              <a:rPr lang="en-US" altLang="zh-CN"/>
              <a:t>) </a:t>
            </a:r>
            <a:endParaRPr lang="en-US" altLang="zh-CN"/>
          </a:p>
        </p:txBody>
      </p:sp>
      <p:sp>
        <p:nvSpPr>
          <p:cNvPr id="46084" name="矩形 112648"/>
          <p:cNvSpPr/>
          <p:nvPr/>
        </p:nvSpPr>
        <p:spPr>
          <a:xfrm>
            <a:off x="7488238" y="5387975"/>
            <a:ext cx="6429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顺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6" name="对象 111628"/>
          <p:cNvGraphicFramePr/>
          <p:nvPr/>
        </p:nvGraphicFramePr>
        <p:xfrm>
          <a:off x="298450" y="2233613"/>
          <a:ext cx="11676063" cy="3513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2" imgW="11676063" imgH="3513137" progId="Word.Document.8">
                  <p:embed/>
                </p:oleObj>
              </mc:Choice>
              <mc:Fallback>
                <p:oleObj r:id="rId2" imgW="11676063" imgH="3513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2233613"/>
                        <a:ext cx="11676063" cy="3513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7" name="矩形 111629"/>
          <p:cNvSpPr/>
          <p:nvPr/>
        </p:nvSpPr>
        <p:spPr>
          <a:xfrm>
            <a:off x="6958013" y="2700338"/>
            <a:ext cx="45497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一次实验得到的结论具有偶然性 </a:t>
            </a:r>
            <a:endParaRPr lang="zh-CN" altLang="en-US"/>
          </a:p>
        </p:txBody>
      </p:sp>
      <p:sp>
        <p:nvSpPr>
          <p:cNvPr id="47108" name="矩形 111630"/>
          <p:cNvSpPr/>
          <p:nvPr/>
        </p:nvSpPr>
        <p:spPr>
          <a:xfrm>
            <a:off x="3357563" y="3852863"/>
            <a:ext cx="5775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反射光线、入射光线和法线在同一平面内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8130" name="对象 171009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1" name="矩形 171010"/>
          <p:cNvSpPr/>
          <p:nvPr/>
        </p:nvSpPr>
        <p:spPr>
          <a:xfrm>
            <a:off x="10269538" y="21955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9155" name="图片 1720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98742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6" name="矩形 172034"/>
          <p:cNvSpPr/>
          <p:nvPr/>
        </p:nvSpPr>
        <p:spPr>
          <a:xfrm>
            <a:off x="2249488" y="957263"/>
            <a:ext cx="3475037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平面镜成像及其应用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49154" name="对象 172035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9157" name="图片 1720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6275" y="2652713"/>
            <a:ext cx="2903538" cy="2216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8" name="矩形 172037"/>
          <p:cNvSpPr/>
          <p:nvPr/>
        </p:nvSpPr>
        <p:spPr>
          <a:xfrm>
            <a:off x="1917700" y="21955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0178" name="对象 173057"/>
          <p:cNvGraphicFramePr/>
          <p:nvPr/>
        </p:nvGraphicFramePr>
        <p:xfrm>
          <a:off x="301625" y="1844675"/>
          <a:ext cx="11582400" cy="31527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2" imgW="11582400" imgH="3152775" progId="Word.Document.8">
                  <p:embed/>
                </p:oleObj>
              </mc:Choice>
              <mc:Fallback>
                <p:oleObj r:id="rId2" imgW="11582400" imgH="31527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844675"/>
                        <a:ext cx="11582400" cy="3152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79" name="矩形 173058"/>
          <p:cNvSpPr/>
          <p:nvPr/>
        </p:nvSpPr>
        <p:spPr>
          <a:xfrm>
            <a:off x="7893050" y="18367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2" name="对象 179203"/>
          <p:cNvGraphicFramePr/>
          <p:nvPr/>
        </p:nvGraphicFramePr>
        <p:xfrm>
          <a:off x="265113" y="538163"/>
          <a:ext cx="11582400" cy="3560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2" imgW="11582400" imgH="3560762" progId="Word.Document.8">
                  <p:embed/>
                </p:oleObj>
              </mc:Choice>
              <mc:Fallback>
                <p:oleObj r:id="rId2" imgW="11582400" imgH="3560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538163"/>
                        <a:ext cx="11582400" cy="3560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03" name="图片 1792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5050" y="4171950"/>
            <a:ext cx="3997325" cy="2162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4" name="矩形 179205"/>
          <p:cNvSpPr/>
          <p:nvPr/>
        </p:nvSpPr>
        <p:spPr>
          <a:xfrm>
            <a:off x="4244975" y="10906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2226" name="对象 180225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27" name="矩形 180226"/>
          <p:cNvSpPr/>
          <p:nvPr/>
        </p:nvSpPr>
        <p:spPr>
          <a:xfrm>
            <a:off x="10774363" y="212407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 </a:t>
            </a:r>
            <a:endParaRPr lang="en-US" altLang="zh-CN"/>
          </a:p>
        </p:txBody>
      </p:sp>
      <p:sp>
        <p:nvSpPr>
          <p:cNvPr id="52228" name="矩形 180227"/>
          <p:cNvSpPr/>
          <p:nvPr/>
        </p:nvSpPr>
        <p:spPr>
          <a:xfrm>
            <a:off x="271463" y="33321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等于 </a:t>
            </a:r>
            <a:endParaRPr lang="zh-CN" altLang="en-US"/>
          </a:p>
        </p:txBody>
      </p:sp>
      <p:sp>
        <p:nvSpPr>
          <p:cNvPr id="52229" name="矩形 180228"/>
          <p:cNvSpPr/>
          <p:nvPr/>
        </p:nvSpPr>
        <p:spPr>
          <a:xfrm>
            <a:off x="8758238" y="33480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虚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28" grpId="0"/>
      <p:bldP spid="5222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50" name="对象 181249"/>
          <p:cNvGraphicFramePr/>
          <p:nvPr/>
        </p:nvGraphicFramePr>
        <p:xfrm>
          <a:off x="303213" y="1768475"/>
          <a:ext cx="11463337" cy="32781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2" imgW="11463337" imgH="3278188" progId="Word.Document.8">
                  <p:embed/>
                </p:oleObj>
              </mc:Choice>
              <mc:Fallback>
                <p:oleObj r:id="rId2" imgW="11463337" imgH="32781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3213" y="1768475"/>
                        <a:ext cx="11463337" cy="3278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51" name="矩形 181250"/>
          <p:cNvSpPr/>
          <p:nvPr/>
        </p:nvSpPr>
        <p:spPr>
          <a:xfrm>
            <a:off x="10053638" y="1692275"/>
            <a:ext cx="10239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</a:t>
            </a:r>
            <a:r>
              <a:rPr lang="zh-CN" altLang="en-US"/>
              <a:t>：</a:t>
            </a:r>
            <a:r>
              <a:rPr lang="en-US" altLang="zh-CN"/>
              <a:t>40 </a:t>
            </a:r>
            <a:endParaRPr lang="en-US" altLang="zh-CN"/>
          </a:p>
        </p:txBody>
      </p:sp>
      <p:sp>
        <p:nvSpPr>
          <p:cNvPr id="53252" name="矩形 181251"/>
          <p:cNvSpPr/>
          <p:nvPr/>
        </p:nvSpPr>
        <p:spPr>
          <a:xfrm>
            <a:off x="981075" y="2268538"/>
            <a:ext cx="11763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12</a:t>
            </a:r>
            <a:r>
              <a:rPr lang="zh-CN" altLang="en-US"/>
              <a:t>：</a:t>
            </a:r>
            <a:r>
              <a:rPr lang="en-US" altLang="zh-CN"/>
              <a:t>05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4274" name="对象 182273"/>
          <p:cNvGraphicFramePr/>
          <p:nvPr/>
        </p:nvGraphicFramePr>
        <p:xfrm>
          <a:off x="598488" y="492125"/>
          <a:ext cx="11471275" cy="45926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2" imgW="11471275" imgH="4592638" progId="Word.Document.8">
                  <p:embed/>
                </p:oleObj>
              </mc:Choice>
              <mc:Fallback>
                <p:oleObj r:id="rId2" imgW="11471275" imgH="45926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98488" y="492125"/>
                        <a:ext cx="11471275" cy="4592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4275" name="图片 18227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rcRect r="49541" b="37723"/>
          <a:stretch>
            <a:fillRect/>
          </a:stretch>
        </p:blipFill>
        <p:spPr>
          <a:xfrm>
            <a:off x="7158038" y="1827213"/>
            <a:ext cx="4275137" cy="17478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4276" name="图片 1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/>
          <a:srcRect l="50278"/>
          <a:stretch>
            <a:fillRect/>
          </a:stretch>
        </p:blipFill>
        <p:spPr>
          <a:xfrm>
            <a:off x="7013575" y="3819525"/>
            <a:ext cx="4156075" cy="27701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8" name="对象 183297"/>
          <p:cNvGraphicFramePr/>
          <p:nvPr/>
        </p:nvGraphicFramePr>
        <p:xfrm>
          <a:off x="301625" y="461963"/>
          <a:ext cx="11582400" cy="59150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2" imgW="11582400" imgH="5915025" progId="Word.Document.8">
                  <p:embed/>
                </p:oleObj>
              </mc:Choice>
              <mc:Fallback>
                <p:oleObj r:id="rId2" imgW="11582400" imgH="59150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61963"/>
                        <a:ext cx="11582400" cy="5915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6322" name="对象 184321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3" name="矩形 184322"/>
          <p:cNvSpPr/>
          <p:nvPr/>
        </p:nvSpPr>
        <p:spPr>
          <a:xfrm>
            <a:off x="1989138" y="27717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② </a:t>
            </a:r>
            <a:endParaRPr lang="zh-CN" altLang="en-US"/>
          </a:p>
        </p:txBody>
      </p:sp>
      <p:sp>
        <p:nvSpPr>
          <p:cNvPr id="56324" name="矩形 184323"/>
          <p:cNvSpPr/>
          <p:nvPr/>
        </p:nvSpPr>
        <p:spPr>
          <a:xfrm>
            <a:off x="1844675" y="3852863"/>
            <a:ext cx="30940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镀膜增强对光的反射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2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6" name="对象 185345"/>
          <p:cNvGraphicFramePr/>
          <p:nvPr/>
        </p:nvGraphicFramePr>
        <p:xfrm>
          <a:off x="230188" y="1365250"/>
          <a:ext cx="11725275" cy="41100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2" imgW="11725275" imgH="4110038" progId="Word.Document.8">
                  <p:embed/>
                </p:oleObj>
              </mc:Choice>
              <mc:Fallback>
                <p:oleObj r:id="rId2" imgW="11725275" imgH="41100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1365250"/>
                        <a:ext cx="11725275" cy="4110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47" name="矩形 185346"/>
          <p:cNvSpPr/>
          <p:nvPr/>
        </p:nvSpPr>
        <p:spPr>
          <a:xfrm>
            <a:off x="1484313" y="4857750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3.50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8370" name="对象 186369"/>
          <p:cNvGraphicFramePr/>
          <p:nvPr/>
        </p:nvGraphicFramePr>
        <p:xfrm>
          <a:off x="333375" y="1620838"/>
          <a:ext cx="11591925" cy="35575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2" imgW="11591925" imgH="3557587" progId="Word.Document.8">
                  <p:embed/>
                </p:oleObj>
              </mc:Choice>
              <mc:Fallback>
                <p:oleObj r:id="rId2" imgW="11591925" imgH="35575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3375" y="1620838"/>
                        <a:ext cx="11591925" cy="3557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1" name="矩形 186370"/>
          <p:cNvSpPr/>
          <p:nvPr/>
        </p:nvSpPr>
        <p:spPr>
          <a:xfrm>
            <a:off x="9118600" y="15478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9395" name="图片 1873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600" y="54133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9396" name="矩形 187396"/>
          <p:cNvSpPr/>
          <p:nvPr/>
        </p:nvSpPr>
        <p:spPr>
          <a:xfrm>
            <a:off x="2159000" y="511175"/>
            <a:ext cx="1689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光的折射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59394" name="对象 187397"/>
          <p:cNvGraphicFramePr/>
          <p:nvPr/>
        </p:nvGraphicFramePr>
        <p:xfrm>
          <a:off x="290513" y="1484313"/>
          <a:ext cx="11585575" cy="11699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3" imgW="11585575" imgH="1169987" progId="Word.Document.8">
                  <p:embed/>
                </p:oleObj>
              </mc:Choice>
              <mc:Fallback>
                <p:oleObj r:id="rId3" imgW="11585575" imgH="11699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0513" y="1484313"/>
                        <a:ext cx="11585575" cy="1169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397" name="图片 18739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6400" y="3097213"/>
            <a:ext cx="3408363" cy="2995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9398" name="矩形 187399"/>
          <p:cNvSpPr/>
          <p:nvPr/>
        </p:nvSpPr>
        <p:spPr>
          <a:xfrm>
            <a:off x="1414463" y="2051050"/>
            <a:ext cx="7000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BO </a:t>
            </a:r>
            <a:endParaRPr lang="en-US" altLang="zh-CN" i="1"/>
          </a:p>
        </p:txBody>
      </p:sp>
      <p:sp>
        <p:nvSpPr>
          <p:cNvPr id="59399" name="矩形 187400"/>
          <p:cNvSpPr/>
          <p:nvPr/>
        </p:nvSpPr>
        <p:spPr>
          <a:xfrm>
            <a:off x="4365625" y="2055813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i="1"/>
              <a:t> </a:t>
            </a:r>
            <a:r>
              <a:rPr lang="en-US" altLang="zh-CN" i="1"/>
              <a:t>OA </a:t>
            </a:r>
            <a:endParaRPr lang="en-US" altLang="zh-CN" i="1"/>
          </a:p>
        </p:txBody>
      </p:sp>
      <p:sp>
        <p:nvSpPr>
          <p:cNvPr id="59400" name="矩形 187401"/>
          <p:cNvSpPr/>
          <p:nvPr/>
        </p:nvSpPr>
        <p:spPr>
          <a:xfrm>
            <a:off x="6951663" y="2051050"/>
            <a:ext cx="11414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MM</a:t>
            </a:r>
            <a:r>
              <a:rPr lang="en-US" altLang="zh-CN"/>
              <a:t>′ </a:t>
            </a:r>
            <a:endParaRPr lang="en-US" altLang="zh-CN"/>
          </a:p>
        </p:txBody>
      </p:sp>
      <p:sp>
        <p:nvSpPr>
          <p:cNvPr id="59401" name="矩形 187402"/>
          <p:cNvSpPr/>
          <p:nvPr/>
        </p:nvSpPr>
        <p:spPr>
          <a:xfrm>
            <a:off x="10485438" y="197961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/>
      <p:bldP spid="59399" grpId="0"/>
      <p:bldP spid="59400" grpId="0"/>
      <p:bldP spid="59401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0418" name="对象 191489"/>
          <p:cNvGraphicFramePr/>
          <p:nvPr/>
        </p:nvGraphicFramePr>
        <p:xfrm>
          <a:off x="374650" y="588963"/>
          <a:ext cx="11463338" cy="44751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2" imgW="11463338" imgH="4475162" progId="Word.Document.8">
                  <p:embed/>
                </p:oleObj>
              </mc:Choice>
              <mc:Fallback>
                <p:oleObj r:id="rId2" imgW="11463338" imgH="44751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4650" y="588963"/>
                        <a:ext cx="11463338" cy="4475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419" name="图片 1914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6650" y="2544763"/>
            <a:ext cx="2525713" cy="2397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43" name="图片 1904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9715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44" name="矩形 190466"/>
          <p:cNvSpPr/>
          <p:nvPr/>
        </p:nvSpPr>
        <p:spPr>
          <a:xfrm>
            <a:off x="2206625" y="955675"/>
            <a:ext cx="204628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光现象综合</a:t>
            </a:r>
            <a:r>
              <a:rPr lang="zh-CN" altLang="en-US">
                <a:solidFill>
                  <a:schemeClr val="tx1"/>
                </a:solidFill>
              </a:rPr>
              <a:t> </a:t>
            </a:r>
            <a:endParaRPr lang="zh-CN" altLang="en-US">
              <a:solidFill>
                <a:schemeClr val="tx1"/>
              </a:solidFill>
            </a:endParaRPr>
          </a:p>
        </p:txBody>
      </p:sp>
      <p:graphicFrame>
        <p:nvGraphicFramePr>
          <p:cNvPr id="61442" name="对象 190467"/>
          <p:cNvGraphicFramePr/>
          <p:nvPr/>
        </p:nvGraphicFramePr>
        <p:xfrm>
          <a:off x="265113" y="1619250"/>
          <a:ext cx="11582400" cy="35607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3" imgW="11582400" imgH="3560763" progId="Word.Document.8">
                  <p:embed/>
                </p:oleObj>
              </mc:Choice>
              <mc:Fallback>
                <p:oleObj r:id="rId3" imgW="11582400" imgH="35607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5113" y="1619250"/>
                        <a:ext cx="11582400" cy="3560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45" name="矩形 190469"/>
          <p:cNvSpPr/>
          <p:nvPr/>
        </p:nvSpPr>
        <p:spPr>
          <a:xfrm>
            <a:off x="7747000" y="21955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2466" name="对象 189441"/>
          <p:cNvGraphicFramePr/>
          <p:nvPr/>
        </p:nvGraphicFramePr>
        <p:xfrm>
          <a:off x="301625" y="1836738"/>
          <a:ext cx="11582400" cy="31670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2" imgW="11582400" imgH="3167062" progId="Word.Document.8">
                  <p:embed/>
                </p:oleObj>
              </mc:Choice>
              <mc:Fallback>
                <p:oleObj r:id="rId2" imgW="11582400" imgH="31670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836738"/>
                        <a:ext cx="11582400" cy="3167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67" name="矩形 189442"/>
          <p:cNvSpPr/>
          <p:nvPr/>
        </p:nvSpPr>
        <p:spPr>
          <a:xfrm>
            <a:off x="7893050" y="19081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3490" name="对象 188417"/>
          <p:cNvGraphicFramePr/>
          <p:nvPr/>
        </p:nvGraphicFramePr>
        <p:xfrm>
          <a:off x="409575" y="2149475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9575" y="2149475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91" name="矩形 188419"/>
          <p:cNvSpPr/>
          <p:nvPr/>
        </p:nvSpPr>
        <p:spPr>
          <a:xfrm>
            <a:off x="1485900" y="2651125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色散 </a:t>
            </a:r>
            <a:endParaRPr lang="zh-CN" altLang="en-US"/>
          </a:p>
        </p:txBody>
      </p:sp>
      <p:sp>
        <p:nvSpPr>
          <p:cNvPr id="63492" name="矩形 188420"/>
          <p:cNvSpPr/>
          <p:nvPr/>
        </p:nvSpPr>
        <p:spPr>
          <a:xfrm>
            <a:off x="3503613" y="2651125"/>
            <a:ext cx="6429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绿 </a:t>
            </a:r>
            <a:endParaRPr lang="zh-CN" altLang="en-US"/>
          </a:p>
        </p:txBody>
      </p:sp>
      <p:sp>
        <p:nvSpPr>
          <p:cNvPr id="63493" name="矩形 188421"/>
          <p:cNvSpPr/>
          <p:nvPr/>
        </p:nvSpPr>
        <p:spPr>
          <a:xfrm>
            <a:off x="2062163" y="3225800"/>
            <a:ext cx="1174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红外线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/>
      <p:bldP spid="63492" grpId="0"/>
      <p:bldP spid="6349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4514" name="对象 192513"/>
          <p:cNvGraphicFramePr/>
          <p:nvPr/>
        </p:nvGraphicFramePr>
        <p:xfrm>
          <a:off x="193675" y="75565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3675" y="75565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5" name="矩形 192514"/>
          <p:cNvSpPr/>
          <p:nvPr/>
        </p:nvSpPr>
        <p:spPr>
          <a:xfrm>
            <a:off x="2492375" y="1138238"/>
            <a:ext cx="3856038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/>
              <a:t>光在均匀介质中沿直线传播 </a:t>
            </a:r>
            <a:endParaRPr lang="zh-CN" altLang="en-US"/>
          </a:p>
        </p:txBody>
      </p:sp>
      <p:sp>
        <p:nvSpPr>
          <p:cNvPr id="64516" name="矩形 192515"/>
          <p:cNvSpPr/>
          <p:nvPr/>
        </p:nvSpPr>
        <p:spPr>
          <a:xfrm>
            <a:off x="8294688" y="1854200"/>
            <a:ext cx="1479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反射现象 </a:t>
            </a:r>
            <a:endParaRPr lang="zh-CN" altLang="en-US"/>
          </a:p>
        </p:txBody>
      </p:sp>
      <p:sp>
        <p:nvSpPr>
          <p:cNvPr id="64517" name="矩形 192516"/>
          <p:cNvSpPr/>
          <p:nvPr/>
        </p:nvSpPr>
        <p:spPr>
          <a:xfrm>
            <a:off x="8977313" y="2482850"/>
            <a:ext cx="1479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折射现象 </a:t>
            </a:r>
            <a:endParaRPr lang="zh-CN" altLang="en-US"/>
          </a:p>
        </p:txBody>
      </p:sp>
      <p:pic>
        <p:nvPicPr>
          <p:cNvPr id="64518" name="图片 1925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8438" y="3711575"/>
            <a:ext cx="3811587" cy="21923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4519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2153900" y="116332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/>
      <p:bldP spid="64516" grpId="0"/>
      <p:bldP spid="64517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2799,&quot;width&quot;:6843}"/>
</p:tagLst>
</file>

<file path=ppt/tags/tag2.xml><?xml version="1.0" encoding="utf-8"?>
<p:tagLst xmlns:p="http://schemas.openxmlformats.org/presentationml/2006/main">
  <p:tag name="KSO_WM_UNIT_PLACING_PICTURE_USER_VIEWPORT" val="{&quot;height&quot;:3645,&quot;width&quot;:11000}"/>
</p:tagLst>
</file>

<file path=ppt/tags/tag3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124</Paragraphs>
  <Slides>64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baseType="lpstr" size="72">
      <vt:lpstr>Arial</vt:lpstr>
      <vt:lpstr>Times New Roman</vt:lpstr>
      <vt:lpstr>楷体_GB2312</vt:lpstr>
      <vt:lpstr>Calibri</vt:lpstr>
      <vt:lpstr>宋体</vt:lpstr>
      <vt:lpstr>黑体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2021-01-01T18:13:36.981</cp:lastPrinted>
  <dcterms:created xsi:type="dcterms:W3CDTF">2021-01-01T18:13:36Z</dcterms:created>
  <dcterms:modified xsi:type="dcterms:W3CDTF">2021-01-01T10:13:39Z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