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  <p:sldMasterId id="2147483672" r:id="rId3"/>
  </p:sldMasterIdLst>
  <p:notesMasterIdLst>
    <p:notesMasterId r:id="rId4"/>
  </p:notesMasterIdLst>
  <p:sldIdLst>
    <p:sldId id="285" r:id="rId5"/>
    <p:sldId id="293" r:id="rId6"/>
    <p:sldId id="289" r:id="rId7"/>
    <p:sldId id="290" r:id="rId8"/>
    <p:sldId id="291" r:id="rId9"/>
    <p:sldId id="292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3" r:id="rId30"/>
    <p:sldId id="314" r:id="rId31"/>
    <p:sldId id="315" r:id="rId32"/>
    <p:sldId id="316" r:id="rId33"/>
    <p:sldId id="317" r:id="rId34"/>
    <p:sldId id="318" r:id="rId35"/>
    <p:sldId id="319" r:id="rId36"/>
    <p:sldId id="283" r:id="rId37"/>
  </p:sldIdLst>
  <p:sldSz cx="9144000" cy="6858000" type="screen4x3"/>
  <p:notesSz cx="6858000" cy="9144000"/>
  <p:custDataLst>
    <p:tags r:id="rId38"/>
  </p:custDataLst>
  <p:defaultTextStyle>
    <a:defPPr algn="l" rtl="0" eaLnBrk="0" hangingPunct="0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tags" Target="tags/tag1.xml" /><Relationship Id="rId39" Type="http://schemas.openxmlformats.org/officeDocument/2006/relationships/presProps" Target="presProps.xml" /><Relationship Id="rId4" Type="http://schemas.openxmlformats.org/officeDocument/2006/relationships/notesMaster" Target="notesMasters/notesMaster1.xml" /><Relationship Id="rId40" Type="http://schemas.openxmlformats.org/officeDocument/2006/relationships/viewProps" Target="viewProps.xml" /><Relationship Id="rId41" Type="http://schemas.openxmlformats.org/officeDocument/2006/relationships/theme" Target="theme/theme1.xml" /><Relationship Id="rId42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zh-CN" altLang="en-US" sz="120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717E95E5-6D0F-4F65-8BD0-8FCCE814FCDD}" type="datetime1">
              <a:rPr lang="zh-CN" altLang="en-US" sz="1200"/>
              <a:t>*</a:t>
            </a:fld>
            <a:endParaRPr lang="en-US" altLang="zh-CN" sz="1200"/>
          </a:p>
        </p:txBody>
      </p:sp>
      <p:sp>
        <p:nvSpPr>
          <p:cNvPr id="4100" name="Rectangle 4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en-US" altLang="zh-CN" sz="120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3D06AAA0-A218-4029-8C8D-478C2ED17515}" type="slidenum">
              <a:rPr lang="zh-CN" altLang="en-US" sz="1200"/>
              <a:t>*</a:t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Rectangle 7"/>
          <p:cNvSpPr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A15C744-7477-4851-BECA-6502C65EA85B}" type="slidenum">
              <a:rPr kumimoji="1" lang="en-US" altLang="zh-CN" sz="1200">
                <a:latin typeface="Times New Roman" pitchFamily="18" charset="0"/>
              </a:rPr>
              <a:t>17</a:t>
            </a:fld>
            <a:endParaRPr kumimoji="1" lang="en-US" altLang="zh-CN" sz="1200">
              <a:latin typeface="Times New Roman" pitchFamily="18" charset="0"/>
            </a:endParaRPr>
          </a:p>
        </p:txBody>
      </p:sp>
      <p:sp>
        <p:nvSpPr>
          <p:cNvPr id="22531" name="Rectangle 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2532" name="Rectangle 3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>
                <a:solidFill>
                  <a:schemeClr val="tx2"/>
                </a:solidFill>
              </a:rPr>
              <a:t>此为实验版教材的配图，如能换成正式版教材第</a:t>
            </a:r>
            <a:r>
              <a:rPr lang="en-US" altLang="zh-CN">
                <a:solidFill>
                  <a:schemeClr val="tx2"/>
                </a:solidFill>
              </a:rPr>
              <a:t>100</a:t>
            </a:r>
            <a:r>
              <a:rPr lang="zh-CN" altLang="en-US">
                <a:solidFill>
                  <a:schemeClr val="tx2"/>
                </a:solidFill>
              </a:rPr>
              <a:t>页图</a:t>
            </a:r>
            <a:r>
              <a:rPr lang="en-US" altLang="zh-CN">
                <a:solidFill>
                  <a:schemeClr val="tx2"/>
                </a:solidFill>
              </a:rPr>
              <a:t>5.4-1</a:t>
            </a:r>
            <a:r>
              <a:rPr lang="zh-CN" altLang="en-US">
                <a:solidFill>
                  <a:schemeClr val="tx2"/>
                </a:solidFill>
              </a:rPr>
              <a:t>最好</a:t>
            </a:r>
            <a:endParaRPr lang="zh-CN" altLang="zh-CN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6" name="幻灯片图像占位符 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6627" name="备注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/>
              <a:t>此处的两幅图可以分别用教材</a:t>
            </a:r>
            <a:r>
              <a:rPr lang="en-US" altLang="zh-CN"/>
              <a:t>101</a:t>
            </a:r>
            <a:r>
              <a:rPr lang="zh-CN" altLang="en-US"/>
              <a:t>页图</a:t>
            </a:r>
            <a:r>
              <a:rPr lang="en-US" altLang="zh-CN"/>
              <a:t>5.4-3</a:t>
            </a:r>
            <a:r>
              <a:rPr lang="zh-CN" altLang="en-US"/>
              <a:t>甲、乙两图代替</a:t>
            </a:r>
            <a:endParaRPr lang="zh-CN" altLang="en-US"/>
          </a:p>
        </p:txBody>
      </p:sp>
      <p:sp>
        <p:nvSpPr>
          <p:cNvPr id="26628" name="灯片编号占位符 3"/>
          <p:cNvSpPr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9836D51-960E-49CF-8D5A-46714C2ADACD}" type="slidenum">
              <a:rPr kumimoji="1" lang="en-US" altLang="zh-CN" sz="1200">
                <a:latin typeface="Times New Roman" pitchFamily="18" charset="0"/>
              </a:rPr>
              <a:t>20</a:t>
            </a:fld>
            <a:endParaRPr kumimoji="1" lang="en-US" altLang="zh-CN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幻灯片图像占位符 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8675" name="备注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/>
              <a:t>此处的两幅图可以分别用教材</a:t>
            </a:r>
            <a:r>
              <a:rPr lang="en-US" altLang="zh-CN"/>
              <a:t>101</a:t>
            </a:r>
            <a:r>
              <a:rPr lang="zh-CN" altLang="en-US"/>
              <a:t>页图</a:t>
            </a:r>
            <a:r>
              <a:rPr lang="en-US" altLang="zh-CN"/>
              <a:t>5.4-3</a:t>
            </a:r>
            <a:r>
              <a:rPr lang="zh-CN" altLang="en-US"/>
              <a:t>甲、乙两图代替</a:t>
            </a:r>
            <a:endParaRPr lang="zh-CN" altLang="en-US"/>
          </a:p>
        </p:txBody>
      </p:sp>
      <p:sp>
        <p:nvSpPr>
          <p:cNvPr id="28676" name="灯片编号占位符 3"/>
          <p:cNvSpPr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A914C8E-DEDF-4602-AB15-D75293207F35}" type="slidenum">
              <a:rPr kumimoji="1" lang="en-US" altLang="zh-CN" sz="1200">
                <a:latin typeface="Times New Roman" pitchFamily="18" charset="0"/>
              </a:rPr>
              <a:t>21</a:t>
            </a:fld>
            <a:endParaRPr kumimoji="1" lang="en-US" altLang="zh-CN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幻灯片图像占位符 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30723" name="备注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/>
              <a:t>此处的两幅图可以分别用教材</a:t>
            </a:r>
            <a:r>
              <a:rPr lang="en-US" altLang="zh-CN"/>
              <a:t>101</a:t>
            </a:r>
            <a:r>
              <a:rPr lang="zh-CN" altLang="en-US"/>
              <a:t>页图</a:t>
            </a:r>
            <a:r>
              <a:rPr lang="en-US" altLang="zh-CN"/>
              <a:t>5.4-4</a:t>
            </a:r>
            <a:r>
              <a:rPr lang="zh-CN" altLang="en-US"/>
              <a:t>甲、乙两图代替</a:t>
            </a:r>
            <a:endParaRPr lang="zh-CN" altLang="en-US"/>
          </a:p>
        </p:txBody>
      </p:sp>
      <p:sp>
        <p:nvSpPr>
          <p:cNvPr id="30724" name="灯片编号占位符 3"/>
          <p:cNvSpPr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7F4ACE4-6E6B-47AC-AD2F-989D0B9D763E}" type="slidenum">
              <a:rPr kumimoji="1" lang="en-US" altLang="zh-CN" sz="1200">
                <a:latin typeface="Times New Roman" pitchFamily="18" charset="0"/>
              </a:rPr>
              <a:t>22</a:t>
            </a:fld>
            <a:endParaRPr kumimoji="1" lang="en-US" altLang="zh-CN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0" name="幻灯片图像占位符 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32771" name="备注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/>
              <a:t>此处的两幅图可以分别用教材</a:t>
            </a:r>
            <a:r>
              <a:rPr lang="en-US" altLang="zh-CN"/>
              <a:t>101</a:t>
            </a:r>
            <a:r>
              <a:rPr lang="zh-CN" altLang="en-US"/>
              <a:t>页图</a:t>
            </a:r>
            <a:r>
              <a:rPr lang="en-US" altLang="zh-CN"/>
              <a:t>5.4-4</a:t>
            </a:r>
            <a:r>
              <a:rPr lang="zh-CN" altLang="en-US"/>
              <a:t>甲、乙两图代替</a:t>
            </a:r>
            <a:endParaRPr lang="zh-CN" altLang="en-US"/>
          </a:p>
        </p:txBody>
      </p:sp>
      <p:sp>
        <p:nvSpPr>
          <p:cNvPr id="32772" name="灯片编号占位符 3"/>
          <p:cNvSpPr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812DA08-38F6-4CC9-8F7C-CAC6CCCCD1A7}" type="slidenum">
              <a:rPr kumimoji="1" lang="en-US" altLang="zh-CN" sz="1200">
                <a:latin typeface="Times New Roman" pitchFamily="18" charset="0"/>
              </a:rPr>
              <a:t>23</a:t>
            </a:fld>
            <a:endParaRPr kumimoji="1" lang="en-US" altLang="zh-CN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3994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3994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425B022-129B-4747-B429-6C7F951E50E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E98D7F0-9664-4325-B568-BA75C72A59B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884ED48-75A9-430C-A77F-00D6D2678E06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9166774-EC25-48EE-8172-A3E3F37D9EE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grpSp>
        <p:nvGrpSpPr>
          <p:cNvPr id="2055" name="Group 7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2056" name="AutoShape 8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2057" name="Line 9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  <a:effectLst/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AutoShape 2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075" name="AutoShape 3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076" name="AutoShape 4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3077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8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4B4C26C-5A66-4D34-B2DC-47C9C6469B5B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91275"/>
            <a:ext cx="28956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91275"/>
            <a:ext cx="16002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BCEB3450-1985-48A7-B395-497332C5351A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.png" /><Relationship Id="rId4" Type="http://schemas.openxmlformats.org/officeDocument/2006/relationships/image" Target="../media/image2.png" /><Relationship Id="rId5" Type="http://schemas.openxmlformats.org/officeDocument/2006/relationships/image" Target="../media/image3.png" /><Relationship Id="rId6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Relationship Id="rId4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image" Target="../media/image19.png" /><Relationship Id="rId4" Type="http://schemas.openxmlformats.org/officeDocument/2006/relationships/video" Target="file:///E:\&#40644;\2018.9.6&#35838;&#20214;\&#31532;&#20116;&#31456;%20&#36879;&#38236;&#21450;&#20854;&#24212;&#29992;\&#31532;&#19977;&#33410;&#12288;&#20984;&#36879;&#38236;&#25104;&#20687;&#30340;&#35268;&#24459;\2&#22806;.avi" TargetMode="Ex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0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3.png" /><Relationship Id="rId4" Type="http://schemas.openxmlformats.org/officeDocument/2006/relationships/image" Target="../media/image24.jpeg" /><Relationship Id="rId5" Type="http://schemas.openxmlformats.org/officeDocument/2006/relationships/image" Target="../media/image25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6.jpeg" /><Relationship Id="rId4" Type="http://schemas.openxmlformats.org/officeDocument/2006/relationships/image" Target="../media/image23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23.png" /><Relationship Id="rId4" Type="http://schemas.openxmlformats.org/officeDocument/2006/relationships/image" Target="../media/image27.jpeg" /><Relationship Id="rId5" Type="http://schemas.openxmlformats.org/officeDocument/2006/relationships/image" Target="../media/image28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29.jpeg" /><Relationship Id="rId4" Type="http://schemas.openxmlformats.org/officeDocument/2006/relationships/image" Target="../media/image2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Relationship Id="rId3" Type="http://schemas.openxmlformats.org/officeDocument/2006/relationships/image" Target="../media/image23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31.jpeg" /><Relationship Id="rId3" Type="http://schemas.openxmlformats.org/officeDocument/2006/relationships/image" Target="../media/image32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jpeg" /><Relationship Id="rId3" Type="http://schemas.openxmlformats.org/officeDocument/2006/relationships/image" Target="../media/image23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jpeg" /><Relationship Id="rId3" Type="http://schemas.openxmlformats.org/officeDocument/2006/relationships/hyperlink" Target="&#26174;&#24494;&#38236;.swf" TargetMode="External" /><Relationship Id="rId4" Type="http://schemas.openxmlformats.org/officeDocument/2006/relationships/image" Target="../media/image23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6.png" /><Relationship Id="rId3" Type="http://schemas.openxmlformats.org/officeDocument/2006/relationships/image" Target="../media/image23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Relationship Id="rId3" Type="http://schemas.openxmlformats.org/officeDocument/2006/relationships/hyperlink" Target="&#26395;&#36828;&#38236;.swf" TargetMode="Externa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7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jpeg" /><Relationship Id="rId3" Type="http://schemas.openxmlformats.org/officeDocument/2006/relationships/image" Target="../media/image3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Rectangle 2"/>
          <p:cNvSpPr/>
          <p:nvPr/>
        </p:nvSpPr>
        <p:spPr>
          <a:xfrm>
            <a:off x="1403350" y="1844675"/>
            <a:ext cx="648335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第五章 透镜及其应用</a:t>
            </a:r>
            <a:endParaRPr lang="zh-CN" altLang="en-US" sz="4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Rectangle 3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Oval 3"/>
          <p:cNvSpPr/>
          <p:nvPr/>
        </p:nvSpPr>
        <p:spPr>
          <a:xfrm>
            <a:off x="2279650" y="3951288"/>
            <a:ext cx="304800" cy="1981200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rgbClr val="00AE8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339966"/>
            </a:solidFill>
            <a:round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kumimoji="1" lang="zh-CN" altLang="en-US" sz="3200">
              <a:latin typeface="Times New Roman" pitchFamily="18" charset="0"/>
            </a:endParaRPr>
          </a:p>
        </p:txBody>
      </p:sp>
      <p:graphicFrame>
        <p:nvGraphicFramePr>
          <p:cNvPr id="6147" name="Object 13"/>
          <p:cNvGraphicFramePr>
            <a:graphicFrameLocks noChangeAspect="1"/>
          </p:cNvGraphicFramePr>
          <p:nvPr/>
        </p:nvGraphicFramePr>
        <p:xfrm>
          <a:off x="6516688" y="4076700"/>
          <a:ext cx="657225" cy="1828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name="BMP 图象" r:id="rId2" progId="Paint.Picture">
                  <p:embed/>
                </p:oleObj>
              </mc:Choice>
              <mc:Fallback>
                <p:oleObj name="BMP 图象" r:id="rId2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516688" y="4076700"/>
                        <a:ext cx="657225" cy="1828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148" name="Line 4"/>
          <p:cNvCxnSpPr/>
          <p:nvPr/>
        </p:nvCxnSpPr>
        <p:spPr>
          <a:xfrm>
            <a:off x="755650" y="4941888"/>
            <a:ext cx="41148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lgDashDot"/>
            <a:round/>
          </a:ln>
        </p:spPr>
      </p:cxnSp>
      <p:grpSp>
        <p:nvGrpSpPr>
          <p:cNvPr id="6149" name="Group 49"/>
          <p:cNvGrpSpPr/>
          <p:nvPr/>
        </p:nvGrpSpPr>
        <p:grpSpPr>
          <a:xfrm>
            <a:off x="5386388" y="4078288"/>
            <a:ext cx="2743200" cy="1600200"/>
            <a:chOff x="2208" y="2736"/>
            <a:chExt cx="1728" cy="1008"/>
          </a:xfrm>
        </p:grpSpPr>
        <p:cxnSp>
          <p:nvCxnSpPr>
            <p:cNvPr id="6181" name="Line 47"/>
            <p:cNvCxnSpPr/>
            <p:nvPr/>
          </p:nvCxnSpPr>
          <p:spPr>
            <a:xfrm>
              <a:off x="2208" y="2736"/>
              <a:ext cx="912" cy="528"/>
            </a:xfrm>
            <a:prstGeom prst="line">
              <a:avLst/>
            </a:prstGeom>
            <a:noFill/>
            <a:ln w="38100">
              <a:solidFill>
                <a:srgbClr val="FF33CC"/>
              </a:solidFill>
              <a:round/>
              <a:tailEnd type="stealth" w="lg" len="lg"/>
            </a:ln>
          </p:spPr>
        </p:cxnSp>
        <p:cxnSp>
          <p:nvCxnSpPr>
            <p:cNvPr id="6182" name="Line 48"/>
            <p:cNvCxnSpPr/>
            <p:nvPr/>
          </p:nvCxnSpPr>
          <p:spPr>
            <a:xfrm>
              <a:off x="3024" y="3216"/>
              <a:ext cx="912" cy="528"/>
            </a:xfrm>
            <a:prstGeom prst="line">
              <a:avLst/>
            </a:prstGeom>
            <a:noFill/>
            <a:ln w="38100">
              <a:solidFill>
                <a:srgbClr val="FF33CC"/>
              </a:solidFill>
              <a:round/>
              <a:tailEnd type="stealth" w="lg" len="lg"/>
            </a:ln>
          </p:spPr>
        </p:cxnSp>
      </p:grpSp>
      <p:grpSp>
        <p:nvGrpSpPr>
          <p:cNvPr id="6150" name="Group 50"/>
          <p:cNvGrpSpPr/>
          <p:nvPr/>
        </p:nvGrpSpPr>
        <p:grpSpPr>
          <a:xfrm>
            <a:off x="885825" y="4022725"/>
            <a:ext cx="2743200" cy="1600200"/>
            <a:chOff x="2208" y="2736"/>
            <a:chExt cx="1728" cy="1008"/>
          </a:xfrm>
        </p:grpSpPr>
        <p:cxnSp>
          <p:nvCxnSpPr>
            <p:cNvPr id="6179" name="Line 51"/>
            <p:cNvCxnSpPr/>
            <p:nvPr/>
          </p:nvCxnSpPr>
          <p:spPr>
            <a:xfrm>
              <a:off x="2208" y="2736"/>
              <a:ext cx="912" cy="528"/>
            </a:xfrm>
            <a:prstGeom prst="line">
              <a:avLst/>
            </a:prstGeom>
            <a:noFill/>
            <a:ln w="38100">
              <a:solidFill>
                <a:srgbClr val="FF33CC"/>
              </a:solidFill>
              <a:round/>
              <a:tailEnd type="stealth" w="lg" len="lg"/>
            </a:ln>
          </p:spPr>
        </p:cxnSp>
        <p:cxnSp>
          <p:nvCxnSpPr>
            <p:cNvPr id="6180" name="Line 52"/>
            <p:cNvCxnSpPr/>
            <p:nvPr/>
          </p:nvCxnSpPr>
          <p:spPr>
            <a:xfrm>
              <a:off x="3024" y="3216"/>
              <a:ext cx="912" cy="528"/>
            </a:xfrm>
            <a:prstGeom prst="line">
              <a:avLst/>
            </a:prstGeom>
            <a:noFill/>
            <a:ln w="38100">
              <a:solidFill>
                <a:srgbClr val="FF33CC"/>
              </a:solidFill>
              <a:round/>
              <a:tailEnd type="stealth" w="lg" len="lg"/>
            </a:ln>
          </p:spPr>
        </p:cxnSp>
      </p:grpSp>
      <p:sp>
        <p:nvSpPr>
          <p:cNvPr id="6151" name="Text Box 54"/>
          <p:cNvSpPr/>
          <p:nvPr/>
        </p:nvSpPr>
        <p:spPr>
          <a:xfrm>
            <a:off x="3173412" y="5018088"/>
            <a:ext cx="457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6152" name="Text Box 55"/>
          <p:cNvSpPr/>
          <p:nvPr/>
        </p:nvSpPr>
        <p:spPr>
          <a:xfrm>
            <a:off x="5764212" y="4941888"/>
            <a:ext cx="457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6153" name="Text Box 56"/>
          <p:cNvSpPr/>
          <p:nvPr/>
        </p:nvSpPr>
        <p:spPr>
          <a:xfrm>
            <a:off x="7593012" y="4941888"/>
            <a:ext cx="457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6154" name="Text Box 57"/>
          <p:cNvSpPr/>
          <p:nvPr/>
        </p:nvSpPr>
        <p:spPr>
          <a:xfrm>
            <a:off x="1268412" y="5018088"/>
            <a:ext cx="457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>
                <a:latin typeface="Times New Roman" pitchFamily="18" charset="0"/>
              </a:rPr>
              <a:t>F</a:t>
            </a:r>
            <a:endParaRPr kumimoji="1" lang="en-US" altLang="zh-CN" sz="2400">
              <a:latin typeface="Times New Roman" pitchFamily="18" charset="0"/>
            </a:endParaRPr>
          </a:p>
        </p:txBody>
      </p:sp>
      <p:cxnSp>
        <p:nvCxnSpPr>
          <p:cNvPr id="6155" name="Line 60"/>
          <p:cNvCxnSpPr/>
          <p:nvPr/>
        </p:nvCxnSpPr>
        <p:spPr>
          <a:xfrm>
            <a:off x="527050" y="5475288"/>
            <a:ext cx="1828800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tailEnd type="stealth" w="lg" len="lg"/>
          </a:ln>
        </p:spPr>
      </p:cxnSp>
      <p:cxnSp>
        <p:nvCxnSpPr>
          <p:cNvPr id="6156" name="Line 61"/>
          <p:cNvCxnSpPr/>
          <p:nvPr/>
        </p:nvCxnSpPr>
        <p:spPr>
          <a:xfrm>
            <a:off x="5154612" y="5494338"/>
            <a:ext cx="1828800" cy="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tailEnd type="stealth" w="lg" len="lg"/>
          </a:ln>
        </p:spPr>
      </p:cxnSp>
      <p:cxnSp>
        <p:nvCxnSpPr>
          <p:cNvPr id="6157" name="Line 62"/>
          <p:cNvCxnSpPr/>
          <p:nvPr/>
        </p:nvCxnSpPr>
        <p:spPr>
          <a:xfrm rot="21360000" flipV="1">
            <a:off x="2282825" y="4719638"/>
            <a:ext cx="1631950" cy="701675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tailEnd type="stealth" w="lg" len="lg"/>
          </a:ln>
        </p:spPr>
      </p:cxnSp>
      <p:cxnSp>
        <p:nvCxnSpPr>
          <p:cNvPr id="6158" name="Line 63"/>
          <p:cNvCxnSpPr/>
          <p:nvPr/>
        </p:nvCxnSpPr>
        <p:spPr>
          <a:xfrm>
            <a:off x="6899275" y="5492750"/>
            <a:ext cx="1223962" cy="654050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tailEnd type="stealth" w="lg" len="lg"/>
          </a:ln>
        </p:spPr>
      </p:cxnSp>
      <p:cxnSp>
        <p:nvCxnSpPr>
          <p:cNvPr id="6159" name="Line 64"/>
          <p:cNvCxnSpPr/>
          <p:nvPr/>
        </p:nvCxnSpPr>
        <p:spPr>
          <a:xfrm rot="21240000">
            <a:off x="5867400" y="4899025"/>
            <a:ext cx="990600" cy="609600"/>
          </a:xfrm>
          <a:prstGeom prst="line">
            <a:avLst/>
          </a:prstGeom>
          <a:noFill/>
          <a:ln w="38100">
            <a:solidFill>
              <a:srgbClr val="FF6600"/>
            </a:solidFill>
            <a:prstDash val="sysDot"/>
            <a:round/>
          </a:ln>
        </p:spPr>
      </p:cxnSp>
      <p:cxnSp>
        <p:nvCxnSpPr>
          <p:cNvPr id="6160" name="Line 66"/>
          <p:cNvCxnSpPr/>
          <p:nvPr/>
        </p:nvCxnSpPr>
        <p:spPr>
          <a:xfrm rot="21360000" flipV="1">
            <a:off x="847725" y="4365625"/>
            <a:ext cx="1597025" cy="9144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tailEnd type="stealth" w="lg" len="lg"/>
          </a:ln>
        </p:spPr>
      </p:cxnSp>
      <p:cxnSp>
        <p:nvCxnSpPr>
          <p:cNvPr id="6161" name="Line 67"/>
          <p:cNvCxnSpPr/>
          <p:nvPr/>
        </p:nvCxnSpPr>
        <p:spPr>
          <a:xfrm>
            <a:off x="2322512" y="4332288"/>
            <a:ext cx="18288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tailEnd type="stealth" w="lg" len="lg"/>
          </a:ln>
        </p:spPr>
      </p:cxnSp>
      <p:sp>
        <p:nvSpPr>
          <p:cNvPr id="6162" name="Rectangle 69"/>
          <p:cNvSpPr/>
          <p:nvPr>
            <p:ph type="title" idx="4294967295"/>
          </p:nvPr>
        </p:nvSpPr>
        <p:spPr>
          <a:xfrm>
            <a:off x="755650" y="3213100"/>
            <a:ext cx="4343400" cy="685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 eaLnBrk="1" hangingPunct="1"/>
            <a:r>
              <a:rPr lang="zh-CN" altLang="en-US" sz="2800" b="1">
                <a:ea typeface="黑体" pitchFamily="49" charset="-122"/>
              </a:rPr>
              <a:t>（二）三条特殊光线</a:t>
            </a:r>
            <a:endParaRPr lang="zh-CN" altLang="en-US" sz="2800" b="1">
              <a:ea typeface="黑体" pitchFamily="49" charset="-122"/>
            </a:endParaRPr>
          </a:p>
        </p:txBody>
      </p:sp>
      <p:cxnSp>
        <p:nvCxnSpPr>
          <p:cNvPr id="6163" name="Line 14"/>
          <p:cNvCxnSpPr/>
          <p:nvPr/>
        </p:nvCxnSpPr>
        <p:spPr>
          <a:xfrm>
            <a:off x="5099050" y="4941888"/>
            <a:ext cx="38862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lgDashDot"/>
            <a:round/>
          </a:ln>
        </p:spPr>
      </p:cxnSp>
      <p:cxnSp>
        <p:nvCxnSpPr>
          <p:cNvPr id="6164" name="Line 71"/>
          <p:cNvCxnSpPr/>
          <p:nvPr/>
        </p:nvCxnSpPr>
        <p:spPr>
          <a:xfrm>
            <a:off x="5580062" y="3851275"/>
            <a:ext cx="1219200" cy="609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tailEnd type="stealth" w="lg" len="lg"/>
          </a:ln>
        </p:spPr>
      </p:cxnSp>
      <p:cxnSp>
        <p:nvCxnSpPr>
          <p:cNvPr id="6165" name="Line 72"/>
          <p:cNvCxnSpPr/>
          <p:nvPr/>
        </p:nvCxnSpPr>
        <p:spPr>
          <a:xfrm rot="21240000">
            <a:off x="6804025" y="4394200"/>
            <a:ext cx="990600" cy="609600"/>
          </a:xfrm>
          <a:prstGeom prst="line">
            <a:avLst/>
          </a:prstGeom>
          <a:noFill/>
          <a:ln w="38100">
            <a:solidFill>
              <a:srgbClr val="3366FF"/>
            </a:solidFill>
            <a:prstDash val="sysDot"/>
            <a:round/>
          </a:ln>
        </p:spPr>
      </p:cxnSp>
      <p:cxnSp>
        <p:nvCxnSpPr>
          <p:cNvPr id="6166" name="Line 73"/>
          <p:cNvCxnSpPr/>
          <p:nvPr/>
        </p:nvCxnSpPr>
        <p:spPr>
          <a:xfrm>
            <a:off x="6732588" y="4437062"/>
            <a:ext cx="18288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tailEnd type="stealth" w="lg" len="lg"/>
          </a:ln>
        </p:spPr>
      </p:cxnSp>
      <p:sp>
        <p:nvSpPr>
          <p:cNvPr id="6167" name="Oval 74"/>
          <p:cNvSpPr/>
          <p:nvPr/>
        </p:nvSpPr>
        <p:spPr>
          <a:xfrm>
            <a:off x="2379662" y="4886325"/>
            <a:ext cx="90488" cy="90488"/>
          </a:xfrm>
          <a:prstGeom prst="ellipse">
            <a:avLst/>
          </a:prstGeom>
          <a:gradFill rotWithShape="0">
            <a:gsLst>
              <a:gs pos="0">
                <a:srgbClr val="A50021"/>
              </a:gs>
              <a:gs pos="100000">
                <a:srgbClr val="4C000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800000"/>
            </a:solidFill>
            <a:round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>
              <a:latin typeface="Times New Roman" pitchFamily="18" charset="0"/>
            </a:endParaRPr>
          </a:p>
        </p:txBody>
      </p:sp>
      <p:sp>
        <p:nvSpPr>
          <p:cNvPr id="6168" name="Oval 75"/>
          <p:cNvSpPr/>
          <p:nvPr/>
        </p:nvSpPr>
        <p:spPr>
          <a:xfrm>
            <a:off x="3314700" y="4886325"/>
            <a:ext cx="90488" cy="90488"/>
          </a:xfrm>
          <a:prstGeom prst="ellipse">
            <a:avLst/>
          </a:prstGeom>
          <a:gradFill rotWithShape="0">
            <a:gsLst>
              <a:gs pos="0">
                <a:srgbClr val="A50021"/>
              </a:gs>
              <a:gs pos="100000">
                <a:srgbClr val="4C000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A50021"/>
            </a:solidFill>
            <a:round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>
              <a:latin typeface="Times New Roman" pitchFamily="18" charset="0"/>
            </a:endParaRPr>
          </a:p>
        </p:txBody>
      </p:sp>
      <p:sp>
        <p:nvSpPr>
          <p:cNvPr id="6169" name="Oval 76"/>
          <p:cNvSpPr/>
          <p:nvPr/>
        </p:nvSpPr>
        <p:spPr>
          <a:xfrm>
            <a:off x="1441450" y="4886325"/>
            <a:ext cx="90488" cy="90488"/>
          </a:xfrm>
          <a:prstGeom prst="ellipse">
            <a:avLst/>
          </a:prstGeom>
          <a:gradFill rotWithShape="0">
            <a:gsLst>
              <a:gs pos="0">
                <a:srgbClr val="800000"/>
              </a:gs>
              <a:gs pos="100000">
                <a:srgbClr val="3B00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800000"/>
            </a:solidFill>
            <a:round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>
              <a:latin typeface="Times New Roman" pitchFamily="18" charset="0"/>
            </a:endParaRPr>
          </a:p>
        </p:txBody>
      </p:sp>
      <p:sp>
        <p:nvSpPr>
          <p:cNvPr id="6170" name="Oval 81"/>
          <p:cNvSpPr/>
          <p:nvPr/>
        </p:nvSpPr>
        <p:spPr>
          <a:xfrm>
            <a:off x="6843712" y="4903788"/>
            <a:ext cx="71438" cy="71438"/>
          </a:xfrm>
          <a:prstGeom prst="ellipse">
            <a:avLst/>
          </a:prstGeom>
          <a:gradFill rotWithShape="0">
            <a:gsLst>
              <a:gs pos="0">
                <a:srgbClr val="0000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800000"/>
            </a:solidFill>
            <a:round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>
              <a:latin typeface="Times New Roman" pitchFamily="18" charset="0"/>
            </a:endParaRPr>
          </a:p>
        </p:txBody>
      </p:sp>
      <p:sp>
        <p:nvSpPr>
          <p:cNvPr id="6171" name="Oval 82"/>
          <p:cNvSpPr/>
          <p:nvPr/>
        </p:nvSpPr>
        <p:spPr>
          <a:xfrm>
            <a:off x="7847012" y="4903788"/>
            <a:ext cx="71438" cy="71438"/>
          </a:xfrm>
          <a:prstGeom prst="ellipse">
            <a:avLst/>
          </a:prstGeom>
          <a:gradFill rotWithShape="0">
            <a:gsLst>
              <a:gs pos="0">
                <a:srgbClr val="0000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800000"/>
            </a:solidFill>
            <a:round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>
              <a:latin typeface="Times New Roman" pitchFamily="18" charset="0"/>
            </a:endParaRPr>
          </a:p>
        </p:txBody>
      </p:sp>
      <p:sp>
        <p:nvSpPr>
          <p:cNvPr id="6172" name="Oval 83"/>
          <p:cNvSpPr/>
          <p:nvPr/>
        </p:nvSpPr>
        <p:spPr>
          <a:xfrm>
            <a:off x="5784850" y="4903788"/>
            <a:ext cx="71438" cy="71438"/>
          </a:xfrm>
          <a:prstGeom prst="ellipse">
            <a:avLst/>
          </a:prstGeom>
          <a:gradFill rotWithShape="0">
            <a:gsLst>
              <a:gs pos="0">
                <a:srgbClr val="00000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800000"/>
            </a:solidFill>
            <a:round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>
              <a:latin typeface="Times New Roman" pitchFamily="18" charset="0"/>
            </a:endParaRPr>
          </a:p>
        </p:txBody>
      </p:sp>
      <p:sp>
        <p:nvSpPr>
          <p:cNvPr id="6173" name="Text Box 2"/>
          <p:cNvSpPr/>
          <p:nvPr/>
        </p:nvSpPr>
        <p:spPr>
          <a:xfrm>
            <a:off x="755650" y="1917700"/>
            <a:ext cx="52562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中间厚边缘薄的透镜叫</a:t>
            </a: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凸透镜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。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6174" name="Picture 4"/>
          <p:cNvPicPr/>
          <p:nvPr/>
        </p:nvPicPr>
        <p:blipFill>
          <a:blip r:embed="rId4"/>
          <a:srcRect r="84988"/>
          <a:stretch>
            <a:fillRect/>
          </a:stretch>
        </p:blipFill>
        <p:spPr>
          <a:xfrm>
            <a:off x="5795962" y="1844675"/>
            <a:ext cx="215900" cy="587375"/>
          </a:xfrm>
          <a:prstGeom prst="rect">
            <a:avLst/>
          </a:prstGeom>
          <a:solidFill>
            <a:schemeClr val="folHlink"/>
          </a:solidFill>
          <a:ln>
            <a:noFill/>
            <a:miter lim="800000"/>
          </a:ln>
        </p:spPr>
      </p:pic>
      <p:sp>
        <p:nvSpPr>
          <p:cNvPr id="6175" name="Text Box 13"/>
          <p:cNvSpPr/>
          <p:nvPr/>
        </p:nvSpPr>
        <p:spPr>
          <a:xfrm>
            <a:off x="755650" y="1196975"/>
            <a:ext cx="51117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（一）凸透镜和凹透镜定义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176" name="Text Box 13"/>
          <p:cNvSpPr/>
          <p:nvPr/>
        </p:nvSpPr>
        <p:spPr>
          <a:xfrm>
            <a:off x="3348038" y="333375"/>
            <a:ext cx="208756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一、透镜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177" name="Text Box 3"/>
          <p:cNvSpPr/>
          <p:nvPr/>
        </p:nvSpPr>
        <p:spPr>
          <a:xfrm>
            <a:off x="827088" y="2565400"/>
            <a:ext cx="50403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中间薄边缘厚的透镜</a:t>
            </a:r>
            <a:r>
              <a:rPr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凹透镜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。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6178" name="Picture 5"/>
          <p:cNvPicPr/>
          <p:nvPr/>
        </p:nvPicPr>
        <p:blipFill>
          <a:blip r:embed="rId5"/>
          <a:srcRect r="77455"/>
          <a:stretch>
            <a:fillRect/>
          </a:stretch>
        </p:blipFill>
        <p:spPr>
          <a:xfrm>
            <a:off x="5435600" y="2636838"/>
            <a:ext cx="261938" cy="431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9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4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8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0" name="AutoShape 3"/>
          <p:cNvSpPr/>
          <p:nvPr/>
        </p:nvSpPr>
        <p:spPr>
          <a:xfrm>
            <a:off x="3708400" y="1916112"/>
            <a:ext cx="3097212" cy="2879725"/>
          </a:xfrm>
          <a:prstGeom prst="triangle">
            <a:avLst>
              <a:gd name="adj" fmla="val 50000"/>
            </a:avLst>
          </a:prstGeom>
          <a:noFill/>
          <a:ln w="25400"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Tahoma" pitchFamily="34" charset="0"/>
            </a:endParaRPr>
          </a:p>
        </p:txBody>
      </p:sp>
      <p:grpSp>
        <p:nvGrpSpPr>
          <p:cNvPr id="7171" name="Group 10"/>
          <p:cNvGrpSpPr/>
          <p:nvPr/>
        </p:nvGrpSpPr>
        <p:grpSpPr>
          <a:xfrm>
            <a:off x="2051050" y="3352800"/>
            <a:ext cx="2455862" cy="4762"/>
            <a:chOff x="1292" y="2112"/>
            <a:chExt cx="1547" cy="3"/>
          </a:xfrm>
        </p:grpSpPr>
        <p:cxnSp>
          <p:nvCxnSpPr>
            <p:cNvPr id="7182" name="Line 4"/>
            <p:cNvCxnSpPr/>
            <p:nvPr/>
          </p:nvCxnSpPr>
          <p:spPr>
            <a:xfrm>
              <a:off x="1292" y="2115"/>
              <a:ext cx="1225" cy="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  <a:tailEnd type="triangle"/>
            </a:ln>
          </p:spPr>
        </p:cxnSp>
        <p:cxnSp>
          <p:nvCxnSpPr>
            <p:cNvPr id="7183" name="Line 5"/>
            <p:cNvCxnSpPr/>
            <p:nvPr/>
          </p:nvCxnSpPr>
          <p:spPr>
            <a:xfrm>
              <a:off x="1296" y="2112"/>
              <a:ext cx="1543" cy="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</a:ln>
          </p:spPr>
        </p:cxnSp>
      </p:grpSp>
      <p:cxnSp>
        <p:nvCxnSpPr>
          <p:cNvPr id="7172" name="Line 9"/>
          <p:cNvCxnSpPr/>
          <p:nvPr/>
        </p:nvCxnSpPr>
        <p:spPr>
          <a:xfrm>
            <a:off x="2438400" y="2514600"/>
            <a:ext cx="3124200" cy="12954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</a:ln>
        </p:spPr>
      </p:cxnSp>
      <p:grpSp>
        <p:nvGrpSpPr>
          <p:cNvPr id="7173" name="Group 14"/>
          <p:cNvGrpSpPr/>
          <p:nvPr/>
        </p:nvGrpSpPr>
        <p:grpSpPr>
          <a:xfrm>
            <a:off x="4495800" y="3429000"/>
            <a:ext cx="1595438" cy="1588"/>
            <a:chOff x="2847" y="2208"/>
            <a:chExt cx="1005" cy="1"/>
          </a:xfrm>
        </p:grpSpPr>
        <p:cxnSp>
          <p:nvCxnSpPr>
            <p:cNvPr id="7180" name="Line 12"/>
            <p:cNvCxnSpPr/>
            <p:nvPr/>
          </p:nvCxnSpPr>
          <p:spPr>
            <a:xfrm rot="420000">
              <a:off x="2880" y="2208"/>
              <a:ext cx="798" cy="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  <a:tailEnd type="triangle"/>
            </a:ln>
          </p:spPr>
        </p:cxnSp>
        <p:cxnSp>
          <p:nvCxnSpPr>
            <p:cNvPr id="7181" name="Line 13"/>
            <p:cNvCxnSpPr/>
            <p:nvPr/>
          </p:nvCxnSpPr>
          <p:spPr>
            <a:xfrm rot="420000">
              <a:off x="2847" y="2209"/>
              <a:ext cx="1005" cy="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</a:ln>
          </p:spPr>
        </p:cxnSp>
      </p:grpSp>
      <p:cxnSp>
        <p:nvCxnSpPr>
          <p:cNvPr id="7174" name="Line 15"/>
          <p:cNvCxnSpPr/>
          <p:nvPr/>
        </p:nvCxnSpPr>
        <p:spPr>
          <a:xfrm flipV="1">
            <a:off x="5029200" y="2438400"/>
            <a:ext cx="3276600" cy="16002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</a:ln>
        </p:spPr>
      </p:cxnSp>
      <p:grpSp>
        <p:nvGrpSpPr>
          <p:cNvPr id="7175" name="Group 16"/>
          <p:cNvGrpSpPr/>
          <p:nvPr/>
        </p:nvGrpSpPr>
        <p:grpSpPr>
          <a:xfrm rot="1560000">
            <a:off x="6019800" y="4114800"/>
            <a:ext cx="2455862" cy="4762"/>
            <a:chOff x="1292" y="2112"/>
            <a:chExt cx="1547" cy="3"/>
          </a:xfrm>
        </p:grpSpPr>
        <p:cxnSp>
          <p:nvCxnSpPr>
            <p:cNvPr id="7178" name="Line 17"/>
            <p:cNvCxnSpPr/>
            <p:nvPr/>
          </p:nvCxnSpPr>
          <p:spPr>
            <a:xfrm>
              <a:off x="1292" y="2115"/>
              <a:ext cx="1225" cy="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  <a:tailEnd type="triangle"/>
            </a:ln>
          </p:spPr>
        </p:cxnSp>
        <p:cxnSp>
          <p:nvCxnSpPr>
            <p:cNvPr id="7179" name="Line 18"/>
            <p:cNvCxnSpPr/>
            <p:nvPr/>
          </p:nvCxnSpPr>
          <p:spPr>
            <a:xfrm>
              <a:off x="1296" y="2112"/>
              <a:ext cx="1543" cy="0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miter lim="800000"/>
            </a:ln>
          </p:spPr>
        </p:cxnSp>
      </p:grpSp>
      <p:sp>
        <p:nvSpPr>
          <p:cNvPr id="7176" name="Text Box 9"/>
          <p:cNvSpPr/>
          <p:nvPr/>
        </p:nvSpPr>
        <p:spPr>
          <a:xfrm>
            <a:off x="304800" y="609600"/>
            <a:ext cx="86106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4000" b="1">
                <a:latin typeface="Times New Roman" pitchFamily="18" charset="0"/>
                <a:ea typeface="黑体" pitchFamily="49" charset="-122"/>
              </a:rPr>
              <a:t>三棱镜对光线的作用</a:t>
            </a:r>
            <a:endParaRPr kumimoji="1" lang="zh-CN" altLang="en-US" sz="40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177" name="Text Box 10"/>
          <p:cNvSpPr/>
          <p:nvPr/>
        </p:nvSpPr>
        <p:spPr>
          <a:xfrm>
            <a:off x="685800" y="5181600"/>
            <a:ext cx="77724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b="1">
                <a:latin typeface="Times New Roman" pitchFamily="18" charset="0"/>
                <a:ea typeface="黑体" pitchFamily="49" charset="-122"/>
              </a:rPr>
              <a:t>通过三棱镜的光线经三棱镜两次折射后向三棱镜底部偏折。</a:t>
            </a:r>
            <a:endParaRPr kumimoji="1" lang="zh-CN" altLang="en-US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194" name="Group 28"/>
          <p:cNvGrpSpPr/>
          <p:nvPr/>
        </p:nvGrpSpPr>
        <p:grpSpPr>
          <a:xfrm>
            <a:off x="1600200" y="1676400"/>
            <a:ext cx="2667000" cy="3986212"/>
            <a:chOff x="0" y="225"/>
            <a:chExt cx="2469" cy="3438"/>
          </a:xfrm>
        </p:grpSpPr>
        <p:sp>
          <p:nvSpPr>
            <p:cNvPr id="8199" name="AutoShape 3"/>
            <p:cNvSpPr/>
            <p:nvPr/>
          </p:nvSpPr>
          <p:spPr>
            <a:xfrm>
              <a:off x="405" y="225"/>
              <a:ext cx="1543" cy="1728"/>
            </a:xfrm>
            <a:prstGeom prst="triangle">
              <a:avLst>
                <a:gd name="adj" fmla="val 50000"/>
              </a:avLst>
            </a:prstGeom>
            <a:solidFill>
              <a:srgbClr val="CCFFFF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>
                <a:latin typeface="Times New Roman" pitchFamily="18" charset="0"/>
              </a:endParaRPr>
            </a:p>
          </p:txBody>
        </p:sp>
        <p:cxnSp>
          <p:nvCxnSpPr>
            <p:cNvPr id="8200" name="Line 4"/>
            <p:cNvCxnSpPr/>
            <p:nvPr/>
          </p:nvCxnSpPr>
          <p:spPr>
            <a:xfrm>
              <a:off x="69" y="1041"/>
              <a:ext cx="77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8201" name="Line 5"/>
            <p:cNvCxnSpPr/>
            <p:nvPr/>
          </p:nvCxnSpPr>
          <p:spPr>
            <a:xfrm>
              <a:off x="840" y="1041"/>
              <a:ext cx="815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8202" name="Line 6"/>
            <p:cNvCxnSpPr/>
            <p:nvPr/>
          </p:nvCxnSpPr>
          <p:spPr>
            <a:xfrm flipV="1">
              <a:off x="1483" y="1137"/>
              <a:ext cx="343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8203" name="Line 7"/>
            <p:cNvCxnSpPr/>
            <p:nvPr/>
          </p:nvCxnSpPr>
          <p:spPr>
            <a:xfrm>
              <a:off x="1655" y="1281"/>
              <a:ext cx="814" cy="72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8204" name="Line 8"/>
            <p:cNvCxnSpPr/>
            <p:nvPr/>
          </p:nvCxnSpPr>
          <p:spPr>
            <a:xfrm>
              <a:off x="669" y="897"/>
              <a:ext cx="343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</p:spPr>
        </p:cxnSp>
        <p:sp>
          <p:nvSpPr>
            <p:cNvPr id="8205" name="AutoShape 3"/>
            <p:cNvSpPr/>
            <p:nvPr/>
          </p:nvSpPr>
          <p:spPr>
            <a:xfrm rot="10800000">
              <a:off x="405" y="1935"/>
              <a:ext cx="1543" cy="1728"/>
            </a:xfrm>
            <a:prstGeom prst="triangle">
              <a:avLst>
                <a:gd name="adj" fmla="val 50000"/>
              </a:avLst>
            </a:prstGeom>
            <a:solidFill>
              <a:srgbClr val="CCFFFF"/>
            </a:solidFill>
            <a:ln>
              <a:solidFill>
                <a:schemeClr val="tx1"/>
              </a:solidFill>
              <a:miter lim="800000"/>
            </a:ln>
          </p:spPr>
          <p:txBody>
            <a:bodyPr rot="10800000"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>
                <a:latin typeface="Times New Roman" pitchFamily="18" charset="0"/>
              </a:endParaRPr>
            </a:p>
          </p:txBody>
        </p:sp>
        <p:cxnSp>
          <p:nvCxnSpPr>
            <p:cNvPr id="8206" name="Line 4"/>
            <p:cNvCxnSpPr/>
            <p:nvPr/>
          </p:nvCxnSpPr>
          <p:spPr>
            <a:xfrm rot="10800000" flipH="1">
              <a:off x="768" y="2448"/>
              <a:ext cx="945" cy="22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8207" name="Line 5"/>
            <p:cNvCxnSpPr/>
            <p:nvPr/>
          </p:nvCxnSpPr>
          <p:spPr>
            <a:xfrm rot="10800000" flipH="1">
              <a:off x="1683" y="2061"/>
              <a:ext cx="720" cy="37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8208" name="Line 6"/>
            <p:cNvCxnSpPr/>
            <p:nvPr/>
          </p:nvCxnSpPr>
          <p:spPr>
            <a:xfrm rot="10800000">
              <a:off x="1395" y="2250"/>
              <a:ext cx="585" cy="34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8209" name="Line 7"/>
            <p:cNvCxnSpPr/>
            <p:nvPr/>
          </p:nvCxnSpPr>
          <p:spPr>
            <a:xfrm rot="10800000" flipH="1">
              <a:off x="0" y="2655"/>
              <a:ext cx="771" cy="4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8210" name="Line 8"/>
            <p:cNvCxnSpPr/>
            <p:nvPr/>
          </p:nvCxnSpPr>
          <p:spPr>
            <a:xfrm rot="10800000" flipH="1">
              <a:off x="495" y="2475"/>
              <a:ext cx="495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</p:spPr>
        </p:cxnSp>
      </p:grpSp>
      <p:sp>
        <p:nvSpPr>
          <p:cNvPr id="8195" name="Text Box 3"/>
          <p:cNvSpPr/>
          <p:nvPr/>
        </p:nvSpPr>
        <p:spPr>
          <a:xfrm>
            <a:off x="2667000" y="762000"/>
            <a:ext cx="4191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凸透镜对光有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会聚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作用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8196" name="Group 40"/>
          <p:cNvGrpSpPr/>
          <p:nvPr/>
        </p:nvGrpSpPr>
        <p:grpSpPr>
          <a:xfrm>
            <a:off x="6019800" y="1676400"/>
            <a:ext cx="2133600" cy="4038600"/>
            <a:chOff x="3792" y="1056"/>
            <a:chExt cx="1344" cy="2544"/>
          </a:xfrm>
        </p:grpSpPr>
        <p:pic>
          <p:nvPicPr>
            <p:cNvPr id="8197" name="Picture 4"/>
            <p:cNvPicPr/>
            <p:nvPr/>
          </p:nvPicPr>
          <p:blipFill>
            <a:blip r:embed="rId2"/>
            <a:srcRect r="79367"/>
            <a:stretch>
              <a:fillRect/>
            </a:stretch>
          </p:blipFill>
          <p:spPr>
            <a:xfrm>
              <a:off x="3792" y="1056"/>
              <a:ext cx="1344" cy="2544"/>
            </a:xfrm>
            <a:prstGeom prst="rect">
              <a:avLst/>
            </a:prstGeom>
            <a:solidFill>
              <a:schemeClr val="folHlink"/>
            </a:solidFill>
            <a:ln>
              <a:noFill/>
              <a:miter lim="800000"/>
            </a:ln>
          </p:spPr>
        </p:pic>
        <p:cxnSp>
          <p:nvCxnSpPr>
            <p:cNvPr id="8198" name="Line 39"/>
            <p:cNvCxnSpPr/>
            <p:nvPr/>
          </p:nvCxnSpPr>
          <p:spPr>
            <a:xfrm>
              <a:off x="4032" y="2304"/>
              <a:ext cx="6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9218" name="Group 15"/>
          <p:cNvGrpSpPr/>
          <p:nvPr/>
        </p:nvGrpSpPr>
        <p:grpSpPr>
          <a:xfrm>
            <a:off x="1295400" y="1752600"/>
            <a:ext cx="2971800" cy="3638550"/>
            <a:chOff x="3078" y="225"/>
            <a:chExt cx="2682" cy="3891"/>
          </a:xfrm>
        </p:grpSpPr>
        <p:sp>
          <p:nvSpPr>
            <p:cNvPr id="9221" name="AutoShape 3"/>
            <p:cNvSpPr/>
            <p:nvPr/>
          </p:nvSpPr>
          <p:spPr>
            <a:xfrm>
              <a:off x="3618" y="2352"/>
              <a:ext cx="1543" cy="1728"/>
            </a:xfrm>
            <a:prstGeom prst="triangle">
              <a:avLst>
                <a:gd name="adj" fmla="val 50000"/>
              </a:avLst>
            </a:prstGeom>
            <a:solidFill>
              <a:srgbClr val="CCFFFF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>
                <a:latin typeface="Times New Roman" pitchFamily="18" charset="0"/>
              </a:endParaRPr>
            </a:p>
          </p:txBody>
        </p:sp>
        <p:cxnSp>
          <p:nvCxnSpPr>
            <p:cNvPr id="9222" name="Line 4"/>
            <p:cNvCxnSpPr/>
            <p:nvPr/>
          </p:nvCxnSpPr>
          <p:spPr>
            <a:xfrm>
              <a:off x="3282" y="3156"/>
              <a:ext cx="77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9223" name="Line 5"/>
            <p:cNvCxnSpPr/>
            <p:nvPr/>
          </p:nvCxnSpPr>
          <p:spPr>
            <a:xfrm>
              <a:off x="4053" y="3156"/>
              <a:ext cx="815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9224" name="Line 6"/>
            <p:cNvCxnSpPr/>
            <p:nvPr/>
          </p:nvCxnSpPr>
          <p:spPr>
            <a:xfrm flipV="1">
              <a:off x="4696" y="3252"/>
              <a:ext cx="343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9225" name="Line 7"/>
            <p:cNvCxnSpPr/>
            <p:nvPr/>
          </p:nvCxnSpPr>
          <p:spPr>
            <a:xfrm>
              <a:off x="4868" y="3396"/>
              <a:ext cx="814" cy="72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9226" name="Line 8"/>
            <p:cNvCxnSpPr/>
            <p:nvPr/>
          </p:nvCxnSpPr>
          <p:spPr>
            <a:xfrm>
              <a:off x="3882" y="3012"/>
              <a:ext cx="343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</p:spPr>
        </p:cxnSp>
        <p:sp>
          <p:nvSpPr>
            <p:cNvPr id="9227" name="AutoShape 3"/>
            <p:cNvSpPr/>
            <p:nvPr/>
          </p:nvSpPr>
          <p:spPr>
            <a:xfrm rot="10800000">
              <a:off x="3618" y="630"/>
              <a:ext cx="1543" cy="1728"/>
            </a:xfrm>
            <a:prstGeom prst="triangle">
              <a:avLst>
                <a:gd name="adj" fmla="val 50000"/>
              </a:avLst>
            </a:prstGeom>
            <a:solidFill>
              <a:srgbClr val="CCFFFF"/>
            </a:solidFill>
            <a:ln>
              <a:solidFill>
                <a:schemeClr val="tx1"/>
              </a:solidFill>
              <a:miter lim="800000"/>
            </a:ln>
          </p:spPr>
          <p:txBody>
            <a:bodyPr rot="10800000"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kumimoji="1" lang="zh-CN" altLang="en-US">
                <a:latin typeface="Times New Roman" pitchFamily="18" charset="0"/>
              </a:endParaRPr>
            </a:p>
          </p:txBody>
        </p:sp>
        <p:cxnSp>
          <p:nvCxnSpPr>
            <p:cNvPr id="9228" name="Line 4"/>
            <p:cNvCxnSpPr/>
            <p:nvPr/>
          </p:nvCxnSpPr>
          <p:spPr>
            <a:xfrm rot="10800000" flipH="1">
              <a:off x="3078" y="1440"/>
              <a:ext cx="915" cy="9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9229" name="Line 5"/>
            <p:cNvCxnSpPr/>
            <p:nvPr/>
          </p:nvCxnSpPr>
          <p:spPr>
            <a:xfrm rot="10800000" flipH="1">
              <a:off x="3978" y="990"/>
              <a:ext cx="1035" cy="47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9230" name="Line 6"/>
            <p:cNvCxnSpPr/>
            <p:nvPr/>
          </p:nvCxnSpPr>
          <p:spPr>
            <a:xfrm rot="10800000">
              <a:off x="4788" y="855"/>
              <a:ext cx="495" cy="29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9231" name="Line 7"/>
            <p:cNvCxnSpPr/>
            <p:nvPr/>
          </p:nvCxnSpPr>
          <p:spPr>
            <a:xfrm rot="10800000" flipH="1">
              <a:off x="4995" y="225"/>
              <a:ext cx="765" cy="78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cxnSp>
          <p:nvCxnSpPr>
            <p:cNvPr id="9232" name="Line 8"/>
            <p:cNvCxnSpPr/>
            <p:nvPr/>
          </p:nvCxnSpPr>
          <p:spPr>
            <a:xfrm rot="10800000" flipH="1">
              <a:off x="3663" y="1125"/>
              <a:ext cx="630" cy="63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</p:spPr>
        </p:cxnSp>
      </p:grpSp>
      <p:sp>
        <p:nvSpPr>
          <p:cNvPr id="9219" name="Text Box 4"/>
          <p:cNvSpPr/>
          <p:nvPr/>
        </p:nvSpPr>
        <p:spPr>
          <a:xfrm>
            <a:off x="2819400" y="685800"/>
            <a:ext cx="3810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凹透镜对光有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发散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作用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9220" name="Picture 31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0" y="1981200"/>
            <a:ext cx="2057400" cy="3581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2" name="TextBox 1"/>
          <p:cNvSpPr/>
          <p:nvPr/>
        </p:nvSpPr>
        <p:spPr>
          <a:xfrm>
            <a:off x="755650" y="908050"/>
            <a:ext cx="7526338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4000" b="1">
                <a:latin typeface="黑体" pitchFamily="49" charset="-122"/>
                <a:ea typeface="黑体" pitchFamily="49" charset="-122"/>
              </a:rPr>
              <a:t>（三）如何测凸透镜的焦距</a:t>
            </a:r>
            <a:endParaRPr kumimoji="1" lang="zh-CN" altLang="en-US" sz="4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3" name="矩形 2"/>
          <p:cNvSpPr/>
          <p:nvPr/>
        </p:nvSpPr>
        <p:spPr>
          <a:xfrm>
            <a:off x="381000" y="2514600"/>
            <a:ext cx="8496300" cy="180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    平行光会聚法测焦距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: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将凸透镜正对着太阳光，在透镜的另一侧放张白纸，改变透镜和白纸间的距离，直到在白纸上找到一个最小最亮的光斑，用刻度尺量出光斑到透镜的距离即为焦距。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0244" name="Line 7"/>
          <p:cNvCxnSpPr/>
          <p:nvPr/>
        </p:nvCxnSpPr>
        <p:spPr>
          <a:xfrm>
            <a:off x="6096000" y="2971800"/>
            <a:ext cx="2133600" cy="0"/>
          </a:xfrm>
          <a:prstGeom prst="line">
            <a:avLst/>
          </a:prstGeom>
          <a:noFill/>
          <a:ln w="57150">
            <a:solidFill>
              <a:srgbClr val="A50021"/>
            </a:solidFill>
            <a:miter lim="800000"/>
          </a:ln>
        </p:spPr>
      </p:cxnSp>
      <p:cxnSp>
        <p:nvCxnSpPr>
          <p:cNvPr id="10245" name="Line 8"/>
          <p:cNvCxnSpPr/>
          <p:nvPr/>
        </p:nvCxnSpPr>
        <p:spPr>
          <a:xfrm>
            <a:off x="4876800" y="3810000"/>
            <a:ext cx="2438400" cy="0"/>
          </a:xfrm>
          <a:prstGeom prst="line">
            <a:avLst/>
          </a:prstGeom>
          <a:noFill/>
          <a:ln w="57150">
            <a:solidFill>
              <a:srgbClr val="A50021"/>
            </a:solidFill>
            <a:miter lim="800000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28" descr="图片1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19200" y="3352800"/>
            <a:ext cx="4319588" cy="2051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7" name="Rectangle 6"/>
          <p:cNvSpPr/>
          <p:nvPr/>
        </p:nvSpPr>
        <p:spPr>
          <a:xfrm>
            <a:off x="468312" y="765175"/>
            <a:ext cx="8223250" cy="1373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276225" eaLnBrk="1" hangingPunct="1">
              <a:spcBef>
                <a:spcPct val="0"/>
              </a:spcBef>
              <a:buFontTx/>
              <a:buNone/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、根据图中光通过透镜前后的方向，在图中填上适当类型的透镜．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276225">
              <a:spcBef>
                <a:spcPct val="0"/>
              </a:spcBef>
              <a:buFontTx/>
              <a:buNone/>
            </a:pP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68" name="Rectangle 8"/>
          <p:cNvSpPr/>
          <p:nvPr/>
        </p:nvSpPr>
        <p:spPr>
          <a:xfrm>
            <a:off x="0" y="3005138"/>
            <a:ext cx="9144000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>
              <a:latin typeface="Times New Roman" pitchFamily="18" charset="0"/>
            </a:endParaRPr>
          </a:p>
        </p:txBody>
      </p:sp>
      <p:cxnSp>
        <p:nvCxnSpPr>
          <p:cNvPr id="11269" name="Line 20"/>
          <p:cNvCxnSpPr/>
          <p:nvPr/>
        </p:nvCxnSpPr>
        <p:spPr>
          <a:xfrm>
            <a:off x="755650" y="3862388"/>
            <a:ext cx="10795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/>
          </a:ln>
        </p:spPr>
      </p:cxnSp>
      <p:cxnSp>
        <p:nvCxnSpPr>
          <p:cNvPr id="11270" name="Line 21"/>
          <p:cNvCxnSpPr/>
          <p:nvPr/>
        </p:nvCxnSpPr>
        <p:spPr>
          <a:xfrm>
            <a:off x="827088" y="4510088"/>
            <a:ext cx="10080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/>
          </a:ln>
        </p:spPr>
      </p:cxnSp>
      <p:sp>
        <p:nvSpPr>
          <p:cNvPr id="11271" name="Rectangle 22"/>
          <p:cNvSpPr/>
          <p:nvPr/>
        </p:nvSpPr>
        <p:spPr>
          <a:xfrm>
            <a:off x="1835150" y="3646488"/>
            <a:ext cx="287338" cy="11525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>
              <a:latin typeface="Times New Roman" pitchFamily="18" charset="0"/>
            </a:endParaRPr>
          </a:p>
        </p:txBody>
      </p:sp>
      <p:cxnSp>
        <p:nvCxnSpPr>
          <p:cNvPr id="11272" name="Line 23"/>
          <p:cNvCxnSpPr/>
          <p:nvPr/>
        </p:nvCxnSpPr>
        <p:spPr>
          <a:xfrm flipV="1">
            <a:off x="2124075" y="3573462"/>
            <a:ext cx="647700" cy="288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/>
          </a:ln>
        </p:spPr>
      </p:cxnSp>
      <p:cxnSp>
        <p:nvCxnSpPr>
          <p:cNvPr id="11273" name="Line 24"/>
          <p:cNvCxnSpPr/>
          <p:nvPr/>
        </p:nvCxnSpPr>
        <p:spPr>
          <a:xfrm>
            <a:off x="2124075" y="4510088"/>
            <a:ext cx="647700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/>
          </a:ln>
        </p:spPr>
      </p:cxnSp>
      <p:cxnSp>
        <p:nvCxnSpPr>
          <p:cNvPr id="11274" name="Line 27"/>
          <p:cNvCxnSpPr/>
          <p:nvPr/>
        </p:nvCxnSpPr>
        <p:spPr>
          <a:xfrm>
            <a:off x="468312" y="4222750"/>
            <a:ext cx="2736850" cy="0"/>
          </a:xfrm>
          <a:prstGeom prst="line">
            <a:avLst/>
          </a:prstGeom>
          <a:noFill/>
          <a:ln>
            <a:solidFill>
              <a:schemeClr val="tx1"/>
            </a:solidFill>
            <a:prstDash val="dash"/>
            <a:round/>
          </a:ln>
        </p:spPr>
      </p:cxnSp>
      <p:pic>
        <p:nvPicPr>
          <p:cNvPr id="11275" name="Picture 29" descr="未命名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0788" y="3573462"/>
            <a:ext cx="3313112" cy="2413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6" name="Text Box 30"/>
          <p:cNvSpPr/>
          <p:nvPr/>
        </p:nvSpPr>
        <p:spPr>
          <a:xfrm>
            <a:off x="1692275" y="4941888"/>
            <a:ext cx="503238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甲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277" name="Text Box 31"/>
          <p:cNvSpPr/>
          <p:nvPr/>
        </p:nvSpPr>
        <p:spPr>
          <a:xfrm>
            <a:off x="6948488" y="4799012"/>
            <a:ext cx="531812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丙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cxnSp>
        <p:nvCxnSpPr>
          <p:cNvPr id="11278" name="Line 32"/>
          <p:cNvCxnSpPr/>
          <p:nvPr/>
        </p:nvCxnSpPr>
        <p:spPr>
          <a:xfrm flipV="1">
            <a:off x="4424362" y="2997200"/>
            <a:ext cx="795338" cy="97948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</a:ln>
        </p:spPr>
      </p:cxnSp>
      <p:cxnSp>
        <p:nvCxnSpPr>
          <p:cNvPr id="11279" name="Line 33"/>
          <p:cNvCxnSpPr/>
          <p:nvPr/>
        </p:nvCxnSpPr>
        <p:spPr>
          <a:xfrm>
            <a:off x="4473575" y="4540250"/>
            <a:ext cx="1035050" cy="112077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</a:ln>
        </p:spPr>
      </p:cxnSp>
      <p:cxnSp>
        <p:nvCxnSpPr>
          <p:cNvPr id="11280" name="Line 35"/>
          <p:cNvCxnSpPr/>
          <p:nvPr/>
        </p:nvCxnSpPr>
        <p:spPr>
          <a:xfrm>
            <a:off x="6765925" y="3787775"/>
            <a:ext cx="1190625" cy="50482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</a:ln>
        </p:spPr>
      </p:cxnSp>
      <p:cxnSp>
        <p:nvCxnSpPr>
          <p:cNvPr id="11281" name="Line 36"/>
          <p:cNvCxnSpPr/>
          <p:nvPr/>
        </p:nvCxnSpPr>
        <p:spPr>
          <a:xfrm flipV="1">
            <a:off x="6804025" y="4221162"/>
            <a:ext cx="1152525" cy="55245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</a:ln>
        </p:spPr>
      </p:cxnSp>
      <p:sp>
        <p:nvSpPr>
          <p:cNvPr id="11282" name="Oval 37"/>
          <p:cNvSpPr/>
          <p:nvPr/>
        </p:nvSpPr>
        <p:spPr>
          <a:xfrm>
            <a:off x="4643438" y="3644900"/>
            <a:ext cx="144462" cy="1216025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rgbClr val="00AE80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339966"/>
            </a:solidFill>
            <a:round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kumimoji="1" lang="zh-CN" altLang="en-US" sz="3200">
              <a:latin typeface="Times New Roman" pitchFamily="18" charset="0"/>
            </a:endParaRPr>
          </a:p>
        </p:txBody>
      </p:sp>
      <p:pic>
        <p:nvPicPr>
          <p:cNvPr id="11283" name="Picture 3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2950" y="3789362"/>
            <a:ext cx="288925" cy="1008062"/>
          </a:xfrm>
          <a:prstGeom prst="rect">
            <a:avLst/>
          </a:prstGeom>
          <a:noFill/>
          <a:ln w="28575">
            <a:noFill/>
            <a:miter lim="800000"/>
          </a:ln>
        </p:spPr>
      </p:pic>
      <p:pic>
        <p:nvPicPr>
          <p:cNvPr id="11284" name="Picture 40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5150" y="3717925"/>
            <a:ext cx="249238" cy="1008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85" name="Text Box 31"/>
          <p:cNvSpPr/>
          <p:nvPr/>
        </p:nvSpPr>
        <p:spPr>
          <a:xfrm>
            <a:off x="4343400" y="4876800"/>
            <a:ext cx="531812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乙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2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7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7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2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2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6165850" y="1760538"/>
            <a:ext cx="2860675" cy="2108200"/>
          </a:xfrm>
          <a:prstGeom prst="rect">
            <a:avLst/>
          </a:prstGeom>
          <a:noFill/>
          <a:ln>
            <a:solidFill>
              <a:schemeClr val="bg2"/>
            </a:solidFill>
            <a:miter lim="800000"/>
          </a:ln>
        </p:spPr>
      </p:pic>
      <p:grpSp>
        <p:nvGrpSpPr>
          <p:cNvPr id="12291" name="Group 3"/>
          <p:cNvGrpSpPr/>
          <p:nvPr/>
        </p:nvGrpSpPr>
        <p:grpSpPr>
          <a:xfrm rot="20460000" flipH="1" flipV="1">
            <a:off x="7461250" y="2552700"/>
            <a:ext cx="1682750" cy="174625"/>
            <a:chOff x="1837" y="2115"/>
            <a:chExt cx="1134" cy="0"/>
          </a:xfrm>
        </p:grpSpPr>
        <p:cxnSp>
          <p:nvCxnSpPr>
            <p:cNvPr id="12378" name="Line 4"/>
            <p:cNvCxnSpPr/>
            <p:nvPr/>
          </p:nvCxnSpPr>
          <p:spPr>
            <a:xfrm>
              <a:off x="1837" y="2115"/>
              <a:ext cx="63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</a:ln>
          </p:spPr>
        </p:cxnSp>
        <p:cxnSp>
          <p:nvCxnSpPr>
            <p:cNvPr id="12379" name="Line 5"/>
            <p:cNvCxnSpPr/>
            <p:nvPr/>
          </p:nvCxnSpPr>
          <p:spPr>
            <a:xfrm>
              <a:off x="2336" y="2115"/>
              <a:ext cx="63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headEnd type="stealth" w="lg" len="lg"/>
            </a:ln>
          </p:spPr>
        </p:cxnSp>
      </p:grpSp>
      <p:pic>
        <p:nvPicPr>
          <p:cNvPr id="12292" name="Picture 6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217488" y="1760538"/>
            <a:ext cx="2701925" cy="2066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WordArt 7"/>
          <p:cNvSpPr/>
          <p:nvPr/>
        </p:nvSpPr>
        <p:spPr>
          <a:xfrm>
            <a:off x="930275" y="2878138"/>
            <a:ext cx="152400" cy="314325"/>
          </a:xfrm>
          <a:solidFill>
            <a:srgbClr val="000000"/>
          </a:solidFill>
          <a:ln>
            <a:noFill/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2400" kern="10">
                <a:ln>
                  <a:noFill/>
                </a:ln>
                <a:solidFill>
                  <a:srgbClr val="000000"/>
                </a:solidFill>
                <a:latin typeface="宋体"/>
              </a:rPr>
              <a:t>F</a:t>
            </a:r>
          </a:p>
        </p:txBody>
      </p:sp>
      <p:sp>
        <p:nvSpPr>
          <p:cNvPr id="12294" name="WordArt 8"/>
          <p:cNvSpPr/>
          <p:nvPr/>
        </p:nvSpPr>
        <p:spPr>
          <a:xfrm>
            <a:off x="1793875" y="2878138"/>
            <a:ext cx="152400" cy="314325"/>
          </a:xfrm>
          <a:solidFill>
            <a:srgbClr val="000000"/>
          </a:solidFill>
          <a:ln>
            <a:noFill/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2400" kern="10">
                <a:ln>
                  <a:noFill/>
                </a:ln>
                <a:solidFill>
                  <a:srgbClr val="000000"/>
                </a:solidFill>
                <a:latin typeface="宋体"/>
              </a:rPr>
              <a:t>F</a:t>
            </a:r>
          </a:p>
        </p:txBody>
      </p:sp>
      <p:grpSp>
        <p:nvGrpSpPr>
          <p:cNvPr id="12295" name="Group 9"/>
          <p:cNvGrpSpPr/>
          <p:nvPr/>
        </p:nvGrpSpPr>
        <p:grpSpPr>
          <a:xfrm>
            <a:off x="1009650" y="2697162"/>
            <a:ext cx="865188" cy="352425"/>
            <a:chOff x="1811" y="2457"/>
            <a:chExt cx="1795" cy="292"/>
          </a:xfrm>
        </p:grpSpPr>
        <p:sp>
          <p:nvSpPr>
            <p:cNvPr id="12374" name="WordArt 10"/>
            <p:cNvSpPr/>
            <p:nvPr/>
          </p:nvSpPr>
          <p:spPr>
            <a:xfrm>
              <a:off x="2653" y="2568"/>
              <a:ext cx="110" cy="181"/>
            </a:xfrm>
            <a:solidFill>
              <a:srgbClr val="FFFFFF"/>
            </a:solidFill>
            <a:ln>
              <a:noFill/>
              <a:miter lim="800000"/>
            </a:ln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b="1" kern="10">
                  <a:ln>
                    <a:noFill/>
                  </a:ln>
                  <a:solidFill>
                    <a:srgbClr val="FFFFFF"/>
                  </a:solidFill>
                  <a:latin typeface="宋体"/>
                </a:rPr>
                <a:t>o</a:t>
              </a:r>
            </a:p>
          </p:txBody>
        </p:sp>
        <p:sp>
          <p:nvSpPr>
            <p:cNvPr id="12375" name="WordArt 11"/>
            <p:cNvSpPr/>
            <p:nvPr/>
          </p:nvSpPr>
          <p:spPr>
            <a:xfrm flipH="1" flipV="1">
              <a:off x="2673" y="2458"/>
              <a:ext cx="44" cy="45"/>
            </a:xfrm>
            <a:solidFill>
              <a:schemeClr val="folHlink"/>
            </a:solidFill>
            <a:ln>
              <a:noFill/>
              <a:miter lim="800000"/>
            </a:ln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b="1" kern="10">
                  <a:ln>
                    <a:noFill/>
                  </a:ln>
                  <a:solidFill>
                    <a:schemeClr val="folHlink"/>
                  </a:solidFill>
                  <a:latin typeface="宋体"/>
                </a:rPr>
                <a:t>o</a:t>
              </a:r>
            </a:p>
          </p:txBody>
        </p:sp>
        <p:sp>
          <p:nvSpPr>
            <p:cNvPr id="12376" name="WordArt 12"/>
            <p:cNvSpPr/>
            <p:nvPr/>
          </p:nvSpPr>
          <p:spPr>
            <a:xfrm flipH="1">
              <a:off x="1811" y="2458"/>
              <a:ext cx="45" cy="46"/>
            </a:xfrm>
            <a:solidFill>
              <a:srgbClr val="000000"/>
            </a:solidFill>
            <a:ln>
              <a:noFill/>
              <a:miter lim="800000"/>
            </a:ln>
          </p:spPr>
          <p:txBody>
            <a:bodyPr wrap="none" fromWordArt="1">
              <a:prstTxWarp prst="textSlantUp">
                <a:avLst/>
              </a:prstTxWarp>
              <a:noAutofit/>
            </a:bodyPr>
            <a:lstStyle/>
            <a:p>
              <a:pPr algn="ctr"/>
              <a:r>
                <a:rPr sz="800" b="1" kern="10">
                  <a:ln>
                    <a:noFill/>
                  </a:ln>
                  <a:solidFill>
                    <a:srgbClr val="000000"/>
                  </a:solidFill>
                  <a:latin typeface="宋体"/>
                </a:rPr>
                <a:t>o</a:t>
              </a:r>
            </a:p>
          </p:txBody>
        </p:sp>
        <p:sp>
          <p:nvSpPr>
            <p:cNvPr id="12377" name="WordArt 13"/>
            <p:cNvSpPr/>
            <p:nvPr/>
          </p:nvSpPr>
          <p:spPr>
            <a:xfrm flipV="1">
              <a:off x="3560" y="2457"/>
              <a:ext cx="46" cy="46"/>
            </a:xfrm>
            <a:solidFill>
              <a:srgbClr val="000000"/>
            </a:solidFill>
            <a:ln>
              <a:noFill/>
              <a:miter lim="800000"/>
            </a:ln>
          </p:spPr>
          <p:txBody>
            <a:bodyPr wrap="none" fromWordArt="1">
              <a:prstTxWarp prst="textSlantUp">
                <a:avLst/>
              </a:prstTxWarp>
              <a:noAutofit/>
            </a:bodyPr>
            <a:lstStyle/>
            <a:p>
              <a:pPr algn="ctr"/>
              <a:r>
                <a:rPr sz="800" b="1" kern="10">
                  <a:ln>
                    <a:noFill/>
                  </a:ln>
                  <a:solidFill>
                    <a:srgbClr val="000000"/>
                  </a:solidFill>
                  <a:latin typeface="宋体"/>
                </a:rPr>
                <a:t>o</a:t>
              </a:r>
            </a:p>
          </p:txBody>
        </p:sp>
      </p:grpSp>
      <p:sp>
        <p:nvSpPr>
          <p:cNvPr id="12296" name="Rectangle 14"/>
          <p:cNvSpPr/>
          <p:nvPr/>
        </p:nvSpPr>
        <p:spPr>
          <a:xfrm>
            <a:off x="381000" y="609600"/>
            <a:ext cx="3244850" cy="579438"/>
          </a:xfrm>
          <a:prstGeom prst="rect">
            <a:avLst/>
          </a:prstGeom>
          <a:noFill/>
          <a:ln w="15875"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、完成光路图：</a:t>
            </a:r>
            <a:endParaRPr lang="zh-CN" altLang="en-US" b="1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2297" name="Line 19"/>
          <p:cNvCxnSpPr/>
          <p:nvPr/>
        </p:nvCxnSpPr>
        <p:spPr>
          <a:xfrm flipV="1">
            <a:off x="290512" y="2752725"/>
            <a:ext cx="2376488" cy="34925"/>
          </a:xfrm>
          <a:prstGeom prst="line">
            <a:avLst/>
          </a:prstGeom>
          <a:noFill/>
          <a:ln w="28575">
            <a:solidFill>
              <a:schemeClr val="bg2"/>
            </a:solidFill>
            <a:prstDash val="lgDashDot"/>
            <a:miter lim="800000"/>
          </a:ln>
        </p:spPr>
      </p:cxnSp>
      <p:grpSp>
        <p:nvGrpSpPr>
          <p:cNvPr id="12298" name="Group 20"/>
          <p:cNvGrpSpPr/>
          <p:nvPr/>
        </p:nvGrpSpPr>
        <p:grpSpPr>
          <a:xfrm>
            <a:off x="106362" y="2947988"/>
            <a:ext cx="1192212" cy="73025"/>
            <a:chOff x="1837" y="2115"/>
            <a:chExt cx="1134" cy="0"/>
          </a:xfrm>
        </p:grpSpPr>
        <p:cxnSp>
          <p:nvCxnSpPr>
            <p:cNvPr id="12372" name="Line 21"/>
            <p:cNvCxnSpPr/>
            <p:nvPr/>
          </p:nvCxnSpPr>
          <p:spPr>
            <a:xfrm>
              <a:off x="1837" y="2115"/>
              <a:ext cx="63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stealth" w="lg" len="lg"/>
            </a:ln>
          </p:spPr>
        </p:cxnSp>
        <p:cxnSp>
          <p:nvCxnSpPr>
            <p:cNvPr id="12373" name="Line 22"/>
            <p:cNvCxnSpPr/>
            <p:nvPr/>
          </p:nvCxnSpPr>
          <p:spPr>
            <a:xfrm>
              <a:off x="2336" y="2115"/>
              <a:ext cx="63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</a:ln>
          </p:spPr>
        </p:cxnSp>
      </p:grpSp>
      <p:pic>
        <p:nvPicPr>
          <p:cNvPr id="12299" name="Picture 26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3124200" y="1752600"/>
            <a:ext cx="2808288" cy="2055812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2300" name="Line 27"/>
          <p:cNvCxnSpPr/>
          <p:nvPr/>
        </p:nvCxnSpPr>
        <p:spPr>
          <a:xfrm flipH="1">
            <a:off x="3873500" y="4425950"/>
            <a:ext cx="0" cy="0"/>
          </a:xfrm>
          <a:prstGeom prst="line">
            <a:avLst/>
          </a:prstGeom>
          <a:noFill/>
          <a:ln w="15875">
            <a:solidFill>
              <a:schemeClr val="bg2"/>
            </a:solidFill>
            <a:miter lim="800000"/>
          </a:ln>
        </p:spPr>
      </p:cxnSp>
      <p:cxnSp>
        <p:nvCxnSpPr>
          <p:cNvPr id="12301" name="Line 28"/>
          <p:cNvCxnSpPr/>
          <p:nvPr/>
        </p:nvCxnSpPr>
        <p:spPr>
          <a:xfrm flipH="1">
            <a:off x="3873500" y="4425950"/>
            <a:ext cx="0" cy="0"/>
          </a:xfrm>
          <a:prstGeom prst="line">
            <a:avLst/>
          </a:prstGeom>
          <a:noFill/>
          <a:ln w="76200">
            <a:solidFill>
              <a:srgbClr val="FF0000"/>
            </a:solidFill>
            <a:miter lim="800000"/>
          </a:ln>
        </p:spPr>
      </p:cxnSp>
      <p:cxnSp>
        <p:nvCxnSpPr>
          <p:cNvPr id="12302" name="Line 29"/>
          <p:cNvCxnSpPr/>
          <p:nvPr/>
        </p:nvCxnSpPr>
        <p:spPr>
          <a:xfrm flipV="1">
            <a:off x="3233738" y="2778125"/>
            <a:ext cx="2413000" cy="11112"/>
          </a:xfrm>
          <a:prstGeom prst="line">
            <a:avLst/>
          </a:prstGeom>
          <a:noFill/>
          <a:ln w="28575">
            <a:solidFill>
              <a:schemeClr val="bg2"/>
            </a:solidFill>
            <a:prstDash val="lgDashDot"/>
            <a:miter lim="800000"/>
          </a:ln>
        </p:spPr>
      </p:cxnSp>
      <p:pic>
        <p:nvPicPr>
          <p:cNvPr id="12303" name="Picture 44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6084888" y="1760538"/>
            <a:ext cx="3059112" cy="2108200"/>
          </a:xfrm>
          <a:prstGeom prst="rect">
            <a:avLst/>
          </a:prstGeom>
          <a:noFill/>
          <a:ln>
            <a:solidFill>
              <a:schemeClr val="bg2"/>
            </a:solidFill>
            <a:miter lim="800000"/>
          </a:ln>
        </p:spPr>
      </p:pic>
      <p:sp>
        <p:nvSpPr>
          <p:cNvPr id="12304" name="WordArt 45"/>
          <p:cNvSpPr/>
          <p:nvPr/>
        </p:nvSpPr>
        <p:spPr>
          <a:xfrm>
            <a:off x="6907212" y="2900362"/>
            <a:ext cx="158750" cy="246062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2400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F</a:t>
            </a:r>
          </a:p>
        </p:txBody>
      </p:sp>
      <p:sp>
        <p:nvSpPr>
          <p:cNvPr id="12305" name="WordArt 46"/>
          <p:cNvSpPr/>
          <p:nvPr/>
        </p:nvSpPr>
        <p:spPr>
          <a:xfrm>
            <a:off x="7886700" y="2900362"/>
            <a:ext cx="158750" cy="246062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2400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F</a:t>
            </a:r>
          </a:p>
        </p:txBody>
      </p:sp>
      <p:cxnSp>
        <p:nvCxnSpPr>
          <p:cNvPr id="12306" name="Line 47"/>
          <p:cNvCxnSpPr/>
          <p:nvPr/>
        </p:nvCxnSpPr>
        <p:spPr>
          <a:xfrm>
            <a:off x="6154738" y="2824162"/>
            <a:ext cx="3313112" cy="0"/>
          </a:xfrm>
          <a:prstGeom prst="line">
            <a:avLst/>
          </a:prstGeom>
          <a:noFill/>
          <a:ln w="28575">
            <a:solidFill>
              <a:schemeClr val="bg2"/>
            </a:solidFill>
            <a:prstDash val="lgDashDot"/>
            <a:miter lim="800000"/>
          </a:ln>
        </p:spPr>
      </p:cxnSp>
      <p:grpSp>
        <p:nvGrpSpPr>
          <p:cNvPr id="12307" name="Group 48"/>
          <p:cNvGrpSpPr/>
          <p:nvPr/>
        </p:nvGrpSpPr>
        <p:grpSpPr>
          <a:xfrm>
            <a:off x="6983412" y="2824162"/>
            <a:ext cx="977900" cy="244475"/>
            <a:chOff x="1811" y="2457"/>
            <a:chExt cx="1795" cy="292"/>
          </a:xfrm>
        </p:grpSpPr>
        <p:sp>
          <p:nvSpPr>
            <p:cNvPr id="12368" name="WordArt 49"/>
            <p:cNvSpPr/>
            <p:nvPr/>
          </p:nvSpPr>
          <p:spPr>
            <a:xfrm>
              <a:off x="2653" y="2568"/>
              <a:ext cx="110" cy="181"/>
            </a:xfrm>
            <a:solidFill>
              <a:srgbClr val="FFFFFF"/>
            </a:solidFill>
            <a:ln>
              <a:solidFill>
                <a:prstClr val="black"/>
              </a:solidFill>
              <a:miter lim="800000"/>
            </a:ln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b="1" kern="10">
                  <a:ln>
                    <a:solidFill>
                      <a:prstClr val="black"/>
                    </a:solidFill>
                  </a:ln>
                  <a:solidFill>
                    <a:srgbClr val="FFFFFF"/>
                  </a:solidFill>
                  <a:latin typeface="宋体"/>
                </a:rPr>
                <a:t>o</a:t>
              </a:r>
            </a:p>
          </p:txBody>
        </p:sp>
        <p:sp>
          <p:nvSpPr>
            <p:cNvPr id="12369" name="WordArt 50"/>
            <p:cNvSpPr/>
            <p:nvPr/>
          </p:nvSpPr>
          <p:spPr>
            <a:xfrm flipH="1" flipV="1">
              <a:off x="2673" y="2458"/>
              <a:ext cx="44" cy="45"/>
            </a:xfrm>
            <a:solidFill>
              <a:schemeClr val="folHlink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b="1" kern="10">
                  <a:ln>
                    <a:solidFill>
                      <a:srgbClr val="FF0000"/>
                    </a:solidFill>
                  </a:ln>
                  <a:solidFill>
                    <a:schemeClr val="folHlink"/>
                  </a:solidFill>
                  <a:latin typeface="宋体"/>
                </a:rPr>
                <a:t>o</a:t>
              </a:r>
            </a:p>
          </p:txBody>
        </p:sp>
        <p:sp>
          <p:nvSpPr>
            <p:cNvPr id="12370" name="WordArt 51"/>
            <p:cNvSpPr/>
            <p:nvPr/>
          </p:nvSpPr>
          <p:spPr>
            <a:xfrm flipH="1">
              <a:off x="1811" y="2458"/>
              <a:ext cx="45" cy="46"/>
            </a:xfrm>
            <a:solidFill>
              <a:srgbClr val="000000"/>
            </a:solidFill>
            <a:ln w="38100">
              <a:solidFill>
                <a:srgbClr val="FF0000"/>
              </a:solidFill>
              <a:miter lim="800000"/>
            </a:ln>
          </p:spPr>
          <p:txBody>
            <a:bodyPr wrap="none" fromWordArt="1">
              <a:prstTxWarp prst="textSlantUp">
                <a:avLst/>
              </a:prstTxWarp>
              <a:noAutofit/>
            </a:bodyPr>
            <a:lstStyle/>
            <a:p>
              <a:pPr algn="ctr"/>
              <a:r>
                <a:rPr sz="800" b="1" kern="10">
                  <a:ln w="38100">
                    <a:solidFill>
                      <a:srgbClr val="FF0000"/>
                    </a:solidFill>
                  </a:ln>
                  <a:solidFill>
                    <a:srgbClr val="000000"/>
                  </a:solidFill>
                  <a:latin typeface="宋体"/>
                </a:rPr>
                <a:t>o</a:t>
              </a:r>
            </a:p>
          </p:txBody>
        </p:sp>
        <p:sp>
          <p:nvSpPr>
            <p:cNvPr id="12371" name="WordArt 52"/>
            <p:cNvSpPr/>
            <p:nvPr/>
          </p:nvSpPr>
          <p:spPr>
            <a:xfrm flipV="1">
              <a:off x="3560" y="2457"/>
              <a:ext cx="46" cy="46"/>
            </a:xfrm>
            <a:solidFill>
              <a:srgbClr val="000000"/>
            </a:solidFill>
            <a:ln w="38100">
              <a:solidFill>
                <a:srgbClr val="FF0000"/>
              </a:solidFill>
              <a:miter lim="800000"/>
            </a:ln>
          </p:spPr>
          <p:txBody>
            <a:bodyPr wrap="none" fromWordArt="1">
              <a:prstTxWarp prst="textSlantUp">
                <a:avLst/>
              </a:prstTxWarp>
              <a:noAutofit/>
            </a:bodyPr>
            <a:lstStyle/>
            <a:p>
              <a:pPr algn="ctr"/>
              <a:r>
                <a:rPr sz="800" b="1" kern="10">
                  <a:ln w="38100">
                    <a:solidFill>
                      <a:srgbClr val="FF0000"/>
                    </a:solidFill>
                  </a:ln>
                  <a:solidFill>
                    <a:srgbClr val="000000"/>
                  </a:solidFill>
                  <a:latin typeface="宋体"/>
                </a:rPr>
                <a:t>o</a:t>
              </a:r>
            </a:p>
          </p:txBody>
        </p:sp>
      </p:grpSp>
      <p:grpSp>
        <p:nvGrpSpPr>
          <p:cNvPr id="12308" name="Group 59"/>
          <p:cNvGrpSpPr/>
          <p:nvPr/>
        </p:nvGrpSpPr>
        <p:grpSpPr>
          <a:xfrm>
            <a:off x="142875" y="4011612"/>
            <a:ext cx="2663825" cy="2160588"/>
            <a:chOff x="2472" y="1344"/>
            <a:chExt cx="3288" cy="2676"/>
          </a:xfrm>
        </p:grpSpPr>
        <p:grpSp>
          <p:nvGrpSpPr>
            <p:cNvPr id="12361" name="Group 60"/>
            <p:cNvGrpSpPr/>
            <p:nvPr/>
          </p:nvGrpSpPr>
          <p:grpSpPr>
            <a:xfrm>
              <a:off x="2472" y="1344"/>
              <a:ext cx="3288" cy="2676"/>
              <a:chOff x="2472" y="1480"/>
              <a:chExt cx="3288" cy="2404"/>
            </a:xfrm>
          </p:grpSpPr>
          <p:grpSp>
            <p:nvGrpSpPr>
              <p:cNvPr id="12364" name="Group 61"/>
              <p:cNvGrpSpPr/>
              <p:nvPr/>
            </p:nvGrpSpPr>
            <p:grpSpPr>
              <a:xfrm>
                <a:off x="2472" y="1480"/>
                <a:ext cx="3288" cy="2404"/>
                <a:chOff x="2472" y="1480"/>
                <a:chExt cx="3288" cy="2404"/>
              </a:xfrm>
            </p:grpSpPr>
            <p:pic>
              <p:nvPicPr>
                <p:cNvPr id="12366" name="Picture 62" descr="未标题-1 拷贝"/>
                <p:cNvPicPr/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2472" y="1480"/>
                  <a:ext cx="3288" cy="2404"/>
                </a:xfrm>
                <a:prstGeom prst="rect">
                  <a:avLst/>
                </a:prstGeom>
                <a:noFill/>
                <a:ln>
                  <a:solidFill>
                    <a:schemeClr val="bg2"/>
                  </a:solidFill>
                  <a:miter lim="800000"/>
                </a:ln>
              </p:spPr>
            </p:pic>
            <p:pic>
              <p:nvPicPr>
                <p:cNvPr id="12367" name="Picture 63" descr="凹透镜12"/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152" y="1525"/>
                  <a:ext cx="1860" cy="2313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</p:grpSp>
          <p:cxnSp>
            <p:nvCxnSpPr>
              <p:cNvPr id="12365" name="Line 64"/>
              <p:cNvCxnSpPr/>
              <p:nvPr/>
            </p:nvCxnSpPr>
            <p:spPr>
              <a:xfrm>
                <a:off x="2562" y="2614"/>
                <a:ext cx="313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prstDash val="lgDashDot"/>
                <a:miter lim="800000"/>
              </a:ln>
            </p:spPr>
          </p:cxnSp>
        </p:grpSp>
        <p:sp>
          <p:nvSpPr>
            <p:cNvPr id="12362" name="WordArt 65"/>
            <p:cNvSpPr/>
            <p:nvPr/>
          </p:nvSpPr>
          <p:spPr>
            <a:xfrm>
              <a:off x="4020" y="2578"/>
              <a:ext cx="44" cy="45"/>
            </a:xfrm>
            <a:solidFill>
              <a:srgbClr val="FFFFFF"/>
            </a:solidFill>
            <a:ln>
              <a:solidFill>
                <a:prstClr val="black"/>
              </a:solidFill>
              <a:miter lim="800000"/>
            </a:ln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kern="10">
                  <a:ln>
                    <a:solidFill>
                      <a:prstClr val="black"/>
                    </a:solidFill>
                  </a:ln>
                  <a:solidFill>
                    <a:srgbClr val="FFFFFF"/>
                  </a:solidFill>
                  <a:latin typeface="Arial"/>
                </a:rPr>
                <a:t>O</a:t>
              </a:r>
            </a:p>
          </p:txBody>
        </p:sp>
        <p:sp>
          <p:nvSpPr>
            <p:cNvPr id="12363" name="WordArt 66"/>
            <p:cNvSpPr/>
            <p:nvPr/>
          </p:nvSpPr>
          <p:spPr>
            <a:xfrm>
              <a:off x="4014" y="2659"/>
              <a:ext cx="90" cy="136"/>
            </a:xfrm>
            <a:solidFill>
              <a:srgbClr val="FFFFFF"/>
            </a:solidFill>
            <a:ln>
              <a:solidFill>
                <a:prstClr val="black"/>
              </a:solidFill>
              <a:miter lim="800000"/>
            </a:ln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kern="10">
                  <a:ln>
                    <a:solidFill>
                      <a:prstClr val="black"/>
                    </a:solidFill>
                  </a:ln>
                  <a:solidFill>
                    <a:srgbClr val="FFFFFF"/>
                  </a:solidFill>
                  <a:latin typeface="宋体"/>
                </a:rPr>
                <a:t>O</a:t>
              </a:r>
            </a:p>
          </p:txBody>
        </p:sp>
      </p:grpSp>
      <p:sp>
        <p:nvSpPr>
          <p:cNvPr id="12309" name="WordArt 67"/>
          <p:cNvSpPr/>
          <p:nvPr/>
        </p:nvSpPr>
        <p:spPr>
          <a:xfrm>
            <a:off x="1003300" y="5133975"/>
            <a:ext cx="111125" cy="246062"/>
          </a:xfrm>
          <a:solidFill>
            <a:srgbClr val="FFFFFF"/>
          </a:solidFill>
          <a:ln>
            <a:solidFill>
              <a:prstClr val="black"/>
            </a:solidFill>
            <a:miter lim="800000"/>
          </a:ln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隶书"/>
              </a:rPr>
              <a:t>F</a:t>
            </a:r>
          </a:p>
        </p:txBody>
      </p:sp>
      <p:sp>
        <p:nvSpPr>
          <p:cNvPr id="12310" name="WordArt 68"/>
          <p:cNvSpPr/>
          <p:nvPr/>
        </p:nvSpPr>
        <p:spPr>
          <a:xfrm rot="5400000">
            <a:off x="2039144" y="5009356"/>
            <a:ext cx="85725" cy="80962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O</a:t>
            </a:r>
          </a:p>
        </p:txBody>
      </p:sp>
      <p:sp>
        <p:nvSpPr>
          <p:cNvPr id="12311" name="WordArt 69"/>
          <p:cNvSpPr/>
          <p:nvPr/>
        </p:nvSpPr>
        <p:spPr>
          <a:xfrm rot="5400000">
            <a:off x="806450" y="5000625"/>
            <a:ext cx="79375" cy="104775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O</a:t>
            </a:r>
          </a:p>
        </p:txBody>
      </p:sp>
      <p:sp>
        <p:nvSpPr>
          <p:cNvPr id="12312" name="WordArt 70"/>
          <p:cNvSpPr/>
          <p:nvPr/>
        </p:nvSpPr>
        <p:spPr>
          <a:xfrm>
            <a:off x="1754188" y="5143500"/>
            <a:ext cx="152400" cy="236538"/>
          </a:xfrm>
          <a:solidFill>
            <a:srgbClr val="FFFFFF"/>
          </a:solidFill>
          <a:ln>
            <a:solidFill>
              <a:prstClr val="black"/>
            </a:solidFill>
            <a:miter lim="800000"/>
          </a:ln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隶书"/>
              </a:rPr>
              <a:t>F</a:t>
            </a:r>
          </a:p>
        </p:txBody>
      </p:sp>
      <p:cxnSp>
        <p:nvCxnSpPr>
          <p:cNvPr id="12313" name="Line 77"/>
          <p:cNvCxnSpPr/>
          <p:nvPr/>
        </p:nvCxnSpPr>
        <p:spPr>
          <a:xfrm>
            <a:off x="755650" y="5000625"/>
            <a:ext cx="582612" cy="288925"/>
          </a:xfrm>
          <a:prstGeom prst="line">
            <a:avLst/>
          </a:prstGeom>
          <a:noFill/>
          <a:ln w="19050">
            <a:solidFill>
              <a:prstClr val="black"/>
            </a:solidFill>
            <a:prstDash val="dash"/>
            <a:miter lim="800000"/>
          </a:ln>
        </p:spPr>
      </p:cxnSp>
      <p:grpSp>
        <p:nvGrpSpPr>
          <p:cNvPr id="12314" name="Group 79"/>
          <p:cNvGrpSpPr/>
          <p:nvPr/>
        </p:nvGrpSpPr>
        <p:grpSpPr>
          <a:xfrm>
            <a:off x="3130550" y="4011612"/>
            <a:ext cx="2808288" cy="2160588"/>
            <a:chOff x="2472" y="1480"/>
            <a:chExt cx="3288" cy="2404"/>
          </a:xfrm>
        </p:grpSpPr>
        <p:grpSp>
          <p:nvGrpSpPr>
            <p:cNvPr id="12357" name="Group 80"/>
            <p:cNvGrpSpPr/>
            <p:nvPr/>
          </p:nvGrpSpPr>
          <p:grpSpPr>
            <a:xfrm>
              <a:off x="2472" y="1480"/>
              <a:ext cx="3288" cy="2404"/>
              <a:chOff x="2472" y="1480"/>
              <a:chExt cx="3288" cy="2404"/>
            </a:xfrm>
          </p:grpSpPr>
          <p:pic>
            <p:nvPicPr>
              <p:cNvPr id="12359" name="Picture 81" descr="未标题-1 拷贝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472" y="1480"/>
                <a:ext cx="3288" cy="2404"/>
              </a:xfrm>
              <a:prstGeom prst="rect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pic>
          <p:pic>
            <p:nvPicPr>
              <p:cNvPr id="12360" name="Picture 82" descr="凹透镜1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152" y="1525"/>
                <a:ext cx="1860" cy="2313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</p:grpSp>
        <p:cxnSp>
          <p:nvCxnSpPr>
            <p:cNvPr id="12358" name="Line 83"/>
            <p:cNvCxnSpPr/>
            <p:nvPr/>
          </p:nvCxnSpPr>
          <p:spPr>
            <a:xfrm>
              <a:off x="2562" y="2614"/>
              <a:ext cx="3130" cy="0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prstDash val="lgDashDot"/>
              <a:miter lim="800000"/>
            </a:ln>
          </p:spPr>
        </p:cxnSp>
      </p:grpSp>
      <p:sp>
        <p:nvSpPr>
          <p:cNvPr id="12315" name="WordArt 84"/>
          <p:cNvSpPr/>
          <p:nvPr/>
        </p:nvSpPr>
        <p:spPr>
          <a:xfrm>
            <a:off x="4452938" y="5008562"/>
            <a:ext cx="38100" cy="34925"/>
          </a:xfrm>
          <a:solidFill>
            <a:srgbClr val="FFFFFF"/>
          </a:solidFill>
          <a:ln>
            <a:solidFill>
              <a:prstClr val="black"/>
            </a:solidFill>
            <a:miter lim="800000"/>
          </a:ln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kern="1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Arial"/>
              </a:rPr>
              <a:t>O</a:t>
            </a:r>
          </a:p>
        </p:txBody>
      </p:sp>
      <p:sp>
        <p:nvSpPr>
          <p:cNvPr id="12316" name="WordArt 85"/>
          <p:cNvSpPr/>
          <p:nvPr/>
        </p:nvSpPr>
        <p:spPr>
          <a:xfrm>
            <a:off x="4448175" y="5073650"/>
            <a:ext cx="76200" cy="109538"/>
          </a:xfrm>
          <a:solidFill>
            <a:srgbClr val="FFFFFF"/>
          </a:solidFill>
          <a:ln>
            <a:solidFill>
              <a:prstClr val="black"/>
            </a:solidFill>
            <a:miter lim="800000"/>
          </a:ln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kern="1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宋体"/>
              </a:rPr>
              <a:t>O</a:t>
            </a:r>
          </a:p>
        </p:txBody>
      </p:sp>
      <p:sp>
        <p:nvSpPr>
          <p:cNvPr id="12317" name="WordArt 86"/>
          <p:cNvSpPr/>
          <p:nvPr/>
        </p:nvSpPr>
        <p:spPr>
          <a:xfrm>
            <a:off x="4038600" y="5133975"/>
            <a:ext cx="171450" cy="174625"/>
          </a:xfrm>
          <a:solidFill>
            <a:srgbClr val="FFFFFF"/>
          </a:solidFill>
          <a:ln>
            <a:solidFill>
              <a:prstClr val="black"/>
            </a:solidFill>
            <a:miter lim="800000"/>
          </a:ln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隶书"/>
              </a:rPr>
              <a:t>F</a:t>
            </a:r>
          </a:p>
        </p:txBody>
      </p:sp>
      <p:sp>
        <p:nvSpPr>
          <p:cNvPr id="12318" name="WordArt 87"/>
          <p:cNvSpPr/>
          <p:nvPr/>
        </p:nvSpPr>
        <p:spPr>
          <a:xfrm rot="16200000" flipH="1">
            <a:off x="5054600" y="5014912"/>
            <a:ext cx="85725" cy="69850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O</a:t>
            </a:r>
          </a:p>
        </p:txBody>
      </p:sp>
      <p:sp>
        <p:nvSpPr>
          <p:cNvPr id="12319" name="WordArt 88"/>
          <p:cNvSpPr/>
          <p:nvPr/>
        </p:nvSpPr>
        <p:spPr>
          <a:xfrm rot="5400000">
            <a:off x="3811588" y="5018088"/>
            <a:ext cx="79375" cy="69850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O</a:t>
            </a:r>
          </a:p>
        </p:txBody>
      </p:sp>
      <p:sp>
        <p:nvSpPr>
          <p:cNvPr id="12320" name="WordArt 89"/>
          <p:cNvSpPr/>
          <p:nvPr/>
        </p:nvSpPr>
        <p:spPr>
          <a:xfrm>
            <a:off x="4829175" y="5143500"/>
            <a:ext cx="173038" cy="236538"/>
          </a:xfrm>
          <a:solidFill>
            <a:srgbClr val="FFFFFF"/>
          </a:solidFill>
          <a:ln>
            <a:solidFill>
              <a:prstClr val="black"/>
            </a:solidFill>
            <a:miter lim="800000"/>
          </a:ln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隶书"/>
              </a:rPr>
              <a:t>F</a:t>
            </a:r>
          </a:p>
        </p:txBody>
      </p:sp>
      <p:cxnSp>
        <p:nvCxnSpPr>
          <p:cNvPr id="12321" name="Line 96"/>
          <p:cNvCxnSpPr/>
          <p:nvPr/>
        </p:nvCxnSpPr>
        <p:spPr>
          <a:xfrm flipH="1" flipV="1">
            <a:off x="4286250" y="4700588"/>
            <a:ext cx="785812" cy="357188"/>
          </a:xfrm>
          <a:prstGeom prst="line">
            <a:avLst/>
          </a:prstGeom>
          <a:noFill/>
          <a:ln w="19050">
            <a:solidFill>
              <a:prstClr val="black"/>
            </a:solidFill>
            <a:prstDash val="dash"/>
            <a:miter lim="800000"/>
          </a:ln>
        </p:spPr>
      </p:cxnSp>
      <p:grpSp>
        <p:nvGrpSpPr>
          <p:cNvPr id="12322" name="Group 97"/>
          <p:cNvGrpSpPr/>
          <p:nvPr/>
        </p:nvGrpSpPr>
        <p:grpSpPr>
          <a:xfrm>
            <a:off x="6227762" y="4011612"/>
            <a:ext cx="2879725" cy="2160588"/>
            <a:chOff x="2472" y="1344"/>
            <a:chExt cx="3288" cy="2676"/>
          </a:xfrm>
        </p:grpSpPr>
        <p:grpSp>
          <p:nvGrpSpPr>
            <p:cNvPr id="12350" name="Group 98"/>
            <p:cNvGrpSpPr/>
            <p:nvPr/>
          </p:nvGrpSpPr>
          <p:grpSpPr>
            <a:xfrm>
              <a:off x="2472" y="1344"/>
              <a:ext cx="3288" cy="2676"/>
              <a:chOff x="2472" y="1480"/>
              <a:chExt cx="3288" cy="2404"/>
            </a:xfrm>
          </p:grpSpPr>
          <p:grpSp>
            <p:nvGrpSpPr>
              <p:cNvPr id="12353" name="Group 99"/>
              <p:cNvGrpSpPr/>
              <p:nvPr/>
            </p:nvGrpSpPr>
            <p:grpSpPr>
              <a:xfrm>
                <a:off x="2472" y="1480"/>
                <a:ext cx="3288" cy="2404"/>
                <a:chOff x="2472" y="1480"/>
                <a:chExt cx="3288" cy="2404"/>
              </a:xfrm>
            </p:grpSpPr>
            <p:pic>
              <p:nvPicPr>
                <p:cNvPr id="12355" name="Picture 100" descr="未标题-1 拷贝"/>
                <p:cNvPicPr/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2472" y="1480"/>
                  <a:ext cx="3288" cy="2404"/>
                </a:xfrm>
                <a:prstGeom prst="rect">
                  <a:avLst/>
                </a:prstGeom>
                <a:noFill/>
                <a:ln>
                  <a:solidFill>
                    <a:schemeClr val="bg2"/>
                  </a:solidFill>
                  <a:miter lim="800000"/>
                </a:ln>
              </p:spPr>
            </p:pic>
            <p:pic>
              <p:nvPicPr>
                <p:cNvPr id="12356" name="Picture 101" descr="凹透镜12"/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152" y="1525"/>
                  <a:ext cx="1860" cy="2313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</p:grpSp>
          <p:cxnSp>
            <p:nvCxnSpPr>
              <p:cNvPr id="12354" name="Line 102"/>
              <p:cNvCxnSpPr/>
              <p:nvPr/>
            </p:nvCxnSpPr>
            <p:spPr>
              <a:xfrm>
                <a:off x="2562" y="2614"/>
                <a:ext cx="313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prstDash val="lgDashDot"/>
                <a:miter lim="800000"/>
              </a:ln>
            </p:spPr>
          </p:cxnSp>
        </p:grpSp>
        <p:sp>
          <p:nvSpPr>
            <p:cNvPr id="12351" name="WordArt 103"/>
            <p:cNvSpPr/>
            <p:nvPr/>
          </p:nvSpPr>
          <p:spPr>
            <a:xfrm>
              <a:off x="4020" y="2578"/>
              <a:ext cx="44" cy="45"/>
            </a:xfrm>
            <a:solidFill>
              <a:srgbClr val="FFFFFF"/>
            </a:solidFill>
            <a:ln>
              <a:solidFill>
                <a:prstClr val="black"/>
              </a:solidFill>
              <a:miter lim="800000"/>
            </a:ln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kern="10">
                  <a:ln>
                    <a:solidFill>
                      <a:prstClr val="black"/>
                    </a:solidFill>
                  </a:ln>
                  <a:solidFill>
                    <a:srgbClr val="FFFFFF"/>
                  </a:solidFill>
                  <a:latin typeface="Arial"/>
                </a:rPr>
                <a:t>O</a:t>
              </a:r>
            </a:p>
          </p:txBody>
        </p:sp>
        <p:sp>
          <p:nvSpPr>
            <p:cNvPr id="12352" name="WordArt 104"/>
            <p:cNvSpPr/>
            <p:nvPr/>
          </p:nvSpPr>
          <p:spPr>
            <a:xfrm>
              <a:off x="4014" y="2659"/>
              <a:ext cx="90" cy="136"/>
            </a:xfrm>
            <a:solidFill>
              <a:srgbClr val="FFFFFF"/>
            </a:solidFill>
            <a:ln>
              <a:solidFill>
                <a:prstClr val="black"/>
              </a:solidFill>
              <a:miter lim="800000"/>
            </a:ln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kern="10">
                  <a:ln>
                    <a:solidFill>
                      <a:prstClr val="black"/>
                    </a:solidFill>
                  </a:ln>
                  <a:solidFill>
                    <a:srgbClr val="FFFFFF"/>
                  </a:solidFill>
                  <a:latin typeface="宋体"/>
                </a:rPr>
                <a:t>O</a:t>
              </a:r>
            </a:p>
          </p:txBody>
        </p:sp>
      </p:grpSp>
      <p:sp>
        <p:nvSpPr>
          <p:cNvPr id="12323" name="WordArt 105"/>
          <p:cNvSpPr/>
          <p:nvPr/>
        </p:nvSpPr>
        <p:spPr>
          <a:xfrm>
            <a:off x="7158038" y="5133975"/>
            <a:ext cx="149225" cy="246062"/>
          </a:xfrm>
          <a:solidFill>
            <a:srgbClr val="FFFFFF"/>
          </a:solidFill>
          <a:ln>
            <a:solidFill>
              <a:prstClr val="black"/>
            </a:solidFill>
            <a:miter lim="800000"/>
          </a:ln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隶书"/>
              </a:rPr>
              <a:t>F</a:t>
            </a:r>
          </a:p>
        </p:txBody>
      </p:sp>
      <p:sp>
        <p:nvSpPr>
          <p:cNvPr id="12324" name="WordArt 106"/>
          <p:cNvSpPr/>
          <p:nvPr/>
        </p:nvSpPr>
        <p:spPr>
          <a:xfrm rot="5400000">
            <a:off x="8272462" y="5014912"/>
            <a:ext cx="85725" cy="69850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O</a:t>
            </a:r>
          </a:p>
        </p:txBody>
      </p:sp>
      <p:sp>
        <p:nvSpPr>
          <p:cNvPr id="12325" name="WordArt 107"/>
          <p:cNvSpPr/>
          <p:nvPr/>
        </p:nvSpPr>
        <p:spPr>
          <a:xfrm rot="5400000">
            <a:off x="6935788" y="5008562"/>
            <a:ext cx="79375" cy="88900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O</a:t>
            </a:r>
          </a:p>
        </p:txBody>
      </p:sp>
      <p:sp>
        <p:nvSpPr>
          <p:cNvPr id="12326" name="WordArt 108"/>
          <p:cNvSpPr/>
          <p:nvPr/>
        </p:nvSpPr>
        <p:spPr>
          <a:xfrm>
            <a:off x="7970838" y="5143500"/>
            <a:ext cx="128588" cy="236538"/>
          </a:xfrm>
          <a:solidFill>
            <a:srgbClr val="FFFFFF"/>
          </a:solidFill>
          <a:ln>
            <a:solidFill>
              <a:prstClr val="black"/>
            </a:solidFill>
            <a:miter lim="800000"/>
          </a:ln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隶书"/>
              </a:rPr>
              <a:t>F</a:t>
            </a:r>
          </a:p>
        </p:txBody>
      </p:sp>
      <p:grpSp>
        <p:nvGrpSpPr>
          <p:cNvPr id="12327" name="Group 109"/>
          <p:cNvGrpSpPr/>
          <p:nvPr/>
        </p:nvGrpSpPr>
        <p:grpSpPr>
          <a:xfrm rot="1200000">
            <a:off x="6515100" y="4840288"/>
            <a:ext cx="1090612" cy="36512"/>
            <a:chOff x="2653" y="2069"/>
            <a:chExt cx="1180" cy="0"/>
          </a:xfrm>
        </p:grpSpPr>
        <p:cxnSp>
          <p:nvCxnSpPr>
            <p:cNvPr id="12348" name="Line 110"/>
            <p:cNvCxnSpPr/>
            <p:nvPr/>
          </p:nvCxnSpPr>
          <p:spPr>
            <a:xfrm>
              <a:off x="2653" y="2069"/>
              <a:ext cx="59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stealth" w="lg" len="lg"/>
            </a:ln>
          </p:spPr>
        </p:cxnSp>
        <p:cxnSp>
          <p:nvCxnSpPr>
            <p:cNvPr id="12349" name="Line 111"/>
            <p:cNvCxnSpPr/>
            <p:nvPr/>
          </p:nvCxnSpPr>
          <p:spPr>
            <a:xfrm>
              <a:off x="3198" y="2069"/>
              <a:ext cx="63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</a:ln>
          </p:spPr>
        </p:cxnSp>
      </p:grpSp>
      <p:grpSp>
        <p:nvGrpSpPr>
          <p:cNvPr id="12328" name="Group 112"/>
          <p:cNvGrpSpPr/>
          <p:nvPr/>
        </p:nvGrpSpPr>
        <p:grpSpPr>
          <a:xfrm rot="1140000" flipH="1">
            <a:off x="7507288" y="5253038"/>
            <a:ext cx="1439862" cy="168275"/>
            <a:chOff x="1837" y="2115"/>
            <a:chExt cx="1134" cy="0"/>
          </a:xfrm>
        </p:grpSpPr>
        <p:cxnSp>
          <p:nvCxnSpPr>
            <p:cNvPr id="12346" name="Line 113"/>
            <p:cNvCxnSpPr/>
            <p:nvPr/>
          </p:nvCxnSpPr>
          <p:spPr>
            <a:xfrm>
              <a:off x="1837" y="2115"/>
              <a:ext cx="63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</a:ln>
          </p:spPr>
        </p:cxnSp>
        <p:cxnSp>
          <p:nvCxnSpPr>
            <p:cNvPr id="12347" name="Line 114"/>
            <p:cNvCxnSpPr/>
            <p:nvPr/>
          </p:nvCxnSpPr>
          <p:spPr>
            <a:xfrm>
              <a:off x="2336" y="2115"/>
              <a:ext cx="63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headEnd type="stealth" w="lg" len="lg"/>
            </a:ln>
          </p:spPr>
        </p:cxnSp>
      </p:grpSp>
      <p:sp>
        <p:nvSpPr>
          <p:cNvPr id="12329" name="WordArt 115"/>
          <p:cNvSpPr/>
          <p:nvPr/>
        </p:nvSpPr>
        <p:spPr>
          <a:xfrm rot="5400000">
            <a:off x="1832769" y="2713831"/>
            <a:ext cx="85725" cy="80962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O</a:t>
            </a:r>
          </a:p>
        </p:txBody>
      </p:sp>
      <p:sp>
        <p:nvSpPr>
          <p:cNvPr id="12330" name="WordArt 116"/>
          <p:cNvSpPr/>
          <p:nvPr/>
        </p:nvSpPr>
        <p:spPr>
          <a:xfrm rot="5400000">
            <a:off x="959644" y="2729706"/>
            <a:ext cx="85725" cy="80962"/>
          </a:xfrm>
          <a:solidFill>
            <a:srgbClr val="000000"/>
          </a:solidFill>
          <a:ln>
            <a:solidFill>
              <a:prstClr val="black"/>
            </a:solidFill>
            <a:miter lim="800000"/>
          </a:ln>
        </p:spPr>
        <p:txBody>
          <a:bodyPr vert="vert"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3600" b="1" kern="10">
                <a:ln>
                  <a:solidFill>
                    <a:prstClr val="black"/>
                  </a:solidFill>
                </a:ln>
                <a:solidFill>
                  <a:srgbClr val="000000"/>
                </a:solidFill>
                <a:latin typeface="宋体"/>
              </a:rPr>
              <a:t>O</a:t>
            </a:r>
          </a:p>
        </p:txBody>
      </p:sp>
      <p:cxnSp>
        <p:nvCxnSpPr>
          <p:cNvPr id="12331" name="直接箭头连接符 117"/>
          <p:cNvCxnSpPr/>
          <p:nvPr/>
        </p:nvCxnSpPr>
        <p:spPr>
          <a:xfrm rot="5400000" flipH="1" flipV="1">
            <a:off x="1775619" y="1956594"/>
            <a:ext cx="533400" cy="14874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32" name="直接箭头连接符 118"/>
          <p:cNvCxnSpPr/>
          <p:nvPr/>
        </p:nvCxnSpPr>
        <p:spPr>
          <a:xfrm flipV="1">
            <a:off x="4429125" y="2414588"/>
            <a:ext cx="1357312" cy="333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33" name="直接箭头连接符 121"/>
          <p:cNvCxnSpPr/>
          <p:nvPr/>
        </p:nvCxnSpPr>
        <p:spPr>
          <a:xfrm flipV="1">
            <a:off x="7319962" y="2308225"/>
            <a:ext cx="1285875" cy="6048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34" name="直接箭头连接符 124"/>
          <p:cNvCxnSpPr/>
          <p:nvPr/>
        </p:nvCxnSpPr>
        <p:spPr>
          <a:xfrm flipV="1">
            <a:off x="3200400" y="2443162"/>
            <a:ext cx="1285875" cy="6048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35" name="直接箭头连接符 125"/>
          <p:cNvCxnSpPr/>
          <p:nvPr/>
        </p:nvCxnSpPr>
        <p:spPr>
          <a:xfrm flipV="1">
            <a:off x="6324600" y="2827338"/>
            <a:ext cx="1141412" cy="5207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36" name="直接箭头连接符 126"/>
          <p:cNvCxnSpPr/>
          <p:nvPr/>
        </p:nvCxnSpPr>
        <p:spPr>
          <a:xfrm>
            <a:off x="3286125" y="4200525"/>
            <a:ext cx="1143000" cy="5715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37" name="直接箭头连接符 127"/>
          <p:cNvCxnSpPr/>
          <p:nvPr/>
        </p:nvCxnSpPr>
        <p:spPr>
          <a:xfrm flipV="1">
            <a:off x="4357688" y="4700588"/>
            <a:ext cx="1214438" cy="333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38" name="直接箭头连接符 94"/>
          <p:cNvCxnSpPr/>
          <p:nvPr/>
        </p:nvCxnSpPr>
        <p:spPr>
          <a:xfrm>
            <a:off x="285750" y="5343525"/>
            <a:ext cx="11430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39" name="直接箭头连接符 97"/>
          <p:cNvCxnSpPr/>
          <p:nvPr/>
        </p:nvCxnSpPr>
        <p:spPr>
          <a:xfrm>
            <a:off x="1357312" y="5343525"/>
            <a:ext cx="928688" cy="3571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arrow"/>
          </a:ln>
        </p:spPr>
      </p:cxnSp>
      <p:cxnSp>
        <p:nvCxnSpPr>
          <p:cNvPr id="12340" name="Line 86"/>
          <p:cNvCxnSpPr/>
          <p:nvPr/>
        </p:nvCxnSpPr>
        <p:spPr>
          <a:xfrm>
            <a:off x="195262" y="2773362"/>
            <a:ext cx="26638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ffectLst/>
        </p:spPr>
      </p:cxnSp>
      <p:cxnSp>
        <p:nvCxnSpPr>
          <p:cNvPr id="12341" name="Line 87"/>
          <p:cNvCxnSpPr/>
          <p:nvPr/>
        </p:nvCxnSpPr>
        <p:spPr>
          <a:xfrm>
            <a:off x="3203575" y="2781300"/>
            <a:ext cx="26638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ffectLst/>
        </p:spPr>
      </p:cxnSp>
      <p:cxnSp>
        <p:nvCxnSpPr>
          <p:cNvPr id="12342" name="Line 88"/>
          <p:cNvCxnSpPr/>
          <p:nvPr/>
        </p:nvCxnSpPr>
        <p:spPr>
          <a:xfrm>
            <a:off x="6156325" y="2852738"/>
            <a:ext cx="26638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ffectLst/>
        </p:spPr>
      </p:cxnSp>
      <p:cxnSp>
        <p:nvCxnSpPr>
          <p:cNvPr id="12343" name="Line 89"/>
          <p:cNvCxnSpPr/>
          <p:nvPr/>
        </p:nvCxnSpPr>
        <p:spPr>
          <a:xfrm>
            <a:off x="3227388" y="5051425"/>
            <a:ext cx="26638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ffectLst/>
        </p:spPr>
      </p:cxnSp>
      <p:cxnSp>
        <p:nvCxnSpPr>
          <p:cNvPr id="12344" name="Line 90"/>
          <p:cNvCxnSpPr/>
          <p:nvPr/>
        </p:nvCxnSpPr>
        <p:spPr>
          <a:xfrm>
            <a:off x="6308725" y="5035550"/>
            <a:ext cx="26638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ffectLst/>
        </p:spPr>
      </p:cxnSp>
      <p:cxnSp>
        <p:nvCxnSpPr>
          <p:cNvPr id="12345" name="Line 91"/>
          <p:cNvCxnSpPr/>
          <p:nvPr/>
        </p:nvCxnSpPr>
        <p:spPr>
          <a:xfrm>
            <a:off x="179388" y="5062538"/>
            <a:ext cx="26638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2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12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标题 1"/>
          <p:cNvSpPr/>
          <p:nvPr>
            <p:ph type="title" idx="4294967295"/>
          </p:nvPr>
        </p:nvSpPr>
        <p:spPr>
          <a:xfrm>
            <a:off x="1979612" y="333375"/>
            <a:ext cx="4648200" cy="711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0" tIns="45720" rIns="0" bIns="0" anchor="b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4000" b="1">
                <a:ea typeface="黑体" pitchFamily="49" charset="-122"/>
              </a:rPr>
              <a:t>二、凸透镜成像原理</a:t>
            </a:r>
            <a:endParaRPr lang="zh-CN" altLang="en-US" sz="4000" b="1">
              <a:ea typeface="黑体" pitchFamily="49" charset="-122"/>
            </a:endParaRPr>
          </a:p>
        </p:txBody>
      </p:sp>
      <p:sp>
        <p:nvSpPr>
          <p:cNvPr id="13315" name="Oval 3"/>
          <p:cNvSpPr>
            <a:spLocks noChangeArrowheads="1"/>
          </p:cNvSpPr>
          <p:nvPr/>
        </p:nvSpPr>
        <p:spPr bwMode="auto">
          <a:xfrm>
            <a:off x="4283075" y="1773238"/>
            <a:ext cx="311150" cy="3378200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1">
                  <a:gamma/>
                  <a:shade val="76471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339966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cxnSp>
        <p:nvCxnSpPr>
          <p:cNvPr id="13316" name="直接连接符 7"/>
          <p:cNvCxnSpPr/>
          <p:nvPr/>
        </p:nvCxnSpPr>
        <p:spPr>
          <a:xfrm flipV="1">
            <a:off x="250825" y="3357562"/>
            <a:ext cx="7912100" cy="889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</a:ln>
        </p:spPr>
      </p:cxnSp>
      <p:sp>
        <p:nvSpPr>
          <p:cNvPr id="13317" name="椭圆 10"/>
          <p:cNvSpPr>
            <a:spLocks noChangeArrowheads="1"/>
          </p:cNvSpPr>
          <p:nvPr/>
        </p:nvSpPr>
        <p:spPr bwMode="auto">
          <a:xfrm>
            <a:off x="3394075" y="3414712"/>
            <a:ext cx="46038" cy="46038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3318" name="椭圆 11"/>
          <p:cNvSpPr>
            <a:spLocks noChangeArrowheads="1"/>
          </p:cNvSpPr>
          <p:nvPr/>
        </p:nvSpPr>
        <p:spPr bwMode="auto">
          <a:xfrm>
            <a:off x="2460625" y="3370262"/>
            <a:ext cx="46038" cy="46038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3319" name="椭圆 12"/>
          <p:cNvSpPr>
            <a:spLocks noChangeArrowheads="1"/>
          </p:cNvSpPr>
          <p:nvPr/>
        </p:nvSpPr>
        <p:spPr bwMode="auto">
          <a:xfrm>
            <a:off x="5216525" y="3370262"/>
            <a:ext cx="46038" cy="46038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3320" name="椭圆 13"/>
          <p:cNvSpPr>
            <a:spLocks noChangeArrowheads="1"/>
          </p:cNvSpPr>
          <p:nvPr/>
        </p:nvSpPr>
        <p:spPr bwMode="auto">
          <a:xfrm>
            <a:off x="6105525" y="3325812"/>
            <a:ext cx="46038" cy="46038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cxnSp>
        <p:nvCxnSpPr>
          <p:cNvPr id="13321" name="直接箭头连接符 14"/>
          <p:cNvCxnSpPr/>
          <p:nvPr/>
        </p:nvCxnSpPr>
        <p:spPr>
          <a:xfrm rot="5400000" flipH="1" flipV="1">
            <a:off x="1522412" y="2986088"/>
            <a:ext cx="933450" cy="317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3322" name="直接箭头连接符 17"/>
          <p:cNvCxnSpPr/>
          <p:nvPr/>
        </p:nvCxnSpPr>
        <p:spPr>
          <a:xfrm>
            <a:off x="2016125" y="2570162"/>
            <a:ext cx="5645150" cy="20891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grpSp>
        <p:nvGrpSpPr>
          <p:cNvPr id="13323" name="Group 11"/>
          <p:cNvGrpSpPr/>
          <p:nvPr/>
        </p:nvGrpSpPr>
        <p:grpSpPr>
          <a:xfrm>
            <a:off x="1943100" y="2565400"/>
            <a:ext cx="2560638" cy="1588"/>
            <a:chOff x="1349" y="1593"/>
            <a:chExt cx="1613" cy="1"/>
          </a:xfrm>
        </p:grpSpPr>
        <p:cxnSp>
          <p:nvCxnSpPr>
            <p:cNvPr id="13333" name="直接箭头连接符 9"/>
            <p:cNvCxnSpPr/>
            <p:nvPr/>
          </p:nvCxnSpPr>
          <p:spPr>
            <a:xfrm>
              <a:off x="1349" y="1593"/>
              <a:ext cx="1428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arrow"/>
            </a:ln>
          </p:spPr>
        </p:cxnSp>
        <p:cxnSp>
          <p:nvCxnSpPr>
            <p:cNvPr id="13334" name="直接连接符 24"/>
            <p:cNvCxnSpPr/>
            <p:nvPr/>
          </p:nvCxnSpPr>
          <p:spPr>
            <a:xfrm>
              <a:off x="2738" y="1593"/>
              <a:ext cx="224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  <p:cxnSp>
        <p:nvCxnSpPr>
          <p:cNvPr id="13324" name="直接箭头连接符 25"/>
          <p:cNvCxnSpPr/>
          <p:nvPr/>
        </p:nvCxnSpPr>
        <p:spPr>
          <a:xfrm rot="16200000" flipH="1">
            <a:off x="4395788" y="2632075"/>
            <a:ext cx="2933700" cy="28003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3325" name="直接箭头连接符 27"/>
          <p:cNvCxnSpPr/>
          <p:nvPr/>
        </p:nvCxnSpPr>
        <p:spPr>
          <a:xfrm rot="5400000">
            <a:off x="5483225" y="3681412"/>
            <a:ext cx="533400" cy="317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3326" name="直接箭头连接符 29"/>
          <p:cNvCxnSpPr/>
          <p:nvPr/>
        </p:nvCxnSpPr>
        <p:spPr>
          <a:xfrm>
            <a:off x="2060575" y="2570162"/>
            <a:ext cx="1511300" cy="5778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sp>
        <p:nvSpPr>
          <p:cNvPr id="13327" name="标题 1"/>
          <p:cNvSpPr/>
          <p:nvPr/>
        </p:nvSpPr>
        <p:spPr>
          <a:xfrm>
            <a:off x="3275012" y="3502025"/>
            <a:ext cx="311150" cy="622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4600">
                <a:latin typeface="Tahoma" pitchFamily="34" charset="0"/>
              </a:rPr>
              <a:t>F</a:t>
            </a:r>
            <a:endParaRPr lang="zh-CN" altLang="en-US" sz="4600">
              <a:latin typeface="Tahoma" pitchFamily="34" charset="0"/>
            </a:endParaRPr>
          </a:p>
        </p:txBody>
      </p:sp>
      <p:sp>
        <p:nvSpPr>
          <p:cNvPr id="13328" name="标题 1"/>
          <p:cNvSpPr/>
          <p:nvPr/>
        </p:nvSpPr>
        <p:spPr>
          <a:xfrm>
            <a:off x="5230812" y="2703512"/>
            <a:ext cx="311150" cy="622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4600">
                <a:latin typeface="Tahoma" pitchFamily="34" charset="0"/>
              </a:rPr>
              <a:t>F</a:t>
            </a:r>
            <a:endParaRPr lang="zh-CN" altLang="en-US" sz="4600">
              <a:latin typeface="Tahoma" pitchFamily="34" charset="0"/>
            </a:endParaRPr>
          </a:p>
        </p:txBody>
      </p:sp>
      <p:sp>
        <p:nvSpPr>
          <p:cNvPr id="13329" name="标题 1"/>
          <p:cNvSpPr/>
          <p:nvPr/>
        </p:nvSpPr>
        <p:spPr>
          <a:xfrm>
            <a:off x="827088" y="1268412"/>
            <a:ext cx="3240088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（一）物距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&gt;2f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30" name="标题 1"/>
          <p:cNvSpPr/>
          <p:nvPr/>
        </p:nvSpPr>
        <p:spPr>
          <a:xfrm>
            <a:off x="1260475" y="4481512"/>
            <a:ext cx="2222500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2f&gt;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像距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&gt;f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31" name="标题 1"/>
          <p:cNvSpPr/>
          <p:nvPr/>
        </p:nvSpPr>
        <p:spPr>
          <a:xfrm>
            <a:off x="1158875" y="5287962"/>
            <a:ext cx="5308600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ea typeface="黑体" pitchFamily="49" charset="-122"/>
              </a:rPr>
              <a:t>像情况：倒立、缩小、实像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13332" name="标题 1"/>
          <p:cNvSpPr/>
          <p:nvPr/>
        </p:nvSpPr>
        <p:spPr>
          <a:xfrm>
            <a:off x="6550025" y="1770062"/>
            <a:ext cx="1644650" cy="844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4000" b="1">
                <a:solidFill>
                  <a:srgbClr val="A50021"/>
                </a:solidFill>
                <a:ea typeface="黑体" pitchFamily="49" charset="-122"/>
              </a:rPr>
              <a:t>照相机</a:t>
            </a:r>
            <a:endParaRPr lang="zh-CN" altLang="en-US" sz="4000" b="1">
              <a:solidFill>
                <a:srgbClr val="A50021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0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0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5" dur="500"/>
                                        <p:tgtEl>
                                          <p:spTgt spid="13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0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0" grpId="0"/>
      <p:bldP spid="133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TextBox 5"/>
          <p:cNvSpPr/>
          <p:nvPr/>
        </p:nvSpPr>
        <p:spPr>
          <a:xfrm>
            <a:off x="1828800" y="533400"/>
            <a:ext cx="1828800" cy="6413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照相机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4339" name="Picture 12" descr="6-19"/>
          <p:cNvPicPr/>
          <p:nvPr/>
        </p:nvPicPr>
        <p:blipFill>
          <a:blip r:embed="rId2"/>
          <a:stretch>
            <a:fillRect/>
          </a:stretch>
        </p:blipFill>
        <p:spPr>
          <a:xfrm>
            <a:off x="1219200" y="1828800"/>
            <a:ext cx="6408738" cy="2116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TextBox 5"/>
          <p:cNvSpPr/>
          <p:nvPr/>
        </p:nvSpPr>
        <p:spPr>
          <a:xfrm>
            <a:off x="4932362" y="1673225"/>
            <a:ext cx="103505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6575" lvl="0" indent="-536575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镜头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1" name="TextBox 5"/>
          <p:cNvSpPr/>
          <p:nvPr/>
        </p:nvSpPr>
        <p:spPr>
          <a:xfrm>
            <a:off x="4800600" y="1219200"/>
            <a:ext cx="1439862" cy="625475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6575" lvl="0" indent="-536575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凸透镜</a:t>
            </a:r>
            <a:endParaRPr kumimoji="1" lang="zh-CN" altLang="en-US" sz="2800" b="1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4342" name="TextBox 5"/>
          <p:cNvSpPr/>
          <p:nvPr/>
        </p:nvSpPr>
        <p:spPr>
          <a:xfrm>
            <a:off x="7010400" y="1752600"/>
            <a:ext cx="944562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6575" lvl="0" indent="-536575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胶片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4343" name="TextBox 5"/>
          <p:cNvSpPr/>
          <p:nvPr/>
        </p:nvSpPr>
        <p:spPr>
          <a:xfrm>
            <a:off x="7010400" y="1143000"/>
            <a:ext cx="1260475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6575" lvl="0" indent="-536575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光屏</a:t>
            </a:r>
            <a:endParaRPr kumimoji="1" lang="zh-CN" altLang="en-US" sz="2800" b="1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4344" name="Group 9"/>
          <p:cNvGrpSpPr/>
          <p:nvPr/>
        </p:nvGrpSpPr>
        <p:grpSpPr>
          <a:xfrm>
            <a:off x="1871662" y="3743325"/>
            <a:ext cx="3600450" cy="625475"/>
            <a:chOff x="1151" y="2302"/>
            <a:chExt cx="2268" cy="394"/>
          </a:xfrm>
        </p:grpSpPr>
        <p:sp>
          <p:nvSpPr>
            <p:cNvPr id="14363" name="TextBox 5"/>
            <p:cNvSpPr/>
            <p:nvPr/>
          </p:nvSpPr>
          <p:spPr>
            <a:xfrm>
              <a:off x="1944" y="2302"/>
              <a:ext cx="652" cy="39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536575" lvl="0" indent="-536575" eaLnBrk="1" hangingPunct="1">
                <a:lnSpc>
                  <a:spcPct val="125000"/>
                </a:lnSpc>
                <a:spcBef>
                  <a:spcPct val="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物距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364" name="AutoShape 11"/>
            <p:cNvSpPr/>
            <p:nvPr/>
          </p:nvSpPr>
          <p:spPr>
            <a:xfrm rot="16200000">
              <a:off x="2242" y="1239"/>
              <a:ext cx="85" cy="2268"/>
            </a:xfrm>
            <a:prstGeom prst="leftBrace">
              <a:avLst>
                <a:gd name="adj1" fmla="val 222353"/>
                <a:gd name="adj2" fmla="val 51023"/>
              </a:avLst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Tahoma" pitchFamily="34" charset="0"/>
              </a:endParaRPr>
            </a:p>
          </p:txBody>
        </p:sp>
      </p:grpSp>
      <p:grpSp>
        <p:nvGrpSpPr>
          <p:cNvPr id="14345" name="Group 12"/>
          <p:cNvGrpSpPr/>
          <p:nvPr/>
        </p:nvGrpSpPr>
        <p:grpSpPr>
          <a:xfrm>
            <a:off x="5516562" y="3924300"/>
            <a:ext cx="1576388" cy="625475"/>
            <a:chOff x="3475" y="2387"/>
            <a:chExt cx="993" cy="394"/>
          </a:xfrm>
        </p:grpSpPr>
        <p:sp>
          <p:nvSpPr>
            <p:cNvPr id="14361" name="TextBox 5"/>
            <p:cNvSpPr/>
            <p:nvPr/>
          </p:nvSpPr>
          <p:spPr>
            <a:xfrm>
              <a:off x="3645" y="2387"/>
              <a:ext cx="652" cy="39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536575" lvl="0" indent="-536575" eaLnBrk="1" hangingPunct="1">
                <a:lnSpc>
                  <a:spcPct val="125000"/>
                </a:lnSpc>
                <a:spcBef>
                  <a:spcPct val="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像距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362" name="AutoShape 14"/>
            <p:cNvSpPr/>
            <p:nvPr/>
          </p:nvSpPr>
          <p:spPr>
            <a:xfrm rot="16200000">
              <a:off x="3958" y="1932"/>
              <a:ext cx="28" cy="993"/>
            </a:xfrm>
            <a:prstGeom prst="leftBrace">
              <a:avLst>
                <a:gd name="adj1" fmla="val 295536"/>
                <a:gd name="adj2" fmla="val 52500"/>
              </a:avLst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Tahoma" pitchFamily="34" charset="0"/>
              </a:endParaRPr>
            </a:p>
          </p:txBody>
        </p:sp>
      </p:grpSp>
      <p:sp>
        <p:nvSpPr>
          <p:cNvPr id="14346" name="Oval 3"/>
          <p:cNvSpPr>
            <a:spLocks noChangeArrowheads="1"/>
          </p:cNvSpPr>
          <p:nvPr/>
        </p:nvSpPr>
        <p:spPr bwMode="auto">
          <a:xfrm>
            <a:off x="4527550" y="4598988"/>
            <a:ext cx="269875" cy="1803400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1">
                  <a:gamma/>
                  <a:shade val="76471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339966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cxnSp>
        <p:nvCxnSpPr>
          <p:cNvPr id="14347" name="直接连接符 7"/>
          <p:cNvCxnSpPr/>
          <p:nvPr/>
        </p:nvCxnSpPr>
        <p:spPr>
          <a:xfrm flipV="1">
            <a:off x="539750" y="5445125"/>
            <a:ext cx="7912100" cy="889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</p:spPr>
      </p:cxnSp>
      <p:sp>
        <p:nvSpPr>
          <p:cNvPr id="14348" name="椭圆 10"/>
          <p:cNvSpPr/>
          <p:nvPr/>
        </p:nvSpPr>
        <p:spPr>
          <a:xfrm>
            <a:off x="3851275" y="5497512"/>
            <a:ext cx="46038" cy="460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4349" name="椭圆 11"/>
          <p:cNvSpPr/>
          <p:nvPr/>
        </p:nvSpPr>
        <p:spPr>
          <a:xfrm>
            <a:off x="2906712" y="5499100"/>
            <a:ext cx="42862" cy="50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4350" name="椭圆 12"/>
          <p:cNvSpPr/>
          <p:nvPr/>
        </p:nvSpPr>
        <p:spPr>
          <a:xfrm>
            <a:off x="5607050" y="5454650"/>
            <a:ext cx="46038" cy="460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4351" name="椭圆 13"/>
          <p:cNvSpPr/>
          <p:nvPr/>
        </p:nvSpPr>
        <p:spPr>
          <a:xfrm>
            <a:off x="6686550" y="5408612"/>
            <a:ext cx="46038" cy="460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cxnSp>
        <p:nvCxnSpPr>
          <p:cNvPr id="14352" name="直接箭头连接符 14"/>
          <p:cNvCxnSpPr/>
          <p:nvPr/>
        </p:nvCxnSpPr>
        <p:spPr>
          <a:xfrm flipH="1" flipV="1">
            <a:off x="2457450" y="4914900"/>
            <a:ext cx="0" cy="617538"/>
          </a:xfrm>
          <a:prstGeom prst="line">
            <a:avLst/>
          </a:prstGeom>
          <a:noFill/>
          <a:ln w="38100">
            <a:solidFill>
              <a:srgbClr val="065093"/>
            </a:solidFill>
            <a:miter lim="800000"/>
            <a:tailEnd type="arrow"/>
          </a:ln>
        </p:spPr>
      </p:cxnSp>
      <p:cxnSp>
        <p:nvCxnSpPr>
          <p:cNvPr id="14353" name="直接箭头连接符 17"/>
          <p:cNvCxnSpPr/>
          <p:nvPr/>
        </p:nvCxnSpPr>
        <p:spPr>
          <a:xfrm>
            <a:off x="2457450" y="4959350"/>
            <a:ext cx="5040312" cy="1214438"/>
          </a:xfrm>
          <a:prstGeom prst="line">
            <a:avLst/>
          </a:prstGeom>
          <a:noFill/>
          <a:ln w="38100">
            <a:solidFill>
              <a:srgbClr val="4A7EBB"/>
            </a:solidFill>
            <a:miter lim="800000"/>
            <a:tailEnd type="arrow"/>
          </a:ln>
        </p:spPr>
      </p:cxnSp>
      <p:cxnSp>
        <p:nvCxnSpPr>
          <p:cNvPr id="14354" name="直接箭头连接符 9"/>
          <p:cNvCxnSpPr/>
          <p:nvPr/>
        </p:nvCxnSpPr>
        <p:spPr>
          <a:xfrm>
            <a:off x="2501900" y="4959350"/>
            <a:ext cx="1871662" cy="44450"/>
          </a:xfrm>
          <a:prstGeom prst="line">
            <a:avLst/>
          </a:prstGeom>
          <a:noFill/>
          <a:ln w="38100">
            <a:solidFill>
              <a:srgbClr val="4A7EBB"/>
            </a:solidFill>
            <a:miter lim="800000"/>
            <a:tailEnd type="arrow"/>
          </a:ln>
        </p:spPr>
      </p:cxnSp>
      <p:cxnSp>
        <p:nvCxnSpPr>
          <p:cNvPr id="14355" name="直接连接符 24"/>
          <p:cNvCxnSpPr/>
          <p:nvPr/>
        </p:nvCxnSpPr>
        <p:spPr>
          <a:xfrm>
            <a:off x="4302125" y="5003800"/>
            <a:ext cx="269875" cy="0"/>
          </a:xfrm>
          <a:prstGeom prst="line">
            <a:avLst/>
          </a:prstGeom>
          <a:noFill/>
          <a:ln w="38100">
            <a:solidFill>
              <a:srgbClr val="4A7EBB"/>
            </a:solidFill>
            <a:miter lim="800000"/>
          </a:ln>
        </p:spPr>
      </p:cxnSp>
      <p:cxnSp>
        <p:nvCxnSpPr>
          <p:cNvPr id="14356" name="直接箭头连接符 25"/>
          <p:cNvCxnSpPr/>
          <p:nvPr/>
        </p:nvCxnSpPr>
        <p:spPr>
          <a:xfrm>
            <a:off x="4616450" y="5003800"/>
            <a:ext cx="2476500" cy="1260475"/>
          </a:xfrm>
          <a:prstGeom prst="line">
            <a:avLst/>
          </a:prstGeom>
          <a:noFill/>
          <a:ln w="38100">
            <a:solidFill>
              <a:srgbClr val="065093"/>
            </a:solidFill>
            <a:miter lim="800000"/>
            <a:tailEnd type="arrow"/>
          </a:ln>
        </p:spPr>
      </p:cxnSp>
      <p:cxnSp>
        <p:nvCxnSpPr>
          <p:cNvPr id="14357" name="直接箭头连接符 27"/>
          <p:cNvCxnSpPr/>
          <p:nvPr/>
        </p:nvCxnSpPr>
        <p:spPr>
          <a:xfrm>
            <a:off x="6281738" y="5454650"/>
            <a:ext cx="1588" cy="441325"/>
          </a:xfrm>
          <a:prstGeom prst="line">
            <a:avLst/>
          </a:prstGeom>
          <a:noFill/>
          <a:ln w="38100">
            <a:solidFill>
              <a:srgbClr val="065093"/>
            </a:solidFill>
            <a:miter lim="800000"/>
            <a:tailEnd type="arrow"/>
          </a:ln>
        </p:spPr>
      </p:cxnSp>
      <p:cxnSp>
        <p:nvCxnSpPr>
          <p:cNvPr id="14358" name="直接箭头连接符 29"/>
          <p:cNvCxnSpPr/>
          <p:nvPr/>
        </p:nvCxnSpPr>
        <p:spPr>
          <a:xfrm>
            <a:off x="2501900" y="4959350"/>
            <a:ext cx="1574800" cy="404812"/>
          </a:xfrm>
          <a:prstGeom prst="line">
            <a:avLst/>
          </a:prstGeom>
          <a:noFill/>
          <a:ln w="38100">
            <a:solidFill>
              <a:srgbClr val="4A7EBB"/>
            </a:solidFill>
            <a:miter lim="800000"/>
            <a:tailEnd type="arrow"/>
          </a:ln>
        </p:spPr>
      </p:cxnSp>
      <p:sp>
        <p:nvSpPr>
          <p:cNvPr id="14359" name="标题 1"/>
          <p:cNvSpPr txBox="1"/>
          <p:nvPr/>
        </p:nvSpPr>
        <p:spPr>
          <a:xfrm>
            <a:off x="3716338" y="5543550"/>
            <a:ext cx="311150" cy="622300"/>
          </a:xfrm>
          <a:prstGeom prst="rect">
            <a:avLst/>
          </a:prstGeom>
        </p:spPr>
        <p:txBody>
          <a:bodyPr lIns="0" rIns="0" bIns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80000"/>
              </a:lnSpc>
            </a:pPr>
            <a:r>
              <a:rPr lang="en-US" altLang="zh-CN" sz="4600">
                <a:solidFill>
                  <a:schemeClr val="tx2"/>
                </a:solidFill>
              </a:rPr>
              <a:t>F</a:t>
            </a:r>
            <a:endParaRPr lang="zh-CN" altLang="en-US" sz="4600">
              <a:solidFill>
                <a:schemeClr val="tx2"/>
              </a:solidFill>
            </a:endParaRPr>
          </a:p>
        </p:txBody>
      </p:sp>
      <p:sp>
        <p:nvSpPr>
          <p:cNvPr id="14360" name="标题 1"/>
          <p:cNvSpPr txBox="1"/>
          <p:nvPr/>
        </p:nvSpPr>
        <p:spPr>
          <a:xfrm>
            <a:off x="5472112" y="5543550"/>
            <a:ext cx="311150" cy="622300"/>
          </a:xfrm>
          <a:prstGeom prst="rect">
            <a:avLst/>
          </a:prstGeom>
        </p:spPr>
        <p:txBody>
          <a:bodyPr lIns="0" rIns="0" bIns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80000"/>
              </a:lnSpc>
            </a:pPr>
            <a:r>
              <a:rPr lang="en-US" altLang="zh-CN" sz="4600">
                <a:solidFill>
                  <a:schemeClr val="tx2"/>
                </a:solidFill>
              </a:rPr>
              <a:t>F</a:t>
            </a:r>
            <a:endParaRPr lang="zh-CN" altLang="en-US" sz="46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Oval 3"/>
          <p:cNvSpPr/>
          <p:nvPr/>
        </p:nvSpPr>
        <p:spPr>
          <a:xfrm>
            <a:off x="4500562" y="1773238"/>
            <a:ext cx="311150" cy="3378200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rgbClr val="00AE80"/>
              </a:gs>
            </a:gsLst>
            <a:path path="shape">
              <a:fillToRect l="50000" t="50000" r="50000" b="50000"/>
            </a:path>
          </a:gradFill>
          <a:ln>
            <a:solidFill>
              <a:schemeClr val="tx1"/>
            </a:solidFill>
            <a:round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cxnSp>
        <p:nvCxnSpPr>
          <p:cNvPr id="15363" name="直接连接符 7"/>
          <p:cNvCxnSpPr/>
          <p:nvPr/>
        </p:nvCxnSpPr>
        <p:spPr>
          <a:xfrm flipV="1">
            <a:off x="468312" y="3357562"/>
            <a:ext cx="7912100" cy="889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</a:ln>
        </p:spPr>
      </p:cxnSp>
      <p:sp>
        <p:nvSpPr>
          <p:cNvPr id="15364" name="椭圆 10"/>
          <p:cNvSpPr>
            <a:spLocks noChangeArrowheads="1"/>
          </p:cNvSpPr>
          <p:nvPr/>
        </p:nvSpPr>
        <p:spPr bwMode="auto">
          <a:xfrm>
            <a:off x="3656012" y="3373438"/>
            <a:ext cx="46038" cy="46038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5365" name="椭圆 11"/>
          <p:cNvSpPr>
            <a:spLocks noChangeArrowheads="1"/>
          </p:cNvSpPr>
          <p:nvPr/>
        </p:nvSpPr>
        <p:spPr bwMode="auto">
          <a:xfrm>
            <a:off x="2722562" y="3328988"/>
            <a:ext cx="46038" cy="46038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5366" name="椭圆 12"/>
          <p:cNvSpPr>
            <a:spLocks noChangeArrowheads="1"/>
          </p:cNvSpPr>
          <p:nvPr/>
        </p:nvSpPr>
        <p:spPr bwMode="auto">
          <a:xfrm>
            <a:off x="5478462" y="3328988"/>
            <a:ext cx="46038" cy="46038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5367" name="椭圆 13"/>
          <p:cNvSpPr>
            <a:spLocks noChangeArrowheads="1"/>
          </p:cNvSpPr>
          <p:nvPr/>
        </p:nvSpPr>
        <p:spPr bwMode="auto">
          <a:xfrm>
            <a:off x="6367462" y="3284538"/>
            <a:ext cx="46038" cy="46038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cxnSp>
        <p:nvCxnSpPr>
          <p:cNvPr id="15368" name="直接箭头连接符 14"/>
          <p:cNvCxnSpPr/>
          <p:nvPr/>
        </p:nvCxnSpPr>
        <p:spPr>
          <a:xfrm rot="5400000" flipH="1" flipV="1">
            <a:off x="2967831" y="2905919"/>
            <a:ext cx="933450" cy="1588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5369" name="直接箭头连接符 17"/>
          <p:cNvCxnSpPr/>
          <p:nvPr/>
        </p:nvCxnSpPr>
        <p:spPr>
          <a:xfrm>
            <a:off x="3419475" y="2508250"/>
            <a:ext cx="4681538" cy="3319462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grpSp>
        <p:nvGrpSpPr>
          <p:cNvPr id="15370" name="Group 11"/>
          <p:cNvGrpSpPr/>
          <p:nvPr/>
        </p:nvGrpSpPr>
        <p:grpSpPr>
          <a:xfrm>
            <a:off x="3419475" y="2479675"/>
            <a:ext cx="1196975" cy="6350"/>
            <a:chOff x="2171" y="1905"/>
            <a:chExt cx="754" cy="4"/>
          </a:xfrm>
        </p:grpSpPr>
        <p:cxnSp>
          <p:nvCxnSpPr>
            <p:cNvPr id="15380" name="直接箭头连接符 9"/>
            <p:cNvCxnSpPr/>
            <p:nvPr/>
          </p:nvCxnSpPr>
          <p:spPr>
            <a:xfrm>
              <a:off x="2171" y="1908"/>
              <a:ext cx="644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arrow"/>
            </a:ln>
          </p:spPr>
        </p:cxnSp>
        <p:cxnSp>
          <p:nvCxnSpPr>
            <p:cNvPr id="15381" name="直接连接符 24"/>
            <p:cNvCxnSpPr/>
            <p:nvPr/>
          </p:nvCxnSpPr>
          <p:spPr>
            <a:xfrm>
              <a:off x="2701" y="1905"/>
              <a:ext cx="224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  <p:cxnSp>
        <p:nvCxnSpPr>
          <p:cNvPr id="15371" name="直接箭头连接符 25"/>
          <p:cNvCxnSpPr/>
          <p:nvPr/>
        </p:nvCxnSpPr>
        <p:spPr>
          <a:xfrm>
            <a:off x="4616450" y="2479675"/>
            <a:ext cx="3354388" cy="3348038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5372" name="直接箭头连接符 27"/>
          <p:cNvCxnSpPr/>
          <p:nvPr/>
        </p:nvCxnSpPr>
        <p:spPr>
          <a:xfrm>
            <a:off x="7524750" y="3351212"/>
            <a:ext cx="90488" cy="216852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5373" name="直接箭头连接符 29"/>
          <p:cNvCxnSpPr/>
          <p:nvPr/>
        </p:nvCxnSpPr>
        <p:spPr>
          <a:xfrm>
            <a:off x="3433762" y="2513012"/>
            <a:ext cx="706438" cy="50482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sp>
        <p:nvSpPr>
          <p:cNvPr id="15374" name="标题 1"/>
          <p:cNvSpPr/>
          <p:nvPr/>
        </p:nvSpPr>
        <p:spPr>
          <a:xfrm>
            <a:off x="3522662" y="3462338"/>
            <a:ext cx="311150" cy="622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4600">
                <a:latin typeface="Tahoma" pitchFamily="34" charset="0"/>
              </a:rPr>
              <a:t>F</a:t>
            </a:r>
            <a:endParaRPr lang="zh-CN" altLang="en-US" sz="4600">
              <a:latin typeface="Tahoma" pitchFamily="34" charset="0"/>
            </a:endParaRPr>
          </a:p>
        </p:txBody>
      </p:sp>
      <p:sp>
        <p:nvSpPr>
          <p:cNvPr id="15375" name="标题 1"/>
          <p:cNvSpPr/>
          <p:nvPr/>
        </p:nvSpPr>
        <p:spPr>
          <a:xfrm>
            <a:off x="5478462" y="2662238"/>
            <a:ext cx="311150" cy="622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4600">
                <a:latin typeface="Tahoma" pitchFamily="34" charset="0"/>
              </a:rPr>
              <a:t>F</a:t>
            </a:r>
            <a:endParaRPr lang="zh-CN" altLang="en-US" sz="4600">
              <a:latin typeface="Tahoma" pitchFamily="34" charset="0"/>
            </a:endParaRPr>
          </a:p>
        </p:txBody>
      </p:sp>
      <p:sp>
        <p:nvSpPr>
          <p:cNvPr id="15376" name="标题 1"/>
          <p:cNvSpPr/>
          <p:nvPr/>
        </p:nvSpPr>
        <p:spPr>
          <a:xfrm>
            <a:off x="1255712" y="4084638"/>
            <a:ext cx="1778000" cy="7556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像距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&gt;2f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77" name="标题 1"/>
          <p:cNvSpPr/>
          <p:nvPr/>
        </p:nvSpPr>
        <p:spPr>
          <a:xfrm>
            <a:off x="755650" y="1052512"/>
            <a:ext cx="3168650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（二）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2f&gt;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物距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&gt;f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78" name="标题 1"/>
          <p:cNvSpPr/>
          <p:nvPr/>
        </p:nvSpPr>
        <p:spPr>
          <a:xfrm>
            <a:off x="1192212" y="5246688"/>
            <a:ext cx="5346700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ea typeface="黑体" pitchFamily="49" charset="-122"/>
              </a:rPr>
              <a:t>像情况：倒立、放大、实像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15379" name="标题 1"/>
          <p:cNvSpPr/>
          <p:nvPr/>
        </p:nvSpPr>
        <p:spPr>
          <a:xfrm>
            <a:off x="6811962" y="1728788"/>
            <a:ext cx="1644650" cy="844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4000" b="1">
                <a:solidFill>
                  <a:srgbClr val="A50021"/>
                </a:solidFill>
                <a:ea typeface="黑体" pitchFamily="49" charset="-122"/>
              </a:rPr>
              <a:t>幻灯机</a:t>
            </a:r>
            <a:endParaRPr lang="zh-CN" altLang="en-US" sz="4000" b="1">
              <a:solidFill>
                <a:srgbClr val="A50021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0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0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5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0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6" grpId="0"/>
      <p:bldP spid="15378" grpId="1"/>
      <p:bldP spid="15379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86" name="Picture 9" descr="119"/>
          <p:cNvPicPr/>
          <p:nvPr/>
        </p:nvPicPr>
        <p:blipFill>
          <a:blip r:embed="rId2"/>
          <a:stretch>
            <a:fillRect/>
          </a:stretch>
        </p:blipFill>
        <p:spPr>
          <a:xfrm>
            <a:off x="4114800" y="1219200"/>
            <a:ext cx="4578350" cy="532765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6387" name="TextBox 6"/>
          <p:cNvSpPr/>
          <p:nvPr/>
        </p:nvSpPr>
        <p:spPr>
          <a:xfrm>
            <a:off x="4572000" y="549275"/>
            <a:ext cx="3240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投影仪的构造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6388" name="Group 21"/>
          <p:cNvGrpSpPr/>
          <p:nvPr/>
        </p:nvGrpSpPr>
        <p:grpSpPr>
          <a:xfrm>
            <a:off x="323850" y="1196975"/>
            <a:ext cx="4211638" cy="3378200"/>
            <a:chOff x="0" y="743"/>
            <a:chExt cx="2653" cy="2128"/>
          </a:xfrm>
        </p:grpSpPr>
        <p:sp>
          <p:nvSpPr>
            <p:cNvPr id="16391" name="Oval 3"/>
            <p:cNvSpPr>
              <a:spLocks noChangeArrowheads="1"/>
            </p:cNvSpPr>
            <p:nvPr/>
          </p:nvSpPr>
          <p:spPr bwMode="auto">
            <a:xfrm>
              <a:off x="864" y="743"/>
              <a:ext cx="196" cy="2128"/>
            </a:xfrm>
            <a:prstGeom prst="ellips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76471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339966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endParaRPr kumimoji="1" lang="zh-CN" altLang="en-US" sz="2800" b="1">
                <a:latin typeface="Times New Roman" pitchFamily="18" charset="0"/>
                <a:ea typeface="楷体_GB2312" pitchFamily="49" charset="-122"/>
              </a:endParaRPr>
            </a:p>
          </p:txBody>
        </p:sp>
        <p:cxnSp>
          <p:nvCxnSpPr>
            <p:cNvPr id="16392" name="直接连接符 7"/>
            <p:cNvCxnSpPr/>
            <p:nvPr/>
          </p:nvCxnSpPr>
          <p:spPr>
            <a:xfrm flipV="1">
              <a:off x="0" y="1735"/>
              <a:ext cx="2653" cy="29"/>
            </a:xfrm>
            <a:prstGeom prst="line">
              <a:avLst/>
            </a:prstGeom>
            <a:noFill/>
            <a:ln>
              <a:solidFill>
                <a:srgbClr val="4A7EBB"/>
              </a:solidFill>
              <a:prstDash val="dash"/>
              <a:miter lim="800000"/>
            </a:ln>
          </p:spPr>
        </p:cxnSp>
        <p:sp>
          <p:nvSpPr>
            <p:cNvPr id="16393" name="椭圆 10"/>
            <p:cNvSpPr/>
            <p:nvPr/>
          </p:nvSpPr>
          <p:spPr>
            <a:xfrm>
              <a:off x="555" y="1726"/>
              <a:ext cx="29" cy="2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kumimoji="1" lang="zh-CN" altLang="en-US" sz="2800" b="1">
                <a:solidFill>
                  <a:srgbClr val="FFFFFF"/>
                </a:solidFill>
              </a:endParaRPr>
            </a:p>
          </p:txBody>
        </p:sp>
        <p:sp>
          <p:nvSpPr>
            <p:cNvPr id="16394" name="椭圆 11"/>
            <p:cNvSpPr/>
            <p:nvPr/>
          </p:nvSpPr>
          <p:spPr>
            <a:xfrm>
              <a:off x="44" y="1726"/>
              <a:ext cx="29" cy="2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kumimoji="1" lang="zh-CN" altLang="en-US" sz="2800" b="1">
                <a:solidFill>
                  <a:srgbClr val="FFFFFF"/>
                </a:solidFill>
              </a:endParaRPr>
            </a:p>
          </p:txBody>
        </p:sp>
        <p:sp>
          <p:nvSpPr>
            <p:cNvPr id="16395" name="椭圆 12"/>
            <p:cNvSpPr/>
            <p:nvPr/>
          </p:nvSpPr>
          <p:spPr>
            <a:xfrm>
              <a:off x="1292" y="1726"/>
              <a:ext cx="29" cy="2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kumimoji="1" lang="zh-CN" altLang="en-US" sz="2800" b="1">
                <a:solidFill>
                  <a:srgbClr val="FFFFFF"/>
                </a:solidFill>
              </a:endParaRPr>
            </a:p>
          </p:txBody>
        </p:sp>
        <p:sp>
          <p:nvSpPr>
            <p:cNvPr id="16396" name="椭圆 13"/>
            <p:cNvSpPr/>
            <p:nvPr/>
          </p:nvSpPr>
          <p:spPr>
            <a:xfrm>
              <a:off x="1689" y="1726"/>
              <a:ext cx="29" cy="2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kumimoji="1" lang="zh-CN" altLang="en-US" sz="2800" b="1">
                <a:solidFill>
                  <a:srgbClr val="FFFFFF"/>
                </a:solidFill>
              </a:endParaRPr>
            </a:p>
          </p:txBody>
        </p:sp>
        <p:cxnSp>
          <p:nvCxnSpPr>
            <p:cNvPr id="16397" name="直接箭头连接符 14"/>
            <p:cNvCxnSpPr/>
            <p:nvPr/>
          </p:nvCxnSpPr>
          <p:spPr>
            <a:xfrm flipH="1" flipV="1">
              <a:off x="329" y="1273"/>
              <a:ext cx="0" cy="475"/>
            </a:xfrm>
            <a:prstGeom prst="line">
              <a:avLst/>
            </a:prstGeom>
            <a:noFill/>
            <a:ln w="38100">
              <a:solidFill>
                <a:srgbClr val="065093"/>
              </a:solidFill>
              <a:miter lim="800000"/>
              <a:tailEnd type="arrow"/>
            </a:ln>
          </p:spPr>
        </p:cxnSp>
        <p:cxnSp>
          <p:nvCxnSpPr>
            <p:cNvPr id="16398" name="直接箭头连接符 17"/>
            <p:cNvCxnSpPr/>
            <p:nvPr/>
          </p:nvCxnSpPr>
          <p:spPr>
            <a:xfrm>
              <a:off x="329" y="1330"/>
              <a:ext cx="1928" cy="1247"/>
            </a:xfrm>
            <a:prstGeom prst="line">
              <a:avLst/>
            </a:prstGeom>
            <a:noFill/>
            <a:ln w="38100">
              <a:solidFill>
                <a:srgbClr val="4A7EBB"/>
              </a:solidFill>
              <a:miter lim="800000"/>
              <a:tailEnd type="arrow"/>
            </a:ln>
          </p:spPr>
        </p:cxnSp>
        <p:cxnSp>
          <p:nvCxnSpPr>
            <p:cNvPr id="16399" name="直接箭头连接符 9"/>
            <p:cNvCxnSpPr/>
            <p:nvPr/>
          </p:nvCxnSpPr>
          <p:spPr>
            <a:xfrm flipV="1">
              <a:off x="300" y="1301"/>
              <a:ext cx="547" cy="7"/>
            </a:xfrm>
            <a:prstGeom prst="line">
              <a:avLst/>
            </a:prstGeom>
            <a:noFill/>
            <a:ln w="38100">
              <a:solidFill>
                <a:srgbClr val="065093"/>
              </a:solidFill>
              <a:miter lim="800000"/>
              <a:tailEnd type="arrow"/>
            </a:ln>
          </p:spPr>
        </p:cxnSp>
        <p:cxnSp>
          <p:nvCxnSpPr>
            <p:cNvPr id="16400" name="直接连接符 24"/>
            <p:cNvCxnSpPr/>
            <p:nvPr/>
          </p:nvCxnSpPr>
          <p:spPr>
            <a:xfrm flipV="1">
              <a:off x="810" y="1301"/>
              <a:ext cx="227" cy="7"/>
            </a:xfrm>
            <a:prstGeom prst="line">
              <a:avLst/>
            </a:prstGeom>
            <a:noFill/>
            <a:ln w="38100">
              <a:solidFill>
                <a:srgbClr val="065093"/>
              </a:solidFill>
              <a:miter lim="800000"/>
            </a:ln>
          </p:spPr>
        </p:cxnSp>
        <p:cxnSp>
          <p:nvCxnSpPr>
            <p:cNvPr id="16401" name="直接箭头连接符 25"/>
            <p:cNvCxnSpPr/>
            <p:nvPr/>
          </p:nvCxnSpPr>
          <p:spPr>
            <a:xfrm>
              <a:off x="981" y="1302"/>
              <a:ext cx="1162" cy="1247"/>
            </a:xfrm>
            <a:prstGeom prst="line">
              <a:avLst/>
            </a:prstGeom>
            <a:noFill/>
            <a:ln w="38100">
              <a:solidFill>
                <a:srgbClr val="065093"/>
              </a:solidFill>
              <a:miter lim="800000"/>
              <a:tailEnd type="arrow"/>
            </a:ln>
          </p:spPr>
        </p:cxnSp>
        <p:cxnSp>
          <p:nvCxnSpPr>
            <p:cNvPr id="16402" name="直接箭头连接符 27"/>
            <p:cNvCxnSpPr/>
            <p:nvPr/>
          </p:nvCxnSpPr>
          <p:spPr>
            <a:xfrm flipH="1">
              <a:off x="1973" y="1726"/>
              <a:ext cx="0" cy="681"/>
            </a:xfrm>
            <a:prstGeom prst="line">
              <a:avLst/>
            </a:prstGeom>
            <a:noFill/>
            <a:ln w="38100">
              <a:solidFill>
                <a:srgbClr val="065093"/>
              </a:solidFill>
              <a:miter lim="800000"/>
              <a:tailEnd type="arrow"/>
            </a:ln>
          </p:spPr>
        </p:cxnSp>
        <p:cxnSp>
          <p:nvCxnSpPr>
            <p:cNvPr id="16403" name="直接箭头连接符 29"/>
            <p:cNvCxnSpPr/>
            <p:nvPr/>
          </p:nvCxnSpPr>
          <p:spPr>
            <a:xfrm>
              <a:off x="414" y="1386"/>
              <a:ext cx="368" cy="227"/>
            </a:xfrm>
            <a:prstGeom prst="line">
              <a:avLst/>
            </a:prstGeom>
            <a:noFill/>
            <a:ln w="38100">
              <a:solidFill>
                <a:srgbClr val="4A7EBB"/>
              </a:solidFill>
              <a:miter lim="800000"/>
              <a:tailEnd type="arrow"/>
            </a:ln>
          </p:spPr>
        </p:cxnSp>
        <p:sp>
          <p:nvSpPr>
            <p:cNvPr id="16404" name="标题 1"/>
            <p:cNvSpPr txBox="1"/>
            <p:nvPr/>
          </p:nvSpPr>
          <p:spPr>
            <a:xfrm>
              <a:off x="243" y="1812"/>
              <a:ext cx="196" cy="392"/>
            </a:xfrm>
            <a:prstGeom prst="rect">
              <a:avLst/>
            </a:prstGeom>
          </p:spPr>
          <p:txBody>
            <a:bodyPr lIns="0" rIns="0" bIns="0" anchor="b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>
                <a:lnSpc>
                  <a:spcPct val="80000"/>
                </a:lnSpc>
              </a:pPr>
              <a:r>
                <a:rPr lang="en-US" altLang="zh-CN" sz="4600">
                  <a:solidFill>
                    <a:schemeClr val="tx2"/>
                  </a:solidFill>
                </a:rPr>
                <a:t>F</a:t>
              </a:r>
              <a:endParaRPr lang="zh-CN" altLang="en-US" sz="4600">
                <a:solidFill>
                  <a:schemeClr val="tx2"/>
                </a:solidFill>
              </a:endParaRPr>
            </a:p>
          </p:txBody>
        </p:sp>
        <p:sp>
          <p:nvSpPr>
            <p:cNvPr id="16405" name="标题 1"/>
            <p:cNvSpPr txBox="1"/>
            <p:nvPr/>
          </p:nvSpPr>
          <p:spPr>
            <a:xfrm>
              <a:off x="1491" y="1301"/>
              <a:ext cx="196" cy="392"/>
            </a:xfrm>
            <a:prstGeom prst="rect">
              <a:avLst/>
            </a:prstGeom>
          </p:spPr>
          <p:txBody>
            <a:bodyPr lIns="0" rIns="0" bIns="0" anchor="b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>
                <a:lnSpc>
                  <a:spcPct val="80000"/>
                </a:lnSpc>
              </a:pPr>
              <a:r>
                <a:rPr lang="en-US" altLang="zh-CN" sz="4600">
                  <a:solidFill>
                    <a:schemeClr val="tx2"/>
                  </a:solidFill>
                </a:rPr>
                <a:t>F</a:t>
              </a:r>
              <a:endParaRPr lang="zh-CN" altLang="en-US" sz="4600">
                <a:solidFill>
                  <a:schemeClr val="tx2"/>
                </a:solidFill>
              </a:endParaRPr>
            </a:p>
          </p:txBody>
        </p:sp>
      </p:grpSp>
      <p:pic>
        <p:nvPicPr>
          <p:cNvPr id="16389" name="Picture 71"/>
          <p:cNvPicPr/>
          <p:nvPr/>
        </p:nvPicPr>
        <p:blipFill>
          <a:blip r:embed="rId3"/>
          <a:srcRect l="13440" r="12016"/>
          <a:stretch>
            <a:fillRect/>
          </a:stretch>
        </p:blipFill>
        <p:spPr>
          <a:xfrm>
            <a:off x="395288" y="4724400"/>
            <a:ext cx="4122738" cy="1844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TextBox 5"/>
          <p:cNvSpPr/>
          <p:nvPr/>
        </p:nvSpPr>
        <p:spPr>
          <a:xfrm>
            <a:off x="1828800" y="609600"/>
            <a:ext cx="1828800" cy="6413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幻灯机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Oval 3"/>
          <p:cNvSpPr/>
          <p:nvPr/>
        </p:nvSpPr>
        <p:spPr>
          <a:xfrm>
            <a:off x="4551362" y="2317750"/>
            <a:ext cx="311150" cy="3378200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rgbClr val="00AE80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tx1"/>
            </a:solidFill>
            <a:round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cxnSp>
        <p:nvCxnSpPr>
          <p:cNvPr id="17411" name="直接连接符 7"/>
          <p:cNvCxnSpPr/>
          <p:nvPr/>
        </p:nvCxnSpPr>
        <p:spPr>
          <a:xfrm flipV="1">
            <a:off x="1327150" y="3873500"/>
            <a:ext cx="7112000" cy="889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</a:ln>
        </p:spPr>
      </p:cxnSp>
      <p:sp>
        <p:nvSpPr>
          <p:cNvPr id="17412" name="椭圆 10"/>
          <p:cNvSpPr>
            <a:spLocks noChangeArrowheads="1"/>
          </p:cNvSpPr>
          <p:nvPr/>
        </p:nvSpPr>
        <p:spPr bwMode="auto">
          <a:xfrm>
            <a:off x="3675062" y="3917950"/>
            <a:ext cx="46038" cy="46038"/>
          </a:xfrm>
          <a:prstGeom prst="ellipse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7413" name="椭圆 11"/>
          <p:cNvSpPr>
            <a:spLocks noChangeArrowheads="1"/>
          </p:cNvSpPr>
          <p:nvPr/>
        </p:nvSpPr>
        <p:spPr bwMode="auto">
          <a:xfrm>
            <a:off x="2749550" y="3873500"/>
            <a:ext cx="46038" cy="46038"/>
          </a:xfrm>
          <a:prstGeom prst="ellipse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7414" name="椭圆 12"/>
          <p:cNvSpPr>
            <a:spLocks noChangeArrowheads="1"/>
          </p:cNvSpPr>
          <p:nvPr/>
        </p:nvSpPr>
        <p:spPr bwMode="auto">
          <a:xfrm>
            <a:off x="5529262" y="3873500"/>
            <a:ext cx="46038" cy="46038"/>
          </a:xfrm>
          <a:prstGeom prst="ellipse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sp>
        <p:nvSpPr>
          <p:cNvPr id="17415" name="椭圆 13"/>
          <p:cNvSpPr>
            <a:spLocks noChangeArrowheads="1"/>
          </p:cNvSpPr>
          <p:nvPr/>
        </p:nvSpPr>
        <p:spPr bwMode="auto">
          <a:xfrm>
            <a:off x="6418262" y="3829050"/>
            <a:ext cx="46038" cy="46038"/>
          </a:xfrm>
          <a:prstGeom prst="ellipse">
            <a:avLst/>
          </a:prstGeom>
          <a:solidFill>
            <a:schemeClr val="accent1"/>
          </a:solidFill>
          <a:ln w="38100" algn="ctr">
            <a:solidFill>
              <a:schemeClr val="tx1"/>
            </a:solidFill>
            <a:round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kumimoji="1" lang="zh-CN" altLang="en-US" sz="2800" b="1">
              <a:solidFill>
                <a:srgbClr val="FFFFFF"/>
              </a:solidFill>
            </a:endParaRPr>
          </a:p>
        </p:txBody>
      </p:sp>
      <p:cxnSp>
        <p:nvCxnSpPr>
          <p:cNvPr id="17416" name="直接箭头连接符 14"/>
          <p:cNvCxnSpPr/>
          <p:nvPr/>
        </p:nvCxnSpPr>
        <p:spPr>
          <a:xfrm rot="5400000" flipH="1" flipV="1">
            <a:off x="3557588" y="3400425"/>
            <a:ext cx="1066800" cy="444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7417" name="直接箭头连接符 17"/>
          <p:cNvCxnSpPr/>
          <p:nvPr/>
        </p:nvCxnSpPr>
        <p:spPr>
          <a:xfrm rot="16200000" flipH="1">
            <a:off x="3430588" y="3629025"/>
            <a:ext cx="3644900" cy="23558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7418" name="直接箭头连接符 25"/>
          <p:cNvCxnSpPr/>
          <p:nvPr/>
        </p:nvCxnSpPr>
        <p:spPr>
          <a:xfrm rot="16200000" flipH="1">
            <a:off x="4595812" y="3046412"/>
            <a:ext cx="2933700" cy="28003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7419" name="直接箭头连接符 29"/>
          <p:cNvCxnSpPr/>
          <p:nvPr/>
        </p:nvCxnSpPr>
        <p:spPr>
          <a:xfrm>
            <a:off x="4114800" y="2979738"/>
            <a:ext cx="179388" cy="35877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sp>
        <p:nvSpPr>
          <p:cNvPr id="17420" name="标题 1"/>
          <p:cNvSpPr/>
          <p:nvPr/>
        </p:nvSpPr>
        <p:spPr>
          <a:xfrm>
            <a:off x="3541712" y="4006850"/>
            <a:ext cx="311150" cy="622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4600">
                <a:latin typeface="Tahoma" pitchFamily="34" charset="0"/>
              </a:rPr>
              <a:t>F</a:t>
            </a:r>
            <a:endParaRPr lang="zh-CN" altLang="en-US" sz="4600">
              <a:latin typeface="Tahoma" pitchFamily="34" charset="0"/>
            </a:endParaRPr>
          </a:p>
        </p:txBody>
      </p:sp>
      <p:sp>
        <p:nvSpPr>
          <p:cNvPr id="17421" name="标题 1"/>
          <p:cNvSpPr/>
          <p:nvPr/>
        </p:nvSpPr>
        <p:spPr>
          <a:xfrm>
            <a:off x="5505450" y="3206750"/>
            <a:ext cx="311150" cy="622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4600">
                <a:latin typeface="Tahoma" pitchFamily="34" charset="0"/>
              </a:rPr>
              <a:t>F</a:t>
            </a:r>
            <a:endParaRPr lang="zh-CN" altLang="en-US" sz="4600">
              <a:latin typeface="Tahoma" pitchFamily="34" charset="0"/>
            </a:endParaRPr>
          </a:p>
        </p:txBody>
      </p:sp>
      <p:sp>
        <p:nvSpPr>
          <p:cNvPr id="17422" name="标题 1"/>
          <p:cNvSpPr/>
          <p:nvPr/>
        </p:nvSpPr>
        <p:spPr>
          <a:xfrm>
            <a:off x="0" y="1196975"/>
            <a:ext cx="3311525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（三）物距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&lt;f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23" name="标题 1"/>
          <p:cNvSpPr/>
          <p:nvPr/>
        </p:nvSpPr>
        <p:spPr>
          <a:xfrm>
            <a:off x="755650" y="5516562"/>
            <a:ext cx="5502275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ea typeface="黑体" pitchFamily="49" charset="-122"/>
              </a:rPr>
              <a:t>像情况：正立、放大、虚像</a:t>
            </a:r>
            <a:endParaRPr lang="zh-CN" altLang="en-US" b="1">
              <a:ea typeface="黑体" pitchFamily="49" charset="-122"/>
            </a:endParaRPr>
          </a:p>
        </p:txBody>
      </p:sp>
      <p:cxnSp>
        <p:nvCxnSpPr>
          <p:cNvPr id="17424" name="直接连接符 40"/>
          <p:cNvCxnSpPr/>
          <p:nvPr/>
        </p:nvCxnSpPr>
        <p:spPr>
          <a:xfrm rot="16200000" flipH="1">
            <a:off x="1792288" y="1168400"/>
            <a:ext cx="3956050" cy="235585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7425" name="直接连接符 41"/>
          <p:cNvCxnSpPr/>
          <p:nvPr/>
        </p:nvCxnSpPr>
        <p:spPr>
          <a:xfrm rot="16200000" flipH="1">
            <a:off x="2552700" y="876300"/>
            <a:ext cx="3048000" cy="26670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7426" name="直接箭头连接符 54"/>
          <p:cNvCxnSpPr/>
          <p:nvPr/>
        </p:nvCxnSpPr>
        <p:spPr>
          <a:xfrm rot="16200000" flipV="1">
            <a:off x="1216025" y="2284412"/>
            <a:ext cx="3244850" cy="4445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  <a:tailEnd type="arrow"/>
          </a:ln>
        </p:spPr>
      </p:cxnSp>
      <p:cxnSp>
        <p:nvCxnSpPr>
          <p:cNvPr id="17427" name="直接箭头连接符 17"/>
          <p:cNvCxnSpPr/>
          <p:nvPr/>
        </p:nvCxnSpPr>
        <p:spPr>
          <a:xfrm rot="16200000" flipH="1">
            <a:off x="3424238" y="3624262"/>
            <a:ext cx="3644900" cy="23558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7428" name="直接箭头连接符 25"/>
          <p:cNvCxnSpPr/>
          <p:nvPr/>
        </p:nvCxnSpPr>
        <p:spPr>
          <a:xfrm rot="16200000" flipH="1">
            <a:off x="4595812" y="3046412"/>
            <a:ext cx="2933700" cy="28003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7429" name="直接箭头连接符 17"/>
          <p:cNvCxnSpPr/>
          <p:nvPr/>
        </p:nvCxnSpPr>
        <p:spPr>
          <a:xfrm rot="16200000" flipH="1">
            <a:off x="3462338" y="3616325"/>
            <a:ext cx="3644900" cy="23558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7430" name="直接箭头连接符 25"/>
          <p:cNvCxnSpPr/>
          <p:nvPr/>
        </p:nvCxnSpPr>
        <p:spPr>
          <a:xfrm rot="16200000" flipH="1">
            <a:off x="4625975" y="3038475"/>
            <a:ext cx="2933700" cy="280035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grpSp>
        <p:nvGrpSpPr>
          <p:cNvPr id="17431" name="组合 28"/>
          <p:cNvGrpSpPr/>
          <p:nvPr/>
        </p:nvGrpSpPr>
        <p:grpSpPr>
          <a:xfrm>
            <a:off x="5967412" y="773112"/>
            <a:ext cx="2516188" cy="2344738"/>
            <a:chOff x="5967413" y="773113"/>
            <a:chExt cx="2516187" cy="2344737"/>
          </a:xfrm>
        </p:grpSpPr>
        <p:sp>
          <p:nvSpPr>
            <p:cNvPr id="17435" name="标题 1"/>
            <p:cNvSpPr/>
            <p:nvPr/>
          </p:nvSpPr>
          <p:spPr>
            <a:xfrm>
              <a:off x="6838950" y="2273300"/>
              <a:ext cx="1644650" cy="8445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rIns="0" bIns="0" anchor="b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4000" b="1">
                  <a:solidFill>
                    <a:srgbClr val="A50021"/>
                  </a:solidFill>
                  <a:ea typeface="黑体" pitchFamily="49" charset="-122"/>
                </a:rPr>
                <a:t>放大镜</a:t>
              </a:r>
              <a:endParaRPr lang="zh-CN" altLang="en-US" sz="4000" b="1">
                <a:solidFill>
                  <a:srgbClr val="A50021"/>
                </a:solidFill>
                <a:ea typeface="黑体" pitchFamily="49" charset="-122"/>
              </a:endParaRPr>
            </a:p>
          </p:txBody>
        </p:sp>
        <p:pic>
          <p:nvPicPr>
            <p:cNvPr id="17436" name="图片 4" descr="123.JP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967413" y="773113"/>
              <a:ext cx="2505075" cy="176847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grpSp>
        <p:nvGrpSpPr>
          <p:cNvPr id="17432" name="Group 29"/>
          <p:cNvGrpSpPr/>
          <p:nvPr/>
        </p:nvGrpSpPr>
        <p:grpSpPr>
          <a:xfrm>
            <a:off x="4114800" y="2971800"/>
            <a:ext cx="539750" cy="25400"/>
            <a:chOff x="2597" y="1877"/>
            <a:chExt cx="340" cy="16"/>
          </a:xfrm>
        </p:grpSpPr>
        <p:cxnSp>
          <p:nvCxnSpPr>
            <p:cNvPr id="17433" name="直接箭头连接符 9"/>
            <p:cNvCxnSpPr/>
            <p:nvPr/>
          </p:nvCxnSpPr>
          <p:spPr>
            <a:xfrm>
              <a:off x="2597" y="1877"/>
              <a:ext cx="266" cy="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arrow"/>
            </a:ln>
          </p:spPr>
        </p:cxnSp>
        <p:cxnSp>
          <p:nvCxnSpPr>
            <p:cNvPr id="17434" name="Line 28"/>
            <p:cNvCxnSpPr/>
            <p:nvPr/>
          </p:nvCxnSpPr>
          <p:spPr>
            <a:xfrm>
              <a:off x="2738" y="1877"/>
              <a:ext cx="19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5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8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3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6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9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2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2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7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TextBox 3"/>
          <p:cNvSpPr/>
          <p:nvPr/>
        </p:nvSpPr>
        <p:spPr>
          <a:xfrm>
            <a:off x="1447800" y="457200"/>
            <a:ext cx="37401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生活中的放大镜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8435" name="Picture 2" descr="http://img10.3lian.com/c1/show/02/24/2011031721393406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349750" y="1028700"/>
            <a:ext cx="2808288" cy="2808288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8436" name="Picture 8" descr="http://www.sc126.com/uploads/sc/110823/2011082322381098.jpg"/>
          <p:cNvPicPr/>
          <p:nvPr/>
        </p:nvPicPr>
        <p:blipFill>
          <a:blip r:embed="rId3"/>
          <a:srcRect t="23433" b="7941"/>
          <a:stretch>
            <a:fillRect/>
          </a:stretch>
        </p:blipFill>
        <p:spPr>
          <a:xfrm>
            <a:off x="1116012" y="1268412"/>
            <a:ext cx="2808288" cy="4414838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grpSp>
        <p:nvGrpSpPr>
          <p:cNvPr id="18437" name="Group 13"/>
          <p:cNvGrpSpPr/>
          <p:nvPr/>
        </p:nvGrpSpPr>
        <p:grpSpPr>
          <a:xfrm>
            <a:off x="4211638" y="4546600"/>
            <a:ext cx="4321175" cy="1943100"/>
            <a:chOff x="2653" y="2864"/>
            <a:chExt cx="2722" cy="1224"/>
          </a:xfrm>
        </p:grpSpPr>
        <p:pic>
          <p:nvPicPr>
            <p:cNvPr id="18438" name="Picture 6" descr="http://epaper.gxnews.com.cn/jb/res/1/20110121/79071295594921062.jpg"/>
            <p:cNvPicPr/>
            <p:nvPr/>
          </p:nvPicPr>
          <p:blipFill>
            <a:blip r:embed="rId4"/>
            <a:srcRect t="34308" r="574" b="34923"/>
            <a:stretch>
              <a:fillRect/>
            </a:stretch>
          </p:blipFill>
          <p:spPr>
            <a:xfrm>
              <a:off x="2653" y="2886"/>
              <a:ext cx="2722" cy="1201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blurRad="292100" dist="139700" dir="2700000" algn="tl">
                <a:srgbClr val="333333">
                  <a:alpha val="64999"/>
                </a:srgbClr>
              </a:outerShdw>
            </a:effectLst>
          </p:spPr>
        </p:pic>
        <p:pic>
          <p:nvPicPr>
            <p:cNvPr id="18439" name="Picture 12" descr="DSCF2600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2653" y="2864"/>
              <a:ext cx="2722" cy="122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9458" name="Group 55"/>
          <p:cNvGraphicFramePr>
            <a:graphicFrameLocks noGrp="1"/>
          </p:cNvGraphicFramePr>
          <p:nvPr/>
        </p:nvGraphicFramePr>
        <p:xfrm>
          <a:off x="755650" y="1341438"/>
          <a:ext cx="7696200" cy="3095624"/>
        </p:xfrm>
        <a:graphic>
          <a:graphicData uri="http://schemas.openxmlformats.org/drawingml/2006/table">
            <a:tbl>
              <a:tblPr/>
              <a:tblGrid>
                <a:gridCol w="1600200"/>
                <a:gridCol w="1600200"/>
                <a:gridCol w="2819400"/>
                <a:gridCol w="1676400"/>
              </a:tblGrid>
              <a:tr h="647700"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2800" b="1">
                          <a:latin typeface="黑体" pitchFamily="49" charset="-122"/>
                          <a:ea typeface="黑体" pitchFamily="49" charset="-122"/>
                        </a:rPr>
                        <a:t>物距</a:t>
                      </a:r>
                      <a:r>
                        <a:rPr lang="en-US" altLang="zh-CN" sz="2800" b="1">
                          <a:latin typeface="黑体" pitchFamily="49" charset="-122"/>
                          <a:ea typeface="黑体" pitchFamily="49" charset="-122"/>
                        </a:rPr>
                        <a:t>u</a:t>
                      </a:r>
                      <a:endParaRPr lang="zh-CN" altLang="zh-CN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2800" b="1">
                          <a:latin typeface="黑体" pitchFamily="49" charset="-122"/>
                          <a:ea typeface="黑体" pitchFamily="49" charset="-122"/>
                        </a:rPr>
                        <a:t>像距</a:t>
                      </a:r>
                      <a:r>
                        <a:rPr lang="en-US" altLang="zh-CN" sz="2800" b="1">
                          <a:latin typeface="黑体" pitchFamily="49" charset="-122"/>
                          <a:ea typeface="黑体" pitchFamily="49" charset="-122"/>
                        </a:rPr>
                        <a:t>v</a:t>
                      </a:r>
                      <a:endParaRPr lang="zh-CN" altLang="zh-CN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2800" b="1">
                          <a:latin typeface="黑体" pitchFamily="49" charset="-122"/>
                          <a:ea typeface="黑体" pitchFamily="49" charset="-122"/>
                        </a:rPr>
                        <a:t>像情况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2800" b="1">
                          <a:latin typeface="黑体" pitchFamily="49" charset="-122"/>
                          <a:ea typeface="黑体" pitchFamily="49" charset="-122"/>
                        </a:rPr>
                        <a:t>应用</a:t>
                      </a:r>
                      <a:endParaRPr lang="zh-CN" altLang="en-US" sz="28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647700"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3200" b="1">
                          <a:latin typeface="黑体" pitchFamily="49" charset="-122"/>
                          <a:ea typeface="黑体" pitchFamily="49" charset="-122"/>
                        </a:rPr>
                        <a:t>u&gt;2f</a:t>
                      </a:r>
                      <a:endParaRPr lang="zh-CN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647700"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3200" b="1">
                          <a:latin typeface="黑体" pitchFamily="49" charset="-122"/>
                          <a:ea typeface="黑体" pitchFamily="49" charset="-122"/>
                        </a:rPr>
                        <a:t>2f&gt;u&gt;f</a:t>
                      </a:r>
                      <a:endParaRPr lang="zh-CN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76262"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3200" b="1">
                          <a:latin typeface="黑体" pitchFamily="49" charset="-122"/>
                          <a:ea typeface="黑体" pitchFamily="49" charset="-122"/>
                        </a:rPr>
                        <a:t>U=2f</a:t>
                      </a:r>
                      <a:endParaRPr lang="zh-CN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lnTlToBr w="6350">
                      <a:solidFill>
                        <a:prstClr val="black"/>
                      </a:solidFill>
                      <a:miter lim="800000"/>
                    </a:lnTlToBr>
                    <a:noFill/>
                  </a:tcPr>
                </a:tc>
              </a:tr>
              <a:tr h="576262"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3200" b="1">
                          <a:latin typeface="黑体" pitchFamily="49" charset="-122"/>
                          <a:ea typeface="黑体" pitchFamily="49" charset="-122"/>
                        </a:rPr>
                        <a:t>U&lt;f</a:t>
                      </a:r>
                      <a:endParaRPr lang="zh-CN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lnTlToBr w="6350">
                      <a:solidFill>
                        <a:prstClr val="black"/>
                      </a:solidFill>
                      <a:miter lim="800000"/>
                    </a:lnTlToBr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vert="horz" wrap="square" lIns="68580" tIns="0" rIns="68580" bIns="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32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9492" name="标题 1"/>
          <p:cNvSpPr/>
          <p:nvPr/>
        </p:nvSpPr>
        <p:spPr>
          <a:xfrm>
            <a:off x="2438400" y="620712"/>
            <a:ext cx="4648200" cy="5476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ahoma" pitchFamily="34" charset="0"/>
                <a:ea typeface="黑体" pitchFamily="49" charset="-122"/>
              </a:rPr>
              <a:t>（四）凸透镜成像几种情况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19493" name="Rectangle 39"/>
          <p:cNvSpPr/>
          <p:nvPr/>
        </p:nvSpPr>
        <p:spPr>
          <a:xfrm>
            <a:off x="2411412" y="2060575"/>
            <a:ext cx="1260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2f&gt;V&gt;f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94" name="Rectangle 40"/>
          <p:cNvSpPr/>
          <p:nvPr/>
        </p:nvSpPr>
        <p:spPr>
          <a:xfrm>
            <a:off x="4075112" y="2092325"/>
            <a:ext cx="26352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倒立、缩小、实像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95" name="Rectangle 47"/>
          <p:cNvSpPr/>
          <p:nvPr/>
        </p:nvSpPr>
        <p:spPr>
          <a:xfrm>
            <a:off x="6948488" y="2060575"/>
            <a:ext cx="11033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照相机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96" name="Rectangle 48"/>
          <p:cNvSpPr/>
          <p:nvPr/>
        </p:nvSpPr>
        <p:spPr>
          <a:xfrm>
            <a:off x="7019925" y="2636838"/>
            <a:ext cx="11033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幻灯机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97" name="Rectangle 49"/>
          <p:cNvSpPr/>
          <p:nvPr/>
        </p:nvSpPr>
        <p:spPr>
          <a:xfrm>
            <a:off x="2555875" y="2636838"/>
            <a:ext cx="901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V&gt;2f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98" name="Rectangle 50"/>
          <p:cNvSpPr/>
          <p:nvPr/>
        </p:nvSpPr>
        <p:spPr>
          <a:xfrm>
            <a:off x="4067175" y="2708275"/>
            <a:ext cx="26352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倒立、放大、实像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99" name="Rectangle 51"/>
          <p:cNvSpPr/>
          <p:nvPr/>
        </p:nvSpPr>
        <p:spPr>
          <a:xfrm>
            <a:off x="2627312" y="3357562"/>
            <a:ext cx="901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V=2f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500" name="Rectangle 52"/>
          <p:cNvSpPr/>
          <p:nvPr/>
        </p:nvSpPr>
        <p:spPr>
          <a:xfrm>
            <a:off x="4067175" y="3357562"/>
            <a:ext cx="26352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倒立、等大、实像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501" name="Rectangle 53"/>
          <p:cNvSpPr/>
          <p:nvPr/>
        </p:nvSpPr>
        <p:spPr>
          <a:xfrm>
            <a:off x="4067175" y="3932238"/>
            <a:ext cx="26352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正立、放大、虚像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502" name="Rectangle 54"/>
          <p:cNvSpPr/>
          <p:nvPr/>
        </p:nvSpPr>
        <p:spPr>
          <a:xfrm>
            <a:off x="7092950" y="3932238"/>
            <a:ext cx="11033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放大镜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503" name="标题 1"/>
          <p:cNvSpPr/>
          <p:nvPr/>
        </p:nvSpPr>
        <p:spPr>
          <a:xfrm>
            <a:off x="468312" y="4508500"/>
            <a:ext cx="8459788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、凸透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镜成实像时，物距增大，像距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减小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，像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减小</a:t>
            </a:r>
            <a:endParaRPr lang="zh-CN" altLang="en-US" sz="2800" b="1">
              <a:solidFill>
                <a:srgbClr val="A50021"/>
              </a:solidFill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19504" name="标题 1"/>
          <p:cNvSpPr/>
          <p:nvPr/>
        </p:nvSpPr>
        <p:spPr>
          <a:xfrm>
            <a:off x="468312" y="5373688"/>
            <a:ext cx="8459788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、凸透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镜成虚像时，物距增大，像距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增大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，像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增大</a:t>
            </a:r>
            <a:endParaRPr lang="zh-CN" altLang="en-US" sz="2800" b="1">
              <a:solidFill>
                <a:srgbClr val="A50021"/>
              </a:solidFill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9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9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/>
                                        <p:tgtEl>
                                          <p:spTgt spid="19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9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2" dur="500"/>
                                        <p:tgtEl>
                                          <p:spTgt spid="19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7" dur="500"/>
                                        <p:tgtEl>
                                          <p:spTgt spid="19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2" dur="500"/>
                                        <p:tgtEl>
                                          <p:spTgt spid="19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93" grpId="0"/>
      <p:bldP spid="19494" grpId="1"/>
      <p:bldP spid="19495" grpId="2"/>
      <p:bldP spid="19496" grpId="3"/>
      <p:bldP spid="19497" grpId="4"/>
      <p:bldP spid="19498" grpId="5"/>
      <p:bldP spid="19499" grpId="6"/>
      <p:bldP spid="19500" grpId="7"/>
      <p:bldP spid="19501" grpId="8"/>
      <p:bldP spid="19502" grpId="9"/>
      <p:bldP spid="19503" grpId="1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82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66800" y="1447800"/>
            <a:ext cx="7162800" cy="350520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20483" name="直接连接符 7"/>
          <p:cNvCxnSpPr/>
          <p:nvPr/>
        </p:nvCxnSpPr>
        <p:spPr>
          <a:xfrm flipV="1">
            <a:off x="527050" y="3873500"/>
            <a:ext cx="7912100" cy="88900"/>
          </a:xfrm>
          <a:prstGeom prst="line">
            <a:avLst/>
          </a:prstGeom>
          <a:noFill/>
          <a:ln>
            <a:solidFill>
              <a:srgbClr val="4A7EBB"/>
            </a:solidFill>
            <a:prstDash val="dash"/>
            <a:miter lim="800000"/>
          </a:ln>
        </p:spPr>
      </p:cxnSp>
      <p:sp>
        <p:nvSpPr>
          <p:cNvPr id="20484" name="标题 1"/>
          <p:cNvSpPr/>
          <p:nvPr/>
        </p:nvSpPr>
        <p:spPr>
          <a:xfrm>
            <a:off x="1835150" y="476250"/>
            <a:ext cx="5111750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三、探究凸透镜成像规律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" name="标题 1"/>
          <p:cNvSpPr/>
          <p:nvPr/>
        </p:nvSpPr>
        <p:spPr>
          <a:xfrm>
            <a:off x="1549400" y="4984750"/>
            <a:ext cx="2222500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实验分析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486" name="2外.avi">
            <a:hlinkClick action="ppaction://media"/>
          </p:cNvPr>
          <p:cNvPicPr/>
          <p:nvPr>
            <a:videoFile r:link="rId4"/>
            <p:extLst>
              <p:ext uri="{DAA4B4D4-6D71-4841-9C94-3DE7FCFB9230}"/>
            </p:extLst>
          </p:nvPr>
        </p:nvPicPr>
        <p:blipFill>
          <a:blip r:embed="rId3"/>
          <a:stretch>
            <a:fillRect/>
          </a:stretch>
        </p:blipFill>
        <p:spPr>
          <a:xfrm>
            <a:off x="1143000" y="1447800"/>
            <a:ext cx="7162800" cy="350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6" name="Picture 27" descr="10001"/>
          <p:cNvPicPr/>
          <p:nvPr/>
        </p:nvPicPr>
        <p:blipFill>
          <a:blip r:embed="rId3"/>
          <a:srcRect l="13791" t="7285" r="14733" b="6412"/>
          <a:stretch>
            <a:fillRect/>
          </a:stretch>
        </p:blipFill>
        <p:spPr>
          <a:xfrm>
            <a:off x="2438400" y="2224088"/>
            <a:ext cx="5535612" cy="424497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1507" name="Group 30"/>
          <p:cNvGrpSpPr/>
          <p:nvPr/>
        </p:nvGrpSpPr>
        <p:grpSpPr>
          <a:xfrm>
            <a:off x="5724525" y="4586288"/>
            <a:ext cx="1692275" cy="1773238"/>
            <a:chOff x="3600" y="2592"/>
            <a:chExt cx="1066" cy="1563"/>
          </a:xfrm>
        </p:grpSpPr>
        <p:cxnSp>
          <p:nvCxnSpPr>
            <p:cNvPr id="21528" name="Line 24"/>
            <p:cNvCxnSpPr/>
            <p:nvPr/>
          </p:nvCxnSpPr>
          <p:spPr>
            <a:xfrm flipH="1">
              <a:off x="4091" y="2592"/>
              <a:ext cx="283" cy="110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  <p:sp>
          <p:nvSpPr>
            <p:cNvPr id="21529" name="Text Box 25"/>
            <p:cNvSpPr/>
            <p:nvPr/>
          </p:nvSpPr>
          <p:spPr>
            <a:xfrm>
              <a:off x="3600" y="3697"/>
              <a:ext cx="1066" cy="45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视神经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1508" name="Group 28"/>
          <p:cNvGrpSpPr/>
          <p:nvPr/>
        </p:nvGrpSpPr>
        <p:grpSpPr>
          <a:xfrm>
            <a:off x="5410200" y="2511425"/>
            <a:ext cx="3617912" cy="1306512"/>
            <a:chOff x="3408" y="1285"/>
            <a:chExt cx="2279" cy="823"/>
          </a:xfrm>
        </p:grpSpPr>
        <p:sp>
          <p:nvSpPr>
            <p:cNvPr id="21526" name="Text Box 23"/>
            <p:cNvSpPr/>
            <p:nvPr/>
          </p:nvSpPr>
          <p:spPr>
            <a:xfrm>
              <a:off x="4558" y="1285"/>
              <a:ext cx="112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玻璃体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1527" name="Line 30"/>
            <p:cNvCxnSpPr/>
            <p:nvPr/>
          </p:nvCxnSpPr>
          <p:spPr>
            <a:xfrm flipV="1">
              <a:off x="3408" y="1584"/>
              <a:ext cx="1202" cy="52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</p:grpSp>
      <p:grpSp>
        <p:nvGrpSpPr>
          <p:cNvPr id="21509" name="Group 29"/>
          <p:cNvGrpSpPr/>
          <p:nvPr/>
        </p:nvGrpSpPr>
        <p:grpSpPr>
          <a:xfrm>
            <a:off x="6508750" y="3533775"/>
            <a:ext cx="2635250" cy="519112"/>
            <a:chOff x="4100" y="1929"/>
            <a:chExt cx="1660" cy="327"/>
          </a:xfrm>
        </p:grpSpPr>
        <p:sp>
          <p:nvSpPr>
            <p:cNvPr id="21524" name="Text Box 14"/>
            <p:cNvSpPr/>
            <p:nvPr/>
          </p:nvSpPr>
          <p:spPr>
            <a:xfrm>
              <a:off x="4608" y="1929"/>
              <a:ext cx="115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视网膜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1525" name="Line 31"/>
            <p:cNvCxnSpPr/>
            <p:nvPr/>
          </p:nvCxnSpPr>
          <p:spPr>
            <a:xfrm flipV="1">
              <a:off x="4100" y="2112"/>
              <a:ext cx="538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</p:grpSp>
      <p:grpSp>
        <p:nvGrpSpPr>
          <p:cNvPr id="21510" name="Group 26"/>
          <p:cNvGrpSpPr/>
          <p:nvPr/>
        </p:nvGrpSpPr>
        <p:grpSpPr>
          <a:xfrm>
            <a:off x="1447800" y="1995488"/>
            <a:ext cx="2133600" cy="1143000"/>
            <a:chOff x="912" y="960"/>
            <a:chExt cx="1344" cy="676"/>
          </a:xfrm>
        </p:grpSpPr>
        <p:sp>
          <p:nvSpPr>
            <p:cNvPr id="21522" name="Text Box 22"/>
            <p:cNvSpPr/>
            <p:nvPr/>
          </p:nvSpPr>
          <p:spPr>
            <a:xfrm>
              <a:off x="912" y="960"/>
              <a:ext cx="1066" cy="30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睫状体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1523" name="Line 32"/>
            <p:cNvCxnSpPr/>
            <p:nvPr/>
          </p:nvCxnSpPr>
          <p:spPr>
            <a:xfrm flipH="1" flipV="1">
              <a:off x="1746" y="1282"/>
              <a:ext cx="510" cy="35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</p:grpSp>
      <p:grpSp>
        <p:nvGrpSpPr>
          <p:cNvPr id="21511" name="Group 25"/>
          <p:cNvGrpSpPr/>
          <p:nvPr/>
        </p:nvGrpSpPr>
        <p:grpSpPr>
          <a:xfrm>
            <a:off x="685800" y="2833688"/>
            <a:ext cx="2160588" cy="1093788"/>
            <a:chOff x="432" y="1488"/>
            <a:chExt cx="1361" cy="689"/>
          </a:xfrm>
        </p:grpSpPr>
        <p:sp>
          <p:nvSpPr>
            <p:cNvPr id="21520" name="Text Box 12"/>
            <p:cNvSpPr/>
            <p:nvPr/>
          </p:nvSpPr>
          <p:spPr>
            <a:xfrm>
              <a:off x="432" y="1488"/>
              <a:ext cx="8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角膜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1521" name="Line 33"/>
            <p:cNvCxnSpPr/>
            <p:nvPr/>
          </p:nvCxnSpPr>
          <p:spPr>
            <a:xfrm flipH="1" flipV="1">
              <a:off x="1056" y="1751"/>
              <a:ext cx="737" cy="42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</p:grpSp>
      <p:grpSp>
        <p:nvGrpSpPr>
          <p:cNvPr id="21512" name="Group 24"/>
          <p:cNvGrpSpPr/>
          <p:nvPr/>
        </p:nvGrpSpPr>
        <p:grpSpPr>
          <a:xfrm>
            <a:off x="304800" y="3443288"/>
            <a:ext cx="3065462" cy="863600"/>
            <a:chOff x="192" y="1872"/>
            <a:chExt cx="1931" cy="544"/>
          </a:xfrm>
        </p:grpSpPr>
        <p:sp>
          <p:nvSpPr>
            <p:cNvPr id="21518" name="Text Box 13"/>
            <p:cNvSpPr/>
            <p:nvPr/>
          </p:nvSpPr>
          <p:spPr>
            <a:xfrm>
              <a:off x="192" y="1872"/>
              <a:ext cx="110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晶状体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1519" name="Line 34"/>
            <p:cNvCxnSpPr/>
            <p:nvPr/>
          </p:nvCxnSpPr>
          <p:spPr>
            <a:xfrm flipH="1" flipV="1">
              <a:off x="960" y="2104"/>
              <a:ext cx="1163" cy="31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</p:grpSp>
      <p:grpSp>
        <p:nvGrpSpPr>
          <p:cNvPr id="21513" name="Group 27"/>
          <p:cNvGrpSpPr/>
          <p:nvPr/>
        </p:nvGrpSpPr>
        <p:grpSpPr>
          <a:xfrm>
            <a:off x="1676400" y="4433888"/>
            <a:ext cx="1436688" cy="519112"/>
            <a:chOff x="1056" y="2496"/>
            <a:chExt cx="905" cy="327"/>
          </a:xfrm>
        </p:grpSpPr>
        <p:sp>
          <p:nvSpPr>
            <p:cNvPr id="21516" name="Text Box 20"/>
            <p:cNvSpPr/>
            <p:nvPr/>
          </p:nvSpPr>
          <p:spPr>
            <a:xfrm>
              <a:off x="1056" y="2496"/>
              <a:ext cx="70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瞳孔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1517" name="Line 35"/>
            <p:cNvCxnSpPr/>
            <p:nvPr/>
          </p:nvCxnSpPr>
          <p:spPr>
            <a:xfrm flipH="1">
              <a:off x="1536" y="2565"/>
              <a:ext cx="425" cy="11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tailEnd type="triangle"/>
            </a:ln>
          </p:spPr>
        </p:cxnSp>
      </p:grpSp>
      <p:sp>
        <p:nvSpPr>
          <p:cNvPr id="21514" name="Text Box 3"/>
          <p:cNvSpPr/>
          <p:nvPr/>
        </p:nvSpPr>
        <p:spPr>
          <a:xfrm>
            <a:off x="684212" y="1196975"/>
            <a:ext cx="5257800" cy="528638"/>
          </a:xfrm>
          <a:prstGeom prst="rect">
            <a:avLst/>
          </a:prstGeom>
          <a:noFill/>
          <a:ln>
            <a:solidFill>
              <a:schemeClr val="bg1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宋体" pitchFamily="2" charset="-122"/>
                <a:ea typeface="黑体" pitchFamily="49" charset="-122"/>
              </a:rPr>
              <a:t>（一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）</a:t>
            </a:r>
            <a:r>
              <a:rPr kumimoji="1" lang="zh-CN" altLang="en-US" sz="2800" b="1">
                <a:latin typeface="宋体" pitchFamily="2" charset="-122"/>
                <a:ea typeface="黑体" pitchFamily="49" charset="-122"/>
              </a:rPr>
              <a:t>眼球的结构：</a:t>
            </a:r>
            <a:endParaRPr kumimoji="1" lang="zh-CN" altLang="en-US" sz="28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1515" name="标题 1"/>
          <p:cNvSpPr/>
          <p:nvPr/>
        </p:nvSpPr>
        <p:spPr>
          <a:xfrm>
            <a:off x="2771775" y="404812"/>
            <a:ext cx="3671888" cy="71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bIns="0" anchor="b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四、眼睛和眼镜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TextBox 15"/>
          <p:cNvSpPr/>
          <p:nvPr/>
        </p:nvSpPr>
        <p:spPr>
          <a:xfrm>
            <a:off x="609600" y="533400"/>
            <a:ext cx="5715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宋体" pitchFamily="2" charset="-122"/>
                <a:ea typeface="黑体" pitchFamily="49" charset="-122"/>
              </a:rPr>
              <a:t>（二）人眼看物体的原理：</a:t>
            </a:r>
            <a:endParaRPr kumimoji="1" lang="zh-CN" altLang="en-US" sz="2800" b="1">
              <a:latin typeface="宋体" pitchFamily="2" charset="-122"/>
              <a:ea typeface="黑体" pitchFamily="49" charset="-122"/>
            </a:endParaRPr>
          </a:p>
        </p:txBody>
      </p:sp>
      <p:grpSp>
        <p:nvGrpSpPr>
          <p:cNvPr id="23555" name="Group 16"/>
          <p:cNvGrpSpPr/>
          <p:nvPr/>
        </p:nvGrpSpPr>
        <p:grpSpPr>
          <a:xfrm>
            <a:off x="2339975" y="2420938"/>
            <a:ext cx="3660775" cy="868362"/>
            <a:chOff x="1474" y="1253"/>
            <a:chExt cx="2306" cy="547"/>
          </a:xfrm>
        </p:grpSpPr>
        <p:pic>
          <p:nvPicPr>
            <p:cNvPr id="23559" name="Picture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996" y="1253"/>
              <a:ext cx="784" cy="51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3560" name="Picture 7" descr="E:\040407582722.jpg"/>
            <p:cNvPicPr/>
            <p:nvPr/>
          </p:nvPicPr>
          <p:blipFill>
            <a:blip r:embed="rId3"/>
            <a:srcRect l="88087" b="77974"/>
            <a:stretch>
              <a:fillRect/>
            </a:stretch>
          </p:blipFill>
          <p:spPr>
            <a:xfrm>
              <a:off x="1474" y="1333"/>
              <a:ext cx="491" cy="46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3561" name="组合 44"/>
            <p:cNvGrpSpPr/>
            <p:nvPr/>
          </p:nvGrpSpPr>
          <p:grpSpPr>
            <a:xfrm rot="540000">
              <a:off x="1746" y="1401"/>
              <a:ext cx="1960" cy="124"/>
              <a:chOff x="2157858" y="6116404"/>
              <a:chExt cx="4128654" cy="357190"/>
            </a:xfrm>
          </p:grpSpPr>
          <p:cxnSp>
            <p:nvCxnSpPr>
              <p:cNvPr id="23565" name="直接箭头连接符 41"/>
              <p:cNvCxnSpPr/>
              <p:nvPr/>
            </p:nvCxnSpPr>
            <p:spPr>
              <a:xfrm rot="21000000">
                <a:off x="2157858" y="6116404"/>
                <a:ext cx="2142891" cy="357190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  <a:tailEnd type="arrow"/>
              </a:ln>
            </p:spPr>
          </p:cxnSp>
          <p:cxnSp>
            <p:nvCxnSpPr>
              <p:cNvPr id="23566" name="直接连接符 43"/>
              <p:cNvCxnSpPr/>
              <p:nvPr/>
            </p:nvCxnSpPr>
            <p:spPr>
              <a:xfrm>
                <a:off x="4214810" y="6286520"/>
                <a:ext cx="2071702" cy="1588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</p:grpSp>
        <p:cxnSp>
          <p:nvCxnSpPr>
            <p:cNvPr id="23562" name="直接箭头连接符 46"/>
            <p:cNvCxnSpPr/>
            <p:nvPr/>
          </p:nvCxnSpPr>
          <p:spPr>
            <a:xfrm flipV="1">
              <a:off x="1720" y="1570"/>
              <a:ext cx="1069" cy="230"/>
            </a:xfrm>
            <a:prstGeom prst="line">
              <a:avLst/>
            </a:prstGeom>
            <a:noFill/>
            <a:ln w="28575">
              <a:solidFill>
                <a:srgbClr val="C00000"/>
              </a:solidFill>
              <a:miter lim="800000"/>
              <a:tailEnd type="arrow"/>
            </a:ln>
          </p:spPr>
        </p:cxnSp>
        <p:cxnSp>
          <p:nvCxnSpPr>
            <p:cNvPr id="23563" name="直接连接符 47"/>
            <p:cNvCxnSpPr/>
            <p:nvPr/>
          </p:nvCxnSpPr>
          <p:spPr>
            <a:xfrm rot="20760000">
              <a:off x="2711" y="1460"/>
              <a:ext cx="992" cy="1"/>
            </a:xfrm>
            <a:prstGeom prst="line">
              <a:avLst/>
            </a:prstGeom>
            <a:noFill/>
            <a:ln w="28575">
              <a:solidFill>
                <a:srgbClr val="C00000"/>
              </a:solidFill>
              <a:miter lim="800000"/>
            </a:ln>
          </p:spPr>
        </p:cxnSp>
        <p:sp>
          <p:nvSpPr>
            <p:cNvPr id="23564" name="矩形 51"/>
            <p:cNvSpPr/>
            <p:nvPr/>
          </p:nvSpPr>
          <p:spPr bwMode="auto">
            <a:xfrm>
              <a:off x="3685" y="1432"/>
              <a:ext cx="21" cy="14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31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endParaRPr kumimoji="1" lang="zh-CN" altLang="en-US" sz="2800" b="1"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23556" name="TextBox 15"/>
          <p:cNvSpPr/>
          <p:nvPr/>
        </p:nvSpPr>
        <p:spPr>
          <a:xfrm>
            <a:off x="827088" y="1412875"/>
            <a:ext cx="68849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物距大于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倍焦距时，成倒立缩小的实像。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7" name="Rectangle 4"/>
          <p:cNvSpPr/>
          <p:nvPr/>
        </p:nvSpPr>
        <p:spPr>
          <a:xfrm>
            <a:off x="611188" y="4149725"/>
            <a:ext cx="8077200" cy="563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    看近处物体，晶状体变</a:t>
            </a:r>
            <a:r>
              <a:rPr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厚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，焦距变</a:t>
            </a:r>
            <a:r>
              <a:rPr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短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，折光能力变</a:t>
            </a:r>
            <a:r>
              <a:rPr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强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，像成在视网膜上。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3558" name="Rectangle 5"/>
          <p:cNvSpPr/>
          <p:nvPr/>
        </p:nvSpPr>
        <p:spPr>
          <a:xfrm>
            <a:off x="687388" y="5216525"/>
            <a:ext cx="8077200" cy="563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Arial" pitchFamily="34" charset="0"/>
                <a:ea typeface="黑体" pitchFamily="49" charset="-122"/>
              </a:rPr>
              <a:t>    看远处物体，晶状体变</a:t>
            </a:r>
            <a:r>
              <a:rPr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薄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，焦距变</a:t>
            </a:r>
            <a:r>
              <a:rPr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长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，折光能力变</a:t>
            </a:r>
            <a:r>
              <a:rPr lang="zh-CN" altLang="en-US" sz="2800" b="1">
                <a:solidFill>
                  <a:srgbClr val="A50021"/>
                </a:solidFill>
                <a:latin typeface="Arial" pitchFamily="34" charset="0"/>
                <a:ea typeface="黑体" pitchFamily="49" charset="-122"/>
              </a:rPr>
              <a:t>弱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，像成在视网膜上。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1"/>
      <p:bldP spid="23558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TextBox 7"/>
          <p:cNvSpPr/>
          <p:nvPr/>
        </p:nvSpPr>
        <p:spPr>
          <a:xfrm>
            <a:off x="1979612" y="476250"/>
            <a:ext cx="47894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（三）人眼有关定义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4579" name="Group 4"/>
          <p:cNvGrpSpPr/>
          <p:nvPr/>
        </p:nvGrpSpPr>
        <p:grpSpPr>
          <a:xfrm>
            <a:off x="1905000" y="1219200"/>
            <a:ext cx="5046662" cy="1584325"/>
            <a:chOff x="495" y="2211"/>
            <a:chExt cx="3179" cy="998"/>
          </a:xfrm>
        </p:grpSpPr>
        <p:pic>
          <p:nvPicPr>
            <p:cNvPr id="24595" name="Picture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597" y="2211"/>
              <a:ext cx="1077" cy="93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4596" name="Picture 7" descr="E:\040407582722.jpg"/>
            <p:cNvPicPr/>
            <p:nvPr/>
          </p:nvPicPr>
          <p:blipFill>
            <a:blip r:embed="rId3"/>
            <a:srcRect l="88087" b="77974"/>
            <a:stretch>
              <a:fillRect/>
            </a:stretch>
          </p:blipFill>
          <p:spPr>
            <a:xfrm>
              <a:off x="495" y="2354"/>
              <a:ext cx="675" cy="8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4597" name="组合 44"/>
            <p:cNvGrpSpPr/>
            <p:nvPr/>
          </p:nvGrpSpPr>
          <p:grpSpPr>
            <a:xfrm rot="540000">
              <a:off x="868" y="2479"/>
              <a:ext cx="2693" cy="226"/>
              <a:chOff x="2157858" y="6116404"/>
              <a:chExt cx="4128654" cy="357190"/>
            </a:xfrm>
          </p:grpSpPr>
          <p:cxnSp>
            <p:nvCxnSpPr>
              <p:cNvPr id="24602" name="直接箭头连接符 41"/>
              <p:cNvCxnSpPr/>
              <p:nvPr/>
            </p:nvCxnSpPr>
            <p:spPr>
              <a:xfrm rot="21000000">
                <a:off x="2157858" y="6116404"/>
                <a:ext cx="2142891" cy="357190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  <a:tailEnd type="arrow"/>
              </a:ln>
            </p:spPr>
          </p:cxnSp>
          <p:cxnSp>
            <p:nvCxnSpPr>
              <p:cNvPr id="24603" name="直接连接符 43"/>
              <p:cNvCxnSpPr/>
              <p:nvPr/>
            </p:nvCxnSpPr>
            <p:spPr>
              <a:xfrm>
                <a:off x="4214810" y="6286520"/>
                <a:ext cx="2071702" cy="1588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</p:grpSp>
        <p:grpSp>
          <p:nvGrpSpPr>
            <p:cNvPr id="24598" name="组合 45"/>
            <p:cNvGrpSpPr/>
            <p:nvPr/>
          </p:nvGrpSpPr>
          <p:grpSpPr>
            <a:xfrm rot="20760000">
              <a:off x="857" y="2687"/>
              <a:ext cx="2706" cy="303"/>
              <a:chOff x="2172339" y="6030140"/>
              <a:chExt cx="4114173" cy="504061"/>
            </a:xfrm>
          </p:grpSpPr>
          <p:cxnSp>
            <p:nvCxnSpPr>
              <p:cNvPr id="24600" name="直接箭头连接符 46"/>
              <p:cNvCxnSpPr/>
              <p:nvPr/>
            </p:nvCxnSpPr>
            <p:spPr>
              <a:xfrm rot="840000" flipV="1">
                <a:off x="2172339" y="6030140"/>
                <a:ext cx="2143139" cy="504061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  <a:tailEnd type="arrow"/>
              </a:ln>
            </p:spPr>
          </p:cxnSp>
          <p:cxnSp>
            <p:nvCxnSpPr>
              <p:cNvPr id="24601" name="直接连接符 47"/>
              <p:cNvCxnSpPr/>
              <p:nvPr/>
            </p:nvCxnSpPr>
            <p:spPr>
              <a:xfrm>
                <a:off x="4214810" y="6286520"/>
                <a:ext cx="2071702" cy="1588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</p:grpSp>
        <p:sp>
          <p:nvSpPr>
            <p:cNvPr id="24599" name="矩形 51"/>
            <p:cNvSpPr/>
            <p:nvPr/>
          </p:nvSpPr>
          <p:spPr bwMode="auto">
            <a:xfrm>
              <a:off x="3531" y="2535"/>
              <a:ext cx="29" cy="27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317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endParaRPr kumimoji="1" lang="zh-CN" altLang="en-US" sz="2800" b="1"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24580" name="Group 22"/>
          <p:cNvGrpSpPr/>
          <p:nvPr/>
        </p:nvGrpSpPr>
        <p:grpSpPr>
          <a:xfrm>
            <a:off x="609600" y="2970212"/>
            <a:ext cx="4495800" cy="519112"/>
            <a:chOff x="384" y="816"/>
            <a:chExt cx="2832" cy="327"/>
          </a:xfrm>
        </p:grpSpPr>
        <p:sp>
          <p:nvSpPr>
            <p:cNvPr id="24593" name="TextBox 15"/>
            <p:cNvSpPr/>
            <p:nvPr/>
          </p:nvSpPr>
          <p:spPr>
            <a:xfrm>
              <a:off x="384" y="816"/>
              <a:ext cx="115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、近点：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4594" name="TextBox 15"/>
            <p:cNvSpPr/>
            <p:nvPr/>
          </p:nvSpPr>
          <p:spPr>
            <a:xfrm>
              <a:off x="1689" y="816"/>
              <a:ext cx="1527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大约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10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厘米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4581" name="Group 23"/>
          <p:cNvGrpSpPr/>
          <p:nvPr/>
        </p:nvGrpSpPr>
        <p:grpSpPr>
          <a:xfrm>
            <a:off x="609600" y="3808412"/>
            <a:ext cx="3962400" cy="528638"/>
            <a:chOff x="384" y="1344"/>
            <a:chExt cx="2496" cy="333"/>
          </a:xfrm>
        </p:grpSpPr>
        <p:sp>
          <p:nvSpPr>
            <p:cNvPr id="24591" name="TextBox 15"/>
            <p:cNvSpPr/>
            <p:nvPr/>
          </p:nvSpPr>
          <p:spPr>
            <a:xfrm>
              <a:off x="384" y="1344"/>
              <a:ext cx="1295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、远点：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4592" name="TextBox 15"/>
            <p:cNvSpPr/>
            <p:nvPr/>
          </p:nvSpPr>
          <p:spPr>
            <a:xfrm>
              <a:off x="1680" y="1350"/>
              <a:ext cx="120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无限远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4582" name="Group 24"/>
          <p:cNvGrpSpPr/>
          <p:nvPr/>
        </p:nvGrpSpPr>
        <p:grpSpPr>
          <a:xfrm>
            <a:off x="609600" y="4564062"/>
            <a:ext cx="7967662" cy="946150"/>
            <a:chOff x="384" y="1820"/>
            <a:chExt cx="5019" cy="596"/>
          </a:xfrm>
        </p:grpSpPr>
        <p:sp>
          <p:nvSpPr>
            <p:cNvPr id="24589" name="TextBox 15"/>
            <p:cNvSpPr/>
            <p:nvPr/>
          </p:nvSpPr>
          <p:spPr>
            <a:xfrm>
              <a:off x="384" y="1824"/>
              <a:ext cx="136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3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、视角：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4590" name="TextBox 15"/>
            <p:cNvSpPr/>
            <p:nvPr/>
          </p:nvSpPr>
          <p:spPr>
            <a:xfrm>
              <a:off x="1746" y="1820"/>
              <a:ext cx="3657" cy="5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从眼睛的光心向观察物体的两端所引的两条直线的夹角。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4583" name="Group 25"/>
          <p:cNvGrpSpPr/>
          <p:nvPr/>
        </p:nvGrpSpPr>
        <p:grpSpPr>
          <a:xfrm>
            <a:off x="609600" y="5562600"/>
            <a:ext cx="8169275" cy="763588"/>
            <a:chOff x="385" y="2448"/>
            <a:chExt cx="5146" cy="481"/>
          </a:xfrm>
        </p:grpSpPr>
        <p:sp>
          <p:nvSpPr>
            <p:cNvPr id="24587" name="TextBox 15"/>
            <p:cNvSpPr/>
            <p:nvPr/>
          </p:nvSpPr>
          <p:spPr>
            <a:xfrm>
              <a:off x="385" y="2476"/>
              <a:ext cx="167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、明视距离：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4588" name="TextBox 15"/>
            <p:cNvSpPr/>
            <p:nvPr/>
          </p:nvSpPr>
          <p:spPr>
            <a:xfrm>
              <a:off x="2016" y="2448"/>
              <a:ext cx="3515" cy="4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大约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25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厘米</a:t>
              </a:r>
              <a:r>
                <a:rPr lang="zh-CN" altLang="en-US" sz="1600" b="1">
                  <a:latin typeface="黑体" pitchFamily="49" charset="-122"/>
                  <a:ea typeface="黑体" pitchFamily="49" charset="-122"/>
                </a:rPr>
                <a:t>（观察近处物体最清晰又不疲劳的距离）</a:t>
              </a:r>
              <a:endParaRPr lang="zh-CN" altLang="en-US" sz="16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4584" name="Group 32"/>
          <p:cNvGrpSpPr/>
          <p:nvPr/>
        </p:nvGrpSpPr>
        <p:grpSpPr>
          <a:xfrm>
            <a:off x="4343400" y="1752600"/>
            <a:ext cx="609600" cy="457200"/>
            <a:chOff x="2736" y="1104"/>
            <a:chExt cx="384" cy="288"/>
          </a:xfrm>
        </p:grpSpPr>
        <p:sp>
          <p:nvSpPr>
            <p:cNvPr id="24585" name="Freeform 27"/>
            <p:cNvSpPr/>
            <p:nvPr/>
          </p:nvSpPr>
          <p:spPr bwMode="auto">
            <a:xfrm>
              <a:off x="2962" y="1152"/>
              <a:ext cx="104" cy="19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56" y="0"/>
                </a:cxn>
                <a:cxn ang="0">
                  <a:pos x="8" y="96"/>
                </a:cxn>
                <a:cxn ang="0">
                  <a:pos x="104" y="192"/>
                </a:cxn>
              </a:cxnLst>
              <a:rect l="l" t="t" r="GT0" b="GT1"/>
              <a:pathLst>
                <a:path w="104" h="192">
                  <a:moveTo>
                    <a:pt x="56" y="0"/>
                  </a:moveTo>
                  <a:cubicBezTo>
                    <a:pt x="28" y="32"/>
                    <a:pt x="0" y="64"/>
                    <a:pt x="8" y="96"/>
                  </a:cubicBezTo>
                  <a:cubicBezTo>
                    <a:pt x="16" y="128"/>
                    <a:pt x="60" y="160"/>
                    <a:pt x="104" y="19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bevel/>
            </a:ln>
          </p:spPr>
          <p:txBody>
            <a:bodyPr/>
            <a:lstStyle/>
            <a:p/>
          </p:txBody>
        </p:sp>
        <p:sp>
          <p:nvSpPr>
            <p:cNvPr id="24586" name="TextBox 7"/>
            <p:cNvSpPr/>
            <p:nvPr/>
          </p:nvSpPr>
          <p:spPr>
            <a:xfrm>
              <a:off x="2736" y="1104"/>
              <a:ext cx="384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kumimoji="1" lang="en-US" altLang="zh-CN" sz="2400" b="1">
                  <a:latin typeface="黑体" pitchFamily="49" charset="-122"/>
                  <a:ea typeface="黑体" pitchFamily="49" charset="-122"/>
                </a:rPr>
                <a:t>1</a:t>
              </a:r>
              <a:endParaRPr kumimoji="1" lang="en-US" altLang="zh-CN" sz="2400" b="1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Text Box 3"/>
          <p:cNvSpPr/>
          <p:nvPr/>
        </p:nvSpPr>
        <p:spPr>
          <a:xfrm>
            <a:off x="630238" y="279400"/>
            <a:ext cx="55260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宋体" pitchFamily="2" charset="-122"/>
                <a:ea typeface="黑体" pitchFamily="49" charset="-122"/>
              </a:rPr>
              <a:t>（四）近视眼及其矫正</a:t>
            </a:r>
            <a:endParaRPr kumimoji="1" lang="zh-CN" altLang="en-US" sz="36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5603" name="TextBox 7"/>
          <p:cNvSpPr/>
          <p:nvPr/>
        </p:nvSpPr>
        <p:spPr>
          <a:xfrm>
            <a:off x="0" y="0"/>
            <a:ext cx="20716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25604" name="TextBox 8"/>
          <p:cNvSpPr/>
          <p:nvPr/>
        </p:nvSpPr>
        <p:spPr>
          <a:xfrm>
            <a:off x="642938" y="1404938"/>
            <a:ext cx="1273175" cy="538162"/>
          </a:xfrm>
          <a:prstGeom prst="rect">
            <a:avLst/>
          </a:prstGeom>
          <a:noFill/>
          <a:ln w="19050">
            <a:solidFill>
              <a:srgbClr val="3D8F95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成因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5" name="TextBox 9"/>
          <p:cNvSpPr/>
          <p:nvPr/>
        </p:nvSpPr>
        <p:spPr>
          <a:xfrm>
            <a:off x="2727325" y="1404938"/>
            <a:ext cx="5761038" cy="538162"/>
          </a:xfrm>
          <a:prstGeom prst="rect">
            <a:avLst/>
          </a:prstGeom>
          <a:noFill/>
          <a:ln w="19050">
            <a:solidFill>
              <a:srgbClr val="3D8F95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晶状体太厚或眼球前后方向上太长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6" name="TextBox 11"/>
          <p:cNvSpPr/>
          <p:nvPr/>
        </p:nvSpPr>
        <p:spPr>
          <a:xfrm>
            <a:off x="611188" y="2784475"/>
            <a:ext cx="1989138" cy="965200"/>
          </a:xfrm>
          <a:prstGeom prst="rect">
            <a:avLst/>
          </a:prstGeom>
          <a:noFill/>
          <a:ln w="19050">
            <a:solidFill>
              <a:srgbClr val="3D8F95"/>
            </a:solidFill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远处物体的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成像位置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7" name="Text Box 3"/>
          <p:cNvSpPr/>
          <p:nvPr/>
        </p:nvSpPr>
        <p:spPr>
          <a:xfrm>
            <a:off x="2833688" y="2998788"/>
            <a:ext cx="1714500" cy="538162"/>
          </a:xfrm>
          <a:prstGeom prst="rect">
            <a:avLst/>
          </a:prstGeom>
          <a:noFill/>
          <a:ln w="19050">
            <a:solidFill>
              <a:srgbClr val="3D8F95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视网膜前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5608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9" name="Picture 22" descr="10101"/>
          <p:cNvPicPr/>
          <p:nvPr/>
        </p:nvPicPr>
        <p:blipFill>
          <a:blip r:embed="rId4"/>
          <a:srcRect l="2600" r="67062" b="26549"/>
          <a:stretch>
            <a:fillRect/>
          </a:stretch>
        </p:blipFill>
        <p:spPr>
          <a:xfrm>
            <a:off x="4841875" y="2114550"/>
            <a:ext cx="4005262" cy="213836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5610" name="Group 13"/>
          <p:cNvGrpSpPr/>
          <p:nvPr/>
        </p:nvGrpSpPr>
        <p:grpSpPr>
          <a:xfrm>
            <a:off x="822325" y="4419600"/>
            <a:ext cx="8118475" cy="1995488"/>
            <a:chOff x="518" y="2784"/>
            <a:chExt cx="5114" cy="1257"/>
          </a:xfrm>
        </p:grpSpPr>
        <p:sp>
          <p:nvSpPr>
            <p:cNvPr id="25611" name="TextBox 12"/>
            <p:cNvSpPr/>
            <p:nvPr/>
          </p:nvSpPr>
          <p:spPr>
            <a:xfrm>
              <a:off x="518" y="3182"/>
              <a:ext cx="746" cy="339"/>
            </a:xfrm>
            <a:prstGeom prst="rect">
              <a:avLst/>
            </a:prstGeom>
            <a:noFill/>
            <a:ln w="19050">
              <a:solidFill>
                <a:srgbClr val="3D8F95"/>
              </a:solidFill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矫正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5612" name="Text Box 3"/>
            <p:cNvSpPr/>
            <p:nvPr/>
          </p:nvSpPr>
          <p:spPr>
            <a:xfrm>
              <a:off x="1888" y="3209"/>
              <a:ext cx="855" cy="339"/>
            </a:xfrm>
            <a:prstGeom prst="rect">
              <a:avLst/>
            </a:prstGeom>
            <a:noFill/>
            <a:ln w="19050">
              <a:solidFill>
                <a:srgbClr val="3D8F95"/>
              </a:solidFill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5000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凹透镜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25613" name="Picture 23" descr="10101"/>
            <p:cNvPicPr/>
            <p:nvPr/>
          </p:nvPicPr>
          <p:blipFill>
            <a:blip r:embed="rId5"/>
            <a:srcRect l="67633" t="2637" b="26549"/>
            <a:stretch>
              <a:fillRect/>
            </a:stretch>
          </p:blipFill>
          <p:spPr>
            <a:xfrm>
              <a:off x="3024" y="2784"/>
              <a:ext cx="2608" cy="125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Text Box 3"/>
          <p:cNvSpPr/>
          <p:nvPr/>
        </p:nvSpPr>
        <p:spPr>
          <a:xfrm>
            <a:off x="630238" y="285750"/>
            <a:ext cx="45720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近视眼镜</a:t>
            </a:r>
            <a:endParaRPr kumimoji="1" lang="en-US" altLang="zh-CN" sz="36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7651" name="Picture 14" descr="近视眼镜2"/>
          <p:cNvPicPr/>
          <p:nvPr/>
        </p:nvPicPr>
        <p:blipFill>
          <a:blip r:embed="rId3"/>
          <a:stretch>
            <a:fillRect/>
          </a:stretch>
        </p:blipFill>
        <p:spPr>
          <a:xfrm>
            <a:off x="701675" y="1268412"/>
            <a:ext cx="7761288" cy="51609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Text Box 3"/>
          <p:cNvSpPr/>
          <p:nvPr/>
        </p:nvSpPr>
        <p:spPr>
          <a:xfrm>
            <a:off x="468312" y="333375"/>
            <a:ext cx="54102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（五）远视眼及其矫正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699" name="TextBox 8"/>
          <p:cNvSpPr/>
          <p:nvPr/>
        </p:nvSpPr>
        <p:spPr>
          <a:xfrm>
            <a:off x="641350" y="1501775"/>
            <a:ext cx="1185862" cy="538162"/>
          </a:xfrm>
          <a:prstGeom prst="rect">
            <a:avLst/>
          </a:prstGeom>
          <a:noFill/>
          <a:ln w="19050">
            <a:solidFill>
              <a:srgbClr val="3D8F95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成因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700" name="TextBox 9"/>
          <p:cNvSpPr/>
          <p:nvPr/>
        </p:nvSpPr>
        <p:spPr>
          <a:xfrm>
            <a:off x="2951162" y="1501775"/>
            <a:ext cx="5626100" cy="538162"/>
          </a:xfrm>
          <a:prstGeom prst="rect">
            <a:avLst/>
          </a:prstGeom>
          <a:noFill/>
          <a:ln w="19050">
            <a:solidFill>
              <a:srgbClr val="3D8F95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晶状体太薄或眼球前后方向上太短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701" name="TextBox 11"/>
          <p:cNvSpPr/>
          <p:nvPr/>
        </p:nvSpPr>
        <p:spPr>
          <a:xfrm>
            <a:off x="639762" y="2882900"/>
            <a:ext cx="1989138" cy="965200"/>
          </a:xfrm>
          <a:prstGeom prst="rect">
            <a:avLst/>
          </a:prstGeom>
          <a:noFill/>
          <a:ln w="19050">
            <a:solidFill>
              <a:srgbClr val="3D8F95"/>
            </a:solidFill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近处物体的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成像位置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702" name="Text Box 3"/>
          <p:cNvSpPr/>
          <p:nvPr/>
        </p:nvSpPr>
        <p:spPr>
          <a:xfrm>
            <a:off x="3041650" y="3030538"/>
            <a:ext cx="1714500" cy="538162"/>
          </a:xfrm>
          <a:prstGeom prst="rect">
            <a:avLst/>
          </a:prstGeom>
          <a:noFill/>
          <a:ln w="19050">
            <a:solidFill>
              <a:srgbClr val="3D8F95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视网膜后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9703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4" name="Picture 22" descr="10102"/>
          <p:cNvPicPr/>
          <p:nvPr/>
        </p:nvPicPr>
        <p:blipFill>
          <a:blip r:embed="rId4"/>
          <a:srcRect l="1530" r="59702" b="25359"/>
          <a:stretch>
            <a:fillRect/>
          </a:stretch>
        </p:blipFill>
        <p:spPr>
          <a:xfrm>
            <a:off x="4841875" y="2400300"/>
            <a:ext cx="4051300" cy="17605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9705" name="Group 12"/>
          <p:cNvGrpSpPr/>
          <p:nvPr/>
        </p:nvGrpSpPr>
        <p:grpSpPr>
          <a:xfrm>
            <a:off x="1003300" y="4284662"/>
            <a:ext cx="7618412" cy="2017712"/>
            <a:chOff x="632" y="2699"/>
            <a:chExt cx="4799" cy="1271"/>
          </a:xfrm>
        </p:grpSpPr>
        <p:sp>
          <p:nvSpPr>
            <p:cNvPr id="29706" name="TextBox 12"/>
            <p:cNvSpPr/>
            <p:nvPr/>
          </p:nvSpPr>
          <p:spPr>
            <a:xfrm>
              <a:off x="632" y="3121"/>
              <a:ext cx="689" cy="339"/>
            </a:xfrm>
            <a:prstGeom prst="rect">
              <a:avLst/>
            </a:prstGeom>
            <a:noFill/>
            <a:ln w="19050">
              <a:solidFill>
                <a:srgbClr val="3D8F95"/>
              </a:solidFill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矫正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9707" name="Text Box 3"/>
            <p:cNvSpPr/>
            <p:nvPr/>
          </p:nvSpPr>
          <p:spPr>
            <a:xfrm>
              <a:off x="1859" y="3128"/>
              <a:ext cx="855" cy="339"/>
            </a:xfrm>
            <a:prstGeom prst="rect">
              <a:avLst/>
            </a:prstGeom>
            <a:noFill/>
            <a:ln w="19050">
              <a:solidFill>
                <a:srgbClr val="3D8F95"/>
              </a:solidFill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50000"/>
                </a:spcBef>
                <a:buFontTx/>
                <a:buNone/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凸透镜</a:t>
              </a:r>
              <a:endParaRPr kumimoji="1"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29708" name="Picture 23" descr="10102"/>
            <p:cNvPicPr/>
            <p:nvPr/>
          </p:nvPicPr>
          <p:blipFill>
            <a:blip r:embed="rId5"/>
            <a:srcRect l="65821" r="2034" b="23047"/>
            <a:stretch>
              <a:fillRect/>
            </a:stretch>
          </p:blipFill>
          <p:spPr>
            <a:xfrm>
              <a:off x="3078" y="2699"/>
              <a:ext cx="2353" cy="127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Text Box 3"/>
          <p:cNvSpPr/>
          <p:nvPr/>
        </p:nvSpPr>
        <p:spPr>
          <a:xfrm>
            <a:off x="674688" y="285750"/>
            <a:ext cx="45720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远视眼镜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1747" name="Picture 14" descr="远视眼镜"/>
          <p:cNvPicPr/>
          <p:nvPr/>
        </p:nvPicPr>
        <p:blipFill>
          <a:blip r:embed="rId3"/>
          <a:stretch>
            <a:fillRect/>
          </a:stretch>
        </p:blipFill>
        <p:spPr>
          <a:xfrm>
            <a:off x="566738" y="1042988"/>
            <a:ext cx="7785100" cy="5573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8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4" name="Rectangle 4"/>
          <p:cNvSpPr/>
          <p:nvPr/>
        </p:nvSpPr>
        <p:spPr>
          <a:xfrm>
            <a:off x="385762" y="960438"/>
            <a:ext cx="8462962" cy="2225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solidFill>
                  <a:schemeClr val="tx2"/>
                </a:solidFill>
                <a:latin typeface="宋体" pitchFamily="2" charset="-122"/>
              </a:rPr>
              <a:t>　　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龙龙爷爷的眼睛是老花眼，爸爸是近视眼。两人的眼镜都放在书桌的报纸上，如图所示。现在爷爷要看一份说明书，龙龙应该把报纸上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Symbol" pitchFamily="18" charset="2"/>
              </a:rPr>
              <a:t>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侧的眼镜拿给爷爷。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Symbol" pitchFamily="18" charset="2"/>
              </a:rPr>
              <a:t>（填：“左”或“右”）</a:t>
            </a:r>
            <a:endParaRPr kumimoji="1" lang="zh-CN" altLang="en-US" sz="2800" b="1">
              <a:latin typeface="黑体" pitchFamily="49" charset="-122"/>
              <a:ea typeface="黑体" pitchFamily="49" charset="-122"/>
              <a:sym typeface="Symbol" pitchFamily="18" charset="2"/>
            </a:endParaRPr>
          </a:p>
        </p:txBody>
      </p:sp>
      <p:pic>
        <p:nvPicPr>
          <p:cNvPr id="33795" name="Picture 5"/>
          <p:cNvPicPr/>
          <p:nvPr/>
        </p:nvPicPr>
        <p:blipFill>
          <a:blip r:embed="rId2"/>
          <a:srcRect b="19738"/>
          <a:stretch>
            <a:fillRect/>
          </a:stretch>
        </p:blipFill>
        <p:spPr>
          <a:xfrm>
            <a:off x="1357312" y="3571875"/>
            <a:ext cx="5784850" cy="2214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3"/>
          <p:cNvSpPr/>
          <p:nvPr/>
        </p:nvSpPr>
        <p:spPr>
          <a:xfrm>
            <a:off x="6300788" y="2133600"/>
            <a:ext cx="5397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Symbol" pitchFamily="18" charset="2"/>
              </a:rPr>
              <a:t>左</a:t>
            </a:r>
            <a:endParaRPr kumimoji="1"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3797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8" name="Text Box 3"/>
          <p:cNvSpPr/>
          <p:nvPr/>
        </p:nvSpPr>
        <p:spPr>
          <a:xfrm>
            <a:off x="260350" y="228600"/>
            <a:ext cx="20716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练习</a:t>
            </a:r>
            <a:endParaRPr kumimoji="1" lang="zh-CN" altLang="en-US" sz="36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4818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2124075" y="2420938"/>
            <a:ext cx="2519362" cy="2879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19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5076825" y="2636838"/>
            <a:ext cx="2349500" cy="24431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0" name="Rectangle 4"/>
          <p:cNvSpPr/>
          <p:nvPr>
            <p:ph type="title" idx="4294967295"/>
          </p:nvPr>
        </p:nvSpPr>
        <p:spPr>
          <a:xfrm>
            <a:off x="1692275" y="981075"/>
            <a:ext cx="6019800" cy="838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b="1">
                <a:ea typeface="黑体" pitchFamily="49" charset="-122"/>
              </a:rPr>
              <a:t>五、显微镜和望远镜</a:t>
            </a:r>
            <a:endParaRPr lang="zh-CN" altLang="en-US" b="1"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5842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5638800" y="838200"/>
            <a:ext cx="3349625" cy="5219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3" name="Text Box 3"/>
          <p:cNvSpPr/>
          <p:nvPr/>
        </p:nvSpPr>
        <p:spPr>
          <a:xfrm>
            <a:off x="533400" y="5646738"/>
            <a:ext cx="22098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）目镜：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4" name="Text Box 4"/>
          <p:cNvSpPr/>
          <p:nvPr/>
        </p:nvSpPr>
        <p:spPr>
          <a:xfrm>
            <a:off x="381000" y="3665538"/>
            <a:ext cx="2743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 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）载物片：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5" name="Rectangle 5"/>
          <p:cNvSpPr/>
          <p:nvPr/>
        </p:nvSpPr>
        <p:spPr>
          <a:xfrm>
            <a:off x="838200" y="1379538"/>
            <a:ext cx="2797175" cy="7191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just"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、基本构成：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5846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7" name="Text Box 7"/>
          <p:cNvSpPr/>
          <p:nvPr/>
        </p:nvSpPr>
        <p:spPr>
          <a:xfrm>
            <a:off x="304800" y="2217738"/>
            <a:ext cx="29718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 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）反光镜：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8" name="Text Box 8"/>
          <p:cNvSpPr/>
          <p:nvPr/>
        </p:nvSpPr>
        <p:spPr>
          <a:xfrm>
            <a:off x="685800" y="2827338"/>
            <a:ext cx="56388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根据光的强弱选择</a:t>
            </a:r>
            <a:r>
              <a:rPr kumimoji="1"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平面镜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或</a:t>
            </a:r>
            <a:r>
              <a:rPr kumimoji="1"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凹面镜</a:t>
            </a:r>
            <a:endParaRPr kumimoji="1"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9" name="Text Box 9"/>
          <p:cNvSpPr/>
          <p:nvPr/>
        </p:nvSpPr>
        <p:spPr>
          <a:xfrm>
            <a:off x="3048000" y="3665538"/>
            <a:ext cx="29718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相当于物体</a:t>
            </a:r>
            <a:endParaRPr kumimoji="1"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50" name="Text Box 10"/>
          <p:cNvSpPr/>
          <p:nvPr/>
        </p:nvSpPr>
        <p:spPr>
          <a:xfrm>
            <a:off x="304800" y="4579938"/>
            <a:ext cx="24384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 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）物镜：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51" name="Text Box 11"/>
          <p:cNvSpPr/>
          <p:nvPr/>
        </p:nvSpPr>
        <p:spPr>
          <a:xfrm>
            <a:off x="2743200" y="4503738"/>
            <a:ext cx="1981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凸透镜</a:t>
            </a:r>
            <a:endParaRPr kumimoji="1"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52" name="Text Box 12"/>
          <p:cNvSpPr/>
          <p:nvPr/>
        </p:nvSpPr>
        <p:spPr>
          <a:xfrm>
            <a:off x="2743200" y="5646738"/>
            <a:ext cx="18288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凸透镜</a:t>
            </a:r>
            <a:endParaRPr kumimoji="1"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53" name="Rectangle 13"/>
          <p:cNvSpPr/>
          <p:nvPr>
            <p:ph type="title" idx="4294967295"/>
          </p:nvPr>
        </p:nvSpPr>
        <p:spPr>
          <a:xfrm>
            <a:off x="539750" y="476250"/>
            <a:ext cx="3097212" cy="838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3200" b="1">
                <a:ea typeface="黑体" pitchFamily="49" charset="-122"/>
              </a:rPr>
              <a:t>（一）显微镜</a:t>
            </a:r>
            <a:endParaRPr lang="zh-CN" altLang="en-US" sz="32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8" grpId="0"/>
      <p:bldP spid="35849" grpId="1"/>
      <p:bldP spid="35851" grpId="2"/>
      <p:bldP spid="35852" grpId="3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6866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5607050" y="819150"/>
            <a:ext cx="3349625" cy="5219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7" name="Text Box 3"/>
          <p:cNvSpPr/>
          <p:nvPr/>
        </p:nvSpPr>
        <p:spPr>
          <a:xfrm>
            <a:off x="762000" y="4114800"/>
            <a:ext cx="5538788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）目镜（凸透镜）原理：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8" name="Rectangle 4">
            <a:hlinkClick r:id="rId3"/>
          </p:cNvPr>
          <p:cNvSpPr/>
          <p:nvPr/>
        </p:nvSpPr>
        <p:spPr>
          <a:xfrm>
            <a:off x="468312" y="836612"/>
            <a:ext cx="5791200" cy="7191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just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、显微镜成像原理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6869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70" name="Text Box 6"/>
          <p:cNvSpPr/>
          <p:nvPr/>
        </p:nvSpPr>
        <p:spPr>
          <a:xfrm>
            <a:off x="533400" y="1828800"/>
            <a:ext cx="5181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 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）物镜（凸透镜）原理：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71" name="Text Box 7"/>
          <p:cNvSpPr/>
          <p:nvPr/>
        </p:nvSpPr>
        <p:spPr>
          <a:xfrm>
            <a:off x="914400" y="2362200"/>
            <a:ext cx="4953000" cy="7016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000" b="1">
                <a:latin typeface="黑体" pitchFamily="49" charset="-122"/>
                <a:ea typeface="黑体" pitchFamily="49" charset="-122"/>
              </a:rPr>
              <a:t>物距大于</a:t>
            </a:r>
            <a:r>
              <a:rPr kumimoji="1" lang="en-US" altLang="zh-CN" sz="20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000" b="1">
                <a:latin typeface="黑体" pitchFamily="49" charset="-122"/>
                <a:ea typeface="黑体" pitchFamily="49" charset="-122"/>
              </a:rPr>
              <a:t>倍焦距小于</a:t>
            </a:r>
            <a:r>
              <a:rPr kumimoji="1" lang="en-US" altLang="zh-CN" sz="20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000" b="1">
                <a:latin typeface="黑体" pitchFamily="49" charset="-122"/>
                <a:ea typeface="黑体" pitchFamily="49" charset="-122"/>
              </a:rPr>
              <a:t>倍焦距时，成倒立放大的实像（与幻灯机原理相同）</a:t>
            </a:r>
            <a:endParaRPr kumimoji="1" lang="zh-CN" altLang="en-US" sz="2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72" name="Text Box 8"/>
          <p:cNvSpPr/>
          <p:nvPr/>
        </p:nvSpPr>
        <p:spPr>
          <a:xfrm>
            <a:off x="838200" y="4800600"/>
            <a:ext cx="4953000" cy="7016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000" b="1">
                <a:latin typeface="黑体" pitchFamily="49" charset="-122"/>
                <a:ea typeface="黑体" pitchFamily="49" charset="-122"/>
              </a:rPr>
              <a:t>物距小于</a:t>
            </a:r>
            <a:r>
              <a:rPr kumimoji="1" lang="en-US" altLang="zh-CN" sz="20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000" b="1">
                <a:latin typeface="黑体" pitchFamily="49" charset="-122"/>
                <a:ea typeface="黑体" pitchFamily="49" charset="-122"/>
              </a:rPr>
              <a:t>倍焦距时，成正立放大的虚像（与放大镜原理相同）</a:t>
            </a:r>
            <a:endParaRPr kumimoji="1" lang="zh-CN" altLang="en-US" sz="20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  <p:bldP spid="3687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7890" name="Picture 3"/>
          <p:cNvPicPr/>
          <p:nvPr/>
        </p:nvPicPr>
        <p:blipFill>
          <a:blip r:embed="rId2"/>
          <a:srcRect b="10001"/>
          <a:stretch>
            <a:fillRect/>
          </a:stretch>
        </p:blipFill>
        <p:spPr>
          <a:xfrm>
            <a:off x="4787900" y="0"/>
            <a:ext cx="3962400" cy="6553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1" name="Text Box 2"/>
          <p:cNvSpPr/>
          <p:nvPr/>
        </p:nvSpPr>
        <p:spPr>
          <a:xfrm>
            <a:off x="457200" y="609600"/>
            <a:ext cx="4800600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10000"/>
              </a:spcBef>
            </a:pPr>
            <a:r>
              <a:rPr lang="en-US" altLang="zh-CN" sz="3600" b="1">
                <a:latin typeface="Tahoma" pitchFamily="34" charset="0"/>
                <a:ea typeface="黑体" pitchFamily="49" charset="-122"/>
              </a:rPr>
              <a:t>3</a:t>
            </a:r>
            <a:r>
              <a:rPr lang="zh-CN" altLang="en-US" sz="3600" b="1">
                <a:latin typeface="Tahoma" pitchFamily="34" charset="0"/>
                <a:ea typeface="黑体" pitchFamily="49" charset="-122"/>
              </a:rPr>
              <a:t>、显微镜的放大倍数</a:t>
            </a:r>
            <a:endParaRPr lang="zh-CN" altLang="en-US" sz="36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37892" name="Text Box 4"/>
          <p:cNvSpPr/>
          <p:nvPr/>
        </p:nvSpPr>
        <p:spPr>
          <a:xfrm>
            <a:off x="381000" y="2209800"/>
            <a:ext cx="5029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物镜放大倍数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  <a:sym typeface="Wingdings 2" pitchFamily="18" charset="2"/>
              </a:rPr>
              <a:t>目镜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放大倍数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8914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6019800" y="1295400"/>
            <a:ext cx="1735138" cy="207645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38915" name="Line 3"/>
          <p:cNvCxnSpPr/>
          <p:nvPr/>
        </p:nvCxnSpPr>
        <p:spPr>
          <a:xfrm flipH="1">
            <a:off x="668338" y="3403600"/>
            <a:ext cx="982662" cy="1588"/>
          </a:xfrm>
          <a:prstGeom prst="line">
            <a:avLst/>
          </a:prstGeom>
          <a:noFill/>
          <a:ln w="38100">
            <a:solidFill>
              <a:prstClr val="black"/>
            </a:solidFill>
            <a:miter lim="800000"/>
          </a:ln>
        </p:spPr>
      </p:cxnSp>
      <p:sp>
        <p:nvSpPr>
          <p:cNvPr id="38916" name="Freeform 4"/>
          <p:cNvSpPr/>
          <p:nvPr/>
        </p:nvSpPr>
        <p:spPr bwMode="auto">
          <a:xfrm>
            <a:off x="4635500" y="3371850"/>
            <a:ext cx="63500" cy="63500"/>
          </a:xfrm>
          <a:custGeom>
            <a:cxnLst>
              <a:cxn ang="0">
                <a:pos x="32379" y="63500"/>
              </a:cxn>
              <a:cxn ang="0">
                <a:pos x="44953" y="60341"/>
              </a:cxn>
              <a:cxn ang="0">
                <a:pos x="49354" y="56550"/>
              </a:cxn>
              <a:cxn ang="0">
                <a:pos x="51240" y="54338"/>
              </a:cxn>
              <a:cxn ang="0">
                <a:pos x="53441" y="52759"/>
              </a:cxn>
              <a:cxn ang="0">
                <a:pos x="53755" y="51179"/>
              </a:cxn>
              <a:cxn ang="0">
                <a:pos x="54384" y="50231"/>
              </a:cxn>
              <a:cxn ang="0">
                <a:pos x="55955" y="48020"/>
              </a:cxn>
              <a:cxn ang="0">
                <a:pos x="58785" y="43597"/>
              </a:cxn>
              <a:cxn ang="0">
                <a:pos x="59099" y="42333"/>
              </a:cxn>
              <a:cxn ang="0">
                <a:pos x="59728" y="41386"/>
              </a:cxn>
              <a:cxn ang="0">
                <a:pos x="61300" y="39174"/>
              </a:cxn>
              <a:cxn ang="0">
                <a:pos x="63500" y="34751"/>
              </a:cxn>
              <a:cxn ang="0">
                <a:pos x="63500" y="31908"/>
              </a:cxn>
              <a:cxn ang="0">
                <a:pos x="62871" y="28749"/>
              </a:cxn>
              <a:cxn ang="0">
                <a:pos x="62557" y="26221"/>
              </a:cxn>
              <a:cxn ang="0">
                <a:pos x="60042" y="20851"/>
              </a:cxn>
              <a:cxn ang="0">
                <a:pos x="57213" y="16428"/>
              </a:cxn>
              <a:cxn ang="0">
                <a:pos x="54069" y="12321"/>
              </a:cxn>
              <a:cxn ang="0">
                <a:pos x="50926" y="8846"/>
              </a:cxn>
              <a:cxn ang="0">
                <a:pos x="46525" y="5687"/>
              </a:cxn>
              <a:cxn ang="0">
                <a:pos x="42124" y="3159"/>
              </a:cxn>
              <a:cxn ang="0">
                <a:pos x="37408" y="1264"/>
              </a:cxn>
              <a:cxn ang="0">
                <a:pos x="32379" y="0"/>
              </a:cxn>
              <a:cxn ang="0">
                <a:pos x="20433" y="4107"/>
              </a:cxn>
              <a:cxn ang="0">
                <a:pos x="15089" y="5687"/>
              </a:cxn>
              <a:cxn ang="0">
                <a:pos x="11317" y="8214"/>
              </a:cxn>
              <a:cxn ang="0">
                <a:pos x="7230" y="11057"/>
              </a:cxn>
              <a:cxn ang="0">
                <a:pos x="4715" y="14848"/>
              </a:cxn>
              <a:cxn ang="0">
                <a:pos x="2200" y="18323"/>
              </a:cxn>
              <a:cxn ang="0">
                <a:pos x="943" y="22746"/>
              </a:cxn>
              <a:cxn ang="0">
                <a:pos x="0" y="26853"/>
              </a:cxn>
              <a:cxn ang="0">
                <a:pos x="314" y="31908"/>
              </a:cxn>
              <a:cxn ang="0">
                <a:pos x="943" y="37910"/>
              </a:cxn>
              <a:cxn ang="0">
                <a:pos x="2829" y="43281"/>
              </a:cxn>
              <a:cxn ang="0">
                <a:pos x="5344" y="48020"/>
              </a:cxn>
              <a:cxn ang="0">
                <a:pos x="8173" y="52127"/>
              </a:cxn>
              <a:cxn ang="0">
                <a:pos x="11946" y="55602"/>
              </a:cxn>
              <a:cxn ang="0">
                <a:pos x="16032" y="58129"/>
              </a:cxn>
              <a:cxn ang="0">
                <a:pos x="20748" y="60657"/>
              </a:cxn>
              <a:cxn ang="0">
                <a:pos x="26092" y="62236"/>
              </a:cxn>
              <a:cxn ang="0">
                <a:pos x="32379" y="63500"/>
              </a:cxn>
            </a:cxnLst>
            <a:pathLst>
              <a:path w="201" h="201">
                <a:moveTo>
                  <a:pt x="103" y="201"/>
                </a:moveTo>
                <a:lnTo>
                  <a:pt x="143" y="191"/>
                </a:lnTo>
                <a:lnTo>
                  <a:pt x="157" y="179"/>
                </a:lnTo>
                <a:lnTo>
                  <a:pt x="163" y="172"/>
                </a:lnTo>
                <a:lnTo>
                  <a:pt x="170" y="167"/>
                </a:lnTo>
                <a:lnTo>
                  <a:pt x="171" y="162"/>
                </a:lnTo>
                <a:lnTo>
                  <a:pt x="173" y="159"/>
                </a:lnTo>
                <a:lnTo>
                  <a:pt x="178" y="152"/>
                </a:lnTo>
                <a:lnTo>
                  <a:pt x="187" y="138"/>
                </a:lnTo>
                <a:lnTo>
                  <a:pt x="188" y="134"/>
                </a:lnTo>
                <a:lnTo>
                  <a:pt x="190" y="131"/>
                </a:lnTo>
                <a:lnTo>
                  <a:pt x="195" y="124"/>
                </a:lnTo>
                <a:lnTo>
                  <a:pt x="202" y="110"/>
                </a:lnTo>
                <a:lnTo>
                  <a:pt x="202" y="101"/>
                </a:lnTo>
                <a:lnTo>
                  <a:pt x="200" y="91"/>
                </a:lnTo>
                <a:lnTo>
                  <a:pt x="199" y="83"/>
                </a:lnTo>
                <a:lnTo>
                  <a:pt x="191" y="66"/>
                </a:lnTo>
                <a:lnTo>
                  <a:pt x="182" y="52"/>
                </a:lnTo>
                <a:lnTo>
                  <a:pt x="172" y="39"/>
                </a:lnTo>
                <a:lnTo>
                  <a:pt x="162" y="28"/>
                </a:lnTo>
                <a:lnTo>
                  <a:pt x="148" y="18"/>
                </a:lnTo>
                <a:lnTo>
                  <a:pt x="134" y="10"/>
                </a:lnTo>
                <a:lnTo>
                  <a:pt x="119" y="4"/>
                </a:lnTo>
                <a:lnTo>
                  <a:pt x="103" y="0"/>
                </a:lnTo>
                <a:lnTo>
                  <a:pt x="65" y="13"/>
                </a:lnTo>
                <a:lnTo>
                  <a:pt x="48" y="18"/>
                </a:lnTo>
                <a:lnTo>
                  <a:pt x="36" y="26"/>
                </a:lnTo>
                <a:lnTo>
                  <a:pt x="23" y="35"/>
                </a:lnTo>
                <a:lnTo>
                  <a:pt x="15" y="47"/>
                </a:lnTo>
                <a:lnTo>
                  <a:pt x="7" y="58"/>
                </a:lnTo>
                <a:lnTo>
                  <a:pt x="3" y="72"/>
                </a:lnTo>
                <a:lnTo>
                  <a:pt x="0" y="85"/>
                </a:lnTo>
                <a:lnTo>
                  <a:pt x="1" y="101"/>
                </a:lnTo>
                <a:lnTo>
                  <a:pt x="3" y="120"/>
                </a:lnTo>
                <a:lnTo>
                  <a:pt x="9" y="137"/>
                </a:lnTo>
                <a:lnTo>
                  <a:pt x="17" y="152"/>
                </a:lnTo>
                <a:lnTo>
                  <a:pt x="26" y="165"/>
                </a:lnTo>
                <a:lnTo>
                  <a:pt x="38" y="176"/>
                </a:lnTo>
                <a:lnTo>
                  <a:pt x="51" y="184"/>
                </a:lnTo>
                <a:lnTo>
                  <a:pt x="66" y="192"/>
                </a:lnTo>
                <a:lnTo>
                  <a:pt x="83" y="197"/>
                </a:lnTo>
                <a:lnTo>
                  <a:pt x="103" y="201"/>
                </a:lnTo>
                <a:close/>
              </a:path>
            </a:pathLst>
          </a:custGeom>
          <a:solidFill>
            <a:srgbClr val="FF0000"/>
          </a:solidFill>
          <a:ln w="38100" cmpd="sng">
            <a:solidFill>
              <a:srgbClr val="000000"/>
            </a:solidFill>
            <a:bevel/>
          </a:ln>
        </p:spPr>
        <p:txBody>
          <a:bodyPr/>
          <a:lstStyle/>
          <a:p/>
        </p:txBody>
      </p:sp>
      <p:sp>
        <p:nvSpPr>
          <p:cNvPr id="38917" name="Freeform 5"/>
          <p:cNvSpPr/>
          <p:nvPr/>
        </p:nvSpPr>
        <p:spPr bwMode="auto">
          <a:xfrm>
            <a:off x="2336800" y="3371850"/>
            <a:ext cx="65088" cy="63500"/>
          </a:xfrm>
          <a:custGeom>
            <a:cxnLst>
              <a:cxn ang="0">
                <a:pos x="321" y="31908"/>
              </a:cxn>
              <a:cxn ang="0">
                <a:pos x="962" y="37910"/>
              </a:cxn>
              <a:cxn ang="0">
                <a:pos x="2565" y="43281"/>
              </a:cxn>
              <a:cxn ang="0">
                <a:pos x="5130" y="48020"/>
              </a:cxn>
              <a:cxn ang="0">
                <a:pos x="8016" y="52127"/>
              </a:cxn>
              <a:cxn ang="0">
                <a:pos x="11863" y="55602"/>
              </a:cxn>
              <a:cxn ang="0">
                <a:pos x="16032" y="58129"/>
              </a:cxn>
              <a:cxn ang="0">
                <a:pos x="21162" y="60657"/>
              </a:cxn>
              <a:cxn ang="0">
                <a:pos x="26612" y="62236"/>
              </a:cxn>
              <a:cxn ang="0">
                <a:pos x="33025" y="63500"/>
              </a:cxn>
              <a:cxn ang="0">
                <a:pos x="39117" y="61289"/>
              </a:cxn>
              <a:cxn ang="0">
                <a:pos x="45850" y="60341"/>
              </a:cxn>
              <a:cxn ang="0">
                <a:pos x="49698" y="56550"/>
              </a:cxn>
              <a:cxn ang="0">
                <a:pos x="51622" y="54338"/>
              </a:cxn>
              <a:cxn ang="0">
                <a:pos x="52263" y="53391"/>
              </a:cxn>
              <a:cxn ang="0">
                <a:pos x="53225" y="52759"/>
              </a:cxn>
              <a:cxn ang="0">
                <a:pos x="56431" y="48020"/>
              </a:cxn>
              <a:cxn ang="0">
                <a:pos x="59637" y="43597"/>
              </a:cxn>
              <a:cxn ang="0">
                <a:pos x="59958" y="42333"/>
              </a:cxn>
              <a:cxn ang="0">
                <a:pos x="60599" y="41386"/>
              </a:cxn>
              <a:cxn ang="0">
                <a:pos x="62202" y="39174"/>
              </a:cxn>
              <a:cxn ang="0">
                <a:pos x="65088" y="34751"/>
              </a:cxn>
              <a:cxn ang="0">
                <a:pos x="65088" y="31908"/>
              </a:cxn>
              <a:cxn ang="0">
                <a:pos x="63805" y="28749"/>
              </a:cxn>
              <a:cxn ang="0">
                <a:pos x="63164" y="26221"/>
              </a:cxn>
              <a:cxn ang="0">
                <a:pos x="60599" y="20851"/>
              </a:cxn>
              <a:cxn ang="0">
                <a:pos x="57713" y="16428"/>
              </a:cxn>
              <a:cxn ang="0">
                <a:pos x="54507" y="12321"/>
              </a:cxn>
              <a:cxn ang="0">
                <a:pos x="51301" y="8846"/>
              </a:cxn>
              <a:cxn ang="0">
                <a:pos x="47133" y="5687"/>
              </a:cxn>
              <a:cxn ang="0">
                <a:pos x="42964" y="3159"/>
              </a:cxn>
              <a:cxn ang="0">
                <a:pos x="38155" y="1264"/>
              </a:cxn>
              <a:cxn ang="0">
                <a:pos x="33025" y="0"/>
              </a:cxn>
              <a:cxn ang="0">
                <a:pos x="20200" y="4107"/>
              </a:cxn>
              <a:cxn ang="0">
                <a:pos x="14749" y="5687"/>
              </a:cxn>
              <a:cxn ang="0">
                <a:pos x="10901" y="8214"/>
              </a:cxn>
              <a:cxn ang="0">
                <a:pos x="6733" y="11057"/>
              </a:cxn>
              <a:cxn ang="0">
                <a:pos x="4168" y="14848"/>
              </a:cxn>
              <a:cxn ang="0">
                <a:pos x="1603" y="18323"/>
              </a:cxn>
              <a:cxn ang="0">
                <a:pos x="641" y="22746"/>
              </a:cxn>
              <a:cxn ang="0">
                <a:pos x="0" y="26853"/>
              </a:cxn>
              <a:cxn ang="0">
                <a:pos x="321" y="31908"/>
              </a:cxn>
            </a:cxnLst>
            <a:pathLst>
              <a:path w="203" h="201">
                <a:moveTo>
                  <a:pt x="1" y="101"/>
                </a:moveTo>
                <a:lnTo>
                  <a:pt x="3" y="120"/>
                </a:lnTo>
                <a:lnTo>
                  <a:pt x="8" y="137"/>
                </a:lnTo>
                <a:lnTo>
                  <a:pt x="16" y="152"/>
                </a:lnTo>
                <a:lnTo>
                  <a:pt x="25" y="165"/>
                </a:lnTo>
                <a:lnTo>
                  <a:pt x="37" y="176"/>
                </a:lnTo>
                <a:lnTo>
                  <a:pt x="50" y="184"/>
                </a:lnTo>
                <a:lnTo>
                  <a:pt x="66" y="192"/>
                </a:lnTo>
                <a:lnTo>
                  <a:pt x="83" y="197"/>
                </a:lnTo>
                <a:lnTo>
                  <a:pt x="103" y="201"/>
                </a:lnTo>
                <a:lnTo>
                  <a:pt x="122" y="194"/>
                </a:lnTo>
                <a:lnTo>
                  <a:pt x="143" y="191"/>
                </a:lnTo>
                <a:lnTo>
                  <a:pt x="155" y="179"/>
                </a:lnTo>
                <a:lnTo>
                  <a:pt x="161" y="172"/>
                </a:lnTo>
                <a:lnTo>
                  <a:pt x="163" y="169"/>
                </a:lnTo>
                <a:lnTo>
                  <a:pt x="166" y="167"/>
                </a:lnTo>
                <a:lnTo>
                  <a:pt x="176" y="152"/>
                </a:lnTo>
                <a:lnTo>
                  <a:pt x="186" y="138"/>
                </a:lnTo>
                <a:lnTo>
                  <a:pt x="187" y="134"/>
                </a:lnTo>
                <a:lnTo>
                  <a:pt x="189" y="131"/>
                </a:lnTo>
                <a:lnTo>
                  <a:pt x="194" y="124"/>
                </a:lnTo>
                <a:lnTo>
                  <a:pt x="203" y="110"/>
                </a:lnTo>
                <a:lnTo>
                  <a:pt x="203" y="101"/>
                </a:lnTo>
                <a:lnTo>
                  <a:pt x="199" y="91"/>
                </a:lnTo>
                <a:lnTo>
                  <a:pt x="197" y="83"/>
                </a:lnTo>
                <a:lnTo>
                  <a:pt x="189" y="66"/>
                </a:lnTo>
                <a:lnTo>
                  <a:pt x="180" y="52"/>
                </a:lnTo>
                <a:lnTo>
                  <a:pt x="170" y="39"/>
                </a:lnTo>
                <a:lnTo>
                  <a:pt x="160" y="28"/>
                </a:lnTo>
                <a:lnTo>
                  <a:pt x="147" y="18"/>
                </a:lnTo>
                <a:lnTo>
                  <a:pt x="134" y="10"/>
                </a:lnTo>
                <a:lnTo>
                  <a:pt x="119" y="4"/>
                </a:lnTo>
                <a:lnTo>
                  <a:pt x="103" y="0"/>
                </a:lnTo>
                <a:lnTo>
                  <a:pt x="63" y="13"/>
                </a:lnTo>
                <a:lnTo>
                  <a:pt x="46" y="18"/>
                </a:lnTo>
                <a:lnTo>
                  <a:pt x="34" y="26"/>
                </a:lnTo>
                <a:lnTo>
                  <a:pt x="21" y="35"/>
                </a:lnTo>
                <a:lnTo>
                  <a:pt x="13" y="47"/>
                </a:lnTo>
                <a:lnTo>
                  <a:pt x="5" y="58"/>
                </a:lnTo>
                <a:lnTo>
                  <a:pt x="2" y="72"/>
                </a:lnTo>
                <a:lnTo>
                  <a:pt x="0" y="85"/>
                </a:lnTo>
                <a:lnTo>
                  <a:pt x="1" y="101"/>
                </a:lnTo>
                <a:close/>
              </a:path>
            </a:pathLst>
          </a:custGeom>
          <a:solidFill>
            <a:srgbClr val="FF0000"/>
          </a:solidFill>
          <a:ln w="38100" cmpd="sng">
            <a:solidFill>
              <a:srgbClr val="000000"/>
            </a:solidFill>
            <a:bevel/>
          </a:ln>
        </p:spPr>
        <p:txBody>
          <a:bodyPr/>
          <a:lstStyle/>
          <a:p/>
        </p:txBody>
      </p:sp>
      <p:sp>
        <p:nvSpPr>
          <p:cNvPr id="38918" name="Freeform 6"/>
          <p:cNvSpPr/>
          <p:nvPr/>
        </p:nvSpPr>
        <p:spPr bwMode="auto">
          <a:xfrm>
            <a:off x="1651000" y="3371850"/>
            <a:ext cx="65088" cy="63500"/>
          </a:xfrm>
          <a:custGeom>
            <a:cxnLst>
              <a:cxn ang="0">
                <a:pos x="53545" y="52759"/>
              </a:cxn>
              <a:cxn ang="0">
                <a:pos x="56431" y="48020"/>
              </a:cxn>
              <a:cxn ang="0">
                <a:pos x="59637" y="43597"/>
              </a:cxn>
              <a:cxn ang="0">
                <a:pos x="59958" y="42333"/>
              </a:cxn>
              <a:cxn ang="0">
                <a:pos x="60599" y="41386"/>
              </a:cxn>
              <a:cxn ang="0">
                <a:pos x="62202" y="39174"/>
              </a:cxn>
              <a:cxn ang="0">
                <a:pos x="65088" y="34751"/>
              </a:cxn>
              <a:cxn ang="0">
                <a:pos x="65088" y="31908"/>
              </a:cxn>
              <a:cxn ang="0">
                <a:pos x="64126" y="28749"/>
              </a:cxn>
              <a:cxn ang="0">
                <a:pos x="63164" y="26221"/>
              </a:cxn>
              <a:cxn ang="0">
                <a:pos x="60599" y="20851"/>
              </a:cxn>
              <a:cxn ang="0">
                <a:pos x="57713" y="16428"/>
              </a:cxn>
              <a:cxn ang="0">
                <a:pos x="54507" y="12321"/>
              </a:cxn>
              <a:cxn ang="0">
                <a:pos x="51301" y="8846"/>
              </a:cxn>
              <a:cxn ang="0">
                <a:pos x="47133" y="5687"/>
              </a:cxn>
              <a:cxn ang="0">
                <a:pos x="42964" y="3159"/>
              </a:cxn>
              <a:cxn ang="0">
                <a:pos x="38155" y="1264"/>
              </a:cxn>
              <a:cxn ang="0">
                <a:pos x="33025" y="0"/>
              </a:cxn>
              <a:cxn ang="0">
                <a:pos x="20520" y="4107"/>
              </a:cxn>
              <a:cxn ang="0">
                <a:pos x="15070" y="5687"/>
              </a:cxn>
              <a:cxn ang="0">
                <a:pos x="10901" y="8214"/>
              </a:cxn>
              <a:cxn ang="0">
                <a:pos x="7054" y="11057"/>
              </a:cxn>
              <a:cxn ang="0">
                <a:pos x="4489" y="14848"/>
              </a:cxn>
              <a:cxn ang="0">
                <a:pos x="1924" y="18323"/>
              </a:cxn>
              <a:cxn ang="0">
                <a:pos x="641" y="22746"/>
              </a:cxn>
              <a:cxn ang="0">
                <a:pos x="0" y="26853"/>
              </a:cxn>
              <a:cxn ang="0">
                <a:pos x="321" y="31908"/>
              </a:cxn>
              <a:cxn ang="0">
                <a:pos x="962" y="37910"/>
              </a:cxn>
              <a:cxn ang="0">
                <a:pos x="2565" y="43281"/>
              </a:cxn>
              <a:cxn ang="0">
                <a:pos x="5130" y="48020"/>
              </a:cxn>
              <a:cxn ang="0">
                <a:pos x="8016" y="52127"/>
              </a:cxn>
              <a:cxn ang="0">
                <a:pos x="11863" y="55602"/>
              </a:cxn>
              <a:cxn ang="0">
                <a:pos x="16032" y="58129"/>
              </a:cxn>
              <a:cxn ang="0">
                <a:pos x="21162" y="60657"/>
              </a:cxn>
              <a:cxn ang="0">
                <a:pos x="26612" y="62236"/>
              </a:cxn>
              <a:cxn ang="0">
                <a:pos x="33025" y="63500"/>
              </a:cxn>
              <a:cxn ang="0">
                <a:pos x="39117" y="61289"/>
              </a:cxn>
              <a:cxn ang="0">
                <a:pos x="45850" y="60341"/>
              </a:cxn>
              <a:cxn ang="0">
                <a:pos x="49698" y="56550"/>
              </a:cxn>
              <a:cxn ang="0">
                <a:pos x="51622" y="54338"/>
              </a:cxn>
              <a:cxn ang="0">
                <a:pos x="52263" y="53391"/>
              </a:cxn>
              <a:cxn ang="0">
                <a:pos x="53545" y="52759"/>
              </a:cxn>
            </a:cxnLst>
            <a:pathLst>
              <a:path w="203" h="201">
                <a:moveTo>
                  <a:pt x="167" y="167"/>
                </a:moveTo>
                <a:lnTo>
                  <a:pt x="176" y="152"/>
                </a:lnTo>
                <a:lnTo>
                  <a:pt x="186" y="138"/>
                </a:lnTo>
                <a:lnTo>
                  <a:pt x="187" y="134"/>
                </a:lnTo>
                <a:lnTo>
                  <a:pt x="189" y="131"/>
                </a:lnTo>
                <a:lnTo>
                  <a:pt x="194" y="124"/>
                </a:lnTo>
                <a:lnTo>
                  <a:pt x="203" y="110"/>
                </a:lnTo>
                <a:lnTo>
                  <a:pt x="203" y="101"/>
                </a:lnTo>
                <a:lnTo>
                  <a:pt x="200" y="91"/>
                </a:lnTo>
                <a:lnTo>
                  <a:pt x="197" y="83"/>
                </a:lnTo>
                <a:lnTo>
                  <a:pt x="189" y="66"/>
                </a:lnTo>
                <a:lnTo>
                  <a:pt x="180" y="52"/>
                </a:lnTo>
                <a:lnTo>
                  <a:pt x="170" y="39"/>
                </a:lnTo>
                <a:lnTo>
                  <a:pt x="160" y="28"/>
                </a:lnTo>
                <a:lnTo>
                  <a:pt x="147" y="18"/>
                </a:lnTo>
                <a:lnTo>
                  <a:pt x="134" y="10"/>
                </a:lnTo>
                <a:lnTo>
                  <a:pt x="119" y="4"/>
                </a:lnTo>
                <a:lnTo>
                  <a:pt x="103" y="0"/>
                </a:lnTo>
                <a:lnTo>
                  <a:pt x="64" y="13"/>
                </a:lnTo>
                <a:lnTo>
                  <a:pt x="47" y="18"/>
                </a:lnTo>
                <a:lnTo>
                  <a:pt x="34" y="26"/>
                </a:lnTo>
                <a:lnTo>
                  <a:pt x="22" y="35"/>
                </a:lnTo>
                <a:lnTo>
                  <a:pt x="14" y="47"/>
                </a:lnTo>
                <a:lnTo>
                  <a:pt x="6" y="58"/>
                </a:lnTo>
                <a:lnTo>
                  <a:pt x="2" y="72"/>
                </a:lnTo>
                <a:lnTo>
                  <a:pt x="0" y="85"/>
                </a:lnTo>
                <a:lnTo>
                  <a:pt x="1" y="101"/>
                </a:lnTo>
                <a:lnTo>
                  <a:pt x="3" y="120"/>
                </a:lnTo>
                <a:lnTo>
                  <a:pt x="8" y="137"/>
                </a:lnTo>
                <a:lnTo>
                  <a:pt x="16" y="152"/>
                </a:lnTo>
                <a:lnTo>
                  <a:pt x="25" y="165"/>
                </a:lnTo>
                <a:lnTo>
                  <a:pt x="37" y="176"/>
                </a:lnTo>
                <a:lnTo>
                  <a:pt x="50" y="184"/>
                </a:lnTo>
                <a:lnTo>
                  <a:pt x="66" y="192"/>
                </a:lnTo>
                <a:lnTo>
                  <a:pt x="83" y="197"/>
                </a:lnTo>
                <a:lnTo>
                  <a:pt x="103" y="201"/>
                </a:lnTo>
                <a:lnTo>
                  <a:pt x="122" y="194"/>
                </a:lnTo>
                <a:lnTo>
                  <a:pt x="143" y="191"/>
                </a:lnTo>
                <a:lnTo>
                  <a:pt x="155" y="179"/>
                </a:lnTo>
                <a:lnTo>
                  <a:pt x="161" y="172"/>
                </a:lnTo>
                <a:lnTo>
                  <a:pt x="163" y="169"/>
                </a:lnTo>
                <a:lnTo>
                  <a:pt x="167" y="167"/>
                </a:lnTo>
                <a:close/>
              </a:path>
            </a:pathLst>
          </a:custGeom>
          <a:solidFill>
            <a:srgbClr val="FF0000"/>
          </a:solidFill>
          <a:ln w="38100" cmpd="sng">
            <a:solidFill>
              <a:srgbClr val="000000"/>
            </a:solidFill>
            <a:bevel/>
          </a:ln>
        </p:spPr>
        <p:txBody>
          <a:bodyPr/>
          <a:lstStyle/>
          <a:p/>
        </p:txBody>
      </p:sp>
      <p:sp>
        <p:nvSpPr>
          <p:cNvPr id="38919" name="Freeform 7"/>
          <p:cNvSpPr/>
          <p:nvPr/>
        </p:nvSpPr>
        <p:spPr bwMode="auto">
          <a:xfrm>
            <a:off x="3390900" y="3371850"/>
            <a:ext cx="65088" cy="63500"/>
          </a:xfrm>
          <a:custGeom>
            <a:cxnLst>
              <a:cxn ang="0">
                <a:pos x="65088" y="34751"/>
              </a:cxn>
              <a:cxn ang="0">
                <a:pos x="65088" y="31908"/>
              </a:cxn>
              <a:cxn ang="0">
                <a:pos x="64126" y="28749"/>
              </a:cxn>
              <a:cxn ang="0">
                <a:pos x="63485" y="26221"/>
              </a:cxn>
              <a:cxn ang="0">
                <a:pos x="60920" y="20851"/>
              </a:cxn>
              <a:cxn ang="0">
                <a:pos x="58034" y="16428"/>
              </a:cxn>
              <a:cxn ang="0">
                <a:pos x="54507" y="12321"/>
              </a:cxn>
              <a:cxn ang="0">
                <a:pos x="51301" y="8846"/>
              </a:cxn>
              <a:cxn ang="0">
                <a:pos x="47453" y="5687"/>
              </a:cxn>
              <a:cxn ang="0">
                <a:pos x="42964" y="3159"/>
              </a:cxn>
              <a:cxn ang="0">
                <a:pos x="38155" y="1264"/>
              </a:cxn>
              <a:cxn ang="0">
                <a:pos x="33346" y="0"/>
              </a:cxn>
              <a:cxn ang="0">
                <a:pos x="20520" y="4107"/>
              </a:cxn>
              <a:cxn ang="0">
                <a:pos x="15070" y="5687"/>
              </a:cxn>
              <a:cxn ang="0">
                <a:pos x="10901" y="8214"/>
              </a:cxn>
              <a:cxn ang="0">
                <a:pos x="7054" y="11057"/>
              </a:cxn>
              <a:cxn ang="0">
                <a:pos x="4489" y="14848"/>
              </a:cxn>
              <a:cxn ang="0">
                <a:pos x="1924" y="18323"/>
              </a:cxn>
              <a:cxn ang="0">
                <a:pos x="962" y="22746"/>
              </a:cxn>
              <a:cxn ang="0">
                <a:pos x="0" y="26853"/>
              </a:cxn>
              <a:cxn ang="0">
                <a:pos x="641" y="31908"/>
              </a:cxn>
              <a:cxn ang="0">
                <a:pos x="1283" y="37910"/>
              </a:cxn>
              <a:cxn ang="0">
                <a:pos x="2565" y="43281"/>
              </a:cxn>
              <a:cxn ang="0">
                <a:pos x="5130" y="48020"/>
              </a:cxn>
              <a:cxn ang="0">
                <a:pos x="8016" y="52127"/>
              </a:cxn>
              <a:cxn ang="0">
                <a:pos x="12184" y="55602"/>
              </a:cxn>
              <a:cxn ang="0">
                <a:pos x="16032" y="58129"/>
              </a:cxn>
              <a:cxn ang="0">
                <a:pos x="21162" y="60657"/>
              </a:cxn>
              <a:cxn ang="0">
                <a:pos x="26612" y="62236"/>
              </a:cxn>
              <a:cxn ang="0">
                <a:pos x="33346" y="63500"/>
              </a:cxn>
              <a:cxn ang="0">
                <a:pos x="39438" y="61289"/>
              </a:cxn>
              <a:cxn ang="0">
                <a:pos x="45850" y="60341"/>
              </a:cxn>
              <a:cxn ang="0">
                <a:pos x="50018" y="56550"/>
              </a:cxn>
              <a:cxn ang="0">
                <a:pos x="51622" y="54338"/>
              </a:cxn>
              <a:cxn ang="0">
                <a:pos x="52583" y="53391"/>
              </a:cxn>
              <a:cxn ang="0">
                <a:pos x="53545" y="52759"/>
              </a:cxn>
              <a:cxn ang="0">
                <a:pos x="56431" y="48020"/>
              </a:cxn>
              <a:cxn ang="0">
                <a:pos x="59637" y="43597"/>
              </a:cxn>
              <a:cxn ang="0">
                <a:pos x="59958" y="42333"/>
              </a:cxn>
              <a:cxn ang="0">
                <a:pos x="60920" y="41386"/>
              </a:cxn>
              <a:cxn ang="0">
                <a:pos x="62202" y="39174"/>
              </a:cxn>
              <a:cxn ang="0">
                <a:pos x="65088" y="34751"/>
              </a:cxn>
            </a:cxnLst>
            <a:pathLst>
              <a:path w="203" h="201">
                <a:moveTo>
                  <a:pt x="203" y="110"/>
                </a:moveTo>
                <a:lnTo>
                  <a:pt x="203" y="101"/>
                </a:lnTo>
                <a:lnTo>
                  <a:pt x="200" y="91"/>
                </a:lnTo>
                <a:lnTo>
                  <a:pt x="198" y="83"/>
                </a:lnTo>
                <a:lnTo>
                  <a:pt x="190" y="66"/>
                </a:lnTo>
                <a:lnTo>
                  <a:pt x="181" y="52"/>
                </a:lnTo>
                <a:lnTo>
                  <a:pt x="170" y="39"/>
                </a:lnTo>
                <a:lnTo>
                  <a:pt x="160" y="28"/>
                </a:lnTo>
                <a:lnTo>
                  <a:pt x="148" y="18"/>
                </a:lnTo>
                <a:lnTo>
                  <a:pt x="134" y="10"/>
                </a:lnTo>
                <a:lnTo>
                  <a:pt x="119" y="4"/>
                </a:lnTo>
                <a:lnTo>
                  <a:pt x="104" y="0"/>
                </a:lnTo>
                <a:lnTo>
                  <a:pt x="64" y="13"/>
                </a:lnTo>
                <a:lnTo>
                  <a:pt x="47" y="18"/>
                </a:lnTo>
                <a:lnTo>
                  <a:pt x="34" y="26"/>
                </a:lnTo>
                <a:lnTo>
                  <a:pt x="22" y="35"/>
                </a:lnTo>
                <a:lnTo>
                  <a:pt x="14" y="47"/>
                </a:lnTo>
                <a:lnTo>
                  <a:pt x="6" y="58"/>
                </a:lnTo>
                <a:lnTo>
                  <a:pt x="3" y="72"/>
                </a:lnTo>
                <a:lnTo>
                  <a:pt x="0" y="85"/>
                </a:lnTo>
                <a:lnTo>
                  <a:pt x="2" y="101"/>
                </a:lnTo>
                <a:lnTo>
                  <a:pt x="4" y="120"/>
                </a:lnTo>
                <a:lnTo>
                  <a:pt x="8" y="137"/>
                </a:lnTo>
                <a:lnTo>
                  <a:pt x="16" y="152"/>
                </a:lnTo>
                <a:lnTo>
                  <a:pt x="25" y="165"/>
                </a:lnTo>
                <a:lnTo>
                  <a:pt x="38" y="176"/>
                </a:lnTo>
                <a:lnTo>
                  <a:pt x="50" y="184"/>
                </a:lnTo>
                <a:lnTo>
                  <a:pt x="66" y="192"/>
                </a:lnTo>
                <a:lnTo>
                  <a:pt x="83" y="197"/>
                </a:lnTo>
                <a:lnTo>
                  <a:pt x="104" y="201"/>
                </a:lnTo>
                <a:lnTo>
                  <a:pt x="123" y="194"/>
                </a:lnTo>
                <a:lnTo>
                  <a:pt x="143" y="191"/>
                </a:lnTo>
                <a:lnTo>
                  <a:pt x="156" y="179"/>
                </a:lnTo>
                <a:lnTo>
                  <a:pt x="161" y="172"/>
                </a:lnTo>
                <a:lnTo>
                  <a:pt x="164" y="169"/>
                </a:lnTo>
                <a:lnTo>
                  <a:pt x="167" y="167"/>
                </a:lnTo>
                <a:lnTo>
                  <a:pt x="176" y="152"/>
                </a:lnTo>
                <a:lnTo>
                  <a:pt x="186" y="138"/>
                </a:lnTo>
                <a:lnTo>
                  <a:pt x="187" y="134"/>
                </a:lnTo>
                <a:lnTo>
                  <a:pt x="190" y="131"/>
                </a:lnTo>
                <a:lnTo>
                  <a:pt x="194" y="124"/>
                </a:lnTo>
                <a:lnTo>
                  <a:pt x="203" y="110"/>
                </a:lnTo>
                <a:close/>
              </a:path>
            </a:pathLst>
          </a:custGeom>
          <a:solidFill>
            <a:srgbClr val="FF0000"/>
          </a:solidFill>
          <a:ln w="38100" cmpd="sng">
            <a:solidFill>
              <a:srgbClr val="000000"/>
            </a:solidFill>
            <a:bevel/>
          </a:ln>
        </p:spPr>
        <p:txBody>
          <a:bodyPr/>
          <a:lstStyle/>
          <a:p/>
        </p:txBody>
      </p:sp>
      <p:sp>
        <p:nvSpPr>
          <p:cNvPr id="38920" name="Freeform 8"/>
          <p:cNvSpPr/>
          <p:nvPr/>
        </p:nvSpPr>
        <p:spPr bwMode="auto">
          <a:xfrm>
            <a:off x="3022600" y="3371850"/>
            <a:ext cx="65088" cy="63500"/>
          </a:xfrm>
          <a:custGeom>
            <a:cxnLst>
              <a:cxn ang="0">
                <a:pos x="63164" y="26221"/>
              </a:cxn>
              <a:cxn ang="0">
                <a:pos x="60599" y="20851"/>
              </a:cxn>
              <a:cxn ang="0">
                <a:pos x="57713" y="16428"/>
              </a:cxn>
              <a:cxn ang="0">
                <a:pos x="54507" y="12321"/>
              </a:cxn>
              <a:cxn ang="0">
                <a:pos x="50980" y="8846"/>
              </a:cxn>
              <a:cxn ang="0">
                <a:pos x="47133" y="5687"/>
              </a:cxn>
              <a:cxn ang="0">
                <a:pos x="42644" y="3159"/>
              </a:cxn>
              <a:cxn ang="0">
                <a:pos x="38155" y="1264"/>
              </a:cxn>
              <a:cxn ang="0">
                <a:pos x="33025" y="0"/>
              </a:cxn>
              <a:cxn ang="0">
                <a:pos x="20200" y="4107"/>
              </a:cxn>
              <a:cxn ang="0">
                <a:pos x="14749" y="5687"/>
              </a:cxn>
              <a:cxn ang="0">
                <a:pos x="10901" y="8214"/>
              </a:cxn>
              <a:cxn ang="0">
                <a:pos x="6733" y="11057"/>
              </a:cxn>
              <a:cxn ang="0">
                <a:pos x="4168" y="14848"/>
              </a:cxn>
              <a:cxn ang="0">
                <a:pos x="1603" y="18323"/>
              </a:cxn>
              <a:cxn ang="0">
                <a:pos x="641" y="22746"/>
              </a:cxn>
              <a:cxn ang="0">
                <a:pos x="0" y="26853"/>
              </a:cxn>
              <a:cxn ang="0">
                <a:pos x="321" y="31908"/>
              </a:cxn>
              <a:cxn ang="0">
                <a:pos x="962" y="37910"/>
              </a:cxn>
              <a:cxn ang="0">
                <a:pos x="2565" y="43281"/>
              </a:cxn>
              <a:cxn ang="0">
                <a:pos x="4809" y="48020"/>
              </a:cxn>
              <a:cxn ang="0">
                <a:pos x="8016" y="52127"/>
              </a:cxn>
              <a:cxn ang="0">
                <a:pos x="11863" y="55602"/>
              </a:cxn>
              <a:cxn ang="0">
                <a:pos x="15711" y="58129"/>
              </a:cxn>
              <a:cxn ang="0">
                <a:pos x="20841" y="60657"/>
              </a:cxn>
              <a:cxn ang="0">
                <a:pos x="26292" y="62236"/>
              </a:cxn>
              <a:cxn ang="0">
                <a:pos x="33025" y="63500"/>
              </a:cxn>
              <a:cxn ang="0">
                <a:pos x="39117" y="61289"/>
              </a:cxn>
              <a:cxn ang="0">
                <a:pos x="45530" y="60341"/>
              </a:cxn>
              <a:cxn ang="0">
                <a:pos x="49698" y="56550"/>
              </a:cxn>
              <a:cxn ang="0">
                <a:pos x="53225" y="52759"/>
              </a:cxn>
              <a:cxn ang="0">
                <a:pos x="56110" y="48020"/>
              </a:cxn>
              <a:cxn ang="0">
                <a:pos x="59637" y="43597"/>
              </a:cxn>
              <a:cxn ang="0">
                <a:pos x="59958" y="42333"/>
              </a:cxn>
              <a:cxn ang="0">
                <a:pos x="60599" y="41386"/>
              </a:cxn>
              <a:cxn ang="0">
                <a:pos x="61882" y="39174"/>
              </a:cxn>
              <a:cxn ang="0">
                <a:pos x="65088" y="34751"/>
              </a:cxn>
              <a:cxn ang="0">
                <a:pos x="65088" y="31908"/>
              </a:cxn>
              <a:cxn ang="0">
                <a:pos x="63805" y="28749"/>
              </a:cxn>
              <a:cxn ang="0">
                <a:pos x="63164" y="26221"/>
              </a:cxn>
            </a:cxnLst>
            <a:pathLst>
              <a:path w="203" h="201">
                <a:moveTo>
                  <a:pt x="197" y="83"/>
                </a:moveTo>
                <a:lnTo>
                  <a:pt x="189" y="66"/>
                </a:lnTo>
                <a:lnTo>
                  <a:pt x="180" y="52"/>
                </a:lnTo>
                <a:lnTo>
                  <a:pt x="170" y="39"/>
                </a:lnTo>
                <a:lnTo>
                  <a:pt x="159" y="28"/>
                </a:lnTo>
                <a:lnTo>
                  <a:pt x="147" y="18"/>
                </a:lnTo>
                <a:lnTo>
                  <a:pt x="133" y="10"/>
                </a:lnTo>
                <a:lnTo>
                  <a:pt x="119" y="4"/>
                </a:lnTo>
                <a:lnTo>
                  <a:pt x="103" y="0"/>
                </a:lnTo>
                <a:lnTo>
                  <a:pt x="63" y="13"/>
                </a:lnTo>
                <a:lnTo>
                  <a:pt x="46" y="18"/>
                </a:lnTo>
                <a:lnTo>
                  <a:pt x="34" y="26"/>
                </a:lnTo>
                <a:lnTo>
                  <a:pt x="21" y="35"/>
                </a:lnTo>
                <a:lnTo>
                  <a:pt x="13" y="47"/>
                </a:lnTo>
                <a:lnTo>
                  <a:pt x="5" y="58"/>
                </a:lnTo>
                <a:lnTo>
                  <a:pt x="2" y="72"/>
                </a:lnTo>
                <a:lnTo>
                  <a:pt x="0" y="85"/>
                </a:lnTo>
                <a:lnTo>
                  <a:pt x="1" y="101"/>
                </a:lnTo>
                <a:lnTo>
                  <a:pt x="3" y="120"/>
                </a:lnTo>
                <a:lnTo>
                  <a:pt x="8" y="137"/>
                </a:lnTo>
                <a:lnTo>
                  <a:pt x="15" y="152"/>
                </a:lnTo>
                <a:lnTo>
                  <a:pt x="25" y="165"/>
                </a:lnTo>
                <a:lnTo>
                  <a:pt x="37" y="176"/>
                </a:lnTo>
                <a:lnTo>
                  <a:pt x="49" y="184"/>
                </a:lnTo>
                <a:lnTo>
                  <a:pt x="65" y="192"/>
                </a:lnTo>
                <a:lnTo>
                  <a:pt x="82" y="197"/>
                </a:lnTo>
                <a:lnTo>
                  <a:pt x="103" y="201"/>
                </a:lnTo>
                <a:lnTo>
                  <a:pt x="122" y="194"/>
                </a:lnTo>
                <a:lnTo>
                  <a:pt x="142" y="191"/>
                </a:lnTo>
                <a:lnTo>
                  <a:pt x="155" y="179"/>
                </a:lnTo>
                <a:lnTo>
                  <a:pt x="166" y="167"/>
                </a:lnTo>
                <a:lnTo>
                  <a:pt x="175" y="152"/>
                </a:lnTo>
                <a:lnTo>
                  <a:pt x="186" y="138"/>
                </a:lnTo>
                <a:lnTo>
                  <a:pt x="187" y="134"/>
                </a:lnTo>
                <a:lnTo>
                  <a:pt x="189" y="131"/>
                </a:lnTo>
                <a:lnTo>
                  <a:pt x="193" y="124"/>
                </a:lnTo>
                <a:lnTo>
                  <a:pt x="203" y="110"/>
                </a:lnTo>
                <a:lnTo>
                  <a:pt x="203" y="101"/>
                </a:lnTo>
                <a:lnTo>
                  <a:pt x="199" y="91"/>
                </a:lnTo>
                <a:lnTo>
                  <a:pt x="197" y="83"/>
                </a:lnTo>
                <a:close/>
              </a:path>
            </a:pathLst>
          </a:custGeom>
          <a:solidFill>
            <a:srgbClr val="FF0000"/>
          </a:solidFill>
          <a:ln w="38100" cmpd="sng">
            <a:solidFill>
              <a:srgbClr val="000000"/>
            </a:solidFill>
            <a:bevel/>
          </a:ln>
        </p:spPr>
        <p:txBody>
          <a:bodyPr/>
          <a:lstStyle/>
          <a:p/>
        </p:txBody>
      </p:sp>
      <p:sp>
        <p:nvSpPr>
          <p:cNvPr id="38921" name="Freeform 9"/>
          <p:cNvSpPr/>
          <p:nvPr/>
        </p:nvSpPr>
        <p:spPr bwMode="auto">
          <a:xfrm>
            <a:off x="6026150" y="3448050"/>
            <a:ext cx="228600" cy="1263650"/>
          </a:xfrm>
          <a:custGeom>
            <a:cxnLst>
              <a:cxn ang="0">
                <a:pos x="211113" y="651674"/>
              </a:cxn>
              <a:cxn ang="0">
                <a:pos x="202847" y="744407"/>
              </a:cxn>
              <a:cxn ang="0">
                <a:pos x="192673" y="855878"/>
              </a:cxn>
              <a:cxn ang="0">
                <a:pos x="186314" y="919394"/>
              </a:cxn>
              <a:cxn ang="0">
                <a:pos x="179319" y="976558"/>
              </a:cxn>
              <a:cxn ang="0">
                <a:pos x="172006" y="1026418"/>
              </a:cxn>
              <a:cxn ang="0">
                <a:pos x="165012" y="1070879"/>
              </a:cxn>
              <a:cxn ang="0">
                <a:pos x="160243" y="1096603"/>
              </a:cxn>
              <a:cxn ang="0">
                <a:pos x="153884" y="1124550"/>
              </a:cxn>
              <a:cxn ang="0">
                <a:pos x="149750" y="1139476"/>
              </a:cxn>
              <a:cxn ang="0">
                <a:pos x="141802" y="1164565"/>
              </a:cxn>
              <a:cxn ang="0">
                <a:pos x="133853" y="1182667"/>
              </a:cxn>
              <a:cxn ang="0">
                <a:pos x="126859" y="1192830"/>
              </a:cxn>
              <a:cxn ang="0">
                <a:pos x="122725" y="1197276"/>
              </a:cxn>
              <a:cxn ang="0">
                <a:pos x="114141" y="1200452"/>
              </a:cxn>
              <a:cxn ang="0">
                <a:pos x="105239" y="1197276"/>
              </a:cxn>
              <a:cxn ang="0">
                <a:pos x="96336" y="1187431"/>
              </a:cxn>
              <a:cxn ang="0">
                <a:pos x="88070" y="1171234"/>
              </a:cxn>
              <a:cxn ang="0">
                <a:pos x="79803" y="1148686"/>
              </a:cxn>
              <a:cxn ang="0">
                <a:pos x="71855" y="1119469"/>
              </a:cxn>
              <a:cxn ang="0">
                <a:pos x="64860" y="1084217"/>
              </a:cxn>
              <a:cxn ang="0">
                <a:pos x="56912" y="1041979"/>
              </a:cxn>
              <a:cxn ang="0">
                <a:pos x="50235" y="994025"/>
              </a:cxn>
              <a:cxn ang="0">
                <a:pos x="43558" y="939083"/>
              </a:cxn>
              <a:cxn ang="0">
                <a:pos x="36881" y="877791"/>
              </a:cxn>
              <a:cxn ang="0">
                <a:pos x="28615" y="789503"/>
              </a:cxn>
              <a:cxn ang="0">
                <a:pos x="17487" y="651674"/>
              </a:cxn>
              <a:cxn ang="0">
                <a:pos x="17487" y="664377"/>
              </a:cxn>
              <a:cxn ang="0">
                <a:pos x="25435" y="812687"/>
              </a:cxn>
              <a:cxn ang="0">
                <a:pos x="34974" y="919076"/>
              </a:cxn>
              <a:cxn ang="0">
                <a:pos x="41332" y="982909"/>
              </a:cxn>
              <a:cxn ang="0">
                <a:pos x="47691" y="1039756"/>
              </a:cxn>
              <a:cxn ang="0">
                <a:pos x="54686" y="1089934"/>
              </a:cxn>
              <a:cxn ang="0">
                <a:pos x="61999" y="1134077"/>
              </a:cxn>
              <a:cxn ang="0">
                <a:pos x="69947" y="1171869"/>
              </a:cxn>
              <a:cxn ang="0">
                <a:pos x="76942" y="1202992"/>
              </a:cxn>
              <a:cxn ang="0">
                <a:pos x="85208" y="1227763"/>
              </a:cxn>
              <a:cxn ang="0">
                <a:pos x="93475" y="1246183"/>
              </a:cxn>
              <a:cxn ang="0">
                <a:pos x="102377" y="1257934"/>
              </a:cxn>
              <a:cxn ang="0">
                <a:pos x="110962" y="1263332"/>
              </a:cxn>
              <a:cxn ang="0">
                <a:pos x="119864" y="1262380"/>
              </a:cxn>
              <a:cxn ang="0">
                <a:pos x="125905" y="1256981"/>
              </a:cxn>
              <a:cxn ang="0">
                <a:pos x="130992" y="1250947"/>
              </a:cxn>
              <a:cxn ang="0">
                <a:pos x="138940" y="1234750"/>
              </a:cxn>
              <a:cxn ang="0">
                <a:pos x="147525" y="1211884"/>
              </a:cxn>
              <a:cxn ang="0">
                <a:pos x="152930" y="1190289"/>
              </a:cxn>
              <a:cxn ang="0">
                <a:pos x="158017" y="1171869"/>
              </a:cxn>
              <a:cxn ang="0">
                <a:pos x="162786" y="1147416"/>
              </a:cxn>
              <a:cxn ang="0">
                <a:pos x="170099" y="1105495"/>
              </a:cxn>
              <a:cxn ang="0">
                <a:pos x="177093" y="1057541"/>
              </a:cxn>
              <a:cxn ang="0">
                <a:pos x="183770" y="1002282"/>
              </a:cxn>
              <a:cxn ang="0">
                <a:pos x="190447" y="941307"/>
              </a:cxn>
              <a:cxn ang="0">
                <a:pos x="197124" y="869216"/>
              </a:cxn>
              <a:cxn ang="0">
                <a:pos x="203801" y="783787"/>
              </a:cxn>
              <a:cxn ang="0">
                <a:pos x="209206" y="694547"/>
              </a:cxn>
            </a:cxnLst>
            <a:pathLst>
              <a:path w="719" h="3979">
                <a:moveTo>
                  <a:pt x="719" y="39"/>
                </a:moveTo>
                <a:lnTo>
                  <a:pt x="719" y="0"/>
                </a:lnTo>
                <a:lnTo>
                  <a:pt x="664" y="2052"/>
                </a:lnTo>
                <a:lnTo>
                  <a:pt x="650" y="2199"/>
                </a:lnTo>
                <a:lnTo>
                  <a:pt x="644" y="2272"/>
                </a:lnTo>
                <a:lnTo>
                  <a:pt x="638" y="2344"/>
                </a:lnTo>
                <a:lnTo>
                  <a:pt x="624" y="2486"/>
                </a:lnTo>
                <a:lnTo>
                  <a:pt x="613" y="2626"/>
                </a:lnTo>
                <a:lnTo>
                  <a:pt x="606" y="2695"/>
                </a:lnTo>
                <a:lnTo>
                  <a:pt x="599" y="2764"/>
                </a:lnTo>
                <a:lnTo>
                  <a:pt x="593" y="2831"/>
                </a:lnTo>
                <a:lnTo>
                  <a:pt x="586" y="2895"/>
                </a:lnTo>
                <a:lnTo>
                  <a:pt x="578" y="2957"/>
                </a:lnTo>
                <a:lnTo>
                  <a:pt x="571" y="3017"/>
                </a:lnTo>
                <a:lnTo>
                  <a:pt x="564" y="3075"/>
                </a:lnTo>
                <a:lnTo>
                  <a:pt x="557" y="3130"/>
                </a:lnTo>
                <a:lnTo>
                  <a:pt x="548" y="3181"/>
                </a:lnTo>
                <a:lnTo>
                  <a:pt x="541" y="3232"/>
                </a:lnTo>
                <a:lnTo>
                  <a:pt x="535" y="3281"/>
                </a:lnTo>
                <a:lnTo>
                  <a:pt x="528" y="3328"/>
                </a:lnTo>
                <a:lnTo>
                  <a:pt x="519" y="3372"/>
                </a:lnTo>
                <a:lnTo>
                  <a:pt x="512" y="3414"/>
                </a:lnTo>
                <a:lnTo>
                  <a:pt x="507" y="3433"/>
                </a:lnTo>
                <a:lnTo>
                  <a:pt x="504" y="3453"/>
                </a:lnTo>
                <a:lnTo>
                  <a:pt x="497" y="3491"/>
                </a:lnTo>
                <a:lnTo>
                  <a:pt x="488" y="3525"/>
                </a:lnTo>
                <a:lnTo>
                  <a:pt x="484" y="3541"/>
                </a:lnTo>
                <a:lnTo>
                  <a:pt x="481" y="3549"/>
                </a:lnTo>
                <a:lnTo>
                  <a:pt x="480" y="3558"/>
                </a:lnTo>
                <a:lnTo>
                  <a:pt x="471" y="3588"/>
                </a:lnTo>
                <a:lnTo>
                  <a:pt x="464" y="3617"/>
                </a:lnTo>
                <a:lnTo>
                  <a:pt x="455" y="3643"/>
                </a:lnTo>
                <a:lnTo>
                  <a:pt x="446" y="3667"/>
                </a:lnTo>
                <a:lnTo>
                  <a:pt x="437" y="3688"/>
                </a:lnTo>
                <a:lnTo>
                  <a:pt x="430" y="3707"/>
                </a:lnTo>
                <a:lnTo>
                  <a:pt x="421" y="3724"/>
                </a:lnTo>
                <a:lnTo>
                  <a:pt x="412" y="3739"/>
                </a:lnTo>
                <a:lnTo>
                  <a:pt x="403" y="3752"/>
                </a:lnTo>
                <a:lnTo>
                  <a:pt x="399" y="3756"/>
                </a:lnTo>
                <a:lnTo>
                  <a:pt x="396" y="3758"/>
                </a:lnTo>
                <a:lnTo>
                  <a:pt x="395" y="3762"/>
                </a:lnTo>
                <a:lnTo>
                  <a:pt x="386" y="3770"/>
                </a:lnTo>
                <a:lnTo>
                  <a:pt x="377" y="3775"/>
                </a:lnTo>
                <a:lnTo>
                  <a:pt x="368" y="3779"/>
                </a:lnTo>
                <a:lnTo>
                  <a:pt x="359" y="3780"/>
                </a:lnTo>
                <a:lnTo>
                  <a:pt x="349" y="3779"/>
                </a:lnTo>
                <a:lnTo>
                  <a:pt x="340" y="3775"/>
                </a:lnTo>
                <a:lnTo>
                  <a:pt x="331" y="3770"/>
                </a:lnTo>
                <a:lnTo>
                  <a:pt x="322" y="3762"/>
                </a:lnTo>
                <a:lnTo>
                  <a:pt x="312" y="3752"/>
                </a:lnTo>
                <a:lnTo>
                  <a:pt x="303" y="3739"/>
                </a:lnTo>
                <a:lnTo>
                  <a:pt x="294" y="3724"/>
                </a:lnTo>
                <a:lnTo>
                  <a:pt x="286" y="3707"/>
                </a:lnTo>
                <a:lnTo>
                  <a:pt x="277" y="3688"/>
                </a:lnTo>
                <a:lnTo>
                  <a:pt x="268" y="3667"/>
                </a:lnTo>
                <a:lnTo>
                  <a:pt x="259" y="3643"/>
                </a:lnTo>
                <a:lnTo>
                  <a:pt x="251" y="3617"/>
                </a:lnTo>
                <a:lnTo>
                  <a:pt x="242" y="3588"/>
                </a:lnTo>
                <a:lnTo>
                  <a:pt x="235" y="3558"/>
                </a:lnTo>
                <a:lnTo>
                  <a:pt x="226" y="3525"/>
                </a:lnTo>
                <a:lnTo>
                  <a:pt x="220" y="3491"/>
                </a:lnTo>
                <a:lnTo>
                  <a:pt x="210" y="3453"/>
                </a:lnTo>
                <a:lnTo>
                  <a:pt x="204" y="3414"/>
                </a:lnTo>
                <a:lnTo>
                  <a:pt x="195" y="3372"/>
                </a:lnTo>
                <a:lnTo>
                  <a:pt x="188" y="3328"/>
                </a:lnTo>
                <a:lnTo>
                  <a:pt x="179" y="3281"/>
                </a:lnTo>
                <a:lnTo>
                  <a:pt x="172" y="3232"/>
                </a:lnTo>
                <a:lnTo>
                  <a:pt x="165" y="3181"/>
                </a:lnTo>
                <a:lnTo>
                  <a:pt x="158" y="3130"/>
                </a:lnTo>
                <a:lnTo>
                  <a:pt x="150" y="3075"/>
                </a:lnTo>
                <a:lnTo>
                  <a:pt x="144" y="3017"/>
                </a:lnTo>
                <a:lnTo>
                  <a:pt x="137" y="2957"/>
                </a:lnTo>
                <a:lnTo>
                  <a:pt x="130" y="2895"/>
                </a:lnTo>
                <a:lnTo>
                  <a:pt x="123" y="2831"/>
                </a:lnTo>
                <a:lnTo>
                  <a:pt x="116" y="2764"/>
                </a:lnTo>
                <a:lnTo>
                  <a:pt x="110" y="2695"/>
                </a:lnTo>
                <a:lnTo>
                  <a:pt x="104" y="2626"/>
                </a:lnTo>
                <a:lnTo>
                  <a:pt x="90" y="2486"/>
                </a:lnTo>
                <a:lnTo>
                  <a:pt x="79" y="2344"/>
                </a:lnTo>
                <a:lnTo>
                  <a:pt x="66" y="2199"/>
                </a:lnTo>
                <a:lnTo>
                  <a:pt x="55" y="2052"/>
                </a:lnTo>
                <a:lnTo>
                  <a:pt x="0" y="0"/>
                </a:lnTo>
                <a:lnTo>
                  <a:pt x="0" y="39"/>
                </a:lnTo>
                <a:lnTo>
                  <a:pt x="55" y="2092"/>
                </a:lnTo>
                <a:lnTo>
                  <a:pt x="63" y="2282"/>
                </a:lnTo>
                <a:lnTo>
                  <a:pt x="74" y="2468"/>
                </a:lnTo>
                <a:lnTo>
                  <a:pt x="80" y="2559"/>
                </a:lnTo>
                <a:lnTo>
                  <a:pt x="87" y="2648"/>
                </a:lnTo>
                <a:lnTo>
                  <a:pt x="104" y="2825"/>
                </a:lnTo>
                <a:lnTo>
                  <a:pt x="110" y="2894"/>
                </a:lnTo>
                <a:lnTo>
                  <a:pt x="116" y="2964"/>
                </a:lnTo>
                <a:lnTo>
                  <a:pt x="123" y="3030"/>
                </a:lnTo>
                <a:lnTo>
                  <a:pt x="130" y="3095"/>
                </a:lnTo>
                <a:lnTo>
                  <a:pt x="137" y="3156"/>
                </a:lnTo>
                <a:lnTo>
                  <a:pt x="144" y="3216"/>
                </a:lnTo>
                <a:lnTo>
                  <a:pt x="150" y="3274"/>
                </a:lnTo>
                <a:lnTo>
                  <a:pt x="158" y="3330"/>
                </a:lnTo>
                <a:lnTo>
                  <a:pt x="165" y="3381"/>
                </a:lnTo>
                <a:lnTo>
                  <a:pt x="172" y="3432"/>
                </a:lnTo>
                <a:lnTo>
                  <a:pt x="179" y="3481"/>
                </a:lnTo>
                <a:lnTo>
                  <a:pt x="188" y="3527"/>
                </a:lnTo>
                <a:lnTo>
                  <a:pt x="195" y="3571"/>
                </a:lnTo>
                <a:lnTo>
                  <a:pt x="204" y="3613"/>
                </a:lnTo>
                <a:lnTo>
                  <a:pt x="210" y="3653"/>
                </a:lnTo>
                <a:lnTo>
                  <a:pt x="220" y="3690"/>
                </a:lnTo>
                <a:lnTo>
                  <a:pt x="226" y="3724"/>
                </a:lnTo>
                <a:lnTo>
                  <a:pt x="235" y="3757"/>
                </a:lnTo>
                <a:lnTo>
                  <a:pt x="242" y="3788"/>
                </a:lnTo>
                <a:lnTo>
                  <a:pt x="251" y="3816"/>
                </a:lnTo>
                <a:lnTo>
                  <a:pt x="259" y="3842"/>
                </a:lnTo>
                <a:lnTo>
                  <a:pt x="268" y="3866"/>
                </a:lnTo>
                <a:lnTo>
                  <a:pt x="277" y="3888"/>
                </a:lnTo>
                <a:lnTo>
                  <a:pt x="286" y="3907"/>
                </a:lnTo>
                <a:lnTo>
                  <a:pt x="294" y="3924"/>
                </a:lnTo>
                <a:lnTo>
                  <a:pt x="303" y="3939"/>
                </a:lnTo>
                <a:lnTo>
                  <a:pt x="312" y="3951"/>
                </a:lnTo>
                <a:lnTo>
                  <a:pt x="322" y="3961"/>
                </a:lnTo>
                <a:lnTo>
                  <a:pt x="331" y="3969"/>
                </a:lnTo>
                <a:lnTo>
                  <a:pt x="340" y="3975"/>
                </a:lnTo>
                <a:lnTo>
                  <a:pt x="349" y="3978"/>
                </a:lnTo>
                <a:lnTo>
                  <a:pt x="359" y="3979"/>
                </a:lnTo>
                <a:lnTo>
                  <a:pt x="368" y="3978"/>
                </a:lnTo>
                <a:lnTo>
                  <a:pt x="377" y="3975"/>
                </a:lnTo>
                <a:lnTo>
                  <a:pt x="386" y="3969"/>
                </a:lnTo>
                <a:lnTo>
                  <a:pt x="395" y="3961"/>
                </a:lnTo>
                <a:lnTo>
                  <a:pt x="396" y="3958"/>
                </a:lnTo>
                <a:lnTo>
                  <a:pt x="399" y="3956"/>
                </a:lnTo>
                <a:lnTo>
                  <a:pt x="403" y="3951"/>
                </a:lnTo>
                <a:lnTo>
                  <a:pt x="412" y="3939"/>
                </a:lnTo>
                <a:lnTo>
                  <a:pt x="421" y="3924"/>
                </a:lnTo>
                <a:lnTo>
                  <a:pt x="430" y="3907"/>
                </a:lnTo>
                <a:lnTo>
                  <a:pt x="437" y="3888"/>
                </a:lnTo>
                <a:lnTo>
                  <a:pt x="446" y="3866"/>
                </a:lnTo>
                <a:lnTo>
                  <a:pt x="455" y="3842"/>
                </a:lnTo>
                <a:lnTo>
                  <a:pt x="464" y="3816"/>
                </a:lnTo>
                <a:lnTo>
                  <a:pt x="471" y="3788"/>
                </a:lnTo>
                <a:lnTo>
                  <a:pt x="480" y="3757"/>
                </a:lnTo>
                <a:lnTo>
                  <a:pt x="481" y="3748"/>
                </a:lnTo>
                <a:lnTo>
                  <a:pt x="484" y="3740"/>
                </a:lnTo>
                <a:lnTo>
                  <a:pt x="488" y="3724"/>
                </a:lnTo>
                <a:lnTo>
                  <a:pt x="497" y="3690"/>
                </a:lnTo>
                <a:lnTo>
                  <a:pt x="504" y="3653"/>
                </a:lnTo>
                <a:lnTo>
                  <a:pt x="507" y="3633"/>
                </a:lnTo>
                <a:lnTo>
                  <a:pt x="512" y="3613"/>
                </a:lnTo>
                <a:lnTo>
                  <a:pt x="519" y="3571"/>
                </a:lnTo>
                <a:lnTo>
                  <a:pt x="528" y="3527"/>
                </a:lnTo>
                <a:lnTo>
                  <a:pt x="535" y="3481"/>
                </a:lnTo>
                <a:lnTo>
                  <a:pt x="541" y="3432"/>
                </a:lnTo>
                <a:lnTo>
                  <a:pt x="548" y="3381"/>
                </a:lnTo>
                <a:lnTo>
                  <a:pt x="557" y="3330"/>
                </a:lnTo>
                <a:lnTo>
                  <a:pt x="564" y="3274"/>
                </a:lnTo>
                <a:lnTo>
                  <a:pt x="571" y="3216"/>
                </a:lnTo>
                <a:lnTo>
                  <a:pt x="578" y="3156"/>
                </a:lnTo>
                <a:lnTo>
                  <a:pt x="586" y="3095"/>
                </a:lnTo>
                <a:lnTo>
                  <a:pt x="593" y="3030"/>
                </a:lnTo>
                <a:lnTo>
                  <a:pt x="599" y="2964"/>
                </a:lnTo>
                <a:lnTo>
                  <a:pt x="606" y="2894"/>
                </a:lnTo>
                <a:lnTo>
                  <a:pt x="613" y="2825"/>
                </a:lnTo>
                <a:lnTo>
                  <a:pt x="620" y="2737"/>
                </a:lnTo>
                <a:lnTo>
                  <a:pt x="628" y="2648"/>
                </a:lnTo>
                <a:lnTo>
                  <a:pt x="634" y="2559"/>
                </a:lnTo>
                <a:lnTo>
                  <a:pt x="641" y="2468"/>
                </a:lnTo>
                <a:lnTo>
                  <a:pt x="647" y="2375"/>
                </a:lnTo>
                <a:lnTo>
                  <a:pt x="654" y="2282"/>
                </a:lnTo>
                <a:lnTo>
                  <a:pt x="658" y="2187"/>
                </a:lnTo>
                <a:lnTo>
                  <a:pt x="664" y="2092"/>
                </a:lnTo>
                <a:lnTo>
                  <a:pt x="719" y="3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bevel/>
          </a:ln>
        </p:spPr>
        <p:txBody>
          <a:bodyPr/>
          <a:lstStyle/>
          <a:p/>
        </p:txBody>
      </p:sp>
      <p:sp>
        <p:nvSpPr>
          <p:cNvPr id="38922" name="Freeform 10"/>
          <p:cNvSpPr/>
          <p:nvPr/>
        </p:nvSpPr>
        <p:spPr bwMode="auto">
          <a:xfrm>
            <a:off x="5878512" y="3384550"/>
            <a:ext cx="65088" cy="63500"/>
          </a:xfrm>
          <a:custGeom>
            <a:cxnLst>
              <a:cxn ang="0">
                <a:pos x="32863" y="63500"/>
              </a:cxn>
              <a:cxn ang="0">
                <a:pos x="45944" y="60008"/>
              </a:cxn>
              <a:cxn ang="0">
                <a:pos x="50091" y="56515"/>
              </a:cxn>
              <a:cxn ang="0">
                <a:pos x="52006" y="54293"/>
              </a:cxn>
              <a:cxn ang="0">
                <a:pos x="54239" y="52705"/>
              </a:cxn>
              <a:cxn ang="0">
                <a:pos x="59663" y="43815"/>
              </a:cxn>
              <a:cxn ang="0">
                <a:pos x="59982" y="42545"/>
              </a:cxn>
              <a:cxn ang="0">
                <a:pos x="60620" y="41275"/>
              </a:cxn>
              <a:cxn ang="0">
                <a:pos x="62216" y="39370"/>
              </a:cxn>
              <a:cxn ang="0">
                <a:pos x="65087" y="34925"/>
              </a:cxn>
              <a:cxn ang="0">
                <a:pos x="64768" y="29845"/>
              </a:cxn>
              <a:cxn ang="0">
                <a:pos x="63492" y="26035"/>
              </a:cxn>
              <a:cxn ang="0">
                <a:pos x="62216" y="21908"/>
              </a:cxn>
              <a:cxn ang="0">
                <a:pos x="60301" y="19050"/>
              </a:cxn>
              <a:cxn ang="0">
                <a:pos x="57749" y="15240"/>
              </a:cxn>
              <a:cxn ang="0">
                <a:pos x="55196" y="11748"/>
              </a:cxn>
              <a:cxn ang="0">
                <a:pos x="52006" y="8890"/>
              </a:cxn>
              <a:cxn ang="0">
                <a:pos x="49134" y="6985"/>
              </a:cxn>
              <a:cxn ang="0">
                <a:pos x="45306" y="4445"/>
              </a:cxn>
              <a:cxn ang="0">
                <a:pos x="41477" y="2540"/>
              </a:cxn>
              <a:cxn ang="0">
                <a:pos x="32863" y="0"/>
              </a:cxn>
              <a:cxn ang="0">
                <a:pos x="26801" y="953"/>
              </a:cxn>
              <a:cxn ang="0">
                <a:pos x="21058" y="3493"/>
              </a:cxn>
              <a:cxn ang="0">
                <a:pos x="14357" y="6033"/>
              </a:cxn>
              <a:cxn ang="0">
                <a:pos x="9572" y="9843"/>
              </a:cxn>
              <a:cxn ang="0">
                <a:pos x="5743" y="13653"/>
              </a:cxn>
              <a:cxn ang="0">
                <a:pos x="3191" y="19050"/>
              </a:cxn>
              <a:cxn ang="0">
                <a:pos x="1276" y="23178"/>
              </a:cxn>
              <a:cxn ang="0">
                <a:pos x="319" y="27623"/>
              </a:cxn>
              <a:cxn ang="0">
                <a:pos x="0" y="32385"/>
              </a:cxn>
              <a:cxn ang="0">
                <a:pos x="957" y="37783"/>
              </a:cxn>
              <a:cxn ang="0">
                <a:pos x="2871" y="43180"/>
              </a:cxn>
              <a:cxn ang="0">
                <a:pos x="5424" y="47943"/>
              </a:cxn>
              <a:cxn ang="0">
                <a:pos x="8295" y="51753"/>
              </a:cxn>
              <a:cxn ang="0">
                <a:pos x="12124" y="55563"/>
              </a:cxn>
              <a:cxn ang="0">
                <a:pos x="16272" y="58103"/>
              </a:cxn>
              <a:cxn ang="0">
                <a:pos x="21377" y="60325"/>
              </a:cxn>
              <a:cxn ang="0">
                <a:pos x="26801" y="62230"/>
              </a:cxn>
              <a:cxn ang="0">
                <a:pos x="32863" y="63500"/>
              </a:cxn>
            </a:cxnLst>
            <a:pathLst>
              <a:path w="204" h="200">
                <a:moveTo>
                  <a:pt x="103" y="200"/>
                </a:moveTo>
                <a:lnTo>
                  <a:pt x="144" y="189"/>
                </a:lnTo>
                <a:lnTo>
                  <a:pt x="157" y="178"/>
                </a:lnTo>
                <a:lnTo>
                  <a:pt x="163" y="171"/>
                </a:lnTo>
                <a:lnTo>
                  <a:pt x="170" y="166"/>
                </a:lnTo>
                <a:lnTo>
                  <a:pt x="187" y="138"/>
                </a:lnTo>
                <a:lnTo>
                  <a:pt x="188" y="134"/>
                </a:lnTo>
                <a:lnTo>
                  <a:pt x="190" y="130"/>
                </a:lnTo>
                <a:lnTo>
                  <a:pt x="195" y="124"/>
                </a:lnTo>
                <a:lnTo>
                  <a:pt x="204" y="110"/>
                </a:lnTo>
                <a:lnTo>
                  <a:pt x="203" y="94"/>
                </a:lnTo>
                <a:lnTo>
                  <a:pt x="199" y="82"/>
                </a:lnTo>
                <a:lnTo>
                  <a:pt x="195" y="69"/>
                </a:lnTo>
                <a:lnTo>
                  <a:pt x="189" y="60"/>
                </a:lnTo>
                <a:lnTo>
                  <a:pt x="181" y="48"/>
                </a:lnTo>
                <a:lnTo>
                  <a:pt x="173" y="37"/>
                </a:lnTo>
                <a:lnTo>
                  <a:pt x="163" y="28"/>
                </a:lnTo>
                <a:lnTo>
                  <a:pt x="154" y="22"/>
                </a:lnTo>
                <a:lnTo>
                  <a:pt x="142" y="14"/>
                </a:lnTo>
                <a:lnTo>
                  <a:pt x="130" y="8"/>
                </a:lnTo>
                <a:lnTo>
                  <a:pt x="103" y="0"/>
                </a:lnTo>
                <a:lnTo>
                  <a:pt x="84" y="3"/>
                </a:lnTo>
                <a:lnTo>
                  <a:pt x="66" y="11"/>
                </a:lnTo>
                <a:lnTo>
                  <a:pt x="45" y="19"/>
                </a:lnTo>
                <a:lnTo>
                  <a:pt x="30" y="31"/>
                </a:lnTo>
                <a:lnTo>
                  <a:pt x="18" y="43"/>
                </a:lnTo>
                <a:lnTo>
                  <a:pt x="10" y="60"/>
                </a:lnTo>
                <a:lnTo>
                  <a:pt x="4" y="73"/>
                </a:lnTo>
                <a:lnTo>
                  <a:pt x="1" y="87"/>
                </a:lnTo>
                <a:lnTo>
                  <a:pt x="0" y="102"/>
                </a:lnTo>
                <a:lnTo>
                  <a:pt x="3" y="119"/>
                </a:lnTo>
                <a:lnTo>
                  <a:pt x="9" y="136"/>
                </a:lnTo>
                <a:lnTo>
                  <a:pt x="17" y="151"/>
                </a:lnTo>
                <a:lnTo>
                  <a:pt x="26" y="163"/>
                </a:lnTo>
                <a:lnTo>
                  <a:pt x="38" y="175"/>
                </a:lnTo>
                <a:lnTo>
                  <a:pt x="51" y="183"/>
                </a:lnTo>
                <a:lnTo>
                  <a:pt x="67" y="190"/>
                </a:lnTo>
                <a:lnTo>
                  <a:pt x="84" y="196"/>
                </a:lnTo>
                <a:lnTo>
                  <a:pt x="103" y="200"/>
                </a:lnTo>
                <a:close/>
              </a:path>
            </a:pathLst>
          </a:custGeom>
          <a:solidFill>
            <a:srgbClr val="FF0000"/>
          </a:solidFill>
          <a:ln w="38100" cmpd="sng">
            <a:solidFill>
              <a:srgbClr val="000000"/>
            </a:solidFill>
            <a:bevel/>
          </a:ln>
        </p:spPr>
        <p:txBody>
          <a:bodyPr/>
          <a:lstStyle/>
          <a:p/>
        </p:txBody>
      </p:sp>
      <p:sp>
        <p:nvSpPr>
          <p:cNvPr id="38923" name="Freeform 11"/>
          <p:cNvSpPr/>
          <p:nvPr/>
        </p:nvSpPr>
        <p:spPr bwMode="auto">
          <a:xfrm>
            <a:off x="2051050" y="2146300"/>
            <a:ext cx="31750" cy="4762"/>
          </a:xfrm>
          <a:custGeom>
            <a:cxnLst>
              <a:cxn ang="0">
                <a:pos x="8018" y="0"/>
              </a:cxn>
              <a:cxn ang="0">
                <a:pos x="0" y="1021"/>
              </a:cxn>
              <a:cxn ang="0">
                <a:pos x="962" y="1021"/>
              </a:cxn>
              <a:cxn ang="0">
                <a:pos x="8018" y="1021"/>
              </a:cxn>
              <a:cxn ang="0">
                <a:pos x="19884" y="1361"/>
              </a:cxn>
              <a:cxn ang="0">
                <a:pos x="25657" y="2382"/>
              </a:cxn>
              <a:cxn ang="0">
                <a:pos x="31750" y="4763"/>
              </a:cxn>
              <a:cxn ang="0">
                <a:pos x="25657" y="2382"/>
              </a:cxn>
              <a:cxn ang="0">
                <a:pos x="19884" y="1361"/>
              </a:cxn>
              <a:cxn ang="0">
                <a:pos x="8018" y="0"/>
              </a:cxn>
            </a:cxnLst>
            <a:pathLst>
              <a:path w="99" h="14">
                <a:moveTo>
                  <a:pt x="25" y="0"/>
                </a:moveTo>
                <a:lnTo>
                  <a:pt x="0" y="3"/>
                </a:lnTo>
                <a:lnTo>
                  <a:pt x="3" y="3"/>
                </a:lnTo>
                <a:lnTo>
                  <a:pt x="25" y="3"/>
                </a:lnTo>
                <a:lnTo>
                  <a:pt x="62" y="4"/>
                </a:lnTo>
                <a:lnTo>
                  <a:pt x="80" y="7"/>
                </a:lnTo>
                <a:lnTo>
                  <a:pt x="99" y="14"/>
                </a:lnTo>
                <a:lnTo>
                  <a:pt x="80" y="7"/>
                </a:lnTo>
                <a:lnTo>
                  <a:pt x="62" y="4"/>
                </a:lnTo>
                <a:lnTo>
                  <a:pt x="25" y="0"/>
                </a:lnTo>
                <a:close/>
              </a:path>
            </a:pathLst>
          </a:custGeom>
          <a:solidFill>
            <a:srgbClr val="FFFFFF"/>
          </a:solidFill>
          <a:ln w="38100" cmpd="sng">
            <a:solidFill>
              <a:srgbClr val="000000"/>
            </a:solidFill>
            <a:bevel/>
          </a:ln>
        </p:spPr>
        <p:txBody>
          <a:bodyPr/>
          <a:lstStyle/>
          <a:p/>
        </p:txBody>
      </p:sp>
      <p:sp>
        <p:nvSpPr>
          <p:cNvPr id="38924" name="Freeform 12"/>
          <p:cNvSpPr/>
          <p:nvPr/>
        </p:nvSpPr>
        <p:spPr bwMode="auto">
          <a:xfrm>
            <a:off x="2166938" y="2514600"/>
            <a:ext cx="423862" cy="1752600"/>
          </a:xfrm>
          <a:custGeom>
            <a:cxnLst>
              <a:cxn ang="0">
                <a:pos x="189975" y="3820"/>
              </a:cxn>
              <a:cxn ang="0">
                <a:pos x="169109" y="15953"/>
              </a:cxn>
              <a:cxn ang="0">
                <a:pos x="149177" y="35951"/>
              </a:cxn>
              <a:cxn ang="0">
                <a:pos x="125508" y="72126"/>
              </a:cxn>
              <a:cxn ang="0">
                <a:pos x="102773" y="121109"/>
              </a:cxn>
              <a:cxn ang="0">
                <a:pos x="85956" y="169418"/>
              </a:cxn>
              <a:cxn ang="0">
                <a:pos x="69761" y="225591"/>
              </a:cxn>
              <a:cxn ang="0">
                <a:pos x="40486" y="356362"/>
              </a:cxn>
              <a:cxn ang="0">
                <a:pos x="19309" y="501513"/>
              </a:cxn>
              <a:cxn ang="0">
                <a:pos x="5294" y="659697"/>
              </a:cxn>
              <a:cxn ang="0">
                <a:pos x="0" y="831137"/>
              </a:cxn>
              <a:cxn ang="0">
                <a:pos x="934" y="969098"/>
              </a:cxn>
              <a:cxn ang="0">
                <a:pos x="8720" y="1136044"/>
              </a:cxn>
              <a:cxn ang="0">
                <a:pos x="24292" y="1289959"/>
              </a:cxn>
              <a:cxn ang="0">
                <a:pos x="47027" y="1430616"/>
              </a:cxn>
              <a:cxn ang="0">
                <a:pos x="69761" y="1526784"/>
              </a:cxn>
              <a:cxn ang="0">
                <a:pos x="85956" y="1582957"/>
              </a:cxn>
              <a:cxn ang="0">
                <a:pos x="102773" y="1631041"/>
              </a:cxn>
              <a:cxn ang="0">
                <a:pos x="120836" y="1671037"/>
              </a:cxn>
              <a:cxn ang="0">
                <a:pos x="139523" y="1703168"/>
              </a:cxn>
              <a:cxn ang="0">
                <a:pos x="159143" y="1727434"/>
              </a:cxn>
              <a:cxn ang="0">
                <a:pos x="179386" y="1743388"/>
              </a:cxn>
              <a:cxn ang="0">
                <a:pos x="200564" y="1751701"/>
              </a:cxn>
              <a:cxn ang="0">
                <a:pos x="222675" y="1751701"/>
              </a:cxn>
              <a:cxn ang="0">
                <a:pos x="240427" y="1744736"/>
              </a:cxn>
              <a:cxn ang="0">
                <a:pos x="258802" y="1732153"/>
              </a:cxn>
              <a:cxn ang="0">
                <a:pos x="275931" y="1713054"/>
              </a:cxn>
              <a:cxn ang="0">
                <a:pos x="293060" y="1688338"/>
              </a:cxn>
              <a:cxn ang="0">
                <a:pos x="302091" y="1671037"/>
              </a:cxn>
              <a:cxn ang="0">
                <a:pos x="320154" y="1631041"/>
              </a:cxn>
              <a:cxn ang="0">
                <a:pos x="329497" y="1604752"/>
              </a:cxn>
              <a:cxn ang="0">
                <a:pos x="341332" y="1569476"/>
              </a:cxn>
              <a:cxn ang="0">
                <a:pos x="349429" y="1541389"/>
              </a:cxn>
              <a:cxn ang="0">
                <a:pos x="368738" y="1463646"/>
              </a:cxn>
              <a:cxn ang="0">
                <a:pos x="390850" y="1344109"/>
              </a:cxn>
              <a:cxn ang="0">
                <a:pos x="401127" y="1271309"/>
              </a:cxn>
              <a:cxn ang="0">
                <a:pos x="407979" y="1214687"/>
              </a:cxn>
              <a:cxn ang="0">
                <a:pos x="415765" y="1115597"/>
              </a:cxn>
              <a:cxn ang="0">
                <a:pos x="418256" y="1074928"/>
              </a:cxn>
              <a:cxn ang="0">
                <a:pos x="423239" y="925283"/>
              </a:cxn>
              <a:cxn ang="0">
                <a:pos x="423551" y="831137"/>
              </a:cxn>
              <a:cxn ang="0">
                <a:pos x="418568" y="680368"/>
              </a:cxn>
              <a:cxn ang="0">
                <a:pos x="411716" y="578807"/>
              </a:cxn>
              <a:cxn ang="0">
                <a:pos x="396767" y="445340"/>
              </a:cxn>
              <a:cxn ang="0">
                <a:pos x="382441" y="356362"/>
              </a:cxn>
              <a:cxn ang="0">
                <a:pos x="361575" y="256823"/>
              </a:cxn>
              <a:cxn ang="0">
                <a:pos x="345381" y="196381"/>
              </a:cxn>
              <a:cxn ang="0">
                <a:pos x="328875" y="144477"/>
              </a:cxn>
              <a:cxn ang="0">
                <a:pos x="311123" y="100213"/>
              </a:cxn>
              <a:cxn ang="0">
                <a:pos x="288388" y="56398"/>
              </a:cxn>
              <a:cxn ang="0">
                <a:pos x="268768" y="30109"/>
              </a:cxn>
              <a:cxn ang="0">
                <a:pos x="248213" y="12133"/>
              </a:cxn>
              <a:cxn ang="0">
                <a:pos x="227658" y="2022"/>
              </a:cxn>
            </a:cxnLst>
            <a:pathLst>
              <a:path w="1361" h="7800">
                <a:moveTo>
                  <a:pt x="681" y="0"/>
                </a:moveTo>
                <a:lnTo>
                  <a:pt x="644" y="3"/>
                </a:lnTo>
                <a:lnTo>
                  <a:pt x="626" y="9"/>
                </a:lnTo>
                <a:lnTo>
                  <a:pt x="610" y="17"/>
                </a:lnTo>
                <a:lnTo>
                  <a:pt x="592" y="27"/>
                </a:lnTo>
                <a:lnTo>
                  <a:pt x="576" y="40"/>
                </a:lnTo>
                <a:lnTo>
                  <a:pt x="559" y="54"/>
                </a:lnTo>
                <a:lnTo>
                  <a:pt x="543" y="71"/>
                </a:lnTo>
                <a:lnTo>
                  <a:pt x="526" y="89"/>
                </a:lnTo>
                <a:lnTo>
                  <a:pt x="511" y="110"/>
                </a:lnTo>
                <a:lnTo>
                  <a:pt x="495" y="134"/>
                </a:lnTo>
                <a:lnTo>
                  <a:pt x="479" y="160"/>
                </a:lnTo>
                <a:lnTo>
                  <a:pt x="448" y="218"/>
                </a:lnTo>
                <a:lnTo>
                  <a:pt x="432" y="251"/>
                </a:lnTo>
                <a:lnTo>
                  <a:pt x="419" y="286"/>
                </a:lnTo>
                <a:lnTo>
                  <a:pt x="403" y="321"/>
                </a:lnTo>
                <a:lnTo>
                  <a:pt x="388" y="361"/>
                </a:lnTo>
                <a:lnTo>
                  <a:pt x="359" y="446"/>
                </a:lnTo>
                <a:lnTo>
                  <a:pt x="344" y="490"/>
                </a:lnTo>
                <a:lnTo>
                  <a:pt x="330" y="539"/>
                </a:lnTo>
                <a:lnTo>
                  <a:pt x="317" y="590"/>
                </a:lnTo>
                <a:lnTo>
                  <a:pt x="303" y="643"/>
                </a:lnTo>
                <a:lnTo>
                  <a:pt x="290" y="696"/>
                </a:lnTo>
                <a:lnTo>
                  <a:pt x="276" y="754"/>
                </a:lnTo>
                <a:lnTo>
                  <a:pt x="262" y="812"/>
                </a:lnTo>
                <a:lnTo>
                  <a:pt x="250" y="874"/>
                </a:lnTo>
                <a:lnTo>
                  <a:pt x="236" y="937"/>
                </a:lnTo>
                <a:lnTo>
                  <a:pt x="224" y="1004"/>
                </a:lnTo>
                <a:lnTo>
                  <a:pt x="199" y="1143"/>
                </a:lnTo>
                <a:lnTo>
                  <a:pt x="174" y="1286"/>
                </a:lnTo>
                <a:lnTo>
                  <a:pt x="151" y="1434"/>
                </a:lnTo>
                <a:lnTo>
                  <a:pt x="130" y="1586"/>
                </a:lnTo>
                <a:lnTo>
                  <a:pt x="112" y="1743"/>
                </a:lnTo>
                <a:lnTo>
                  <a:pt x="92" y="1902"/>
                </a:lnTo>
                <a:lnTo>
                  <a:pt x="76" y="2065"/>
                </a:lnTo>
                <a:lnTo>
                  <a:pt x="62" y="2232"/>
                </a:lnTo>
                <a:lnTo>
                  <a:pt x="49" y="2403"/>
                </a:lnTo>
                <a:lnTo>
                  <a:pt x="37" y="2576"/>
                </a:lnTo>
                <a:lnTo>
                  <a:pt x="26" y="2754"/>
                </a:lnTo>
                <a:lnTo>
                  <a:pt x="17" y="2936"/>
                </a:lnTo>
                <a:lnTo>
                  <a:pt x="12" y="3122"/>
                </a:lnTo>
                <a:lnTo>
                  <a:pt x="6" y="3310"/>
                </a:lnTo>
                <a:lnTo>
                  <a:pt x="3" y="3503"/>
                </a:lnTo>
                <a:lnTo>
                  <a:pt x="0" y="3699"/>
                </a:lnTo>
                <a:lnTo>
                  <a:pt x="0" y="3901"/>
                </a:lnTo>
                <a:lnTo>
                  <a:pt x="0" y="3921"/>
                </a:lnTo>
                <a:lnTo>
                  <a:pt x="0" y="4118"/>
                </a:lnTo>
                <a:lnTo>
                  <a:pt x="3" y="4313"/>
                </a:lnTo>
                <a:lnTo>
                  <a:pt x="6" y="4504"/>
                </a:lnTo>
                <a:lnTo>
                  <a:pt x="13" y="4692"/>
                </a:lnTo>
                <a:lnTo>
                  <a:pt x="19" y="4876"/>
                </a:lnTo>
                <a:lnTo>
                  <a:pt x="28" y="5056"/>
                </a:lnTo>
                <a:lnTo>
                  <a:pt x="38" y="5233"/>
                </a:lnTo>
                <a:lnTo>
                  <a:pt x="50" y="5406"/>
                </a:lnTo>
                <a:lnTo>
                  <a:pt x="63" y="5575"/>
                </a:lnTo>
                <a:lnTo>
                  <a:pt x="78" y="5741"/>
                </a:lnTo>
                <a:lnTo>
                  <a:pt x="93" y="5903"/>
                </a:lnTo>
                <a:lnTo>
                  <a:pt x="112" y="6062"/>
                </a:lnTo>
                <a:lnTo>
                  <a:pt x="130" y="6216"/>
                </a:lnTo>
                <a:lnTo>
                  <a:pt x="151" y="6367"/>
                </a:lnTo>
                <a:lnTo>
                  <a:pt x="174" y="6514"/>
                </a:lnTo>
                <a:lnTo>
                  <a:pt x="199" y="6658"/>
                </a:lnTo>
                <a:lnTo>
                  <a:pt x="210" y="6727"/>
                </a:lnTo>
                <a:lnTo>
                  <a:pt x="224" y="6795"/>
                </a:lnTo>
                <a:lnTo>
                  <a:pt x="236" y="6860"/>
                </a:lnTo>
                <a:lnTo>
                  <a:pt x="250" y="6925"/>
                </a:lnTo>
                <a:lnTo>
                  <a:pt x="262" y="6985"/>
                </a:lnTo>
                <a:lnTo>
                  <a:pt x="276" y="7045"/>
                </a:lnTo>
                <a:lnTo>
                  <a:pt x="290" y="7102"/>
                </a:lnTo>
                <a:lnTo>
                  <a:pt x="303" y="7157"/>
                </a:lnTo>
                <a:lnTo>
                  <a:pt x="317" y="7208"/>
                </a:lnTo>
                <a:lnTo>
                  <a:pt x="330" y="7259"/>
                </a:lnTo>
                <a:lnTo>
                  <a:pt x="344" y="7307"/>
                </a:lnTo>
                <a:lnTo>
                  <a:pt x="359" y="7353"/>
                </a:lnTo>
                <a:lnTo>
                  <a:pt x="372" y="7395"/>
                </a:lnTo>
                <a:lnTo>
                  <a:pt x="388" y="7437"/>
                </a:lnTo>
                <a:lnTo>
                  <a:pt x="403" y="7477"/>
                </a:lnTo>
                <a:lnTo>
                  <a:pt x="419" y="7514"/>
                </a:lnTo>
                <a:lnTo>
                  <a:pt x="432" y="7547"/>
                </a:lnTo>
                <a:lnTo>
                  <a:pt x="448" y="7580"/>
                </a:lnTo>
                <a:lnTo>
                  <a:pt x="463" y="7611"/>
                </a:lnTo>
                <a:lnTo>
                  <a:pt x="479" y="7639"/>
                </a:lnTo>
                <a:lnTo>
                  <a:pt x="495" y="7664"/>
                </a:lnTo>
                <a:lnTo>
                  <a:pt x="511" y="7688"/>
                </a:lnTo>
                <a:lnTo>
                  <a:pt x="526" y="7709"/>
                </a:lnTo>
                <a:lnTo>
                  <a:pt x="543" y="7729"/>
                </a:lnTo>
                <a:lnTo>
                  <a:pt x="559" y="7745"/>
                </a:lnTo>
                <a:lnTo>
                  <a:pt x="576" y="7759"/>
                </a:lnTo>
                <a:lnTo>
                  <a:pt x="592" y="7772"/>
                </a:lnTo>
                <a:lnTo>
                  <a:pt x="610" y="7782"/>
                </a:lnTo>
                <a:lnTo>
                  <a:pt x="626" y="7790"/>
                </a:lnTo>
                <a:lnTo>
                  <a:pt x="644" y="7796"/>
                </a:lnTo>
                <a:lnTo>
                  <a:pt x="663" y="7799"/>
                </a:lnTo>
                <a:lnTo>
                  <a:pt x="681" y="7800"/>
                </a:lnTo>
                <a:lnTo>
                  <a:pt x="697" y="7799"/>
                </a:lnTo>
                <a:lnTo>
                  <a:pt x="715" y="7796"/>
                </a:lnTo>
                <a:lnTo>
                  <a:pt x="731" y="7790"/>
                </a:lnTo>
                <a:lnTo>
                  <a:pt x="749" y="7782"/>
                </a:lnTo>
                <a:lnTo>
                  <a:pt x="765" y="7772"/>
                </a:lnTo>
                <a:lnTo>
                  <a:pt x="772" y="7765"/>
                </a:lnTo>
                <a:lnTo>
                  <a:pt x="782" y="7759"/>
                </a:lnTo>
                <a:lnTo>
                  <a:pt x="797" y="7745"/>
                </a:lnTo>
                <a:lnTo>
                  <a:pt x="816" y="7729"/>
                </a:lnTo>
                <a:lnTo>
                  <a:pt x="831" y="7709"/>
                </a:lnTo>
                <a:lnTo>
                  <a:pt x="847" y="7688"/>
                </a:lnTo>
                <a:lnTo>
                  <a:pt x="863" y="7664"/>
                </a:lnTo>
                <a:lnTo>
                  <a:pt x="879" y="7639"/>
                </a:lnTo>
                <a:lnTo>
                  <a:pt x="886" y="7624"/>
                </a:lnTo>
                <a:lnTo>
                  <a:pt x="894" y="7611"/>
                </a:lnTo>
                <a:lnTo>
                  <a:pt x="910" y="7580"/>
                </a:lnTo>
                <a:lnTo>
                  <a:pt x="926" y="7547"/>
                </a:lnTo>
                <a:lnTo>
                  <a:pt x="941" y="7514"/>
                </a:lnTo>
                <a:lnTo>
                  <a:pt x="955" y="7477"/>
                </a:lnTo>
                <a:lnTo>
                  <a:pt x="962" y="7457"/>
                </a:lnTo>
                <a:lnTo>
                  <a:pt x="965" y="7446"/>
                </a:lnTo>
                <a:lnTo>
                  <a:pt x="970" y="7437"/>
                </a:lnTo>
                <a:lnTo>
                  <a:pt x="983" y="7395"/>
                </a:lnTo>
                <a:lnTo>
                  <a:pt x="999" y="7353"/>
                </a:lnTo>
                <a:lnTo>
                  <a:pt x="1013" y="7307"/>
                </a:lnTo>
                <a:lnTo>
                  <a:pt x="1028" y="7259"/>
                </a:lnTo>
                <a:lnTo>
                  <a:pt x="1041" y="7208"/>
                </a:lnTo>
                <a:lnTo>
                  <a:pt x="1048" y="7182"/>
                </a:lnTo>
                <a:lnTo>
                  <a:pt x="1056" y="7157"/>
                </a:lnTo>
                <a:lnTo>
                  <a:pt x="1058" y="7142"/>
                </a:lnTo>
                <a:lnTo>
                  <a:pt x="1062" y="7129"/>
                </a:lnTo>
                <a:lnTo>
                  <a:pt x="1068" y="7102"/>
                </a:lnTo>
                <a:lnTo>
                  <a:pt x="1082" y="7045"/>
                </a:lnTo>
                <a:lnTo>
                  <a:pt x="1096" y="6985"/>
                </a:lnTo>
                <a:lnTo>
                  <a:pt x="1109" y="6925"/>
                </a:lnTo>
                <a:lnTo>
                  <a:pt x="1111" y="6908"/>
                </a:lnTo>
                <a:lnTo>
                  <a:pt x="1115" y="6892"/>
                </a:lnTo>
                <a:lnTo>
                  <a:pt x="1122" y="6860"/>
                </a:lnTo>
                <a:lnTo>
                  <a:pt x="1135" y="6795"/>
                </a:lnTo>
                <a:lnTo>
                  <a:pt x="1148" y="6727"/>
                </a:lnTo>
                <a:lnTo>
                  <a:pt x="1161" y="6658"/>
                </a:lnTo>
                <a:lnTo>
                  <a:pt x="1184" y="6514"/>
                </a:lnTo>
                <a:lnTo>
                  <a:pt x="1207" y="6367"/>
                </a:lnTo>
                <a:lnTo>
                  <a:pt x="1227" y="6216"/>
                </a:lnTo>
                <a:lnTo>
                  <a:pt x="1248" y="6062"/>
                </a:lnTo>
                <a:lnTo>
                  <a:pt x="1255" y="5982"/>
                </a:lnTo>
                <a:lnTo>
                  <a:pt x="1265" y="5903"/>
                </a:lnTo>
                <a:lnTo>
                  <a:pt x="1272" y="5821"/>
                </a:lnTo>
                <a:lnTo>
                  <a:pt x="1282" y="5741"/>
                </a:lnTo>
                <a:lnTo>
                  <a:pt x="1288" y="5658"/>
                </a:lnTo>
                <a:lnTo>
                  <a:pt x="1289" y="5637"/>
                </a:lnTo>
                <a:lnTo>
                  <a:pt x="1292" y="5616"/>
                </a:lnTo>
                <a:lnTo>
                  <a:pt x="1296" y="5575"/>
                </a:lnTo>
                <a:lnTo>
                  <a:pt x="1310" y="5406"/>
                </a:lnTo>
                <a:lnTo>
                  <a:pt x="1321" y="5233"/>
                </a:lnTo>
                <a:lnTo>
                  <a:pt x="1326" y="5145"/>
                </a:lnTo>
                <a:lnTo>
                  <a:pt x="1331" y="5056"/>
                </a:lnTo>
                <a:lnTo>
                  <a:pt x="1335" y="4965"/>
                </a:lnTo>
                <a:lnTo>
                  <a:pt x="1339" y="4876"/>
                </a:lnTo>
                <a:lnTo>
                  <a:pt x="1339" y="4852"/>
                </a:lnTo>
                <a:lnTo>
                  <a:pt x="1341" y="4829"/>
                </a:lnTo>
                <a:lnTo>
                  <a:pt x="1343" y="4784"/>
                </a:lnTo>
                <a:lnTo>
                  <a:pt x="1347" y="4692"/>
                </a:lnTo>
                <a:lnTo>
                  <a:pt x="1352" y="4504"/>
                </a:lnTo>
                <a:lnTo>
                  <a:pt x="1356" y="4313"/>
                </a:lnTo>
                <a:lnTo>
                  <a:pt x="1359" y="4118"/>
                </a:lnTo>
                <a:lnTo>
                  <a:pt x="1361" y="3921"/>
                </a:lnTo>
                <a:lnTo>
                  <a:pt x="1361" y="3901"/>
                </a:lnTo>
                <a:lnTo>
                  <a:pt x="1360" y="3799"/>
                </a:lnTo>
                <a:lnTo>
                  <a:pt x="1360" y="3699"/>
                </a:lnTo>
                <a:lnTo>
                  <a:pt x="1358" y="3503"/>
                </a:lnTo>
                <a:lnTo>
                  <a:pt x="1353" y="3310"/>
                </a:lnTo>
                <a:lnTo>
                  <a:pt x="1348" y="3122"/>
                </a:lnTo>
                <a:lnTo>
                  <a:pt x="1344" y="3028"/>
                </a:lnTo>
                <a:lnTo>
                  <a:pt x="1341" y="2936"/>
                </a:lnTo>
                <a:lnTo>
                  <a:pt x="1336" y="2844"/>
                </a:lnTo>
                <a:lnTo>
                  <a:pt x="1333" y="2754"/>
                </a:lnTo>
                <a:lnTo>
                  <a:pt x="1322" y="2576"/>
                </a:lnTo>
                <a:lnTo>
                  <a:pt x="1311" y="2403"/>
                </a:lnTo>
                <a:lnTo>
                  <a:pt x="1297" y="2232"/>
                </a:lnTo>
                <a:lnTo>
                  <a:pt x="1283" y="2065"/>
                </a:lnTo>
                <a:lnTo>
                  <a:pt x="1274" y="1982"/>
                </a:lnTo>
                <a:lnTo>
                  <a:pt x="1266" y="1902"/>
                </a:lnTo>
                <a:lnTo>
                  <a:pt x="1257" y="1821"/>
                </a:lnTo>
                <a:lnTo>
                  <a:pt x="1249" y="1743"/>
                </a:lnTo>
                <a:lnTo>
                  <a:pt x="1228" y="1586"/>
                </a:lnTo>
                <a:lnTo>
                  <a:pt x="1208" y="1434"/>
                </a:lnTo>
                <a:lnTo>
                  <a:pt x="1185" y="1286"/>
                </a:lnTo>
                <a:lnTo>
                  <a:pt x="1173" y="1213"/>
                </a:lnTo>
                <a:lnTo>
                  <a:pt x="1161" y="1143"/>
                </a:lnTo>
                <a:lnTo>
                  <a:pt x="1148" y="1072"/>
                </a:lnTo>
                <a:lnTo>
                  <a:pt x="1135" y="1004"/>
                </a:lnTo>
                <a:lnTo>
                  <a:pt x="1122" y="937"/>
                </a:lnTo>
                <a:lnTo>
                  <a:pt x="1109" y="874"/>
                </a:lnTo>
                <a:lnTo>
                  <a:pt x="1096" y="812"/>
                </a:lnTo>
                <a:lnTo>
                  <a:pt x="1082" y="754"/>
                </a:lnTo>
                <a:lnTo>
                  <a:pt x="1068" y="696"/>
                </a:lnTo>
                <a:lnTo>
                  <a:pt x="1056" y="643"/>
                </a:lnTo>
                <a:lnTo>
                  <a:pt x="1041" y="590"/>
                </a:lnTo>
                <a:lnTo>
                  <a:pt x="1028" y="539"/>
                </a:lnTo>
                <a:lnTo>
                  <a:pt x="1013" y="490"/>
                </a:lnTo>
                <a:lnTo>
                  <a:pt x="999" y="446"/>
                </a:lnTo>
                <a:lnTo>
                  <a:pt x="970" y="361"/>
                </a:lnTo>
                <a:lnTo>
                  <a:pt x="955" y="321"/>
                </a:lnTo>
                <a:lnTo>
                  <a:pt x="941" y="286"/>
                </a:lnTo>
                <a:lnTo>
                  <a:pt x="926" y="251"/>
                </a:lnTo>
                <a:lnTo>
                  <a:pt x="910" y="218"/>
                </a:lnTo>
                <a:lnTo>
                  <a:pt x="894" y="187"/>
                </a:lnTo>
                <a:lnTo>
                  <a:pt x="879" y="160"/>
                </a:lnTo>
                <a:lnTo>
                  <a:pt x="863" y="134"/>
                </a:lnTo>
                <a:lnTo>
                  <a:pt x="847" y="110"/>
                </a:lnTo>
                <a:lnTo>
                  <a:pt x="831" y="89"/>
                </a:lnTo>
                <a:lnTo>
                  <a:pt x="816" y="71"/>
                </a:lnTo>
                <a:lnTo>
                  <a:pt x="797" y="54"/>
                </a:lnTo>
                <a:lnTo>
                  <a:pt x="782" y="40"/>
                </a:lnTo>
                <a:lnTo>
                  <a:pt x="765" y="27"/>
                </a:lnTo>
                <a:lnTo>
                  <a:pt x="749" y="17"/>
                </a:lnTo>
                <a:lnTo>
                  <a:pt x="731" y="9"/>
                </a:lnTo>
                <a:lnTo>
                  <a:pt x="715" y="3"/>
                </a:lnTo>
                <a:lnTo>
                  <a:pt x="681" y="0"/>
                </a:lnTo>
              </a:path>
            </a:pathLst>
          </a:custGeom>
          <a:noFill/>
          <a:ln w="38100" cmpd="sng">
            <a:solidFill>
              <a:srgbClr val="000000"/>
            </a:solidFill>
            <a:prstDash val="solid"/>
            <a:bevel/>
          </a:ln>
        </p:spPr>
        <p:txBody>
          <a:bodyPr/>
          <a:lstStyle/>
          <a:p/>
        </p:txBody>
      </p:sp>
      <p:cxnSp>
        <p:nvCxnSpPr>
          <p:cNvPr id="38925" name="Line 13"/>
          <p:cNvCxnSpPr/>
          <p:nvPr/>
        </p:nvCxnSpPr>
        <p:spPr>
          <a:xfrm flipH="1">
            <a:off x="5938838" y="3403600"/>
            <a:ext cx="169862" cy="1588"/>
          </a:xfrm>
          <a:prstGeom prst="line">
            <a:avLst/>
          </a:prstGeom>
          <a:noFill/>
          <a:ln w="38100">
            <a:solidFill>
              <a:prstClr val="black"/>
            </a:solidFill>
            <a:miter lim="800000"/>
          </a:ln>
        </p:spPr>
      </p:cxnSp>
      <p:sp>
        <p:nvSpPr>
          <p:cNvPr id="38926" name="Freeform 14"/>
          <p:cNvSpPr/>
          <p:nvPr/>
        </p:nvSpPr>
        <p:spPr bwMode="auto">
          <a:xfrm>
            <a:off x="4699000" y="3403600"/>
            <a:ext cx="850900" cy="1588"/>
          </a:xfrm>
          <a:custGeom>
            <a:cxnLst>
              <a:cxn ang="0">
                <a:pos x="850900" y="0"/>
              </a:cxn>
              <a:cxn ang="0">
                <a:pos x="82929" y="0"/>
              </a:cxn>
              <a:cxn ang="0">
                <a:pos x="0" y="0"/>
              </a:cxn>
            </a:cxnLst>
            <a:pathLst>
              <a:path w="2678" h="1588">
                <a:moveTo>
                  <a:pt x="2678" y="0"/>
                </a:moveTo>
                <a:lnTo>
                  <a:pt x="261" y="0"/>
                </a:lnTo>
                <a:lnTo>
                  <a:pt x="0" y="0"/>
                </a:lnTo>
              </a:path>
            </a:pathLst>
          </a:custGeom>
          <a:noFill/>
          <a:ln w="38100" cmpd="sng">
            <a:solidFill>
              <a:srgbClr val="000000"/>
            </a:solidFill>
            <a:prstDash val="solid"/>
            <a:bevel/>
          </a:ln>
        </p:spPr>
        <p:txBody>
          <a:bodyPr/>
          <a:lstStyle/>
          <a:p/>
        </p:txBody>
      </p:sp>
      <p:cxnSp>
        <p:nvCxnSpPr>
          <p:cNvPr id="38927" name="Line 15"/>
          <p:cNvCxnSpPr/>
          <p:nvPr/>
        </p:nvCxnSpPr>
        <p:spPr>
          <a:xfrm flipH="1">
            <a:off x="5613400" y="3403600"/>
            <a:ext cx="268288" cy="1588"/>
          </a:xfrm>
          <a:prstGeom prst="line">
            <a:avLst/>
          </a:prstGeom>
          <a:noFill/>
          <a:ln w="38100">
            <a:solidFill>
              <a:prstClr val="black"/>
            </a:solidFill>
            <a:miter lim="800000"/>
          </a:ln>
        </p:spPr>
      </p:cxnSp>
      <p:cxnSp>
        <p:nvCxnSpPr>
          <p:cNvPr id="38928" name="Line 16"/>
          <p:cNvCxnSpPr/>
          <p:nvPr/>
        </p:nvCxnSpPr>
        <p:spPr>
          <a:xfrm flipH="1">
            <a:off x="7653338" y="3403600"/>
            <a:ext cx="823912" cy="1588"/>
          </a:xfrm>
          <a:prstGeom prst="line">
            <a:avLst/>
          </a:prstGeom>
          <a:noFill/>
          <a:ln w="38100">
            <a:solidFill>
              <a:prstClr val="black"/>
            </a:solidFill>
            <a:miter lim="800000"/>
          </a:ln>
        </p:spPr>
      </p:cxnSp>
      <p:cxnSp>
        <p:nvCxnSpPr>
          <p:cNvPr id="38929" name="Line 17"/>
          <p:cNvCxnSpPr/>
          <p:nvPr/>
        </p:nvCxnSpPr>
        <p:spPr>
          <a:xfrm flipH="1">
            <a:off x="6172200" y="3403600"/>
            <a:ext cx="1423988" cy="1588"/>
          </a:xfrm>
          <a:prstGeom prst="line">
            <a:avLst/>
          </a:prstGeom>
          <a:noFill/>
          <a:ln w="38100">
            <a:solidFill>
              <a:prstClr val="black"/>
            </a:solidFill>
            <a:miter lim="800000"/>
          </a:ln>
        </p:spPr>
      </p:cxnSp>
      <p:sp>
        <p:nvSpPr>
          <p:cNvPr id="38930" name="Freeform 18"/>
          <p:cNvSpPr/>
          <p:nvPr/>
        </p:nvSpPr>
        <p:spPr bwMode="auto">
          <a:xfrm>
            <a:off x="4552950" y="2159000"/>
            <a:ext cx="228600" cy="2501900"/>
          </a:xfrm>
          <a:custGeom>
            <a:cxnLst>
              <a:cxn ang="0">
                <a:pos x="190500" y="321904"/>
              </a:cxn>
              <a:cxn ang="0">
                <a:pos x="183515" y="260317"/>
              </a:cxn>
              <a:cxn ang="0">
                <a:pos x="177165" y="206031"/>
              </a:cxn>
              <a:cxn ang="0">
                <a:pos x="169863" y="157460"/>
              </a:cxn>
              <a:cxn ang="0">
                <a:pos x="162878" y="115238"/>
              </a:cxn>
              <a:cxn ang="0">
                <a:pos x="155258" y="80317"/>
              </a:cxn>
              <a:cxn ang="0">
                <a:pos x="147638" y="51111"/>
              </a:cxn>
              <a:cxn ang="0">
                <a:pos x="136843" y="22540"/>
              </a:cxn>
              <a:cxn ang="0">
                <a:pos x="128270" y="8571"/>
              </a:cxn>
              <a:cxn ang="0">
                <a:pos x="120015" y="952"/>
              </a:cxn>
              <a:cxn ang="0">
                <a:pos x="105093" y="2857"/>
              </a:cxn>
              <a:cxn ang="0">
                <a:pos x="96520" y="12698"/>
              </a:cxn>
              <a:cxn ang="0">
                <a:pos x="85408" y="35238"/>
              </a:cxn>
              <a:cxn ang="0">
                <a:pos x="77153" y="60000"/>
              </a:cxn>
              <a:cxn ang="0">
                <a:pos x="69850" y="91428"/>
              </a:cxn>
              <a:cxn ang="0">
                <a:pos x="61913" y="128571"/>
              </a:cxn>
              <a:cxn ang="0">
                <a:pos x="54928" y="172698"/>
              </a:cxn>
              <a:cxn ang="0">
                <a:pos x="47943" y="222857"/>
              </a:cxn>
              <a:cxn ang="0">
                <a:pos x="41593" y="279999"/>
              </a:cxn>
              <a:cxn ang="0">
                <a:pos x="34925" y="343809"/>
              </a:cxn>
              <a:cxn ang="0">
                <a:pos x="23813" y="479364"/>
              </a:cxn>
              <a:cxn ang="0">
                <a:pos x="953" y="1244760"/>
              </a:cxn>
              <a:cxn ang="0">
                <a:pos x="0" y="1263490"/>
              </a:cxn>
              <a:cxn ang="0">
                <a:pos x="0" y="1301585"/>
              </a:cxn>
              <a:cxn ang="0">
                <a:pos x="25400" y="2046028"/>
              </a:cxn>
              <a:cxn ang="0">
                <a:pos x="34925" y="2157139"/>
              </a:cxn>
              <a:cxn ang="0">
                <a:pos x="41593" y="2220948"/>
              </a:cxn>
              <a:cxn ang="0">
                <a:pos x="47943" y="2277773"/>
              </a:cxn>
              <a:cxn ang="0">
                <a:pos x="54928" y="2327932"/>
              </a:cxn>
              <a:cxn ang="0">
                <a:pos x="61913" y="2372059"/>
              </a:cxn>
              <a:cxn ang="0">
                <a:pos x="69850" y="2409837"/>
              </a:cxn>
              <a:cxn ang="0">
                <a:pos x="77153" y="2440948"/>
              </a:cxn>
              <a:cxn ang="0">
                <a:pos x="85408" y="2465710"/>
              </a:cxn>
              <a:cxn ang="0">
                <a:pos x="93663" y="2484122"/>
              </a:cxn>
              <a:cxn ang="0">
                <a:pos x="102235" y="2495868"/>
              </a:cxn>
              <a:cxn ang="0">
                <a:pos x="110808" y="2501265"/>
              </a:cxn>
              <a:cxn ang="0">
                <a:pos x="120015" y="2500313"/>
              </a:cxn>
              <a:cxn ang="0">
                <a:pos x="126048" y="2494916"/>
              </a:cxn>
              <a:cxn ang="0">
                <a:pos x="131128" y="2488884"/>
              </a:cxn>
              <a:cxn ang="0">
                <a:pos x="139065" y="2472694"/>
              </a:cxn>
              <a:cxn ang="0">
                <a:pos x="147638" y="2449837"/>
              </a:cxn>
              <a:cxn ang="0">
                <a:pos x="153035" y="2428249"/>
              </a:cxn>
              <a:cxn ang="0">
                <a:pos x="158115" y="2409837"/>
              </a:cxn>
              <a:cxn ang="0">
                <a:pos x="162878" y="2385392"/>
              </a:cxn>
              <a:cxn ang="0">
                <a:pos x="169863" y="2343488"/>
              </a:cxn>
              <a:cxn ang="0">
                <a:pos x="177165" y="2295551"/>
              </a:cxn>
              <a:cxn ang="0">
                <a:pos x="183515" y="2240313"/>
              </a:cxn>
              <a:cxn ang="0">
                <a:pos x="190500" y="2179361"/>
              </a:cxn>
              <a:cxn ang="0">
                <a:pos x="198438" y="2091107"/>
              </a:cxn>
              <a:cxn ang="0">
                <a:pos x="210820" y="1953330"/>
              </a:cxn>
              <a:cxn ang="0">
                <a:pos x="228600" y="1276506"/>
              </a:cxn>
              <a:cxn ang="0">
                <a:pos x="228600" y="1250791"/>
              </a:cxn>
              <a:cxn ang="0">
                <a:pos x="208915" y="569205"/>
              </a:cxn>
              <a:cxn ang="0">
                <a:pos x="199390" y="421904"/>
              </a:cxn>
            </a:cxnLst>
            <a:pathLst>
              <a:path w="720" h="7881">
                <a:moveTo>
                  <a:pt x="614" y="1154"/>
                </a:moveTo>
                <a:lnTo>
                  <a:pt x="607" y="1083"/>
                </a:lnTo>
                <a:lnTo>
                  <a:pt x="600" y="1014"/>
                </a:lnTo>
                <a:lnTo>
                  <a:pt x="593" y="947"/>
                </a:lnTo>
                <a:lnTo>
                  <a:pt x="586" y="882"/>
                </a:lnTo>
                <a:lnTo>
                  <a:pt x="578" y="820"/>
                </a:lnTo>
                <a:lnTo>
                  <a:pt x="572" y="760"/>
                </a:lnTo>
                <a:lnTo>
                  <a:pt x="565" y="702"/>
                </a:lnTo>
                <a:lnTo>
                  <a:pt x="558" y="649"/>
                </a:lnTo>
                <a:lnTo>
                  <a:pt x="549" y="595"/>
                </a:lnTo>
                <a:lnTo>
                  <a:pt x="542" y="544"/>
                </a:lnTo>
                <a:lnTo>
                  <a:pt x="535" y="496"/>
                </a:lnTo>
                <a:lnTo>
                  <a:pt x="529" y="449"/>
                </a:lnTo>
                <a:lnTo>
                  <a:pt x="520" y="405"/>
                </a:lnTo>
                <a:lnTo>
                  <a:pt x="513" y="363"/>
                </a:lnTo>
                <a:lnTo>
                  <a:pt x="505" y="323"/>
                </a:lnTo>
                <a:lnTo>
                  <a:pt x="498" y="288"/>
                </a:lnTo>
                <a:lnTo>
                  <a:pt x="489" y="253"/>
                </a:lnTo>
                <a:lnTo>
                  <a:pt x="481" y="220"/>
                </a:lnTo>
                <a:lnTo>
                  <a:pt x="472" y="189"/>
                </a:lnTo>
                <a:lnTo>
                  <a:pt x="465" y="161"/>
                </a:lnTo>
                <a:lnTo>
                  <a:pt x="456" y="135"/>
                </a:lnTo>
                <a:lnTo>
                  <a:pt x="447" y="111"/>
                </a:lnTo>
                <a:lnTo>
                  <a:pt x="431" y="71"/>
                </a:lnTo>
                <a:lnTo>
                  <a:pt x="422" y="54"/>
                </a:lnTo>
                <a:lnTo>
                  <a:pt x="413" y="40"/>
                </a:lnTo>
                <a:lnTo>
                  <a:pt x="404" y="27"/>
                </a:lnTo>
                <a:lnTo>
                  <a:pt x="396" y="17"/>
                </a:lnTo>
                <a:lnTo>
                  <a:pt x="387" y="9"/>
                </a:lnTo>
                <a:lnTo>
                  <a:pt x="378" y="3"/>
                </a:lnTo>
                <a:lnTo>
                  <a:pt x="360" y="0"/>
                </a:lnTo>
                <a:lnTo>
                  <a:pt x="340" y="3"/>
                </a:lnTo>
                <a:lnTo>
                  <a:pt x="331" y="9"/>
                </a:lnTo>
                <a:lnTo>
                  <a:pt x="322" y="17"/>
                </a:lnTo>
                <a:lnTo>
                  <a:pt x="313" y="27"/>
                </a:lnTo>
                <a:lnTo>
                  <a:pt x="304" y="40"/>
                </a:lnTo>
                <a:lnTo>
                  <a:pt x="295" y="54"/>
                </a:lnTo>
                <a:lnTo>
                  <a:pt x="287" y="71"/>
                </a:lnTo>
                <a:lnTo>
                  <a:pt x="269" y="111"/>
                </a:lnTo>
                <a:lnTo>
                  <a:pt x="260" y="135"/>
                </a:lnTo>
                <a:lnTo>
                  <a:pt x="252" y="161"/>
                </a:lnTo>
                <a:lnTo>
                  <a:pt x="243" y="189"/>
                </a:lnTo>
                <a:lnTo>
                  <a:pt x="236" y="220"/>
                </a:lnTo>
                <a:lnTo>
                  <a:pt x="227" y="253"/>
                </a:lnTo>
                <a:lnTo>
                  <a:pt x="220" y="288"/>
                </a:lnTo>
                <a:lnTo>
                  <a:pt x="211" y="323"/>
                </a:lnTo>
                <a:lnTo>
                  <a:pt x="204" y="363"/>
                </a:lnTo>
                <a:lnTo>
                  <a:pt x="195" y="405"/>
                </a:lnTo>
                <a:lnTo>
                  <a:pt x="188" y="449"/>
                </a:lnTo>
                <a:lnTo>
                  <a:pt x="179" y="496"/>
                </a:lnTo>
                <a:lnTo>
                  <a:pt x="173" y="544"/>
                </a:lnTo>
                <a:lnTo>
                  <a:pt x="166" y="595"/>
                </a:lnTo>
                <a:lnTo>
                  <a:pt x="159" y="649"/>
                </a:lnTo>
                <a:lnTo>
                  <a:pt x="151" y="702"/>
                </a:lnTo>
                <a:lnTo>
                  <a:pt x="144" y="760"/>
                </a:lnTo>
                <a:lnTo>
                  <a:pt x="137" y="820"/>
                </a:lnTo>
                <a:lnTo>
                  <a:pt x="131" y="882"/>
                </a:lnTo>
                <a:lnTo>
                  <a:pt x="124" y="947"/>
                </a:lnTo>
                <a:lnTo>
                  <a:pt x="117" y="1014"/>
                </a:lnTo>
                <a:lnTo>
                  <a:pt x="110" y="1083"/>
                </a:lnTo>
                <a:lnTo>
                  <a:pt x="105" y="1154"/>
                </a:lnTo>
                <a:lnTo>
                  <a:pt x="88" y="1329"/>
                </a:lnTo>
                <a:lnTo>
                  <a:pt x="75" y="1510"/>
                </a:lnTo>
                <a:lnTo>
                  <a:pt x="64" y="1697"/>
                </a:lnTo>
                <a:lnTo>
                  <a:pt x="56" y="1890"/>
                </a:lnTo>
                <a:lnTo>
                  <a:pt x="3" y="3921"/>
                </a:lnTo>
                <a:lnTo>
                  <a:pt x="0" y="3940"/>
                </a:lnTo>
                <a:lnTo>
                  <a:pt x="0" y="3961"/>
                </a:lnTo>
                <a:lnTo>
                  <a:pt x="0" y="3980"/>
                </a:lnTo>
                <a:lnTo>
                  <a:pt x="0" y="4021"/>
                </a:lnTo>
                <a:lnTo>
                  <a:pt x="0" y="4061"/>
                </a:lnTo>
                <a:lnTo>
                  <a:pt x="0" y="4100"/>
                </a:lnTo>
                <a:lnTo>
                  <a:pt x="56" y="6153"/>
                </a:lnTo>
                <a:lnTo>
                  <a:pt x="67" y="6300"/>
                </a:lnTo>
                <a:lnTo>
                  <a:pt x="80" y="6445"/>
                </a:lnTo>
                <a:lnTo>
                  <a:pt x="91" y="6587"/>
                </a:lnTo>
                <a:lnTo>
                  <a:pt x="105" y="6726"/>
                </a:lnTo>
                <a:lnTo>
                  <a:pt x="110" y="6795"/>
                </a:lnTo>
                <a:lnTo>
                  <a:pt x="117" y="6865"/>
                </a:lnTo>
                <a:lnTo>
                  <a:pt x="124" y="6932"/>
                </a:lnTo>
                <a:lnTo>
                  <a:pt x="131" y="6996"/>
                </a:lnTo>
                <a:lnTo>
                  <a:pt x="137" y="7057"/>
                </a:lnTo>
                <a:lnTo>
                  <a:pt x="144" y="7118"/>
                </a:lnTo>
                <a:lnTo>
                  <a:pt x="151" y="7175"/>
                </a:lnTo>
                <a:lnTo>
                  <a:pt x="159" y="7231"/>
                </a:lnTo>
                <a:lnTo>
                  <a:pt x="166" y="7282"/>
                </a:lnTo>
                <a:lnTo>
                  <a:pt x="173" y="7333"/>
                </a:lnTo>
                <a:lnTo>
                  <a:pt x="179" y="7382"/>
                </a:lnTo>
                <a:lnTo>
                  <a:pt x="188" y="7428"/>
                </a:lnTo>
                <a:lnTo>
                  <a:pt x="195" y="7472"/>
                </a:lnTo>
                <a:lnTo>
                  <a:pt x="204" y="7514"/>
                </a:lnTo>
                <a:lnTo>
                  <a:pt x="211" y="7554"/>
                </a:lnTo>
                <a:lnTo>
                  <a:pt x="220" y="7591"/>
                </a:lnTo>
                <a:lnTo>
                  <a:pt x="227" y="7625"/>
                </a:lnTo>
                <a:lnTo>
                  <a:pt x="236" y="7658"/>
                </a:lnTo>
                <a:lnTo>
                  <a:pt x="243" y="7689"/>
                </a:lnTo>
                <a:lnTo>
                  <a:pt x="252" y="7717"/>
                </a:lnTo>
                <a:lnTo>
                  <a:pt x="260" y="7743"/>
                </a:lnTo>
                <a:lnTo>
                  <a:pt x="269" y="7767"/>
                </a:lnTo>
                <a:lnTo>
                  <a:pt x="278" y="7789"/>
                </a:lnTo>
                <a:lnTo>
                  <a:pt x="287" y="7808"/>
                </a:lnTo>
                <a:lnTo>
                  <a:pt x="295" y="7825"/>
                </a:lnTo>
                <a:lnTo>
                  <a:pt x="304" y="7840"/>
                </a:lnTo>
                <a:lnTo>
                  <a:pt x="313" y="7852"/>
                </a:lnTo>
                <a:lnTo>
                  <a:pt x="322" y="7862"/>
                </a:lnTo>
                <a:lnTo>
                  <a:pt x="331" y="7870"/>
                </a:lnTo>
                <a:lnTo>
                  <a:pt x="340" y="7876"/>
                </a:lnTo>
                <a:lnTo>
                  <a:pt x="349" y="7879"/>
                </a:lnTo>
                <a:lnTo>
                  <a:pt x="360" y="7881"/>
                </a:lnTo>
                <a:lnTo>
                  <a:pt x="369" y="7879"/>
                </a:lnTo>
                <a:lnTo>
                  <a:pt x="378" y="7876"/>
                </a:lnTo>
                <a:lnTo>
                  <a:pt x="387" y="7870"/>
                </a:lnTo>
                <a:lnTo>
                  <a:pt x="396" y="7862"/>
                </a:lnTo>
                <a:lnTo>
                  <a:pt x="397" y="7859"/>
                </a:lnTo>
                <a:lnTo>
                  <a:pt x="399" y="7857"/>
                </a:lnTo>
                <a:lnTo>
                  <a:pt x="404" y="7852"/>
                </a:lnTo>
                <a:lnTo>
                  <a:pt x="413" y="7840"/>
                </a:lnTo>
                <a:lnTo>
                  <a:pt x="422" y="7825"/>
                </a:lnTo>
                <a:lnTo>
                  <a:pt x="431" y="7808"/>
                </a:lnTo>
                <a:lnTo>
                  <a:pt x="438" y="7789"/>
                </a:lnTo>
                <a:lnTo>
                  <a:pt x="447" y="7767"/>
                </a:lnTo>
                <a:lnTo>
                  <a:pt x="456" y="7743"/>
                </a:lnTo>
                <a:lnTo>
                  <a:pt x="465" y="7717"/>
                </a:lnTo>
                <a:lnTo>
                  <a:pt x="472" y="7689"/>
                </a:lnTo>
                <a:lnTo>
                  <a:pt x="481" y="7658"/>
                </a:lnTo>
                <a:lnTo>
                  <a:pt x="482" y="7649"/>
                </a:lnTo>
                <a:lnTo>
                  <a:pt x="484" y="7641"/>
                </a:lnTo>
                <a:lnTo>
                  <a:pt x="489" y="7625"/>
                </a:lnTo>
                <a:lnTo>
                  <a:pt x="498" y="7591"/>
                </a:lnTo>
                <a:lnTo>
                  <a:pt x="505" y="7554"/>
                </a:lnTo>
                <a:lnTo>
                  <a:pt x="508" y="7534"/>
                </a:lnTo>
                <a:lnTo>
                  <a:pt x="513" y="7514"/>
                </a:lnTo>
                <a:lnTo>
                  <a:pt x="520" y="7472"/>
                </a:lnTo>
                <a:lnTo>
                  <a:pt x="529" y="7428"/>
                </a:lnTo>
                <a:lnTo>
                  <a:pt x="535" y="7382"/>
                </a:lnTo>
                <a:lnTo>
                  <a:pt x="542" y="7333"/>
                </a:lnTo>
                <a:lnTo>
                  <a:pt x="549" y="7282"/>
                </a:lnTo>
                <a:lnTo>
                  <a:pt x="558" y="7231"/>
                </a:lnTo>
                <a:lnTo>
                  <a:pt x="565" y="7175"/>
                </a:lnTo>
                <a:lnTo>
                  <a:pt x="572" y="7118"/>
                </a:lnTo>
                <a:lnTo>
                  <a:pt x="578" y="7057"/>
                </a:lnTo>
                <a:lnTo>
                  <a:pt x="586" y="6996"/>
                </a:lnTo>
                <a:lnTo>
                  <a:pt x="593" y="6932"/>
                </a:lnTo>
                <a:lnTo>
                  <a:pt x="600" y="6865"/>
                </a:lnTo>
                <a:lnTo>
                  <a:pt x="607" y="6795"/>
                </a:lnTo>
                <a:lnTo>
                  <a:pt x="614" y="6726"/>
                </a:lnTo>
                <a:lnTo>
                  <a:pt x="625" y="6587"/>
                </a:lnTo>
                <a:lnTo>
                  <a:pt x="639" y="6445"/>
                </a:lnTo>
                <a:lnTo>
                  <a:pt x="650" y="6300"/>
                </a:lnTo>
                <a:lnTo>
                  <a:pt x="664" y="6153"/>
                </a:lnTo>
                <a:lnTo>
                  <a:pt x="720" y="4100"/>
                </a:lnTo>
                <a:lnTo>
                  <a:pt x="720" y="4061"/>
                </a:lnTo>
                <a:lnTo>
                  <a:pt x="720" y="4021"/>
                </a:lnTo>
                <a:lnTo>
                  <a:pt x="720" y="3980"/>
                </a:lnTo>
                <a:lnTo>
                  <a:pt x="720" y="3961"/>
                </a:lnTo>
                <a:lnTo>
                  <a:pt x="720" y="3940"/>
                </a:lnTo>
                <a:lnTo>
                  <a:pt x="720" y="3921"/>
                </a:lnTo>
                <a:lnTo>
                  <a:pt x="664" y="1890"/>
                </a:lnTo>
                <a:lnTo>
                  <a:pt x="658" y="1793"/>
                </a:lnTo>
                <a:lnTo>
                  <a:pt x="653" y="1697"/>
                </a:lnTo>
                <a:lnTo>
                  <a:pt x="642" y="1510"/>
                </a:lnTo>
                <a:lnTo>
                  <a:pt x="628" y="1329"/>
                </a:lnTo>
                <a:lnTo>
                  <a:pt x="620" y="1241"/>
                </a:lnTo>
                <a:lnTo>
                  <a:pt x="614" y="1154"/>
                </a:lnTo>
              </a:path>
            </a:pathLst>
          </a:custGeom>
          <a:noFill/>
          <a:ln w="38100" cmpd="sng">
            <a:solidFill>
              <a:srgbClr val="000000"/>
            </a:solidFill>
            <a:prstDash val="solid"/>
            <a:bevel/>
          </a:ln>
        </p:spPr>
        <p:txBody>
          <a:bodyPr/>
          <a:lstStyle/>
          <a:p/>
        </p:txBody>
      </p:sp>
      <p:sp>
        <p:nvSpPr>
          <p:cNvPr id="38931" name="Freeform 19"/>
          <p:cNvSpPr/>
          <p:nvPr/>
        </p:nvSpPr>
        <p:spPr bwMode="auto">
          <a:xfrm>
            <a:off x="1716088" y="3403600"/>
            <a:ext cx="620712" cy="1588"/>
          </a:xfrm>
          <a:custGeom>
            <a:cxnLst>
              <a:cxn ang="0">
                <a:pos x="620712" y="0"/>
              </a:cxn>
              <a:cxn ang="0">
                <a:pos x="449842" y="0"/>
              </a:cxn>
              <a:cxn ang="0">
                <a:pos x="0" y="0"/>
              </a:cxn>
            </a:cxnLst>
            <a:pathLst>
              <a:path w="1958" h="1588">
                <a:moveTo>
                  <a:pt x="1958" y="0"/>
                </a:moveTo>
                <a:lnTo>
                  <a:pt x="1419" y="0"/>
                </a:lnTo>
                <a:lnTo>
                  <a:pt x="0" y="0"/>
                </a:lnTo>
              </a:path>
            </a:pathLst>
          </a:custGeom>
          <a:noFill/>
          <a:ln w="38100" cmpd="sng">
            <a:solidFill>
              <a:srgbClr val="000000"/>
            </a:solidFill>
            <a:prstDash val="solid"/>
            <a:bevel/>
          </a:ln>
        </p:spPr>
        <p:txBody>
          <a:bodyPr/>
          <a:lstStyle/>
          <a:p/>
        </p:txBody>
      </p:sp>
      <p:sp>
        <p:nvSpPr>
          <p:cNvPr id="38932" name="Freeform 20"/>
          <p:cNvSpPr/>
          <p:nvPr/>
        </p:nvSpPr>
        <p:spPr bwMode="auto">
          <a:xfrm>
            <a:off x="3455988" y="3403600"/>
            <a:ext cx="1166812" cy="1588"/>
          </a:xfrm>
          <a:custGeom>
            <a:cxnLst>
              <a:cxn ang="0">
                <a:pos x="1166812" y="0"/>
              </a:cxn>
              <a:cxn ang="0">
                <a:pos x="1097971" y="0"/>
              </a:cxn>
              <a:cxn ang="0">
                <a:pos x="0" y="0"/>
              </a:cxn>
            </a:cxnLst>
            <a:pathLst>
              <a:path w="3678" h="1588">
                <a:moveTo>
                  <a:pt x="3678" y="0"/>
                </a:moveTo>
                <a:lnTo>
                  <a:pt x="3461" y="0"/>
                </a:lnTo>
                <a:lnTo>
                  <a:pt x="0" y="0"/>
                </a:lnTo>
              </a:path>
            </a:pathLst>
          </a:custGeom>
          <a:noFill/>
          <a:ln w="38100" cmpd="sng">
            <a:solidFill>
              <a:srgbClr val="000000"/>
            </a:solidFill>
            <a:prstDash val="solid"/>
            <a:bevel/>
          </a:ln>
        </p:spPr>
        <p:txBody>
          <a:bodyPr/>
          <a:lstStyle/>
          <a:p/>
        </p:txBody>
      </p:sp>
      <p:sp>
        <p:nvSpPr>
          <p:cNvPr id="38933" name="Freeform 21"/>
          <p:cNvSpPr/>
          <p:nvPr/>
        </p:nvSpPr>
        <p:spPr bwMode="auto">
          <a:xfrm>
            <a:off x="2401888" y="3403600"/>
            <a:ext cx="620712" cy="1588"/>
          </a:xfrm>
          <a:custGeom>
            <a:cxnLst>
              <a:cxn ang="0">
                <a:pos x="620712" y="0"/>
              </a:cxn>
              <a:cxn ang="0">
                <a:pos x="196548" y="0"/>
              </a:cxn>
              <a:cxn ang="0">
                <a:pos x="0" y="0"/>
              </a:cxn>
            </a:cxnLst>
            <a:pathLst>
              <a:path w="1958" h="1588">
                <a:moveTo>
                  <a:pt x="1958" y="0"/>
                </a:moveTo>
                <a:lnTo>
                  <a:pt x="620" y="0"/>
                </a:lnTo>
                <a:lnTo>
                  <a:pt x="0" y="0"/>
                </a:lnTo>
              </a:path>
            </a:pathLst>
          </a:custGeom>
          <a:noFill/>
          <a:ln w="38100" cmpd="sng">
            <a:solidFill>
              <a:srgbClr val="000000"/>
            </a:solidFill>
            <a:prstDash val="solid"/>
            <a:bevel/>
          </a:ln>
        </p:spPr>
        <p:txBody>
          <a:bodyPr/>
          <a:lstStyle/>
          <a:p/>
        </p:txBody>
      </p:sp>
      <p:cxnSp>
        <p:nvCxnSpPr>
          <p:cNvPr id="38934" name="Line 22"/>
          <p:cNvCxnSpPr/>
          <p:nvPr/>
        </p:nvCxnSpPr>
        <p:spPr>
          <a:xfrm flipH="1">
            <a:off x="3087688" y="3403600"/>
            <a:ext cx="303212" cy="1588"/>
          </a:xfrm>
          <a:prstGeom prst="line">
            <a:avLst/>
          </a:prstGeom>
          <a:noFill/>
          <a:ln w="38100">
            <a:solidFill>
              <a:prstClr val="black"/>
            </a:solidFill>
            <a:miter lim="800000"/>
          </a:ln>
        </p:spPr>
      </p:cxnSp>
      <p:cxnSp>
        <p:nvCxnSpPr>
          <p:cNvPr id="38935" name="Line 23"/>
          <p:cNvCxnSpPr/>
          <p:nvPr/>
        </p:nvCxnSpPr>
        <p:spPr>
          <a:xfrm flipH="1">
            <a:off x="1524000" y="2847975"/>
            <a:ext cx="0" cy="581025"/>
          </a:xfrm>
          <a:prstGeom prst="line">
            <a:avLst/>
          </a:prstGeom>
          <a:noFill/>
          <a:ln w="38100">
            <a:solidFill>
              <a:schemeClr val="accent2"/>
            </a:solidFill>
            <a:miter lim="800000"/>
            <a:headEnd type="triangle"/>
          </a:ln>
          <a:effectLst/>
        </p:spPr>
      </p:cxnSp>
      <p:cxnSp>
        <p:nvCxnSpPr>
          <p:cNvPr id="38936" name="Line 24"/>
          <p:cNvCxnSpPr/>
          <p:nvPr/>
        </p:nvCxnSpPr>
        <p:spPr>
          <a:xfrm flipH="1" flipV="1">
            <a:off x="3886200" y="3414712"/>
            <a:ext cx="0" cy="990600"/>
          </a:xfrm>
          <a:prstGeom prst="line">
            <a:avLst/>
          </a:prstGeom>
          <a:noFill/>
          <a:ln w="38100">
            <a:solidFill>
              <a:schemeClr val="accent2"/>
            </a:solidFill>
            <a:miter lim="800000"/>
            <a:headEnd type="triangle"/>
          </a:ln>
          <a:effectLst/>
        </p:spPr>
      </p:cxnSp>
      <p:cxnSp>
        <p:nvCxnSpPr>
          <p:cNvPr id="38937" name="Line 25"/>
          <p:cNvCxnSpPr/>
          <p:nvPr/>
        </p:nvCxnSpPr>
        <p:spPr>
          <a:xfrm flipH="1" flipV="1">
            <a:off x="2819400" y="3352800"/>
            <a:ext cx="0" cy="25146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lgDash"/>
            <a:miter lim="800000"/>
            <a:headEnd type="triangle"/>
          </a:ln>
          <a:effectLst/>
        </p:spPr>
      </p:cxnSp>
      <p:sp>
        <p:nvSpPr>
          <p:cNvPr id="38938" name="Freeform 26"/>
          <p:cNvSpPr/>
          <p:nvPr/>
        </p:nvSpPr>
        <p:spPr bwMode="auto">
          <a:xfrm>
            <a:off x="3744912" y="3365500"/>
            <a:ext cx="65088" cy="63500"/>
          </a:xfrm>
          <a:custGeom>
            <a:cxnLst>
              <a:cxn ang="0">
                <a:pos x="53544" y="52759"/>
              </a:cxn>
              <a:cxn ang="0">
                <a:pos x="56430" y="48020"/>
              </a:cxn>
              <a:cxn ang="0">
                <a:pos x="59636" y="43597"/>
              </a:cxn>
              <a:cxn ang="0">
                <a:pos x="59957" y="42333"/>
              </a:cxn>
              <a:cxn ang="0">
                <a:pos x="60598" y="41386"/>
              </a:cxn>
              <a:cxn ang="0">
                <a:pos x="62201" y="39174"/>
              </a:cxn>
              <a:cxn ang="0">
                <a:pos x="65087" y="34751"/>
              </a:cxn>
              <a:cxn ang="0">
                <a:pos x="65087" y="31908"/>
              </a:cxn>
              <a:cxn ang="0">
                <a:pos x="64125" y="28749"/>
              </a:cxn>
              <a:cxn ang="0">
                <a:pos x="63163" y="26221"/>
              </a:cxn>
              <a:cxn ang="0">
                <a:pos x="60598" y="20851"/>
              </a:cxn>
              <a:cxn ang="0">
                <a:pos x="57713" y="16428"/>
              </a:cxn>
              <a:cxn ang="0">
                <a:pos x="54506" y="12321"/>
              </a:cxn>
              <a:cxn ang="0">
                <a:pos x="51300" y="8846"/>
              </a:cxn>
              <a:cxn ang="0">
                <a:pos x="47132" y="5687"/>
              </a:cxn>
              <a:cxn ang="0">
                <a:pos x="42964" y="3159"/>
              </a:cxn>
              <a:cxn ang="0">
                <a:pos x="38154" y="1264"/>
              </a:cxn>
              <a:cxn ang="0">
                <a:pos x="33024" y="0"/>
              </a:cxn>
              <a:cxn ang="0">
                <a:pos x="20520" y="4107"/>
              </a:cxn>
              <a:cxn ang="0">
                <a:pos x="15069" y="5687"/>
              </a:cxn>
              <a:cxn ang="0">
                <a:pos x="10901" y="8214"/>
              </a:cxn>
              <a:cxn ang="0">
                <a:pos x="7054" y="11057"/>
              </a:cxn>
              <a:cxn ang="0">
                <a:pos x="4489" y="14848"/>
              </a:cxn>
              <a:cxn ang="0">
                <a:pos x="1924" y="18323"/>
              </a:cxn>
              <a:cxn ang="0">
                <a:pos x="641" y="22746"/>
              </a:cxn>
              <a:cxn ang="0">
                <a:pos x="0" y="26853"/>
              </a:cxn>
              <a:cxn ang="0">
                <a:pos x="321" y="31908"/>
              </a:cxn>
              <a:cxn ang="0">
                <a:pos x="962" y="37910"/>
              </a:cxn>
              <a:cxn ang="0">
                <a:pos x="2565" y="43281"/>
              </a:cxn>
              <a:cxn ang="0">
                <a:pos x="5130" y="48020"/>
              </a:cxn>
              <a:cxn ang="0">
                <a:pos x="8016" y="52127"/>
              </a:cxn>
              <a:cxn ang="0">
                <a:pos x="11863" y="55602"/>
              </a:cxn>
              <a:cxn ang="0">
                <a:pos x="16031" y="58129"/>
              </a:cxn>
              <a:cxn ang="0">
                <a:pos x="21161" y="60657"/>
              </a:cxn>
              <a:cxn ang="0">
                <a:pos x="26612" y="62236"/>
              </a:cxn>
              <a:cxn ang="0">
                <a:pos x="33024" y="63500"/>
              </a:cxn>
              <a:cxn ang="0">
                <a:pos x="39116" y="61289"/>
              </a:cxn>
              <a:cxn ang="0">
                <a:pos x="45849" y="60341"/>
              </a:cxn>
              <a:cxn ang="0">
                <a:pos x="49697" y="56550"/>
              </a:cxn>
              <a:cxn ang="0">
                <a:pos x="51621" y="54338"/>
              </a:cxn>
              <a:cxn ang="0">
                <a:pos x="52262" y="53391"/>
              </a:cxn>
              <a:cxn ang="0">
                <a:pos x="53544" y="52759"/>
              </a:cxn>
            </a:cxnLst>
            <a:pathLst>
              <a:path w="203" h="201">
                <a:moveTo>
                  <a:pt x="167" y="167"/>
                </a:moveTo>
                <a:lnTo>
                  <a:pt x="176" y="152"/>
                </a:lnTo>
                <a:lnTo>
                  <a:pt x="186" y="138"/>
                </a:lnTo>
                <a:lnTo>
                  <a:pt x="187" y="134"/>
                </a:lnTo>
                <a:lnTo>
                  <a:pt x="189" y="131"/>
                </a:lnTo>
                <a:lnTo>
                  <a:pt x="194" y="124"/>
                </a:lnTo>
                <a:lnTo>
                  <a:pt x="203" y="110"/>
                </a:lnTo>
                <a:lnTo>
                  <a:pt x="203" y="101"/>
                </a:lnTo>
                <a:lnTo>
                  <a:pt x="200" y="91"/>
                </a:lnTo>
                <a:lnTo>
                  <a:pt x="197" y="83"/>
                </a:lnTo>
                <a:lnTo>
                  <a:pt x="189" y="66"/>
                </a:lnTo>
                <a:lnTo>
                  <a:pt x="180" y="52"/>
                </a:lnTo>
                <a:lnTo>
                  <a:pt x="170" y="39"/>
                </a:lnTo>
                <a:lnTo>
                  <a:pt x="160" y="28"/>
                </a:lnTo>
                <a:lnTo>
                  <a:pt x="147" y="18"/>
                </a:lnTo>
                <a:lnTo>
                  <a:pt x="134" y="10"/>
                </a:lnTo>
                <a:lnTo>
                  <a:pt x="119" y="4"/>
                </a:lnTo>
                <a:lnTo>
                  <a:pt x="103" y="0"/>
                </a:lnTo>
                <a:lnTo>
                  <a:pt x="64" y="13"/>
                </a:lnTo>
                <a:lnTo>
                  <a:pt x="47" y="18"/>
                </a:lnTo>
                <a:lnTo>
                  <a:pt x="34" y="26"/>
                </a:lnTo>
                <a:lnTo>
                  <a:pt x="22" y="35"/>
                </a:lnTo>
                <a:lnTo>
                  <a:pt x="14" y="47"/>
                </a:lnTo>
                <a:lnTo>
                  <a:pt x="6" y="58"/>
                </a:lnTo>
                <a:lnTo>
                  <a:pt x="2" y="72"/>
                </a:lnTo>
                <a:lnTo>
                  <a:pt x="0" y="85"/>
                </a:lnTo>
                <a:lnTo>
                  <a:pt x="1" y="101"/>
                </a:lnTo>
                <a:lnTo>
                  <a:pt x="3" y="120"/>
                </a:lnTo>
                <a:lnTo>
                  <a:pt x="8" y="137"/>
                </a:lnTo>
                <a:lnTo>
                  <a:pt x="16" y="152"/>
                </a:lnTo>
                <a:lnTo>
                  <a:pt x="25" y="165"/>
                </a:lnTo>
                <a:lnTo>
                  <a:pt x="37" y="176"/>
                </a:lnTo>
                <a:lnTo>
                  <a:pt x="50" y="184"/>
                </a:lnTo>
                <a:lnTo>
                  <a:pt x="66" y="192"/>
                </a:lnTo>
                <a:lnTo>
                  <a:pt x="83" y="197"/>
                </a:lnTo>
                <a:lnTo>
                  <a:pt x="103" y="201"/>
                </a:lnTo>
                <a:lnTo>
                  <a:pt x="122" y="194"/>
                </a:lnTo>
                <a:lnTo>
                  <a:pt x="143" y="191"/>
                </a:lnTo>
                <a:lnTo>
                  <a:pt x="155" y="179"/>
                </a:lnTo>
                <a:lnTo>
                  <a:pt x="161" y="172"/>
                </a:lnTo>
                <a:lnTo>
                  <a:pt x="163" y="169"/>
                </a:lnTo>
                <a:lnTo>
                  <a:pt x="167" y="167"/>
                </a:lnTo>
                <a:close/>
              </a:path>
            </a:pathLst>
          </a:custGeom>
          <a:solidFill>
            <a:srgbClr val="FF0000"/>
          </a:solidFill>
          <a:ln w="38100" cmpd="sng">
            <a:solidFill>
              <a:srgbClr val="000000"/>
            </a:solidFill>
            <a:bevel/>
          </a:ln>
        </p:spPr>
        <p:txBody>
          <a:bodyPr/>
          <a:lstStyle/>
          <a:p/>
        </p:txBody>
      </p:sp>
      <p:sp>
        <p:nvSpPr>
          <p:cNvPr id="38939" name="Text Box 27"/>
          <p:cNvSpPr/>
          <p:nvPr/>
        </p:nvSpPr>
        <p:spPr>
          <a:xfrm>
            <a:off x="1524000" y="3352800"/>
            <a:ext cx="5334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>
                <a:latin typeface="Times New Roman" pitchFamily="18" charset="0"/>
              </a:rPr>
              <a:t>F</a:t>
            </a:r>
            <a:r>
              <a:rPr kumimoji="1" lang="en-US" altLang="zh-CN" sz="2400" baseline="-25000">
                <a:latin typeface="Times New Roman" pitchFamily="18" charset="0"/>
              </a:rPr>
              <a:t>1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38940" name="Text Box 28"/>
          <p:cNvSpPr/>
          <p:nvPr/>
        </p:nvSpPr>
        <p:spPr>
          <a:xfrm>
            <a:off x="2895600" y="3352800"/>
            <a:ext cx="5334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>
                <a:latin typeface="Times New Roman" pitchFamily="18" charset="0"/>
              </a:rPr>
              <a:t>F</a:t>
            </a:r>
            <a:r>
              <a:rPr kumimoji="1" lang="en-US" altLang="zh-CN" sz="2400" baseline="-25000">
                <a:latin typeface="Times New Roman" pitchFamily="18" charset="0"/>
              </a:rPr>
              <a:t>1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38941" name="Text Box 29"/>
          <p:cNvSpPr/>
          <p:nvPr/>
        </p:nvSpPr>
        <p:spPr>
          <a:xfrm>
            <a:off x="3276600" y="3352800"/>
            <a:ext cx="5334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>
                <a:latin typeface="Times New Roman" pitchFamily="18" charset="0"/>
              </a:rPr>
              <a:t>F</a:t>
            </a:r>
            <a:r>
              <a:rPr kumimoji="1" lang="en-US" altLang="zh-CN" sz="2400" baseline="-25000">
                <a:latin typeface="Times New Roman" pitchFamily="18" charset="0"/>
              </a:rPr>
              <a:t>2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38942" name="Text Box 30"/>
          <p:cNvSpPr/>
          <p:nvPr/>
        </p:nvSpPr>
        <p:spPr>
          <a:xfrm>
            <a:off x="5791200" y="3352800"/>
            <a:ext cx="5334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>
                <a:latin typeface="Times New Roman" pitchFamily="18" charset="0"/>
              </a:rPr>
              <a:t>F</a:t>
            </a:r>
            <a:r>
              <a:rPr kumimoji="1" lang="en-US" altLang="zh-CN" sz="2400" baseline="-25000">
                <a:latin typeface="Times New Roman" pitchFamily="18" charset="0"/>
              </a:rPr>
              <a:t>2</a:t>
            </a:r>
            <a:endParaRPr kumimoji="1" lang="en-US" altLang="zh-CN" sz="2400" baseline="-25000">
              <a:latin typeface="Times New Roman" pitchFamily="18" charset="0"/>
            </a:endParaRPr>
          </a:p>
        </p:txBody>
      </p:sp>
      <p:sp>
        <p:nvSpPr>
          <p:cNvPr id="38943" name="Text Box 31"/>
          <p:cNvSpPr/>
          <p:nvPr/>
        </p:nvSpPr>
        <p:spPr>
          <a:xfrm>
            <a:off x="2133600" y="3352800"/>
            <a:ext cx="5334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>
                <a:latin typeface="Times New Roman" pitchFamily="18" charset="0"/>
              </a:rPr>
              <a:t>O</a:t>
            </a:r>
            <a:r>
              <a:rPr kumimoji="1" lang="en-US" altLang="zh-CN" sz="2400" baseline="-25000">
                <a:latin typeface="Times New Roman" pitchFamily="18" charset="0"/>
              </a:rPr>
              <a:t>1</a:t>
            </a:r>
            <a:endParaRPr kumimoji="1" lang="en-US" altLang="zh-CN" sz="2400" baseline="-25000">
              <a:latin typeface="Times New Roman" pitchFamily="18" charset="0"/>
            </a:endParaRPr>
          </a:p>
        </p:txBody>
      </p:sp>
      <p:sp>
        <p:nvSpPr>
          <p:cNvPr id="38944" name="Text Box 32"/>
          <p:cNvSpPr/>
          <p:nvPr/>
        </p:nvSpPr>
        <p:spPr>
          <a:xfrm>
            <a:off x="4495800" y="3352800"/>
            <a:ext cx="5334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>
                <a:latin typeface="Times New Roman" pitchFamily="18" charset="0"/>
              </a:rPr>
              <a:t>O</a:t>
            </a:r>
            <a:r>
              <a:rPr kumimoji="1" lang="en-US" altLang="zh-CN" sz="2400" baseline="-25000">
                <a:latin typeface="Times New Roman" pitchFamily="18" charset="0"/>
              </a:rPr>
              <a:t>2</a:t>
            </a:r>
            <a:endParaRPr kumimoji="1" lang="en-US" altLang="zh-CN" sz="2400" baseline="-25000">
              <a:latin typeface="Times New Roman" pitchFamily="18" charset="0"/>
            </a:endParaRPr>
          </a:p>
        </p:txBody>
      </p:sp>
      <p:cxnSp>
        <p:nvCxnSpPr>
          <p:cNvPr id="38945" name="Line 33"/>
          <p:cNvCxnSpPr/>
          <p:nvPr/>
        </p:nvCxnSpPr>
        <p:spPr>
          <a:xfrm flipH="1">
            <a:off x="2819400" y="4419600"/>
            <a:ext cx="1066800" cy="1447800"/>
          </a:xfrm>
          <a:prstGeom prst="line">
            <a:avLst/>
          </a:prstGeom>
          <a:noFill/>
          <a:ln w="38100">
            <a:solidFill>
              <a:srgbClr val="FF3300"/>
            </a:solidFill>
            <a:prstDash val="lgDash"/>
            <a:miter lim="800000"/>
          </a:ln>
          <a:effectLst/>
        </p:spPr>
      </p:cxnSp>
      <p:cxnSp>
        <p:nvCxnSpPr>
          <p:cNvPr id="38946" name="Line 34"/>
          <p:cNvCxnSpPr/>
          <p:nvPr/>
        </p:nvCxnSpPr>
        <p:spPr>
          <a:xfrm flipV="1">
            <a:off x="2819400" y="4419600"/>
            <a:ext cx="1828800" cy="1447800"/>
          </a:xfrm>
          <a:prstGeom prst="line">
            <a:avLst/>
          </a:prstGeom>
          <a:noFill/>
          <a:ln w="38100">
            <a:solidFill>
              <a:srgbClr val="FF3300"/>
            </a:solidFill>
            <a:prstDash val="lgDash"/>
            <a:miter lim="800000"/>
          </a:ln>
          <a:effectLst/>
        </p:spPr>
      </p:cxnSp>
      <p:sp>
        <p:nvSpPr>
          <p:cNvPr id="38947" name="Text Box 35"/>
          <p:cNvSpPr/>
          <p:nvPr/>
        </p:nvSpPr>
        <p:spPr>
          <a:xfrm>
            <a:off x="3492500" y="2997200"/>
            <a:ext cx="685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>
                <a:latin typeface="Times New Roman" pitchFamily="18" charset="0"/>
              </a:rPr>
              <a:t>2f</a:t>
            </a:r>
            <a:r>
              <a:rPr kumimoji="1" lang="en-US" altLang="zh-CN" sz="2400" baseline="-25000">
                <a:latin typeface="Times New Roman" pitchFamily="18" charset="0"/>
              </a:rPr>
              <a:t>1</a:t>
            </a:r>
            <a:endParaRPr kumimoji="1" lang="en-US" altLang="zh-CN" sz="2400" baseline="-25000">
              <a:latin typeface="Times New Roman" pitchFamily="18" charset="0"/>
            </a:endParaRPr>
          </a:p>
        </p:txBody>
      </p:sp>
      <p:grpSp>
        <p:nvGrpSpPr>
          <p:cNvPr id="38948" name="Group 36"/>
          <p:cNvGrpSpPr/>
          <p:nvPr/>
        </p:nvGrpSpPr>
        <p:grpSpPr>
          <a:xfrm>
            <a:off x="1524000" y="2732088"/>
            <a:ext cx="1066800" cy="163512"/>
            <a:chOff x="960" y="1721"/>
            <a:chExt cx="672" cy="103"/>
          </a:xfrm>
        </p:grpSpPr>
        <p:cxnSp>
          <p:nvCxnSpPr>
            <p:cNvPr id="38968" name="Line 37"/>
            <p:cNvCxnSpPr/>
            <p:nvPr/>
          </p:nvCxnSpPr>
          <p:spPr>
            <a:xfrm>
              <a:off x="960" y="1794"/>
              <a:ext cx="672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sp>
          <p:nvSpPr>
            <p:cNvPr id="38969" name="Freeform 38"/>
            <p:cNvSpPr/>
            <p:nvPr/>
          </p:nvSpPr>
          <p:spPr bwMode="auto">
            <a:xfrm>
              <a:off x="1200" y="1721"/>
              <a:ext cx="192" cy="103"/>
            </a:xfrm>
            <a:custGeom>
              <a:cxnLst>
                <a:cxn ang="0">
                  <a:pos x="0" y="0"/>
                </a:cxn>
                <a:cxn ang="0">
                  <a:pos x="182" y="75"/>
                </a:cxn>
                <a:cxn ang="0">
                  <a:pos x="61" y="103"/>
                </a:cxn>
              </a:cxnLst>
              <a:pathLst>
                <a:path w="152" h="199">
                  <a:moveTo>
                    <a:pt x="0" y="0"/>
                  </a:moveTo>
                  <a:cubicBezTo>
                    <a:pt x="68" y="55"/>
                    <a:pt x="136" y="111"/>
                    <a:pt x="144" y="144"/>
                  </a:cubicBezTo>
                  <a:cubicBezTo>
                    <a:pt x="152" y="177"/>
                    <a:pt x="72" y="191"/>
                    <a:pt x="48" y="199"/>
                  </a:cubicBezTo>
                </a:path>
              </a:pathLst>
            </a:custGeom>
            <a:noFill/>
            <a:ln w="38100" cmpd="sng">
              <a:solidFill>
                <a:srgbClr val="FF3300"/>
              </a:solidFill>
              <a:bevel/>
            </a:ln>
            <a:effectLst/>
          </p:spPr>
          <p:txBody>
            <a:bodyPr/>
            <a:lstStyle/>
            <a:p/>
          </p:txBody>
        </p:sp>
      </p:grpSp>
      <p:grpSp>
        <p:nvGrpSpPr>
          <p:cNvPr id="38949" name="Group 39"/>
          <p:cNvGrpSpPr/>
          <p:nvPr/>
        </p:nvGrpSpPr>
        <p:grpSpPr>
          <a:xfrm>
            <a:off x="3886200" y="4303712"/>
            <a:ext cx="762000" cy="163512"/>
            <a:chOff x="2448" y="2711"/>
            <a:chExt cx="480" cy="103"/>
          </a:xfrm>
        </p:grpSpPr>
        <p:cxnSp>
          <p:nvCxnSpPr>
            <p:cNvPr id="38966" name="Line 40"/>
            <p:cNvCxnSpPr/>
            <p:nvPr/>
          </p:nvCxnSpPr>
          <p:spPr>
            <a:xfrm>
              <a:off x="2448" y="2784"/>
              <a:ext cx="480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sp>
          <p:nvSpPr>
            <p:cNvPr id="38967" name="Freeform 41"/>
            <p:cNvSpPr/>
            <p:nvPr/>
          </p:nvSpPr>
          <p:spPr bwMode="auto">
            <a:xfrm>
              <a:off x="2592" y="2711"/>
              <a:ext cx="192" cy="103"/>
            </a:xfrm>
            <a:custGeom>
              <a:cxnLst>
                <a:cxn ang="0">
                  <a:pos x="0" y="0"/>
                </a:cxn>
                <a:cxn ang="0">
                  <a:pos x="182" y="75"/>
                </a:cxn>
                <a:cxn ang="0">
                  <a:pos x="61" y="103"/>
                </a:cxn>
              </a:cxnLst>
              <a:pathLst>
                <a:path w="152" h="199">
                  <a:moveTo>
                    <a:pt x="0" y="0"/>
                  </a:moveTo>
                  <a:cubicBezTo>
                    <a:pt x="68" y="55"/>
                    <a:pt x="136" y="111"/>
                    <a:pt x="144" y="144"/>
                  </a:cubicBezTo>
                  <a:cubicBezTo>
                    <a:pt x="152" y="177"/>
                    <a:pt x="72" y="191"/>
                    <a:pt x="48" y="199"/>
                  </a:cubicBezTo>
                </a:path>
              </a:pathLst>
            </a:custGeom>
            <a:noFill/>
            <a:ln w="38100" cmpd="sng">
              <a:solidFill>
                <a:srgbClr val="FF3300"/>
              </a:solidFill>
              <a:bevel/>
            </a:ln>
            <a:effectLst/>
          </p:spPr>
          <p:txBody>
            <a:bodyPr/>
            <a:lstStyle/>
            <a:p/>
          </p:txBody>
        </p:sp>
      </p:grpSp>
      <p:grpSp>
        <p:nvGrpSpPr>
          <p:cNvPr id="38950" name="Group 42"/>
          <p:cNvGrpSpPr/>
          <p:nvPr/>
        </p:nvGrpSpPr>
        <p:grpSpPr>
          <a:xfrm>
            <a:off x="4648200" y="3276600"/>
            <a:ext cx="1428750" cy="1143000"/>
            <a:chOff x="2928" y="2064"/>
            <a:chExt cx="900" cy="720"/>
          </a:xfrm>
        </p:grpSpPr>
        <p:cxnSp>
          <p:nvCxnSpPr>
            <p:cNvPr id="38964" name="Line 43"/>
            <p:cNvCxnSpPr/>
            <p:nvPr/>
          </p:nvCxnSpPr>
          <p:spPr>
            <a:xfrm flipV="1">
              <a:off x="2928" y="2064"/>
              <a:ext cx="900" cy="72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sp>
          <p:nvSpPr>
            <p:cNvPr id="38965" name="Freeform 44"/>
            <p:cNvSpPr/>
            <p:nvPr/>
          </p:nvSpPr>
          <p:spPr bwMode="auto">
            <a:xfrm rot="18840000">
              <a:off x="3164" y="2444"/>
              <a:ext cx="192" cy="103"/>
            </a:xfrm>
            <a:custGeom>
              <a:cxnLst>
                <a:cxn ang="0">
                  <a:pos x="0" y="0"/>
                </a:cxn>
                <a:cxn ang="0">
                  <a:pos x="182" y="75"/>
                </a:cxn>
                <a:cxn ang="0">
                  <a:pos x="61" y="103"/>
                </a:cxn>
              </a:cxnLst>
              <a:pathLst>
                <a:path w="152" h="199">
                  <a:moveTo>
                    <a:pt x="0" y="0"/>
                  </a:moveTo>
                  <a:cubicBezTo>
                    <a:pt x="68" y="55"/>
                    <a:pt x="136" y="111"/>
                    <a:pt x="144" y="144"/>
                  </a:cubicBezTo>
                  <a:cubicBezTo>
                    <a:pt x="152" y="177"/>
                    <a:pt x="72" y="191"/>
                    <a:pt x="48" y="199"/>
                  </a:cubicBezTo>
                </a:path>
              </a:pathLst>
            </a:custGeom>
            <a:noFill/>
            <a:ln w="38100" cmpd="sng">
              <a:solidFill>
                <a:srgbClr val="FF3300"/>
              </a:solidFill>
              <a:bevel/>
            </a:ln>
            <a:effectLst/>
          </p:spPr>
          <p:txBody>
            <a:bodyPr/>
            <a:lstStyle/>
            <a:p/>
          </p:txBody>
        </p:sp>
      </p:grpSp>
      <p:grpSp>
        <p:nvGrpSpPr>
          <p:cNvPr id="38951" name="Group 45"/>
          <p:cNvGrpSpPr/>
          <p:nvPr/>
        </p:nvGrpSpPr>
        <p:grpSpPr>
          <a:xfrm>
            <a:off x="3886200" y="2819400"/>
            <a:ext cx="1219200" cy="1600200"/>
            <a:chOff x="2448" y="1776"/>
            <a:chExt cx="768" cy="1008"/>
          </a:xfrm>
        </p:grpSpPr>
        <p:cxnSp>
          <p:nvCxnSpPr>
            <p:cNvPr id="38962" name="Line 46"/>
            <p:cNvCxnSpPr/>
            <p:nvPr/>
          </p:nvCxnSpPr>
          <p:spPr>
            <a:xfrm flipV="1">
              <a:off x="2448" y="1776"/>
              <a:ext cx="768" cy="1008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sp>
          <p:nvSpPr>
            <p:cNvPr id="38963" name="Freeform 47"/>
            <p:cNvSpPr/>
            <p:nvPr/>
          </p:nvSpPr>
          <p:spPr bwMode="auto">
            <a:xfrm rot="17460000">
              <a:off x="2589" y="2406"/>
              <a:ext cx="192" cy="103"/>
            </a:xfrm>
            <a:custGeom>
              <a:cxnLst>
                <a:cxn ang="0">
                  <a:pos x="0" y="0"/>
                </a:cxn>
                <a:cxn ang="0">
                  <a:pos x="182" y="75"/>
                </a:cxn>
                <a:cxn ang="0">
                  <a:pos x="61" y="103"/>
                </a:cxn>
              </a:cxnLst>
              <a:pathLst>
                <a:path w="152" h="199">
                  <a:moveTo>
                    <a:pt x="0" y="0"/>
                  </a:moveTo>
                  <a:cubicBezTo>
                    <a:pt x="68" y="55"/>
                    <a:pt x="136" y="111"/>
                    <a:pt x="144" y="144"/>
                  </a:cubicBezTo>
                  <a:cubicBezTo>
                    <a:pt x="152" y="177"/>
                    <a:pt x="72" y="191"/>
                    <a:pt x="48" y="199"/>
                  </a:cubicBezTo>
                </a:path>
              </a:pathLst>
            </a:custGeom>
            <a:noFill/>
            <a:ln w="38100" cmpd="sng">
              <a:solidFill>
                <a:srgbClr val="FF3300"/>
              </a:solidFill>
              <a:bevel/>
            </a:ln>
            <a:effectLst/>
          </p:spPr>
          <p:txBody>
            <a:bodyPr/>
            <a:lstStyle/>
            <a:p/>
          </p:txBody>
        </p:sp>
      </p:grpSp>
      <p:grpSp>
        <p:nvGrpSpPr>
          <p:cNvPr id="38952" name="Group 48"/>
          <p:cNvGrpSpPr/>
          <p:nvPr/>
        </p:nvGrpSpPr>
        <p:grpSpPr>
          <a:xfrm>
            <a:off x="1524000" y="2847975"/>
            <a:ext cx="2362200" cy="1571625"/>
            <a:chOff x="960" y="1794"/>
            <a:chExt cx="1488" cy="990"/>
          </a:xfrm>
        </p:grpSpPr>
        <p:cxnSp>
          <p:nvCxnSpPr>
            <p:cNvPr id="38959" name="Line 49"/>
            <p:cNvCxnSpPr/>
            <p:nvPr/>
          </p:nvCxnSpPr>
          <p:spPr>
            <a:xfrm>
              <a:off x="960" y="1794"/>
              <a:ext cx="1488" cy="99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miter lim="800000"/>
            </a:ln>
            <a:effectLst/>
          </p:spPr>
        </p:cxnSp>
        <p:sp>
          <p:nvSpPr>
            <p:cNvPr id="38960" name="Freeform 50"/>
            <p:cNvSpPr/>
            <p:nvPr/>
          </p:nvSpPr>
          <p:spPr bwMode="auto">
            <a:xfrm rot="1680000">
              <a:off x="1152" y="1920"/>
              <a:ext cx="192" cy="103"/>
            </a:xfrm>
            <a:custGeom>
              <a:cxnLst>
                <a:cxn ang="0">
                  <a:pos x="0" y="0"/>
                </a:cxn>
                <a:cxn ang="0">
                  <a:pos x="182" y="75"/>
                </a:cxn>
                <a:cxn ang="0">
                  <a:pos x="61" y="103"/>
                </a:cxn>
              </a:cxnLst>
              <a:pathLst>
                <a:path w="152" h="199">
                  <a:moveTo>
                    <a:pt x="0" y="0"/>
                  </a:moveTo>
                  <a:cubicBezTo>
                    <a:pt x="68" y="55"/>
                    <a:pt x="136" y="111"/>
                    <a:pt x="144" y="144"/>
                  </a:cubicBezTo>
                  <a:cubicBezTo>
                    <a:pt x="152" y="177"/>
                    <a:pt x="72" y="191"/>
                    <a:pt x="48" y="199"/>
                  </a:cubicBezTo>
                </a:path>
              </a:pathLst>
            </a:custGeom>
            <a:noFill/>
            <a:ln w="28575" cmpd="sng">
              <a:solidFill>
                <a:srgbClr val="FF3300"/>
              </a:solidFill>
              <a:bevel/>
            </a:ln>
            <a:effectLst/>
          </p:spPr>
          <p:txBody>
            <a:bodyPr/>
            <a:lstStyle/>
            <a:p/>
          </p:txBody>
        </p:sp>
        <p:sp>
          <p:nvSpPr>
            <p:cNvPr id="38961" name="Freeform 51"/>
            <p:cNvSpPr/>
            <p:nvPr/>
          </p:nvSpPr>
          <p:spPr bwMode="auto">
            <a:xfrm rot="1680000">
              <a:off x="1920" y="2423"/>
              <a:ext cx="192" cy="103"/>
            </a:xfrm>
            <a:custGeom>
              <a:cxnLst>
                <a:cxn ang="0">
                  <a:pos x="0" y="0"/>
                </a:cxn>
                <a:cxn ang="0">
                  <a:pos x="182" y="75"/>
                </a:cxn>
                <a:cxn ang="0">
                  <a:pos x="61" y="103"/>
                </a:cxn>
              </a:cxnLst>
              <a:pathLst>
                <a:path w="152" h="199">
                  <a:moveTo>
                    <a:pt x="0" y="0"/>
                  </a:moveTo>
                  <a:cubicBezTo>
                    <a:pt x="68" y="55"/>
                    <a:pt x="136" y="111"/>
                    <a:pt x="144" y="144"/>
                  </a:cubicBezTo>
                  <a:cubicBezTo>
                    <a:pt x="152" y="177"/>
                    <a:pt x="72" y="191"/>
                    <a:pt x="48" y="199"/>
                  </a:cubicBezTo>
                </a:path>
              </a:pathLst>
            </a:custGeom>
            <a:noFill/>
            <a:ln w="28575" cmpd="sng">
              <a:solidFill>
                <a:srgbClr val="FF3300"/>
              </a:solidFill>
              <a:bevel/>
            </a:ln>
            <a:effectLst/>
          </p:spPr>
          <p:txBody>
            <a:bodyPr/>
            <a:lstStyle/>
            <a:p/>
          </p:txBody>
        </p:sp>
      </p:grpSp>
      <p:grpSp>
        <p:nvGrpSpPr>
          <p:cNvPr id="38953" name="Group 52"/>
          <p:cNvGrpSpPr/>
          <p:nvPr/>
        </p:nvGrpSpPr>
        <p:grpSpPr>
          <a:xfrm>
            <a:off x="2562225" y="2819400"/>
            <a:ext cx="1323975" cy="1600200"/>
            <a:chOff x="1614" y="1776"/>
            <a:chExt cx="834" cy="1008"/>
          </a:xfrm>
        </p:grpSpPr>
        <p:cxnSp>
          <p:nvCxnSpPr>
            <p:cNvPr id="38957" name="Line 53"/>
            <p:cNvCxnSpPr/>
            <p:nvPr/>
          </p:nvCxnSpPr>
          <p:spPr>
            <a:xfrm>
              <a:off x="1614" y="1776"/>
              <a:ext cx="834" cy="1008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sp>
          <p:nvSpPr>
            <p:cNvPr id="38958" name="Freeform 54"/>
            <p:cNvSpPr/>
            <p:nvPr/>
          </p:nvSpPr>
          <p:spPr bwMode="auto">
            <a:xfrm rot="2880000">
              <a:off x="1728" y="1944"/>
              <a:ext cx="192" cy="103"/>
            </a:xfrm>
            <a:custGeom>
              <a:cxnLst>
                <a:cxn ang="0">
                  <a:pos x="0" y="0"/>
                </a:cxn>
                <a:cxn ang="0">
                  <a:pos x="182" y="75"/>
                </a:cxn>
                <a:cxn ang="0">
                  <a:pos x="61" y="103"/>
                </a:cxn>
              </a:cxnLst>
              <a:pathLst>
                <a:path w="152" h="199">
                  <a:moveTo>
                    <a:pt x="0" y="0"/>
                  </a:moveTo>
                  <a:cubicBezTo>
                    <a:pt x="68" y="55"/>
                    <a:pt x="136" y="111"/>
                    <a:pt x="144" y="144"/>
                  </a:cubicBezTo>
                  <a:cubicBezTo>
                    <a:pt x="152" y="177"/>
                    <a:pt x="72" y="191"/>
                    <a:pt x="48" y="199"/>
                  </a:cubicBezTo>
                </a:path>
              </a:pathLst>
            </a:custGeom>
            <a:noFill/>
            <a:ln w="38100" cmpd="sng">
              <a:solidFill>
                <a:srgbClr val="FF3300"/>
              </a:solidFill>
              <a:bevel/>
            </a:ln>
            <a:effectLst/>
          </p:spPr>
          <p:txBody>
            <a:bodyPr/>
            <a:lstStyle/>
            <a:p/>
          </p:txBody>
        </p:sp>
      </p:grpSp>
      <p:sp>
        <p:nvSpPr>
          <p:cNvPr id="38954" name="Text Box 55"/>
          <p:cNvSpPr/>
          <p:nvPr/>
        </p:nvSpPr>
        <p:spPr>
          <a:xfrm>
            <a:off x="1981200" y="1676400"/>
            <a:ext cx="990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物镜</a:t>
            </a:r>
            <a:endParaRPr kumimoji="1"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8955" name="Text Box 56"/>
          <p:cNvSpPr/>
          <p:nvPr/>
        </p:nvSpPr>
        <p:spPr>
          <a:xfrm>
            <a:off x="4343400" y="1676400"/>
            <a:ext cx="8382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目镜</a:t>
            </a:r>
            <a:endParaRPr kumimoji="1"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8956" name="Text Box 58"/>
          <p:cNvSpPr/>
          <p:nvPr/>
        </p:nvSpPr>
        <p:spPr>
          <a:xfrm>
            <a:off x="611188" y="836612"/>
            <a:ext cx="3671888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10000"/>
              </a:spcBef>
            </a:pPr>
            <a:r>
              <a:rPr lang="en-US" altLang="zh-CN" sz="3600" b="1">
                <a:latin typeface="Tahoma" pitchFamily="34" charset="0"/>
                <a:ea typeface="黑体" pitchFamily="49" charset="-122"/>
              </a:rPr>
              <a:t>4</a:t>
            </a:r>
            <a:r>
              <a:rPr lang="zh-CN" altLang="en-US" sz="3600" b="1">
                <a:latin typeface="Tahoma" pitchFamily="34" charset="0"/>
                <a:ea typeface="黑体" pitchFamily="49" charset="-122"/>
              </a:rPr>
              <a:t>、光路图说明</a:t>
            </a:r>
            <a:endParaRPr lang="zh-CN" altLang="en-US" sz="3600" b="1"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38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2" dur="500"/>
                                        <p:tgtEl>
                                          <p:spTgt spid="38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7" dur="500"/>
                                        <p:tgtEl>
                                          <p:spTgt spid="38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22" dur="5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7" dur="500"/>
                                        <p:tgtEl>
                                          <p:spTgt spid="38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2" dur="500"/>
                                        <p:tgtEl>
                                          <p:spTgt spid="38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7" dur="500"/>
                                        <p:tgtEl>
                                          <p:spTgt spid="38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2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7" dur="500"/>
                                        <p:tgtEl>
                                          <p:spTgt spid="38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52" dur="500"/>
                                        <p:tgtEl>
                                          <p:spTgt spid="38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57" dur="500"/>
                                        <p:tgtEl>
                                          <p:spTgt spid="38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9938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3276600" y="2276475"/>
            <a:ext cx="4787900" cy="3644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39" name="Text Box 3"/>
          <p:cNvSpPr/>
          <p:nvPr/>
        </p:nvSpPr>
        <p:spPr>
          <a:xfrm>
            <a:off x="666750" y="458788"/>
            <a:ext cx="34559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（二）望远镜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40" name="Rectangle 4"/>
          <p:cNvSpPr/>
          <p:nvPr/>
        </p:nvSpPr>
        <p:spPr>
          <a:xfrm>
            <a:off x="1187450" y="1484312"/>
            <a:ext cx="2717800" cy="6397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、作用：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41" name="Rectangle 5"/>
          <p:cNvSpPr/>
          <p:nvPr/>
        </p:nvSpPr>
        <p:spPr>
          <a:xfrm>
            <a:off x="1116012" y="2349500"/>
            <a:ext cx="6210300" cy="19351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．基本构成：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342900" lvl="0" indent="-342900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目镜和物镜都是凸透镜 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342900" lvl="0" indent="-342900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物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＞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目。</a:t>
            </a:r>
            <a:endParaRPr lang="zh-CN" altLang="en-US" sz="2800" b="1" baseline="-2500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9942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3" name="Rectangle 7"/>
          <p:cNvSpPr/>
          <p:nvPr/>
        </p:nvSpPr>
        <p:spPr>
          <a:xfrm>
            <a:off x="2916238" y="1484312"/>
            <a:ext cx="3257550" cy="6397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把远处物体拉近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62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4716462" y="1989138"/>
            <a:ext cx="3276600" cy="24939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3" name="Text Box 2">
            <a:hlinkClick r:id="rId3"/>
          </p:cNvPr>
          <p:cNvSpPr/>
          <p:nvPr/>
        </p:nvSpPr>
        <p:spPr>
          <a:xfrm>
            <a:off x="468312" y="549275"/>
            <a:ext cx="7632700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32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、望远镜成像原理</a:t>
            </a:r>
            <a:endParaRPr kumimoji="1"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4" name="Text Box 3"/>
          <p:cNvSpPr/>
          <p:nvPr/>
        </p:nvSpPr>
        <p:spPr>
          <a:xfrm>
            <a:off x="0" y="1196975"/>
            <a:ext cx="3124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宋体" pitchFamily="2" charset="-122"/>
              </a:rPr>
              <a:t>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物镜</a:t>
            </a:r>
            <a:r>
              <a:rPr kumimoji="1" lang="zh-CN" altLang="en-US" sz="28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：</a:t>
            </a:r>
            <a:endParaRPr kumimoji="1" lang="zh-CN" altLang="en-US" sz="2800" b="1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5" name="Text Box 4"/>
          <p:cNvSpPr/>
          <p:nvPr/>
        </p:nvSpPr>
        <p:spPr>
          <a:xfrm>
            <a:off x="611188" y="2133600"/>
            <a:ext cx="7466012" cy="11604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物距大于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倍焦距时，成倒立缩小的实像。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（与照相机原理相同）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6" name="Text Box 5"/>
          <p:cNvSpPr/>
          <p:nvPr/>
        </p:nvSpPr>
        <p:spPr>
          <a:xfrm>
            <a:off x="179388" y="3644900"/>
            <a:ext cx="3829050" cy="6254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5000"/>
              </a:lnSpc>
            </a:pPr>
            <a:r>
              <a:rPr kumimoji="1" lang="zh-CN" altLang="en-US" sz="2800" b="1">
                <a:latin typeface="宋体" pitchFamily="2" charset="-122"/>
              </a:rPr>
              <a:t>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目镜</a:t>
            </a:r>
            <a:r>
              <a:rPr kumimoji="1" lang="zh-CN" altLang="en-US" sz="28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：</a:t>
            </a:r>
            <a:endParaRPr kumimoji="1" lang="zh-CN" altLang="en-US" sz="2800" b="1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7" name="Text Box 6"/>
          <p:cNvSpPr/>
          <p:nvPr/>
        </p:nvSpPr>
        <p:spPr>
          <a:xfrm>
            <a:off x="611188" y="4581525"/>
            <a:ext cx="7391400" cy="11604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物距小于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倍焦距，成正立放大的虚像。 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spcBef>
                <a:spcPct val="50000"/>
              </a:spcBef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（与放大镜原理相同）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  <p:bldP spid="40967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1986" name="Picture 3"/>
          <p:cNvPicPr/>
          <p:nvPr/>
        </p:nvPicPr>
        <p:blipFill>
          <a:blip r:embed="rId2"/>
          <a:srcRect l="2325" t="23059" r="2325" b="0"/>
          <a:stretch>
            <a:fillRect/>
          </a:stretch>
        </p:blipFill>
        <p:spPr>
          <a:xfrm>
            <a:off x="755650" y="1196975"/>
            <a:ext cx="7704138" cy="47498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41987" name="Text Box 4"/>
          <p:cNvSpPr/>
          <p:nvPr/>
        </p:nvSpPr>
        <p:spPr>
          <a:xfrm>
            <a:off x="539750" y="404812"/>
            <a:ext cx="3671888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10000"/>
              </a:spcBef>
            </a:pPr>
            <a:r>
              <a:rPr lang="en-US" altLang="zh-CN" sz="3600" b="1">
                <a:latin typeface="Tahoma" pitchFamily="34" charset="0"/>
                <a:ea typeface="黑体" pitchFamily="49" charset="-122"/>
              </a:rPr>
              <a:t>4</a:t>
            </a:r>
            <a:r>
              <a:rPr lang="zh-CN" altLang="en-US" sz="3600" b="1">
                <a:latin typeface="Tahoma" pitchFamily="34" charset="0"/>
                <a:ea typeface="黑体" pitchFamily="49" charset="-122"/>
              </a:rPr>
              <a:t>、光路图说明</a:t>
            </a:r>
            <a:endParaRPr lang="zh-CN" altLang="en-US" sz="3600" b="1"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10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43011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43012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Autofit/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43014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769600" y="11747500"/>
            <a:ext cx="355600" cy="3048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188</Paragraphs>
  <Slides>33</Slides>
  <Notes>5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baseType="lpstr" size="48">
      <vt:lpstr>Arial</vt:lpstr>
      <vt:lpstr>Calibri</vt:lpstr>
      <vt:lpstr>宋体</vt:lpstr>
      <vt:lpstr>Arial Black</vt:lpstr>
      <vt:lpstr>Wingdings</vt:lpstr>
      <vt:lpstr>Times New Roman</vt:lpstr>
      <vt:lpstr>等线 Light</vt:lpstr>
      <vt:lpstr>等线</vt:lpstr>
      <vt:lpstr>黑体</vt:lpstr>
      <vt:lpstr>Tahoma</vt:lpstr>
      <vt:lpstr>隶书</vt:lpstr>
      <vt:lpstr>楷体_GB2312</vt:lpstr>
      <vt:lpstr>Symbol</vt:lpstr>
      <vt:lpstr>Wingdings 2</vt:lpstr>
      <vt:lpstr>Office 主题</vt:lpstr>
      <vt:lpstr>PowerPoint Presentation</vt:lpstr>
      <vt:lpstr>（二）三条特殊光线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二、凸透镜成像原理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五、显微镜和望远镜</vt:lpstr>
      <vt:lpstr>（一）显微镜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2020-12-02T13:13:39.441</cp:lastPrinted>
  <dcterms:created xsi:type="dcterms:W3CDTF">2020-12-02T13:13:39Z</dcterms:created>
  <dcterms:modified xsi:type="dcterms:W3CDTF">2020-12-02T11:38:47Z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