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image" Target="file:///D:\qq&#25991;&#20214;\712321467\Image\C2C\Image2\%7b75232B38-A165-1FB7-499C-2E1C792CACB5%7d.png" TargetMode="External" /><Relationship Id="rId24" Type="http://schemas.openxmlformats.org/officeDocument/2006/relationships/image" Target="../media/image1.png" /><Relationship Id="rId25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24" r:link="rId2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" Target="slide16.xml" TargetMode="Internal" /><Relationship Id="rId11" Type="http://schemas.openxmlformats.org/officeDocument/2006/relationships/image" Target="../media/image10.png" /><Relationship Id="rId12" Type="http://schemas.openxmlformats.org/officeDocument/2006/relationships/audio" Target="../media/audio1111.wav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Relationship Id="rId3" Type="http://schemas.openxmlformats.org/officeDocument/2006/relationships/image" Target="../media/image12.png" /><Relationship Id="rId4" Type="http://schemas.openxmlformats.org/officeDocument/2006/relationships/image" Target="../media/image10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21.png" /><Relationship Id="rId11" Type="http://schemas.openxmlformats.org/officeDocument/2006/relationships/image" Target="../media/image22.png" /><Relationship Id="rId12" Type="http://schemas.openxmlformats.org/officeDocument/2006/relationships/image" Target="../media/image10.png" /><Relationship Id="rId2" Type="http://schemas.openxmlformats.org/officeDocument/2006/relationships/image" Target="../media/image13.jpeg" /><Relationship Id="rId3" Type="http://schemas.openxmlformats.org/officeDocument/2006/relationships/image" Target="../media/image14.pn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Relationship Id="rId6" Type="http://schemas.openxmlformats.org/officeDocument/2006/relationships/image" Target="../media/image17.jpeg" /><Relationship Id="rId7" Type="http://schemas.openxmlformats.org/officeDocument/2006/relationships/image" Target="../media/image18.png" /><Relationship Id="rId8" Type="http://schemas.openxmlformats.org/officeDocument/2006/relationships/image" Target="../media/image19.jpeg" /><Relationship Id="rId9" Type="http://schemas.openxmlformats.org/officeDocument/2006/relationships/image" Target="../media/image20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slide" Target="slide17.xml" TargetMode="Internal" /><Relationship Id="rId3" Type="http://schemas.openxmlformats.org/officeDocument/2006/relationships/image" Target="../media/image23.png" /><Relationship Id="rId4" Type="http://schemas.openxmlformats.org/officeDocument/2006/relationships/image" Target="../media/image24.gif" /><Relationship Id="rId5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27.jpeg" /><Relationship Id="rId5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Relationship Id="rId5" Type="http://schemas.openxmlformats.org/officeDocument/2006/relationships/image" Target="../media/image31.jpeg" /><Relationship Id="rId6" Type="http://schemas.openxmlformats.org/officeDocument/2006/relationships/slide" Target="slide18.xml" TargetMode="Internal" /><Relationship Id="rId7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2.gif" /><Relationship Id="rId3" Type="http://schemas.openxmlformats.org/officeDocument/2006/relationships/image" Target="../media/image33.gif" /><Relationship Id="rId4" Type="http://schemas.openxmlformats.org/officeDocument/2006/relationships/image" Target="../media/image34.gif" /><Relationship Id="rId5" Type="http://schemas.openxmlformats.org/officeDocument/2006/relationships/image" Target="../media/image35.png" /><Relationship Id="rId6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36.gif" /><Relationship Id="rId3" Type="http://schemas.openxmlformats.org/officeDocument/2006/relationships/image" Target="../media/image37.gif" /><Relationship Id="rId4" Type="http://schemas.openxmlformats.org/officeDocument/2006/relationships/image" Target="../media/image38.gif" /><Relationship Id="rId5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39.png" /><Relationship Id="rId3" Type="http://schemas.openxmlformats.org/officeDocument/2006/relationships/image" Target="../media/image40.png" /><Relationship Id="rId4" Type="http://schemas.openxmlformats.org/officeDocument/2006/relationships/image" Target="../media/image41.png" /><Relationship Id="rId5" Type="http://schemas.openxmlformats.org/officeDocument/2006/relationships/image" Target="../media/image42.png" /><Relationship Id="rId6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51.png" /><Relationship Id="rId11" Type="http://schemas.openxmlformats.org/officeDocument/2006/relationships/image" Target="../media/image52.png" /><Relationship Id="rId12" Type="http://schemas.openxmlformats.org/officeDocument/2006/relationships/image" Target="../media/image10.png" /><Relationship Id="rId2" Type="http://schemas.openxmlformats.org/officeDocument/2006/relationships/image" Target="../media/image43.png" /><Relationship Id="rId3" Type="http://schemas.openxmlformats.org/officeDocument/2006/relationships/image" Target="../media/image44.png" /><Relationship Id="rId4" Type="http://schemas.openxmlformats.org/officeDocument/2006/relationships/image" Target="../media/image45.png" /><Relationship Id="rId5" Type="http://schemas.openxmlformats.org/officeDocument/2006/relationships/image" Target="../media/image46.png" /><Relationship Id="rId6" Type="http://schemas.openxmlformats.org/officeDocument/2006/relationships/image" Target="../media/image47.png" /><Relationship Id="rId7" Type="http://schemas.openxmlformats.org/officeDocument/2006/relationships/image" Target="../media/image48.png" /><Relationship Id="rId8" Type="http://schemas.openxmlformats.org/officeDocument/2006/relationships/image" Target="../media/image49.png" /><Relationship Id="rId9" Type="http://schemas.openxmlformats.org/officeDocument/2006/relationships/image" Target="../media/image5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slide" Target="slide19.xml" TargetMode="Internal" /><Relationship Id="rId3" Type="http://schemas.openxmlformats.org/officeDocument/2006/relationships/image" Target="../media/image41.png" /><Relationship Id="rId4" Type="http://schemas.openxmlformats.org/officeDocument/2006/relationships/image" Target="../media/image53.png" /><Relationship Id="rId5" Type="http://schemas.openxmlformats.org/officeDocument/2006/relationships/image" Target="../media/image54.gif" /><Relationship Id="rId6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10.png" /><Relationship Id="rId11" Type="http://schemas.openxmlformats.org/officeDocument/2006/relationships/audio" Target="../media/audio2222.wav" /><Relationship Id="rId2" Type="http://schemas.openxmlformats.org/officeDocument/2006/relationships/image" Target="../media/image41.png" /><Relationship Id="rId3" Type="http://schemas.openxmlformats.org/officeDocument/2006/relationships/image" Target="../media/image53.png" /><Relationship Id="rId4" Type="http://schemas.openxmlformats.org/officeDocument/2006/relationships/image" Target="../media/image55.png" /><Relationship Id="rId5" Type="http://schemas.openxmlformats.org/officeDocument/2006/relationships/image" Target="../media/image56.png" /><Relationship Id="rId6" Type="http://schemas.openxmlformats.org/officeDocument/2006/relationships/image" Target="../media/image57.png" /><Relationship Id="rId7" Type="http://schemas.openxmlformats.org/officeDocument/2006/relationships/image" Target="../media/image58.png" /><Relationship Id="rId8" Type="http://schemas.openxmlformats.org/officeDocument/2006/relationships/image" Target="../media/image59.png" /><Relationship Id="rId9" Type="http://schemas.openxmlformats.org/officeDocument/2006/relationships/slide" Target="slide20.xml" TargetMode="In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60.png" /><Relationship Id="rId3" Type="http://schemas.openxmlformats.org/officeDocument/2006/relationships/image" Target="../media/image61.png" /><Relationship Id="rId4" Type="http://schemas.openxmlformats.org/officeDocument/2006/relationships/video" Target="../media/media3.mp4" /><Relationship Id="rId5" Type="http://schemas.microsoft.com/office/2007/relationships/media" Target="../media/media3.mp4" /><Relationship Id="rId6" Type="http://schemas.openxmlformats.org/officeDocument/2006/relationships/image" Target="../media/image62.png" /><Relationship Id="rId7" Type="http://schemas.openxmlformats.org/officeDocument/2006/relationships/slide" Target="slide21.xml" TargetMode="Internal" /><Relationship Id="rId8" Type="http://schemas.openxmlformats.org/officeDocument/2006/relationships/image" Target="../media/image1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slide" Target="slide1.xml" TargetMode="Internal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audio" Target="../media/audio3444.wav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60.png" /><Relationship Id="rId3" Type="http://schemas.openxmlformats.org/officeDocument/2006/relationships/slide" Target="slide1.xml" TargetMode="Internal" /><Relationship Id="rId4" Type="http://schemas.openxmlformats.org/officeDocument/2006/relationships/image" Target="../media/image63.png" /><Relationship Id="rId5" Type="http://schemas.openxmlformats.org/officeDocument/2006/relationships/video" Target="../media/media5.mp4" /><Relationship Id="rId6" Type="http://schemas.microsoft.com/office/2007/relationships/media" Target="../media/media5.mp4" /><Relationship Id="rId7" Type="http://schemas.openxmlformats.org/officeDocument/2006/relationships/image" Target="../media/image64.png" /><Relationship Id="rId8" Type="http://schemas.openxmlformats.org/officeDocument/2006/relationships/image" Target="../media/image10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60.png" /><Relationship Id="rId3" Type="http://schemas.openxmlformats.org/officeDocument/2006/relationships/slide" Target="slide1.xml" TargetMode="Internal" /><Relationship Id="rId4" Type="http://schemas.openxmlformats.org/officeDocument/2006/relationships/image" Target="../media/image64.png" /><Relationship Id="rId5" Type="http://schemas.openxmlformats.org/officeDocument/2006/relationships/slide" Target="slide4.xml" TargetMode="Internal" /><Relationship Id="rId6" Type="http://schemas.openxmlformats.org/officeDocument/2006/relationships/image" Target="../media/image65.png" /><Relationship Id="rId7" Type="http://schemas.openxmlformats.org/officeDocument/2006/relationships/video" Target="../media/media6.mp4" /><Relationship Id="rId8" Type="http://schemas.microsoft.com/office/2007/relationships/media" Target="../media/media6.mp4" /><Relationship Id="rId9" Type="http://schemas.openxmlformats.org/officeDocument/2006/relationships/image" Target="../media/image10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60.png" /><Relationship Id="rId3" Type="http://schemas.openxmlformats.org/officeDocument/2006/relationships/slide" Target="slide6.xml" TargetMode="Internal" /><Relationship Id="rId4" Type="http://schemas.openxmlformats.org/officeDocument/2006/relationships/image" Target="../media/image64.png" /><Relationship Id="rId5" Type="http://schemas.openxmlformats.org/officeDocument/2006/relationships/image" Target="../media/image66.png" /><Relationship Id="rId6" Type="http://schemas.openxmlformats.org/officeDocument/2006/relationships/video" Target="../media/media7.mp4" /><Relationship Id="rId7" Type="http://schemas.microsoft.com/office/2007/relationships/media" Target="../media/media7.mp4" /><Relationship Id="rId8" Type="http://schemas.openxmlformats.org/officeDocument/2006/relationships/image" Target="../media/image10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60.png" /><Relationship Id="rId3" Type="http://schemas.openxmlformats.org/officeDocument/2006/relationships/slide" Target="slide12.xml" TargetMode="Internal" /><Relationship Id="rId4" Type="http://schemas.openxmlformats.org/officeDocument/2006/relationships/image" Target="../media/image63.png" /><Relationship Id="rId5" Type="http://schemas.openxmlformats.org/officeDocument/2006/relationships/video" Target="../media/media8.mp4" /><Relationship Id="rId6" Type="http://schemas.microsoft.com/office/2007/relationships/media" Target="../media/media8.mp4" /><Relationship Id="rId7" Type="http://schemas.openxmlformats.org/officeDocument/2006/relationships/image" Target="../media/image64.png" /><Relationship Id="rId8" Type="http://schemas.openxmlformats.org/officeDocument/2006/relationships/image" Target="../media/image10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64.png" /><Relationship Id="rId3" Type="http://schemas.openxmlformats.org/officeDocument/2006/relationships/slide" Target="slide14.xml" TargetMode="Internal" /><Relationship Id="rId4" Type="http://schemas.openxmlformats.org/officeDocument/2006/relationships/image" Target="../media/image67.png" /><Relationship Id="rId5" Type="http://schemas.openxmlformats.org/officeDocument/2006/relationships/image" Target="../media/image68.png" /><Relationship Id="rId6" Type="http://schemas.openxmlformats.org/officeDocument/2006/relationships/image" Target="../media/image69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68.png" /><Relationship Id="rId3" Type="http://schemas.openxmlformats.org/officeDocument/2006/relationships/image" Target="../media/image69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715" y="4264457"/>
            <a:ext cx="2636463" cy="1923860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5526"/>
          <a:stretch>
            <a:fillRect/>
          </a:stretch>
        </p:blipFill>
        <p:spPr>
          <a:xfrm>
            <a:off x="9850688" y="3511744"/>
            <a:ext cx="2105054" cy="1697831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7550" y="2294430"/>
            <a:ext cx="2602649" cy="1924050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3047" y="3560807"/>
            <a:ext cx="1600829" cy="1166336"/>
          </a:xfrm>
          <a:prstGeom prst="rect">
            <a:avLst/>
          </a:prstGeom>
        </p:spPr>
      </p:pic>
      <p:pic>
        <p:nvPicPr>
          <p:cNvPr id="7" name="图片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0222" y="5010083"/>
            <a:ext cx="1990554" cy="1439389"/>
          </a:xfrm>
          <a:prstGeom prst="rect">
            <a:avLst/>
          </a:prstGeom>
        </p:spPr>
      </p:pic>
      <p:sp>
        <p:nvSpPr>
          <p:cNvPr id="8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第19章　生活用电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第1节　安全用电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10" name="图片8" title="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344000">
            <a:off x="7296864" y="3949256"/>
            <a:ext cx="822198" cy="8221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426396" y="1515572"/>
            <a:ext cx="5598633" cy="2658721"/>
            <a:chExt cx="5598633" cy="2658721"/>
          </a:xfrm>
        </p:grpSpPr>
        <p:sp>
          <p:nvSpPr>
            <p:cNvPr id="3" name="形状2"/>
            <p:cNvSpPr txBox="1"/>
            <p:nvPr/>
          </p:nvSpPr>
          <p:spPr>
            <a:xfrm>
              <a:off x="0" y="250287"/>
              <a:ext cx="5598633" cy="24084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文本5"/>
            <p:cNvSpPr txBox="1"/>
            <p:nvPr/>
          </p:nvSpPr>
          <p:spPr>
            <a:xfrm>
              <a:off x="92097" y="402020"/>
              <a:ext cx="5415629" cy="155740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   根据</a:t>
              </a:r>
              <a:r>
                <a:rPr lang="zh-CN" altLang="en-US" sz="2400" b="0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P 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=</a:t>
              </a:r>
              <a:r>
                <a:rPr lang="zh-CN" altLang="en-US" sz="2400" b="0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UI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，可以得到______，其中 </a:t>
              </a:r>
              <a:r>
                <a:rPr lang="zh-CN" altLang="en-US" sz="2400" b="0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U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= ____V 不变   ，所以电功率</a:t>
              </a:r>
              <a:r>
                <a:rPr lang="zh-CN" altLang="en-US" sz="2400" b="0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P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越___，电路中的电流 </a:t>
              </a:r>
              <a:r>
                <a:rPr lang="zh-CN" altLang="en-US" sz="2400" b="0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I 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就越___。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1972942" y="0"/>
              <a:ext cx="1652749" cy="511016"/>
            </a:xfrm>
            <a:custGeom>
              <a:gdLst>
                <a:gd name="connsiteX0" fmla="*/ 29474 w 1652749"/>
                <a:gd name="connsiteY0" fmla="*/ 0 h 511016"/>
                <a:gd name="connsiteX1" fmla="*/ 1623276 w 1652749"/>
                <a:gd name="connsiteY1" fmla="*/ 0 h 511016"/>
                <a:gd name="connsiteX2" fmla="*/ 1639554 w 1652749"/>
                <a:gd name="connsiteY2" fmla="*/ 0 h 511016"/>
                <a:gd name="connsiteX3" fmla="*/ 1652749 w 1652749"/>
                <a:gd name="connsiteY3" fmla="*/ 481542 h 511016"/>
                <a:gd name="connsiteX4" fmla="*/ 1652749 w 1652749"/>
                <a:gd name="connsiteY4" fmla="*/ 489359 h 511016"/>
                <a:gd name="connsiteX5" fmla="*/ 1638589 w 1652749"/>
                <a:gd name="connsiteY5" fmla="*/ 507911 h 511016"/>
                <a:gd name="connsiteX6" fmla="*/ 29474 w 1652749"/>
                <a:gd name="connsiteY6" fmla="*/ 511016 h 511016"/>
                <a:gd name="connsiteX7" fmla="*/ 21657 w 1652749"/>
                <a:gd name="connsiteY7" fmla="*/ 511016 h 511016"/>
                <a:gd name="connsiteX8" fmla="*/ 3105 w 1652749"/>
                <a:gd name="connsiteY8" fmla="*/ 496856 h 511016"/>
                <a:gd name="connsiteX9" fmla="*/ 0 w 1652749"/>
                <a:gd name="connsiteY9" fmla="*/ 29474 h 511016"/>
                <a:gd name="connsiteX10" fmla="*/ 0 w 1652749"/>
                <a:gd name="connsiteY10" fmla="*/ 13196 h 51101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2749" h="511016">
                  <a:moveTo>
                    <a:pt x="29474" y="0"/>
                  </a:moveTo>
                  <a:lnTo>
                    <a:pt x="1623276" y="0"/>
                  </a:lnTo>
                  <a:cubicBezTo>
                    <a:pt x="1639554" y="0"/>
                    <a:pt x="1652749" y="13196"/>
                    <a:pt x="1652749" y="29474"/>
                  </a:cubicBezTo>
                  <a:lnTo>
                    <a:pt x="1652749" y="481542"/>
                  </a:lnTo>
                  <a:cubicBezTo>
                    <a:pt x="1652749" y="489359"/>
                    <a:pt x="1649644" y="496856"/>
                    <a:pt x="1644117" y="502384"/>
                  </a:cubicBezTo>
                  <a:cubicBezTo>
                    <a:pt x="1638589" y="507911"/>
                    <a:pt x="1631093" y="511016"/>
                    <a:pt x="1623276" y="511016"/>
                  </a:cubicBezTo>
                  <a:lnTo>
                    <a:pt x="29474" y="511016"/>
                  </a:lnTo>
                  <a:cubicBezTo>
                    <a:pt x="21657" y="511016"/>
                    <a:pt x="14160" y="507911"/>
                    <a:pt x="8633" y="502384"/>
                  </a:cubicBezTo>
                  <a:cubicBezTo>
                    <a:pt x="3105" y="496856"/>
                    <a:pt x="0" y="489359"/>
                    <a:pt x="0" y="481542"/>
                  </a:cubicBezTo>
                  <a:lnTo>
                    <a:pt x="0" y="29474"/>
                  </a:lnTo>
                  <a:cubicBezTo>
                    <a:pt x="0" y="13196"/>
                    <a:pt x="13196" y="0"/>
                    <a:pt x="29474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理论推导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文本6"/>
            <p:cNvSpPr txBox="1"/>
            <p:nvPr/>
          </p:nvSpPr>
          <p:spPr>
            <a:xfrm>
              <a:off x="91850" y="1959872"/>
              <a:ext cx="5415515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家庭电路总功率：</a:t>
              </a:r>
              <a:r>
                <a:rPr lang="zh-CN" altLang="en-US" sz="2400" b="1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P</a:t>
              </a:r>
              <a:r>
                <a:rPr lang="zh-CN" altLang="en-US" sz="24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=____________</a:t>
              </a:r>
              <a:endPara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7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8" name="组合2" title=""/>
          <p:cNvGrpSpPr/>
          <p:nvPr/>
        </p:nvGrpSpPr>
        <p:grpSpPr>
          <a:xfrm>
            <a:off x="416719" y="284975"/>
            <a:ext cx="2593972" cy="835006"/>
            <a:chExt cx="2593972" cy="835006"/>
          </a:xfrm>
        </p:grpSpPr>
        <p:sp>
          <p:nvSpPr>
            <p:cNvPr id="9" name="形状4"/>
            <p:cNvSpPr txBox="1"/>
            <p:nvPr/>
          </p:nvSpPr>
          <p:spPr>
            <a:xfrm>
              <a:off x="559908" y="0"/>
              <a:ext cx="2034064" cy="760847"/>
            </a:xfrm>
            <a:custGeom>
              <a:gdLst>
                <a:gd name="connsiteX0" fmla="*/ 0 w 2034064"/>
                <a:gd name="connsiteY0" fmla="*/ 760847 h 760847"/>
                <a:gd name="connsiteX1" fmla="*/ 2034064 w 2034064"/>
                <a:gd name="connsiteY1" fmla="*/ 760847 h 760847"/>
                <a:gd name="connsiteX2" fmla="*/ 0 w 2034064"/>
                <a:gd name="connsiteY2" fmla="*/ 760847 h 760847"/>
                <a:gd name="connsiteX0-1" fmla="*/ 0 w 2034064"/>
                <a:gd name="connsiteY0-2" fmla="*/ 0 h 760847"/>
                <a:gd name="connsiteX1-3" fmla="*/ 738 w 2034064"/>
                <a:gd name="connsiteY1-4" fmla="*/ 0 h 760847"/>
                <a:gd name="connsiteX2-5" fmla="*/ 0 w 203406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34064" h="760848">
                  <a:moveTo>
                    <a:pt x="0" y="760847"/>
                  </a:moveTo>
                  <a:lnTo>
                    <a:pt x="2034064" y="760847"/>
                  </a:lnTo>
                  <a:lnTo>
                    <a:pt x="0" y="760847"/>
                  </a:lnTo>
                  <a:close/>
                </a:path>
                <a:path w="2034064" h="760848">
                  <a:moveTo>
                    <a:pt x="0" y="0"/>
                  </a:moveTo>
                  <a:lnTo>
                    <a:pt x="73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5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6"/>
            <p:cNvSpPr txBox="1"/>
            <p:nvPr/>
          </p:nvSpPr>
          <p:spPr>
            <a:xfrm>
              <a:off x="361847" y="23711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7"/>
            <p:cNvSpPr txBox="1"/>
            <p:nvPr/>
          </p:nvSpPr>
          <p:spPr>
            <a:xfrm>
              <a:off x="557374" y="273901"/>
              <a:ext cx="2014919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电功率过大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形状8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4" name="图片1" title=""/>
          <p:cNvPicPr>
            <a:picLocks noChangeAspect="1"/>
          </p:cNvPicPr>
          <p:nvPr/>
        </p:nvPicPr>
        <p:blipFill>
          <a:blip r:embed="rId2"/>
          <a:srcRect r="13559"/>
          <a:stretch>
            <a:fillRect/>
          </a:stretch>
        </p:blipFill>
        <p:spPr>
          <a:xfrm>
            <a:off x="6496193" y="1605953"/>
            <a:ext cx="4906575" cy="4717647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5" name="组合3" title=""/>
          <p:cNvGrpSpPr/>
          <p:nvPr/>
        </p:nvGrpSpPr>
        <p:grpSpPr>
          <a:xfrm>
            <a:off x="426625" y="4718847"/>
            <a:ext cx="5598633" cy="1690382"/>
            <a:chExt cx="5598633" cy="1690382"/>
          </a:xfrm>
        </p:grpSpPr>
        <p:sp>
          <p:nvSpPr>
            <p:cNvPr id="16" name="形状9"/>
            <p:cNvSpPr txBox="1"/>
            <p:nvPr/>
          </p:nvSpPr>
          <p:spPr>
            <a:xfrm>
              <a:off x="0" y="250288"/>
              <a:ext cx="5598633" cy="14400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形状10"/>
            <p:cNvSpPr txBox="1"/>
            <p:nvPr/>
          </p:nvSpPr>
          <p:spPr>
            <a:xfrm>
              <a:off x="1972942" y="0"/>
              <a:ext cx="1652749" cy="511016"/>
            </a:xfrm>
            <a:custGeom>
              <a:gdLst>
                <a:gd name="connsiteX0" fmla="*/ 29474 w 1652749"/>
                <a:gd name="connsiteY0" fmla="*/ 0 h 511016"/>
                <a:gd name="connsiteX1" fmla="*/ 1623276 w 1652749"/>
                <a:gd name="connsiteY1" fmla="*/ 0 h 511016"/>
                <a:gd name="connsiteX2" fmla="*/ 1639554 w 1652749"/>
                <a:gd name="connsiteY2" fmla="*/ 0 h 511016"/>
                <a:gd name="connsiteX3" fmla="*/ 1652749 w 1652749"/>
                <a:gd name="connsiteY3" fmla="*/ 481542 h 511016"/>
                <a:gd name="connsiteX4" fmla="*/ 1652749 w 1652749"/>
                <a:gd name="connsiteY4" fmla="*/ 489359 h 511016"/>
                <a:gd name="connsiteX5" fmla="*/ 1638589 w 1652749"/>
                <a:gd name="connsiteY5" fmla="*/ 507911 h 511016"/>
                <a:gd name="connsiteX6" fmla="*/ 29474 w 1652749"/>
                <a:gd name="connsiteY6" fmla="*/ 511016 h 511016"/>
                <a:gd name="connsiteX7" fmla="*/ 21657 w 1652749"/>
                <a:gd name="connsiteY7" fmla="*/ 511016 h 511016"/>
                <a:gd name="connsiteX8" fmla="*/ 3105 w 1652749"/>
                <a:gd name="connsiteY8" fmla="*/ 496856 h 511016"/>
                <a:gd name="connsiteX9" fmla="*/ 0 w 1652749"/>
                <a:gd name="connsiteY9" fmla="*/ 29474 h 511016"/>
                <a:gd name="connsiteX10" fmla="*/ 0 w 1652749"/>
                <a:gd name="connsiteY10" fmla="*/ 13196 h 51101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2749" h="511016">
                  <a:moveTo>
                    <a:pt x="29474" y="0"/>
                  </a:moveTo>
                  <a:lnTo>
                    <a:pt x="1623276" y="0"/>
                  </a:lnTo>
                  <a:cubicBezTo>
                    <a:pt x="1639554" y="0"/>
                    <a:pt x="1652749" y="13196"/>
                    <a:pt x="1652749" y="29474"/>
                  </a:cubicBezTo>
                  <a:lnTo>
                    <a:pt x="1652749" y="481542"/>
                  </a:lnTo>
                  <a:cubicBezTo>
                    <a:pt x="1652749" y="489359"/>
                    <a:pt x="1649644" y="496856"/>
                    <a:pt x="1644117" y="502384"/>
                  </a:cubicBezTo>
                  <a:cubicBezTo>
                    <a:pt x="1638589" y="507911"/>
                    <a:pt x="1631093" y="511016"/>
                    <a:pt x="1623276" y="511016"/>
                  </a:cubicBezTo>
                  <a:lnTo>
                    <a:pt x="29474" y="511016"/>
                  </a:lnTo>
                  <a:cubicBezTo>
                    <a:pt x="21657" y="511016"/>
                    <a:pt x="14160" y="507911"/>
                    <a:pt x="8633" y="502384"/>
                  </a:cubicBezTo>
                  <a:cubicBezTo>
                    <a:pt x="3105" y="496856"/>
                    <a:pt x="0" y="489359"/>
                    <a:pt x="0" y="481542"/>
                  </a:cubicBezTo>
                  <a:lnTo>
                    <a:pt x="0" y="29474"/>
                  </a:lnTo>
                  <a:cubicBezTo>
                    <a:pt x="0" y="13196"/>
                    <a:pt x="13196" y="0"/>
                    <a:pt x="29474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结论一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文本7"/>
            <p:cNvSpPr txBox="1"/>
            <p:nvPr/>
          </p:nvSpPr>
          <p:spPr>
            <a:xfrm>
              <a:off x="156129" y="515474"/>
              <a:ext cx="5286375" cy="110177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   用电器的总功率过大是家庭电路中电流过大的原因之一。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19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123" y="1917811"/>
            <a:ext cx="696220" cy="714804"/>
          </a:xfrm>
          <a:prstGeom prst="rect">
            <a:avLst/>
          </a:prstGeom>
        </p:spPr>
      </p:pic>
      <p:sp>
        <p:nvSpPr>
          <p:cNvPr id="20" name="文本1" title=""/>
          <p:cNvSpPr txBox="1"/>
          <p:nvPr/>
        </p:nvSpPr>
        <p:spPr>
          <a:xfrm>
            <a:off x="1523248" y="2374059"/>
            <a:ext cx="723900" cy="6461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220 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1" name="文本2" title=""/>
          <p:cNvSpPr txBox="1"/>
          <p:nvPr/>
        </p:nvSpPr>
        <p:spPr>
          <a:xfrm>
            <a:off x="910371" y="2829239"/>
            <a:ext cx="495300" cy="6461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2" name="文本3" title=""/>
          <p:cNvSpPr txBox="1"/>
          <p:nvPr/>
        </p:nvSpPr>
        <p:spPr>
          <a:xfrm>
            <a:off x="4362107" y="2829249"/>
            <a:ext cx="495300" cy="6461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3" name="文本4" title=""/>
          <p:cNvSpPr txBox="1"/>
          <p:nvPr/>
        </p:nvSpPr>
        <p:spPr>
          <a:xfrm>
            <a:off x="3379718" y="3475444"/>
            <a:ext cx="187131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+P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+</a:t>
            </a: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…</a:t>
            </a:r>
            <a:r>
              <a:rPr lang="zh-CN" altLang="en-US" sz="24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+P</a:t>
            </a:r>
            <a:r>
              <a:rPr lang="zh-CN" altLang="en-US" sz="3000" b="1" i="1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n</a:t>
            </a:r>
            <a:endParaRPr lang="zh-CN" altLang="en-US" sz="3000" b="1" i="1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19" grpId="0" animBg="1"/>
      <p:bldP spid="20" grpId="0" animBg="1"/>
      <p:bldP spid="21" grpId="0" animBg="1"/>
      <p:bldP spid="2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565" y="888858"/>
            <a:ext cx="6857313" cy="5143500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2"/>
          <a:srcRect l="7308" t="23496" r="74766" b="46832"/>
          <a:stretch>
            <a:fillRect/>
          </a:stretch>
        </p:blipFill>
        <p:spPr>
          <a:xfrm>
            <a:off x="5405431" y="2096715"/>
            <a:ext cx="1228405" cy="1525766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2"/>
          <a:srcRect l="29684" t="1844" r="29142" b="65236"/>
          <a:stretch>
            <a:fillRect/>
          </a:stretch>
        </p:blipFill>
        <p:spPr>
          <a:xfrm>
            <a:off x="6940550" y="984071"/>
            <a:ext cx="2823064" cy="1692373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2"/>
          <a:srcRect l="72120" t="79109" r="8150" b="360"/>
          <a:stretch>
            <a:fillRect/>
          </a:stretch>
        </p:blipFill>
        <p:spPr>
          <a:xfrm>
            <a:off x="9850207" y="4958808"/>
            <a:ext cx="1353359" cy="1055699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2"/>
          <a:srcRect l="78105" t="71251" r="7789" b="21892"/>
          <a:stretch>
            <a:fillRect/>
          </a:stretch>
        </p:blipFill>
        <p:spPr>
          <a:xfrm>
            <a:off x="10260801" y="4554289"/>
            <a:ext cx="966595" cy="353573"/>
          </a:xfrm>
          <a:prstGeom prst="rect">
            <a:avLst/>
          </a:prstGeom>
        </p:spPr>
      </p:pic>
      <p:pic>
        <p:nvPicPr>
          <p:cNvPr id="7" name="图片6" title=""/>
          <p:cNvPicPr>
            <a:picLocks noChangeAspect="1"/>
          </p:cNvPicPr>
          <p:nvPr/>
        </p:nvPicPr>
        <p:blipFill>
          <a:blip r:embed="rId2"/>
          <a:srcRect l="47218" t="77145" r="36090" b="9141"/>
          <a:stretch>
            <a:fillRect/>
          </a:stretch>
        </p:blipFill>
        <p:spPr>
          <a:xfrm>
            <a:off x="8142465" y="4857760"/>
            <a:ext cx="1145102" cy="704636"/>
          </a:xfrm>
          <a:prstGeom prst="rect">
            <a:avLst/>
          </a:prstGeom>
        </p:spPr>
      </p:pic>
      <p:pic>
        <p:nvPicPr>
          <p:cNvPr id="8" name="图片7" title=""/>
          <p:cNvPicPr>
            <a:picLocks noChangeAspect="1"/>
          </p:cNvPicPr>
          <p:nvPr/>
        </p:nvPicPr>
        <p:blipFill>
          <a:blip r:embed="rId2"/>
          <a:srcRect l="64571" t="36447" r="26015" b="52165"/>
          <a:stretch>
            <a:fillRect/>
          </a:stretch>
        </p:blipFill>
        <p:spPr>
          <a:xfrm>
            <a:off x="9332500" y="2763225"/>
            <a:ext cx="645283" cy="585632"/>
          </a:xfrm>
          <a:prstGeom prst="rect">
            <a:avLst/>
          </a:prstGeom>
        </p:spPr>
      </p:pic>
      <p:pic>
        <p:nvPicPr>
          <p:cNvPr id="9" name="图片8" title=""/>
          <p:cNvPicPr>
            <a:picLocks noChangeAspect="1"/>
          </p:cNvPicPr>
          <p:nvPr/>
        </p:nvPicPr>
        <p:blipFill>
          <a:blip r:embed="rId2"/>
          <a:srcRect l="47127" t="11106" r="42857" b="70689"/>
          <a:stretch>
            <a:fillRect/>
          </a:stretch>
        </p:blipFill>
        <p:spPr>
          <a:xfrm>
            <a:off x="8136487" y="1460127"/>
            <a:ext cx="686935" cy="936695"/>
          </a:xfrm>
          <a:prstGeom prst="rect">
            <a:avLst/>
          </a:prstGeom>
        </p:spPr>
      </p:pic>
      <p:pic>
        <p:nvPicPr>
          <p:cNvPr id="10" name="图片9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43" y="4931902"/>
            <a:ext cx="1373391" cy="1831181"/>
          </a:xfrm>
          <a:prstGeom prst="rect">
            <a:avLst/>
          </a:prstGeom>
        </p:spPr>
      </p:pic>
      <p:sp>
        <p:nvSpPr>
          <p:cNvPr id="11" name="形状1" title=""/>
          <p:cNvSpPr txBox="1"/>
          <p:nvPr/>
        </p:nvSpPr>
        <p:spPr>
          <a:xfrm>
            <a:off x="234801" y="2352075"/>
            <a:ext cx="4614253" cy="2470890"/>
          </a:xfrm>
          <a:custGeom>
            <a:gdLst>
              <a:gd name="connsiteX0" fmla="*/ 2712432 w 4614253"/>
              <a:gd name="connsiteY0" fmla="*/ 0 h 2470890"/>
              <a:gd name="connsiteX1" fmla="*/ 2980239 w 4614253"/>
              <a:gd name="connsiteY1" fmla="*/ 0 h 2470890"/>
              <a:gd name="connsiteX2" fmla="*/ 3427759 w 4614253"/>
              <a:gd name="connsiteY2" fmla="*/ 269471 h 2470890"/>
              <a:gd name="connsiteX3" fmla="*/ 4064265 w 4614253"/>
              <a:gd name="connsiteY3" fmla="*/ 256413 h 2470890"/>
              <a:gd name="connsiteX4" fmla="*/ 4427189 w 4614253"/>
              <a:gd name="connsiteY4" fmla="*/ 944380 h 2470890"/>
              <a:gd name="connsiteX5" fmla="*/ 4532675 w 4614253"/>
              <a:gd name="connsiteY5" fmla="*/ 1173485 h 2470890"/>
              <a:gd name="connsiteX6" fmla="*/ 4614253 w 4614253"/>
              <a:gd name="connsiteY6" fmla="*/ 1883293 h 2470890"/>
              <a:gd name="connsiteX7" fmla="*/ 3655984 w 4614253"/>
              <a:gd name="connsiteY7" fmla="*/ 2191166 h 2470890"/>
              <a:gd name="connsiteX8" fmla="*/ 3329554 w 4614253"/>
              <a:gd name="connsiteY8" fmla="*/ 2359633 h 2470890"/>
              <a:gd name="connsiteX9" fmla="*/ 2342612 w 4614253"/>
              <a:gd name="connsiteY9" fmla="*/ 2470890 h 2470890"/>
              <a:gd name="connsiteX10" fmla="*/ 1692177 w 4614253"/>
              <a:gd name="connsiteY10" fmla="*/ 2255519 h 2470890"/>
              <a:gd name="connsiteX11" fmla="*/ 1098035 w 4614253"/>
              <a:gd name="connsiteY11" fmla="*/ 2284408 h 2470890"/>
              <a:gd name="connsiteX12" fmla="*/ 657021 w 4614253"/>
              <a:gd name="connsiteY12" fmla="*/ 1980864 h 2470890"/>
              <a:gd name="connsiteX13" fmla="*/ 279172 w 4614253"/>
              <a:gd name="connsiteY13" fmla="*/ 1981374 h 2470890"/>
              <a:gd name="connsiteX14" fmla="*/ 0 w 4614253"/>
              <a:gd name="connsiteY14" fmla="*/ 1339534 h 2470890"/>
              <a:gd name="connsiteX15" fmla="*/ 212793 w 4614253"/>
              <a:gd name="connsiteY15" fmla="*/ 1047428 h 2470890"/>
              <a:gd name="connsiteX16" fmla="*/ 187064 w 4614253"/>
              <a:gd name="connsiteY16" fmla="*/ 633531 h 2470890"/>
              <a:gd name="connsiteX17" fmla="*/ 892899 w 4614253"/>
              <a:gd name="connsiteY17" fmla="*/ 419585 h 2470890"/>
              <a:gd name="connsiteX18" fmla="*/ 1177772 w 4614253"/>
              <a:gd name="connsiteY18" fmla="*/ 229195 h 2470890"/>
              <a:gd name="connsiteX19" fmla="*/ 1954069 w 4614253"/>
              <a:gd name="connsiteY19" fmla="*/ 69931 h 2470890"/>
              <a:gd name="connsiteX20" fmla="*/ 2341973 w 4614253"/>
              <a:gd name="connsiteY20" fmla="*/ 54030 h 247089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14253" h="2470890">
                <a:moveTo>
                  <a:pt x="2712432" y="0"/>
                </a:moveTo>
                <a:cubicBezTo>
                  <a:pt x="2980239" y="0"/>
                  <a:pt x="3219129" y="118682"/>
                  <a:pt x="3342017" y="293432"/>
                </a:cubicBezTo>
                <a:cubicBezTo>
                  <a:pt x="3427759" y="269471"/>
                  <a:pt x="3520204" y="256413"/>
                  <a:pt x="3616577" y="256413"/>
                </a:cubicBezTo>
                <a:cubicBezTo>
                  <a:pt x="4064265" y="256413"/>
                  <a:pt x="4427189" y="538195"/>
                  <a:pt x="4427189" y="885791"/>
                </a:cubicBezTo>
                <a:cubicBezTo>
                  <a:pt x="4427189" y="944380"/>
                  <a:pt x="4416878" y="1001099"/>
                  <a:pt x="4397588" y="1054914"/>
                </a:cubicBezTo>
                <a:cubicBezTo>
                  <a:pt x="4532675" y="1173485"/>
                  <a:pt x="4614253" y="1326600"/>
                  <a:pt x="4614253" y="1491858"/>
                </a:cubicBezTo>
                <a:cubicBezTo>
                  <a:pt x="4614253" y="1883293"/>
                  <a:pt x="4209454" y="2191166"/>
                  <a:pt x="3710109" y="2191166"/>
                </a:cubicBezTo>
                <a:cubicBezTo>
                  <a:pt x="3655984" y="2191166"/>
                  <a:pt x="3602971" y="2187549"/>
                  <a:pt x="3551463" y="2180601"/>
                </a:cubicBezTo>
                <a:cubicBezTo>
                  <a:pt x="3329554" y="2359633"/>
                  <a:pt x="3020120" y="2470890"/>
                  <a:pt x="2681255" y="2470890"/>
                </a:cubicBezTo>
                <a:cubicBezTo>
                  <a:pt x="2342612" y="2470890"/>
                  <a:pt x="2038173" y="2369514"/>
                  <a:pt x="1814871" y="2204581"/>
                </a:cubicBezTo>
                <a:cubicBezTo>
                  <a:pt x="1692177" y="2255519"/>
                  <a:pt x="1551937" y="2284408"/>
                  <a:pt x="1402982" y="2284408"/>
                </a:cubicBezTo>
                <a:cubicBezTo>
                  <a:pt x="1098035" y="2284408"/>
                  <a:pt x="829607" y="2163326"/>
                  <a:pt x="673500" y="1979862"/>
                </a:cubicBezTo>
                <a:cubicBezTo>
                  <a:pt x="657021" y="1980864"/>
                  <a:pt x="640362" y="1981374"/>
                  <a:pt x="623548" y="1981374"/>
                </a:cubicBezTo>
                <a:cubicBezTo>
                  <a:pt x="279172" y="1981374"/>
                  <a:pt x="0" y="1767428"/>
                  <a:pt x="0" y="1491858"/>
                </a:cubicBezTo>
                <a:cubicBezTo>
                  <a:pt x="0" y="1339534"/>
                  <a:pt x="101791" y="1201180"/>
                  <a:pt x="258265" y="1115465"/>
                </a:cubicBezTo>
                <a:cubicBezTo>
                  <a:pt x="212793" y="1047428"/>
                  <a:pt x="187064" y="969449"/>
                  <a:pt x="187064" y="885791"/>
                </a:cubicBezTo>
                <a:cubicBezTo>
                  <a:pt x="187064" y="633531"/>
                  <a:pt x="466236" y="419585"/>
                  <a:pt x="810612" y="419585"/>
                </a:cubicBezTo>
                <a:cubicBezTo>
                  <a:pt x="892899" y="419585"/>
                  <a:pt x="971463" y="431800"/>
                  <a:pt x="1043386" y="453835"/>
                </a:cubicBezTo>
                <a:cubicBezTo>
                  <a:pt x="1177772" y="229195"/>
                  <a:pt x="1473200" y="69931"/>
                  <a:pt x="1808288" y="69931"/>
                </a:cubicBezTo>
                <a:cubicBezTo>
                  <a:pt x="1954069" y="69931"/>
                  <a:pt x="2090499" y="96354"/>
                  <a:pt x="2210203" y="142856"/>
                </a:cubicBezTo>
                <a:cubicBezTo>
                  <a:pt x="2341973" y="54030"/>
                  <a:pt x="2517258" y="0"/>
                  <a:pt x="2712432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>
              <a:lnSpc>
                <a:spcPts val="3700"/>
              </a:lnSpc>
            </a:pP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通过计算帮老师判断：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1" title=""/>
          <p:cNvGrpSpPr/>
          <p:nvPr/>
        </p:nvGrpSpPr>
        <p:grpSpPr>
          <a:xfrm>
            <a:off x="3093863" y="1125474"/>
            <a:ext cx="2516924" cy="1481128"/>
            <a:chExt cx="2516924" cy="1481128"/>
          </a:xfrm>
        </p:grpSpPr>
        <p:sp>
          <p:nvSpPr>
            <p:cNvPr id="13" name="形状3"/>
            <p:cNvSpPr txBox="1"/>
            <p:nvPr/>
          </p:nvSpPr>
          <p:spPr>
            <a:xfrm>
              <a:off x="5096" y="0"/>
              <a:ext cx="2511676" cy="1480957"/>
            </a:xfrm>
            <a:custGeom>
              <a:gdLst>
                <a:gd name="connsiteX0" fmla="*/ 1255838 w 2511676"/>
                <a:gd name="connsiteY0" fmla="*/ 0 h 1480957"/>
                <a:gd name="connsiteX1" fmla="*/ 1949418 w 2511676"/>
                <a:gd name="connsiteY1" fmla="*/ 0 h 1480957"/>
                <a:gd name="connsiteX2" fmla="*/ 2511676 w 2511676"/>
                <a:gd name="connsiteY2" fmla="*/ 868277 h 1480957"/>
                <a:gd name="connsiteX3" fmla="*/ 2312617 w 2511676"/>
                <a:gd name="connsiteY3" fmla="*/ 1139522 h 1480957"/>
                <a:gd name="connsiteX4" fmla="*/ 2714466 w 2511676"/>
                <a:gd name="connsiteY4" fmla="*/ 1547876 h 1480957"/>
                <a:gd name="connsiteX5" fmla="*/ 1913004 w 2511676"/>
                <a:gd name="connsiteY5" fmla="*/ 1370608 h 1480957"/>
                <a:gd name="connsiteX6" fmla="*/ 1854445 w 2511676"/>
                <a:gd name="connsiteY6" fmla="*/ 1391585 h 1480957"/>
                <a:gd name="connsiteX7" fmla="*/ 1676501 w 2511676"/>
                <a:gd name="connsiteY7" fmla="*/ 1448581 h 1480957"/>
                <a:gd name="connsiteX8" fmla="*/ 562258 w 2511676"/>
                <a:gd name="connsiteY8" fmla="*/ 1480957 h 1480957"/>
                <a:gd name="connsiteX9" fmla="*/ 0 w 2511676"/>
                <a:gd name="connsiteY9" fmla="*/ 331523 h 14809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4466" h="1547876">
                  <a:moveTo>
                    <a:pt x="1255838" y="0"/>
                  </a:moveTo>
                  <a:cubicBezTo>
                    <a:pt x="1949418" y="0"/>
                    <a:pt x="2511676" y="331523"/>
                    <a:pt x="2511676" y="740478"/>
                  </a:cubicBezTo>
                  <a:cubicBezTo>
                    <a:pt x="2511676" y="868277"/>
                    <a:pt x="2456768" y="988513"/>
                    <a:pt x="2360103" y="1093434"/>
                  </a:cubicBezTo>
                  <a:lnTo>
                    <a:pt x="2312617" y="1139522"/>
                  </a:lnTo>
                  <a:lnTo>
                    <a:pt x="2714466" y="1547876"/>
                  </a:lnTo>
                  <a:lnTo>
                    <a:pt x="1913004" y="1370608"/>
                  </a:lnTo>
                  <a:lnTo>
                    <a:pt x="1854445" y="1391585"/>
                  </a:lnTo>
                  <a:cubicBezTo>
                    <a:pt x="1676501" y="1448581"/>
                    <a:pt x="1472582" y="1480957"/>
                    <a:pt x="1255838" y="1480957"/>
                  </a:cubicBezTo>
                  <a:cubicBezTo>
                    <a:pt x="562258" y="1480957"/>
                    <a:pt x="0" y="1149433"/>
                    <a:pt x="0" y="740478"/>
                  </a:cubicBezTo>
                  <a:cubicBezTo>
                    <a:pt x="0" y="331523"/>
                    <a:pt x="562258" y="0"/>
                    <a:pt x="1255838" y="0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57150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4" name="图片11"/>
            <p:cNvPicPr>
              <a:picLocks noChangeAspect="1"/>
            </p:cNvPicPr>
            <p:nvPr/>
          </p:nvPicPr>
          <p:blipFill>
            <a:blip r:embed="rId4"/>
            <a:srcRect l="6846" t="31012" r="3592" b="33409"/>
            <a:stretch>
              <a:fillRect/>
            </a:stretch>
          </p:blipFill>
          <p:spPr>
            <a:xfrm>
              <a:off x="0" y="295"/>
              <a:ext cx="2516924" cy="1480833"/>
            </a:xfrm>
            <a:prstGeom prst="rect">
              <a:avLst/>
            </a:prstGeom>
          </p:spPr>
        </p:pic>
      </p:grpSp>
      <p:grpSp>
        <p:nvGrpSpPr>
          <p:cNvPr id="15" name="组合2" title=""/>
          <p:cNvGrpSpPr/>
          <p:nvPr/>
        </p:nvGrpSpPr>
        <p:grpSpPr>
          <a:xfrm>
            <a:off x="5202955" y="117605"/>
            <a:ext cx="2511742" cy="1480957"/>
            <a:chExt cx="2511742" cy="1480957"/>
          </a:xfrm>
        </p:grpSpPr>
        <p:sp>
          <p:nvSpPr>
            <p:cNvPr id="16" name="形状4"/>
            <p:cNvSpPr txBox="1"/>
            <p:nvPr/>
          </p:nvSpPr>
          <p:spPr>
            <a:xfrm>
              <a:off x="0" y="0"/>
              <a:ext cx="2511676" cy="1480957"/>
            </a:xfrm>
            <a:custGeom>
              <a:gdLst>
                <a:gd name="connsiteX0" fmla="*/ 1255838 w 2511676"/>
                <a:gd name="connsiteY0" fmla="*/ 0 h 1480957"/>
                <a:gd name="connsiteX1" fmla="*/ 1949418 w 2511676"/>
                <a:gd name="connsiteY1" fmla="*/ 0 h 1480957"/>
                <a:gd name="connsiteX2" fmla="*/ 2511676 w 2511676"/>
                <a:gd name="connsiteY2" fmla="*/ 944956 h 1480957"/>
                <a:gd name="connsiteX3" fmla="*/ 2112022 w 2511676"/>
                <a:gd name="connsiteY3" fmla="*/ 1281132 h 1480957"/>
                <a:gd name="connsiteX4" fmla="*/ 2369420 w 2511676"/>
                <a:gd name="connsiteY4" fmla="*/ 1723895 h 1480957"/>
                <a:gd name="connsiteX5" fmla="*/ 1690017 w 2511676"/>
                <a:gd name="connsiteY5" fmla="*/ 1434560 h 1480957"/>
                <a:gd name="connsiteX6" fmla="*/ 1629286 w 2511676"/>
                <a:gd name="connsiteY6" fmla="*/ 1447666 h 1480957"/>
                <a:gd name="connsiteX7" fmla="*/ 1511314 w 2511676"/>
                <a:gd name="connsiteY7" fmla="*/ 1469301 h 1480957"/>
                <a:gd name="connsiteX8" fmla="*/ 562258 w 2511676"/>
                <a:gd name="connsiteY8" fmla="*/ 1480957 h 1480957"/>
                <a:gd name="connsiteX9" fmla="*/ 0 w 2511676"/>
                <a:gd name="connsiteY9" fmla="*/ 331523 h 14809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1676" h="1723895">
                  <a:moveTo>
                    <a:pt x="1255838" y="0"/>
                  </a:moveTo>
                  <a:cubicBezTo>
                    <a:pt x="1949418" y="0"/>
                    <a:pt x="2511676" y="331523"/>
                    <a:pt x="2511676" y="740478"/>
                  </a:cubicBezTo>
                  <a:cubicBezTo>
                    <a:pt x="2511676" y="944956"/>
                    <a:pt x="2371111" y="1130075"/>
                    <a:pt x="2143849" y="1264075"/>
                  </a:cubicBezTo>
                  <a:lnTo>
                    <a:pt x="2112022" y="1281132"/>
                  </a:lnTo>
                  <a:lnTo>
                    <a:pt x="2369420" y="1723895"/>
                  </a:lnTo>
                  <a:lnTo>
                    <a:pt x="1690017" y="1434560"/>
                  </a:lnTo>
                  <a:lnTo>
                    <a:pt x="1629286" y="1447666"/>
                  </a:lnTo>
                  <a:cubicBezTo>
                    <a:pt x="1511314" y="1469301"/>
                    <a:pt x="1385884" y="1480957"/>
                    <a:pt x="1255838" y="1480957"/>
                  </a:cubicBezTo>
                  <a:cubicBezTo>
                    <a:pt x="562258" y="1480957"/>
                    <a:pt x="0" y="1149433"/>
                    <a:pt x="0" y="740478"/>
                  </a:cubicBezTo>
                  <a:cubicBezTo>
                    <a:pt x="0" y="331523"/>
                    <a:pt x="562258" y="0"/>
                    <a:pt x="1255838" y="0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57150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7" name="图片12"/>
            <p:cNvPicPr>
              <a:picLocks noChangeAspect="1"/>
            </p:cNvPicPr>
            <p:nvPr/>
          </p:nvPicPr>
          <p:blipFill>
            <a:blip r:embed="rId5"/>
            <a:srcRect l="28758" t="34953" r="23594" b="27345"/>
            <a:stretch>
              <a:fillRect/>
            </a:stretch>
          </p:blipFill>
          <p:spPr>
            <a:xfrm>
              <a:off x="0" y="38"/>
              <a:ext cx="2511742" cy="1477127"/>
            </a:xfrm>
            <a:prstGeom prst="rect">
              <a:avLst/>
            </a:prstGeom>
          </p:spPr>
        </p:pic>
      </p:grpSp>
      <p:grpSp>
        <p:nvGrpSpPr>
          <p:cNvPr id="18" name="组合3" title=""/>
          <p:cNvGrpSpPr/>
          <p:nvPr/>
        </p:nvGrpSpPr>
        <p:grpSpPr>
          <a:xfrm>
            <a:off x="9388707" y="755180"/>
            <a:ext cx="2513405" cy="1481118"/>
            <a:chExt cx="2513405" cy="1481118"/>
          </a:xfrm>
        </p:grpSpPr>
        <p:sp>
          <p:nvSpPr>
            <p:cNvPr id="19" name="形状5"/>
            <p:cNvSpPr txBox="1"/>
            <p:nvPr/>
          </p:nvSpPr>
          <p:spPr>
            <a:xfrm>
              <a:off x="1729" y="67"/>
              <a:ext cx="2511676" cy="1480957"/>
            </a:xfrm>
            <a:custGeom>
              <a:gdLst>
                <a:gd name="connsiteX0" fmla="*/ 1255838 w 2511676"/>
                <a:gd name="connsiteY0" fmla="*/ 0 h 1480957"/>
                <a:gd name="connsiteX1" fmla="*/ 1949418 w 2511676"/>
                <a:gd name="connsiteY1" fmla="*/ 0 h 1480957"/>
                <a:gd name="connsiteX2" fmla="*/ 2511676 w 2511676"/>
                <a:gd name="connsiteY2" fmla="*/ 1149433 h 1480957"/>
                <a:gd name="connsiteX3" fmla="*/ 1212489 w 2511676"/>
                <a:gd name="connsiteY3" fmla="*/ 1480957 h 1480957"/>
                <a:gd name="connsiteX4" fmla="*/ 1112107 w 2511676"/>
                <a:gd name="connsiteY4" fmla="*/ 1475754 h 1480957"/>
                <a:gd name="connsiteX5" fmla="*/ 289775 w 2511676"/>
                <a:gd name="connsiteY5" fmla="*/ 2157324 h 1480957"/>
                <a:gd name="connsiteX6" fmla="*/ 554121 w 2511676"/>
                <a:gd name="connsiteY6" fmla="*/ 1354650 h 1480957"/>
                <a:gd name="connsiteX7" fmla="*/ 553687 w 2511676"/>
                <a:gd name="connsiteY7" fmla="*/ 1354495 h 1480957"/>
                <a:gd name="connsiteX8" fmla="*/ 219632 w 2511676"/>
                <a:gd name="connsiteY8" fmla="*/ 1221425 h 1480957"/>
                <a:gd name="connsiteX9" fmla="*/ 0 w 2511676"/>
                <a:gd name="connsiteY9" fmla="*/ 331523 h 14809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1676" h="2157324">
                  <a:moveTo>
                    <a:pt x="1255838" y="0"/>
                  </a:moveTo>
                  <a:cubicBezTo>
                    <a:pt x="1949418" y="0"/>
                    <a:pt x="2511676" y="331523"/>
                    <a:pt x="2511676" y="740478"/>
                  </a:cubicBezTo>
                  <a:cubicBezTo>
                    <a:pt x="2511676" y="1149433"/>
                    <a:pt x="1949418" y="1480957"/>
                    <a:pt x="1255838" y="1480957"/>
                  </a:cubicBezTo>
                  <a:cubicBezTo>
                    <a:pt x="1212489" y="1480957"/>
                    <a:pt x="1169653" y="1479662"/>
                    <a:pt x="1127436" y="1477134"/>
                  </a:cubicBezTo>
                  <a:lnTo>
                    <a:pt x="1112107" y="1475754"/>
                  </a:lnTo>
                  <a:lnTo>
                    <a:pt x="289775" y="2157324"/>
                  </a:lnTo>
                  <a:lnTo>
                    <a:pt x="554121" y="1354650"/>
                  </a:lnTo>
                  <a:lnTo>
                    <a:pt x="553687" y="1354495"/>
                  </a:lnTo>
                  <a:cubicBezTo>
                    <a:pt x="219632" y="1221425"/>
                    <a:pt x="0" y="996075"/>
                    <a:pt x="0" y="740478"/>
                  </a:cubicBezTo>
                  <a:cubicBezTo>
                    <a:pt x="0" y="331523"/>
                    <a:pt x="562258" y="0"/>
                    <a:pt x="1255838" y="0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57150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0" name="图片13"/>
            <p:cNvPicPr>
              <a:picLocks noChangeAspect="1"/>
            </p:cNvPicPr>
            <p:nvPr/>
          </p:nvPicPr>
          <p:blipFill>
            <a:blip r:embed="rId6"/>
            <a:srcRect l="31656" t="46733" r="34573" b="40912"/>
            <a:stretch>
              <a:fillRect/>
            </a:stretch>
          </p:blipFill>
          <p:spPr>
            <a:xfrm>
              <a:off x="0" y="0"/>
              <a:ext cx="2513247" cy="1481118"/>
            </a:xfrm>
            <a:prstGeom prst="rect">
              <a:avLst/>
            </a:prstGeom>
          </p:spPr>
        </p:pic>
      </p:grpSp>
      <p:grpSp>
        <p:nvGrpSpPr>
          <p:cNvPr id="21" name="组合4" title=""/>
          <p:cNvGrpSpPr/>
          <p:nvPr/>
        </p:nvGrpSpPr>
        <p:grpSpPr>
          <a:xfrm>
            <a:off x="4934302" y="3991080"/>
            <a:ext cx="2511829" cy="1480957"/>
            <a:chExt cx="2511829" cy="1480957"/>
          </a:xfrm>
        </p:grpSpPr>
        <p:sp>
          <p:nvSpPr>
            <p:cNvPr id="22" name="形状6"/>
            <p:cNvSpPr txBox="1"/>
            <p:nvPr/>
          </p:nvSpPr>
          <p:spPr>
            <a:xfrm>
              <a:off x="153" y="0"/>
              <a:ext cx="2511676" cy="1480957"/>
            </a:xfrm>
            <a:custGeom>
              <a:gdLst>
                <a:gd name="connsiteX0" fmla="*/ 1255838 w 2511676"/>
                <a:gd name="connsiteY0" fmla="*/ 0 h 1480957"/>
                <a:gd name="connsiteX1" fmla="*/ 1949418 w 2511676"/>
                <a:gd name="connsiteY1" fmla="*/ 0 h 1480957"/>
                <a:gd name="connsiteX2" fmla="*/ 2506806 w 2511676"/>
                <a:gd name="connsiteY2" fmla="*/ 797342 h 1480957"/>
                <a:gd name="connsiteX3" fmla="*/ 3342770 w 2511676"/>
                <a:gd name="connsiteY3" fmla="*/ 1190520 h 1480957"/>
                <a:gd name="connsiteX4" fmla="*/ 2230565 w 2511676"/>
                <a:gd name="connsiteY4" fmla="*/ 1207027 h 1480957"/>
                <a:gd name="connsiteX5" fmla="*/ 2224903 w 2511676"/>
                <a:gd name="connsiteY5" fmla="*/ 1211491 h 1480957"/>
                <a:gd name="connsiteX6" fmla="*/ 1994564 w 2511676"/>
                <a:gd name="connsiteY6" fmla="*/ 1376060 h 1480957"/>
                <a:gd name="connsiteX7" fmla="*/ 562258 w 2511676"/>
                <a:gd name="connsiteY7" fmla="*/ 1480957 h 1480957"/>
                <a:gd name="connsiteX8" fmla="*/ 0 w 2511676"/>
                <a:gd name="connsiteY8" fmla="*/ 331523 h 14809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2770" h="1480957">
                  <a:moveTo>
                    <a:pt x="1255838" y="0"/>
                  </a:moveTo>
                  <a:cubicBezTo>
                    <a:pt x="1949418" y="0"/>
                    <a:pt x="2511676" y="331523"/>
                    <a:pt x="2511676" y="740478"/>
                  </a:cubicBezTo>
                  <a:lnTo>
                    <a:pt x="2506806" y="797342"/>
                  </a:lnTo>
                  <a:lnTo>
                    <a:pt x="3342770" y="1190520"/>
                  </a:lnTo>
                  <a:lnTo>
                    <a:pt x="2230565" y="1207027"/>
                  </a:lnTo>
                  <a:lnTo>
                    <a:pt x="2224903" y="1211491"/>
                  </a:lnTo>
                  <a:cubicBezTo>
                    <a:pt x="1994564" y="1376060"/>
                    <a:pt x="1645977" y="1480957"/>
                    <a:pt x="1255838" y="1480957"/>
                  </a:cubicBezTo>
                  <a:cubicBezTo>
                    <a:pt x="562258" y="1480957"/>
                    <a:pt x="0" y="1149433"/>
                    <a:pt x="0" y="740478"/>
                  </a:cubicBezTo>
                  <a:cubicBezTo>
                    <a:pt x="0" y="331523"/>
                    <a:pt x="562258" y="0"/>
                    <a:pt x="1255838" y="0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57150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3" name="图片14"/>
            <p:cNvPicPr>
              <a:picLocks noChangeAspect="1"/>
            </p:cNvPicPr>
            <p:nvPr/>
          </p:nvPicPr>
          <p:blipFill>
            <a:blip r:embed="rId7"/>
            <a:srcRect l="1397" t="4733" r="2882" b="5917"/>
            <a:stretch>
              <a:fillRect/>
            </a:stretch>
          </p:blipFill>
          <p:spPr>
            <a:xfrm>
              <a:off x="0" y="352"/>
              <a:ext cx="2505513" cy="1480128"/>
            </a:xfrm>
            <a:prstGeom prst="rect">
              <a:avLst/>
            </a:prstGeom>
          </p:spPr>
        </p:pic>
      </p:grpSp>
      <p:grpSp>
        <p:nvGrpSpPr>
          <p:cNvPr id="24" name="组合5" title=""/>
          <p:cNvGrpSpPr/>
          <p:nvPr/>
        </p:nvGrpSpPr>
        <p:grpSpPr>
          <a:xfrm>
            <a:off x="7654471" y="3249305"/>
            <a:ext cx="2516610" cy="1481109"/>
            <a:chExt cx="2516610" cy="1481109"/>
          </a:xfrm>
        </p:grpSpPr>
        <p:sp>
          <p:nvSpPr>
            <p:cNvPr id="25" name="形状7"/>
            <p:cNvSpPr txBox="1"/>
            <p:nvPr/>
          </p:nvSpPr>
          <p:spPr>
            <a:xfrm>
              <a:off x="4934" y="152"/>
              <a:ext cx="2511676" cy="1480957"/>
            </a:xfrm>
            <a:custGeom>
              <a:gdLst>
                <a:gd name="connsiteX0" fmla="*/ 1255838 w 2511676"/>
                <a:gd name="connsiteY0" fmla="*/ 0 h 1480957"/>
                <a:gd name="connsiteX1" fmla="*/ 1949418 w 2511676"/>
                <a:gd name="connsiteY1" fmla="*/ 0 h 1480957"/>
                <a:gd name="connsiteX2" fmla="*/ 2511676 w 2511676"/>
                <a:gd name="connsiteY2" fmla="*/ 842717 h 1480957"/>
                <a:gd name="connsiteX3" fmla="*/ 2411730 w 2511676"/>
                <a:gd name="connsiteY3" fmla="*/ 1030243 h 1480957"/>
                <a:gd name="connsiteX4" fmla="*/ 2878420 w 2511676"/>
                <a:gd name="connsiteY4" fmla="*/ 1389218 h 1480957"/>
                <a:gd name="connsiteX5" fmla="*/ 2069460 w 2511676"/>
                <a:gd name="connsiteY5" fmla="*/ 1303940 h 1480957"/>
                <a:gd name="connsiteX6" fmla="*/ 2054667 w 2511676"/>
                <a:gd name="connsiteY6" fmla="*/ 1311867 h 1480957"/>
                <a:gd name="connsiteX7" fmla="*/ 1837585 w 2511676"/>
                <a:gd name="connsiteY7" fmla="*/ 1417501 h 1480957"/>
                <a:gd name="connsiteX8" fmla="*/ 562258 w 2511676"/>
                <a:gd name="connsiteY8" fmla="*/ 1480957 h 1480957"/>
                <a:gd name="connsiteX9" fmla="*/ 0 w 2511676"/>
                <a:gd name="connsiteY9" fmla="*/ 331523 h 14809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8420" h="1480957">
                  <a:moveTo>
                    <a:pt x="1255838" y="0"/>
                  </a:moveTo>
                  <a:cubicBezTo>
                    <a:pt x="1949418" y="0"/>
                    <a:pt x="2511676" y="331523"/>
                    <a:pt x="2511676" y="740478"/>
                  </a:cubicBezTo>
                  <a:cubicBezTo>
                    <a:pt x="2511676" y="842717"/>
                    <a:pt x="2476535" y="940116"/>
                    <a:pt x="2412986" y="1028706"/>
                  </a:cubicBezTo>
                  <a:lnTo>
                    <a:pt x="2411730" y="1030243"/>
                  </a:lnTo>
                  <a:lnTo>
                    <a:pt x="2878420" y="1389218"/>
                  </a:lnTo>
                  <a:lnTo>
                    <a:pt x="2069460" y="1303940"/>
                  </a:lnTo>
                  <a:lnTo>
                    <a:pt x="2054667" y="1311867"/>
                  </a:lnTo>
                  <a:cubicBezTo>
                    <a:pt x="1837585" y="1417501"/>
                    <a:pt x="1559279" y="1480957"/>
                    <a:pt x="1255838" y="1480957"/>
                  </a:cubicBezTo>
                  <a:cubicBezTo>
                    <a:pt x="562258" y="1480957"/>
                    <a:pt x="0" y="1149433"/>
                    <a:pt x="0" y="740478"/>
                  </a:cubicBezTo>
                  <a:cubicBezTo>
                    <a:pt x="0" y="331523"/>
                    <a:pt x="562258" y="0"/>
                    <a:pt x="1255838" y="0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57150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6" name="图片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2515391" cy="1480966"/>
            </a:xfrm>
            <a:prstGeom prst="rect">
              <a:avLst/>
            </a:prstGeom>
          </p:spPr>
        </p:pic>
      </p:grpSp>
      <p:pic>
        <p:nvPicPr>
          <p:cNvPr id="27" name="图片10" title=""/>
          <p:cNvPicPr>
            <a:picLocks noChangeAspect="1"/>
          </p:cNvPicPr>
          <p:nvPr/>
        </p:nvPicPr>
        <p:blipFill>
          <a:blip r:embed="rId9"/>
          <a:srcRect l="14961" t="3509" r="295" b="13837"/>
          <a:stretch>
            <a:fillRect/>
          </a:stretch>
        </p:blipFill>
        <p:spPr>
          <a:xfrm rot="5400000">
            <a:off x="8171469" y="2736009"/>
            <a:ext cx="1480947" cy="2514781"/>
          </a:xfrm>
          <a:prstGeom prst="rect">
            <a:avLst/>
          </a:prstGeom>
        </p:spPr>
      </p:pic>
      <p:grpSp>
        <p:nvGrpSpPr>
          <p:cNvPr id="28" name="组合6" title=""/>
          <p:cNvGrpSpPr/>
          <p:nvPr/>
        </p:nvGrpSpPr>
        <p:grpSpPr>
          <a:xfrm>
            <a:off x="7323106" y="5349183"/>
            <a:ext cx="2515438" cy="1480957"/>
            <a:chExt cx="2515438" cy="1480957"/>
          </a:xfrm>
        </p:grpSpPr>
        <p:sp>
          <p:nvSpPr>
            <p:cNvPr id="29" name="形状8"/>
            <p:cNvSpPr txBox="1"/>
            <p:nvPr/>
          </p:nvSpPr>
          <p:spPr>
            <a:xfrm>
              <a:off x="352" y="0"/>
              <a:ext cx="2511676" cy="1480957"/>
            </a:xfrm>
            <a:custGeom>
              <a:gdLst>
                <a:gd name="connsiteX0" fmla="*/ 1255838 w 2511676"/>
                <a:gd name="connsiteY0" fmla="*/ 0 h 1480957"/>
                <a:gd name="connsiteX1" fmla="*/ 1559279 w 2511676"/>
                <a:gd name="connsiteY1" fmla="*/ 0 h 1480957"/>
                <a:gd name="connsiteX2" fmla="*/ 2136461 w 2511676"/>
                <a:gd name="connsiteY2" fmla="*/ 212922 h 1480957"/>
                <a:gd name="connsiteX3" fmla="*/ 3030217 w 2511676"/>
                <a:gd name="connsiteY3" fmla="*/ 162617 h 1480957"/>
                <a:gd name="connsiteX4" fmla="*/ 2459876 w 2511676"/>
                <a:gd name="connsiteY4" fmla="*/ 530970 h 1480957"/>
                <a:gd name="connsiteX5" fmla="*/ 2486162 w 2511676"/>
                <a:gd name="connsiteY5" fmla="*/ 591246 h 1480957"/>
                <a:gd name="connsiteX6" fmla="*/ 2502891 w 2511676"/>
                <a:gd name="connsiteY6" fmla="*/ 639449 h 1480957"/>
                <a:gd name="connsiteX7" fmla="*/ 2511676 w 2511676"/>
                <a:gd name="connsiteY7" fmla="*/ 1149433 h 1480957"/>
                <a:gd name="connsiteX8" fmla="*/ 562258 w 2511676"/>
                <a:gd name="connsiteY8" fmla="*/ 1480957 h 1480957"/>
                <a:gd name="connsiteX9" fmla="*/ 0 w 2511676"/>
                <a:gd name="connsiteY9" fmla="*/ 331523 h 14809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30217" h="1480957">
                  <a:moveTo>
                    <a:pt x="1255838" y="0"/>
                  </a:moveTo>
                  <a:cubicBezTo>
                    <a:pt x="1559279" y="0"/>
                    <a:pt x="1837585" y="63456"/>
                    <a:pt x="2054667" y="169089"/>
                  </a:cubicBezTo>
                  <a:lnTo>
                    <a:pt x="2136461" y="212922"/>
                  </a:lnTo>
                  <a:lnTo>
                    <a:pt x="3030217" y="162617"/>
                  </a:lnTo>
                  <a:lnTo>
                    <a:pt x="2459876" y="530970"/>
                  </a:lnTo>
                  <a:lnTo>
                    <a:pt x="2486162" y="591246"/>
                  </a:lnTo>
                  <a:cubicBezTo>
                    <a:pt x="2502891" y="639449"/>
                    <a:pt x="2511676" y="689359"/>
                    <a:pt x="2511676" y="740478"/>
                  </a:cubicBezTo>
                  <a:cubicBezTo>
                    <a:pt x="2511676" y="1149433"/>
                    <a:pt x="1949418" y="1480957"/>
                    <a:pt x="1255838" y="1480957"/>
                  </a:cubicBezTo>
                  <a:cubicBezTo>
                    <a:pt x="562258" y="1480957"/>
                    <a:pt x="0" y="1149433"/>
                    <a:pt x="0" y="740478"/>
                  </a:cubicBezTo>
                  <a:cubicBezTo>
                    <a:pt x="0" y="331523"/>
                    <a:pt x="562258" y="0"/>
                    <a:pt x="1255838" y="0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57150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30" name="图片16"/>
            <p:cNvPicPr>
              <a:picLocks noChangeAspect="1"/>
            </p:cNvPicPr>
            <p:nvPr/>
          </p:nvPicPr>
          <p:blipFill>
            <a:blip r:embed="rId10"/>
            <a:srcRect l="14720" t="23040" r="20745"/>
            <a:stretch>
              <a:fillRect/>
            </a:stretch>
          </p:blipFill>
          <p:spPr>
            <a:xfrm>
              <a:off x="0" y="95"/>
              <a:ext cx="2515438" cy="1480433"/>
            </a:xfrm>
            <a:prstGeom prst="rect">
              <a:avLst/>
            </a:prstGeom>
          </p:spPr>
        </p:pic>
      </p:grpSp>
      <p:sp>
        <p:nvSpPr>
          <p:cNvPr id="31" name="文本1" title=""/>
          <p:cNvSpPr txBox="1"/>
          <p:nvPr/>
        </p:nvSpPr>
        <p:spPr>
          <a:xfrm>
            <a:off x="623297" y="3333760"/>
            <a:ext cx="4136485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办公电路是否存在安全隐患？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2" title=""/>
          <p:cNvSpPr txBox="1"/>
          <p:nvPr/>
        </p:nvSpPr>
        <p:spPr>
          <a:xfrm>
            <a:off x="623497" y="3813781"/>
            <a:ext cx="4136485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能否将电炉子更换为油汀？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" name="组合7" title=""/>
          <p:cNvGrpSpPr/>
          <p:nvPr/>
        </p:nvGrpSpPr>
        <p:grpSpPr>
          <a:xfrm>
            <a:off x="5094789" y="1916411"/>
            <a:ext cx="3046653" cy="2055118"/>
            <a:chExt cx="3046653" cy="2055118"/>
          </a:xfrm>
        </p:grpSpPr>
        <p:sp>
          <p:nvSpPr>
            <p:cNvPr id="34" name="形状9"/>
            <p:cNvSpPr txBox="1"/>
            <p:nvPr/>
          </p:nvSpPr>
          <p:spPr>
            <a:xfrm>
              <a:off x="0" y="0"/>
              <a:ext cx="3046653" cy="2055118"/>
            </a:xfrm>
            <a:custGeom>
              <a:gdLst>
                <a:gd name="connsiteX0" fmla="*/ 1523326 w 3046653"/>
                <a:gd name="connsiteY0" fmla="*/ 0 h 2055118"/>
                <a:gd name="connsiteX1" fmla="*/ 1891399 w 3046653"/>
                <a:gd name="connsiteY1" fmla="*/ 0 h 2055118"/>
                <a:gd name="connsiteX2" fmla="*/ 2510195 w 3046653"/>
                <a:gd name="connsiteY2" fmla="*/ 245614 h 2055118"/>
                <a:gd name="connsiteX3" fmla="*/ 3284036 w 3046653"/>
                <a:gd name="connsiteY3" fmla="*/ 144164 h 2055118"/>
                <a:gd name="connsiteX4" fmla="*/ 2879206 w 3046653"/>
                <a:gd name="connsiteY4" fmla="*/ 560743 h 2055118"/>
                <a:gd name="connsiteX5" fmla="*/ 2926942 w 3046653"/>
                <a:gd name="connsiteY5" fmla="*/ 627587 h 2055118"/>
                <a:gd name="connsiteX6" fmla="*/ 3004027 w 3046653"/>
                <a:gd name="connsiteY6" fmla="*/ 750522 h 2055118"/>
                <a:gd name="connsiteX7" fmla="*/ 3046652 w 3046653"/>
                <a:gd name="connsiteY7" fmla="*/ 1595064 h 2055118"/>
                <a:gd name="connsiteX8" fmla="*/ 682016 w 3046653"/>
                <a:gd name="connsiteY8" fmla="*/ 2055118 h 2055118"/>
                <a:gd name="connsiteX9" fmla="*/ 0 w 3046653"/>
                <a:gd name="connsiteY9" fmla="*/ 460054 h 205511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4036" h="2055118">
                  <a:moveTo>
                    <a:pt x="1523326" y="0"/>
                  </a:moveTo>
                  <a:cubicBezTo>
                    <a:pt x="1891399" y="0"/>
                    <a:pt x="2228983" y="88057"/>
                    <a:pt x="2492303" y="234645"/>
                  </a:cubicBezTo>
                  <a:lnTo>
                    <a:pt x="2510195" y="245614"/>
                  </a:lnTo>
                  <a:lnTo>
                    <a:pt x="3284036" y="144164"/>
                  </a:lnTo>
                  <a:lnTo>
                    <a:pt x="2879206" y="560743"/>
                  </a:lnTo>
                  <a:lnTo>
                    <a:pt x="2926942" y="627587"/>
                  </a:lnTo>
                  <a:cubicBezTo>
                    <a:pt x="3004027" y="750522"/>
                    <a:pt x="3046652" y="885683"/>
                    <a:pt x="3046652" y="1027559"/>
                  </a:cubicBezTo>
                  <a:cubicBezTo>
                    <a:pt x="3046652" y="1595064"/>
                    <a:pt x="2364636" y="2055118"/>
                    <a:pt x="1523326" y="2055118"/>
                  </a:cubicBezTo>
                  <a:cubicBezTo>
                    <a:pt x="682016" y="2055118"/>
                    <a:pt x="0" y="1595064"/>
                    <a:pt x="0" y="1027559"/>
                  </a:cubicBezTo>
                  <a:cubicBezTo>
                    <a:pt x="0" y="460054"/>
                    <a:pt x="682016" y="0"/>
                    <a:pt x="1523326" y="0"/>
                  </a:cubicBezTo>
                  <a:close/>
                </a:path>
              </a:pathLst>
            </a:custGeom>
            <a:solidFill>
              <a:srgbClr val="FFFFFF">
                <a:alpha val="70000"/>
              </a:srgbClr>
            </a:solidFill>
            <a:ln w="57150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35" name="图片17"/>
            <p:cNvPicPr>
              <a:picLocks noChangeAspect="1"/>
            </p:cNvPicPr>
            <p:nvPr/>
          </p:nvPicPr>
          <p:blipFill>
            <a:blip r:embed="rId11"/>
            <a:srcRect l="16801" t="7246" r="27583" b="2898"/>
            <a:stretch>
              <a:fillRect/>
            </a:stretch>
          </p:blipFill>
          <p:spPr>
            <a:xfrm>
              <a:off x="78" y="78"/>
              <a:ext cx="3046575" cy="2054963"/>
            </a:xfrm>
            <a:prstGeom prst="rect">
              <a:avLst/>
            </a:prstGeom>
          </p:spPr>
        </p:pic>
      </p:grpSp>
      <p:sp>
        <p:nvSpPr>
          <p:cNvPr id="36" name="形状2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7" name="组合8" title=""/>
          <p:cNvGrpSpPr/>
          <p:nvPr/>
        </p:nvGrpSpPr>
        <p:grpSpPr>
          <a:xfrm>
            <a:off x="416719" y="284975"/>
            <a:ext cx="2593972" cy="835006"/>
            <a:chExt cx="2593972" cy="835006"/>
          </a:xfrm>
        </p:grpSpPr>
        <p:sp>
          <p:nvSpPr>
            <p:cNvPr id="38" name="形状10"/>
            <p:cNvSpPr txBox="1"/>
            <p:nvPr/>
          </p:nvSpPr>
          <p:spPr>
            <a:xfrm>
              <a:off x="559908" y="0"/>
              <a:ext cx="2034064" cy="760847"/>
            </a:xfrm>
            <a:custGeom>
              <a:gdLst>
                <a:gd name="connsiteX0" fmla="*/ 0 w 2034064"/>
                <a:gd name="connsiteY0" fmla="*/ 760847 h 760847"/>
                <a:gd name="connsiteX1" fmla="*/ 2034064 w 2034064"/>
                <a:gd name="connsiteY1" fmla="*/ 760847 h 760847"/>
                <a:gd name="connsiteX2" fmla="*/ 0 w 2034064"/>
                <a:gd name="connsiteY2" fmla="*/ 760847 h 760847"/>
                <a:gd name="connsiteX0-1" fmla="*/ 0 w 2034064"/>
                <a:gd name="connsiteY0-2" fmla="*/ 0 h 760847"/>
                <a:gd name="connsiteX1-3" fmla="*/ 738 w 2034064"/>
                <a:gd name="connsiteY1-4" fmla="*/ 0 h 760847"/>
                <a:gd name="connsiteX2-5" fmla="*/ 0 w 203406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34064" h="760848">
                  <a:moveTo>
                    <a:pt x="0" y="760847"/>
                  </a:moveTo>
                  <a:lnTo>
                    <a:pt x="2034064" y="760847"/>
                  </a:lnTo>
                  <a:lnTo>
                    <a:pt x="0" y="760847"/>
                  </a:lnTo>
                  <a:close/>
                </a:path>
                <a:path w="2034064" h="760848">
                  <a:moveTo>
                    <a:pt x="0" y="0"/>
                  </a:moveTo>
                  <a:lnTo>
                    <a:pt x="73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9" name="形状11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0" name="形状12"/>
            <p:cNvSpPr txBox="1"/>
            <p:nvPr/>
          </p:nvSpPr>
          <p:spPr>
            <a:xfrm>
              <a:off x="361847" y="23711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1" name="形状13"/>
            <p:cNvSpPr txBox="1"/>
            <p:nvPr/>
          </p:nvSpPr>
          <p:spPr>
            <a:xfrm>
              <a:off x="557374" y="273901"/>
              <a:ext cx="2014919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电功率过大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形状14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4" grpId="0" animBg="1"/>
      <p:bldP spid="27" grpId="0" animBg="1"/>
      <p:bldP spid="28" grpId="0" animBg="1"/>
      <p:bldP spid="21" grpId="0" animBg="1"/>
      <p:bldP spid="12" grpId="0" animBg="1"/>
      <p:bldP spid="15" grpId="0" animBg="1"/>
      <p:bldP spid="33" grpId="0" animBg="1"/>
      <p:bldP spid="18" grpId="0" animBg="1"/>
      <p:bldP spid="31" grpId="0" animBg="1"/>
      <p:bldP spid="32" grpId="0" animBg="1"/>
      <p:bldP spid="12" grpId="1" animBg="1"/>
      <p:bldP spid="15" grpId="1" animBg="1"/>
      <p:bldP spid="18" grpId="1" animBg="1"/>
      <p:bldP spid="21" grpId="1" animBg="1"/>
      <p:bldP spid="24" grpId="1" animBg="1"/>
      <p:bldP spid="27" grpId="1" animBg="1"/>
      <p:bldP spid="28" grpId="1" animBg="1"/>
      <p:bldP spid="3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291265" y="1564138"/>
            <a:ext cx="5598633" cy="2645388"/>
            <a:chExt cx="5598633" cy="2645388"/>
          </a:xfrm>
        </p:grpSpPr>
        <p:sp>
          <p:nvSpPr>
            <p:cNvPr id="3" name="形状2"/>
            <p:cNvSpPr txBox="1"/>
            <p:nvPr/>
          </p:nvSpPr>
          <p:spPr>
            <a:xfrm>
              <a:off x="0" y="250289"/>
              <a:ext cx="5598633" cy="239509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972942" y="0"/>
              <a:ext cx="1652749" cy="511016"/>
            </a:xfrm>
            <a:custGeom>
              <a:gdLst>
                <a:gd name="connsiteX0" fmla="*/ 29474 w 1652749"/>
                <a:gd name="connsiteY0" fmla="*/ 0 h 511016"/>
                <a:gd name="connsiteX1" fmla="*/ 1623276 w 1652749"/>
                <a:gd name="connsiteY1" fmla="*/ 0 h 511016"/>
                <a:gd name="connsiteX2" fmla="*/ 1639554 w 1652749"/>
                <a:gd name="connsiteY2" fmla="*/ 0 h 511016"/>
                <a:gd name="connsiteX3" fmla="*/ 1652749 w 1652749"/>
                <a:gd name="connsiteY3" fmla="*/ 481542 h 511016"/>
                <a:gd name="connsiteX4" fmla="*/ 1652749 w 1652749"/>
                <a:gd name="connsiteY4" fmla="*/ 489359 h 511016"/>
                <a:gd name="connsiteX5" fmla="*/ 1638589 w 1652749"/>
                <a:gd name="connsiteY5" fmla="*/ 507911 h 511016"/>
                <a:gd name="connsiteX6" fmla="*/ 29474 w 1652749"/>
                <a:gd name="connsiteY6" fmla="*/ 511016 h 511016"/>
                <a:gd name="connsiteX7" fmla="*/ 21657 w 1652749"/>
                <a:gd name="connsiteY7" fmla="*/ 511016 h 511016"/>
                <a:gd name="connsiteX8" fmla="*/ 3105 w 1652749"/>
                <a:gd name="connsiteY8" fmla="*/ 496856 h 511016"/>
                <a:gd name="connsiteX9" fmla="*/ 0 w 1652749"/>
                <a:gd name="connsiteY9" fmla="*/ 29474 h 511016"/>
                <a:gd name="connsiteX10" fmla="*/ 0 w 1652749"/>
                <a:gd name="connsiteY10" fmla="*/ 13196 h 51101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2749" h="511016">
                  <a:moveTo>
                    <a:pt x="29474" y="0"/>
                  </a:moveTo>
                  <a:lnTo>
                    <a:pt x="1623276" y="0"/>
                  </a:lnTo>
                  <a:cubicBezTo>
                    <a:pt x="1639554" y="0"/>
                    <a:pt x="1652749" y="13196"/>
                    <a:pt x="1652749" y="29474"/>
                  </a:cubicBezTo>
                  <a:lnTo>
                    <a:pt x="1652749" y="481542"/>
                  </a:lnTo>
                  <a:cubicBezTo>
                    <a:pt x="1652749" y="489359"/>
                    <a:pt x="1649644" y="496856"/>
                    <a:pt x="1644117" y="502384"/>
                  </a:cubicBezTo>
                  <a:cubicBezTo>
                    <a:pt x="1638589" y="507911"/>
                    <a:pt x="1631093" y="511016"/>
                    <a:pt x="1623276" y="511016"/>
                  </a:cubicBezTo>
                  <a:lnTo>
                    <a:pt x="29474" y="511016"/>
                  </a:lnTo>
                  <a:cubicBezTo>
                    <a:pt x="21657" y="511016"/>
                    <a:pt x="14160" y="507911"/>
                    <a:pt x="8633" y="502384"/>
                  </a:cubicBezTo>
                  <a:cubicBezTo>
                    <a:pt x="3105" y="496856"/>
                    <a:pt x="0" y="489359"/>
                    <a:pt x="0" y="481542"/>
                  </a:cubicBezTo>
                  <a:lnTo>
                    <a:pt x="0" y="29474"/>
                  </a:lnTo>
                  <a:cubicBezTo>
                    <a:pt x="0" y="13196"/>
                    <a:pt x="13196" y="0"/>
                    <a:pt x="29474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理论推导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5"/>
            <p:cNvSpPr txBox="1"/>
            <p:nvPr/>
          </p:nvSpPr>
          <p:spPr>
            <a:xfrm>
              <a:off x="186614" y="442036"/>
              <a:ext cx="5225825" cy="21167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   由于导线电阻R_____(约____Ω)电压 </a:t>
              </a:r>
              <a:r>
                <a:rPr lang="zh-CN" altLang="en-US" sz="2400" b="0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U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=_____V，根据欧姆定律_____可知，电路发生短路时电路中的电流 </a:t>
              </a:r>
              <a:r>
                <a:rPr lang="zh-CN" altLang="en-US" sz="2400" b="0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I 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将会非常___。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6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7" name="组合2" title=""/>
          <p:cNvGrpSpPr/>
          <p:nvPr/>
        </p:nvGrpSpPr>
        <p:grpSpPr>
          <a:xfrm>
            <a:off x="416719" y="284975"/>
            <a:ext cx="4403722" cy="835006"/>
            <a:chExt cx="4403722" cy="835006"/>
          </a:xfrm>
        </p:grpSpPr>
        <p:sp>
          <p:nvSpPr>
            <p:cNvPr id="8" name="形状4"/>
            <p:cNvSpPr txBox="1"/>
            <p:nvPr/>
          </p:nvSpPr>
          <p:spPr>
            <a:xfrm>
              <a:off x="559908" y="0"/>
              <a:ext cx="3843814" cy="760847"/>
            </a:xfrm>
            <a:custGeom>
              <a:gdLst>
                <a:gd name="connsiteX0" fmla="*/ 0 w 3843814"/>
                <a:gd name="connsiteY0" fmla="*/ 760848 h 760847"/>
                <a:gd name="connsiteX1" fmla="*/ 3843814 w 3843814"/>
                <a:gd name="connsiteY1" fmla="*/ 760848 h 760847"/>
                <a:gd name="connsiteX2" fmla="*/ 0 w 3843814"/>
                <a:gd name="connsiteY2" fmla="*/ 760848 h 760847"/>
                <a:gd name="connsiteX0-1" fmla="*/ 0 w 3843814"/>
                <a:gd name="connsiteY0-2" fmla="*/ 0 h 760847"/>
                <a:gd name="connsiteX1-3" fmla="*/ 1395 w 3843814"/>
                <a:gd name="connsiteY1-4" fmla="*/ 0 h 760847"/>
                <a:gd name="connsiteX2-5" fmla="*/ 0 w 38438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843813" h="760848">
                  <a:moveTo>
                    <a:pt x="0" y="760848"/>
                  </a:moveTo>
                  <a:lnTo>
                    <a:pt x="3843814" y="760848"/>
                  </a:lnTo>
                  <a:lnTo>
                    <a:pt x="0" y="760848"/>
                  </a:lnTo>
                  <a:close/>
                </a:path>
                <a:path w="3843813" h="760848">
                  <a:moveTo>
                    <a:pt x="0" y="0"/>
                  </a:moveTo>
                  <a:lnTo>
                    <a:pt x="139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5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6"/>
            <p:cNvSpPr txBox="1"/>
            <p:nvPr/>
          </p:nvSpPr>
          <p:spPr>
            <a:xfrm>
              <a:off x="361847" y="23711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7"/>
            <p:cNvSpPr txBox="1"/>
            <p:nvPr/>
          </p:nvSpPr>
          <p:spPr>
            <a:xfrm>
              <a:off x="557374" y="273901"/>
              <a:ext cx="3836098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2" action="ppaction://hlinksldjump"/>
                </a:rPr>
                <a:t>短路对家庭电路的影响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endParaRPr>
            </a:p>
          </p:txBody>
        </p:sp>
        <p:sp>
          <p:nvSpPr>
            <p:cNvPr id="12" name="形状8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" name="组合3" title=""/>
          <p:cNvGrpSpPr/>
          <p:nvPr/>
        </p:nvGrpSpPr>
        <p:grpSpPr>
          <a:xfrm>
            <a:off x="291494" y="4699340"/>
            <a:ext cx="5598633" cy="1663712"/>
            <a:chExt cx="5598633" cy="1663712"/>
          </a:xfrm>
        </p:grpSpPr>
        <p:sp>
          <p:nvSpPr>
            <p:cNvPr id="14" name="形状9"/>
            <p:cNvSpPr txBox="1"/>
            <p:nvPr/>
          </p:nvSpPr>
          <p:spPr>
            <a:xfrm>
              <a:off x="0" y="250288"/>
              <a:ext cx="5598633" cy="141342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10"/>
            <p:cNvSpPr txBox="1"/>
            <p:nvPr/>
          </p:nvSpPr>
          <p:spPr>
            <a:xfrm>
              <a:off x="1972941" y="0"/>
              <a:ext cx="1652749" cy="511016"/>
            </a:xfrm>
            <a:custGeom>
              <a:gdLst>
                <a:gd name="connsiteX0" fmla="*/ 29474 w 1652749"/>
                <a:gd name="connsiteY0" fmla="*/ 0 h 511016"/>
                <a:gd name="connsiteX1" fmla="*/ 1623276 w 1652749"/>
                <a:gd name="connsiteY1" fmla="*/ 0 h 511016"/>
                <a:gd name="connsiteX2" fmla="*/ 1639554 w 1652749"/>
                <a:gd name="connsiteY2" fmla="*/ 0 h 511016"/>
                <a:gd name="connsiteX3" fmla="*/ 1652749 w 1652749"/>
                <a:gd name="connsiteY3" fmla="*/ 481542 h 511016"/>
                <a:gd name="connsiteX4" fmla="*/ 1652749 w 1652749"/>
                <a:gd name="connsiteY4" fmla="*/ 489359 h 511016"/>
                <a:gd name="connsiteX5" fmla="*/ 1638589 w 1652749"/>
                <a:gd name="connsiteY5" fmla="*/ 507911 h 511016"/>
                <a:gd name="connsiteX6" fmla="*/ 29474 w 1652749"/>
                <a:gd name="connsiteY6" fmla="*/ 511016 h 511016"/>
                <a:gd name="connsiteX7" fmla="*/ 21657 w 1652749"/>
                <a:gd name="connsiteY7" fmla="*/ 511016 h 511016"/>
                <a:gd name="connsiteX8" fmla="*/ 3105 w 1652749"/>
                <a:gd name="connsiteY8" fmla="*/ 496856 h 511016"/>
                <a:gd name="connsiteX9" fmla="*/ 0 w 1652749"/>
                <a:gd name="connsiteY9" fmla="*/ 29474 h 511016"/>
                <a:gd name="connsiteX10" fmla="*/ 0 w 1652749"/>
                <a:gd name="connsiteY10" fmla="*/ 13196 h 51101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2749" h="511016">
                  <a:moveTo>
                    <a:pt x="29474" y="0"/>
                  </a:moveTo>
                  <a:lnTo>
                    <a:pt x="1623276" y="0"/>
                  </a:lnTo>
                  <a:cubicBezTo>
                    <a:pt x="1639554" y="0"/>
                    <a:pt x="1652749" y="13196"/>
                    <a:pt x="1652749" y="29474"/>
                  </a:cubicBezTo>
                  <a:lnTo>
                    <a:pt x="1652749" y="481542"/>
                  </a:lnTo>
                  <a:cubicBezTo>
                    <a:pt x="1652749" y="489359"/>
                    <a:pt x="1649644" y="496856"/>
                    <a:pt x="1644117" y="502384"/>
                  </a:cubicBezTo>
                  <a:cubicBezTo>
                    <a:pt x="1638589" y="507911"/>
                    <a:pt x="1631093" y="511016"/>
                    <a:pt x="1623276" y="511016"/>
                  </a:cubicBezTo>
                  <a:lnTo>
                    <a:pt x="29474" y="511016"/>
                  </a:lnTo>
                  <a:cubicBezTo>
                    <a:pt x="21657" y="511016"/>
                    <a:pt x="14160" y="507911"/>
                    <a:pt x="8633" y="502384"/>
                  </a:cubicBezTo>
                  <a:cubicBezTo>
                    <a:pt x="3105" y="496856"/>
                    <a:pt x="0" y="489359"/>
                    <a:pt x="0" y="481542"/>
                  </a:cubicBezTo>
                  <a:lnTo>
                    <a:pt x="0" y="29474"/>
                  </a:lnTo>
                  <a:cubicBezTo>
                    <a:pt x="0" y="13196"/>
                    <a:pt x="13196" y="0"/>
                    <a:pt x="29474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结论二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6"/>
            <p:cNvSpPr txBox="1"/>
            <p:nvPr/>
          </p:nvSpPr>
          <p:spPr>
            <a:xfrm>
              <a:off x="155800" y="439807"/>
              <a:ext cx="5286375" cy="110177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        发生短路是家庭电路中电流过大的另一个原因。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17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020" y="2463698"/>
            <a:ext cx="696220" cy="714804"/>
          </a:xfrm>
          <a:prstGeom prst="rect">
            <a:avLst/>
          </a:prstGeom>
        </p:spPr>
      </p:pic>
      <p:sp>
        <p:nvSpPr>
          <p:cNvPr id="18" name="文本1" title=""/>
          <p:cNvSpPr txBox="1"/>
          <p:nvPr/>
        </p:nvSpPr>
        <p:spPr>
          <a:xfrm>
            <a:off x="3222622" y="2006203"/>
            <a:ext cx="800100" cy="6461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极小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2" title=""/>
          <p:cNvSpPr txBox="1"/>
          <p:nvPr/>
        </p:nvSpPr>
        <p:spPr>
          <a:xfrm>
            <a:off x="4357487" y="2006403"/>
            <a:ext cx="798004" cy="6461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0.01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0" name="文本3" title=""/>
          <p:cNvSpPr txBox="1"/>
          <p:nvPr/>
        </p:nvSpPr>
        <p:spPr>
          <a:xfrm>
            <a:off x="1767488" y="2463403"/>
            <a:ext cx="695325" cy="6461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220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1" name="文本4" title=""/>
          <p:cNvSpPr txBox="1"/>
          <p:nvPr/>
        </p:nvSpPr>
        <p:spPr>
          <a:xfrm>
            <a:off x="1967703" y="3353991"/>
            <a:ext cx="495300" cy="6461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2" name="图片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2260082"/>
            <a:ext cx="5033315" cy="2831240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5"/>
            <a:ext cx="4403722" cy="835006"/>
            <a:chExt cx="4403722" cy="835006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3843814" cy="760847"/>
            </a:xfrm>
            <a:custGeom>
              <a:gdLst>
                <a:gd name="connsiteX0" fmla="*/ 0 w 3843814"/>
                <a:gd name="connsiteY0" fmla="*/ 760847 h 760847"/>
                <a:gd name="connsiteX1" fmla="*/ 3843814 w 3843814"/>
                <a:gd name="connsiteY1" fmla="*/ 760847 h 760847"/>
                <a:gd name="connsiteX2" fmla="*/ 0 w 3843814"/>
                <a:gd name="connsiteY2" fmla="*/ 760847 h 760847"/>
                <a:gd name="connsiteX0-1" fmla="*/ 0 w 3843814"/>
                <a:gd name="connsiteY0-2" fmla="*/ 0 h 760847"/>
                <a:gd name="connsiteX1-3" fmla="*/ 1395 w 3843814"/>
                <a:gd name="connsiteY1-4" fmla="*/ 0 h 760847"/>
                <a:gd name="connsiteX2-5" fmla="*/ 0 w 38438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843813" h="760847">
                  <a:moveTo>
                    <a:pt x="0" y="760847"/>
                  </a:moveTo>
                  <a:lnTo>
                    <a:pt x="3843814" y="760847"/>
                  </a:lnTo>
                  <a:lnTo>
                    <a:pt x="0" y="760847"/>
                  </a:lnTo>
                  <a:close/>
                </a:path>
                <a:path w="3843813" h="760847">
                  <a:moveTo>
                    <a:pt x="0" y="0"/>
                  </a:moveTo>
                  <a:lnTo>
                    <a:pt x="139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1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3836098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短路对家庭电路的影响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2" title=""/>
          <p:cNvGrpSpPr/>
          <p:nvPr/>
        </p:nvGrpSpPr>
        <p:grpSpPr>
          <a:xfrm>
            <a:off x="777487" y="3107157"/>
            <a:ext cx="3147032" cy="3464627"/>
            <a:chExt cx="3147032" cy="3464627"/>
          </a:xfrm>
        </p:grpSpPr>
        <p:pic>
          <p:nvPicPr>
            <p:cNvPr id="10" name="图片1"/>
            <p:cNvPicPr>
              <a:picLocks noChangeAspect="1"/>
            </p:cNvPicPr>
            <p:nvPr/>
          </p:nvPicPr>
          <p:blipFill>
            <a:blip r:embed="rId2"/>
            <a:srcRect l="7000" r="10499"/>
            <a:stretch>
              <a:fillRect/>
            </a:stretch>
          </p:blipFill>
          <p:spPr>
            <a:xfrm>
              <a:off x="0" y="0"/>
              <a:ext cx="3147032" cy="2743396"/>
            </a:xfrm>
            <a:prstGeom prst="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1" name="文本8"/>
            <p:cNvSpPr txBox="1"/>
            <p:nvPr/>
          </p:nvSpPr>
          <p:spPr>
            <a:xfrm>
              <a:off x="481316" y="2838326"/>
              <a:ext cx="2184400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绝缘皮破损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" name="组合3" title=""/>
          <p:cNvGrpSpPr/>
          <p:nvPr/>
        </p:nvGrpSpPr>
        <p:grpSpPr>
          <a:xfrm>
            <a:off x="4546902" y="3107188"/>
            <a:ext cx="3146774" cy="3464596"/>
            <a:chExt cx="3146774" cy="3464596"/>
          </a:xfrm>
        </p:grpSpPr>
        <p:pic>
          <p:nvPicPr>
            <p:cNvPr id="13" name="图片2"/>
            <p:cNvPicPr>
              <a:picLocks noChangeAspect="1"/>
            </p:cNvPicPr>
            <p:nvPr/>
          </p:nvPicPr>
          <p:blipFill>
            <a:blip r:embed="rId3"/>
            <a:srcRect l="15000" r="21935" b="17433"/>
            <a:stretch>
              <a:fillRect/>
            </a:stretch>
          </p:blipFill>
          <p:spPr>
            <a:xfrm>
              <a:off x="0" y="0"/>
              <a:ext cx="3146774" cy="2743333"/>
            </a:xfrm>
            <a:prstGeom prst="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4" name="文本9"/>
            <p:cNvSpPr txBox="1"/>
            <p:nvPr/>
          </p:nvSpPr>
          <p:spPr>
            <a:xfrm>
              <a:off x="417687" y="2804767"/>
              <a:ext cx="2311400" cy="65982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用电器进水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4" title=""/>
          <p:cNvGrpSpPr/>
          <p:nvPr/>
        </p:nvGrpSpPr>
        <p:grpSpPr>
          <a:xfrm>
            <a:off x="8316058" y="3109112"/>
            <a:ext cx="3145917" cy="3461280"/>
            <a:chExt cx="3145917" cy="3461280"/>
          </a:xfrm>
        </p:grpSpPr>
        <p:pic>
          <p:nvPicPr>
            <p:cNvPr id="16" name="图片3"/>
            <p:cNvPicPr>
              <a:picLocks noChangeAspect="1"/>
            </p:cNvPicPr>
            <p:nvPr/>
          </p:nvPicPr>
          <p:blipFill>
            <a:blip r:embed="rId4"/>
            <a:srcRect l="24496" t="10888" r="21803" b="18928"/>
            <a:stretch>
              <a:fillRect/>
            </a:stretch>
          </p:blipFill>
          <p:spPr>
            <a:xfrm>
              <a:off x="0" y="0"/>
              <a:ext cx="3145917" cy="2736703"/>
            </a:xfrm>
            <a:prstGeom prst="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7" name="文本10"/>
            <p:cNvSpPr txBox="1"/>
            <p:nvPr/>
          </p:nvSpPr>
          <p:spPr>
            <a:xfrm>
              <a:off x="645859" y="2834980"/>
              <a:ext cx="18542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外因接通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文本1" title=""/>
          <p:cNvSpPr txBox="1"/>
          <p:nvPr/>
        </p:nvSpPr>
        <p:spPr>
          <a:xfrm>
            <a:off x="409727" y="1124864"/>
            <a:ext cx="212438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短路实质：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2" title=""/>
          <p:cNvSpPr txBox="1"/>
          <p:nvPr/>
        </p:nvSpPr>
        <p:spPr>
          <a:xfrm>
            <a:off x="2143277" y="1124864"/>
            <a:ext cx="383888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火线和零线直接连通。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3" title=""/>
          <p:cNvSpPr txBox="1"/>
          <p:nvPr/>
        </p:nvSpPr>
        <p:spPr>
          <a:xfrm>
            <a:off x="409927" y="1717205"/>
            <a:ext cx="212438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短路结果：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4" title=""/>
          <p:cNvSpPr txBox="1"/>
          <p:nvPr/>
        </p:nvSpPr>
        <p:spPr>
          <a:xfrm>
            <a:off x="2143277" y="1717205"/>
            <a:ext cx="882344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线路______、保险丝______或空气开关（或漏电保护器）______。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5" title=""/>
          <p:cNvSpPr txBox="1"/>
          <p:nvPr/>
        </p:nvSpPr>
        <p:spPr>
          <a:xfrm>
            <a:off x="2873378" y="171728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着火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6" title=""/>
          <p:cNvSpPr txBox="1"/>
          <p:nvPr/>
        </p:nvSpPr>
        <p:spPr>
          <a:xfrm>
            <a:off x="4907556" y="171728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烧断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7" title=""/>
          <p:cNvSpPr txBox="1"/>
          <p:nvPr/>
        </p:nvSpPr>
        <p:spPr>
          <a:xfrm>
            <a:off x="9705975" y="171688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跳闸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3905517" y="571605"/>
            <a:ext cx="4381500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你见过这些警示标志吗？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rcRect l="147" t="486"/>
          <a:stretch>
            <a:fillRect/>
          </a:stretch>
        </p:blipFill>
        <p:spPr>
          <a:xfrm>
            <a:off x="6043424" y="1588494"/>
            <a:ext cx="2777033" cy="2100372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530" y="1583922"/>
            <a:ext cx="3164989" cy="2109997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363" y="1583884"/>
            <a:ext cx="2645931" cy="2109997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图片4" title=""/>
          <p:cNvPicPr>
            <a:picLocks noChangeAspect="1"/>
          </p:cNvPicPr>
          <p:nvPr/>
        </p:nvPicPr>
        <p:blipFill>
          <a:blip r:embed="rId5"/>
          <a:srcRect t="541"/>
          <a:stretch>
            <a:fillRect/>
          </a:stretch>
        </p:blipFill>
        <p:spPr>
          <a:xfrm>
            <a:off x="410577" y="1584036"/>
            <a:ext cx="1836047" cy="2110077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形状1" title=""/>
          <p:cNvSpPr txBox="1"/>
          <p:nvPr/>
        </p:nvSpPr>
        <p:spPr>
          <a:xfrm>
            <a:off x="2188845" y="4168978"/>
            <a:ext cx="5383530" cy="1501140"/>
          </a:xfrm>
          <a:custGeom>
            <a:gdLst>
              <a:gd name="connsiteX0" fmla="*/ 1179845 w 5383530"/>
              <a:gd name="connsiteY0" fmla="*/ -1112520 h 1501140"/>
              <a:gd name="connsiteX1" fmla="*/ 2617376 w 5383530"/>
              <a:gd name="connsiteY1" fmla="*/ 0 h 1501140"/>
              <a:gd name="connsiteX2" fmla="*/ 5133340 w 5383530"/>
              <a:gd name="connsiteY2" fmla="*/ 0 h 1501140"/>
              <a:gd name="connsiteX3" fmla="*/ 5271515 w 5383530"/>
              <a:gd name="connsiteY3" fmla="*/ 0 h 1501140"/>
              <a:gd name="connsiteX4" fmla="*/ 5383530 w 5383530"/>
              <a:gd name="connsiteY4" fmla="*/ 1250950 h 1501140"/>
              <a:gd name="connsiteX5" fmla="*/ 5383530 w 5383530"/>
              <a:gd name="connsiteY5" fmla="*/ 1317304 h 1501140"/>
              <a:gd name="connsiteX6" fmla="*/ 5263331 w 5383530"/>
              <a:gd name="connsiteY6" fmla="*/ 1474781 h 1501140"/>
              <a:gd name="connsiteX7" fmla="*/ 250190 w 5383530"/>
              <a:gd name="connsiteY7" fmla="*/ 1501140 h 1501140"/>
              <a:gd name="connsiteX8" fmla="*/ 183835 w 5383530"/>
              <a:gd name="connsiteY8" fmla="*/ 1501140 h 1501140"/>
              <a:gd name="connsiteX9" fmla="*/ 26359 w 5383530"/>
              <a:gd name="connsiteY9" fmla="*/ 1380941 h 1501140"/>
              <a:gd name="connsiteX10" fmla="*/ 0 w 5383530"/>
              <a:gd name="connsiteY10" fmla="*/ 250190 h 1501140"/>
              <a:gd name="connsiteX11" fmla="*/ 0 w 5383530"/>
              <a:gd name="connsiteY11" fmla="*/ 112014 h 1501140"/>
              <a:gd name="connsiteX12" fmla="*/ 1719004 w 5383530"/>
              <a:gd name="connsiteY12" fmla="*/ 0 h 1501140"/>
              <a:gd name="connsiteX13" fmla="*/ 1179845 w 5383530"/>
              <a:gd name="connsiteY13" fmla="*/ -1112520 h 15011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83530" h="2613660">
                <a:moveTo>
                  <a:pt x="1179845" y="-1112520"/>
                </a:moveTo>
                <a:lnTo>
                  <a:pt x="2617376" y="0"/>
                </a:lnTo>
                <a:lnTo>
                  <a:pt x="5133340" y="0"/>
                </a:lnTo>
                <a:cubicBezTo>
                  <a:pt x="5271515" y="0"/>
                  <a:pt x="5383530" y="112014"/>
                  <a:pt x="5383530" y="250190"/>
                </a:cubicBezTo>
                <a:lnTo>
                  <a:pt x="5383530" y="1250950"/>
                </a:lnTo>
                <a:cubicBezTo>
                  <a:pt x="5383530" y="1317304"/>
                  <a:pt x="5357171" y="1380941"/>
                  <a:pt x="5310251" y="1427861"/>
                </a:cubicBezTo>
                <a:cubicBezTo>
                  <a:pt x="5263331" y="1474781"/>
                  <a:pt x="5199694" y="1501140"/>
                  <a:pt x="5133340" y="1501140"/>
                </a:cubicBezTo>
                <a:lnTo>
                  <a:pt x="250190" y="1501140"/>
                </a:lnTo>
                <a:cubicBezTo>
                  <a:pt x="183835" y="1501140"/>
                  <a:pt x="120199" y="1474781"/>
                  <a:pt x="73279" y="1427861"/>
                </a:cubicBezTo>
                <a:cubicBezTo>
                  <a:pt x="26359" y="1380941"/>
                  <a:pt x="0" y="1317304"/>
                  <a:pt x="0" y="1250950"/>
                </a:cubicBezTo>
                <a:lnTo>
                  <a:pt x="0" y="250190"/>
                </a:lnTo>
                <a:cubicBezTo>
                  <a:pt x="0" y="112014"/>
                  <a:pt x="112014" y="0"/>
                  <a:pt x="250190" y="0"/>
                </a:cubicBezTo>
                <a:lnTo>
                  <a:pt x="1719004" y="0"/>
                </a:lnTo>
                <a:lnTo>
                  <a:pt x="1179845" y="-1112520"/>
                </a:lnTo>
                <a:close/>
              </a:path>
            </a:pathLst>
          </a:custGeom>
          <a:solidFill>
            <a:srgbClr val="FFEE00">
              <a:alpha val="7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>
              <a:lnSpc>
                <a:spcPts val="4800"/>
              </a:lnSpc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人体是导体，人触碰到带电体时就有_____通过人体，这叫触电。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形状2" title=""/>
          <p:cNvSpPr txBox="1"/>
          <p:nvPr/>
        </p:nvSpPr>
        <p:spPr>
          <a:xfrm>
            <a:off x="3080271" y="2642235"/>
            <a:ext cx="523875" cy="400050"/>
          </a:xfrm>
          <a:custGeom>
            <a:gdLst>
              <a:gd name="connsiteX0" fmla="*/ 261938 w 523875"/>
              <a:gd name="connsiteY0" fmla="*/ 0 h 400050"/>
              <a:gd name="connsiteX1" fmla="*/ 406602 w 523875"/>
              <a:gd name="connsiteY1" fmla="*/ 0 h 400050"/>
              <a:gd name="connsiteX2" fmla="*/ 523875 w 523875"/>
              <a:gd name="connsiteY2" fmla="*/ 310496 h 400050"/>
              <a:gd name="connsiteX3" fmla="*/ 117273 w 523875"/>
              <a:gd name="connsiteY3" fmla="*/ 400050 h 400050"/>
              <a:gd name="connsiteX4" fmla="*/ 0 w 523875"/>
              <a:gd name="connsiteY4" fmla="*/ 89554 h 4000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875" h="400050">
                <a:moveTo>
                  <a:pt x="261938" y="0"/>
                </a:moveTo>
                <a:cubicBezTo>
                  <a:pt x="406602" y="0"/>
                  <a:pt x="523875" y="89554"/>
                  <a:pt x="523875" y="200025"/>
                </a:cubicBezTo>
                <a:cubicBezTo>
                  <a:pt x="523875" y="310496"/>
                  <a:pt x="406602" y="400050"/>
                  <a:pt x="261938" y="400050"/>
                </a:cubicBezTo>
                <a:cubicBezTo>
                  <a:pt x="117273" y="400050"/>
                  <a:pt x="0" y="310496"/>
                  <a:pt x="0" y="200025"/>
                </a:cubicBezTo>
                <a:cubicBezTo>
                  <a:pt x="0" y="89554"/>
                  <a:pt x="117273" y="0"/>
                  <a:pt x="26193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" name="文本2" title=""/>
          <p:cNvSpPr txBox="1"/>
          <p:nvPr/>
        </p:nvSpPr>
        <p:spPr>
          <a:xfrm>
            <a:off x="2956560" y="4946218"/>
            <a:ext cx="9017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5" title=""/>
          <p:cNvPicPr>
            <a:picLocks noChangeAspect="1"/>
          </p:cNvPicPr>
          <p:nvPr/>
        </p:nvPicPr>
        <p:blipFill>
          <a:blip r:embed="rId2"/>
          <a:srcRect l="147" t="486"/>
          <a:stretch>
            <a:fillRect/>
          </a:stretch>
        </p:blipFill>
        <p:spPr>
          <a:xfrm>
            <a:off x="2631212" y="1208831"/>
            <a:ext cx="6930683" cy="5241932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图片6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098" y="1196820"/>
            <a:ext cx="7898911" cy="5265953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图片7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09" y="1196820"/>
            <a:ext cx="6603490" cy="5265953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图片8" title=""/>
          <p:cNvPicPr>
            <a:picLocks noChangeAspect="1"/>
          </p:cNvPicPr>
          <p:nvPr/>
        </p:nvPicPr>
        <p:blipFill>
          <a:blip r:embed="rId5"/>
          <a:srcRect t="541"/>
          <a:stretch>
            <a:fillRect/>
          </a:stretch>
        </p:blipFill>
        <p:spPr>
          <a:xfrm>
            <a:off x="3805428" y="1196721"/>
            <a:ext cx="4582251" cy="5266152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形状3" title=""/>
          <p:cNvSpPr txBox="1"/>
          <p:nvPr/>
        </p:nvSpPr>
        <p:spPr>
          <a:xfrm>
            <a:off x="10692651" y="2139315"/>
            <a:ext cx="371475" cy="323850"/>
          </a:xfrm>
          <a:custGeom>
            <a:gdLst>
              <a:gd name="connsiteX0" fmla="*/ 185738 w 371475"/>
              <a:gd name="connsiteY0" fmla="*/ 0 h 323850"/>
              <a:gd name="connsiteX1" fmla="*/ 288318 w 371475"/>
              <a:gd name="connsiteY1" fmla="*/ 0 h 323850"/>
              <a:gd name="connsiteX2" fmla="*/ 371475 w 371475"/>
              <a:gd name="connsiteY2" fmla="*/ 251354 h 323850"/>
              <a:gd name="connsiteX3" fmla="*/ 83158 w 371475"/>
              <a:gd name="connsiteY3" fmla="*/ 323850 h 323850"/>
              <a:gd name="connsiteX4" fmla="*/ 0 w 371475"/>
              <a:gd name="connsiteY4" fmla="*/ 72496 h 3238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475" h="323850">
                <a:moveTo>
                  <a:pt x="185738" y="0"/>
                </a:moveTo>
                <a:cubicBezTo>
                  <a:pt x="288318" y="0"/>
                  <a:pt x="371475" y="72496"/>
                  <a:pt x="371475" y="161925"/>
                </a:cubicBezTo>
                <a:cubicBezTo>
                  <a:pt x="371475" y="251354"/>
                  <a:pt x="288318" y="323850"/>
                  <a:pt x="185738" y="323850"/>
                </a:cubicBezTo>
                <a:cubicBezTo>
                  <a:pt x="83158" y="323850"/>
                  <a:pt x="0" y="251354"/>
                  <a:pt x="0" y="161925"/>
                </a:cubicBezTo>
                <a:cubicBezTo>
                  <a:pt x="0" y="72496"/>
                  <a:pt x="83158" y="0"/>
                  <a:pt x="18573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5" name="形状4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6" name="组合1" title=""/>
          <p:cNvGrpSpPr/>
          <p:nvPr/>
        </p:nvGrpSpPr>
        <p:grpSpPr>
          <a:xfrm>
            <a:off x="416719" y="284972"/>
            <a:ext cx="2218915" cy="835009"/>
            <a:chExt cx="2218915" cy="835009"/>
          </a:xfrm>
        </p:grpSpPr>
        <p:sp>
          <p:nvSpPr>
            <p:cNvPr id="17" name="形状5"/>
            <p:cNvSpPr txBox="1"/>
            <p:nvPr/>
          </p:nvSpPr>
          <p:spPr>
            <a:xfrm>
              <a:off x="559908" y="0"/>
              <a:ext cx="1652111" cy="760847"/>
            </a:xfrm>
            <a:custGeom>
              <a:gdLst>
                <a:gd name="connsiteX0" fmla="*/ 0 w 1652111"/>
                <a:gd name="connsiteY0" fmla="*/ 760848 h 760847"/>
                <a:gd name="connsiteX1" fmla="*/ 1652111 w 1652111"/>
                <a:gd name="connsiteY1" fmla="*/ 760848 h 760847"/>
                <a:gd name="connsiteX2" fmla="*/ 0 w 1652111"/>
                <a:gd name="connsiteY2" fmla="*/ 760848 h 760847"/>
                <a:gd name="connsiteX0-1" fmla="*/ 0 w 1652111"/>
                <a:gd name="connsiteY0-2" fmla="*/ 0 h 760847"/>
                <a:gd name="connsiteX1-3" fmla="*/ 599 w 1652111"/>
                <a:gd name="connsiteY1-4" fmla="*/ 0 h 760847"/>
                <a:gd name="connsiteX2-5" fmla="*/ 0 w 165211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52111" h="760848">
                  <a:moveTo>
                    <a:pt x="0" y="760848"/>
                  </a:moveTo>
                  <a:lnTo>
                    <a:pt x="1652111" y="760848"/>
                  </a:lnTo>
                  <a:lnTo>
                    <a:pt x="0" y="760848"/>
                  </a:lnTo>
                  <a:close/>
                </a:path>
                <a:path w="1652111" h="760848">
                  <a:moveTo>
                    <a:pt x="0" y="0"/>
                  </a:moveTo>
                  <a:lnTo>
                    <a:pt x="59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6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9" name="形状7"/>
            <p:cNvSpPr txBox="1"/>
            <p:nvPr/>
          </p:nvSpPr>
          <p:spPr>
            <a:xfrm>
              <a:off x="361847" y="23711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0" name="形状8"/>
            <p:cNvSpPr txBox="1"/>
            <p:nvPr/>
          </p:nvSpPr>
          <p:spPr>
            <a:xfrm>
              <a:off x="557374" y="273901"/>
              <a:ext cx="16615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6" action="ppaction://hlinksldjump"/>
                </a:rPr>
                <a:t>触电事故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6" action="ppaction://hlinksldjump"/>
              </a:endParaRPr>
            </a:p>
          </p:txBody>
        </p:sp>
        <p:sp>
          <p:nvSpPr>
            <p:cNvPr id="21" name="形状9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3" grpId="1" animBg="1"/>
      <p:bldP spid="6" grpId="0" animBg="1"/>
      <p:bldP spid="11" grpId="0" animBg="1"/>
      <p:bldP spid="11" grpId="1" animBg="1"/>
      <p:bldP spid="4" grpId="0" animBg="1"/>
      <p:bldP spid="10" grpId="0" animBg="1"/>
      <p:bldP spid="10" grpId="1" animBg="1"/>
      <p:bldP spid="3" grpId="0" animBg="1"/>
      <p:bldP spid="12" grpId="0" animBg="1"/>
      <p:bldP spid="12" grpId="1" animBg="1"/>
      <p:bldP spid="5" grpId="0" animBg="1"/>
      <p:bldP spid="8" grpId="0" animBg="1"/>
      <p:bldP spid="14" grpId="0" animBg="1"/>
      <p:bldP spid="7" grpId="0" animBg="1"/>
      <p:bldP spid="9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10013" y="1124626"/>
            <a:ext cx="383596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不同电流对人体的作用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3" name="表格1" title=""/>
          <p:cNvGraphicFramePr>
            <a:graphicFrameLocks noGrp="1"/>
          </p:cNvGraphicFramePr>
          <p:nvPr/>
        </p:nvGraphicFramePr>
        <p:xfrm>
          <a:off x="286798" y="1812817"/>
          <a:ext cx="11610118" cy="3141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655"/>
                <a:gridCol w="1255990"/>
                <a:gridCol w="1293920"/>
                <a:gridCol w="1615045"/>
                <a:gridCol w="5695508"/>
              </a:tblGrid>
              <a:tr h="580612">
                <a:tc rowSpan="2"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交流电流/mA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rowSpan="2"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直流电流/mA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rowSpan="2"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对人体影响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79088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男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女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60660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感知电流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60660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摆脱电流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60659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致命电流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4" name="组合1" title=""/>
          <p:cNvGrpSpPr/>
          <p:nvPr/>
        </p:nvGrpSpPr>
        <p:grpSpPr>
          <a:xfrm>
            <a:off x="6204804" y="5183048"/>
            <a:ext cx="5603662" cy="1437161"/>
            <a:chExt cx="5603662" cy="1437161"/>
          </a:xfrm>
        </p:grpSpPr>
        <p:sp>
          <p:nvSpPr>
            <p:cNvPr id="5" name="形状7"/>
            <p:cNvSpPr txBox="1"/>
            <p:nvPr/>
          </p:nvSpPr>
          <p:spPr>
            <a:xfrm>
              <a:off x="0" y="0"/>
              <a:ext cx="5587584" cy="143716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文本20"/>
            <p:cNvSpPr txBox="1"/>
            <p:nvPr/>
          </p:nvSpPr>
          <p:spPr>
            <a:xfrm>
              <a:off x="336337" y="13201"/>
              <a:ext cx="5267325" cy="141075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800"/>
                </a:lnSpc>
                <a:buFont typeface="Wingdings" panose="05000000000000000000"/>
                <a:buChar char="n"/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触电</a:t>
              </a: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电流大小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由人体_____和加在人体两端的_____决定。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2" title=""/>
          <p:cNvGrpSpPr/>
          <p:nvPr/>
        </p:nvGrpSpPr>
        <p:grpSpPr>
          <a:xfrm>
            <a:off x="296151" y="5183334"/>
            <a:ext cx="5601482" cy="1437161"/>
            <a:chExt cx="5601482" cy="1437161"/>
          </a:xfrm>
        </p:grpSpPr>
        <p:sp>
          <p:nvSpPr>
            <p:cNvPr id="8" name="形状8"/>
            <p:cNvSpPr txBox="1"/>
            <p:nvPr/>
          </p:nvSpPr>
          <p:spPr>
            <a:xfrm>
              <a:off x="0" y="0"/>
              <a:ext cx="5587584" cy="143716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文本21"/>
            <p:cNvSpPr txBox="1"/>
            <p:nvPr/>
          </p:nvSpPr>
          <p:spPr>
            <a:xfrm>
              <a:off x="90869" y="13201"/>
              <a:ext cx="5510613" cy="141075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800"/>
                </a:lnSpc>
                <a:buFont typeface="Wingdings" panose="05000000000000000000"/>
                <a:buChar char="n"/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电对人体的</a:t>
              </a: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伤害程度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与通过人体_____的大小及持续_____有关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形状1" title=""/>
          <p:cNvSpPr txBox="1"/>
          <p:nvPr/>
        </p:nvSpPr>
        <p:spPr>
          <a:xfrm>
            <a:off x="289560" y="1800225"/>
            <a:ext cx="1729740" cy="1144905"/>
          </a:xfrm>
          <a:prstGeom prst="line">
            <a:avLst/>
          </a:prstGeom>
          <a:solidFill>
            <a:srgbClr val="FFEE00">
              <a:alpha val="10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1" name="文本2" title=""/>
          <p:cNvSpPr txBox="1"/>
          <p:nvPr/>
        </p:nvSpPr>
        <p:spPr>
          <a:xfrm>
            <a:off x="2432799" y="3070860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1.1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2" name="文本3" title=""/>
          <p:cNvSpPr txBox="1"/>
          <p:nvPr/>
        </p:nvSpPr>
        <p:spPr>
          <a:xfrm>
            <a:off x="3674859" y="3070860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0.7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文本4" title=""/>
          <p:cNvSpPr txBox="1"/>
          <p:nvPr/>
        </p:nvSpPr>
        <p:spPr>
          <a:xfrm>
            <a:off x="2432914" y="3720703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16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文本5" title=""/>
          <p:cNvSpPr txBox="1"/>
          <p:nvPr/>
        </p:nvSpPr>
        <p:spPr>
          <a:xfrm>
            <a:off x="3560559" y="3720703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10.5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文本6" title=""/>
          <p:cNvSpPr txBox="1"/>
          <p:nvPr/>
        </p:nvSpPr>
        <p:spPr>
          <a:xfrm>
            <a:off x="3009900" y="4404360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50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7" title=""/>
          <p:cNvSpPr txBox="1"/>
          <p:nvPr/>
        </p:nvSpPr>
        <p:spPr>
          <a:xfrm>
            <a:off x="5023009" y="3070860"/>
            <a:ext cx="8382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7" name="文本8" title=""/>
          <p:cNvSpPr txBox="1"/>
          <p:nvPr/>
        </p:nvSpPr>
        <p:spPr>
          <a:xfrm>
            <a:off x="5156597" y="3720703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76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文本9" title=""/>
          <p:cNvSpPr txBox="1"/>
          <p:nvPr/>
        </p:nvSpPr>
        <p:spPr>
          <a:xfrm>
            <a:off x="4559856" y="4403636"/>
            <a:ext cx="168802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200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～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300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10" title=""/>
          <p:cNvSpPr txBox="1"/>
          <p:nvPr/>
        </p:nvSpPr>
        <p:spPr>
          <a:xfrm>
            <a:off x="6333163" y="3052658"/>
            <a:ext cx="546854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有轻微感觉，如轻微麻刺感或轻微震颤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1" title=""/>
          <p:cNvSpPr txBox="1"/>
          <p:nvPr/>
        </p:nvSpPr>
        <p:spPr>
          <a:xfrm>
            <a:off x="6333287" y="3710111"/>
            <a:ext cx="3009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人能自主摆脱带电体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2" title=""/>
          <p:cNvSpPr txBox="1"/>
          <p:nvPr/>
        </p:nvSpPr>
        <p:spPr>
          <a:xfrm>
            <a:off x="6333411" y="4393759"/>
            <a:ext cx="26289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很短时间致人死亡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2" name="形状2" title=""/>
          <p:cNvSpPr txBox="1"/>
          <p:nvPr/>
        </p:nvSpPr>
        <p:spPr>
          <a:xfrm>
            <a:off x="4861798" y="771058"/>
            <a:ext cx="7075170" cy="1539240"/>
          </a:xfrm>
          <a:custGeom>
            <a:gdLst>
              <a:gd name="connsiteX0" fmla="*/ 256540 w 7075170"/>
              <a:gd name="connsiteY0" fmla="*/ 0 h 1539240"/>
              <a:gd name="connsiteX1" fmla="*/ 6818630 w 7075170"/>
              <a:gd name="connsiteY1" fmla="*/ 0 h 1539240"/>
              <a:gd name="connsiteX2" fmla="*/ 6886668 w 7075170"/>
              <a:gd name="connsiteY2" fmla="*/ 0 h 1539240"/>
              <a:gd name="connsiteX3" fmla="*/ 7048141 w 7075170"/>
              <a:gd name="connsiteY3" fmla="*/ 123249 h 1539240"/>
              <a:gd name="connsiteX4" fmla="*/ 7075170 w 7075170"/>
              <a:gd name="connsiteY4" fmla="*/ 1282700 h 1539240"/>
              <a:gd name="connsiteX5" fmla="*/ 7075170 w 7075170"/>
              <a:gd name="connsiteY5" fmla="*/ 1350739 h 1539240"/>
              <a:gd name="connsiteX6" fmla="*/ 6951920 w 7075170"/>
              <a:gd name="connsiteY6" fmla="*/ 1512212 h 1539240"/>
              <a:gd name="connsiteX7" fmla="*/ 3771154 w 7075170"/>
              <a:gd name="connsiteY7" fmla="*/ 1539240 h 1539240"/>
              <a:gd name="connsiteX8" fmla="*/ 2895362 w 7075170"/>
              <a:gd name="connsiteY8" fmla="*/ 3219917 h 1539240"/>
              <a:gd name="connsiteX9" fmla="*/ 2949646 w 7075170"/>
              <a:gd name="connsiteY9" fmla="*/ 1539240 h 1539240"/>
              <a:gd name="connsiteX10" fmla="*/ 256540 w 7075170"/>
              <a:gd name="connsiteY10" fmla="*/ 1539240 h 1539240"/>
              <a:gd name="connsiteX11" fmla="*/ 188501 w 7075170"/>
              <a:gd name="connsiteY11" fmla="*/ 1539240 h 1539240"/>
              <a:gd name="connsiteX12" fmla="*/ 27028 w 7075170"/>
              <a:gd name="connsiteY12" fmla="*/ 1415991 h 1539240"/>
              <a:gd name="connsiteX13" fmla="*/ 0 w 7075170"/>
              <a:gd name="connsiteY13" fmla="*/ 256540 h 1539240"/>
              <a:gd name="connsiteX14" fmla="*/ 0 w 7075170"/>
              <a:gd name="connsiteY14" fmla="*/ 114857 h 15392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075170" h="3219917">
                <a:moveTo>
                  <a:pt x="256540" y="0"/>
                </a:moveTo>
                <a:lnTo>
                  <a:pt x="6818630" y="0"/>
                </a:lnTo>
                <a:cubicBezTo>
                  <a:pt x="6886668" y="0"/>
                  <a:pt x="6951920" y="27028"/>
                  <a:pt x="7000031" y="75139"/>
                </a:cubicBezTo>
                <a:cubicBezTo>
                  <a:pt x="7048141" y="123249"/>
                  <a:pt x="7075170" y="188501"/>
                  <a:pt x="7075170" y="256540"/>
                </a:cubicBezTo>
                <a:lnTo>
                  <a:pt x="7075170" y="1282700"/>
                </a:lnTo>
                <a:cubicBezTo>
                  <a:pt x="7075170" y="1350739"/>
                  <a:pt x="7048141" y="1415991"/>
                  <a:pt x="7000031" y="1464101"/>
                </a:cubicBezTo>
                <a:cubicBezTo>
                  <a:pt x="6951920" y="1512212"/>
                  <a:pt x="6886668" y="1539240"/>
                  <a:pt x="6818630" y="1539240"/>
                </a:cubicBezTo>
                <a:lnTo>
                  <a:pt x="3771154" y="1539240"/>
                </a:lnTo>
                <a:lnTo>
                  <a:pt x="2895362" y="3219917"/>
                </a:lnTo>
                <a:lnTo>
                  <a:pt x="2949646" y="1539240"/>
                </a:lnTo>
                <a:lnTo>
                  <a:pt x="256540" y="1539240"/>
                </a:lnTo>
                <a:cubicBezTo>
                  <a:pt x="188501" y="1539240"/>
                  <a:pt x="123249" y="1512212"/>
                  <a:pt x="75139" y="1464101"/>
                </a:cubicBezTo>
                <a:cubicBezTo>
                  <a:pt x="27028" y="1415991"/>
                  <a:pt x="0" y="1350739"/>
                  <a:pt x="0" y="1282700"/>
                </a:cubicBezTo>
                <a:lnTo>
                  <a:pt x="0" y="256540"/>
                </a:lnTo>
                <a:cubicBezTo>
                  <a:pt x="0" y="114857"/>
                  <a:pt x="114857" y="0"/>
                  <a:pt x="256540" y="0"/>
                </a:cubicBezTo>
                <a:close/>
              </a:path>
            </a:pathLst>
          </a:custGeom>
          <a:solidFill>
            <a:srgbClr val="FFEE00">
              <a:alpha val="10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但超过此值，肌肉会因电流刺激而强烈收缩，导致无法自主摆脱电源，触电时间越长，摆脱难度越大，危险系数越高。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形状3" title=""/>
          <p:cNvSpPr txBox="1"/>
          <p:nvPr/>
        </p:nvSpPr>
        <p:spPr>
          <a:xfrm>
            <a:off x="291579" y="2635691"/>
            <a:ext cx="7075170" cy="1539240"/>
          </a:xfrm>
          <a:custGeom>
            <a:gdLst>
              <a:gd name="connsiteX0" fmla="*/ 256540 w 7075170"/>
              <a:gd name="connsiteY0" fmla="*/ 0 h 1539240"/>
              <a:gd name="connsiteX1" fmla="*/ 6818630 w 7075170"/>
              <a:gd name="connsiteY1" fmla="*/ 0 h 1539240"/>
              <a:gd name="connsiteX2" fmla="*/ 6886668 w 7075170"/>
              <a:gd name="connsiteY2" fmla="*/ 0 h 1539240"/>
              <a:gd name="connsiteX3" fmla="*/ 7048141 w 7075170"/>
              <a:gd name="connsiteY3" fmla="*/ 123249 h 1539240"/>
              <a:gd name="connsiteX4" fmla="*/ 7075170 w 7075170"/>
              <a:gd name="connsiteY4" fmla="*/ 1282700 h 1539240"/>
              <a:gd name="connsiteX5" fmla="*/ 7075170 w 7075170"/>
              <a:gd name="connsiteY5" fmla="*/ 1350739 h 1539240"/>
              <a:gd name="connsiteX6" fmla="*/ 6951920 w 7075170"/>
              <a:gd name="connsiteY6" fmla="*/ 1512212 h 1539240"/>
              <a:gd name="connsiteX7" fmla="*/ 5915112 w 7075170"/>
              <a:gd name="connsiteY7" fmla="*/ 1539240 h 1539240"/>
              <a:gd name="connsiteX8" fmla="*/ 6764531 w 7075170"/>
              <a:gd name="connsiteY8" fmla="*/ 2051799 h 1539240"/>
              <a:gd name="connsiteX9" fmla="*/ 4400158 w 7075170"/>
              <a:gd name="connsiteY9" fmla="*/ 1539240 h 1539240"/>
              <a:gd name="connsiteX10" fmla="*/ 256540 w 7075170"/>
              <a:gd name="connsiteY10" fmla="*/ 1539240 h 1539240"/>
              <a:gd name="connsiteX11" fmla="*/ 188501 w 7075170"/>
              <a:gd name="connsiteY11" fmla="*/ 1539240 h 1539240"/>
              <a:gd name="connsiteX12" fmla="*/ 27028 w 7075170"/>
              <a:gd name="connsiteY12" fmla="*/ 1415991 h 1539240"/>
              <a:gd name="connsiteX13" fmla="*/ 0 w 7075170"/>
              <a:gd name="connsiteY13" fmla="*/ 256540 h 1539240"/>
              <a:gd name="connsiteX14" fmla="*/ 0 w 7075170"/>
              <a:gd name="connsiteY14" fmla="*/ 114857 h 15392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075170" h="2051798">
                <a:moveTo>
                  <a:pt x="256540" y="0"/>
                </a:moveTo>
                <a:lnTo>
                  <a:pt x="6818630" y="0"/>
                </a:lnTo>
                <a:cubicBezTo>
                  <a:pt x="6886668" y="0"/>
                  <a:pt x="6951920" y="27028"/>
                  <a:pt x="7000031" y="75139"/>
                </a:cubicBezTo>
                <a:cubicBezTo>
                  <a:pt x="7048141" y="123249"/>
                  <a:pt x="7075170" y="188501"/>
                  <a:pt x="7075170" y="256540"/>
                </a:cubicBezTo>
                <a:lnTo>
                  <a:pt x="7075170" y="1282700"/>
                </a:lnTo>
                <a:cubicBezTo>
                  <a:pt x="7075170" y="1350739"/>
                  <a:pt x="7048141" y="1415991"/>
                  <a:pt x="7000031" y="1464101"/>
                </a:cubicBezTo>
                <a:cubicBezTo>
                  <a:pt x="6951920" y="1512212"/>
                  <a:pt x="6886668" y="1539240"/>
                  <a:pt x="6818630" y="1539240"/>
                </a:cubicBezTo>
                <a:lnTo>
                  <a:pt x="5915112" y="1539240"/>
                </a:lnTo>
                <a:lnTo>
                  <a:pt x="6764531" y="2051799"/>
                </a:lnTo>
                <a:lnTo>
                  <a:pt x="4400158" y="1539240"/>
                </a:lnTo>
                <a:lnTo>
                  <a:pt x="256540" y="1539240"/>
                </a:lnTo>
                <a:cubicBezTo>
                  <a:pt x="188501" y="1539240"/>
                  <a:pt x="123249" y="1512212"/>
                  <a:pt x="75139" y="1464101"/>
                </a:cubicBezTo>
                <a:cubicBezTo>
                  <a:pt x="27028" y="1415991"/>
                  <a:pt x="0" y="1350739"/>
                  <a:pt x="0" y="1282700"/>
                </a:cubicBezTo>
                <a:lnTo>
                  <a:pt x="0" y="256540"/>
                </a:lnTo>
                <a:cubicBezTo>
                  <a:pt x="0" y="114857"/>
                  <a:pt x="114857" y="0"/>
                  <a:pt x="256540" y="0"/>
                </a:cubicBezTo>
                <a:close/>
              </a:path>
            </a:pathLst>
          </a:custGeom>
          <a:solidFill>
            <a:srgbClr val="FFEE00">
              <a:alpha val="10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心脏无法正常泵血，血液循环中断，若不及时抢救，短时间内就会导致死亡。电流越大，引发心室颤动所需时间越短，致命风险越高。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13" title=""/>
          <p:cNvSpPr txBox="1"/>
          <p:nvPr/>
        </p:nvSpPr>
        <p:spPr>
          <a:xfrm>
            <a:off x="1195388" y="5911815"/>
            <a:ext cx="958853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14" title=""/>
          <p:cNvSpPr txBox="1"/>
          <p:nvPr/>
        </p:nvSpPr>
        <p:spPr>
          <a:xfrm>
            <a:off x="4185409" y="5911453"/>
            <a:ext cx="97195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5" title=""/>
          <p:cNvSpPr txBox="1"/>
          <p:nvPr/>
        </p:nvSpPr>
        <p:spPr>
          <a:xfrm>
            <a:off x="10226040" y="5318398"/>
            <a:ext cx="996953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6" title=""/>
          <p:cNvSpPr txBox="1"/>
          <p:nvPr/>
        </p:nvSpPr>
        <p:spPr>
          <a:xfrm>
            <a:off x="9532620" y="5911577"/>
            <a:ext cx="1006478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形状4" title=""/>
          <p:cNvSpPr txBox="1"/>
          <p:nvPr/>
        </p:nvSpPr>
        <p:spPr>
          <a:xfrm>
            <a:off x="4032999" y="3645103"/>
            <a:ext cx="7360920" cy="1539240"/>
          </a:xfrm>
          <a:custGeom>
            <a:gdLst>
              <a:gd name="connsiteX0" fmla="*/ 256540 w 7360920"/>
              <a:gd name="connsiteY0" fmla="*/ 0 h 1539240"/>
              <a:gd name="connsiteX1" fmla="*/ 7104380 w 7360920"/>
              <a:gd name="connsiteY1" fmla="*/ 0 h 1539240"/>
              <a:gd name="connsiteX2" fmla="*/ 7172418 w 7360920"/>
              <a:gd name="connsiteY2" fmla="*/ 0 h 1539240"/>
              <a:gd name="connsiteX3" fmla="*/ 7333891 w 7360920"/>
              <a:gd name="connsiteY3" fmla="*/ 123249 h 1539240"/>
              <a:gd name="connsiteX4" fmla="*/ 7360920 w 7360920"/>
              <a:gd name="connsiteY4" fmla="*/ 1282700 h 1539240"/>
              <a:gd name="connsiteX5" fmla="*/ 7360920 w 7360920"/>
              <a:gd name="connsiteY5" fmla="*/ 1350739 h 1539240"/>
              <a:gd name="connsiteX6" fmla="*/ 7237670 w 7360920"/>
              <a:gd name="connsiteY6" fmla="*/ 1512212 h 1539240"/>
              <a:gd name="connsiteX7" fmla="*/ 6150922 w 7360920"/>
              <a:gd name="connsiteY7" fmla="*/ 1539240 h 1539240"/>
              <a:gd name="connsiteX8" fmla="*/ 7037735 w 7360920"/>
              <a:gd name="connsiteY8" fmla="*/ 2051799 h 1539240"/>
              <a:gd name="connsiteX9" fmla="*/ 4579488 w 7360920"/>
              <a:gd name="connsiteY9" fmla="*/ 1539240 h 1539240"/>
              <a:gd name="connsiteX10" fmla="*/ 256540 w 7360920"/>
              <a:gd name="connsiteY10" fmla="*/ 1539240 h 1539240"/>
              <a:gd name="connsiteX11" fmla="*/ 188501 w 7360920"/>
              <a:gd name="connsiteY11" fmla="*/ 1539240 h 1539240"/>
              <a:gd name="connsiteX12" fmla="*/ 27028 w 7360920"/>
              <a:gd name="connsiteY12" fmla="*/ 1415991 h 1539240"/>
              <a:gd name="connsiteX13" fmla="*/ 0 w 7360920"/>
              <a:gd name="connsiteY13" fmla="*/ 256540 h 1539240"/>
              <a:gd name="connsiteX14" fmla="*/ 0 w 7360920"/>
              <a:gd name="connsiteY14" fmla="*/ 114857 h 15392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60920" h="2051798">
                <a:moveTo>
                  <a:pt x="256540" y="0"/>
                </a:moveTo>
                <a:lnTo>
                  <a:pt x="7104380" y="0"/>
                </a:lnTo>
                <a:cubicBezTo>
                  <a:pt x="7172418" y="0"/>
                  <a:pt x="7237670" y="27028"/>
                  <a:pt x="7285781" y="75139"/>
                </a:cubicBezTo>
                <a:cubicBezTo>
                  <a:pt x="7333891" y="123249"/>
                  <a:pt x="7360920" y="188501"/>
                  <a:pt x="7360920" y="256540"/>
                </a:cubicBezTo>
                <a:lnTo>
                  <a:pt x="7360920" y="1282700"/>
                </a:lnTo>
                <a:cubicBezTo>
                  <a:pt x="7360920" y="1350739"/>
                  <a:pt x="7333891" y="1415991"/>
                  <a:pt x="7285781" y="1464101"/>
                </a:cubicBezTo>
                <a:cubicBezTo>
                  <a:pt x="7237670" y="1512212"/>
                  <a:pt x="7172418" y="1539240"/>
                  <a:pt x="7104380" y="1539240"/>
                </a:cubicBezTo>
                <a:lnTo>
                  <a:pt x="6150922" y="1539240"/>
                </a:lnTo>
                <a:lnTo>
                  <a:pt x="7037735" y="2051799"/>
                </a:lnTo>
                <a:lnTo>
                  <a:pt x="4579488" y="1539240"/>
                </a:lnTo>
                <a:lnTo>
                  <a:pt x="256540" y="1539240"/>
                </a:lnTo>
                <a:cubicBezTo>
                  <a:pt x="188501" y="1539240"/>
                  <a:pt x="123249" y="1512212"/>
                  <a:pt x="75139" y="1464101"/>
                </a:cubicBezTo>
                <a:cubicBezTo>
                  <a:pt x="27028" y="1415991"/>
                  <a:pt x="0" y="1350739"/>
                  <a:pt x="0" y="1282700"/>
                </a:cubicBezTo>
                <a:lnTo>
                  <a:pt x="0" y="256540"/>
                </a:lnTo>
                <a:cubicBezTo>
                  <a:pt x="0" y="114857"/>
                  <a:pt x="114857" y="0"/>
                  <a:pt x="256540" y="0"/>
                </a:cubicBezTo>
                <a:close/>
              </a:path>
            </a:pathLst>
          </a:custGeom>
          <a:solidFill>
            <a:srgbClr val="FFEE00">
              <a:alpha val="10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皮肤干燥情况下，人体电阻在______________Ω 之间。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皮肤潮湿情况下，人体电阻可降至_______Ω 以下。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17" title=""/>
          <p:cNvSpPr txBox="1"/>
          <p:nvPr/>
        </p:nvSpPr>
        <p:spPr>
          <a:xfrm>
            <a:off x="8051597" y="3916680"/>
            <a:ext cx="1986944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1×10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～2×10</a:t>
            </a:r>
            <a:r>
              <a:rPr lang="zh-CN" altLang="en-US" sz="3000" b="1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7</a:t>
            </a:r>
            <a:endParaRPr lang="zh-CN" altLang="en-US" sz="3000" b="1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0" name="文本18" title=""/>
          <p:cNvSpPr txBox="1"/>
          <p:nvPr/>
        </p:nvSpPr>
        <p:spPr>
          <a:xfrm>
            <a:off x="8763000" y="4403646"/>
            <a:ext cx="95404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1000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1" name="形状5" title=""/>
          <p:cNvSpPr txBox="1"/>
          <p:nvPr/>
        </p:nvSpPr>
        <p:spPr>
          <a:xfrm>
            <a:off x="6032411" y="5323170"/>
            <a:ext cx="2874645" cy="733787"/>
          </a:xfrm>
          <a:custGeom>
            <a:gdLst>
              <a:gd name="connsiteX0" fmla="*/ 122298 w 2874645"/>
              <a:gd name="connsiteY0" fmla="*/ 0 h 733787"/>
              <a:gd name="connsiteX1" fmla="*/ 2752347 w 2874645"/>
              <a:gd name="connsiteY1" fmla="*/ 0 h 733787"/>
              <a:gd name="connsiteX2" fmla="*/ 2819890 w 2874645"/>
              <a:gd name="connsiteY2" fmla="*/ 0 h 733787"/>
              <a:gd name="connsiteX3" fmla="*/ 2874645 w 2874645"/>
              <a:gd name="connsiteY3" fmla="*/ 611489 h 733787"/>
              <a:gd name="connsiteX4" fmla="*/ 2872394 w 2874645"/>
              <a:gd name="connsiteY4" fmla="*/ 633822 h 733787"/>
              <a:gd name="connsiteX5" fmla="*/ 3677374 w 2874645"/>
              <a:gd name="connsiteY5" fmla="*/ 948090 h 733787"/>
              <a:gd name="connsiteX6" fmla="*/ 2105621 w 2874645"/>
              <a:gd name="connsiteY6" fmla="*/ 733787 h 733787"/>
              <a:gd name="connsiteX7" fmla="*/ 122298 w 2874645"/>
              <a:gd name="connsiteY7" fmla="*/ 733787 h 733787"/>
              <a:gd name="connsiteX8" fmla="*/ 89862 w 2874645"/>
              <a:gd name="connsiteY8" fmla="*/ 733787 h 733787"/>
              <a:gd name="connsiteX9" fmla="*/ 12885 w 2874645"/>
              <a:gd name="connsiteY9" fmla="*/ 675031 h 733787"/>
              <a:gd name="connsiteX10" fmla="*/ 0 w 2874645"/>
              <a:gd name="connsiteY10" fmla="*/ 122298 h 733787"/>
              <a:gd name="connsiteX11" fmla="*/ 0 w 2874645"/>
              <a:gd name="connsiteY11" fmla="*/ 54755 h 7337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677374" h="948090">
                <a:moveTo>
                  <a:pt x="122298" y="0"/>
                </a:moveTo>
                <a:lnTo>
                  <a:pt x="2752347" y="0"/>
                </a:lnTo>
                <a:cubicBezTo>
                  <a:pt x="2819890" y="0"/>
                  <a:pt x="2874645" y="54755"/>
                  <a:pt x="2874645" y="122298"/>
                </a:cubicBezTo>
                <a:lnTo>
                  <a:pt x="2874645" y="611489"/>
                </a:lnTo>
                <a:lnTo>
                  <a:pt x="2872394" y="633822"/>
                </a:lnTo>
                <a:lnTo>
                  <a:pt x="3677374" y="948090"/>
                </a:lnTo>
                <a:lnTo>
                  <a:pt x="2105621" y="733787"/>
                </a:lnTo>
                <a:lnTo>
                  <a:pt x="122298" y="733787"/>
                </a:lnTo>
                <a:cubicBezTo>
                  <a:pt x="89862" y="733787"/>
                  <a:pt x="58755" y="720902"/>
                  <a:pt x="35820" y="697967"/>
                </a:cubicBezTo>
                <a:cubicBezTo>
                  <a:pt x="12885" y="675031"/>
                  <a:pt x="0" y="643925"/>
                  <a:pt x="0" y="611489"/>
                </a:cubicBezTo>
                <a:lnTo>
                  <a:pt x="0" y="122298"/>
                </a:lnTo>
                <a:cubicBezTo>
                  <a:pt x="0" y="54755"/>
                  <a:pt x="54755" y="0"/>
                  <a:pt x="122298" y="0"/>
                </a:cubicBezTo>
                <a:close/>
              </a:path>
            </a:pathLst>
          </a:custGeom>
          <a:solidFill>
            <a:srgbClr val="FFEE00">
              <a:alpha val="10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安全电压：____V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19" title=""/>
          <p:cNvSpPr txBox="1"/>
          <p:nvPr/>
        </p:nvSpPr>
        <p:spPr>
          <a:xfrm>
            <a:off x="7635240" y="5297691"/>
            <a:ext cx="548005" cy="7134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36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形状6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4" name="组合3" title=""/>
          <p:cNvGrpSpPr/>
          <p:nvPr/>
        </p:nvGrpSpPr>
        <p:grpSpPr>
          <a:xfrm>
            <a:off x="416719" y="284972"/>
            <a:ext cx="2218915" cy="835009"/>
            <a:chExt cx="2218915" cy="835009"/>
          </a:xfrm>
        </p:grpSpPr>
        <p:sp>
          <p:nvSpPr>
            <p:cNvPr id="35" name="形状9"/>
            <p:cNvSpPr txBox="1"/>
            <p:nvPr/>
          </p:nvSpPr>
          <p:spPr>
            <a:xfrm>
              <a:off x="559908" y="0"/>
              <a:ext cx="1652111" cy="760847"/>
            </a:xfrm>
            <a:custGeom>
              <a:gdLst>
                <a:gd name="connsiteX0" fmla="*/ 0 w 1652111"/>
                <a:gd name="connsiteY0" fmla="*/ 760848 h 760847"/>
                <a:gd name="connsiteX1" fmla="*/ 1652111 w 1652111"/>
                <a:gd name="connsiteY1" fmla="*/ 760848 h 760847"/>
                <a:gd name="connsiteX2" fmla="*/ 0 w 1652111"/>
                <a:gd name="connsiteY2" fmla="*/ 760848 h 760847"/>
                <a:gd name="connsiteX0-1" fmla="*/ 0 w 1652111"/>
                <a:gd name="connsiteY0-2" fmla="*/ 0 h 760847"/>
                <a:gd name="connsiteX1-3" fmla="*/ 599 w 1652111"/>
                <a:gd name="connsiteY1-4" fmla="*/ 0 h 760847"/>
                <a:gd name="connsiteX2-5" fmla="*/ 0 w 165211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52111" h="760848">
                  <a:moveTo>
                    <a:pt x="0" y="760848"/>
                  </a:moveTo>
                  <a:lnTo>
                    <a:pt x="1652111" y="760848"/>
                  </a:lnTo>
                  <a:lnTo>
                    <a:pt x="0" y="760848"/>
                  </a:lnTo>
                  <a:close/>
                </a:path>
                <a:path w="1652111" h="760848">
                  <a:moveTo>
                    <a:pt x="0" y="0"/>
                  </a:moveTo>
                  <a:lnTo>
                    <a:pt x="59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6" name="形状10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7" name="形状11"/>
            <p:cNvSpPr txBox="1"/>
            <p:nvPr/>
          </p:nvSpPr>
          <p:spPr>
            <a:xfrm>
              <a:off x="361847" y="23711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8" name="形状12"/>
            <p:cNvSpPr txBox="1"/>
            <p:nvPr/>
          </p:nvSpPr>
          <p:spPr>
            <a:xfrm>
              <a:off x="557374" y="273901"/>
              <a:ext cx="16615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触电事故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形状13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down)">
                                      <p:cBhvr>
                                        <p:cTn id="10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down)">
                                      <p:cBhvr>
                                        <p:cTn id="10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7" grpId="0" animBg="1"/>
      <p:bldP spid="24" grpId="0" animBg="1"/>
      <p:bldP spid="25" grpId="0" animBg="1"/>
      <p:bldP spid="22" grpId="0" animBg="1"/>
      <p:bldP spid="23" grpId="0" animBg="1"/>
      <p:bldP spid="22" grpId="1" animBg="1"/>
      <p:bldP spid="23" grpId="1" animBg="1"/>
      <p:bldP spid="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889540" y="2284200"/>
            <a:ext cx="1826752" cy="517665"/>
          </a:xfrm>
          <a:custGeom>
            <a:gdLst>
              <a:gd name="connsiteX0" fmla="*/ 347436 w 1826752"/>
              <a:gd name="connsiteY0" fmla="*/ -226102 h 517665"/>
              <a:gd name="connsiteX1" fmla="*/ 811164 w 1826752"/>
              <a:gd name="connsiteY1" fmla="*/ 0 h 517665"/>
              <a:gd name="connsiteX2" fmla="*/ 1740475 w 1826752"/>
              <a:gd name="connsiteY2" fmla="*/ 0 h 517665"/>
              <a:gd name="connsiteX3" fmla="*/ 1788124 w 1826752"/>
              <a:gd name="connsiteY3" fmla="*/ 0 h 517665"/>
              <a:gd name="connsiteX4" fmla="*/ 1826752 w 1826752"/>
              <a:gd name="connsiteY4" fmla="*/ 431387 h 517665"/>
              <a:gd name="connsiteX5" fmla="*/ 1826752 w 1826752"/>
              <a:gd name="connsiteY5" fmla="*/ 479037 h 517665"/>
              <a:gd name="connsiteX6" fmla="*/ 86277 w 1826752"/>
              <a:gd name="connsiteY6" fmla="*/ 517665 h 517665"/>
              <a:gd name="connsiteX7" fmla="*/ 38628 w 1826752"/>
              <a:gd name="connsiteY7" fmla="*/ 517665 h 517665"/>
              <a:gd name="connsiteX8" fmla="*/ 0 w 1826752"/>
              <a:gd name="connsiteY8" fmla="*/ 86277 h 517665"/>
              <a:gd name="connsiteX9" fmla="*/ 0 w 1826752"/>
              <a:gd name="connsiteY9" fmla="*/ 38628 h 517665"/>
              <a:gd name="connsiteX10" fmla="*/ 504631 w 1826752"/>
              <a:gd name="connsiteY10" fmla="*/ 0 h 517665"/>
              <a:gd name="connsiteX11" fmla="*/ 347436 w 1826752"/>
              <a:gd name="connsiteY11" fmla="*/ -226102 h 5176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6752" h="743767">
                <a:moveTo>
                  <a:pt x="347436" y="-226102"/>
                </a:moveTo>
                <a:lnTo>
                  <a:pt x="811164" y="0"/>
                </a:lnTo>
                <a:lnTo>
                  <a:pt x="1740475" y="0"/>
                </a:lnTo>
                <a:cubicBezTo>
                  <a:pt x="1788124" y="0"/>
                  <a:pt x="1826752" y="38628"/>
                  <a:pt x="1826752" y="86277"/>
                </a:cubicBezTo>
                <a:lnTo>
                  <a:pt x="1826752" y="431387"/>
                </a:lnTo>
                <a:cubicBezTo>
                  <a:pt x="1826752" y="479037"/>
                  <a:pt x="1788124" y="517665"/>
                  <a:pt x="1740475" y="517665"/>
                </a:cubicBezTo>
                <a:lnTo>
                  <a:pt x="86277" y="517665"/>
                </a:lnTo>
                <a:cubicBezTo>
                  <a:pt x="38628" y="517665"/>
                  <a:pt x="0" y="479037"/>
                  <a:pt x="0" y="431387"/>
                </a:cubicBezTo>
                <a:lnTo>
                  <a:pt x="0" y="86277"/>
                </a:lnTo>
                <a:cubicBezTo>
                  <a:pt x="0" y="38628"/>
                  <a:pt x="38628" y="0"/>
                  <a:pt x="86277" y="0"/>
                </a:cubicBezTo>
                <a:lnTo>
                  <a:pt x="504631" y="0"/>
                </a:lnTo>
                <a:lnTo>
                  <a:pt x="347436" y="-226102"/>
                </a:lnTo>
                <a:close/>
              </a:path>
            </a:pathLst>
          </a:custGeom>
          <a:solidFill>
            <a:srgbClr val="FFEE00">
              <a:alpha val="7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低于_____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" name="文本1" title=""/>
          <p:cNvSpPr txBox="1"/>
          <p:nvPr/>
        </p:nvSpPr>
        <p:spPr>
          <a:xfrm>
            <a:off x="417147" y="1712519"/>
            <a:ext cx="218703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(1) 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低压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触电：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2" title=""/>
          <p:cNvSpPr txBox="1"/>
          <p:nvPr/>
        </p:nvSpPr>
        <p:spPr>
          <a:xfrm>
            <a:off x="1538297" y="2304593"/>
            <a:ext cx="91942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1000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5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17" y="2995851"/>
            <a:ext cx="5029352" cy="2829011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421" y="2995965"/>
            <a:ext cx="5029038" cy="2828839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345" y="2995927"/>
            <a:ext cx="5029502" cy="2829096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文本3" title=""/>
          <p:cNvSpPr txBox="1"/>
          <p:nvPr/>
        </p:nvSpPr>
        <p:spPr>
          <a:xfrm>
            <a:off x="2226631" y="1712528"/>
            <a:ext cx="332279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______触电；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4" title=""/>
          <p:cNvSpPr txBox="1"/>
          <p:nvPr/>
        </p:nvSpPr>
        <p:spPr>
          <a:xfrm>
            <a:off x="4363336" y="1712633"/>
            <a:ext cx="2397157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______触电；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5" title=""/>
          <p:cNvSpPr txBox="1"/>
          <p:nvPr/>
        </p:nvSpPr>
        <p:spPr>
          <a:xfrm>
            <a:off x="2716368" y="1712566"/>
            <a:ext cx="83248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单线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6" title=""/>
          <p:cNvSpPr txBox="1"/>
          <p:nvPr/>
        </p:nvSpPr>
        <p:spPr>
          <a:xfrm>
            <a:off x="4840967" y="1712195"/>
            <a:ext cx="89249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双线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7" title=""/>
          <p:cNvSpPr txBox="1"/>
          <p:nvPr/>
        </p:nvSpPr>
        <p:spPr>
          <a:xfrm>
            <a:off x="7768142" y="5924512"/>
            <a:ext cx="27813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双线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触电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8" title=""/>
          <p:cNvSpPr txBox="1"/>
          <p:nvPr/>
        </p:nvSpPr>
        <p:spPr>
          <a:xfrm>
            <a:off x="1643015" y="5924493"/>
            <a:ext cx="27813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单线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触电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形状2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5" name="组合1" title=""/>
          <p:cNvGrpSpPr/>
          <p:nvPr/>
        </p:nvGrpSpPr>
        <p:grpSpPr>
          <a:xfrm>
            <a:off x="416719" y="284972"/>
            <a:ext cx="2218915" cy="835009"/>
            <a:chExt cx="2218915" cy="835009"/>
          </a:xfrm>
        </p:grpSpPr>
        <p:sp>
          <p:nvSpPr>
            <p:cNvPr id="16" name="形状3"/>
            <p:cNvSpPr txBox="1"/>
            <p:nvPr/>
          </p:nvSpPr>
          <p:spPr>
            <a:xfrm>
              <a:off x="559908" y="0"/>
              <a:ext cx="1652111" cy="760847"/>
            </a:xfrm>
            <a:custGeom>
              <a:gdLst>
                <a:gd name="connsiteX0" fmla="*/ 0 w 1652111"/>
                <a:gd name="connsiteY0" fmla="*/ 760848 h 760847"/>
                <a:gd name="connsiteX1" fmla="*/ 1652111 w 1652111"/>
                <a:gd name="connsiteY1" fmla="*/ 760848 h 760847"/>
                <a:gd name="connsiteX2" fmla="*/ 0 w 1652111"/>
                <a:gd name="connsiteY2" fmla="*/ 760848 h 760847"/>
                <a:gd name="connsiteX0-1" fmla="*/ 0 w 1652111"/>
                <a:gd name="connsiteY0-2" fmla="*/ 0 h 760847"/>
                <a:gd name="connsiteX1-3" fmla="*/ 599 w 1652111"/>
                <a:gd name="connsiteY1-4" fmla="*/ 0 h 760847"/>
                <a:gd name="connsiteX2-5" fmla="*/ 0 w 165211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52111" h="760848">
                  <a:moveTo>
                    <a:pt x="0" y="760848"/>
                  </a:moveTo>
                  <a:lnTo>
                    <a:pt x="1652111" y="760848"/>
                  </a:lnTo>
                  <a:lnTo>
                    <a:pt x="0" y="760848"/>
                  </a:lnTo>
                  <a:close/>
                </a:path>
                <a:path w="1652111" h="760848">
                  <a:moveTo>
                    <a:pt x="0" y="0"/>
                  </a:moveTo>
                  <a:lnTo>
                    <a:pt x="59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4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5"/>
            <p:cNvSpPr txBox="1"/>
            <p:nvPr/>
          </p:nvSpPr>
          <p:spPr>
            <a:xfrm>
              <a:off x="361847" y="23711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9" name="形状6"/>
            <p:cNvSpPr txBox="1"/>
            <p:nvPr/>
          </p:nvSpPr>
          <p:spPr>
            <a:xfrm>
              <a:off x="557374" y="273901"/>
              <a:ext cx="16615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触电事故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形状7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文本9" title=""/>
          <p:cNvSpPr txBox="1"/>
          <p:nvPr/>
        </p:nvSpPr>
        <p:spPr>
          <a:xfrm>
            <a:off x="417119" y="1120321"/>
            <a:ext cx="23616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触电的分类：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350500" y="117729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36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5" grpId="0" animBg="1"/>
      <p:bldP spid="13" grpId="0" animBg="1"/>
      <p:bldP spid="6" grpId="0" animBg="1"/>
      <p:bldP spid="7" grpId="0" animBg="1"/>
      <p:bldP spid="12" grpId="0" animBg="1"/>
      <p:bldP spid="8" grpId="0" animBg="1"/>
      <p:bldP spid="10" grpId="0" animBg="1"/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17166" y="1712509"/>
            <a:ext cx="218703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(2) 高压触电：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2286143" y="1712509"/>
            <a:ext cx="332279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__________触电；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4922663" y="1712624"/>
            <a:ext cx="297037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__________触电；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4" title=""/>
          <p:cNvSpPr txBox="1"/>
          <p:nvPr/>
        </p:nvSpPr>
        <p:spPr>
          <a:xfrm>
            <a:off x="2778871" y="1712547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高压电弧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5" title=""/>
          <p:cNvSpPr txBox="1"/>
          <p:nvPr/>
        </p:nvSpPr>
        <p:spPr>
          <a:xfrm>
            <a:off x="5391360" y="1712786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跨步电压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1" title=""/>
          <p:cNvGrpSpPr/>
          <p:nvPr/>
        </p:nvGrpSpPr>
        <p:grpSpPr>
          <a:xfrm>
            <a:off x="512321" y="2638796"/>
            <a:ext cx="5032772" cy="3588509"/>
            <a:chExt cx="5032772" cy="3588509"/>
          </a:xfrm>
        </p:grpSpPr>
        <p:sp>
          <p:nvSpPr>
            <p:cNvPr id="8" name="文本7"/>
            <p:cNvSpPr txBox="1"/>
            <p:nvPr/>
          </p:nvSpPr>
          <p:spPr>
            <a:xfrm>
              <a:off x="1010498" y="2928681"/>
              <a:ext cx="2781300" cy="65982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buFont typeface="Wingdings" panose="05000000000000000000"/>
                <a:buChar char="l"/>
              </a:pP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高压电弧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触电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9" name="图片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032772" cy="2830935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0" name="组合2" title=""/>
          <p:cNvGrpSpPr/>
          <p:nvPr/>
        </p:nvGrpSpPr>
        <p:grpSpPr>
          <a:xfrm>
            <a:off x="6377940" y="2640445"/>
            <a:ext cx="5032772" cy="3587098"/>
            <a:chExt cx="5032772" cy="3587098"/>
          </a:xfrm>
        </p:grpSpPr>
        <p:pic>
          <p:nvPicPr>
            <p:cNvPr id="11" name="图片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032772" cy="2830934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2" name="文本8"/>
            <p:cNvSpPr txBox="1"/>
            <p:nvPr/>
          </p:nvSpPr>
          <p:spPr>
            <a:xfrm>
              <a:off x="1200283" y="2927270"/>
              <a:ext cx="2781300" cy="65982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buFont typeface="Wingdings" panose="05000000000000000000"/>
                <a:buChar char="l"/>
              </a:pP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跨步电压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触电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3" name="图片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988" y="2638901"/>
            <a:ext cx="5032772" cy="2830935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5" name="组合3" title=""/>
          <p:cNvGrpSpPr/>
          <p:nvPr/>
        </p:nvGrpSpPr>
        <p:grpSpPr>
          <a:xfrm>
            <a:off x="416719" y="284972"/>
            <a:ext cx="2218915" cy="835009"/>
            <a:chExt cx="2218915" cy="835009"/>
          </a:xfrm>
        </p:grpSpPr>
        <p:sp>
          <p:nvSpPr>
            <p:cNvPr id="16" name="形状2"/>
            <p:cNvSpPr txBox="1"/>
            <p:nvPr/>
          </p:nvSpPr>
          <p:spPr>
            <a:xfrm>
              <a:off x="559908" y="0"/>
              <a:ext cx="1652111" cy="760847"/>
            </a:xfrm>
            <a:custGeom>
              <a:gdLst>
                <a:gd name="connsiteX0" fmla="*/ 0 w 1652111"/>
                <a:gd name="connsiteY0" fmla="*/ 760848 h 760847"/>
                <a:gd name="connsiteX1" fmla="*/ 1652111 w 1652111"/>
                <a:gd name="connsiteY1" fmla="*/ 760848 h 760847"/>
                <a:gd name="connsiteX2" fmla="*/ 0 w 1652111"/>
                <a:gd name="connsiteY2" fmla="*/ 760848 h 760847"/>
                <a:gd name="connsiteX0-1" fmla="*/ 0 w 1652111"/>
                <a:gd name="connsiteY0-2" fmla="*/ 0 h 760847"/>
                <a:gd name="connsiteX1-3" fmla="*/ 599 w 1652111"/>
                <a:gd name="connsiteY1-4" fmla="*/ 0 h 760847"/>
                <a:gd name="connsiteX2-5" fmla="*/ 0 w 165211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52111" h="760848">
                  <a:moveTo>
                    <a:pt x="0" y="760848"/>
                  </a:moveTo>
                  <a:lnTo>
                    <a:pt x="1652111" y="760848"/>
                  </a:lnTo>
                  <a:lnTo>
                    <a:pt x="0" y="760848"/>
                  </a:lnTo>
                  <a:close/>
                </a:path>
                <a:path w="1652111" h="760848">
                  <a:moveTo>
                    <a:pt x="0" y="0"/>
                  </a:moveTo>
                  <a:lnTo>
                    <a:pt x="59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3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4"/>
            <p:cNvSpPr txBox="1"/>
            <p:nvPr/>
          </p:nvSpPr>
          <p:spPr>
            <a:xfrm>
              <a:off x="361847" y="23711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9" name="形状5"/>
            <p:cNvSpPr txBox="1"/>
            <p:nvPr/>
          </p:nvSpPr>
          <p:spPr>
            <a:xfrm>
              <a:off x="557374" y="273901"/>
              <a:ext cx="16615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触电事故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形状6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文本6" title=""/>
          <p:cNvSpPr txBox="1"/>
          <p:nvPr/>
        </p:nvSpPr>
        <p:spPr>
          <a:xfrm>
            <a:off x="417119" y="1120321"/>
            <a:ext cx="23616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触电的分类：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4" grpId="0" animBg="1"/>
      <p:bldP spid="6" grpId="0" animBg="1"/>
      <p:bldP spid="7" grpId="0" animBg="1"/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rcRect l="2877" t="13215" r="4316" b="15418"/>
          <a:stretch>
            <a:fillRect/>
          </a:stretch>
        </p:blipFill>
        <p:spPr>
          <a:xfrm>
            <a:off x="7662065" y="2308620"/>
            <a:ext cx="3991270" cy="3273466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rcRect l="1140" t="11894" r="1520" b="16740"/>
          <a:stretch>
            <a:fillRect/>
          </a:stretch>
        </p:blipFill>
        <p:spPr>
          <a:xfrm>
            <a:off x="7672416" y="2302974"/>
            <a:ext cx="3969355" cy="3286424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4" name="组合1" title=""/>
          <p:cNvGrpSpPr/>
          <p:nvPr/>
        </p:nvGrpSpPr>
        <p:grpSpPr>
          <a:xfrm>
            <a:off x="426539" y="1994878"/>
            <a:ext cx="6495374" cy="3680308"/>
            <a:chExt cx="6495374" cy="3680308"/>
          </a:xfrm>
        </p:grpSpPr>
        <p:sp>
          <p:nvSpPr>
            <p:cNvPr id="5" name="形状2"/>
            <p:cNvSpPr txBox="1"/>
            <p:nvPr/>
          </p:nvSpPr>
          <p:spPr>
            <a:xfrm>
              <a:off x="0" y="265081"/>
              <a:ext cx="6495374" cy="341522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6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7503" y="49597"/>
              <a:ext cx="411356" cy="411366"/>
            </a:xfrm>
            <a:prstGeom prst="rect">
              <a:avLst/>
            </a:prstGeom>
          </p:spPr>
        </p:pic>
        <p:sp>
          <p:nvSpPr>
            <p:cNvPr id="7" name="形状3"/>
            <p:cNvSpPr txBox="1"/>
            <p:nvPr/>
          </p:nvSpPr>
          <p:spPr>
            <a:xfrm>
              <a:off x="1851108" y="0"/>
              <a:ext cx="2793397" cy="510559"/>
            </a:xfrm>
            <a:custGeom>
              <a:gdLst>
                <a:gd name="connsiteX0" fmla="*/ 32415 w 2793397"/>
                <a:gd name="connsiteY0" fmla="*/ 0 h 510559"/>
                <a:gd name="connsiteX1" fmla="*/ 2760982 w 2793397"/>
                <a:gd name="connsiteY1" fmla="*/ 0 h 510559"/>
                <a:gd name="connsiteX2" fmla="*/ 2778884 w 2793397"/>
                <a:gd name="connsiteY2" fmla="*/ 0 h 510559"/>
                <a:gd name="connsiteX3" fmla="*/ 2793397 w 2793397"/>
                <a:gd name="connsiteY3" fmla="*/ 478144 h 510559"/>
                <a:gd name="connsiteX4" fmla="*/ 2793397 w 2793397"/>
                <a:gd name="connsiteY4" fmla="*/ 496046 h 510559"/>
                <a:gd name="connsiteX5" fmla="*/ 32415 w 2793397"/>
                <a:gd name="connsiteY5" fmla="*/ 510559 h 510559"/>
                <a:gd name="connsiteX6" fmla="*/ 23818 w 2793397"/>
                <a:gd name="connsiteY6" fmla="*/ 510559 h 510559"/>
                <a:gd name="connsiteX7" fmla="*/ 3415 w 2793397"/>
                <a:gd name="connsiteY7" fmla="*/ 494986 h 510559"/>
                <a:gd name="connsiteX8" fmla="*/ 0 w 2793397"/>
                <a:gd name="connsiteY8" fmla="*/ 32415 h 510559"/>
                <a:gd name="connsiteX9" fmla="*/ 0 w 2793397"/>
                <a:gd name="connsiteY9" fmla="*/ 14513 h 51055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93397" h="510559">
                  <a:moveTo>
                    <a:pt x="32415" y="0"/>
                  </a:moveTo>
                  <a:lnTo>
                    <a:pt x="2760982" y="0"/>
                  </a:lnTo>
                  <a:cubicBezTo>
                    <a:pt x="2778884" y="0"/>
                    <a:pt x="2793397" y="14513"/>
                    <a:pt x="2793397" y="32415"/>
                  </a:cubicBezTo>
                  <a:lnTo>
                    <a:pt x="2793397" y="478144"/>
                  </a:lnTo>
                  <a:cubicBezTo>
                    <a:pt x="2793397" y="496046"/>
                    <a:pt x="2778884" y="510559"/>
                    <a:pt x="2760982" y="510559"/>
                  </a:cubicBezTo>
                  <a:lnTo>
                    <a:pt x="32415" y="510559"/>
                  </a:lnTo>
                  <a:cubicBezTo>
                    <a:pt x="23818" y="510559"/>
                    <a:pt x="15573" y="507144"/>
                    <a:pt x="9494" y="501065"/>
                  </a:cubicBezTo>
                  <a:cubicBezTo>
                    <a:pt x="3415" y="494986"/>
                    <a:pt x="0" y="486741"/>
                    <a:pt x="0" y="478144"/>
                  </a:cubicBezTo>
                  <a:lnTo>
                    <a:pt x="0" y="32415"/>
                  </a:lnTo>
                  <a:cubicBezTo>
                    <a:pt x="0" y="14513"/>
                    <a:pt x="14513" y="0"/>
                    <a:pt x="32415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安全用电原则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8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41186" y="54064"/>
              <a:ext cx="402431" cy="402431"/>
            </a:xfrm>
            <a:prstGeom prst="rect">
              <a:avLst/>
            </a:prstGeom>
          </p:spPr>
        </p:pic>
      </p:grpSp>
      <p:sp>
        <p:nvSpPr>
          <p:cNvPr id="9" name="文本1" title=""/>
          <p:cNvSpPr txBox="1"/>
          <p:nvPr/>
        </p:nvSpPr>
        <p:spPr>
          <a:xfrm>
            <a:off x="541687" y="2548191"/>
            <a:ext cx="6692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不_____低压带电体，不______高压带电体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541687" y="3133134"/>
            <a:ext cx="66929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更换灯泡、搬动电器前应______电源开关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541687" y="3718198"/>
            <a:ext cx="52705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不弄湿用电器，不损坏绝缘层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541239" y="4256465"/>
            <a:ext cx="6337300" cy="123641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保险装置、插座、导线、家用电器等达到使用寿命应及时______。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8266121" y="5677298"/>
            <a:ext cx="27813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先断电后救人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6" title=""/>
          <p:cNvSpPr txBox="1"/>
          <p:nvPr/>
        </p:nvSpPr>
        <p:spPr>
          <a:xfrm>
            <a:off x="1318260" y="2548404"/>
            <a:ext cx="108267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接触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7" title=""/>
          <p:cNvSpPr txBox="1"/>
          <p:nvPr/>
        </p:nvSpPr>
        <p:spPr>
          <a:xfrm>
            <a:off x="4269105" y="2548642"/>
            <a:ext cx="82867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靠近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8" title=""/>
          <p:cNvSpPr txBox="1"/>
          <p:nvPr/>
        </p:nvSpPr>
        <p:spPr>
          <a:xfrm>
            <a:off x="4465320" y="3125391"/>
            <a:ext cx="86677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断开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9" title=""/>
          <p:cNvSpPr txBox="1"/>
          <p:nvPr/>
        </p:nvSpPr>
        <p:spPr>
          <a:xfrm>
            <a:off x="3222546" y="4857382"/>
            <a:ext cx="89535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更换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9" name="组合2" title=""/>
          <p:cNvGrpSpPr/>
          <p:nvPr/>
        </p:nvGrpSpPr>
        <p:grpSpPr>
          <a:xfrm>
            <a:off x="416719" y="284972"/>
            <a:ext cx="2218915" cy="835009"/>
            <a:chExt cx="2218915" cy="835009"/>
          </a:xfrm>
        </p:grpSpPr>
        <p:sp>
          <p:nvSpPr>
            <p:cNvPr id="20" name="形状4"/>
            <p:cNvSpPr txBox="1"/>
            <p:nvPr/>
          </p:nvSpPr>
          <p:spPr>
            <a:xfrm>
              <a:off x="559908" y="0"/>
              <a:ext cx="1652111" cy="760847"/>
            </a:xfrm>
            <a:custGeom>
              <a:gdLst>
                <a:gd name="connsiteX0" fmla="*/ 0 w 1652111"/>
                <a:gd name="connsiteY0" fmla="*/ 760848 h 760847"/>
                <a:gd name="connsiteX1" fmla="*/ 1652111 w 1652111"/>
                <a:gd name="connsiteY1" fmla="*/ 760848 h 760847"/>
                <a:gd name="connsiteX2" fmla="*/ 0 w 1652111"/>
                <a:gd name="connsiteY2" fmla="*/ 760848 h 760847"/>
                <a:gd name="connsiteX0-1" fmla="*/ 0 w 1652111"/>
                <a:gd name="connsiteY0-2" fmla="*/ 0 h 760847"/>
                <a:gd name="connsiteX1-3" fmla="*/ 599 w 1652111"/>
                <a:gd name="connsiteY1-4" fmla="*/ 0 h 760847"/>
                <a:gd name="connsiteX2-5" fmla="*/ 0 w 165211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52111" h="760848">
                  <a:moveTo>
                    <a:pt x="0" y="760848"/>
                  </a:moveTo>
                  <a:lnTo>
                    <a:pt x="1652111" y="760848"/>
                  </a:lnTo>
                  <a:lnTo>
                    <a:pt x="0" y="760848"/>
                  </a:lnTo>
                  <a:close/>
                </a:path>
                <a:path w="1652111" h="760848">
                  <a:moveTo>
                    <a:pt x="0" y="0"/>
                  </a:moveTo>
                  <a:lnTo>
                    <a:pt x="59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1" name="形状5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2" name="形状6"/>
            <p:cNvSpPr txBox="1"/>
            <p:nvPr/>
          </p:nvSpPr>
          <p:spPr>
            <a:xfrm>
              <a:off x="361847" y="23711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3" name="形状7"/>
            <p:cNvSpPr txBox="1"/>
            <p:nvPr/>
          </p:nvSpPr>
          <p:spPr>
            <a:xfrm>
              <a:off x="557374" y="273901"/>
              <a:ext cx="16615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触电事故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形状8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5" name="文本10" title=""/>
          <p:cNvSpPr txBox="1"/>
          <p:nvPr/>
        </p:nvSpPr>
        <p:spPr>
          <a:xfrm>
            <a:off x="417119" y="1120321"/>
            <a:ext cx="26664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安全用电原则：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7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2" grpId="0" animBg="1"/>
      <p:bldP spid="3" grpId="0" animBg="1"/>
      <p:bldP spid="1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容器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69" y="1809788"/>
            <a:ext cx="3299226" cy="4177644"/>
          </a:xfrm>
          <a:prstGeom prst="rect">
            <a:avLst/>
          </a:prstGeom>
        </p:spPr>
      </p:pic>
      <p:pic>
        <p:nvPicPr>
          <p:cNvPr id="3" name="容器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275" y="1774022"/>
            <a:ext cx="3299226" cy="4177644"/>
          </a:xfrm>
          <a:prstGeom prst="rect">
            <a:avLst/>
          </a:prstGeom>
        </p:spPr>
      </p:pic>
      <p:pic>
        <p:nvPicPr>
          <p:cNvPr id="4" name="素材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731" y="2067049"/>
            <a:ext cx="2756897" cy="3590925"/>
          </a:xfrm>
          <a:prstGeom prst="rect">
            <a:avLst/>
          </a:prstGeom>
        </p:spPr>
      </p:pic>
      <p:pic>
        <p:nvPicPr>
          <p:cNvPr id="5" name="素材2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2731" y="2067049"/>
            <a:ext cx="2756897" cy="3590925"/>
          </a:xfrm>
          <a:prstGeom prst="rect">
            <a:avLst/>
          </a:prstGeom>
        </p:spPr>
      </p:pic>
      <p:pic>
        <p:nvPicPr>
          <p:cNvPr id="6" name="素材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2731" y="2067049"/>
            <a:ext cx="2756897" cy="3590925"/>
          </a:xfrm>
          <a:prstGeom prst="rect">
            <a:avLst/>
          </a:prstGeom>
        </p:spPr>
      </p:pic>
      <p:pic>
        <p:nvPicPr>
          <p:cNvPr id="7" name="素材4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2731" y="2067049"/>
            <a:ext cx="2756897" cy="3590925"/>
          </a:xfrm>
          <a:prstGeom prst="rect">
            <a:avLst/>
          </a:prstGeom>
        </p:spPr>
      </p:pic>
      <p:pic>
        <p:nvPicPr>
          <p:cNvPr id="8" name="素材5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2731" y="2067049"/>
            <a:ext cx="2756897" cy="3590925"/>
          </a:xfrm>
          <a:prstGeom prst="rect">
            <a:avLst/>
          </a:prstGeom>
        </p:spPr>
      </p:pic>
      <p:pic>
        <p:nvPicPr>
          <p:cNvPr id="9" name="素材6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2731" y="2067049"/>
            <a:ext cx="2756897" cy="3590925"/>
          </a:xfrm>
          <a:prstGeom prst="rect">
            <a:avLst/>
          </a:prstGeom>
        </p:spPr>
      </p:pic>
      <p:pic>
        <p:nvPicPr>
          <p:cNvPr id="10" name="素材7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2465" y="2067516"/>
            <a:ext cx="2756897" cy="3590925"/>
          </a:xfrm>
          <a:prstGeom prst="rect">
            <a:avLst/>
          </a:prstGeom>
        </p:spPr>
      </p:pic>
      <p:grpSp>
        <p:nvGrpSpPr>
          <p:cNvPr id="11" name="组合1" title=""/>
          <p:cNvGrpSpPr/>
          <p:nvPr/>
        </p:nvGrpSpPr>
        <p:grpSpPr>
          <a:xfrm>
            <a:off x="4804848" y="966045"/>
            <a:ext cx="2410954" cy="491927"/>
            <a:chExt cx="2410954" cy="491927"/>
          </a:xfrm>
        </p:grpSpPr>
        <p:sp>
          <p:nvSpPr>
            <p:cNvPr id="12" name="形状2"/>
            <p:cNvSpPr txBox="1"/>
            <p:nvPr/>
          </p:nvSpPr>
          <p:spPr>
            <a:xfrm>
              <a:off x="1001754" y="85"/>
              <a:ext cx="491842" cy="491842"/>
            </a:xfrm>
            <a:custGeom>
              <a:gdLst>
                <a:gd name="connsiteX0" fmla="*/ 98368 w 491842"/>
                <a:gd name="connsiteY0" fmla="*/ 0 h 491842"/>
                <a:gd name="connsiteX1" fmla="*/ 491842 w 491842"/>
                <a:gd name="connsiteY1" fmla="*/ 0 h 491842"/>
                <a:gd name="connsiteX2" fmla="*/ 491842 w 491842"/>
                <a:gd name="connsiteY2" fmla="*/ 393473 h 491842"/>
                <a:gd name="connsiteX3" fmla="*/ 491842 w 491842"/>
                <a:gd name="connsiteY3" fmla="*/ 447801 h 491842"/>
                <a:gd name="connsiteX4" fmla="*/ 0 w 491842"/>
                <a:gd name="connsiteY4" fmla="*/ 491842 h 491842"/>
                <a:gd name="connsiteX5" fmla="*/ 0 w 491842"/>
                <a:gd name="connsiteY5" fmla="*/ 98368 h 491842"/>
                <a:gd name="connsiteX6" fmla="*/ 0 w 491842"/>
                <a:gd name="connsiteY6" fmla="*/ 44041 h 4918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1841" h="491841">
                  <a:moveTo>
                    <a:pt x="98368" y="0"/>
                  </a:moveTo>
                  <a:lnTo>
                    <a:pt x="491842" y="0"/>
                  </a:lnTo>
                  <a:lnTo>
                    <a:pt x="491842" y="393473"/>
                  </a:lnTo>
                  <a:cubicBezTo>
                    <a:pt x="491842" y="447801"/>
                    <a:pt x="447801" y="491842"/>
                    <a:pt x="393473" y="491842"/>
                  </a:cubicBezTo>
                  <a:lnTo>
                    <a:pt x="0" y="491842"/>
                  </a:lnTo>
                  <a:lnTo>
                    <a:pt x="0" y="98368"/>
                  </a:lnTo>
                  <a:cubicBezTo>
                    <a:pt x="0" y="44041"/>
                    <a:pt x="44041" y="0"/>
                    <a:pt x="98368" y="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2857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3"/>
            <p:cNvSpPr txBox="1"/>
            <p:nvPr/>
          </p:nvSpPr>
          <p:spPr>
            <a:xfrm>
              <a:off x="917357" y="0"/>
              <a:ext cx="491842" cy="491842"/>
            </a:xfrm>
            <a:custGeom>
              <a:gdLst>
                <a:gd name="connsiteX0" fmla="*/ 98368 w 491842"/>
                <a:gd name="connsiteY0" fmla="*/ 0 h 491842"/>
                <a:gd name="connsiteX1" fmla="*/ 491842 w 491842"/>
                <a:gd name="connsiteY1" fmla="*/ 0 h 491842"/>
                <a:gd name="connsiteX2" fmla="*/ 491842 w 491842"/>
                <a:gd name="connsiteY2" fmla="*/ 393473 h 491842"/>
                <a:gd name="connsiteX3" fmla="*/ 491842 w 491842"/>
                <a:gd name="connsiteY3" fmla="*/ 447801 h 491842"/>
                <a:gd name="connsiteX4" fmla="*/ 0 w 491842"/>
                <a:gd name="connsiteY4" fmla="*/ 491842 h 491842"/>
                <a:gd name="connsiteX5" fmla="*/ 0 w 491842"/>
                <a:gd name="connsiteY5" fmla="*/ 98368 h 491842"/>
                <a:gd name="connsiteX6" fmla="*/ 0 w 491842"/>
                <a:gd name="connsiteY6" fmla="*/ 44041 h 4918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1841" h="491841">
                  <a:moveTo>
                    <a:pt x="98368" y="0"/>
                  </a:moveTo>
                  <a:lnTo>
                    <a:pt x="491842" y="0"/>
                  </a:lnTo>
                  <a:lnTo>
                    <a:pt x="491842" y="393473"/>
                  </a:lnTo>
                  <a:cubicBezTo>
                    <a:pt x="491842" y="447801"/>
                    <a:pt x="447801" y="491842"/>
                    <a:pt x="393473" y="491842"/>
                  </a:cubicBezTo>
                  <a:lnTo>
                    <a:pt x="0" y="491842"/>
                  </a:lnTo>
                  <a:lnTo>
                    <a:pt x="0" y="98368"/>
                  </a:lnTo>
                  <a:cubicBezTo>
                    <a:pt x="0" y="44041"/>
                    <a:pt x="44041" y="0"/>
                    <a:pt x="98368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2857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形状4"/>
            <p:cNvSpPr txBox="1"/>
            <p:nvPr/>
          </p:nvSpPr>
          <p:spPr>
            <a:xfrm>
              <a:off x="84397" y="85"/>
              <a:ext cx="491842" cy="491842"/>
            </a:xfrm>
            <a:custGeom>
              <a:gdLst>
                <a:gd name="connsiteX0" fmla="*/ 98368 w 491842"/>
                <a:gd name="connsiteY0" fmla="*/ 0 h 491842"/>
                <a:gd name="connsiteX1" fmla="*/ 491842 w 491842"/>
                <a:gd name="connsiteY1" fmla="*/ 0 h 491842"/>
                <a:gd name="connsiteX2" fmla="*/ 491842 w 491842"/>
                <a:gd name="connsiteY2" fmla="*/ 393473 h 491842"/>
                <a:gd name="connsiteX3" fmla="*/ 491842 w 491842"/>
                <a:gd name="connsiteY3" fmla="*/ 447801 h 491842"/>
                <a:gd name="connsiteX4" fmla="*/ 0 w 491842"/>
                <a:gd name="connsiteY4" fmla="*/ 491842 h 491842"/>
                <a:gd name="connsiteX5" fmla="*/ 0 w 491842"/>
                <a:gd name="connsiteY5" fmla="*/ 98368 h 491842"/>
                <a:gd name="connsiteX6" fmla="*/ 0 w 491842"/>
                <a:gd name="connsiteY6" fmla="*/ 44041 h 4918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1841" h="491841">
                  <a:moveTo>
                    <a:pt x="98368" y="0"/>
                  </a:moveTo>
                  <a:lnTo>
                    <a:pt x="491842" y="0"/>
                  </a:lnTo>
                  <a:lnTo>
                    <a:pt x="491842" y="393473"/>
                  </a:lnTo>
                  <a:cubicBezTo>
                    <a:pt x="491842" y="447801"/>
                    <a:pt x="447801" y="491842"/>
                    <a:pt x="393473" y="491842"/>
                  </a:cubicBezTo>
                  <a:lnTo>
                    <a:pt x="0" y="491842"/>
                  </a:lnTo>
                  <a:lnTo>
                    <a:pt x="0" y="98368"/>
                  </a:lnTo>
                  <a:cubicBezTo>
                    <a:pt x="0" y="44041"/>
                    <a:pt x="44041" y="0"/>
                    <a:pt x="98368" y="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2857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5"/>
            <p:cNvSpPr txBox="1"/>
            <p:nvPr/>
          </p:nvSpPr>
          <p:spPr>
            <a:xfrm>
              <a:off x="0" y="0"/>
              <a:ext cx="491842" cy="491842"/>
            </a:xfrm>
            <a:custGeom>
              <a:gdLst>
                <a:gd name="connsiteX0" fmla="*/ 98368 w 491842"/>
                <a:gd name="connsiteY0" fmla="*/ 0 h 491842"/>
                <a:gd name="connsiteX1" fmla="*/ 491842 w 491842"/>
                <a:gd name="connsiteY1" fmla="*/ 0 h 491842"/>
                <a:gd name="connsiteX2" fmla="*/ 491842 w 491842"/>
                <a:gd name="connsiteY2" fmla="*/ 393473 h 491842"/>
                <a:gd name="connsiteX3" fmla="*/ 491842 w 491842"/>
                <a:gd name="connsiteY3" fmla="*/ 447801 h 491842"/>
                <a:gd name="connsiteX4" fmla="*/ 0 w 491842"/>
                <a:gd name="connsiteY4" fmla="*/ 491842 h 491842"/>
                <a:gd name="connsiteX5" fmla="*/ 0 w 491842"/>
                <a:gd name="connsiteY5" fmla="*/ 98368 h 491842"/>
                <a:gd name="connsiteX6" fmla="*/ 0 w 491842"/>
                <a:gd name="connsiteY6" fmla="*/ 44041 h 4918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1841" h="491841">
                  <a:moveTo>
                    <a:pt x="98368" y="0"/>
                  </a:moveTo>
                  <a:lnTo>
                    <a:pt x="491842" y="0"/>
                  </a:lnTo>
                  <a:lnTo>
                    <a:pt x="491842" y="393473"/>
                  </a:lnTo>
                  <a:cubicBezTo>
                    <a:pt x="491842" y="447801"/>
                    <a:pt x="447801" y="491842"/>
                    <a:pt x="393473" y="491842"/>
                  </a:cubicBezTo>
                  <a:lnTo>
                    <a:pt x="0" y="491842"/>
                  </a:lnTo>
                  <a:lnTo>
                    <a:pt x="0" y="98368"/>
                  </a:lnTo>
                  <a:cubicBezTo>
                    <a:pt x="0" y="44041"/>
                    <a:pt x="44041" y="0"/>
                    <a:pt x="98368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2857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分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形状6"/>
            <p:cNvSpPr txBox="1"/>
            <p:nvPr/>
          </p:nvSpPr>
          <p:spPr>
            <a:xfrm>
              <a:off x="1919112" y="85"/>
              <a:ext cx="491842" cy="491842"/>
            </a:xfrm>
            <a:custGeom>
              <a:gdLst>
                <a:gd name="connsiteX0" fmla="*/ 98368 w 491842"/>
                <a:gd name="connsiteY0" fmla="*/ 0 h 491842"/>
                <a:gd name="connsiteX1" fmla="*/ 491842 w 491842"/>
                <a:gd name="connsiteY1" fmla="*/ 0 h 491842"/>
                <a:gd name="connsiteX2" fmla="*/ 491842 w 491842"/>
                <a:gd name="connsiteY2" fmla="*/ 393473 h 491842"/>
                <a:gd name="connsiteX3" fmla="*/ 491842 w 491842"/>
                <a:gd name="connsiteY3" fmla="*/ 447801 h 491842"/>
                <a:gd name="connsiteX4" fmla="*/ 0 w 491842"/>
                <a:gd name="connsiteY4" fmla="*/ 491842 h 491842"/>
                <a:gd name="connsiteX5" fmla="*/ 0 w 491842"/>
                <a:gd name="connsiteY5" fmla="*/ 98368 h 491842"/>
                <a:gd name="connsiteX6" fmla="*/ 0 w 491842"/>
                <a:gd name="connsiteY6" fmla="*/ 44041 h 4918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1841" h="491841">
                  <a:moveTo>
                    <a:pt x="98368" y="0"/>
                  </a:moveTo>
                  <a:lnTo>
                    <a:pt x="491842" y="0"/>
                  </a:lnTo>
                  <a:lnTo>
                    <a:pt x="491842" y="393473"/>
                  </a:lnTo>
                  <a:cubicBezTo>
                    <a:pt x="491842" y="447801"/>
                    <a:pt x="447801" y="491842"/>
                    <a:pt x="393473" y="491842"/>
                  </a:cubicBezTo>
                  <a:lnTo>
                    <a:pt x="0" y="491842"/>
                  </a:lnTo>
                  <a:lnTo>
                    <a:pt x="0" y="98368"/>
                  </a:lnTo>
                  <a:cubicBezTo>
                    <a:pt x="0" y="44041"/>
                    <a:pt x="44041" y="0"/>
                    <a:pt x="98368" y="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2857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形状7"/>
            <p:cNvSpPr txBox="1"/>
            <p:nvPr/>
          </p:nvSpPr>
          <p:spPr>
            <a:xfrm>
              <a:off x="1834715" y="0"/>
              <a:ext cx="491842" cy="491842"/>
            </a:xfrm>
            <a:custGeom>
              <a:gdLst>
                <a:gd name="connsiteX0" fmla="*/ 98368 w 491842"/>
                <a:gd name="connsiteY0" fmla="*/ 0 h 491842"/>
                <a:gd name="connsiteX1" fmla="*/ 491842 w 491842"/>
                <a:gd name="connsiteY1" fmla="*/ 0 h 491842"/>
                <a:gd name="connsiteX2" fmla="*/ 491842 w 491842"/>
                <a:gd name="connsiteY2" fmla="*/ 393473 h 491842"/>
                <a:gd name="connsiteX3" fmla="*/ 491842 w 491842"/>
                <a:gd name="connsiteY3" fmla="*/ 447801 h 491842"/>
                <a:gd name="connsiteX4" fmla="*/ 0 w 491842"/>
                <a:gd name="connsiteY4" fmla="*/ 491842 h 491842"/>
                <a:gd name="connsiteX5" fmla="*/ 0 w 491842"/>
                <a:gd name="connsiteY5" fmla="*/ 98368 h 491842"/>
                <a:gd name="connsiteX6" fmla="*/ 0 w 491842"/>
                <a:gd name="connsiteY6" fmla="*/ 44041 h 4918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1841" h="491841">
                  <a:moveTo>
                    <a:pt x="98368" y="0"/>
                  </a:moveTo>
                  <a:lnTo>
                    <a:pt x="491842" y="0"/>
                  </a:lnTo>
                  <a:lnTo>
                    <a:pt x="491842" y="393473"/>
                  </a:lnTo>
                  <a:cubicBezTo>
                    <a:pt x="491842" y="447801"/>
                    <a:pt x="447801" y="491842"/>
                    <a:pt x="393473" y="491842"/>
                  </a:cubicBezTo>
                  <a:lnTo>
                    <a:pt x="0" y="491842"/>
                  </a:lnTo>
                  <a:lnTo>
                    <a:pt x="0" y="98368"/>
                  </a:lnTo>
                  <a:cubicBezTo>
                    <a:pt x="0" y="44041"/>
                    <a:pt x="44041" y="0"/>
                    <a:pt x="98368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28575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分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8" name="素材8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2608" y="2066982"/>
            <a:ext cx="2756897" cy="3590925"/>
          </a:xfrm>
          <a:prstGeom prst="rect">
            <a:avLst/>
          </a:prstGeom>
        </p:spPr>
      </p:pic>
      <p:sp>
        <p:nvSpPr>
          <p:cNvPr id="19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20" name="组合2" title=""/>
          <p:cNvGrpSpPr/>
          <p:nvPr/>
        </p:nvGrpSpPr>
        <p:grpSpPr>
          <a:xfrm>
            <a:off x="416719" y="284972"/>
            <a:ext cx="2218915" cy="835009"/>
            <a:chExt cx="2218915" cy="835009"/>
          </a:xfrm>
        </p:grpSpPr>
        <p:sp>
          <p:nvSpPr>
            <p:cNvPr id="21" name="形状8"/>
            <p:cNvSpPr txBox="1"/>
            <p:nvPr/>
          </p:nvSpPr>
          <p:spPr>
            <a:xfrm>
              <a:off x="559908" y="0"/>
              <a:ext cx="1652111" cy="760847"/>
            </a:xfrm>
            <a:custGeom>
              <a:gdLst>
                <a:gd name="connsiteX0" fmla="*/ 0 w 1652111"/>
                <a:gd name="connsiteY0" fmla="*/ 760848 h 760847"/>
                <a:gd name="connsiteX1" fmla="*/ 1652111 w 1652111"/>
                <a:gd name="connsiteY1" fmla="*/ 760848 h 760847"/>
                <a:gd name="connsiteX2" fmla="*/ 0 w 1652111"/>
                <a:gd name="connsiteY2" fmla="*/ 760848 h 760847"/>
                <a:gd name="connsiteX0-1" fmla="*/ 0 w 1652111"/>
                <a:gd name="connsiteY0-2" fmla="*/ 0 h 760847"/>
                <a:gd name="connsiteX1-3" fmla="*/ 599 w 1652111"/>
                <a:gd name="connsiteY1-4" fmla="*/ 0 h 760847"/>
                <a:gd name="connsiteX2-5" fmla="*/ 0 w 165211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52111" h="760848">
                  <a:moveTo>
                    <a:pt x="0" y="760848"/>
                  </a:moveTo>
                  <a:lnTo>
                    <a:pt x="1652111" y="760848"/>
                  </a:lnTo>
                  <a:lnTo>
                    <a:pt x="0" y="760848"/>
                  </a:lnTo>
                  <a:close/>
                </a:path>
                <a:path w="1652111" h="760848">
                  <a:moveTo>
                    <a:pt x="0" y="0"/>
                  </a:moveTo>
                  <a:lnTo>
                    <a:pt x="59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2" name="形状9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3" name="形状10"/>
            <p:cNvSpPr txBox="1"/>
            <p:nvPr/>
          </p:nvSpPr>
          <p:spPr>
            <a:xfrm>
              <a:off x="361847" y="23711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4" name="形状11"/>
            <p:cNvSpPr txBox="1"/>
            <p:nvPr/>
          </p:nvSpPr>
          <p:spPr>
            <a:xfrm>
              <a:off x="557374" y="273901"/>
              <a:ext cx="16615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触电事故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形状12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6" name="文本1" title=""/>
          <p:cNvSpPr txBox="1"/>
          <p:nvPr/>
        </p:nvSpPr>
        <p:spPr>
          <a:xfrm>
            <a:off x="417119" y="1120321"/>
            <a:ext cx="26664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安全用电原则：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415528" y="284966"/>
            <a:ext cx="2285591" cy="835006"/>
            <a:chExt cx="2285591" cy="835006"/>
          </a:xfrm>
        </p:grpSpPr>
        <p:sp>
          <p:nvSpPr>
            <p:cNvPr id="3" name="形状2"/>
            <p:cNvSpPr txBox="1"/>
            <p:nvPr/>
          </p:nvSpPr>
          <p:spPr>
            <a:xfrm>
              <a:off x="559908" y="0"/>
              <a:ext cx="1655921" cy="760847"/>
            </a:xfrm>
            <a:custGeom>
              <a:gdLst>
                <a:gd name="connsiteX0" fmla="*/ 0 w 1655921"/>
                <a:gd name="connsiteY0" fmla="*/ 760847 h 760847"/>
                <a:gd name="connsiteX1" fmla="*/ 1655921 w 1655921"/>
                <a:gd name="connsiteY1" fmla="*/ 760847 h 760847"/>
                <a:gd name="connsiteX2" fmla="*/ 0 w 1655921"/>
                <a:gd name="connsiteY2" fmla="*/ 760847 h 760847"/>
                <a:gd name="connsiteX0-1" fmla="*/ 0 w 1655921"/>
                <a:gd name="connsiteY0-2" fmla="*/ 0 h 760847"/>
                <a:gd name="connsiteX1-3" fmla="*/ 601 w 1655921"/>
                <a:gd name="connsiteY1-4" fmla="*/ 0 h 760847"/>
                <a:gd name="connsiteX2-5" fmla="*/ 0 w 165592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55921" h="760847">
                  <a:moveTo>
                    <a:pt x="0" y="760847"/>
                  </a:moveTo>
                  <a:lnTo>
                    <a:pt x="1655921" y="760847"/>
                  </a:lnTo>
                  <a:lnTo>
                    <a:pt x="0" y="760847"/>
                  </a:lnTo>
                  <a:close/>
                </a:path>
                <a:path w="1655921" h="760847">
                  <a:moveTo>
                    <a:pt x="0" y="0"/>
                  </a:moveTo>
                  <a:lnTo>
                    <a:pt x="60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361847" y="23711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557375" y="273901"/>
              <a:ext cx="1728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2" action="ppaction://hlinksldjump"/>
                </a:rPr>
                <a:t>注意防雷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2" title=""/>
          <p:cNvGrpSpPr/>
          <p:nvPr/>
        </p:nvGrpSpPr>
        <p:grpSpPr>
          <a:xfrm>
            <a:off x="426644" y="2070697"/>
            <a:ext cx="5862295" cy="3017091"/>
            <a:chExt cx="5862295" cy="3017091"/>
          </a:xfrm>
        </p:grpSpPr>
        <p:sp>
          <p:nvSpPr>
            <p:cNvPr id="9" name="形状7"/>
            <p:cNvSpPr txBox="1"/>
            <p:nvPr/>
          </p:nvSpPr>
          <p:spPr>
            <a:xfrm>
              <a:off x="0" y="254232"/>
              <a:ext cx="5476199" cy="261571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0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4009" y="49597"/>
              <a:ext cx="411356" cy="411366"/>
            </a:xfrm>
            <a:prstGeom prst="rect">
              <a:avLst/>
            </a:prstGeom>
          </p:spPr>
        </p:pic>
        <p:sp>
          <p:nvSpPr>
            <p:cNvPr id="11" name="形状8"/>
            <p:cNvSpPr txBox="1"/>
            <p:nvPr/>
          </p:nvSpPr>
          <p:spPr>
            <a:xfrm>
              <a:off x="1517614" y="0"/>
              <a:ext cx="2440972" cy="510559"/>
            </a:xfrm>
            <a:custGeom>
              <a:gdLst>
                <a:gd name="connsiteX0" fmla="*/ 32415 w 2440972"/>
                <a:gd name="connsiteY0" fmla="*/ 0 h 510559"/>
                <a:gd name="connsiteX1" fmla="*/ 2408557 w 2440972"/>
                <a:gd name="connsiteY1" fmla="*/ 0 h 510559"/>
                <a:gd name="connsiteX2" fmla="*/ 2426459 w 2440972"/>
                <a:gd name="connsiteY2" fmla="*/ 0 h 510559"/>
                <a:gd name="connsiteX3" fmla="*/ 2440972 w 2440972"/>
                <a:gd name="connsiteY3" fmla="*/ 478144 h 510559"/>
                <a:gd name="connsiteX4" fmla="*/ 2440972 w 2440972"/>
                <a:gd name="connsiteY4" fmla="*/ 496046 h 510559"/>
                <a:gd name="connsiteX5" fmla="*/ 32415 w 2440972"/>
                <a:gd name="connsiteY5" fmla="*/ 510559 h 510559"/>
                <a:gd name="connsiteX6" fmla="*/ 23818 w 2440972"/>
                <a:gd name="connsiteY6" fmla="*/ 510559 h 510559"/>
                <a:gd name="connsiteX7" fmla="*/ 3415 w 2440972"/>
                <a:gd name="connsiteY7" fmla="*/ 494986 h 510559"/>
                <a:gd name="connsiteX8" fmla="*/ 0 w 2440972"/>
                <a:gd name="connsiteY8" fmla="*/ 32415 h 510559"/>
                <a:gd name="connsiteX9" fmla="*/ 0 w 2440972"/>
                <a:gd name="connsiteY9" fmla="*/ 14513 h 51055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0972" h="510559">
                  <a:moveTo>
                    <a:pt x="32415" y="0"/>
                  </a:moveTo>
                  <a:lnTo>
                    <a:pt x="2408557" y="0"/>
                  </a:lnTo>
                  <a:cubicBezTo>
                    <a:pt x="2426459" y="0"/>
                    <a:pt x="2440972" y="14513"/>
                    <a:pt x="2440972" y="32415"/>
                  </a:cubicBezTo>
                  <a:lnTo>
                    <a:pt x="2440972" y="478144"/>
                  </a:lnTo>
                  <a:cubicBezTo>
                    <a:pt x="2440972" y="496046"/>
                    <a:pt x="2426459" y="510559"/>
                    <a:pt x="2408557" y="510559"/>
                  </a:cubicBezTo>
                  <a:lnTo>
                    <a:pt x="32415" y="510559"/>
                  </a:lnTo>
                  <a:cubicBezTo>
                    <a:pt x="23818" y="510559"/>
                    <a:pt x="15573" y="507144"/>
                    <a:pt x="9494" y="501065"/>
                  </a:cubicBezTo>
                  <a:cubicBezTo>
                    <a:pt x="3415" y="494986"/>
                    <a:pt x="0" y="486741"/>
                    <a:pt x="0" y="478144"/>
                  </a:cubicBezTo>
                  <a:lnTo>
                    <a:pt x="0" y="32415"/>
                  </a:lnTo>
                  <a:cubicBezTo>
                    <a:pt x="0" y="14513"/>
                    <a:pt x="14513" y="0"/>
                    <a:pt x="32415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雷电的危害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2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03586" y="49835"/>
              <a:ext cx="410766" cy="410766"/>
            </a:xfrm>
            <a:prstGeom prst="rect">
              <a:avLst/>
            </a:prstGeom>
          </p:spPr>
        </p:pic>
        <p:sp>
          <p:nvSpPr>
            <p:cNvPr id="13" name="文本8"/>
            <p:cNvSpPr txBox="1"/>
            <p:nvPr/>
          </p:nvSpPr>
          <p:spPr>
            <a:xfrm>
              <a:off x="144123" y="439360"/>
              <a:ext cx="5718172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雷电是大气中一种剧烈的_____现象。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9"/>
            <p:cNvSpPr txBox="1"/>
            <p:nvPr/>
          </p:nvSpPr>
          <p:spPr>
            <a:xfrm>
              <a:off x="144351" y="1031643"/>
              <a:ext cx="5598686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雷电电压：_________~________伏。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文本10"/>
            <p:cNvSpPr txBox="1"/>
            <p:nvPr/>
          </p:nvSpPr>
          <p:spPr>
            <a:xfrm>
              <a:off x="144123" y="1624108"/>
              <a:ext cx="5598686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雷电电流：________~_________安。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11"/>
            <p:cNvSpPr txBox="1"/>
            <p:nvPr/>
          </p:nvSpPr>
          <p:spPr>
            <a:xfrm>
              <a:off x="144361" y="2216467"/>
              <a:ext cx="4536168" cy="80062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危害：立即致人______。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文本1" title=""/>
          <p:cNvSpPr txBox="1"/>
          <p:nvPr/>
        </p:nvSpPr>
        <p:spPr>
          <a:xfrm>
            <a:off x="4445432" y="2510076"/>
            <a:ext cx="8382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放电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2" title=""/>
          <p:cNvSpPr txBox="1"/>
          <p:nvPr/>
        </p:nvSpPr>
        <p:spPr>
          <a:xfrm>
            <a:off x="2631872" y="3102416"/>
            <a:ext cx="11430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几百万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3" title=""/>
          <p:cNvSpPr txBox="1"/>
          <p:nvPr/>
        </p:nvSpPr>
        <p:spPr>
          <a:xfrm>
            <a:off x="4239692" y="3102531"/>
            <a:ext cx="91559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几亿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4" title=""/>
          <p:cNvSpPr txBox="1"/>
          <p:nvPr/>
        </p:nvSpPr>
        <p:spPr>
          <a:xfrm>
            <a:off x="2740571" y="3694747"/>
            <a:ext cx="84772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几万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5" title=""/>
          <p:cNvSpPr txBox="1"/>
          <p:nvPr/>
        </p:nvSpPr>
        <p:spPr>
          <a:xfrm>
            <a:off x="4033838" y="3694633"/>
            <a:ext cx="112156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十几万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6" title=""/>
          <p:cNvSpPr txBox="1"/>
          <p:nvPr/>
        </p:nvSpPr>
        <p:spPr>
          <a:xfrm>
            <a:off x="3294812" y="4287212"/>
            <a:ext cx="8382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死亡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7" title=""/>
          <p:cNvSpPr txBox="1"/>
          <p:nvPr/>
        </p:nvSpPr>
        <p:spPr>
          <a:xfrm>
            <a:off x="410013" y="1124626"/>
            <a:ext cx="222146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雷电的危害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526" y="2165880"/>
            <a:ext cx="5031524" cy="2830239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8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5"/>
            <a:ext cx="2285590" cy="835006"/>
            <a:chExt cx="2285590" cy="835006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1655921" cy="760847"/>
            </a:xfrm>
            <a:custGeom>
              <a:gdLst>
                <a:gd name="connsiteX0" fmla="*/ 0 w 1655921"/>
                <a:gd name="connsiteY0" fmla="*/ 760847 h 760847"/>
                <a:gd name="connsiteX1" fmla="*/ 1655921 w 1655921"/>
                <a:gd name="connsiteY1" fmla="*/ 760847 h 760847"/>
                <a:gd name="connsiteX2" fmla="*/ 0 w 1655921"/>
                <a:gd name="connsiteY2" fmla="*/ 760847 h 760847"/>
                <a:gd name="connsiteX0-1" fmla="*/ 0 w 1655921"/>
                <a:gd name="connsiteY0-2" fmla="*/ 0 h 760847"/>
                <a:gd name="connsiteX1-3" fmla="*/ 601 w 1655921"/>
                <a:gd name="connsiteY1-4" fmla="*/ 0 h 760847"/>
                <a:gd name="connsiteX2-5" fmla="*/ 0 w 165592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55921" h="760847">
                  <a:moveTo>
                    <a:pt x="0" y="760847"/>
                  </a:moveTo>
                  <a:lnTo>
                    <a:pt x="1655921" y="760847"/>
                  </a:lnTo>
                  <a:lnTo>
                    <a:pt x="0" y="760847"/>
                  </a:lnTo>
                  <a:close/>
                </a:path>
                <a:path w="1655921" h="760847">
                  <a:moveTo>
                    <a:pt x="0" y="0"/>
                  </a:moveTo>
                  <a:lnTo>
                    <a:pt x="60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1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1728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注意防雷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0013" y="1124626"/>
            <a:ext cx="222146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怎样防雷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330403" y="1716481"/>
            <a:ext cx="4333199" cy="4122086"/>
            <a:chExt cx="4333199" cy="4122086"/>
          </a:xfrm>
        </p:grpSpPr>
        <p:sp>
          <p:nvSpPr>
            <p:cNvPr id="11" name="形状7"/>
            <p:cNvSpPr txBox="1"/>
            <p:nvPr/>
          </p:nvSpPr>
          <p:spPr>
            <a:xfrm>
              <a:off x="0" y="268119"/>
              <a:ext cx="4333199" cy="385396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2" name="图片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2314" y="49597"/>
              <a:ext cx="411356" cy="411366"/>
            </a:xfrm>
            <a:prstGeom prst="rect">
              <a:avLst/>
            </a:prstGeom>
          </p:spPr>
        </p:pic>
        <p:sp>
          <p:nvSpPr>
            <p:cNvPr id="13" name="形状8"/>
            <p:cNvSpPr txBox="1"/>
            <p:nvPr/>
          </p:nvSpPr>
          <p:spPr>
            <a:xfrm>
              <a:off x="945918" y="0"/>
              <a:ext cx="2440972" cy="510559"/>
            </a:xfrm>
            <a:custGeom>
              <a:gdLst>
                <a:gd name="connsiteX0" fmla="*/ 32415 w 2440972"/>
                <a:gd name="connsiteY0" fmla="*/ 0 h 510559"/>
                <a:gd name="connsiteX1" fmla="*/ 2408557 w 2440972"/>
                <a:gd name="connsiteY1" fmla="*/ 0 h 510559"/>
                <a:gd name="connsiteX2" fmla="*/ 2426459 w 2440972"/>
                <a:gd name="connsiteY2" fmla="*/ 0 h 510559"/>
                <a:gd name="connsiteX3" fmla="*/ 2440972 w 2440972"/>
                <a:gd name="connsiteY3" fmla="*/ 478144 h 510559"/>
                <a:gd name="connsiteX4" fmla="*/ 2440972 w 2440972"/>
                <a:gd name="connsiteY4" fmla="*/ 496046 h 510559"/>
                <a:gd name="connsiteX5" fmla="*/ 32415 w 2440972"/>
                <a:gd name="connsiteY5" fmla="*/ 510559 h 510559"/>
                <a:gd name="connsiteX6" fmla="*/ 23818 w 2440972"/>
                <a:gd name="connsiteY6" fmla="*/ 510559 h 510559"/>
                <a:gd name="connsiteX7" fmla="*/ 3415 w 2440972"/>
                <a:gd name="connsiteY7" fmla="*/ 494986 h 510559"/>
                <a:gd name="connsiteX8" fmla="*/ 0 w 2440972"/>
                <a:gd name="connsiteY8" fmla="*/ 32415 h 510559"/>
                <a:gd name="connsiteX9" fmla="*/ 0 w 2440972"/>
                <a:gd name="connsiteY9" fmla="*/ 14513 h 51055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0972" h="510559">
                  <a:moveTo>
                    <a:pt x="32415" y="0"/>
                  </a:moveTo>
                  <a:lnTo>
                    <a:pt x="2408557" y="0"/>
                  </a:lnTo>
                  <a:cubicBezTo>
                    <a:pt x="2426459" y="0"/>
                    <a:pt x="2440972" y="14513"/>
                    <a:pt x="2440972" y="32415"/>
                  </a:cubicBezTo>
                  <a:lnTo>
                    <a:pt x="2440972" y="478144"/>
                  </a:lnTo>
                  <a:cubicBezTo>
                    <a:pt x="2440972" y="496046"/>
                    <a:pt x="2426459" y="510559"/>
                    <a:pt x="2408557" y="510559"/>
                  </a:cubicBezTo>
                  <a:lnTo>
                    <a:pt x="32415" y="510559"/>
                  </a:lnTo>
                  <a:cubicBezTo>
                    <a:pt x="23818" y="510559"/>
                    <a:pt x="15573" y="507144"/>
                    <a:pt x="9494" y="501065"/>
                  </a:cubicBezTo>
                  <a:cubicBezTo>
                    <a:pt x="3415" y="494986"/>
                    <a:pt x="0" y="486741"/>
                    <a:pt x="0" y="478144"/>
                  </a:cubicBezTo>
                  <a:lnTo>
                    <a:pt x="0" y="32415"/>
                  </a:lnTo>
                  <a:cubicBezTo>
                    <a:pt x="0" y="14513"/>
                    <a:pt x="14513" y="0"/>
                    <a:pt x="32415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怎样防雷  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4" name="图片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1891" y="49835"/>
              <a:ext cx="410766" cy="410766"/>
            </a:xfrm>
            <a:prstGeom prst="rect">
              <a:avLst/>
            </a:prstGeom>
          </p:spPr>
        </p:pic>
      </p:grpSp>
      <p:sp>
        <p:nvSpPr>
          <p:cNvPr id="15" name="文本2" title=""/>
          <p:cNvSpPr txBox="1"/>
          <p:nvPr/>
        </p:nvSpPr>
        <p:spPr>
          <a:xfrm>
            <a:off x="474526" y="2169728"/>
            <a:ext cx="3927472" cy="59277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不要靠近金属栏杆；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3" title=""/>
          <p:cNvSpPr txBox="1"/>
          <p:nvPr/>
        </p:nvSpPr>
        <p:spPr>
          <a:xfrm>
            <a:off x="474755" y="2762012"/>
            <a:ext cx="403659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各种电器应暂停使用；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4" title=""/>
          <p:cNvSpPr txBox="1"/>
          <p:nvPr/>
        </p:nvSpPr>
        <p:spPr>
          <a:xfrm>
            <a:off x="474526" y="3354476"/>
            <a:ext cx="403659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迅速走进屋内或汽车内；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5" title=""/>
          <p:cNvSpPr txBox="1"/>
          <p:nvPr/>
        </p:nvSpPr>
        <p:spPr>
          <a:xfrm>
            <a:off x="474764" y="3946836"/>
            <a:ext cx="373606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不要手持金属物品；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6" title=""/>
          <p:cNvSpPr txBox="1"/>
          <p:nvPr/>
        </p:nvSpPr>
        <p:spPr>
          <a:xfrm>
            <a:off x="474764" y="4434402"/>
            <a:ext cx="4193267" cy="123641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在高山上,应该找没有积水的凹坑处双脚并拢蹲下。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915" y="1791584"/>
            <a:ext cx="3208271" cy="1923146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图片2" title=""/>
          <p:cNvPicPr>
            <a:picLocks noChangeAspect="1"/>
          </p:cNvPicPr>
          <p:nvPr/>
        </p:nvPicPr>
        <p:blipFill>
          <a:blip r:embed="rId5"/>
          <a:srcRect b="1048"/>
          <a:stretch>
            <a:fillRect/>
          </a:stretch>
        </p:blipFill>
        <p:spPr>
          <a:xfrm>
            <a:off x="4955638" y="3994050"/>
            <a:ext cx="3208162" cy="1924884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图片3" title=""/>
          <p:cNvPicPr>
            <a:picLocks noChangeAspect="1"/>
          </p:cNvPicPr>
          <p:nvPr/>
        </p:nvPicPr>
        <p:blipFill>
          <a:blip r:embed="rId6"/>
          <a:srcRect t="4973" b="15630"/>
          <a:stretch>
            <a:fillRect/>
          </a:stretch>
        </p:blipFill>
        <p:spPr>
          <a:xfrm>
            <a:off x="8493014" y="1790910"/>
            <a:ext cx="3207963" cy="1924421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图片4" title=""/>
          <p:cNvPicPr>
            <a:picLocks noChangeAspect="1"/>
          </p:cNvPicPr>
          <p:nvPr/>
        </p:nvPicPr>
        <p:blipFill>
          <a:blip r:embed="rId7"/>
          <a:srcRect t="9027" b="15972"/>
          <a:stretch>
            <a:fillRect/>
          </a:stretch>
        </p:blipFill>
        <p:spPr>
          <a:xfrm>
            <a:off x="8493309" y="3994860"/>
            <a:ext cx="3208022" cy="1924137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文本7" title=""/>
          <p:cNvSpPr txBox="1"/>
          <p:nvPr/>
        </p:nvSpPr>
        <p:spPr>
          <a:xfrm>
            <a:off x="8598551" y="5918711"/>
            <a:ext cx="3000375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避雷线/架空线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8" title=""/>
          <p:cNvSpPr txBox="1"/>
          <p:nvPr/>
        </p:nvSpPr>
        <p:spPr>
          <a:xfrm>
            <a:off x="5703999" y="5918768"/>
            <a:ext cx="17145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避雷针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图片5" title="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P spid="21" grpId="0" animBg="1"/>
      <p:bldP spid="25" grpId="0" animBg="1"/>
      <p:bldP spid="22" grpId="0" animBg="1"/>
      <p:bldP spid="23" grpId="0" animBg="1"/>
      <p:bldP spid="24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5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1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49990" y="786289"/>
            <a:ext cx="9399060" cy="5286975"/>
          </a:xfrm>
          <a:prstGeom prst="rect">
            <a:avLst/>
          </a:prstGeom>
        </p:spPr>
      </p:pic>
      <p:pic>
        <p:nvPicPr>
          <p:cNvPr id="7" name="图片1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>
            <a:hlinkClick r:id="rId2" action="ppaction://hlinksldjump"/>
          </p:cNvPr>
          <p:cNvSpPr txBox="1"/>
          <p:nvPr/>
        </p:nvSpPr>
        <p:spPr>
          <a:xfrm>
            <a:off x="1851698" y="2197913"/>
            <a:ext cx="8489842" cy="3094453"/>
          </a:xfrm>
          <a:custGeom>
            <a:gdLst>
              <a:gd name="connsiteX0" fmla="*/ 3581652 w 8489842"/>
              <a:gd name="connsiteY0" fmla="*/ 0 h 3094453"/>
              <a:gd name="connsiteX1" fmla="*/ 4713910 w 8489842"/>
              <a:gd name="connsiteY1" fmla="*/ 542887 h 3094453"/>
              <a:gd name="connsiteX2" fmla="*/ 5505135 w 8489842"/>
              <a:gd name="connsiteY2" fmla="*/ 81433 h 3094453"/>
              <a:gd name="connsiteX3" fmla="*/ 5883294 w 8489842"/>
              <a:gd name="connsiteY3" fmla="*/ 637891 h 3094453"/>
              <a:gd name="connsiteX4" fmla="*/ 7386788 w 8489842"/>
              <a:gd name="connsiteY4" fmla="*/ 176438 h 3094453"/>
              <a:gd name="connsiteX5" fmla="*/ 6685154 w 8489842"/>
              <a:gd name="connsiteY5" fmla="*/ 895762 h 3094453"/>
              <a:gd name="connsiteX6" fmla="*/ 7992389 w 8489842"/>
              <a:gd name="connsiteY6" fmla="*/ 800758 h 3094453"/>
              <a:gd name="connsiteX7" fmla="*/ 7386788 w 8489842"/>
              <a:gd name="connsiteY7" fmla="*/ 1316500 h 3094453"/>
              <a:gd name="connsiteX8" fmla="*/ 8489842 w 8489842"/>
              <a:gd name="connsiteY8" fmla="*/ 1737238 h 3094453"/>
              <a:gd name="connsiteX9" fmla="*/ 6852209 w 8489842"/>
              <a:gd name="connsiteY9" fmla="*/ 1669376 h 3094453"/>
              <a:gd name="connsiteX10" fmla="*/ 7063813 w 8489842"/>
              <a:gd name="connsiteY10" fmla="*/ 2103684 h 3094453"/>
              <a:gd name="connsiteX11" fmla="*/ 5983526 w 8489842"/>
              <a:gd name="connsiteY11" fmla="*/ 2022253 h 3094453"/>
              <a:gd name="connsiteX12" fmla="*/ 6301058 w 8489842"/>
              <a:gd name="connsiteY12" fmla="*/ 2619427 h 3094453"/>
              <a:gd name="connsiteX13" fmla="*/ 4713910 w 8489842"/>
              <a:gd name="connsiteY13" fmla="*/ 2361556 h 3094453"/>
              <a:gd name="connsiteX14" fmla="*/ 3778404 w 8489842"/>
              <a:gd name="connsiteY14" fmla="*/ 3026593 h 3094453"/>
              <a:gd name="connsiteX15" fmla="*/ 3283183 w 8489842"/>
              <a:gd name="connsiteY15" fmla="*/ 2619427 h 3094453"/>
              <a:gd name="connsiteX16" fmla="*/ 1473051 w 8489842"/>
              <a:gd name="connsiteY16" fmla="*/ 3094453 h 3094453"/>
              <a:gd name="connsiteX17" fmla="*/ 1807161 w 8489842"/>
              <a:gd name="connsiteY17" fmla="*/ 2361556 h 3094453"/>
              <a:gd name="connsiteX18" fmla="*/ 537545 w 8489842"/>
              <a:gd name="connsiteY18" fmla="*/ 2280125 h 3094453"/>
              <a:gd name="connsiteX19" fmla="*/ 1406228 w 8489842"/>
              <a:gd name="connsiteY19" fmla="*/ 1832242 h 3094453"/>
              <a:gd name="connsiteX20" fmla="*/ 0 w 8489842"/>
              <a:gd name="connsiteY20" fmla="*/ 1452222 h 3094453"/>
              <a:gd name="connsiteX21" fmla="*/ 1473051 w 8489842"/>
              <a:gd name="connsiteY21" fmla="*/ 1262211 h 3094453"/>
              <a:gd name="connsiteX22" fmla="*/ 871654 w 8489842"/>
              <a:gd name="connsiteY22" fmla="*/ 461453 h 3094453"/>
              <a:gd name="connsiteX23" fmla="*/ 3076776 w 8489842"/>
              <a:gd name="connsiteY23" fmla="*/ 719324 h 3094453"/>
              <a:gd name="connsiteX24" fmla="*/ 3581652 w 8489842"/>
              <a:gd name="connsiteY24" fmla="*/ 0 h 30944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489842" h="3094454">
                <a:moveTo>
                  <a:pt x="3581652" y="0"/>
                </a:moveTo>
                <a:lnTo>
                  <a:pt x="4713910" y="542887"/>
                </a:lnTo>
                <a:lnTo>
                  <a:pt x="5505135" y="81433"/>
                </a:lnTo>
                <a:lnTo>
                  <a:pt x="5883294" y="637891"/>
                </a:lnTo>
                <a:lnTo>
                  <a:pt x="7386788" y="176438"/>
                </a:lnTo>
                <a:lnTo>
                  <a:pt x="6685154" y="895762"/>
                </a:lnTo>
                <a:lnTo>
                  <a:pt x="7992389" y="800758"/>
                </a:lnTo>
                <a:lnTo>
                  <a:pt x="7386788" y="1316500"/>
                </a:lnTo>
                <a:lnTo>
                  <a:pt x="8489842" y="1737238"/>
                </a:lnTo>
                <a:lnTo>
                  <a:pt x="6852209" y="1669376"/>
                </a:lnTo>
                <a:lnTo>
                  <a:pt x="7063813" y="2103684"/>
                </a:lnTo>
                <a:lnTo>
                  <a:pt x="5983526" y="2022253"/>
                </a:lnTo>
                <a:lnTo>
                  <a:pt x="6301058" y="2619427"/>
                </a:lnTo>
                <a:lnTo>
                  <a:pt x="4713910" y="2361556"/>
                </a:lnTo>
                <a:lnTo>
                  <a:pt x="3778404" y="3026593"/>
                </a:lnTo>
                <a:lnTo>
                  <a:pt x="3283183" y="2619427"/>
                </a:lnTo>
                <a:lnTo>
                  <a:pt x="1473051" y="3094453"/>
                </a:lnTo>
                <a:lnTo>
                  <a:pt x="1807161" y="2361556"/>
                </a:lnTo>
                <a:lnTo>
                  <a:pt x="537545" y="2280125"/>
                </a:lnTo>
                <a:lnTo>
                  <a:pt x="1406228" y="1832242"/>
                </a:lnTo>
                <a:lnTo>
                  <a:pt x="0" y="1452222"/>
                </a:lnTo>
                <a:lnTo>
                  <a:pt x="1473051" y="1262211"/>
                </a:lnTo>
                <a:lnTo>
                  <a:pt x="871654" y="461453"/>
                </a:lnTo>
                <a:lnTo>
                  <a:pt x="3076776" y="719324"/>
                </a:lnTo>
                <a:lnTo>
                  <a:pt x="3581652" y="0"/>
                </a:lnTo>
                <a:close/>
              </a:path>
            </a:pathLst>
          </a:custGeom>
          <a:solidFill>
            <a:srgbClr val="FFEE00">
              <a:alpha val="7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47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学会安全用电！</a:t>
            </a:r>
            <a:endParaRPr lang="zh-CN" altLang="en-US" sz="4700" b="0" i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344000">
            <a:off x="6817204" y="3973706"/>
            <a:ext cx="822198" cy="822198"/>
          </a:xfrm>
          <a:prstGeom prst="rect">
            <a:avLst/>
          </a:prstGeom>
        </p:spPr>
      </p:pic>
      <p:sp>
        <p:nvSpPr>
          <p:cNvPr id="4" name="形状2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课后拓展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63" y="1279608"/>
            <a:ext cx="878081" cy="4300147"/>
          </a:xfrm>
          <a:custGeom>
            <a:gdLst>
              <a:gd name="connsiteX0" fmla="*/ 210740 w 878081"/>
              <a:gd name="connsiteY0" fmla="*/ 0 h 4300147"/>
              <a:gd name="connsiteX1" fmla="*/ 807835 w 878081"/>
              <a:gd name="connsiteY1" fmla="*/ 0 h 4300147"/>
              <a:gd name="connsiteX2" fmla="*/ 832931 w 878081"/>
              <a:gd name="connsiteY2" fmla="*/ 0 h 4300147"/>
              <a:gd name="connsiteX3" fmla="*/ 881218 w 878081"/>
              <a:gd name="connsiteY3" fmla="*/ 56858 h 4300147"/>
              <a:gd name="connsiteX4" fmla="*/ 856122 w 878081"/>
              <a:gd name="connsiteY4" fmla="*/ 127104 h 4300147"/>
              <a:gd name="connsiteX5" fmla="*/ 737588 w 878081"/>
              <a:gd name="connsiteY5" fmla="*/ 140493 h 4300147"/>
              <a:gd name="connsiteX6" fmla="*/ 737588 w 878081"/>
              <a:gd name="connsiteY6" fmla="*/ 4229901 h 4300147"/>
              <a:gd name="connsiteX7" fmla="*/ 737588 w 878081"/>
              <a:gd name="connsiteY7" fmla="*/ 4248531 h 4300147"/>
              <a:gd name="connsiteX8" fmla="*/ 703840 w 878081"/>
              <a:gd name="connsiteY8" fmla="*/ 4292746 h 4300147"/>
              <a:gd name="connsiteX9" fmla="*/ 70246 w 878081"/>
              <a:gd name="connsiteY9" fmla="*/ 4300147 h 4300147"/>
              <a:gd name="connsiteX10" fmla="*/ 31450 w 878081"/>
              <a:gd name="connsiteY10" fmla="*/ 4300147 h 4300147"/>
              <a:gd name="connsiteX11" fmla="*/ 0 w 878081"/>
              <a:gd name="connsiteY11" fmla="*/ 4191104 h 4300147"/>
              <a:gd name="connsiteX12" fmla="*/ 140493 w 878081"/>
              <a:gd name="connsiteY12" fmla="*/ 4159654 h 4300147"/>
              <a:gd name="connsiteX13" fmla="*/ 140493 w 878081"/>
              <a:gd name="connsiteY13" fmla="*/ 70246 h 4300147"/>
              <a:gd name="connsiteX14" fmla="*/ 140493 w 878081"/>
              <a:gd name="connsiteY14" fmla="*/ 31450 h 4300147"/>
              <a:gd name="connsiteX0-1" fmla="*/ 210739 w 878081"/>
              <a:gd name="connsiteY0-2" fmla="*/ 0 h 4300147"/>
              <a:gd name="connsiteX1-3" fmla="*/ 807835 w 878081"/>
              <a:gd name="connsiteY1-4" fmla="*/ 0 h 4300147"/>
              <a:gd name="connsiteX2-5" fmla="*/ 832931 w 878081"/>
              <a:gd name="connsiteY2-6" fmla="*/ 0 h 4300147"/>
              <a:gd name="connsiteX3-7" fmla="*/ 881218 w 878081"/>
              <a:gd name="connsiteY3-8" fmla="*/ 56858 h 4300147"/>
              <a:gd name="connsiteX4-9" fmla="*/ 856122 w 878081"/>
              <a:gd name="connsiteY4-10" fmla="*/ 127104 h 4300147"/>
              <a:gd name="connsiteX5-11" fmla="*/ 210739 w 878081"/>
              <a:gd name="connsiteY5-12" fmla="*/ 140493 h 4300147"/>
              <a:gd name="connsiteX6-13" fmla="*/ 235836 w 878081"/>
              <a:gd name="connsiteY6-14" fmla="*/ 140493 h 4300147"/>
              <a:gd name="connsiteX7-15" fmla="*/ 284123 w 878081"/>
              <a:gd name="connsiteY7-16" fmla="*/ 83635 h 4300147"/>
              <a:gd name="connsiteX8-17" fmla="*/ 259026 w 878081"/>
              <a:gd name="connsiteY8-18" fmla="*/ 13389 h 4300147"/>
              <a:gd name="connsiteX0-19" fmla="*/ 210739 w 878081"/>
              <a:gd name="connsiteY0-20" fmla="*/ 70246 h 4300147"/>
              <a:gd name="connsiteX1-21" fmla="*/ 280986 w 878081"/>
              <a:gd name="connsiteY1-22" fmla="*/ 70246 h 4300147"/>
              <a:gd name="connsiteX2-23" fmla="*/ 280986 w 878081"/>
              <a:gd name="connsiteY2-24" fmla="*/ 109043 h 4300147"/>
              <a:gd name="connsiteX3-25" fmla="*/ 191341 w 878081"/>
              <a:gd name="connsiteY3-26" fmla="*/ 140493 h 4300147"/>
              <a:gd name="connsiteX4-27" fmla="*/ 175616 w 878081"/>
              <a:gd name="connsiteY4-28" fmla="*/ 85972 h 4300147"/>
              <a:gd name="connsiteX0-29" fmla="*/ 70246 w 878081"/>
              <a:gd name="connsiteY0-30" fmla="*/ 4159654 h 4300147"/>
              <a:gd name="connsiteX1-31" fmla="*/ 140493 w 878081"/>
              <a:gd name="connsiteY1-32" fmla="*/ 4159654 h 4300147"/>
              <a:gd name="connsiteX2-33" fmla="*/ 140493 w 878081"/>
              <a:gd name="connsiteY2-34" fmla="*/ 4229901 h 4300147"/>
              <a:gd name="connsiteX3-35" fmla="*/ 140493 w 878081"/>
              <a:gd name="connsiteY3-36" fmla="*/ 4268696 h 4300147"/>
              <a:gd name="connsiteX4-37" fmla="*/ 31450 w 878081"/>
              <a:gd name="connsiteY4-38" fmla="*/ 4300147 h 4300147"/>
              <a:gd name="connsiteX5-39" fmla="*/ 0 w 878081"/>
              <a:gd name="connsiteY5-40" fmla="*/ 4191104 h 4300147"/>
              <a:gd name="connsiteX0-41" fmla="*/ 70246 w 878081"/>
              <a:gd name="connsiteY0-42" fmla="*/ 4159654 h 4300147"/>
              <a:gd name="connsiteX1-43" fmla="*/ 89645 w 878081"/>
              <a:gd name="connsiteY1-44" fmla="*/ 4159654 h 4300147"/>
              <a:gd name="connsiteX2-45" fmla="*/ 105370 w 878081"/>
              <a:gd name="connsiteY2-46" fmla="*/ 4214175 h 4300147"/>
              <a:gd name="connsiteX3-47" fmla="*/ 140493 w 878081"/>
              <a:gd name="connsiteY3-48" fmla="*/ 4229901 h 4300147"/>
              <a:gd name="connsiteX4-49" fmla="*/ 140493 w 878081"/>
              <a:gd name="connsiteY4-50" fmla="*/ 4268696 h 4300147"/>
              <a:gd name="connsiteX5-51" fmla="*/ 31450 w 878081"/>
              <a:gd name="connsiteY5-52" fmla="*/ 4300147 h 4300147"/>
              <a:gd name="connsiteX6-53" fmla="*/ 0 w 878081"/>
              <a:gd name="connsiteY6-54" fmla="*/ 4191104 h 430014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4300147">
                <a:moveTo>
                  <a:pt x="210740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4229901"/>
                </a:lnTo>
                <a:cubicBezTo>
                  <a:pt x="737588" y="4248531"/>
                  <a:pt x="730187" y="4266399"/>
                  <a:pt x="717014" y="4279573"/>
                </a:cubicBezTo>
                <a:cubicBezTo>
                  <a:pt x="703840" y="4292746"/>
                  <a:pt x="685972" y="4300147"/>
                  <a:pt x="667342" y="4300147"/>
                </a:cubicBezTo>
                <a:lnTo>
                  <a:pt x="70246" y="4300147"/>
                </a:lnTo>
                <a:cubicBezTo>
                  <a:pt x="31450" y="4300147"/>
                  <a:pt x="0" y="4268697"/>
                  <a:pt x="0" y="4229901"/>
                </a:cubicBezTo>
                <a:cubicBezTo>
                  <a:pt x="0" y="4191104"/>
                  <a:pt x="31450" y="4159654"/>
                  <a:pt x="70246" y="4159654"/>
                </a:cubicBezTo>
                <a:lnTo>
                  <a:pt x="140493" y="4159654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40" y="0"/>
                </a:cubicBezTo>
                <a:close/>
              </a:path>
              <a:path w="878081" h="430014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430014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4300147">
                <a:moveTo>
                  <a:pt x="70246" y="4159654"/>
                </a:moveTo>
                <a:lnTo>
                  <a:pt x="140493" y="4159654"/>
                </a:lnTo>
                <a:lnTo>
                  <a:pt x="140493" y="4229901"/>
                </a:lnTo>
                <a:cubicBezTo>
                  <a:pt x="140493" y="4268696"/>
                  <a:pt x="109042" y="4300147"/>
                  <a:pt x="70246" y="4300147"/>
                </a:cubicBezTo>
                <a:cubicBezTo>
                  <a:pt x="31450" y="4300147"/>
                  <a:pt x="0" y="4268696"/>
                  <a:pt x="0" y="4229900"/>
                </a:cubicBezTo>
                <a:cubicBezTo>
                  <a:pt x="0" y="4191104"/>
                  <a:pt x="31450" y="4159654"/>
                  <a:pt x="70246" y="4159654"/>
                </a:cubicBezTo>
                <a:close/>
              </a:path>
              <a:path w="878081" h="4300147">
                <a:moveTo>
                  <a:pt x="70246" y="4159654"/>
                </a:moveTo>
                <a:cubicBezTo>
                  <a:pt x="89645" y="4159654"/>
                  <a:pt x="105370" y="4175379"/>
                  <a:pt x="105370" y="4194777"/>
                </a:cubicBezTo>
                <a:cubicBezTo>
                  <a:pt x="105370" y="4214175"/>
                  <a:pt x="89645" y="4229901"/>
                  <a:pt x="70246" y="4229901"/>
                </a:cubicBezTo>
                <a:lnTo>
                  <a:pt x="140493" y="4229901"/>
                </a:lnTo>
                <a:cubicBezTo>
                  <a:pt x="140493" y="4268696"/>
                  <a:pt x="109042" y="4300147"/>
                  <a:pt x="70246" y="4300147"/>
                </a:cubicBezTo>
                <a:cubicBezTo>
                  <a:pt x="31450" y="4300147"/>
                  <a:pt x="0" y="4268696"/>
                  <a:pt x="0" y="4229900"/>
                </a:cubicBezTo>
                <a:cubicBezTo>
                  <a:pt x="0" y="4191104"/>
                  <a:pt x="31450" y="4159654"/>
                  <a:pt x="70246" y="415965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校园宿舍火灾案例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6190" y="783946"/>
            <a:ext cx="9406471" cy="5291138"/>
          </a:xfrm>
          <a:prstGeom prst="rect">
            <a:avLst/>
          </a:prstGeom>
        </p:spPr>
      </p:pic>
      <p:pic>
        <p:nvPicPr>
          <p:cNvPr id="7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872" y="1451077"/>
            <a:ext cx="878081" cy="3957247"/>
          </a:xfrm>
          <a:custGeom>
            <a:gdLst>
              <a:gd name="connsiteX0" fmla="*/ 210740 w 878081"/>
              <a:gd name="connsiteY0" fmla="*/ 0 h 3957247"/>
              <a:gd name="connsiteX1" fmla="*/ 807835 w 878081"/>
              <a:gd name="connsiteY1" fmla="*/ 0 h 3957247"/>
              <a:gd name="connsiteX2" fmla="*/ 832931 w 878081"/>
              <a:gd name="connsiteY2" fmla="*/ 0 h 3957247"/>
              <a:gd name="connsiteX3" fmla="*/ 881218 w 878081"/>
              <a:gd name="connsiteY3" fmla="*/ 56858 h 3957247"/>
              <a:gd name="connsiteX4" fmla="*/ 856122 w 878081"/>
              <a:gd name="connsiteY4" fmla="*/ 127104 h 3957247"/>
              <a:gd name="connsiteX5" fmla="*/ 737588 w 878081"/>
              <a:gd name="connsiteY5" fmla="*/ 140493 h 3957247"/>
              <a:gd name="connsiteX6" fmla="*/ 737588 w 878081"/>
              <a:gd name="connsiteY6" fmla="*/ 3887001 h 3957247"/>
              <a:gd name="connsiteX7" fmla="*/ 737588 w 878081"/>
              <a:gd name="connsiteY7" fmla="*/ 3905631 h 3957247"/>
              <a:gd name="connsiteX8" fmla="*/ 703840 w 878081"/>
              <a:gd name="connsiteY8" fmla="*/ 3949846 h 3957247"/>
              <a:gd name="connsiteX9" fmla="*/ 70246 w 878081"/>
              <a:gd name="connsiteY9" fmla="*/ 3957247 h 3957247"/>
              <a:gd name="connsiteX10" fmla="*/ 31450 w 878081"/>
              <a:gd name="connsiteY10" fmla="*/ 3957247 h 3957247"/>
              <a:gd name="connsiteX11" fmla="*/ 0 w 878081"/>
              <a:gd name="connsiteY11" fmla="*/ 3848204 h 3957247"/>
              <a:gd name="connsiteX12" fmla="*/ 140493 w 878081"/>
              <a:gd name="connsiteY12" fmla="*/ 3816754 h 3957247"/>
              <a:gd name="connsiteX13" fmla="*/ 140493 w 878081"/>
              <a:gd name="connsiteY13" fmla="*/ 70246 h 3957247"/>
              <a:gd name="connsiteX14" fmla="*/ 140493 w 878081"/>
              <a:gd name="connsiteY14" fmla="*/ 31450 h 3957247"/>
              <a:gd name="connsiteX0-1" fmla="*/ 210739 w 878081"/>
              <a:gd name="connsiteY0-2" fmla="*/ 0 h 3957247"/>
              <a:gd name="connsiteX1-3" fmla="*/ 807835 w 878081"/>
              <a:gd name="connsiteY1-4" fmla="*/ 0 h 3957247"/>
              <a:gd name="connsiteX2-5" fmla="*/ 832931 w 878081"/>
              <a:gd name="connsiteY2-6" fmla="*/ 0 h 3957247"/>
              <a:gd name="connsiteX3-7" fmla="*/ 881218 w 878081"/>
              <a:gd name="connsiteY3-8" fmla="*/ 56858 h 3957247"/>
              <a:gd name="connsiteX4-9" fmla="*/ 856122 w 878081"/>
              <a:gd name="connsiteY4-10" fmla="*/ 127104 h 3957247"/>
              <a:gd name="connsiteX5-11" fmla="*/ 210739 w 878081"/>
              <a:gd name="connsiteY5-12" fmla="*/ 140493 h 3957247"/>
              <a:gd name="connsiteX6-13" fmla="*/ 235836 w 878081"/>
              <a:gd name="connsiteY6-14" fmla="*/ 140493 h 3957247"/>
              <a:gd name="connsiteX7-15" fmla="*/ 284123 w 878081"/>
              <a:gd name="connsiteY7-16" fmla="*/ 83635 h 3957247"/>
              <a:gd name="connsiteX8-17" fmla="*/ 259026 w 878081"/>
              <a:gd name="connsiteY8-18" fmla="*/ 13389 h 3957247"/>
              <a:gd name="connsiteX0-19" fmla="*/ 210739 w 878081"/>
              <a:gd name="connsiteY0-20" fmla="*/ 70246 h 3957247"/>
              <a:gd name="connsiteX1-21" fmla="*/ 280986 w 878081"/>
              <a:gd name="connsiteY1-22" fmla="*/ 70246 h 3957247"/>
              <a:gd name="connsiteX2-23" fmla="*/ 280986 w 878081"/>
              <a:gd name="connsiteY2-24" fmla="*/ 109043 h 3957247"/>
              <a:gd name="connsiteX3-25" fmla="*/ 191341 w 878081"/>
              <a:gd name="connsiteY3-26" fmla="*/ 140493 h 3957247"/>
              <a:gd name="connsiteX4-27" fmla="*/ 175616 w 878081"/>
              <a:gd name="connsiteY4-28" fmla="*/ 85972 h 3957247"/>
              <a:gd name="connsiteX0-29" fmla="*/ 70246 w 878081"/>
              <a:gd name="connsiteY0-30" fmla="*/ 3816754 h 3957247"/>
              <a:gd name="connsiteX1-31" fmla="*/ 140493 w 878081"/>
              <a:gd name="connsiteY1-32" fmla="*/ 3816754 h 3957247"/>
              <a:gd name="connsiteX2-33" fmla="*/ 140493 w 878081"/>
              <a:gd name="connsiteY2-34" fmla="*/ 3887001 h 3957247"/>
              <a:gd name="connsiteX3-35" fmla="*/ 140493 w 878081"/>
              <a:gd name="connsiteY3-36" fmla="*/ 3925796 h 3957247"/>
              <a:gd name="connsiteX4-37" fmla="*/ 31450 w 878081"/>
              <a:gd name="connsiteY4-38" fmla="*/ 3957247 h 3957247"/>
              <a:gd name="connsiteX5-39" fmla="*/ 0 w 878081"/>
              <a:gd name="connsiteY5-40" fmla="*/ 3848204 h 3957247"/>
              <a:gd name="connsiteX0-41" fmla="*/ 70246 w 878081"/>
              <a:gd name="connsiteY0-42" fmla="*/ 3816754 h 3957247"/>
              <a:gd name="connsiteX1-43" fmla="*/ 89645 w 878081"/>
              <a:gd name="connsiteY1-44" fmla="*/ 3816754 h 3957247"/>
              <a:gd name="connsiteX2-45" fmla="*/ 105370 w 878081"/>
              <a:gd name="connsiteY2-46" fmla="*/ 3871275 h 3957247"/>
              <a:gd name="connsiteX3-47" fmla="*/ 140493 w 878081"/>
              <a:gd name="connsiteY3-48" fmla="*/ 3887001 h 3957247"/>
              <a:gd name="connsiteX4-49" fmla="*/ 140493 w 878081"/>
              <a:gd name="connsiteY4-50" fmla="*/ 3925796 h 3957247"/>
              <a:gd name="connsiteX5-51" fmla="*/ 31450 w 878081"/>
              <a:gd name="connsiteY5-52" fmla="*/ 3957247 h 3957247"/>
              <a:gd name="connsiteX6-53" fmla="*/ 0 w 878081"/>
              <a:gd name="connsiteY6-54" fmla="*/ 3848204 h 395724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3957247">
                <a:moveTo>
                  <a:pt x="210740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887001"/>
                </a:lnTo>
                <a:cubicBezTo>
                  <a:pt x="737588" y="3905631"/>
                  <a:pt x="730187" y="3923499"/>
                  <a:pt x="717014" y="3936673"/>
                </a:cubicBezTo>
                <a:cubicBezTo>
                  <a:pt x="703840" y="3949846"/>
                  <a:pt x="685972" y="3957247"/>
                  <a:pt x="667342" y="3957247"/>
                </a:cubicBezTo>
                <a:lnTo>
                  <a:pt x="70246" y="3957247"/>
                </a:lnTo>
                <a:cubicBezTo>
                  <a:pt x="31450" y="3957247"/>
                  <a:pt x="0" y="3925797"/>
                  <a:pt x="0" y="3887001"/>
                </a:cubicBezTo>
                <a:cubicBezTo>
                  <a:pt x="0" y="3848204"/>
                  <a:pt x="31450" y="3816754"/>
                  <a:pt x="70246" y="3816754"/>
                </a:cubicBezTo>
                <a:lnTo>
                  <a:pt x="140493" y="3816754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40" y="0"/>
                </a:cubicBezTo>
                <a:close/>
              </a:path>
              <a:path w="878081" h="395724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395724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3957247">
                <a:moveTo>
                  <a:pt x="70246" y="3816754"/>
                </a:moveTo>
                <a:lnTo>
                  <a:pt x="140493" y="3816754"/>
                </a:lnTo>
                <a:lnTo>
                  <a:pt x="140493" y="3887001"/>
                </a:lnTo>
                <a:cubicBezTo>
                  <a:pt x="140493" y="3925796"/>
                  <a:pt x="109042" y="3957247"/>
                  <a:pt x="70246" y="3957247"/>
                </a:cubicBezTo>
                <a:cubicBezTo>
                  <a:pt x="31450" y="3957247"/>
                  <a:pt x="0" y="3925796"/>
                  <a:pt x="0" y="3887000"/>
                </a:cubicBezTo>
                <a:cubicBezTo>
                  <a:pt x="0" y="3848204"/>
                  <a:pt x="31450" y="3816754"/>
                  <a:pt x="70246" y="3816754"/>
                </a:cubicBezTo>
                <a:close/>
              </a:path>
              <a:path w="878081" h="3957247">
                <a:moveTo>
                  <a:pt x="70246" y="3816754"/>
                </a:moveTo>
                <a:cubicBezTo>
                  <a:pt x="89645" y="3816754"/>
                  <a:pt x="105370" y="3832479"/>
                  <a:pt x="105370" y="3851877"/>
                </a:cubicBezTo>
                <a:cubicBezTo>
                  <a:pt x="105370" y="3871275"/>
                  <a:pt x="89645" y="3887001"/>
                  <a:pt x="70246" y="3887001"/>
                </a:cubicBezTo>
                <a:lnTo>
                  <a:pt x="140493" y="3887001"/>
                </a:lnTo>
                <a:cubicBezTo>
                  <a:pt x="140493" y="3925796"/>
                  <a:pt x="109042" y="3957247"/>
                  <a:pt x="70246" y="3957247"/>
                </a:cubicBezTo>
                <a:cubicBezTo>
                  <a:pt x="31450" y="3957247"/>
                  <a:pt x="0" y="3925796"/>
                  <a:pt x="0" y="3887000"/>
                </a:cubicBezTo>
                <a:cubicBezTo>
                  <a:pt x="0" y="3848204"/>
                  <a:pt x="31450" y="3816754"/>
                  <a:pt x="70246" y="381675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家庭电路短路实验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图片1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2" title="">
            <a:hlinkClick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37912" y="779574"/>
            <a:ext cx="9423397" cy="530066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53" y="1731235"/>
            <a:ext cx="878081" cy="3396224"/>
          </a:xfrm>
          <a:custGeom>
            <a:gdLst>
              <a:gd name="connsiteX0" fmla="*/ 210739 w 878081"/>
              <a:gd name="connsiteY0" fmla="*/ 0 h 3396224"/>
              <a:gd name="connsiteX1" fmla="*/ 807835 w 878081"/>
              <a:gd name="connsiteY1" fmla="*/ 0 h 3396224"/>
              <a:gd name="connsiteX2" fmla="*/ 832931 w 878081"/>
              <a:gd name="connsiteY2" fmla="*/ 0 h 3396224"/>
              <a:gd name="connsiteX3" fmla="*/ 881218 w 878081"/>
              <a:gd name="connsiteY3" fmla="*/ 56858 h 3396224"/>
              <a:gd name="connsiteX4" fmla="*/ 856122 w 878081"/>
              <a:gd name="connsiteY4" fmla="*/ 127104 h 3396224"/>
              <a:gd name="connsiteX5" fmla="*/ 737588 w 878081"/>
              <a:gd name="connsiteY5" fmla="*/ 140493 h 3396224"/>
              <a:gd name="connsiteX6" fmla="*/ 737588 w 878081"/>
              <a:gd name="connsiteY6" fmla="*/ 3325978 h 3396224"/>
              <a:gd name="connsiteX7" fmla="*/ 737588 w 878081"/>
              <a:gd name="connsiteY7" fmla="*/ 3364774 h 3396224"/>
              <a:gd name="connsiteX8" fmla="*/ 70247 w 878081"/>
              <a:gd name="connsiteY8" fmla="*/ 3396224 h 3396224"/>
              <a:gd name="connsiteX9" fmla="*/ 31485 w 878081"/>
              <a:gd name="connsiteY9" fmla="*/ 3396176 h 3396224"/>
              <a:gd name="connsiteX10" fmla="*/ 87 w 878081"/>
              <a:gd name="connsiteY10" fmla="*/ 3287216 h 3396224"/>
              <a:gd name="connsiteX11" fmla="*/ 140493 w 878081"/>
              <a:gd name="connsiteY11" fmla="*/ 3255732 h 3396224"/>
              <a:gd name="connsiteX12" fmla="*/ 140493 w 878081"/>
              <a:gd name="connsiteY12" fmla="*/ 70247 h 3396224"/>
              <a:gd name="connsiteX13" fmla="*/ 140493 w 878081"/>
              <a:gd name="connsiteY13" fmla="*/ 31450 h 3396224"/>
              <a:gd name="connsiteX0-1" fmla="*/ 210739 w 878081"/>
              <a:gd name="connsiteY0-2" fmla="*/ 0 h 3396224"/>
              <a:gd name="connsiteX1-3" fmla="*/ 807835 w 878081"/>
              <a:gd name="connsiteY1-4" fmla="*/ 0 h 3396224"/>
              <a:gd name="connsiteX2-5" fmla="*/ 832931 w 878081"/>
              <a:gd name="connsiteY2-6" fmla="*/ 0 h 3396224"/>
              <a:gd name="connsiteX3-7" fmla="*/ 881218 w 878081"/>
              <a:gd name="connsiteY3-8" fmla="*/ 56858 h 3396224"/>
              <a:gd name="connsiteX4-9" fmla="*/ 856122 w 878081"/>
              <a:gd name="connsiteY4-10" fmla="*/ 127104 h 3396224"/>
              <a:gd name="connsiteX5-11" fmla="*/ 210739 w 878081"/>
              <a:gd name="connsiteY5-12" fmla="*/ 140493 h 3396224"/>
              <a:gd name="connsiteX6-13" fmla="*/ 235836 w 878081"/>
              <a:gd name="connsiteY6-14" fmla="*/ 140493 h 3396224"/>
              <a:gd name="connsiteX7-15" fmla="*/ 284123 w 878081"/>
              <a:gd name="connsiteY7-16" fmla="*/ 83635 h 3396224"/>
              <a:gd name="connsiteX8-17" fmla="*/ 259026 w 878081"/>
              <a:gd name="connsiteY8-18" fmla="*/ 13389 h 3396224"/>
              <a:gd name="connsiteX0-19" fmla="*/ 210739 w 878081"/>
              <a:gd name="connsiteY0-20" fmla="*/ 70246 h 3396224"/>
              <a:gd name="connsiteX1-21" fmla="*/ 280986 w 878081"/>
              <a:gd name="connsiteY1-22" fmla="*/ 70246 h 3396224"/>
              <a:gd name="connsiteX2-23" fmla="*/ 280986 w 878081"/>
              <a:gd name="connsiteY2-24" fmla="*/ 109043 h 3396224"/>
              <a:gd name="connsiteX3-25" fmla="*/ 191341 w 878081"/>
              <a:gd name="connsiteY3-26" fmla="*/ 140493 h 3396224"/>
              <a:gd name="connsiteX4-27" fmla="*/ 175616 w 878081"/>
              <a:gd name="connsiteY4-28" fmla="*/ 85972 h 3396224"/>
              <a:gd name="connsiteX0-29" fmla="*/ 70246 w 878081"/>
              <a:gd name="connsiteY0-30" fmla="*/ 3255732 h 3396224"/>
              <a:gd name="connsiteX1-31" fmla="*/ 140493 w 878081"/>
              <a:gd name="connsiteY1-32" fmla="*/ 3255732 h 3396224"/>
              <a:gd name="connsiteX2-33" fmla="*/ 140493 w 878081"/>
              <a:gd name="connsiteY2-34" fmla="*/ 3325978 h 3396224"/>
              <a:gd name="connsiteX3-35" fmla="*/ 140493 w 878081"/>
              <a:gd name="connsiteY3-36" fmla="*/ 3364774 h 3396224"/>
              <a:gd name="connsiteX4-37" fmla="*/ 31450 w 878081"/>
              <a:gd name="connsiteY4-38" fmla="*/ 3396225 h 3396224"/>
              <a:gd name="connsiteX5-39" fmla="*/ 0 w 878081"/>
              <a:gd name="connsiteY5-40" fmla="*/ 3287182 h 3396224"/>
              <a:gd name="connsiteX0-41" fmla="*/ 70246 w 878081"/>
              <a:gd name="connsiteY0-42" fmla="*/ 3255732 h 3396224"/>
              <a:gd name="connsiteX1-43" fmla="*/ 89645 w 878081"/>
              <a:gd name="connsiteY1-44" fmla="*/ 3255732 h 3396224"/>
              <a:gd name="connsiteX2-45" fmla="*/ 105370 w 878081"/>
              <a:gd name="connsiteY2-46" fmla="*/ 3310253 h 3396224"/>
              <a:gd name="connsiteX3-47" fmla="*/ 140493 w 878081"/>
              <a:gd name="connsiteY3-48" fmla="*/ 3325978 h 3396224"/>
              <a:gd name="connsiteX4-49" fmla="*/ 140493 w 878081"/>
              <a:gd name="connsiteY4-50" fmla="*/ 3364774 h 3396224"/>
              <a:gd name="connsiteX5-51" fmla="*/ 31450 w 878081"/>
              <a:gd name="connsiteY5-52" fmla="*/ 3396225 h 3396224"/>
              <a:gd name="connsiteX6-53" fmla="*/ 0 w 878081"/>
              <a:gd name="connsiteY6-54" fmla="*/ 3287182 h 339622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33962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325978"/>
                </a:lnTo>
                <a:cubicBezTo>
                  <a:pt x="737588" y="3364774"/>
                  <a:pt x="706138" y="3396224"/>
                  <a:pt x="667342" y="3396224"/>
                </a:cubicBezTo>
                <a:lnTo>
                  <a:pt x="70247" y="3396224"/>
                </a:lnTo>
                <a:cubicBezTo>
                  <a:pt x="31485" y="3396176"/>
                  <a:pt x="87" y="3364740"/>
                  <a:pt x="87" y="3325978"/>
                </a:cubicBezTo>
                <a:cubicBezTo>
                  <a:pt x="87" y="3287216"/>
                  <a:pt x="31485" y="3255780"/>
                  <a:pt x="70247" y="3255732"/>
                </a:cubicBezTo>
                <a:lnTo>
                  <a:pt x="140493" y="3255732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3396225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3396225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3396225">
                <a:moveTo>
                  <a:pt x="70246" y="3255732"/>
                </a:moveTo>
                <a:lnTo>
                  <a:pt x="140493" y="3255732"/>
                </a:lnTo>
                <a:lnTo>
                  <a:pt x="140493" y="3325978"/>
                </a:lnTo>
                <a:cubicBezTo>
                  <a:pt x="140493" y="3364774"/>
                  <a:pt x="109042" y="3396225"/>
                  <a:pt x="70246" y="3396225"/>
                </a:cubicBezTo>
                <a:cubicBezTo>
                  <a:pt x="31450" y="3396225"/>
                  <a:pt x="0" y="3364774"/>
                  <a:pt x="0" y="3325978"/>
                </a:cubicBezTo>
                <a:cubicBezTo>
                  <a:pt x="0" y="3287182"/>
                  <a:pt x="31450" y="3255732"/>
                  <a:pt x="70246" y="3255732"/>
                </a:cubicBezTo>
                <a:close/>
              </a:path>
              <a:path w="878081" h="3396225">
                <a:moveTo>
                  <a:pt x="70246" y="3255732"/>
                </a:moveTo>
                <a:cubicBezTo>
                  <a:pt x="89645" y="3255732"/>
                  <a:pt x="105370" y="3271457"/>
                  <a:pt x="105370" y="3290855"/>
                </a:cubicBezTo>
                <a:cubicBezTo>
                  <a:pt x="105370" y="3310253"/>
                  <a:pt x="89645" y="3325978"/>
                  <a:pt x="70246" y="3325978"/>
                </a:cubicBezTo>
                <a:lnTo>
                  <a:pt x="140493" y="3325978"/>
                </a:lnTo>
                <a:cubicBezTo>
                  <a:pt x="140493" y="3364774"/>
                  <a:pt x="109042" y="3396225"/>
                  <a:pt x="70246" y="3396225"/>
                </a:cubicBezTo>
                <a:cubicBezTo>
                  <a:pt x="31450" y="3396225"/>
                  <a:pt x="0" y="3364774"/>
                  <a:pt x="0" y="3325978"/>
                </a:cubicBezTo>
                <a:cubicBezTo>
                  <a:pt x="0" y="3287182"/>
                  <a:pt x="31450" y="3255732"/>
                  <a:pt x="70246" y="3255732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意外触电瞬间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9570" y="775830"/>
            <a:ext cx="9394612" cy="528446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63" y="2234613"/>
            <a:ext cx="878081" cy="2390384"/>
          </a:xfrm>
          <a:custGeom>
            <a:gdLst>
              <a:gd name="connsiteX0" fmla="*/ 210739 w 878081"/>
              <a:gd name="connsiteY0" fmla="*/ 0 h 2390384"/>
              <a:gd name="connsiteX1" fmla="*/ 807835 w 878081"/>
              <a:gd name="connsiteY1" fmla="*/ 0 h 2390384"/>
              <a:gd name="connsiteX2" fmla="*/ 832931 w 878081"/>
              <a:gd name="connsiteY2" fmla="*/ 0 h 2390384"/>
              <a:gd name="connsiteX3" fmla="*/ 881218 w 878081"/>
              <a:gd name="connsiteY3" fmla="*/ 56858 h 2390384"/>
              <a:gd name="connsiteX4" fmla="*/ 856122 w 878081"/>
              <a:gd name="connsiteY4" fmla="*/ 127104 h 2390384"/>
              <a:gd name="connsiteX5" fmla="*/ 737588 w 878081"/>
              <a:gd name="connsiteY5" fmla="*/ 140493 h 2390384"/>
              <a:gd name="connsiteX6" fmla="*/ 737588 w 878081"/>
              <a:gd name="connsiteY6" fmla="*/ 2320138 h 2390384"/>
              <a:gd name="connsiteX7" fmla="*/ 737588 w 878081"/>
              <a:gd name="connsiteY7" fmla="*/ 2358934 h 2390384"/>
              <a:gd name="connsiteX8" fmla="*/ 70247 w 878081"/>
              <a:gd name="connsiteY8" fmla="*/ 2390384 h 2390384"/>
              <a:gd name="connsiteX9" fmla="*/ 31450 w 878081"/>
              <a:gd name="connsiteY9" fmla="*/ 2390385 h 2390384"/>
              <a:gd name="connsiteX10" fmla="*/ 0 w 878081"/>
              <a:gd name="connsiteY10" fmla="*/ 2281342 h 2390384"/>
              <a:gd name="connsiteX11" fmla="*/ 140493 w 878081"/>
              <a:gd name="connsiteY11" fmla="*/ 2249891 h 2390384"/>
              <a:gd name="connsiteX12" fmla="*/ 140493 w 878081"/>
              <a:gd name="connsiteY12" fmla="*/ 70247 h 2390384"/>
              <a:gd name="connsiteX13" fmla="*/ 140493 w 878081"/>
              <a:gd name="connsiteY13" fmla="*/ 31450 h 2390384"/>
              <a:gd name="connsiteX0-1" fmla="*/ 210739 w 878081"/>
              <a:gd name="connsiteY0-2" fmla="*/ 0 h 2390384"/>
              <a:gd name="connsiteX1-3" fmla="*/ 807835 w 878081"/>
              <a:gd name="connsiteY1-4" fmla="*/ 0 h 2390384"/>
              <a:gd name="connsiteX2-5" fmla="*/ 832931 w 878081"/>
              <a:gd name="connsiteY2-6" fmla="*/ 0 h 2390384"/>
              <a:gd name="connsiteX3-7" fmla="*/ 881218 w 878081"/>
              <a:gd name="connsiteY3-8" fmla="*/ 56858 h 2390384"/>
              <a:gd name="connsiteX4-9" fmla="*/ 856122 w 878081"/>
              <a:gd name="connsiteY4-10" fmla="*/ 127104 h 2390384"/>
              <a:gd name="connsiteX5-11" fmla="*/ 210739 w 878081"/>
              <a:gd name="connsiteY5-12" fmla="*/ 140493 h 2390384"/>
              <a:gd name="connsiteX6-13" fmla="*/ 235836 w 878081"/>
              <a:gd name="connsiteY6-14" fmla="*/ 140493 h 2390384"/>
              <a:gd name="connsiteX7-15" fmla="*/ 284123 w 878081"/>
              <a:gd name="connsiteY7-16" fmla="*/ 83635 h 2390384"/>
              <a:gd name="connsiteX8-17" fmla="*/ 259026 w 878081"/>
              <a:gd name="connsiteY8-18" fmla="*/ 13389 h 2390384"/>
              <a:gd name="connsiteX0-19" fmla="*/ 210739 w 878081"/>
              <a:gd name="connsiteY0-20" fmla="*/ 70246 h 2390384"/>
              <a:gd name="connsiteX1-21" fmla="*/ 280986 w 878081"/>
              <a:gd name="connsiteY1-22" fmla="*/ 70246 h 2390384"/>
              <a:gd name="connsiteX2-23" fmla="*/ 280986 w 878081"/>
              <a:gd name="connsiteY2-24" fmla="*/ 109043 h 2390384"/>
              <a:gd name="connsiteX3-25" fmla="*/ 191341 w 878081"/>
              <a:gd name="connsiteY3-26" fmla="*/ 140493 h 2390384"/>
              <a:gd name="connsiteX4-27" fmla="*/ 175616 w 878081"/>
              <a:gd name="connsiteY4-28" fmla="*/ 85972 h 2390384"/>
              <a:gd name="connsiteX0-29" fmla="*/ 70246 w 878081"/>
              <a:gd name="connsiteY0-30" fmla="*/ 2249891 h 2390384"/>
              <a:gd name="connsiteX1-31" fmla="*/ 140493 w 878081"/>
              <a:gd name="connsiteY1-32" fmla="*/ 2249891 h 2390384"/>
              <a:gd name="connsiteX2-33" fmla="*/ 140493 w 878081"/>
              <a:gd name="connsiteY2-34" fmla="*/ 2320138 h 2390384"/>
              <a:gd name="connsiteX3-35" fmla="*/ 140493 w 878081"/>
              <a:gd name="connsiteY3-36" fmla="*/ 2358934 h 2390384"/>
              <a:gd name="connsiteX4-37" fmla="*/ 31450 w 878081"/>
              <a:gd name="connsiteY4-38" fmla="*/ 2390384 h 2390384"/>
              <a:gd name="connsiteX5-39" fmla="*/ 0 w 878081"/>
              <a:gd name="connsiteY5-40" fmla="*/ 2281342 h 2390384"/>
              <a:gd name="connsiteX0-41" fmla="*/ 70246 w 878081"/>
              <a:gd name="connsiteY0-42" fmla="*/ 2249891 h 2390384"/>
              <a:gd name="connsiteX1-43" fmla="*/ 89645 w 878081"/>
              <a:gd name="connsiteY1-44" fmla="*/ 2249891 h 2390384"/>
              <a:gd name="connsiteX2-45" fmla="*/ 105370 w 878081"/>
              <a:gd name="connsiteY2-46" fmla="*/ 2304413 h 2390384"/>
              <a:gd name="connsiteX3-47" fmla="*/ 140493 w 878081"/>
              <a:gd name="connsiteY3-48" fmla="*/ 2320138 h 2390384"/>
              <a:gd name="connsiteX4-49" fmla="*/ 140493 w 878081"/>
              <a:gd name="connsiteY4-50" fmla="*/ 2358934 h 2390384"/>
              <a:gd name="connsiteX5-51" fmla="*/ 31450 w 878081"/>
              <a:gd name="connsiteY5-52" fmla="*/ 2390384 h 2390384"/>
              <a:gd name="connsiteX6-53" fmla="*/ 0 w 878081"/>
              <a:gd name="connsiteY6-54" fmla="*/ 2281342 h 239038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2390384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320138"/>
                </a:lnTo>
                <a:cubicBezTo>
                  <a:pt x="737588" y="2358934"/>
                  <a:pt x="706138" y="2390384"/>
                  <a:pt x="667342" y="2390384"/>
                </a:cubicBezTo>
                <a:lnTo>
                  <a:pt x="70247" y="2390384"/>
                </a:lnTo>
                <a:cubicBezTo>
                  <a:pt x="31450" y="2390385"/>
                  <a:pt x="0" y="2358934"/>
                  <a:pt x="0" y="2320138"/>
                </a:cubicBezTo>
                <a:cubicBezTo>
                  <a:pt x="0" y="2281342"/>
                  <a:pt x="31450" y="2249891"/>
                  <a:pt x="70247" y="2249891"/>
                </a:cubicBezTo>
                <a:lnTo>
                  <a:pt x="140493" y="2249891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2390384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2390384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2390384">
                <a:moveTo>
                  <a:pt x="70246" y="2249891"/>
                </a:moveTo>
                <a:lnTo>
                  <a:pt x="140493" y="2249891"/>
                </a:lnTo>
                <a:lnTo>
                  <a:pt x="140493" y="2320138"/>
                </a:lnTo>
                <a:cubicBezTo>
                  <a:pt x="140493" y="2358934"/>
                  <a:pt x="109042" y="2390384"/>
                  <a:pt x="70246" y="2390384"/>
                </a:cubicBezTo>
                <a:cubicBezTo>
                  <a:pt x="31450" y="2390384"/>
                  <a:pt x="0" y="2358934"/>
                  <a:pt x="0" y="2320138"/>
                </a:cubicBezTo>
                <a:cubicBezTo>
                  <a:pt x="0" y="2281342"/>
                  <a:pt x="31450" y="2249891"/>
                  <a:pt x="70246" y="2249891"/>
                </a:cubicBezTo>
                <a:close/>
              </a:path>
              <a:path w="878081" h="2390384">
                <a:moveTo>
                  <a:pt x="70246" y="2249891"/>
                </a:moveTo>
                <a:cubicBezTo>
                  <a:pt x="89645" y="2249891"/>
                  <a:pt x="105370" y="2265617"/>
                  <a:pt x="105370" y="2285015"/>
                </a:cubicBezTo>
                <a:cubicBezTo>
                  <a:pt x="105370" y="2304413"/>
                  <a:pt x="89645" y="2320138"/>
                  <a:pt x="70246" y="2320138"/>
                </a:cubicBezTo>
                <a:lnTo>
                  <a:pt x="140493" y="2320138"/>
                </a:lnTo>
                <a:cubicBezTo>
                  <a:pt x="140493" y="2358934"/>
                  <a:pt x="109042" y="2390384"/>
                  <a:pt x="70246" y="2390384"/>
                </a:cubicBezTo>
                <a:cubicBezTo>
                  <a:pt x="31450" y="2390384"/>
                  <a:pt x="0" y="2358934"/>
                  <a:pt x="0" y="2320138"/>
                </a:cubicBezTo>
                <a:cubicBezTo>
                  <a:pt x="0" y="2281342"/>
                  <a:pt x="31450" y="2249891"/>
                  <a:pt x="70246" y="2249891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注意防雷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5484" y="778583"/>
            <a:ext cx="9428483" cy="5303520"/>
          </a:xfrm>
          <a:prstGeom prst="rect">
            <a:avLst/>
          </a:prstGeom>
        </p:spPr>
      </p:pic>
      <p:pic>
        <p:nvPicPr>
          <p:cNvPr id="7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5121" y="255638"/>
            <a:ext cx="5780484" cy="33740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如图所示是某同学家中部分家庭电路的示意图。电能表上标有“220 V 10(40)A”的字样,他家正在使用的所有用电器总功率为6kW，其中电饭煲的功率为1.5kW，饭煮熟后，他将这个电饭煲的插头从插座中拔出，再将功率为1kW的电热水壶插头接入插座中，其他用电器仍正常工作，闭合电热水壶上的开关，空气开关跳闸。空气开关跳闸的原因可能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6208233" y="155029"/>
            <a:ext cx="5780484" cy="252130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如图所示，甲站在干燥的木桌上一只手接触相线；乙站在地上一只手接触中性线；丙站在干燥的木桌上一只手接触相线，此时丁站在地面上用手去拉丙。则不会发生触电事故的是()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6" title=""/>
          <p:cNvSpPr txBox="1"/>
          <p:nvPr/>
        </p:nvSpPr>
        <p:spPr>
          <a:xfrm>
            <a:off x="6189650" y="363579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6159722" y="2676239"/>
            <a:ext cx="4457700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A.甲    B.丙    C.乙    D.丁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285436" y="3534232"/>
            <a:ext cx="5780284" cy="15811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A.照明灯的开关接在了中性线与灯泡之间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B.用电器的总功率过大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C.电热水壶的内部电路短路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D.接入电热水壶的插座短路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3" name="图片2" title=""/>
          <p:cNvPicPr>
            <a:picLocks noChangeAspect="1"/>
          </p:cNvPicPr>
          <p:nvPr/>
        </p:nvPicPr>
        <p:blipFill>
          <a:blip r:embed="rId4"/>
          <a:srcRect l="54887" t="30424" r="11083" b="58431"/>
          <a:stretch>
            <a:fillRect/>
          </a:stretch>
        </p:blipFill>
        <p:spPr>
          <a:xfrm>
            <a:off x="1054122" y="5055146"/>
            <a:ext cx="3451765" cy="1569282"/>
          </a:xfrm>
          <a:prstGeom prst="rect">
            <a:avLst/>
          </a:prstGeom>
        </p:spPr>
      </p:pic>
      <p:pic>
        <p:nvPicPr>
          <p:cNvPr id="14" name="图片3" title=""/>
          <p:cNvPicPr>
            <a:picLocks noChangeAspect="1"/>
          </p:cNvPicPr>
          <p:nvPr/>
        </p:nvPicPr>
        <p:blipFill>
          <a:blip r:embed="rId5"/>
          <a:srcRect l="16196" t="59109" r="47525" b="33903"/>
          <a:stretch>
            <a:fillRect/>
          </a:stretch>
        </p:blipFill>
        <p:spPr>
          <a:xfrm>
            <a:off x="6199289" y="3440240"/>
            <a:ext cx="5697464" cy="152265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252130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如图所示的家庭电路中，开关闭合后，保险丝因电流过大而熔断。甲、乙两图产生电流过大的原因是不同的，图甲中的原因是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，图乙中的原因是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6157560" y="155600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如图，带负电的云层靠近建筑物上的避雷针时，向避雷针剧烈放电形成雷电，下列说法正确的是(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159741" y="1772536"/>
            <a:ext cx="5775731" cy="19983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A.云层带负电是由于失去了大量正电荷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B.云层带负电是由于摩擦创造了负电荷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C.放电时电荷从避雷针向云层方向移动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D.放电时电流方向是从避雷针流向云层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21922" t="25589" r="53660" b="56574"/>
          <a:stretch>
            <a:fillRect/>
          </a:stretch>
        </p:blipFill>
        <p:spPr>
          <a:xfrm>
            <a:off x="1084478" y="2676830"/>
            <a:ext cx="3835046" cy="3884894"/>
          </a:xfrm>
          <a:prstGeom prst="rect">
            <a:avLst/>
          </a:prstGeom>
        </p:spPr>
      </p:pic>
      <p:pic>
        <p:nvPicPr>
          <p:cNvPr id="12" name="图片2" title=""/>
          <p:cNvPicPr>
            <a:picLocks noChangeAspect="1"/>
          </p:cNvPicPr>
          <p:nvPr/>
        </p:nvPicPr>
        <p:blipFill>
          <a:blip r:embed="rId2"/>
          <a:srcRect l="62740" t="49734" r="16891" b="40359"/>
          <a:stretch>
            <a:fillRect/>
          </a:stretch>
        </p:blipFill>
        <p:spPr>
          <a:xfrm>
            <a:off x="7052500" y="3770700"/>
            <a:ext cx="3991127" cy="269109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213</Paragraphs>
  <Slides>21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等线 Light</vt:lpstr>
      <vt:lpstr>等线</vt:lpstr>
      <vt:lpstr>楷体</vt:lpstr>
      <vt:lpstr>Times New Roman</vt:lpstr>
      <vt:lpstr>微软雅黑</vt:lpstr>
      <vt:lpstr>Wingdings</vt:lpstr>
      <vt:lpstr>宋体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2025-12-08T19:45:08Z</cp:lastPrinted>
  <dcterms:created xsi:type="dcterms:W3CDTF">2025-12-08T19:45:08Z</dcterms:created>
  <dcterms:modified xsi:type="dcterms:W3CDTF">2025-12-08T11:45:08Z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