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-68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288054-51CC-40EC-B3E7-6095A42702A4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61EA1-C864-455C-A732-72EC755546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439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8194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8195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8AE6FA05-3509-48A7-A01C-3B3BD7921114}" type="slidenum">
              <a:rPr sz="1200">
                <a:solidFill>
                  <a:prstClr val="black"/>
                </a:solidFill>
              </a:rPr>
              <a:pPr algn="r"/>
              <a:t>4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10242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D0BD5466-D458-4A1B-AC90-85731B7D5243}" type="slidenum">
              <a:rPr sz="1200">
                <a:solidFill>
                  <a:prstClr val="black"/>
                </a:solidFill>
              </a:rPr>
              <a:pPr algn="r"/>
              <a:t>5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12290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2291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4F095A78-B86A-4317-A326-F06F075D3CFA}" type="slidenum">
              <a:rPr sz="1200">
                <a:solidFill>
                  <a:prstClr val="black"/>
                </a:solidFill>
              </a:rPr>
              <a:pPr algn="r"/>
              <a:t>6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14338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74E213C3-BF87-4B34-9D23-0DA6F7C5F3AF}" type="slidenum">
              <a:rPr sz="1200">
                <a:solidFill>
                  <a:prstClr val="black"/>
                </a:solidFill>
              </a:rPr>
              <a:pPr algn="r"/>
              <a:t>7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16386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6387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F7DC2CCB-EBCE-4354-A384-22FA70C5D577}" type="slidenum">
              <a:rPr sz="1200">
                <a:solidFill>
                  <a:prstClr val="black"/>
                </a:solidFill>
              </a:rPr>
              <a:pPr algn="r"/>
              <a:t>8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18434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8435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2D927EA0-2830-4DD3-82E6-482DDB5CECCE}" type="slidenum">
              <a:rPr sz="1200">
                <a:solidFill>
                  <a:prstClr val="black"/>
                </a:solidFill>
              </a:rPr>
              <a:pPr algn="r"/>
              <a:t>9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20482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20483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EA416F52-C5A0-4540-97B1-6505F66FE0FE}" type="slidenum">
              <a:rPr sz="1200">
                <a:solidFill>
                  <a:prstClr val="black"/>
                </a:solidFill>
              </a:rPr>
              <a:pPr algn="r"/>
              <a:t>10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22530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22531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C88115E7-3363-4457-A1B3-EB8EBA7F3659}" type="slidenum">
              <a:rPr sz="1200">
                <a:solidFill>
                  <a:prstClr val="black"/>
                </a:solidFill>
              </a:rPr>
              <a:pPr algn="r"/>
              <a:t>11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24578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24579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DCC08ECC-2B86-473F-A7A8-4BC552C0BC07}" type="slidenum">
              <a:rPr sz="1200">
                <a:solidFill>
                  <a:prstClr val="black"/>
                </a:solidFill>
              </a:rPr>
              <a:pPr algn="r"/>
              <a:t>12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26626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26627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A90CBBCB-03CF-44D4-8C94-1C8B633B6951}" type="slidenum">
              <a:rPr sz="1200">
                <a:solidFill>
                  <a:prstClr val="black"/>
                </a:solidFill>
              </a:rPr>
              <a:pPr algn="r"/>
              <a:t>13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28674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28675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9FF013A6-2B96-4C38-B70F-E344EB4EB426}" type="slidenum">
              <a:rPr sz="1200">
                <a:solidFill>
                  <a:prstClr val="black"/>
                </a:solidFill>
              </a:rPr>
              <a:pPr algn="r"/>
              <a:t>14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30722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30723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C46B05D8-6F03-40D3-A74C-CD7B4ECC94E8}" type="slidenum">
              <a:rPr sz="1200">
                <a:solidFill>
                  <a:prstClr val="black"/>
                </a:solidFill>
              </a:rPr>
              <a:pPr algn="r"/>
              <a:t>15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32770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32771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0DC0F84D-8B76-4385-AABD-3BBC3DFEAAF0}" type="slidenum">
              <a:rPr sz="1200">
                <a:solidFill>
                  <a:prstClr val="black"/>
                </a:solidFill>
              </a:rPr>
              <a:pPr algn="r"/>
              <a:t>16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37890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37891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D0A8AF9F-8F5F-482C-A523-826AE579B721}" type="slidenum">
              <a:rPr sz="1200">
                <a:solidFill>
                  <a:prstClr val="black"/>
                </a:solidFill>
              </a:rPr>
              <a:pPr algn="r"/>
              <a:t>20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58370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58371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671A5901-E251-49F8-A24F-2F01CDEFC84C}" type="slidenum">
              <a:rPr sz="1200">
                <a:solidFill>
                  <a:prstClr val="black"/>
                </a:solidFill>
              </a:rPr>
              <a:pPr algn="r"/>
              <a:t>39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48837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6845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/>
  <p:txStyles>
    <p:titleStyle>
      <a:lvl1pPr mar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400" kern="1200">
          <a:solidFill>
            <a:schemeClr val="tx1"/>
          </a:solidFill>
          <a:latin typeface="Calibri" pitchFamily="34" charset="0"/>
          <a:ea typeface="宋体" pitchFamily="2" charset="-122"/>
          <a:cs typeface="+mj-cs"/>
        </a:defRPr>
      </a:lvl1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3" Type="http://schemas.openxmlformats.org/officeDocument/2006/relationships/image" Target="../media/image2.png"/><Relationship Id="rId7" Type="http://schemas.openxmlformats.org/officeDocument/2006/relationships/slide" Target="slide1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slide" Target="slide12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9.xml"/><Relationship Id="rId5" Type="http://schemas.openxmlformats.org/officeDocument/2006/relationships/image" Target="../media/image6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__1.doc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__2.doc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png"/><Relationship Id="rId5" Type="http://schemas.openxmlformats.org/officeDocument/2006/relationships/image" Target="../media/image6.png"/><Relationship Id="rId4" Type="http://schemas.openxmlformats.org/officeDocument/2006/relationships/slide" Target="slide3.xml"/><Relationship Id="rId9" Type="http://schemas.openxmlformats.org/officeDocument/2006/relationships/image" Target="../media/image19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" Target="slide17.xml"/><Relationship Id="rId7" Type="http://schemas.openxmlformats.org/officeDocument/2006/relationships/slide" Target="slide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23.xml"/><Relationship Id="rId5" Type="http://schemas.openxmlformats.org/officeDocument/2006/relationships/slide" Target="slide21.xml"/><Relationship Id="rId4" Type="http://schemas.openxmlformats.org/officeDocument/2006/relationships/slide" Target="slide18.xml"/><Relationship Id="rId9" Type="http://schemas.openxmlformats.org/officeDocument/2006/relationships/slide" Target="slide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5.emf"/><Relationship Id="rId4" Type="http://schemas.openxmlformats.org/officeDocument/2006/relationships/oleObject" Target="../embeddings/Microsoft_Word_97_-_2003___3.doc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38.xml"/><Relationship Id="rId3" Type="http://schemas.openxmlformats.org/officeDocument/2006/relationships/image" Target="../media/image26.jpeg"/><Relationship Id="rId7" Type="http://schemas.openxmlformats.org/officeDocument/2006/relationships/image" Target="../media/image6.png"/><Relationship Id="rId12" Type="http://schemas.openxmlformats.org/officeDocument/2006/relationships/slide" Target="slide43.xml"/><Relationship Id="rId2" Type="http://schemas.openxmlformats.org/officeDocument/2006/relationships/slide" Target="slide34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2.xml"/><Relationship Id="rId11" Type="http://schemas.openxmlformats.org/officeDocument/2006/relationships/slide" Target="slide42.xml"/><Relationship Id="rId5" Type="http://schemas.openxmlformats.org/officeDocument/2006/relationships/slide" Target="slide36.xml"/><Relationship Id="rId10" Type="http://schemas.openxmlformats.org/officeDocument/2006/relationships/slide" Target="slide40.xml"/><Relationship Id="rId4" Type="http://schemas.openxmlformats.org/officeDocument/2006/relationships/slide" Target="slide35.xml"/><Relationship Id="rId9" Type="http://schemas.openxmlformats.org/officeDocument/2006/relationships/slide" Target="slide3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3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3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3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3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3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文本框 6"/>
          <p:cNvSpPr/>
          <p:nvPr/>
        </p:nvSpPr>
        <p:spPr>
          <a:xfrm>
            <a:off x="1474788" y="1690688"/>
            <a:ext cx="6157912" cy="1649169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ctr">
              <a:lnSpc>
                <a:spcPct val="150000"/>
              </a:lnSpc>
            </a:pPr>
            <a:r>
              <a:rPr sz="3600" b="1" kern="0" dirty="0">
                <a:solidFill>
                  <a:srgbClr val="0070C0"/>
                </a:solidFill>
                <a:latin typeface="Times New Roman" pitchFamily="18" charset="0"/>
                <a:ea typeface="黑体" pitchFamily="49" charset="-122"/>
                <a:sym typeface="Times New Roman" pitchFamily="18" charset="0"/>
              </a:rPr>
              <a:t>第</a:t>
            </a:r>
            <a:r>
              <a:rPr lang="en-US" altLang="zh-CN" sz="3600" b="1" kern="0" dirty="0">
                <a:solidFill>
                  <a:srgbClr val="0070C0"/>
                </a:solidFill>
                <a:latin typeface="Times New Roman" pitchFamily="18" charset="0"/>
                <a:ea typeface="黑体" pitchFamily="49" charset="-122"/>
                <a:sym typeface="Times New Roman" pitchFamily="18" charset="0"/>
              </a:rPr>
              <a:t>24</a:t>
            </a:r>
            <a:r>
              <a:rPr sz="3600" b="1" kern="0" dirty="0" smtClean="0">
                <a:solidFill>
                  <a:srgbClr val="0070C0"/>
                </a:solidFill>
                <a:latin typeface="Times New Roman" pitchFamily="18" charset="0"/>
                <a:ea typeface="黑体" pitchFamily="49" charset="-122"/>
                <a:sym typeface="Times New Roman" pitchFamily="18" charset="0"/>
              </a:rPr>
              <a:t>课时 小粒子与大宇宙</a:t>
            </a:r>
            <a:r>
              <a:rPr sz="3600" b="1" kern="0" dirty="0">
                <a:solidFill>
                  <a:srgbClr val="0070C0"/>
                </a:solidFill>
                <a:latin typeface="Times New Roman" pitchFamily="18" charset="0"/>
                <a:ea typeface="黑体" pitchFamily="49" charset="-122"/>
                <a:sym typeface="Times New Roman" pitchFamily="18" charset="0"/>
              </a:rPr>
              <a:t>　</a:t>
            </a:r>
            <a:endParaRPr lang="en-US" altLang="zh-CN" sz="3600" b="1" kern="0" dirty="0">
              <a:solidFill>
                <a:srgbClr val="0070C0"/>
              </a:solidFill>
              <a:latin typeface="Times New Roman" pitchFamily="18" charset="0"/>
              <a:ea typeface="黑体" pitchFamily="49" charset="-122"/>
              <a:sym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sz="3600" b="1" kern="0" dirty="0">
                <a:solidFill>
                  <a:srgbClr val="0070C0"/>
                </a:solidFill>
                <a:latin typeface="Times New Roman" pitchFamily="18" charset="0"/>
                <a:ea typeface="黑体" pitchFamily="49" charset="-122"/>
                <a:sym typeface="Times New Roman" pitchFamily="18" charset="0"/>
              </a:rPr>
              <a:t>内能与热机</a:t>
            </a:r>
          </a:p>
        </p:txBody>
      </p:sp>
      <p:sp>
        <p:nvSpPr>
          <p:cNvPr id="4098" name="Text Box 22"/>
          <p:cNvSpPr txBox="1">
            <a:spLocks noChangeArrowheads="1"/>
          </p:cNvSpPr>
          <p:nvPr/>
        </p:nvSpPr>
        <p:spPr bwMode="auto">
          <a:xfrm>
            <a:off x="6227763" y="411163"/>
            <a:ext cx="2449513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540385" indent="-540385" algn="ctr">
              <a:lnSpc>
                <a:spcPct val="150000"/>
              </a:lnSpc>
            </a:pPr>
            <a:r>
              <a:rPr sz="3000" b="1" kern="0">
                <a:solidFill>
                  <a:srgbClr val="7030A0"/>
                </a:solidFill>
                <a:latin typeface="宋体" pitchFamily="2" charset="-122"/>
              </a:rPr>
              <a:t>基础梳理篇</a:t>
            </a:r>
            <a:endParaRPr altLang="zh-CN" sz="3000" b="1" kern="0">
              <a:solidFill>
                <a:srgbClr val="7030A0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805341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1" name="组合 56"/>
          <p:cNvGrpSpPr/>
          <p:nvPr/>
        </p:nvGrpSpPr>
        <p:grpSpPr>
          <a:xfrm>
            <a:off x="3568700" y="-561975"/>
            <a:ext cx="1755775" cy="1755775"/>
            <a:chOff x="2894659" y="1465288"/>
            <a:chExt cx="1727827" cy="1727827"/>
          </a:xfrm>
        </p:grpSpPr>
        <p:grpSp>
          <p:nvGrpSpPr>
            <p:cNvPr id="5122" name="组合 57"/>
            <p:cNvGrpSpPr>
              <a:grpSpLocks noGrp="1" noChangeAspect="1"/>
            </p:cNvGrpSpPr>
            <p:nvPr/>
          </p:nvGrpSpPr>
          <p:grpSpPr>
            <a:xfrm>
              <a:off x="2804310" y="1456286"/>
              <a:ext cx="1856504" cy="1856409"/>
              <a:chOff x="1827622" y="1343919"/>
              <a:chExt cx="2304000" cy="2304000"/>
            </a:xfrm>
          </p:grpSpPr>
        </p:grpSp>
        <p:sp>
          <p:nvSpPr>
            <p:cNvPr id="5123" name="流程图: 联系 32"/>
            <p:cNvSpPr/>
            <p:nvPr/>
          </p:nvSpPr>
          <p:spPr>
            <a:xfrm>
              <a:off x="2894659" y="1465288"/>
              <a:ext cx="1727827" cy="1727827"/>
            </a:xfrm>
            <a:prstGeom prst="flowChartConnector">
              <a:avLst/>
            </a:prstGeom>
            <a:noFill/>
            <a:ln w="3175">
              <a:solidFill>
                <a:srgbClr val="00B7CA"/>
              </a:solidFill>
              <a:round/>
            </a:ln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ctr"/>
              <a:endParaRPr b="1" kern="0">
                <a:solidFill>
                  <a:srgbClr val="FFFFFF"/>
                </a:solidFill>
              </a:endParaRPr>
            </a:p>
          </p:txBody>
        </p:sp>
      </p:grpSp>
      <p:pic>
        <p:nvPicPr>
          <p:cNvPr id="5124" name="组合 61"/>
          <p:cNvPicPr>
            <a:picLocks noGrp="1" noChangeAspect="1"/>
          </p:cNvPicPr>
          <p:nvPr/>
        </p:nvPicPr>
        <p:blipFill>
          <a:blip/>
          <a:stretch>
            <a:fillRect/>
          </a:stretch>
        </p:blipFill>
        <p:spPr>
          <a:xfrm>
            <a:off x="3248025" y="666750"/>
            <a:ext cx="658813" cy="660400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5125" name="组合 64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9813" y="325438"/>
            <a:ext cx="658812" cy="658812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5126" name="组合 67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3025" y="736600"/>
            <a:ext cx="612775" cy="612775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5127" name="组合 70"/>
          <p:cNvPicPr>
            <a:picLocks noGrp="1"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6263" y="762000"/>
            <a:ext cx="769937" cy="769938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5128" name="组合 73"/>
          <p:cNvPicPr>
            <a:picLocks noGrp="1"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2300" y="185738"/>
            <a:ext cx="585788" cy="569912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5129" name="组合 76"/>
          <p:cNvPicPr>
            <a:picLocks noGrp="1"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9175" y="1103313"/>
            <a:ext cx="601663" cy="601662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5130" name="文本框 131"/>
          <p:cNvSpPr/>
          <p:nvPr/>
        </p:nvSpPr>
        <p:spPr>
          <a:xfrm>
            <a:off x="3757613" y="101600"/>
            <a:ext cx="1414462" cy="7699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4400" b="1" kern="0">
                <a:solidFill>
                  <a:srgbClr val="C00000"/>
                </a:solidFill>
                <a:latin typeface="华文隶书" pitchFamily="2" charset="-122"/>
                <a:ea typeface="华文隶书" pitchFamily="2" charset="-122"/>
              </a:rPr>
              <a:t>目录</a:t>
            </a:r>
          </a:p>
        </p:txBody>
      </p:sp>
      <p:grpSp>
        <p:nvGrpSpPr>
          <p:cNvPr id="5131" name="组合 130"/>
          <p:cNvGrpSpPr/>
          <p:nvPr/>
        </p:nvGrpSpPr>
        <p:grpSpPr>
          <a:xfrm>
            <a:off x="2425700" y="2097088"/>
            <a:ext cx="4235450" cy="2008187"/>
            <a:chOff x="1847662" y="1504750"/>
            <a:chExt cx="5448676" cy="2584754"/>
          </a:xfrm>
        </p:grpSpPr>
        <p:grpSp>
          <p:nvGrpSpPr>
            <p:cNvPr id="5132" name="组合 2"/>
            <p:cNvGrpSpPr>
              <a:grpSpLocks noGrp="1" noChangeAspect="1"/>
            </p:cNvGrpSpPr>
            <p:nvPr/>
          </p:nvGrpSpPr>
          <p:grpSpPr>
            <a:xfrm>
              <a:off x="1531891" y="1379981"/>
              <a:ext cx="2667917" cy="2596667"/>
              <a:chOff x="3295850" y="1908877"/>
              <a:chExt cx="3738030" cy="4660916"/>
            </a:xfrm>
          </p:grpSpPr>
        </p:grpSp>
        <p:sp>
          <p:nvSpPr>
            <p:cNvPr id="5133" name="圆角矩形 132"/>
            <p:cNvSpPr/>
            <p:nvPr/>
          </p:nvSpPr>
          <p:spPr>
            <a:xfrm>
              <a:off x="3321077" y="1888926"/>
              <a:ext cx="4147992" cy="1004251"/>
            </a:xfrm>
            <a:prstGeom prst="roundRect">
              <a:avLst>
                <a:gd name="adj" fmla="val 9976"/>
              </a:avLst>
            </a:prstGeom>
            <a:solidFill>
              <a:srgbClr val="FFB850"/>
            </a:solidFill>
            <a:ln w="2540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</a:gradFill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15" b="1">
                <a:solidFill>
                  <a:prstClr val="white"/>
                </a:solidFill>
              </a:endParaRPr>
            </a:p>
          </p:txBody>
        </p:sp>
        <p:grpSp>
          <p:nvGrpSpPr>
            <p:cNvPr id="5134" name="组合 4"/>
            <p:cNvGrpSpPr/>
            <p:nvPr/>
          </p:nvGrpSpPr>
          <p:grpSpPr>
            <a:xfrm>
              <a:off x="3471676" y="2283134"/>
              <a:ext cx="118508" cy="118509"/>
              <a:chOff x="4486616" y="3001075"/>
              <a:chExt cx="274695" cy="274699"/>
            </a:xfrm>
          </p:grpSpPr>
          <p:sp>
            <p:nvSpPr>
              <p:cNvPr id="5135" name="椭圆 153"/>
              <p:cNvSpPr/>
              <p:nvPr/>
            </p:nvSpPr>
            <p:spPr>
              <a:xfrm rot="16200000">
                <a:off x="4485528" y="3001392"/>
                <a:ext cx="274702" cy="27456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6" name="椭圆 154"/>
              <p:cNvSpPr/>
              <p:nvPr/>
            </p:nvSpPr>
            <p:spPr>
              <a:xfrm>
                <a:off x="4387220" y="2759656"/>
                <a:ext cx="466047" cy="49102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137" name="组合 5"/>
            <p:cNvGrpSpPr/>
            <p:nvPr/>
          </p:nvGrpSpPr>
          <p:grpSpPr>
            <a:xfrm>
              <a:off x="3172171" y="2283134"/>
              <a:ext cx="118508" cy="118509"/>
              <a:chOff x="4486616" y="3001075"/>
              <a:chExt cx="274695" cy="274699"/>
            </a:xfrm>
          </p:grpSpPr>
          <p:sp>
            <p:nvSpPr>
              <p:cNvPr id="5138" name="椭圆 151"/>
              <p:cNvSpPr/>
              <p:nvPr/>
            </p:nvSpPr>
            <p:spPr>
              <a:xfrm rot="16200000">
                <a:off x="4488632" y="3001392"/>
                <a:ext cx="274702" cy="27456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9" name="椭圆 152"/>
              <p:cNvSpPr/>
              <p:nvPr/>
            </p:nvSpPr>
            <p:spPr>
              <a:xfrm>
                <a:off x="4387220" y="2759656"/>
                <a:ext cx="466047" cy="49102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140" name="组合 6"/>
            <p:cNvGrpSpPr>
              <a:grpSpLocks noGrp="1" noChangeAspect="1"/>
            </p:cNvGrpSpPr>
            <p:nvPr/>
          </p:nvGrpSpPr>
          <p:grpSpPr>
            <a:xfrm>
              <a:off x="3202082" y="2161737"/>
              <a:ext cx="361529" cy="235113"/>
              <a:chOff x="4318304" y="3089060"/>
              <a:chExt cx="384317" cy="61430"/>
            </a:xfrm>
          </p:grpSpPr>
        </p:grpSp>
        <p:sp>
          <p:nvSpPr>
            <p:cNvPr id="5141" name="文本框 16">
              <a:hlinkClick r:id="rId7" action="ppaction://hlinksldjump"/>
            </p:cNvPr>
            <p:cNvSpPr/>
            <p:nvPr/>
          </p:nvSpPr>
          <p:spPr>
            <a:xfrm>
              <a:off x="3960320" y="2044671"/>
              <a:ext cx="2919972" cy="65326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ctr"/>
              <a:r>
                <a:rPr sz="2700" b="1" kern="0">
                  <a:solidFill>
                    <a:prstClr val="white"/>
                  </a:solidFill>
                  <a:latin typeface="黑体" pitchFamily="49" charset="-122"/>
                  <a:ea typeface="黑体" pitchFamily="49" charset="-122"/>
                </a:rPr>
                <a:t>重点突破</a:t>
              </a:r>
            </a:p>
          </p:txBody>
        </p:sp>
        <p:grpSp>
          <p:nvGrpSpPr>
            <p:cNvPr id="5142" name="组合 137"/>
            <p:cNvGrpSpPr>
              <a:grpSpLocks noGrp="1" noChangeAspect="1"/>
            </p:cNvGrpSpPr>
            <p:nvPr/>
          </p:nvGrpSpPr>
          <p:grpSpPr>
            <a:xfrm>
              <a:off x="2292908" y="2072845"/>
              <a:ext cx="647360" cy="550720"/>
              <a:chOff x="3108756" y="2110160"/>
              <a:chExt cx="745081" cy="698920"/>
            </a:xfrm>
          </p:grpSpPr>
        </p:grpSp>
        <p:grpSp>
          <p:nvGrpSpPr>
            <p:cNvPr id="5143" name="组合 9"/>
            <p:cNvGrpSpPr/>
            <p:nvPr/>
          </p:nvGrpSpPr>
          <p:grpSpPr>
            <a:xfrm>
              <a:off x="3709827" y="2081394"/>
              <a:ext cx="663073" cy="571160"/>
              <a:chOff x="4946438" y="2775191"/>
              <a:chExt cx="884098" cy="761546"/>
            </a:xfrm>
          </p:grpSpPr>
          <p:sp>
            <p:nvSpPr>
              <p:cNvPr id="5144" name="椭圆 139"/>
              <p:cNvSpPr/>
              <p:nvPr/>
            </p:nvSpPr>
            <p:spPr>
              <a:xfrm>
                <a:off x="4990474" y="2774608"/>
                <a:ext cx="743374" cy="7437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45" name="文本框 28"/>
              <p:cNvSpPr/>
              <p:nvPr/>
            </p:nvSpPr>
            <p:spPr>
              <a:xfrm>
                <a:off x="4946438" y="2824081"/>
                <a:ext cx="884098" cy="712656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lang="en-US" altLang="zh-CN" sz="2100" b="1" kern="0">
                    <a:solidFill>
                      <a:srgbClr val="FFB850"/>
                    </a:solidFill>
                    <a:latin typeface="Impact" pitchFamily="34" charset="0"/>
                  </a:rPr>
                  <a:t>02</a:t>
                </a:r>
                <a:endParaRPr sz="2100" b="1" kern="0">
                  <a:solidFill>
                    <a:srgbClr val="FFB850"/>
                  </a:solidFill>
                  <a:latin typeface="Impact" pitchFamily="34" charset="0"/>
                </a:endParaRPr>
              </a:p>
            </p:txBody>
          </p:sp>
        </p:grpSp>
      </p:grpSp>
      <p:grpSp>
        <p:nvGrpSpPr>
          <p:cNvPr id="5146" name="组合 159"/>
          <p:cNvGrpSpPr/>
          <p:nvPr/>
        </p:nvGrpSpPr>
        <p:grpSpPr>
          <a:xfrm>
            <a:off x="2425700" y="3222625"/>
            <a:ext cx="4449763" cy="2085975"/>
            <a:chOff x="2000534" y="2474331"/>
            <a:chExt cx="5723839" cy="2584754"/>
          </a:xfrm>
        </p:grpSpPr>
        <p:grpSp>
          <p:nvGrpSpPr>
            <p:cNvPr id="5147" name="组合 31"/>
            <p:cNvGrpSpPr>
              <a:grpSpLocks noGrp="1" noChangeAspect="1"/>
            </p:cNvGrpSpPr>
            <p:nvPr/>
          </p:nvGrpSpPr>
          <p:grpSpPr>
            <a:xfrm>
              <a:off x="1684793" y="2368687"/>
              <a:ext cx="2695413" cy="2568248"/>
              <a:chOff x="3295850" y="1895995"/>
              <a:chExt cx="3725149" cy="4660916"/>
            </a:xfrm>
          </p:grpSpPr>
        </p:grpSp>
        <p:sp>
          <p:nvSpPr>
            <p:cNvPr id="5148" name="圆角矩形 161"/>
            <p:cNvSpPr/>
            <p:nvPr/>
          </p:nvSpPr>
          <p:spPr>
            <a:xfrm>
              <a:off x="3465772" y="2871970"/>
              <a:ext cx="4147968" cy="994810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2540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</a:gradFill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15" b="1">
                <a:solidFill>
                  <a:prstClr val="white"/>
                </a:solidFill>
              </a:endParaRPr>
            </a:p>
          </p:txBody>
        </p:sp>
        <p:grpSp>
          <p:nvGrpSpPr>
            <p:cNvPr id="5149" name="组合 33"/>
            <p:cNvGrpSpPr/>
            <p:nvPr/>
          </p:nvGrpSpPr>
          <p:grpSpPr>
            <a:xfrm>
              <a:off x="3616363" y="3263182"/>
              <a:ext cx="118508" cy="118509"/>
              <a:chOff x="4486616" y="3001075"/>
              <a:chExt cx="274695" cy="274699"/>
            </a:xfrm>
          </p:grpSpPr>
          <p:sp>
            <p:nvSpPr>
              <p:cNvPr id="5150" name="椭圆 178"/>
              <p:cNvSpPr/>
              <p:nvPr/>
            </p:nvSpPr>
            <p:spPr>
              <a:xfrm rot="16200000">
                <a:off x="4485761" y="3000483"/>
                <a:ext cx="273579" cy="27453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51" name="椭圆 179"/>
              <p:cNvSpPr/>
              <p:nvPr/>
            </p:nvSpPr>
            <p:spPr>
              <a:xfrm>
                <a:off x="4390939" y="2764996"/>
                <a:ext cx="448668" cy="49532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152" name="组合 34"/>
            <p:cNvGrpSpPr/>
            <p:nvPr/>
          </p:nvGrpSpPr>
          <p:grpSpPr>
            <a:xfrm>
              <a:off x="3316858" y="3263182"/>
              <a:ext cx="118508" cy="118509"/>
              <a:chOff x="4486616" y="3001075"/>
              <a:chExt cx="274695" cy="274699"/>
            </a:xfrm>
          </p:grpSpPr>
          <p:sp>
            <p:nvSpPr>
              <p:cNvPr id="5153" name="椭圆 176"/>
              <p:cNvSpPr/>
              <p:nvPr/>
            </p:nvSpPr>
            <p:spPr>
              <a:xfrm rot="16200000">
                <a:off x="4488931" y="3000483"/>
                <a:ext cx="273579" cy="27453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54" name="椭圆 177"/>
              <p:cNvSpPr/>
              <p:nvPr/>
            </p:nvSpPr>
            <p:spPr>
              <a:xfrm>
                <a:off x="4390939" y="2764996"/>
                <a:ext cx="448668" cy="49532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155" name="组合 35"/>
            <p:cNvGrpSpPr>
              <a:grpSpLocks noGrp="1" noChangeAspect="1"/>
            </p:cNvGrpSpPr>
            <p:nvPr/>
          </p:nvGrpSpPr>
          <p:grpSpPr>
            <a:xfrm>
              <a:off x="3346774" y="3147881"/>
              <a:ext cx="361523" cy="227756"/>
              <a:chOff x="4312849" y="3104300"/>
              <a:chExt cx="384317" cy="61430"/>
            </a:xfrm>
          </p:grpSpPr>
        </p:grpSp>
        <p:grpSp>
          <p:nvGrpSpPr>
            <p:cNvPr id="5156" name="组合 36"/>
            <p:cNvGrpSpPr/>
            <p:nvPr/>
          </p:nvGrpSpPr>
          <p:grpSpPr>
            <a:xfrm>
              <a:off x="3731804" y="3056740"/>
              <a:ext cx="674163" cy="552077"/>
              <a:chOff x="4777361" y="2784157"/>
              <a:chExt cx="898883" cy="736101"/>
            </a:xfrm>
          </p:grpSpPr>
          <p:sp>
            <p:nvSpPr>
              <p:cNvPr id="5157" name="椭圆 172"/>
              <p:cNvSpPr/>
              <p:nvPr/>
            </p:nvSpPr>
            <p:spPr>
              <a:xfrm>
                <a:off x="4881330" y="2783955"/>
                <a:ext cx="735134" cy="7370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58" name="文本框 41"/>
              <p:cNvSpPr/>
              <p:nvPr/>
            </p:nvSpPr>
            <p:spPr>
              <a:xfrm>
                <a:off x="4777361" y="2821067"/>
                <a:ext cx="898883" cy="69094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lang="en-US" altLang="zh-CN" sz="2100" b="1" kern="0">
                    <a:solidFill>
                      <a:srgbClr val="01ACBE"/>
                    </a:solidFill>
                    <a:latin typeface="Impact" pitchFamily="34" charset="0"/>
                  </a:rPr>
                  <a:t>03</a:t>
                </a:r>
                <a:endParaRPr sz="2100" b="1" kern="0">
                  <a:solidFill>
                    <a:srgbClr val="01ACBE"/>
                  </a:solidFill>
                  <a:latin typeface="Impact" pitchFamily="34" charset="0"/>
                </a:endParaRPr>
              </a:p>
            </p:txBody>
          </p:sp>
        </p:grpSp>
        <p:grpSp>
          <p:nvGrpSpPr>
            <p:cNvPr id="5159" name="组合 166"/>
            <p:cNvGrpSpPr>
              <a:grpSpLocks noGrp="1" noChangeAspect="1"/>
            </p:cNvGrpSpPr>
            <p:nvPr/>
          </p:nvGrpSpPr>
          <p:grpSpPr>
            <a:xfrm>
              <a:off x="2434145" y="3056739"/>
              <a:ext cx="623455" cy="497016"/>
              <a:chOff x="9404083" y="1238855"/>
              <a:chExt cx="801342" cy="665020"/>
            </a:xfrm>
          </p:grpSpPr>
        </p:grpSp>
        <p:sp>
          <p:nvSpPr>
            <p:cNvPr id="5160" name="文本框 47">
              <a:hlinkClick r:id="rId8" action="ppaction://hlinksldjump"/>
            </p:cNvPr>
            <p:cNvSpPr/>
            <p:nvPr/>
          </p:nvSpPr>
          <p:spPr>
            <a:xfrm>
              <a:off x="4051919" y="3037104"/>
              <a:ext cx="3672454" cy="57205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ctr"/>
              <a:r>
                <a:rPr sz="2400" b="1" kern="0">
                  <a:solidFill>
                    <a:prstClr val="white"/>
                  </a:solidFill>
                  <a:latin typeface="Times New Roman" pitchFamily="18" charset="0"/>
                  <a:ea typeface="黑体" pitchFamily="49" charset="-122"/>
                </a:rPr>
                <a:t>福建</a:t>
              </a:r>
              <a:r>
                <a:rPr lang="en-US" altLang="zh-CN" sz="2400" b="1" kern="0">
                  <a:solidFill>
                    <a:prstClr val="white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r>
                <a:rPr sz="2400" b="1" kern="0">
                  <a:solidFill>
                    <a:prstClr val="white"/>
                  </a:solidFill>
                  <a:latin typeface="Times New Roman" pitchFamily="18" charset="0"/>
                  <a:ea typeface="黑体" pitchFamily="49" charset="-122"/>
                </a:rPr>
                <a:t>年中考聚焦</a:t>
              </a:r>
            </a:p>
          </p:txBody>
        </p:sp>
      </p:grpSp>
      <p:grpSp>
        <p:nvGrpSpPr>
          <p:cNvPr id="5161" name="组合 184"/>
          <p:cNvGrpSpPr/>
          <p:nvPr/>
        </p:nvGrpSpPr>
        <p:grpSpPr>
          <a:xfrm>
            <a:off x="2425700" y="987425"/>
            <a:ext cx="4192588" cy="1992313"/>
            <a:chOff x="1851755" y="1505713"/>
            <a:chExt cx="5440491" cy="2584754"/>
          </a:xfrm>
        </p:grpSpPr>
        <p:grpSp>
          <p:nvGrpSpPr>
            <p:cNvPr id="5162" name="组合 81"/>
            <p:cNvGrpSpPr>
              <a:grpSpLocks noGrp="1" noChangeAspect="1"/>
            </p:cNvGrpSpPr>
            <p:nvPr/>
          </p:nvGrpSpPr>
          <p:grpSpPr>
            <a:xfrm>
              <a:off x="1533189" y="1385529"/>
              <a:ext cx="2664226" cy="2591900"/>
              <a:chOff x="3295850" y="1895995"/>
              <a:chExt cx="3725149" cy="4660916"/>
            </a:xfrm>
          </p:grpSpPr>
        </p:grpSp>
        <p:grpSp>
          <p:nvGrpSpPr>
            <p:cNvPr id="5163" name="组合 82"/>
            <p:cNvGrpSpPr/>
            <p:nvPr/>
          </p:nvGrpSpPr>
          <p:grpSpPr>
            <a:xfrm>
              <a:off x="2302897" y="1980707"/>
              <a:ext cx="4989349" cy="751080"/>
              <a:chOff x="2302897" y="1980707"/>
              <a:chExt cx="4989349" cy="751080"/>
            </a:xfrm>
          </p:grpSpPr>
          <p:sp>
            <p:nvSpPr>
              <p:cNvPr id="5164" name="圆角矩形 187"/>
              <p:cNvSpPr/>
              <p:nvPr/>
            </p:nvSpPr>
            <p:spPr>
              <a:xfrm>
                <a:off x="3316286" y="1899715"/>
                <a:ext cx="4150195" cy="1006268"/>
              </a:xfrm>
              <a:prstGeom prst="roundRect">
                <a:avLst>
                  <a:gd name="adj" fmla="val 9976"/>
                </a:avLst>
              </a:prstGeom>
              <a:solidFill>
                <a:srgbClr val="00B0F0"/>
              </a:solidFill>
              <a:ln w="25400">
                <a:gradFill flip="none" rotWithShape="1">
                  <a:gsLst>
                    <a:gs pos="88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  <a:gs pos="71000">
                      <a:schemeClr val="bg1">
                        <a:lumMod val="85000"/>
                      </a:schemeClr>
                    </a:gs>
                    <a:gs pos="55000">
                      <a:schemeClr val="bg1"/>
                    </a:gs>
                    <a:gs pos="37000">
                      <a:schemeClr val="bg1">
                        <a:lumMod val="85000"/>
                      </a:schemeClr>
                    </a:gs>
                    <a:gs pos="2200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200000" scaled="0"/>
                </a:gradFill>
              </a:ln>
              <a:effectLst>
                <a:outerShdw blurRad="1016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165" name="组合 84"/>
              <p:cNvGrpSpPr/>
              <p:nvPr/>
            </p:nvGrpSpPr>
            <p:grpSpPr>
              <a:xfrm>
                <a:off x="3467584" y="2294564"/>
                <a:ext cx="118508" cy="118509"/>
                <a:chOff x="4486616" y="3001075"/>
                <a:chExt cx="274695" cy="274699"/>
              </a:xfrm>
            </p:grpSpPr>
            <p:sp>
              <p:nvSpPr>
                <p:cNvPr id="5166" name="椭圆 200"/>
                <p:cNvSpPr/>
                <p:nvPr/>
              </p:nvSpPr>
              <p:spPr>
                <a:xfrm rot="16200000">
                  <a:off x="4484837" y="3000957"/>
                  <a:ext cx="276891" cy="2769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7000">
                      <a:srgbClr val="A6A6A6"/>
                    </a:gs>
                    <a:gs pos="35001">
                      <a:srgbClr val="F2F2F2"/>
                    </a:gs>
                    <a:gs pos="55000">
                      <a:srgbClr val="A6A6A6"/>
                    </a:gs>
                    <a:gs pos="75000">
                      <a:srgbClr val="F2F2F2"/>
                    </a:gs>
                    <a:gs pos="100000">
                      <a:srgbClr val="A6A6A6"/>
                    </a:gs>
                  </a:gsLst>
                  <a:lin ang="2700000" scaled="1"/>
                </a:gradFill>
                <a:ln w="25400">
                  <a:noFill/>
                  <a:miter lim="800000"/>
                </a:ln>
                <a:effectLst>
                  <a:outerShdw blurRad="12700" dist="12700" dir="2700000" algn="tl">
                    <a:srgbClr val="000000">
                      <a:alpha val="39999"/>
                    </a:srgbClr>
                  </a:outerShdw>
                </a:effectLst>
              </p:spPr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167" name="椭圆 201"/>
                <p:cNvSpPr/>
                <p:nvPr/>
              </p:nvSpPr>
              <p:spPr>
                <a:xfrm>
                  <a:off x="4385233" y="2756459"/>
                  <a:ext cx="469760" cy="494401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15" b="1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5168" name="组合 85"/>
              <p:cNvGrpSpPr/>
              <p:nvPr/>
            </p:nvGrpSpPr>
            <p:grpSpPr>
              <a:xfrm>
                <a:off x="3168079" y="2294564"/>
                <a:ext cx="118508" cy="118509"/>
                <a:chOff x="4486616" y="3001075"/>
                <a:chExt cx="274695" cy="274699"/>
              </a:xfrm>
            </p:grpSpPr>
            <p:sp>
              <p:nvSpPr>
                <p:cNvPr id="5169" name="椭圆 198"/>
                <p:cNvSpPr/>
                <p:nvPr/>
              </p:nvSpPr>
              <p:spPr>
                <a:xfrm rot="16200000">
                  <a:off x="4479537" y="3008122"/>
                  <a:ext cx="276891" cy="26262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7000">
                      <a:srgbClr val="A6A6A6"/>
                    </a:gs>
                    <a:gs pos="35001">
                      <a:srgbClr val="F2F2F2"/>
                    </a:gs>
                    <a:gs pos="55000">
                      <a:srgbClr val="A6A6A6"/>
                    </a:gs>
                    <a:gs pos="75000">
                      <a:srgbClr val="F2F2F2"/>
                    </a:gs>
                    <a:gs pos="100000">
                      <a:srgbClr val="A6A6A6"/>
                    </a:gs>
                  </a:gsLst>
                  <a:lin ang="2700000" scaled="1"/>
                </a:gradFill>
                <a:ln w="25400">
                  <a:noFill/>
                  <a:miter lim="800000"/>
                </a:ln>
                <a:effectLst>
                  <a:outerShdw blurRad="12700" dist="12700" dir="2700000" algn="tl">
                    <a:srgbClr val="000000">
                      <a:alpha val="39999"/>
                    </a:srgbClr>
                  </a:outerShdw>
                </a:effectLst>
              </p:spPr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170" name="椭圆 199"/>
                <p:cNvSpPr/>
                <p:nvPr/>
              </p:nvSpPr>
              <p:spPr>
                <a:xfrm>
                  <a:off x="4385233" y="2756459"/>
                  <a:ext cx="469760" cy="494401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15" b="1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5171" name="组合 86"/>
              <p:cNvGrpSpPr>
                <a:grpSpLocks noGrp="1" noChangeAspect="1"/>
              </p:cNvGrpSpPr>
              <p:nvPr/>
            </p:nvGrpSpPr>
            <p:grpSpPr>
              <a:xfrm>
                <a:off x="3197698" y="2171864"/>
                <a:ext cx="362117" cy="236685"/>
                <a:chOff x="4312849" y="3104300"/>
                <a:chExt cx="384317" cy="61430"/>
              </a:xfrm>
            </p:grpSpPr>
          </p:grpSp>
          <p:grpSp>
            <p:nvGrpSpPr>
              <p:cNvPr id="5172" name="组合 87"/>
              <p:cNvGrpSpPr/>
              <p:nvPr/>
            </p:nvGrpSpPr>
            <p:grpSpPr>
              <a:xfrm>
                <a:off x="3635164" y="2097014"/>
                <a:ext cx="630643" cy="550614"/>
                <a:chOff x="4846885" y="2796017"/>
                <a:chExt cx="840857" cy="734151"/>
              </a:xfrm>
            </p:grpSpPr>
            <p:sp>
              <p:nvSpPr>
                <p:cNvPr id="5173" name="椭圆 194"/>
                <p:cNvSpPr/>
                <p:nvPr/>
              </p:nvSpPr>
              <p:spPr>
                <a:xfrm>
                  <a:off x="4902566" y="2795742"/>
                  <a:ext cx="722379" cy="75517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174" name="文本框 18"/>
                <p:cNvSpPr/>
                <p:nvPr/>
              </p:nvSpPr>
              <p:spPr>
                <a:xfrm>
                  <a:off x="4846885" y="2811166"/>
                  <a:ext cx="840857" cy="719002"/>
                </a:xfrm>
                <a:prstGeom prst="rect">
                  <a:avLst/>
                </a:prstGeom>
                <a:noFill/>
                <a:ln>
                  <a:noFill/>
                  <a:miter lim="800000"/>
                </a:ln>
              </p:spPr>
              <p:txBody>
                <a:bodyPr anchor="t" anchorCtr="0">
                  <a:spAutoFit/>
                </a:bodyPr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r>
                    <a:rPr lang="en-US" altLang="zh-CN" sz="2100" b="1" kern="0">
                      <a:solidFill>
                        <a:srgbClr val="00B0F0"/>
                      </a:solidFill>
                      <a:latin typeface="Impact" pitchFamily="34" charset="0"/>
                    </a:rPr>
                    <a:t>01</a:t>
                  </a:r>
                  <a:endParaRPr sz="2100" b="1" kern="0">
                    <a:solidFill>
                      <a:srgbClr val="00B0F0"/>
                    </a:solidFill>
                    <a:latin typeface="Impact" pitchFamily="34" charset="0"/>
                  </a:endParaRPr>
                </a:p>
              </p:txBody>
            </p:sp>
          </p:grpSp>
          <p:sp>
            <p:nvSpPr>
              <p:cNvPr id="5175" name="文本框 24">
                <a:hlinkClick r:id="rId9" action="ppaction://hlinksldjump"/>
              </p:cNvPr>
              <p:cNvSpPr/>
              <p:nvPr/>
            </p:nvSpPr>
            <p:spPr>
              <a:xfrm>
                <a:off x="4035549" y="2014039"/>
                <a:ext cx="2629911" cy="659085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sz="2700" b="1" kern="0">
                    <a:solidFill>
                      <a:prstClr val="white"/>
                    </a:solidFill>
                    <a:latin typeface="黑体" pitchFamily="49" charset="-122"/>
                    <a:ea typeface="黑体" pitchFamily="49" charset="-122"/>
                  </a:rPr>
                  <a:t>知识梳理</a:t>
                </a:r>
              </a:p>
            </p:txBody>
          </p:sp>
          <p:sp>
            <p:nvSpPr>
              <p:cNvPr id="5176" name="KSO_Shape"/>
              <p:cNvSpPr/>
              <p:nvPr/>
            </p:nvSpPr>
            <p:spPr>
              <a:xfrm>
                <a:off x="2302898" y="2098867"/>
                <a:ext cx="558262" cy="533428"/>
              </a:xfrm>
              <a:custGeom>
                <a:avLst/>
                <a:gdLst/>
                <a:ahLst/>
                <a:cxnLst/>
                <a:rect l="l" t="t" r="r" b="b"/>
                <a:pathLst>
                  <a:path w="1889279" h="1810503">
                    <a:moveTo>
                      <a:pt x="1408636" y="1462945"/>
                    </a:moveTo>
                    <a:cubicBezTo>
                      <a:pt x="1471912" y="1494489"/>
                      <a:pt x="1528819" y="1532588"/>
                      <a:pt x="1575786" y="1578162"/>
                    </a:cubicBezTo>
                    <a:cubicBezTo>
                      <a:pt x="1467281" y="1672800"/>
                      <a:pt x="1335058" y="1742507"/>
                      <a:pt x="1188886" y="1779443"/>
                    </a:cubicBezTo>
                    <a:cubicBezTo>
                      <a:pt x="1278166" y="1700386"/>
                      <a:pt x="1353810" y="1592053"/>
                      <a:pt x="1408636" y="1462945"/>
                    </a:cubicBezTo>
                    <a:close/>
                    <a:moveTo>
                      <a:pt x="494888" y="1445849"/>
                    </a:moveTo>
                    <a:cubicBezTo>
                      <a:pt x="556747" y="1590569"/>
                      <a:pt x="643865" y="1709702"/>
                      <a:pt x="747068" y="1790925"/>
                    </a:cubicBezTo>
                    <a:cubicBezTo>
                      <a:pt x="576321" y="1756303"/>
                      <a:pt x="422614" y="1677538"/>
                      <a:pt x="300900" y="1566189"/>
                    </a:cubicBezTo>
                    <a:cubicBezTo>
                      <a:pt x="355309" y="1517036"/>
                      <a:pt x="421005" y="1476420"/>
                      <a:pt x="494888" y="1445849"/>
                    </a:cubicBezTo>
                    <a:close/>
                    <a:moveTo>
                      <a:pt x="900586" y="1355871"/>
                    </a:moveTo>
                    <a:lnTo>
                      <a:pt x="900586" y="1808904"/>
                    </a:lnTo>
                    <a:lnTo>
                      <a:pt x="884222" y="1808113"/>
                    </a:lnTo>
                    <a:cubicBezTo>
                      <a:pt x="745280" y="1742581"/>
                      <a:pt x="627378" y="1604992"/>
                      <a:pt x="551037" y="1423344"/>
                    </a:cubicBezTo>
                    <a:cubicBezTo>
                      <a:pt x="655969" y="1381011"/>
                      <a:pt x="774745" y="1357337"/>
                      <a:pt x="900586" y="1355871"/>
                    </a:cubicBezTo>
                    <a:close/>
                    <a:moveTo>
                      <a:pt x="953521" y="1355186"/>
                    </a:moveTo>
                    <a:cubicBezTo>
                      <a:pt x="1099660" y="1356509"/>
                      <a:pt x="1236550" y="1386650"/>
                      <a:pt x="1354036" y="1440083"/>
                    </a:cubicBezTo>
                    <a:cubicBezTo>
                      <a:pt x="1283551" y="1605630"/>
                      <a:pt x="1178611" y="1734316"/>
                      <a:pt x="1054486" y="1804443"/>
                    </a:cubicBezTo>
                    <a:lnTo>
                      <a:pt x="953521" y="1810503"/>
                    </a:lnTo>
                    <a:close/>
                    <a:moveTo>
                      <a:pt x="1517159" y="931303"/>
                    </a:moveTo>
                    <a:lnTo>
                      <a:pt x="1889279" y="931303"/>
                    </a:lnTo>
                    <a:cubicBezTo>
                      <a:pt x="1883282" y="1167646"/>
                      <a:pt x="1781715" y="1381244"/>
                      <a:pt x="1618873" y="1536894"/>
                    </a:cubicBezTo>
                    <a:cubicBezTo>
                      <a:pt x="1566437" y="1485571"/>
                      <a:pt x="1502786" y="1442774"/>
                      <a:pt x="1431939" y="1407715"/>
                    </a:cubicBezTo>
                    <a:cubicBezTo>
                      <a:pt x="1485774" y="1266553"/>
                      <a:pt x="1516428" y="1104135"/>
                      <a:pt x="1517159" y="931303"/>
                    </a:cubicBezTo>
                    <a:close/>
                    <a:moveTo>
                      <a:pt x="953521" y="931303"/>
                    </a:moveTo>
                    <a:lnTo>
                      <a:pt x="1456842" y="931303"/>
                    </a:lnTo>
                    <a:cubicBezTo>
                      <a:pt x="1456123" y="1096196"/>
                      <a:pt x="1427268" y="1250986"/>
                      <a:pt x="1375819" y="1384691"/>
                    </a:cubicBezTo>
                    <a:cubicBezTo>
                      <a:pt x="1251537" y="1327928"/>
                      <a:pt x="1107288" y="1296191"/>
                      <a:pt x="953521" y="1294902"/>
                    </a:cubicBezTo>
                    <a:close/>
                    <a:moveTo>
                      <a:pt x="448568" y="931303"/>
                    </a:moveTo>
                    <a:lnTo>
                      <a:pt x="900586" y="931303"/>
                    </a:lnTo>
                    <a:lnTo>
                      <a:pt x="900586" y="1295603"/>
                    </a:lnTo>
                    <a:cubicBezTo>
                      <a:pt x="766605" y="1297053"/>
                      <a:pt x="640053" y="1322469"/>
                      <a:pt x="528061" y="1368046"/>
                    </a:cubicBezTo>
                    <a:cubicBezTo>
                      <a:pt x="478984" y="1238632"/>
                      <a:pt x="450499" y="1089843"/>
                      <a:pt x="448568" y="931303"/>
                    </a:cubicBezTo>
                    <a:close/>
                    <a:moveTo>
                      <a:pt x="0" y="931303"/>
                    </a:moveTo>
                    <a:lnTo>
                      <a:pt x="388264" y="931303"/>
                    </a:lnTo>
                    <a:cubicBezTo>
                      <a:pt x="390220" y="1097785"/>
                      <a:pt x="420532" y="1254193"/>
                      <a:pt x="473139" y="1390578"/>
                    </a:cubicBezTo>
                    <a:cubicBezTo>
                      <a:pt x="391203" y="1423988"/>
                      <a:pt x="318506" y="1469260"/>
                      <a:pt x="258353" y="1524144"/>
                    </a:cubicBezTo>
                    <a:cubicBezTo>
                      <a:pt x="102364" y="1370026"/>
                      <a:pt x="5849" y="1161456"/>
                      <a:pt x="0" y="931303"/>
                    </a:cubicBezTo>
                    <a:close/>
                    <a:moveTo>
                      <a:pt x="536834" y="421694"/>
                    </a:moveTo>
                    <a:cubicBezTo>
                      <a:pt x="646682" y="464986"/>
                      <a:pt x="770110" y="489176"/>
                      <a:pt x="900586" y="490537"/>
                    </a:cubicBezTo>
                    <a:lnTo>
                      <a:pt x="900586" y="875390"/>
                    </a:lnTo>
                    <a:lnTo>
                      <a:pt x="448805" y="875390"/>
                    </a:lnTo>
                    <a:cubicBezTo>
                      <a:pt x="451150" y="709592"/>
                      <a:pt x="482649" y="554587"/>
                      <a:pt x="536834" y="421694"/>
                    </a:cubicBezTo>
                    <a:close/>
                    <a:moveTo>
                      <a:pt x="1356131" y="409527"/>
                    </a:moveTo>
                    <a:cubicBezTo>
                      <a:pt x="1415590" y="544412"/>
                      <a:pt x="1451132" y="703874"/>
                      <a:pt x="1455052" y="875390"/>
                    </a:cubicBezTo>
                    <a:lnTo>
                      <a:pt x="953521" y="875390"/>
                    </a:lnTo>
                    <a:lnTo>
                      <a:pt x="953521" y="491238"/>
                    </a:lnTo>
                    <a:cubicBezTo>
                      <a:pt x="1099303" y="490092"/>
                      <a:pt x="1236528" y="461431"/>
                      <a:pt x="1356131" y="409527"/>
                    </a:cubicBezTo>
                    <a:close/>
                    <a:moveTo>
                      <a:pt x="271202" y="273767"/>
                    </a:moveTo>
                    <a:cubicBezTo>
                      <a:pt x="330895" y="324894"/>
                      <a:pt x="401533" y="367494"/>
                      <a:pt x="480768" y="398692"/>
                    </a:cubicBezTo>
                    <a:cubicBezTo>
                      <a:pt x="424147" y="539118"/>
                      <a:pt x="390867" y="701724"/>
                      <a:pt x="388496" y="875390"/>
                    </a:cubicBezTo>
                    <a:lnTo>
                      <a:pt x="238" y="875390"/>
                    </a:lnTo>
                    <a:cubicBezTo>
                      <a:pt x="7162" y="640451"/>
                      <a:pt x="108645" y="428248"/>
                      <a:pt x="271202" y="273767"/>
                    </a:cubicBezTo>
                    <a:close/>
                    <a:moveTo>
                      <a:pt x="1605567" y="261436"/>
                    </a:moveTo>
                    <a:cubicBezTo>
                      <a:pt x="1775300" y="417133"/>
                      <a:pt x="1881942" y="634296"/>
                      <a:pt x="1889035" y="875390"/>
                    </a:cubicBezTo>
                    <a:lnTo>
                      <a:pt x="1515364" y="875390"/>
                    </a:lnTo>
                    <a:cubicBezTo>
                      <a:pt x="1511419" y="696081"/>
                      <a:pt x="1474168" y="529014"/>
                      <a:pt x="1413107" y="386152"/>
                    </a:cubicBezTo>
                    <a:cubicBezTo>
                      <a:pt x="1485941" y="353453"/>
                      <a:pt x="1551126" y="311628"/>
                      <a:pt x="1605567" y="261436"/>
                    </a:cubicBezTo>
                    <a:close/>
                    <a:moveTo>
                      <a:pt x="748157" y="19413"/>
                    </a:moveTo>
                    <a:cubicBezTo>
                      <a:pt x="649482" y="96557"/>
                      <a:pt x="565491" y="208310"/>
                      <a:pt x="504779" y="344256"/>
                    </a:cubicBezTo>
                    <a:cubicBezTo>
                      <a:pt x="432706" y="315858"/>
                      <a:pt x="368354" y="277545"/>
                      <a:pt x="313920" y="231604"/>
                    </a:cubicBezTo>
                    <a:cubicBezTo>
                      <a:pt x="434240" y="127070"/>
                      <a:pt x="583275" y="52667"/>
                      <a:pt x="748157" y="19413"/>
                    </a:cubicBezTo>
                    <a:close/>
                    <a:moveTo>
                      <a:pt x="1137621" y="18543"/>
                    </a:moveTo>
                    <a:cubicBezTo>
                      <a:pt x="1297904" y="50310"/>
                      <a:pt x="1443338" y="120918"/>
                      <a:pt x="1562575" y="219802"/>
                    </a:cubicBezTo>
                    <a:cubicBezTo>
                      <a:pt x="1512842" y="265093"/>
                      <a:pt x="1453308" y="302843"/>
                      <a:pt x="1386970" y="332857"/>
                    </a:cubicBezTo>
                    <a:cubicBezTo>
                      <a:pt x="1323718" y="199817"/>
                      <a:pt x="1237626" y="91674"/>
                      <a:pt x="1137621" y="18543"/>
                    </a:cubicBezTo>
                    <a:close/>
                    <a:moveTo>
                      <a:pt x="900586" y="1702"/>
                    </a:moveTo>
                    <a:lnTo>
                      <a:pt x="900586" y="430269"/>
                    </a:lnTo>
                    <a:cubicBezTo>
                      <a:pt x="778345" y="428899"/>
                      <a:pt x="662774" y="406468"/>
                      <a:pt x="560047" y="366408"/>
                    </a:cubicBezTo>
                    <a:cubicBezTo>
                      <a:pt x="637783" y="193348"/>
                      <a:pt x="753999" y="63227"/>
                      <a:pt x="890213" y="2203"/>
                    </a:cubicBezTo>
                    <a:close/>
                    <a:moveTo>
                      <a:pt x="953521" y="0"/>
                    </a:moveTo>
                    <a:lnTo>
                      <a:pt x="981035" y="1330"/>
                    </a:lnTo>
                    <a:cubicBezTo>
                      <a:pt x="1124068" y="53565"/>
                      <a:pt x="1247786" y="180867"/>
                      <a:pt x="1332000" y="354889"/>
                    </a:cubicBezTo>
                    <a:cubicBezTo>
                      <a:pt x="1219743" y="403080"/>
                      <a:pt x="1090709" y="429800"/>
                      <a:pt x="953521" y="4309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srgbClr val="FFFFFF"/>
                  </a:solidFill>
                  <a:ea typeface="宋体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45893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 fill="hold"/>
                                        <p:tgtEl>
                                          <p:spTgt spid="5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 fill="hold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 fill="hold"/>
                                        <p:tgtEl>
                                          <p:spTgt spid="5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5" name="组合 5"/>
          <p:cNvGrpSpPr/>
          <p:nvPr/>
        </p:nvGrpSpPr>
        <p:grpSpPr>
          <a:xfrm>
            <a:off x="2425700" y="279400"/>
            <a:ext cx="4192588" cy="1992313"/>
            <a:chOff x="1851755" y="1505713"/>
            <a:chExt cx="5440491" cy="2584754"/>
          </a:xfrm>
        </p:grpSpPr>
        <p:grpSp>
          <p:nvGrpSpPr>
            <p:cNvPr id="6146" name="组合 81"/>
            <p:cNvGrpSpPr>
              <a:grpSpLocks noGrp="1" noChangeAspect="1"/>
            </p:cNvGrpSpPr>
            <p:nvPr/>
          </p:nvGrpSpPr>
          <p:grpSpPr>
            <a:xfrm>
              <a:off x="1533189" y="1385529"/>
              <a:ext cx="2664226" cy="2591900"/>
              <a:chOff x="3295850" y="1895995"/>
              <a:chExt cx="3725149" cy="4660916"/>
            </a:xfrm>
          </p:grpSpPr>
        </p:grpSp>
        <p:grpSp>
          <p:nvGrpSpPr>
            <p:cNvPr id="6147" name="组合 82"/>
            <p:cNvGrpSpPr/>
            <p:nvPr/>
          </p:nvGrpSpPr>
          <p:grpSpPr>
            <a:xfrm>
              <a:off x="2302897" y="1980707"/>
              <a:ext cx="4989349" cy="751080"/>
              <a:chOff x="2302897" y="1980707"/>
              <a:chExt cx="4989349" cy="751080"/>
            </a:xfrm>
          </p:grpSpPr>
          <p:sp>
            <p:nvSpPr>
              <p:cNvPr id="6148" name="圆角矩形 8"/>
              <p:cNvSpPr/>
              <p:nvPr/>
            </p:nvSpPr>
            <p:spPr>
              <a:xfrm>
                <a:off x="3316286" y="1899715"/>
                <a:ext cx="4150195" cy="1006268"/>
              </a:xfrm>
              <a:prstGeom prst="roundRect">
                <a:avLst>
                  <a:gd name="adj" fmla="val 9976"/>
                </a:avLst>
              </a:prstGeom>
              <a:solidFill>
                <a:srgbClr val="00B0F0"/>
              </a:solidFill>
              <a:ln w="25400">
                <a:gradFill flip="none" rotWithShape="1">
                  <a:gsLst>
                    <a:gs pos="88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  <a:gs pos="71000">
                      <a:schemeClr val="bg1">
                        <a:lumMod val="85000"/>
                      </a:schemeClr>
                    </a:gs>
                    <a:gs pos="55000">
                      <a:schemeClr val="bg1"/>
                    </a:gs>
                    <a:gs pos="37000">
                      <a:schemeClr val="bg1">
                        <a:lumMod val="85000"/>
                      </a:schemeClr>
                    </a:gs>
                    <a:gs pos="2200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200000" scaled="0"/>
                </a:gradFill>
              </a:ln>
              <a:effectLst>
                <a:outerShdw blurRad="1016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149" name="组合 84"/>
              <p:cNvGrpSpPr/>
              <p:nvPr/>
            </p:nvGrpSpPr>
            <p:grpSpPr>
              <a:xfrm>
                <a:off x="3467584" y="2294564"/>
                <a:ext cx="118508" cy="118509"/>
                <a:chOff x="4486616" y="3001075"/>
                <a:chExt cx="274695" cy="274699"/>
              </a:xfrm>
            </p:grpSpPr>
            <p:sp>
              <p:nvSpPr>
                <p:cNvPr id="6150" name="椭圆 21"/>
                <p:cNvSpPr/>
                <p:nvPr/>
              </p:nvSpPr>
              <p:spPr>
                <a:xfrm rot="16200000">
                  <a:off x="4484837" y="3000957"/>
                  <a:ext cx="276891" cy="2769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7000">
                      <a:srgbClr val="A6A6A6"/>
                    </a:gs>
                    <a:gs pos="35001">
                      <a:srgbClr val="F2F2F2"/>
                    </a:gs>
                    <a:gs pos="55000">
                      <a:srgbClr val="A6A6A6"/>
                    </a:gs>
                    <a:gs pos="75000">
                      <a:srgbClr val="F2F2F2"/>
                    </a:gs>
                    <a:gs pos="100000">
                      <a:srgbClr val="A6A6A6"/>
                    </a:gs>
                  </a:gsLst>
                  <a:lin ang="2700000" scaled="1"/>
                </a:gradFill>
                <a:ln w="25400">
                  <a:noFill/>
                  <a:miter lim="800000"/>
                </a:ln>
                <a:effectLst>
                  <a:outerShdw blurRad="12700" dist="12700" dir="2700000" algn="tl">
                    <a:srgbClr val="000000">
                      <a:alpha val="39999"/>
                    </a:srgbClr>
                  </a:outerShdw>
                </a:effectLst>
              </p:spPr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151" name="椭圆 22"/>
                <p:cNvSpPr/>
                <p:nvPr/>
              </p:nvSpPr>
              <p:spPr>
                <a:xfrm>
                  <a:off x="4385233" y="2756459"/>
                  <a:ext cx="469760" cy="494401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15" b="1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6152" name="组合 85"/>
              <p:cNvGrpSpPr/>
              <p:nvPr/>
            </p:nvGrpSpPr>
            <p:grpSpPr>
              <a:xfrm>
                <a:off x="3168079" y="2294564"/>
                <a:ext cx="118508" cy="118509"/>
                <a:chOff x="4486616" y="3001075"/>
                <a:chExt cx="274695" cy="274699"/>
              </a:xfrm>
            </p:grpSpPr>
            <p:sp>
              <p:nvSpPr>
                <p:cNvPr id="6153" name="椭圆 19"/>
                <p:cNvSpPr/>
                <p:nvPr/>
              </p:nvSpPr>
              <p:spPr>
                <a:xfrm rot="16200000">
                  <a:off x="4479537" y="3008122"/>
                  <a:ext cx="276891" cy="26262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7000">
                      <a:srgbClr val="A6A6A6"/>
                    </a:gs>
                    <a:gs pos="35001">
                      <a:srgbClr val="F2F2F2"/>
                    </a:gs>
                    <a:gs pos="55000">
                      <a:srgbClr val="A6A6A6"/>
                    </a:gs>
                    <a:gs pos="75000">
                      <a:srgbClr val="F2F2F2"/>
                    </a:gs>
                    <a:gs pos="100000">
                      <a:srgbClr val="A6A6A6"/>
                    </a:gs>
                  </a:gsLst>
                  <a:lin ang="2700000" scaled="1"/>
                </a:gradFill>
                <a:ln w="25400">
                  <a:noFill/>
                  <a:miter lim="800000"/>
                </a:ln>
                <a:effectLst>
                  <a:outerShdw blurRad="12700" dist="12700" dir="2700000" algn="tl">
                    <a:srgbClr val="000000">
                      <a:alpha val="39999"/>
                    </a:srgbClr>
                  </a:outerShdw>
                </a:effectLst>
              </p:spPr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154" name="椭圆 20"/>
                <p:cNvSpPr/>
                <p:nvPr/>
              </p:nvSpPr>
              <p:spPr>
                <a:xfrm>
                  <a:off x="4385233" y="2756459"/>
                  <a:ext cx="469760" cy="494401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15" b="1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6155" name="组合 86"/>
              <p:cNvGrpSpPr>
                <a:grpSpLocks noGrp="1" noChangeAspect="1"/>
              </p:cNvGrpSpPr>
              <p:nvPr/>
            </p:nvGrpSpPr>
            <p:grpSpPr>
              <a:xfrm>
                <a:off x="3197698" y="2171864"/>
                <a:ext cx="362117" cy="236685"/>
                <a:chOff x="4312849" y="3104300"/>
                <a:chExt cx="384317" cy="61430"/>
              </a:xfrm>
            </p:grpSpPr>
          </p:grpSp>
          <p:grpSp>
            <p:nvGrpSpPr>
              <p:cNvPr id="6156" name="组合 87"/>
              <p:cNvGrpSpPr/>
              <p:nvPr/>
            </p:nvGrpSpPr>
            <p:grpSpPr>
              <a:xfrm>
                <a:off x="3635164" y="2097014"/>
                <a:ext cx="630643" cy="550614"/>
                <a:chOff x="4846885" y="2796017"/>
                <a:chExt cx="840857" cy="734151"/>
              </a:xfrm>
            </p:grpSpPr>
            <p:sp>
              <p:nvSpPr>
                <p:cNvPr id="6157" name="椭圆 15"/>
                <p:cNvSpPr/>
                <p:nvPr/>
              </p:nvSpPr>
              <p:spPr>
                <a:xfrm>
                  <a:off x="4902566" y="2795742"/>
                  <a:ext cx="722379" cy="75517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158" name="文本框 18"/>
                <p:cNvSpPr/>
                <p:nvPr/>
              </p:nvSpPr>
              <p:spPr>
                <a:xfrm>
                  <a:off x="4846885" y="2811166"/>
                  <a:ext cx="840857" cy="719002"/>
                </a:xfrm>
                <a:prstGeom prst="rect">
                  <a:avLst/>
                </a:prstGeom>
                <a:noFill/>
                <a:ln>
                  <a:noFill/>
                  <a:miter lim="800000"/>
                </a:ln>
              </p:spPr>
              <p:txBody>
                <a:bodyPr anchor="t" anchorCtr="0">
                  <a:spAutoFit/>
                </a:bodyPr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r>
                    <a:rPr lang="en-US" altLang="zh-CN" sz="2100" b="1" kern="0">
                      <a:solidFill>
                        <a:srgbClr val="00B0F0"/>
                      </a:solidFill>
                      <a:latin typeface="Impact" pitchFamily="34" charset="0"/>
                    </a:rPr>
                    <a:t>01</a:t>
                  </a:r>
                  <a:endParaRPr sz="2100" b="1" kern="0">
                    <a:solidFill>
                      <a:srgbClr val="00B0F0"/>
                    </a:solidFill>
                    <a:latin typeface="Impact" pitchFamily="34" charset="0"/>
                  </a:endParaRPr>
                </a:p>
              </p:txBody>
            </p:sp>
          </p:grpSp>
          <p:sp>
            <p:nvSpPr>
              <p:cNvPr id="6159" name="文本框 24"/>
              <p:cNvSpPr/>
              <p:nvPr/>
            </p:nvSpPr>
            <p:spPr>
              <a:xfrm>
                <a:off x="4035549" y="2014039"/>
                <a:ext cx="2629911" cy="659085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sz="2700" b="1" kern="0">
                    <a:solidFill>
                      <a:prstClr val="white"/>
                    </a:solidFill>
                    <a:latin typeface="黑体" pitchFamily="49" charset="-122"/>
                    <a:ea typeface="黑体" pitchFamily="49" charset="-122"/>
                  </a:rPr>
                  <a:t>知识梳理</a:t>
                </a:r>
              </a:p>
            </p:txBody>
          </p:sp>
          <p:sp>
            <p:nvSpPr>
              <p:cNvPr id="6160" name="KSO_Shape"/>
              <p:cNvSpPr/>
              <p:nvPr/>
            </p:nvSpPr>
            <p:spPr>
              <a:xfrm>
                <a:off x="2302898" y="2098867"/>
                <a:ext cx="558262" cy="533428"/>
              </a:xfrm>
              <a:custGeom>
                <a:avLst/>
                <a:gdLst/>
                <a:ahLst/>
                <a:cxnLst/>
                <a:rect l="l" t="t" r="r" b="b"/>
                <a:pathLst>
                  <a:path w="1889279" h="1810503">
                    <a:moveTo>
                      <a:pt x="1408636" y="1462945"/>
                    </a:moveTo>
                    <a:cubicBezTo>
                      <a:pt x="1471912" y="1494489"/>
                      <a:pt x="1528819" y="1532588"/>
                      <a:pt x="1575786" y="1578162"/>
                    </a:cubicBezTo>
                    <a:cubicBezTo>
                      <a:pt x="1467281" y="1672800"/>
                      <a:pt x="1335058" y="1742507"/>
                      <a:pt x="1188886" y="1779443"/>
                    </a:cubicBezTo>
                    <a:cubicBezTo>
                      <a:pt x="1278166" y="1700386"/>
                      <a:pt x="1353810" y="1592053"/>
                      <a:pt x="1408636" y="1462945"/>
                    </a:cubicBezTo>
                    <a:close/>
                    <a:moveTo>
                      <a:pt x="494888" y="1445849"/>
                    </a:moveTo>
                    <a:cubicBezTo>
                      <a:pt x="556747" y="1590569"/>
                      <a:pt x="643865" y="1709702"/>
                      <a:pt x="747068" y="1790925"/>
                    </a:cubicBezTo>
                    <a:cubicBezTo>
                      <a:pt x="576321" y="1756303"/>
                      <a:pt x="422614" y="1677538"/>
                      <a:pt x="300900" y="1566189"/>
                    </a:cubicBezTo>
                    <a:cubicBezTo>
                      <a:pt x="355309" y="1517036"/>
                      <a:pt x="421005" y="1476420"/>
                      <a:pt x="494888" y="1445849"/>
                    </a:cubicBezTo>
                    <a:close/>
                    <a:moveTo>
                      <a:pt x="900586" y="1355871"/>
                    </a:moveTo>
                    <a:lnTo>
                      <a:pt x="900586" y="1808904"/>
                    </a:lnTo>
                    <a:lnTo>
                      <a:pt x="884222" y="1808113"/>
                    </a:lnTo>
                    <a:cubicBezTo>
                      <a:pt x="745280" y="1742581"/>
                      <a:pt x="627378" y="1604992"/>
                      <a:pt x="551037" y="1423344"/>
                    </a:cubicBezTo>
                    <a:cubicBezTo>
                      <a:pt x="655969" y="1381011"/>
                      <a:pt x="774745" y="1357337"/>
                      <a:pt x="900586" y="1355871"/>
                    </a:cubicBezTo>
                    <a:close/>
                    <a:moveTo>
                      <a:pt x="953521" y="1355186"/>
                    </a:moveTo>
                    <a:cubicBezTo>
                      <a:pt x="1099660" y="1356509"/>
                      <a:pt x="1236550" y="1386650"/>
                      <a:pt x="1354036" y="1440083"/>
                    </a:cubicBezTo>
                    <a:cubicBezTo>
                      <a:pt x="1283551" y="1605630"/>
                      <a:pt x="1178611" y="1734316"/>
                      <a:pt x="1054486" y="1804443"/>
                    </a:cubicBezTo>
                    <a:lnTo>
                      <a:pt x="953521" y="1810503"/>
                    </a:lnTo>
                    <a:close/>
                    <a:moveTo>
                      <a:pt x="1517159" y="931303"/>
                    </a:moveTo>
                    <a:lnTo>
                      <a:pt x="1889279" y="931303"/>
                    </a:lnTo>
                    <a:cubicBezTo>
                      <a:pt x="1883282" y="1167646"/>
                      <a:pt x="1781715" y="1381244"/>
                      <a:pt x="1618873" y="1536894"/>
                    </a:cubicBezTo>
                    <a:cubicBezTo>
                      <a:pt x="1566437" y="1485571"/>
                      <a:pt x="1502786" y="1442774"/>
                      <a:pt x="1431939" y="1407715"/>
                    </a:cubicBezTo>
                    <a:cubicBezTo>
                      <a:pt x="1485774" y="1266553"/>
                      <a:pt x="1516428" y="1104135"/>
                      <a:pt x="1517159" y="931303"/>
                    </a:cubicBezTo>
                    <a:close/>
                    <a:moveTo>
                      <a:pt x="953521" y="931303"/>
                    </a:moveTo>
                    <a:lnTo>
                      <a:pt x="1456842" y="931303"/>
                    </a:lnTo>
                    <a:cubicBezTo>
                      <a:pt x="1456123" y="1096196"/>
                      <a:pt x="1427268" y="1250986"/>
                      <a:pt x="1375819" y="1384691"/>
                    </a:cubicBezTo>
                    <a:cubicBezTo>
                      <a:pt x="1251537" y="1327928"/>
                      <a:pt x="1107288" y="1296191"/>
                      <a:pt x="953521" y="1294902"/>
                    </a:cubicBezTo>
                    <a:close/>
                    <a:moveTo>
                      <a:pt x="448568" y="931303"/>
                    </a:moveTo>
                    <a:lnTo>
                      <a:pt x="900586" y="931303"/>
                    </a:lnTo>
                    <a:lnTo>
                      <a:pt x="900586" y="1295603"/>
                    </a:lnTo>
                    <a:cubicBezTo>
                      <a:pt x="766605" y="1297053"/>
                      <a:pt x="640053" y="1322469"/>
                      <a:pt x="528061" y="1368046"/>
                    </a:cubicBezTo>
                    <a:cubicBezTo>
                      <a:pt x="478984" y="1238632"/>
                      <a:pt x="450499" y="1089843"/>
                      <a:pt x="448568" y="931303"/>
                    </a:cubicBezTo>
                    <a:close/>
                    <a:moveTo>
                      <a:pt x="0" y="931303"/>
                    </a:moveTo>
                    <a:lnTo>
                      <a:pt x="388264" y="931303"/>
                    </a:lnTo>
                    <a:cubicBezTo>
                      <a:pt x="390220" y="1097785"/>
                      <a:pt x="420532" y="1254193"/>
                      <a:pt x="473139" y="1390578"/>
                    </a:cubicBezTo>
                    <a:cubicBezTo>
                      <a:pt x="391203" y="1423988"/>
                      <a:pt x="318506" y="1469260"/>
                      <a:pt x="258353" y="1524144"/>
                    </a:cubicBezTo>
                    <a:cubicBezTo>
                      <a:pt x="102364" y="1370026"/>
                      <a:pt x="5849" y="1161456"/>
                      <a:pt x="0" y="931303"/>
                    </a:cubicBezTo>
                    <a:close/>
                    <a:moveTo>
                      <a:pt x="536834" y="421694"/>
                    </a:moveTo>
                    <a:cubicBezTo>
                      <a:pt x="646682" y="464986"/>
                      <a:pt x="770110" y="489176"/>
                      <a:pt x="900586" y="490537"/>
                    </a:cubicBezTo>
                    <a:lnTo>
                      <a:pt x="900586" y="875390"/>
                    </a:lnTo>
                    <a:lnTo>
                      <a:pt x="448805" y="875390"/>
                    </a:lnTo>
                    <a:cubicBezTo>
                      <a:pt x="451150" y="709592"/>
                      <a:pt x="482649" y="554587"/>
                      <a:pt x="536834" y="421694"/>
                    </a:cubicBezTo>
                    <a:close/>
                    <a:moveTo>
                      <a:pt x="1356131" y="409527"/>
                    </a:moveTo>
                    <a:cubicBezTo>
                      <a:pt x="1415590" y="544412"/>
                      <a:pt x="1451132" y="703874"/>
                      <a:pt x="1455052" y="875390"/>
                    </a:cubicBezTo>
                    <a:lnTo>
                      <a:pt x="953521" y="875390"/>
                    </a:lnTo>
                    <a:lnTo>
                      <a:pt x="953521" y="491238"/>
                    </a:lnTo>
                    <a:cubicBezTo>
                      <a:pt x="1099303" y="490092"/>
                      <a:pt x="1236528" y="461431"/>
                      <a:pt x="1356131" y="409527"/>
                    </a:cubicBezTo>
                    <a:close/>
                    <a:moveTo>
                      <a:pt x="271202" y="273767"/>
                    </a:moveTo>
                    <a:cubicBezTo>
                      <a:pt x="330895" y="324894"/>
                      <a:pt x="401533" y="367494"/>
                      <a:pt x="480768" y="398692"/>
                    </a:cubicBezTo>
                    <a:cubicBezTo>
                      <a:pt x="424147" y="539118"/>
                      <a:pt x="390867" y="701724"/>
                      <a:pt x="388496" y="875390"/>
                    </a:cubicBezTo>
                    <a:lnTo>
                      <a:pt x="238" y="875390"/>
                    </a:lnTo>
                    <a:cubicBezTo>
                      <a:pt x="7162" y="640451"/>
                      <a:pt x="108645" y="428248"/>
                      <a:pt x="271202" y="273767"/>
                    </a:cubicBezTo>
                    <a:close/>
                    <a:moveTo>
                      <a:pt x="1605567" y="261436"/>
                    </a:moveTo>
                    <a:cubicBezTo>
                      <a:pt x="1775300" y="417133"/>
                      <a:pt x="1881942" y="634296"/>
                      <a:pt x="1889035" y="875390"/>
                    </a:cubicBezTo>
                    <a:lnTo>
                      <a:pt x="1515364" y="875390"/>
                    </a:lnTo>
                    <a:cubicBezTo>
                      <a:pt x="1511419" y="696081"/>
                      <a:pt x="1474168" y="529014"/>
                      <a:pt x="1413107" y="386152"/>
                    </a:cubicBezTo>
                    <a:cubicBezTo>
                      <a:pt x="1485941" y="353453"/>
                      <a:pt x="1551126" y="311628"/>
                      <a:pt x="1605567" y="261436"/>
                    </a:cubicBezTo>
                    <a:close/>
                    <a:moveTo>
                      <a:pt x="748157" y="19413"/>
                    </a:moveTo>
                    <a:cubicBezTo>
                      <a:pt x="649482" y="96557"/>
                      <a:pt x="565491" y="208310"/>
                      <a:pt x="504779" y="344256"/>
                    </a:cubicBezTo>
                    <a:cubicBezTo>
                      <a:pt x="432706" y="315858"/>
                      <a:pt x="368354" y="277545"/>
                      <a:pt x="313920" y="231604"/>
                    </a:cubicBezTo>
                    <a:cubicBezTo>
                      <a:pt x="434240" y="127070"/>
                      <a:pt x="583275" y="52667"/>
                      <a:pt x="748157" y="19413"/>
                    </a:cubicBezTo>
                    <a:close/>
                    <a:moveTo>
                      <a:pt x="1137621" y="18543"/>
                    </a:moveTo>
                    <a:cubicBezTo>
                      <a:pt x="1297904" y="50310"/>
                      <a:pt x="1443338" y="120918"/>
                      <a:pt x="1562575" y="219802"/>
                    </a:cubicBezTo>
                    <a:cubicBezTo>
                      <a:pt x="1512842" y="265093"/>
                      <a:pt x="1453308" y="302843"/>
                      <a:pt x="1386970" y="332857"/>
                    </a:cubicBezTo>
                    <a:cubicBezTo>
                      <a:pt x="1323718" y="199817"/>
                      <a:pt x="1237626" y="91674"/>
                      <a:pt x="1137621" y="18543"/>
                    </a:cubicBezTo>
                    <a:close/>
                    <a:moveTo>
                      <a:pt x="900586" y="1702"/>
                    </a:moveTo>
                    <a:lnTo>
                      <a:pt x="900586" y="430269"/>
                    </a:lnTo>
                    <a:cubicBezTo>
                      <a:pt x="778345" y="428899"/>
                      <a:pt x="662774" y="406468"/>
                      <a:pt x="560047" y="366408"/>
                    </a:cubicBezTo>
                    <a:cubicBezTo>
                      <a:pt x="637783" y="193348"/>
                      <a:pt x="753999" y="63227"/>
                      <a:pt x="890213" y="2203"/>
                    </a:cubicBezTo>
                    <a:close/>
                    <a:moveTo>
                      <a:pt x="953521" y="0"/>
                    </a:moveTo>
                    <a:lnTo>
                      <a:pt x="981035" y="1330"/>
                    </a:lnTo>
                    <a:cubicBezTo>
                      <a:pt x="1124068" y="53565"/>
                      <a:pt x="1247786" y="180867"/>
                      <a:pt x="1332000" y="354889"/>
                    </a:cubicBezTo>
                    <a:cubicBezTo>
                      <a:pt x="1219743" y="403080"/>
                      <a:pt x="1090709" y="429800"/>
                      <a:pt x="953521" y="4309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srgbClr val="FFFFFF"/>
                  </a:solidFill>
                  <a:ea typeface="宋体"/>
                </a:endParaRPr>
              </a:p>
            </p:txBody>
          </p:sp>
        </p:grpSp>
      </p:grpSp>
      <p:sp>
        <p:nvSpPr>
          <p:cNvPr id="6161" name="矩形 1">
            <a:hlinkClick r:id="rId2" action="ppaction://hlinksldjump"/>
          </p:cNvPr>
          <p:cNvSpPr/>
          <p:nvPr/>
        </p:nvSpPr>
        <p:spPr>
          <a:xfrm>
            <a:off x="1835150" y="1685925"/>
            <a:ext cx="5788025" cy="460375"/>
          </a:xfrm>
          <a:prstGeom prst="rect">
            <a:avLst/>
          </a:prstGeom>
          <a:solidFill>
            <a:srgbClr val="E56666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·1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分子动理论</a:t>
            </a:r>
          </a:p>
        </p:txBody>
      </p:sp>
      <p:sp>
        <p:nvSpPr>
          <p:cNvPr id="6162" name="矩形 2">
            <a:hlinkClick r:id="rId3" action="ppaction://hlinksldjump"/>
          </p:cNvPr>
          <p:cNvSpPr/>
          <p:nvPr/>
        </p:nvSpPr>
        <p:spPr>
          <a:xfrm>
            <a:off x="1835150" y="2284413"/>
            <a:ext cx="5788025" cy="461962"/>
          </a:xfrm>
          <a:prstGeom prst="rect">
            <a:avLst/>
          </a:prstGeom>
          <a:solidFill>
            <a:srgbClr val="00B7CA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·2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内能及其改变</a:t>
            </a:r>
          </a:p>
        </p:txBody>
      </p:sp>
      <p:pic>
        <p:nvPicPr>
          <p:cNvPr id="6163" name="Picture 7" descr="C:\Users\Administrator\Desktop\习题课件\返回框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1013" y="4130675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6164" name="矩形 27">
            <a:hlinkClick r:id="rId6" action="ppaction://hlinksldjump"/>
          </p:cNvPr>
          <p:cNvSpPr/>
          <p:nvPr/>
        </p:nvSpPr>
        <p:spPr>
          <a:xfrm>
            <a:off x="1835150" y="2859088"/>
            <a:ext cx="5788025" cy="460375"/>
          </a:xfrm>
          <a:prstGeom prst="rect">
            <a:avLst/>
          </a:prstGeom>
          <a:solidFill>
            <a:srgbClr val="FFC000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·3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比热容</a:t>
            </a:r>
          </a:p>
        </p:txBody>
      </p:sp>
      <p:sp>
        <p:nvSpPr>
          <p:cNvPr id="6165" name="矩形 28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1835150" y="3471863"/>
            <a:ext cx="5788025" cy="4619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·4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热机</a:t>
            </a:r>
          </a:p>
        </p:txBody>
      </p:sp>
    </p:spTree>
    <p:extLst>
      <p:ext uri="{BB962C8B-B14F-4D97-AF65-F5344CB8AC3E}">
        <p14:creationId xmlns:p14="http://schemas.microsoft.com/office/powerpoint/2010/main" val="7151515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1" grpId="0" animBg="1"/>
      <p:bldP spid="6162" grpId="0" animBg="1"/>
      <p:bldP spid="6164" grpId="0" animBg="1"/>
      <p:bldP spid="616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19250" y="850900"/>
            <a:ext cx="5905500" cy="4024313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7170" name="矩形 15"/>
          <p:cNvSpPr>
            <a:spLocks noChangeArrowheads="1"/>
          </p:cNvSpPr>
          <p:nvPr/>
        </p:nvSpPr>
        <p:spPr bwMode="auto">
          <a:xfrm>
            <a:off x="539750" y="522288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知识点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1 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分子动理论</a:t>
            </a:r>
          </a:p>
        </p:txBody>
      </p:sp>
      <p:sp>
        <p:nvSpPr>
          <p:cNvPr id="7171" name="矩形 1"/>
          <p:cNvSpPr/>
          <p:nvPr/>
        </p:nvSpPr>
        <p:spPr>
          <a:xfrm>
            <a:off x="4622800" y="765175"/>
            <a:ext cx="803275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分子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7172" name="矩形 11"/>
          <p:cNvSpPr/>
          <p:nvPr/>
        </p:nvSpPr>
        <p:spPr>
          <a:xfrm>
            <a:off x="5762625" y="771525"/>
            <a:ext cx="803275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原子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7173" name="矩形 12"/>
          <p:cNvSpPr/>
          <p:nvPr/>
        </p:nvSpPr>
        <p:spPr>
          <a:xfrm>
            <a:off x="2557463" y="2033588"/>
            <a:ext cx="803275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扩散</a:t>
            </a:r>
            <a:endParaRPr kern="0">
              <a:solidFill>
                <a:prstClr val="black"/>
              </a:solidFill>
            </a:endParaRPr>
          </a:p>
        </p:txBody>
      </p:sp>
      <p:pic>
        <p:nvPicPr>
          <p:cNvPr id="7174" name="Picture 7" descr="C:\Users\Administrator\Desktop\习题课件\返回框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1013" y="4122738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7175" name="矩形 8"/>
          <p:cNvSpPr/>
          <p:nvPr/>
        </p:nvSpPr>
        <p:spPr>
          <a:xfrm>
            <a:off x="5986463" y="2063750"/>
            <a:ext cx="803275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运动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7176" name="矩形 9"/>
          <p:cNvSpPr/>
          <p:nvPr/>
        </p:nvSpPr>
        <p:spPr>
          <a:xfrm>
            <a:off x="4884738" y="2571750"/>
            <a:ext cx="1112837" cy="8302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无规则</a:t>
            </a:r>
            <a:endParaRPr lang="en-US" altLang="zh-CN" sz="2400" b="1" kern="0">
              <a:solidFill>
                <a:srgbClr val="C00000"/>
              </a:solidFill>
              <a:latin typeface="Times New Roman" pitchFamily="18" charset="0"/>
            </a:endParaRPr>
          </a:p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的运动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7177" name="矩形 10"/>
          <p:cNvSpPr/>
          <p:nvPr/>
        </p:nvSpPr>
        <p:spPr>
          <a:xfrm>
            <a:off x="6084888" y="2571750"/>
            <a:ext cx="803275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温度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7178" name="矩形 13"/>
          <p:cNvSpPr/>
          <p:nvPr/>
        </p:nvSpPr>
        <p:spPr>
          <a:xfrm>
            <a:off x="3721100" y="3706813"/>
            <a:ext cx="493713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引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7179" name="矩形 14"/>
          <p:cNvSpPr/>
          <p:nvPr/>
        </p:nvSpPr>
        <p:spPr>
          <a:xfrm>
            <a:off x="4489450" y="3717925"/>
            <a:ext cx="493713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斥</a:t>
            </a:r>
            <a:endParaRPr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7368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 fill="hold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 fill="hold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 fill="hold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 fill="hold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7172" grpId="0"/>
      <p:bldP spid="7173" grpId="0"/>
      <p:bldP spid="7175" grpId="0"/>
      <p:bldP spid="7176" grpId="0"/>
      <p:bldP spid="7177" grpId="0"/>
      <p:bldP spid="7178" grpId="0"/>
      <p:bldP spid="717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22"/>
          <p:cNvSpPr txBox="1">
            <a:spLocks noChangeArrowheads="1"/>
          </p:cNvSpPr>
          <p:nvPr/>
        </p:nvSpPr>
        <p:spPr bwMode="auto">
          <a:xfrm>
            <a:off x="468313" y="842963"/>
            <a:ext cx="8115300" cy="386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358140" indent="-358140" algn="just">
              <a:lnSpc>
                <a:spcPct val="13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．内能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3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定义：物体内所有分子无规则运动的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，以及分子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的总和。内能的国际单位是焦耳，符号为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“________”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3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影响因素：一切物体，在任何情况下都具有内能，同一物体，在相同物态下，温度越高，内能越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，温度降低时，内能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。此外，内能还与物体质量、种类、结构、状态有关。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9218" name="矩形 15"/>
          <p:cNvSpPr>
            <a:spLocks noChangeArrowheads="1"/>
          </p:cNvSpPr>
          <p:nvPr/>
        </p:nvSpPr>
        <p:spPr bwMode="auto">
          <a:xfrm>
            <a:off x="539750" y="496888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知识点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2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内能及其改变</a:t>
            </a:r>
          </a:p>
        </p:txBody>
      </p:sp>
      <p:sp>
        <p:nvSpPr>
          <p:cNvPr id="9219" name="矩形 4"/>
          <p:cNvSpPr/>
          <p:nvPr/>
        </p:nvSpPr>
        <p:spPr>
          <a:xfrm>
            <a:off x="6216650" y="1347788"/>
            <a:ext cx="803275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动能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9220" name="矩形 5"/>
          <p:cNvSpPr/>
          <p:nvPr/>
        </p:nvSpPr>
        <p:spPr>
          <a:xfrm>
            <a:off x="1536700" y="1822450"/>
            <a:ext cx="803275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势能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9221" name="矩形 6"/>
          <p:cNvSpPr/>
          <p:nvPr/>
        </p:nvSpPr>
        <p:spPr>
          <a:xfrm>
            <a:off x="1547813" y="2325688"/>
            <a:ext cx="338137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J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9222" name="矩形 7"/>
          <p:cNvSpPr/>
          <p:nvPr/>
        </p:nvSpPr>
        <p:spPr>
          <a:xfrm>
            <a:off x="6948488" y="3219450"/>
            <a:ext cx="493712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大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9223" name="矩形 8"/>
          <p:cNvSpPr/>
          <p:nvPr/>
        </p:nvSpPr>
        <p:spPr>
          <a:xfrm>
            <a:off x="3382963" y="3732213"/>
            <a:ext cx="803275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变小</a:t>
            </a:r>
            <a:endParaRPr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781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 fill="hold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9220" grpId="0"/>
      <p:bldP spid="9221" grpId="0"/>
      <p:bldP spid="9222" grpId="0"/>
      <p:bldP spid="92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5" name="表格 4"/>
          <p:cNvGraphicFramePr>
            <a:graphicFrameLocks noGrp="1"/>
          </p:cNvGraphicFramePr>
          <p:nvPr/>
        </p:nvGraphicFramePr>
        <p:xfrm>
          <a:off x="900112" y="1131888"/>
          <a:ext cx="7200899" cy="3470275"/>
        </p:xfrm>
        <a:graphic>
          <a:graphicData uri="http://schemas.openxmlformats.org/drawingml/2006/table">
            <a:tbl>
              <a:tblPr/>
              <a:tblGrid>
                <a:gridCol w="1298575"/>
                <a:gridCol w="2951162"/>
                <a:gridCol w="2951162"/>
              </a:tblGrid>
              <a:tr h="58102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 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2329" marR="2232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热传递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2329" marR="2232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做功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2329" marR="2232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1219200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实质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2329" marR="2232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内能的</a:t>
                      </a:r>
                      <a:r>
                        <a:rPr lang="en-US" altLang="zh-CN" sz="2400" b="1">
                          <a:latin typeface="Times New Roman"/>
                        </a:rPr>
                        <a:t>________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2329" marR="2232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内能与其他形式的能之间的</a:t>
                      </a:r>
                      <a:r>
                        <a:rPr lang="en-US" altLang="zh-CN" sz="2400" b="1">
                          <a:latin typeface="Times New Roman"/>
                        </a:rPr>
                        <a:t>________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2329" marR="2232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1670050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条件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2329" marR="2232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物体之间或物体各部分之间存在</a:t>
                      </a:r>
                      <a:r>
                        <a:rPr lang="en-US" altLang="zh-CN" sz="2400" b="1">
                          <a:latin typeface="Times New Roman"/>
                        </a:rPr>
                        <a:t>________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2329" marR="2232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物体对外做功或外界对物体做功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2329" marR="2232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283" name="Text Box 22"/>
          <p:cNvSpPr txBox="1">
            <a:spLocks noChangeArrowheads="1"/>
          </p:cNvSpPr>
          <p:nvPr/>
        </p:nvSpPr>
        <p:spPr bwMode="auto">
          <a:xfrm>
            <a:off x="488950" y="484188"/>
            <a:ext cx="81153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．改变物体内能的两种方式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11284" name="矩形 2"/>
          <p:cNvSpPr/>
          <p:nvPr/>
        </p:nvSpPr>
        <p:spPr>
          <a:xfrm>
            <a:off x="3743325" y="2109788"/>
            <a:ext cx="803275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转移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1285" name="矩形 3"/>
          <p:cNvSpPr/>
          <p:nvPr/>
        </p:nvSpPr>
        <p:spPr>
          <a:xfrm>
            <a:off x="2627313" y="4125913"/>
            <a:ext cx="1112837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温度差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1286" name="矩形 6"/>
          <p:cNvSpPr/>
          <p:nvPr/>
        </p:nvSpPr>
        <p:spPr>
          <a:xfrm>
            <a:off x="6721475" y="2427288"/>
            <a:ext cx="803275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转化</a:t>
            </a:r>
            <a:endParaRPr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3276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4" grpId="0"/>
      <p:bldP spid="11285" grpId="0"/>
      <p:bldP spid="1128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3" name="表格 4"/>
          <p:cNvGraphicFramePr>
            <a:graphicFrameLocks noGrp="1"/>
          </p:cNvGraphicFramePr>
          <p:nvPr/>
        </p:nvGraphicFramePr>
        <p:xfrm>
          <a:off x="323850" y="895350"/>
          <a:ext cx="8496300" cy="3416935"/>
        </p:xfrm>
        <a:graphic>
          <a:graphicData uri="http://schemas.openxmlformats.org/drawingml/2006/table">
            <a:tbl>
              <a:tblPr/>
              <a:tblGrid>
                <a:gridCol w="757238"/>
                <a:gridCol w="4197350"/>
                <a:gridCol w="3541712"/>
              </a:tblGrid>
              <a:tr h="54927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 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2329" marR="2232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热传递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2329" marR="2232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做功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2329" marR="2232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219392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方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向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2329" marR="2232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由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温物体转移到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温物体或从物体的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温部分转移到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温部分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2329" marR="2232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外界对物体做功，物体内能</a:t>
                      </a:r>
                      <a:r>
                        <a:rPr lang="en-US" altLang="zh-CN" sz="2400" b="1">
                          <a:latin typeface="Times New Roman"/>
                        </a:rPr>
                        <a:t>________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；物体对外界做功，物体内能</a:t>
                      </a:r>
                      <a:r>
                        <a:rPr lang="en-US" altLang="zh-CN" sz="2400" b="1">
                          <a:latin typeface="Times New Roman"/>
                        </a:rPr>
                        <a:t>________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2329" marR="22329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673100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实例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用热水袋给手取暖、烤火取暖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钻木取火、划火柴点火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331" name="矩形 2"/>
          <p:cNvSpPr/>
          <p:nvPr/>
        </p:nvSpPr>
        <p:spPr>
          <a:xfrm>
            <a:off x="1692275" y="1728788"/>
            <a:ext cx="493713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高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3332" name="矩形 6"/>
          <p:cNvSpPr/>
          <p:nvPr/>
        </p:nvSpPr>
        <p:spPr>
          <a:xfrm>
            <a:off x="4510088" y="1743075"/>
            <a:ext cx="493712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低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3333" name="矩形 7"/>
          <p:cNvSpPr/>
          <p:nvPr/>
        </p:nvSpPr>
        <p:spPr>
          <a:xfrm>
            <a:off x="4222750" y="2309813"/>
            <a:ext cx="493713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高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3334" name="矩形 8"/>
          <p:cNvSpPr/>
          <p:nvPr/>
        </p:nvSpPr>
        <p:spPr>
          <a:xfrm>
            <a:off x="3419475" y="2855913"/>
            <a:ext cx="493713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低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3335" name="矩形 9"/>
          <p:cNvSpPr/>
          <p:nvPr/>
        </p:nvSpPr>
        <p:spPr>
          <a:xfrm>
            <a:off x="6249988" y="2038350"/>
            <a:ext cx="804862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增大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3336" name="矩形 10"/>
          <p:cNvSpPr/>
          <p:nvPr/>
        </p:nvSpPr>
        <p:spPr>
          <a:xfrm>
            <a:off x="6875463" y="3130550"/>
            <a:ext cx="804862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减小</a:t>
            </a:r>
            <a:endParaRPr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9937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 fill="hold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 fill="hold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1" grpId="0"/>
      <p:bldP spid="13332" grpId="0"/>
      <p:bldP spid="13333" grpId="0"/>
      <p:bldP spid="13334" grpId="0"/>
      <p:bldP spid="13335" grpId="0"/>
      <p:bldP spid="133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22"/>
          <p:cNvSpPr txBox="1">
            <a:spLocks noChangeArrowheads="1"/>
          </p:cNvSpPr>
          <p:nvPr/>
        </p:nvSpPr>
        <p:spPr bwMode="auto">
          <a:xfrm>
            <a:off x="488950" y="731838"/>
            <a:ext cx="8115300" cy="277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3.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热量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定义：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在热传递过程中，物体间传递能量的多少叫做热量。常用单位是焦耳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(J)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热量与内能的关系：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物体吸收热量时内能增大，放出热量时内能减小。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15362" name="Picture 7" descr="C:\Users\Administrator\Desktop\习题课件\返回框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1013" y="4122738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08868143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98600" y="1117600"/>
            <a:ext cx="7034213" cy="3484563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7410" name="矩形 2"/>
          <p:cNvSpPr/>
          <p:nvPr/>
        </p:nvSpPr>
        <p:spPr>
          <a:xfrm>
            <a:off x="3913188" y="1677988"/>
            <a:ext cx="803275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热量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7411" name="矩形 15"/>
          <p:cNvSpPr>
            <a:spLocks noChangeArrowheads="1"/>
          </p:cNvSpPr>
          <p:nvPr/>
        </p:nvSpPr>
        <p:spPr bwMode="auto">
          <a:xfrm>
            <a:off x="539750" y="614363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知识点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3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比热容</a:t>
            </a:r>
          </a:p>
        </p:txBody>
      </p:sp>
      <p:sp>
        <p:nvSpPr>
          <p:cNvPr id="17412" name="矩形 6"/>
          <p:cNvSpPr/>
          <p:nvPr/>
        </p:nvSpPr>
        <p:spPr>
          <a:xfrm>
            <a:off x="3414713" y="2216150"/>
            <a:ext cx="493712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比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7413" name="矩形 7"/>
          <p:cNvSpPr/>
          <p:nvPr/>
        </p:nvSpPr>
        <p:spPr>
          <a:xfrm>
            <a:off x="4597400" y="4067175"/>
            <a:ext cx="801688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不同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7414" name="矩形 8"/>
          <p:cNvSpPr/>
          <p:nvPr/>
        </p:nvSpPr>
        <p:spPr>
          <a:xfrm>
            <a:off x="2436813" y="3114675"/>
            <a:ext cx="1366837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J/(kg·</a:t>
            </a:r>
            <a:r>
              <a:rPr altLang="zh-CN" sz="2400" b="1" kern="0">
                <a:solidFill>
                  <a:srgbClr val="C00000"/>
                </a:solidFill>
              </a:rPr>
              <a:t>℃</a:t>
            </a:r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)</a:t>
            </a:r>
            <a:endParaRPr kern="0">
              <a:solidFill>
                <a:prstClr val="black"/>
              </a:solidFill>
            </a:endParaRPr>
          </a:p>
        </p:txBody>
      </p:sp>
      <p:pic>
        <p:nvPicPr>
          <p:cNvPr id="17415" name="Picture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1540"/>
          <a:stretch>
            <a:fillRect/>
          </a:stretch>
        </p:blipFill>
        <p:spPr>
          <a:xfrm>
            <a:off x="1262063" y="1273175"/>
            <a:ext cx="214312" cy="3211513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7416" name="Picture 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5175" y="2116138"/>
            <a:ext cx="566738" cy="1352550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1682904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2" grpId="0"/>
      <p:bldP spid="17413" grpId="0"/>
      <p:bldP spid="174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92250" y="627063"/>
            <a:ext cx="6824663" cy="3465512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9458" name="矩形 6"/>
          <p:cNvSpPr/>
          <p:nvPr/>
        </p:nvSpPr>
        <p:spPr>
          <a:xfrm>
            <a:off x="3854450" y="1282700"/>
            <a:ext cx="1365250" cy="8318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4.2×10</a:t>
            </a:r>
            <a:r>
              <a:rPr lang="en-US" altLang="zh-CN" sz="2400" b="1" kern="0" baseline="30000">
                <a:solidFill>
                  <a:srgbClr val="C00000"/>
                </a:solidFill>
                <a:latin typeface="Times New Roman" pitchFamily="18" charset="0"/>
              </a:rPr>
              <a:t>3</a:t>
            </a:r>
          </a:p>
          <a:p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J/(kg·</a:t>
            </a:r>
            <a:r>
              <a:rPr altLang="zh-CN" sz="2400" b="1" kern="0">
                <a:solidFill>
                  <a:srgbClr val="C00000"/>
                </a:solidFill>
              </a:rPr>
              <a:t>℃</a:t>
            </a:r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)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9459" name="矩形 8"/>
          <p:cNvSpPr/>
          <p:nvPr/>
        </p:nvSpPr>
        <p:spPr>
          <a:xfrm>
            <a:off x="4635500" y="2660650"/>
            <a:ext cx="492125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大</a:t>
            </a:r>
            <a:endParaRPr kern="0">
              <a:solidFill>
                <a:prstClr val="black"/>
              </a:solidFill>
            </a:endParaRPr>
          </a:p>
        </p:txBody>
      </p:sp>
      <p:pic>
        <p:nvPicPr>
          <p:cNvPr id="19460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1540"/>
          <a:stretch>
            <a:fillRect/>
          </a:stretch>
        </p:blipFill>
        <p:spPr>
          <a:xfrm>
            <a:off x="1323975" y="776288"/>
            <a:ext cx="234950" cy="3532187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9461" name="Picture 9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5175" y="1779588"/>
            <a:ext cx="566738" cy="1354137"/>
          </a:xfrm>
          <a:prstGeom prst="rect">
            <a:avLst/>
          </a:prstGeom>
          <a:noFill/>
          <a:ln>
            <a:noFill/>
            <a:miter lim="800000"/>
          </a:ln>
        </p:spPr>
      </p:pic>
      <p:graphicFrame>
        <p:nvGraphicFramePr>
          <p:cNvPr id="19462" name="对象 1"/>
          <p:cNvGraphicFramePr>
            <a:graphicFrameLocks noChangeAspect="1"/>
          </p:cNvGraphicFramePr>
          <p:nvPr/>
        </p:nvGraphicFramePr>
        <p:xfrm>
          <a:off x="3568700" y="377825"/>
          <a:ext cx="26543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r:id="rId8" imgW="2654300" imgH="1041400" progId="Word.Document.8">
                  <p:embed/>
                </p:oleObj>
              </mc:Choice>
              <mc:Fallback>
                <p:oleObj r:id="rId8" imgW="2654300" imgH="104140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568700" y="377825"/>
                        <a:ext cx="2654300" cy="1041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3" name="矩形 12"/>
          <p:cNvSpPr/>
          <p:nvPr/>
        </p:nvSpPr>
        <p:spPr>
          <a:xfrm>
            <a:off x="4284663" y="3422650"/>
            <a:ext cx="1657350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i="1" kern="0">
                <a:solidFill>
                  <a:srgbClr val="C00000"/>
                </a:solidFill>
                <a:latin typeface="Times New Roman" pitchFamily="18" charset="0"/>
              </a:rPr>
              <a:t>cm</a:t>
            </a:r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(</a:t>
            </a:r>
            <a:r>
              <a:rPr lang="en-US" altLang="zh-CN" sz="2400" b="1" i="1" kern="0">
                <a:solidFill>
                  <a:srgbClr val="C00000"/>
                </a:solidFill>
                <a:latin typeface="Times New Roman" pitchFamily="18" charset="0"/>
              </a:rPr>
              <a:t>t</a:t>
            </a:r>
            <a:r>
              <a:rPr altLang="zh-CN" sz="2400" b="1" kern="0" baseline="-25000">
                <a:solidFill>
                  <a:srgbClr val="C00000"/>
                </a:solidFill>
                <a:latin typeface="Times New Roman" pitchFamily="18" charset="0"/>
              </a:rPr>
              <a:t>末</a:t>
            </a:r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－</a:t>
            </a:r>
            <a:r>
              <a:rPr lang="en-US" altLang="zh-CN" sz="2400" b="1" i="1" kern="0">
                <a:solidFill>
                  <a:srgbClr val="C00000"/>
                </a:solidFill>
                <a:latin typeface="Times New Roman" pitchFamily="18" charset="0"/>
              </a:rPr>
              <a:t>t</a:t>
            </a:r>
            <a:r>
              <a:rPr altLang="zh-CN" sz="2400" b="1" kern="0" baseline="-25000">
                <a:solidFill>
                  <a:srgbClr val="C00000"/>
                </a:solidFill>
                <a:latin typeface="Times New Roman" pitchFamily="18" charset="0"/>
              </a:rPr>
              <a:t>初</a:t>
            </a:r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)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9464" name="矩形 13"/>
          <p:cNvSpPr/>
          <p:nvPr/>
        </p:nvSpPr>
        <p:spPr>
          <a:xfrm>
            <a:off x="6397625" y="3516313"/>
            <a:ext cx="1657350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i="1" kern="0">
                <a:solidFill>
                  <a:srgbClr val="C00000"/>
                </a:solidFill>
                <a:latin typeface="Times New Roman" pitchFamily="18" charset="0"/>
              </a:rPr>
              <a:t>cm</a:t>
            </a:r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(</a:t>
            </a:r>
            <a:r>
              <a:rPr lang="en-US" altLang="zh-CN" sz="2400" b="1" i="1" kern="0">
                <a:solidFill>
                  <a:srgbClr val="C00000"/>
                </a:solidFill>
                <a:latin typeface="Times New Roman" pitchFamily="18" charset="0"/>
              </a:rPr>
              <a:t>t</a:t>
            </a:r>
            <a:r>
              <a:rPr altLang="zh-CN" sz="2400" b="1" kern="0" baseline="-25000">
                <a:solidFill>
                  <a:srgbClr val="C00000"/>
                </a:solidFill>
                <a:latin typeface="Times New Roman" pitchFamily="18" charset="0"/>
              </a:rPr>
              <a:t>初</a:t>
            </a:r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－</a:t>
            </a:r>
            <a:r>
              <a:rPr lang="en-US" altLang="zh-CN" sz="2400" b="1" i="1" kern="0">
                <a:solidFill>
                  <a:srgbClr val="C00000"/>
                </a:solidFill>
                <a:latin typeface="Times New Roman" pitchFamily="18" charset="0"/>
              </a:rPr>
              <a:t>t</a:t>
            </a:r>
            <a:r>
              <a:rPr altLang="zh-CN" sz="2400" b="1" kern="0" baseline="-25000">
                <a:solidFill>
                  <a:srgbClr val="C00000"/>
                </a:solidFill>
                <a:latin typeface="Times New Roman" pitchFamily="18" charset="0"/>
              </a:rPr>
              <a:t>末</a:t>
            </a:r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)</a:t>
            </a:r>
            <a:endParaRPr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3975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 fill="hold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/>
      <p:bldP spid="19463" grpId="0"/>
      <p:bldP spid="1946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7" descr="C:\Users\Administrator\Desktop\习题课件\返回框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1013" y="4122738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1506" name="矩形 9"/>
          <p:cNvSpPr/>
          <p:nvPr/>
        </p:nvSpPr>
        <p:spPr>
          <a:xfrm>
            <a:off x="768350" y="811213"/>
            <a:ext cx="7607300" cy="3416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>
              <a:lnSpc>
                <a:spcPct val="150000"/>
              </a:lnSpc>
            </a:pP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【</a:t>
            </a:r>
            <a:r>
              <a:rPr sz="2400" b="1" kern="0">
                <a:solidFill>
                  <a:srgbClr val="00B050"/>
                </a:solidFill>
                <a:latin typeface="Times New Roman" pitchFamily="18" charset="0"/>
              </a:rPr>
              <a:t>易错提醒</a:t>
            </a: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】</a:t>
            </a:r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1.</a:t>
            </a:r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比热容的大小与物质的种类、状态有关，如水的比热容比冰的比热容大。</a:t>
            </a:r>
          </a:p>
          <a:p>
            <a:pPr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2 .</a:t>
            </a:r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比热容表示物质的吸放热能力，质量相同的不同物质，吸收 </a:t>
            </a:r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( </a:t>
            </a:r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或放出 </a:t>
            </a:r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) </a:t>
            </a:r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的热量相同时，比热容较大的物质温度变化量小。 质量相同的不同物质，当温度的变化量相同时，比热容较大的物质，吸收 </a:t>
            </a:r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( </a:t>
            </a:r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或放出 </a:t>
            </a:r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) </a:t>
            </a:r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的热量多。</a:t>
            </a:r>
            <a:endParaRPr sz="2400" b="1" kern="0">
              <a:solidFill>
                <a:srgbClr val="C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9844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 fill="hold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矩形 15"/>
          <p:cNvSpPr>
            <a:spLocks noChangeArrowheads="1"/>
          </p:cNvSpPr>
          <p:nvPr/>
        </p:nvSpPr>
        <p:spPr bwMode="auto">
          <a:xfrm>
            <a:off x="539750" y="614363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知识点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4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热机</a:t>
            </a:r>
          </a:p>
        </p:txBody>
      </p:sp>
      <p:pic>
        <p:nvPicPr>
          <p:cNvPr id="23554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1725" y="1338263"/>
            <a:ext cx="550863" cy="29178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3555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3713" y="1100138"/>
            <a:ext cx="6985000" cy="69215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3556" name="Picture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54188" y="3746500"/>
            <a:ext cx="1216025" cy="554038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3557" name="矩形 6"/>
          <p:cNvSpPr/>
          <p:nvPr/>
        </p:nvSpPr>
        <p:spPr>
          <a:xfrm>
            <a:off x="5243513" y="1201738"/>
            <a:ext cx="803275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内能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3558" name="矩形 7"/>
          <p:cNvSpPr/>
          <p:nvPr/>
        </p:nvSpPr>
        <p:spPr>
          <a:xfrm>
            <a:off x="6745288" y="1176338"/>
            <a:ext cx="1112837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机械能</a:t>
            </a:r>
            <a:endParaRPr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9900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/>
      <p:bldP spid="2355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47813" y="341313"/>
            <a:ext cx="5257800" cy="45339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5602" name="矩形 7"/>
          <p:cNvSpPr/>
          <p:nvPr/>
        </p:nvSpPr>
        <p:spPr>
          <a:xfrm>
            <a:off x="2917825" y="792163"/>
            <a:ext cx="803275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压缩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5603" name="矩形 8"/>
          <p:cNvSpPr/>
          <p:nvPr/>
        </p:nvSpPr>
        <p:spPr>
          <a:xfrm>
            <a:off x="4238625" y="787400"/>
            <a:ext cx="803275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做功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5604" name="矩形 9"/>
          <p:cNvSpPr/>
          <p:nvPr/>
        </p:nvSpPr>
        <p:spPr>
          <a:xfrm>
            <a:off x="4610100" y="1741488"/>
            <a:ext cx="803275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机械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5605" name="矩形 11"/>
          <p:cNvSpPr/>
          <p:nvPr/>
        </p:nvSpPr>
        <p:spPr>
          <a:xfrm>
            <a:off x="4857750" y="2165350"/>
            <a:ext cx="493713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内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5606" name="矩形 13"/>
          <p:cNvSpPr/>
          <p:nvPr/>
        </p:nvSpPr>
        <p:spPr>
          <a:xfrm>
            <a:off x="4870450" y="2584450"/>
            <a:ext cx="493713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内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5607" name="矩形 14"/>
          <p:cNvSpPr/>
          <p:nvPr/>
        </p:nvSpPr>
        <p:spPr>
          <a:xfrm>
            <a:off x="3167063" y="3033713"/>
            <a:ext cx="803275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机械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5608" name="矩形 15"/>
          <p:cNvSpPr/>
          <p:nvPr/>
        </p:nvSpPr>
        <p:spPr>
          <a:xfrm>
            <a:off x="5026025" y="3922713"/>
            <a:ext cx="338138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2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5609" name="矩形 16"/>
          <p:cNvSpPr/>
          <p:nvPr/>
        </p:nvSpPr>
        <p:spPr>
          <a:xfrm>
            <a:off x="2997200" y="4300538"/>
            <a:ext cx="339725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1</a:t>
            </a:r>
            <a:endParaRPr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8349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 fill="hold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 fill="hold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 fill="hold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 fill="hold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/>
      <p:bldP spid="25604" grpId="0"/>
      <p:bldP spid="25605" grpId="0"/>
      <p:bldP spid="25606" grpId="0"/>
      <p:bldP spid="25607" grpId="0"/>
      <p:bldP spid="25608" grpId="0"/>
      <p:bldP spid="2560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4800" y="1492250"/>
            <a:ext cx="1296988" cy="33369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7650" name="Picture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6713" y="247650"/>
            <a:ext cx="5842000" cy="36195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7651" name="矩形 5"/>
          <p:cNvSpPr/>
          <p:nvPr/>
        </p:nvSpPr>
        <p:spPr>
          <a:xfrm>
            <a:off x="7007225" y="285750"/>
            <a:ext cx="752475" cy="43021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200" b="1" kern="0">
                <a:solidFill>
                  <a:srgbClr val="C00000"/>
                </a:solidFill>
                <a:latin typeface="Times New Roman" pitchFamily="18" charset="0"/>
              </a:rPr>
              <a:t>热量</a:t>
            </a:r>
            <a:endParaRPr sz="2200" kern="0">
              <a:solidFill>
                <a:prstClr val="black"/>
              </a:solidFill>
            </a:endParaRPr>
          </a:p>
        </p:txBody>
      </p:sp>
      <p:sp>
        <p:nvSpPr>
          <p:cNvPr id="27652" name="矩形 6"/>
          <p:cNvSpPr/>
          <p:nvPr/>
        </p:nvSpPr>
        <p:spPr>
          <a:xfrm>
            <a:off x="4224338" y="771525"/>
            <a:ext cx="803275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质量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7653" name="矩形 7"/>
          <p:cNvSpPr/>
          <p:nvPr/>
        </p:nvSpPr>
        <p:spPr>
          <a:xfrm>
            <a:off x="4211638" y="1431925"/>
            <a:ext cx="749300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J/kg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7654" name="矩形 8"/>
          <p:cNvSpPr/>
          <p:nvPr/>
        </p:nvSpPr>
        <p:spPr>
          <a:xfrm>
            <a:off x="5180013" y="1455738"/>
            <a:ext cx="803275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J/m</a:t>
            </a:r>
            <a:r>
              <a:rPr lang="en-US" altLang="zh-CN" sz="2400" b="1" kern="0" baseline="30000">
                <a:solidFill>
                  <a:srgbClr val="C00000"/>
                </a:solidFill>
                <a:latin typeface="Times New Roman" pitchFamily="18" charset="0"/>
              </a:rPr>
              <a:t>3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7655" name="矩形 9"/>
          <p:cNvSpPr/>
          <p:nvPr/>
        </p:nvSpPr>
        <p:spPr>
          <a:xfrm>
            <a:off x="4637088" y="3287713"/>
            <a:ext cx="1316037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i="1" kern="0">
                <a:solidFill>
                  <a:srgbClr val="C00000"/>
                </a:solidFill>
                <a:latin typeface="Times New Roman" pitchFamily="18" charset="0"/>
              </a:rPr>
              <a:t>Q</a:t>
            </a:r>
            <a:r>
              <a:rPr altLang="zh-CN" sz="2400" b="1" kern="0" baseline="-25000">
                <a:solidFill>
                  <a:srgbClr val="C00000"/>
                </a:solidFill>
                <a:latin typeface="Times New Roman" pitchFamily="18" charset="0"/>
              </a:rPr>
              <a:t>放</a:t>
            </a:r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＝</a:t>
            </a:r>
            <a:r>
              <a:rPr lang="en-US" altLang="zh-CN" sz="2400" b="1" i="1" kern="0">
                <a:solidFill>
                  <a:srgbClr val="C00000"/>
                </a:solidFill>
                <a:latin typeface="Times New Roman" pitchFamily="18" charset="0"/>
              </a:rPr>
              <a:t>mq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7656" name="矩形 10"/>
          <p:cNvSpPr/>
          <p:nvPr/>
        </p:nvSpPr>
        <p:spPr>
          <a:xfrm>
            <a:off x="6064250" y="3287713"/>
            <a:ext cx="1316038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i="1" kern="0">
                <a:solidFill>
                  <a:srgbClr val="C00000"/>
                </a:solidFill>
                <a:latin typeface="Times New Roman" pitchFamily="18" charset="0"/>
              </a:rPr>
              <a:t>Q</a:t>
            </a:r>
            <a:r>
              <a:rPr altLang="zh-CN" sz="2400" b="1" kern="0" baseline="-25000">
                <a:solidFill>
                  <a:srgbClr val="C00000"/>
                </a:solidFill>
                <a:latin typeface="Times New Roman" pitchFamily="18" charset="0"/>
              </a:rPr>
              <a:t>放</a:t>
            </a:r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＝</a:t>
            </a:r>
            <a:r>
              <a:rPr lang="en-US" altLang="zh-CN" sz="2400" b="1" i="1" kern="0">
                <a:solidFill>
                  <a:srgbClr val="C00000"/>
                </a:solidFill>
                <a:latin typeface="Times New Roman" pitchFamily="18" charset="0"/>
              </a:rPr>
              <a:t>Vq</a:t>
            </a:r>
            <a:endParaRPr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585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 fill="hold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 fill="hold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/>
      <p:bldP spid="27652" grpId="0"/>
      <p:bldP spid="27653" grpId="0"/>
      <p:bldP spid="27654" grpId="0"/>
      <p:bldP spid="27655" grpId="0"/>
      <p:bldP spid="2765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7" descr="C:\Users\Administrator\Desktop\习题课件\返回框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1013" y="4084638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9698" name="Picture 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0038" y="996950"/>
            <a:ext cx="6003925" cy="31496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9699" name="矩形 5"/>
          <p:cNvSpPr/>
          <p:nvPr/>
        </p:nvSpPr>
        <p:spPr>
          <a:xfrm>
            <a:off x="5594350" y="1157288"/>
            <a:ext cx="1112838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有用功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9700" name="矩形 6"/>
          <p:cNvSpPr/>
          <p:nvPr/>
        </p:nvSpPr>
        <p:spPr>
          <a:xfrm>
            <a:off x="2665413" y="1631950"/>
            <a:ext cx="1422400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完全燃烧</a:t>
            </a:r>
            <a:endParaRPr kern="0">
              <a:solidFill>
                <a:prstClr val="black"/>
              </a:solidFill>
            </a:endParaRPr>
          </a:p>
        </p:txBody>
      </p:sp>
      <p:graphicFrame>
        <p:nvGraphicFramePr>
          <p:cNvPr id="29701" name="对象 1"/>
          <p:cNvGraphicFramePr>
            <a:graphicFrameLocks noChangeAspect="1"/>
          </p:cNvGraphicFramePr>
          <p:nvPr/>
        </p:nvGraphicFramePr>
        <p:xfrm>
          <a:off x="4125913" y="1995488"/>
          <a:ext cx="26543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r:id="rId8" imgW="2654300" imgH="1041400" progId="Word.Document.8">
                  <p:embed/>
                </p:oleObj>
              </mc:Choice>
              <mc:Fallback>
                <p:oleObj r:id="rId8" imgW="2654300" imgH="104140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125913" y="1995488"/>
                        <a:ext cx="2654300" cy="1041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2" name="矩形 8"/>
          <p:cNvSpPr>
            <a:spLocks noChangeArrowheads="1"/>
          </p:cNvSpPr>
          <p:nvPr/>
        </p:nvSpPr>
        <p:spPr bwMode="auto">
          <a:xfrm>
            <a:off x="2555875" y="3435350"/>
            <a:ext cx="203993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indent="612140"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能量损失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66781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/>
      <p:bldP spid="29700" grpId="0"/>
      <p:bldP spid="2970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5" name="组合 2"/>
          <p:cNvGrpSpPr/>
          <p:nvPr/>
        </p:nvGrpSpPr>
        <p:grpSpPr>
          <a:xfrm>
            <a:off x="2517775" y="195263"/>
            <a:ext cx="4235450" cy="2008187"/>
            <a:chOff x="1847662" y="1504750"/>
            <a:chExt cx="5448676" cy="2584754"/>
          </a:xfrm>
        </p:grpSpPr>
        <p:grpSp>
          <p:nvGrpSpPr>
            <p:cNvPr id="31746" name="组合 2"/>
            <p:cNvGrpSpPr>
              <a:grpSpLocks noGrp="1" noChangeAspect="1"/>
            </p:cNvGrpSpPr>
            <p:nvPr/>
          </p:nvGrpSpPr>
          <p:grpSpPr>
            <a:xfrm>
              <a:off x="1531891" y="1379981"/>
              <a:ext cx="2667917" cy="2596667"/>
              <a:chOff x="3295850" y="1908877"/>
              <a:chExt cx="3738030" cy="4660916"/>
            </a:xfrm>
          </p:grpSpPr>
        </p:grpSp>
        <p:sp>
          <p:nvSpPr>
            <p:cNvPr id="31747" name="圆角矩形 4"/>
            <p:cNvSpPr/>
            <p:nvPr/>
          </p:nvSpPr>
          <p:spPr>
            <a:xfrm>
              <a:off x="3321077" y="1888926"/>
              <a:ext cx="4147992" cy="1004251"/>
            </a:xfrm>
            <a:prstGeom prst="roundRect">
              <a:avLst>
                <a:gd name="adj" fmla="val 9976"/>
              </a:avLst>
            </a:prstGeom>
            <a:solidFill>
              <a:srgbClr val="FFB850"/>
            </a:solidFill>
            <a:ln w="2540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</a:gradFill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15" b="1">
                <a:solidFill>
                  <a:prstClr val="white"/>
                </a:solidFill>
              </a:endParaRPr>
            </a:p>
          </p:txBody>
        </p:sp>
        <p:grpSp>
          <p:nvGrpSpPr>
            <p:cNvPr id="31748" name="组合 4"/>
            <p:cNvGrpSpPr/>
            <p:nvPr/>
          </p:nvGrpSpPr>
          <p:grpSpPr>
            <a:xfrm>
              <a:off x="3471676" y="2283134"/>
              <a:ext cx="118508" cy="118509"/>
              <a:chOff x="4486616" y="3001075"/>
              <a:chExt cx="274695" cy="274699"/>
            </a:xfrm>
          </p:grpSpPr>
          <p:sp>
            <p:nvSpPr>
              <p:cNvPr id="31749" name="椭圆 25"/>
              <p:cNvSpPr/>
              <p:nvPr/>
            </p:nvSpPr>
            <p:spPr>
              <a:xfrm rot="16200000">
                <a:off x="4485528" y="3001392"/>
                <a:ext cx="274702" cy="27456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1750" name="椭圆 26"/>
              <p:cNvSpPr/>
              <p:nvPr/>
            </p:nvSpPr>
            <p:spPr>
              <a:xfrm>
                <a:off x="4387220" y="2759656"/>
                <a:ext cx="466047" cy="49102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1751" name="组合 5"/>
            <p:cNvGrpSpPr/>
            <p:nvPr/>
          </p:nvGrpSpPr>
          <p:grpSpPr>
            <a:xfrm>
              <a:off x="3172171" y="2283134"/>
              <a:ext cx="118508" cy="118509"/>
              <a:chOff x="4486616" y="3001075"/>
              <a:chExt cx="274695" cy="274699"/>
            </a:xfrm>
          </p:grpSpPr>
          <p:sp>
            <p:nvSpPr>
              <p:cNvPr id="31752" name="椭圆 23"/>
              <p:cNvSpPr/>
              <p:nvPr/>
            </p:nvSpPr>
            <p:spPr>
              <a:xfrm rot="16200000">
                <a:off x="4488632" y="3001392"/>
                <a:ext cx="274702" cy="27456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1753" name="椭圆 24"/>
              <p:cNvSpPr/>
              <p:nvPr/>
            </p:nvSpPr>
            <p:spPr>
              <a:xfrm>
                <a:off x="4387220" y="2759656"/>
                <a:ext cx="466047" cy="49102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1754" name="组合 6"/>
            <p:cNvGrpSpPr>
              <a:grpSpLocks noGrp="1" noChangeAspect="1"/>
            </p:cNvGrpSpPr>
            <p:nvPr/>
          </p:nvGrpSpPr>
          <p:grpSpPr>
            <a:xfrm>
              <a:off x="3202082" y="2161737"/>
              <a:ext cx="361529" cy="235113"/>
              <a:chOff x="4318304" y="3089060"/>
              <a:chExt cx="384317" cy="61430"/>
            </a:xfrm>
          </p:grpSpPr>
        </p:grpSp>
        <p:sp>
          <p:nvSpPr>
            <p:cNvPr id="31755" name="文本框 16"/>
            <p:cNvSpPr/>
            <p:nvPr/>
          </p:nvSpPr>
          <p:spPr>
            <a:xfrm>
              <a:off x="3960320" y="2044671"/>
              <a:ext cx="2919972" cy="65326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ctr"/>
              <a:r>
                <a:rPr sz="2700" b="1" kern="0">
                  <a:solidFill>
                    <a:prstClr val="white"/>
                  </a:solidFill>
                  <a:latin typeface="黑体" pitchFamily="49" charset="-122"/>
                  <a:ea typeface="黑体" pitchFamily="49" charset="-122"/>
                </a:rPr>
                <a:t>重点突破</a:t>
              </a:r>
            </a:p>
          </p:txBody>
        </p:sp>
        <p:grpSp>
          <p:nvGrpSpPr>
            <p:cNvPr id="31756" name="组合 9"/>
            <p:cNvGrpSpPr>
              <a:grpSpLocks noGrp="1" noChangeAspect="1"/>
            </p:cNvGrpSpPr>
            <p:nvPr/>
          </p:nvGrpSpPr>
          <p:grpSpPr>
            <a:xfrm>
              <a:off x="2292908" y="2072845"/>
              <a:ext cx="647360" cy="550720"/>
              <a:chOff x="3108756" y="2110160"/>
              <a:chExt cx="745081" cy="698920"/>
            </a:xfrm>
          </p:grpSpPr>
        </p:grpSp>
        <p:grpSp>
          <p:nvGrpSpPr>
            <p:cNvPr id="31757" name="组合 9"/>
            <p:cNvGrpSpPr/>
            <p:nvPr/>
          </p:nvGrpSpPr>
          <p:grpSpPr>
            <a:xfrm>
              <a:off x="3709827" y="2081394"/>
              <a:ext cx="663073" cy="571160"/>
              <a:chOff x="4946438" y="2775191"/>
              <a:chExt cx="884098" cy="761546"/>
            </a:xfrm>
          </p:grpSpPr>
          <p:sp>
            <p:nvSpPr>
              <p:cNvPr id="31758" name="椭圆 11"/>
              <p:cNvSpPr/>
              <p:nvPr/>
            </p:nvSpPr>
            <p:spPr>
              <a:xfrm>
                <a:off x="4990474" y="2774608"/>
                <a:ext cx="743374" cy="7437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1759" name="文本框 28"/>
              <p:cNvSpPr/>
              <p:nvPr/>
            </p:nvSpPr>
            <p:spPr>
              <a:xfrm>
                <a:off x="4946438" y="2824081"/>
                <a:ext cx="884098" cy="712656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lang="en-US" altLang="zh-CN" sz="2100" b="1" kern="0">
                    <a:solidFill>
                      <a:srgbClr val="FFB850"/>
                    </a:solidFill>
                    <a:latin typeface="Impact" pitchFamily="34" charset="0"/>
                  </a:rPr>
                  <a:t>02</a:t>
                </a:r>
                <a:endParaRPr sz="2100" b="1" kern="0">
                  <a:solidFill>
                    <a:srgbClr val="FFB850"/>
                  </a:solidFill>
                  <a:latin typeface="Impact" pitchFamily="34" charset="0"/>
                </a:endParaRPr>
              </a:p>
            </p:txBody>
          </p:sp>
        </p:grpSp>
      </p:grpSp>
      <p:sp>
        <p:nvSpPr>
          <p:cNvPr id="31760" name="矩形 1">
            <a:hlinkClick r:id="rId3" action="ppaction://hlinksldjump"/>
          </p:cNvPr>
          <p:cNvSpPr/>
          <p:nvPr/>
        </p:nvSpPr>
        <p:spPr>
          <a:xfrm>
            <a:off x="1471613" y="1563688"/>
            <a:ext cx="6326187" cy="461962"/>
          </a:xfrm>
          <a:prstGeom prst="rect">
            <a:avLst/>
          </a:prstGeom>
          <a:solidFill>
            <a:srgbClr val="E56666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·1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分子热运动</a:t>
            </a:r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[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高频考点</a:t>
            </a:r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]</a:t>
            </a:r>
            <a:endParaRPr sz="2400" b="1" kern="0">
              <a:solidFill>
                <a:prstClr val="white"/>
              </a:solidFill>
              <a:latin typeface="隶书" pitchFamily="49" charset="-122"/>
              <a:ea typeface="隶书" panose="02010509060101010101" pitchFamily="49" charset="-122"/>
            </a:endParaRPr>
          </a:p>
        </p:txBody>
      </p:sp>
      <p:sp>
        <p:nvSpPr>
          <p:cNvPr id="31761" name="矩形 2">
            <a:hlinkClick r:id="rId4" action="ppaction://hlinksldjump"/>
          </p:cNvPr>
          <p:cNvSpPr/>
          <p:nvPr/>
        </p:nvSpPr>
        <p:spPr>
          <a:xfrm>
            <a:off x="1485900" y="2139950"/>
            <a:ext cx="6326188" cy="461963"/>
          </a:xfrm>
          <a:prstGeom prst="rect">
            <a:avLst/>
          </a:prstGeom>
          <a:solidFill>
            <a:srgbClr val="00B7CA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·2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内能</a:t>
            </a:r>
          </a:p>
        </p:txBody>
      </p:sp>
      <p:sp>
        <p:nvSpPr>
          <p:cNvPr id="31762" name="矩形 3">
            <a:hlinkClick r:id="rId5" action="ppaction://hlinksldjump"/>
          </p:cNvPr>
          <p:cNvSpPr/>
          <p:nvPr/>
        </p:nvSpPr>
        <p:spPr>
          <a:xfrm>
            <a:off x="1458913" y="2693988"/>
            <a:ext cx="6326187" cy="461962"/>
          </a:xfrm>
          <a:prstGeom prst="rect">
            <a:avLst/>
          </a:prstGeom>
          <a:solidFill>
            <a:srgbClr val="EF9F9F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·3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比热容、热值的理解及应用</a:t>
            </a:r>
            <a:r>
              <a:rPr lang="en-US" altLang="zh-CN" sz="2400" b="1" kern="0">
                <a:solidFill>
                  <a:srgbClr val="FFFFFF"/>
                </a:solidFill>
                <a:latin typeface="隶书" pitchFamily="49" charset="-122"/>
                <a:ea typeface="隶书" pitchFamily="49" charset="-122"/>
              </a:rPr>
              <a:t>[</a:t>
            </a:r>
            <a:r>
              <a:rPr sz="2400" b="1" kern="0">
                <a:solidFill>
                  <a:srgbClr val="FFFFFF"/>
                </a:solidFill>
                <a:latin typeface="隶书" pitchFamily="49" charset="-122"/>
                <a:ea typeface="隶书" pitchFamily="49" charset="-122"/>
              </a:rPr>
              <a:t>高频考点</a:t>
            </a:r>
            <a:r>
              <a:rPr lang="en-US" altLang="zh-CN" sz="2400" b="1" kern="0">
                <a:solidFill>
                  <a:srgbClr val="FFFFFF"/>
                </a:solidFill>
                <a:latin typeface="隶书" pitchFamily="49" charset="-122"/>
                <a:ea typeface="隶书" pitchFamily="49" charset="-122"/>
              </a:rPr>
              <a:t>]</a:t>
            </a:r>
            <a:endParaRPr sz="2400" b="1" kern="0">
              <a:solidFill>
                <a:prstClr val="white"/>
              </a:solidFill>
              <a:latin typeface="隶书" pitchFamily="49" charset="-122"/>
              <a:ea typeface="隶书" panose="02010509060101010101" pitchFamily="49" charset="-122"/>
            </a:endParaRPr>
          </a:p>
        </p:txBody>
      </p:sp>
      <p:sp>
        <p:nvSpPr>
          <p:cNvPr id="31763" name="矩形 51">
            <a:hlinkClick r:id="rId6" action="ppaction://hlinksldjump"/>
          </p:cNvPr>
          <p:cNvSpPr/>
          <p:nvPr/>
        </p:nvSpPr>
        <p:spPr bwMode="auto">
          <a:xfrm>
            <a:off x="1458913" y="3279775"/>
            <a:ext cx="6326188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·4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热机</a:t>
            </a:r>
          </a:p>
        </p:txBody>
      </p:sp>
      <p:pic>
        <p:nvPicPr>
          <p:cNvPr id="31764" name="Picture 7" descr="C:\Users\Administrator\Desktop\习题课件\返回框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72450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31765" name="矩形 35">
            <a:hlinkClick r:id="rId9" action="ppaction://hlinksldjump"/>
          </p:cNvPr>
          <p:cNvSpPr/>
          <p:nvPr/>
        </p:nvSpPr>
        <p:spPr bwMode="auto">
          <a:xfrm>
            <a:off x="1460500" y="3878263"/>
            <a:ext cx="6326188" cy="4603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·5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实验：比较不同物质的吸热情况</a:t>
            </a:r>
          </a:p>
        </p:txBody>
      </p:sp>
    </p:spTree>
    <p:extLst>
      <p:ext uri="{BB962C8B-B14F-4D97-AF65-F5344CB8AC3E}">
        <p14:creationId xmlns:p14="http://schemas.microsoft.com/office/powerpoint/2010/main" val="36095700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60" grpId="0" animBg="1"/>
      <p:bldP spid="31761" grpId="0" animBg="1"/>
      <p:bldP spid="31762" grpId="0" animBg="1"/>
      <p:bldP spid="31763" grpId="0" animBg="1"/>
      <p:bldP spid="3176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22"/>
          <p:cNvSpPr txBox="1">
            <a:spLocks noChangeArrowheads="1"/>
          </p:cNvSpPr>
          <p:nvPr/>
        </p:nvSpPr>
        <p:spPr bwMode="auto">
          <a:xfrm>
            <a:off x="468313" y="1125538"/>
            <a:ext cx="811530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2020·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福州质检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分】杜甫的诗句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迟日江山丽，春风花草香。泥融飞燕子，沙暖睡鸳鸯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中，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花草香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表明分子在不停地做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；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沙暖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是通过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方式增加沙子的内能。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3794" name="矩形 15"/>
          <p:cNvSpPr>
            <a:spLocks noChangeArrowheads="1"/>
          </p:cNvSpPr>
          <p:nvPr/>
        </p:nvSpPr>
        <p:spPr bwMode="auto">
          <a:xfrm>
            <a:off x="539750" y="614363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重点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1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分子热运动</a:t>
            </a:r>
            <a:r>
              <a:rPr lang="en-US" altLang="zh-CN" sz="2400" b="1" kern="0">
                <a:solidFill>
                  <a:srgbClr val="953735"/>
                </a:solidFill>
                <a:latin typeface="Times New Roman" pitchFamily="18" charset="0"/>
              </a:rPr>
              <a:t>【</a:t>
            </a:r>
            <a:r>
              <a:rPr sz="2400" b="1" kern="0">
                <a:solidFill>
                  <a:srgbClr val="953735"/>
                </a:solidFill>
                <a:latin typeface="Times New Roman" pitchFamily="18" charset="0"/>
              </a:rPr>
              <a:t>高频考点</a:t>
            </a:r>
            <a:r>
              <a:rPr lang="en-US" altLang="zh-CN" sz="2400" b="1" kern="0">
                <a:solidFill>
                  <a:srgbClr val="953735"/>
                </a:solidFill>
                <a:latin typeface="Times New Roman" pitchFamily="18" charset="0"/>
              </a:rPr>
              <a:t>】</a:t>
            </a:r>
            <a:endParaRPr sz="2400" b="1" kern="0">
              <a:solidFill>
                <a:srgbClr val="953735"/>
              </a:solidFill>
              <a:latin typeface="Times New Roman" pitchFamily="18" charset="0"/>
            </a:endParaRPr>
          </a:p>
        </p:txBody>
      </p:sp>
      <p:sp>
        <p:nvSpPr>
          <p:cNvPr id="33795" name="矩形 5"/>
          <p:cNvSpPr/>
          <p:nvPr/>
        </p:nvSpPr>
        <p:spPr>
          <a:xfrm>
            <a:off x="4208463" y="2322513"/>
            <a:ext cx="1731962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无规则运动</a:t>
            </a:r>
            <a:endParaRPr kern="0">
              <a:solidFill>
                <a:prstClr val="black"/>
              </a:solidFill>
            </a:endParaRPr>
          </a:p>
        </p:txBody>
      </p:sp>
      <p:pic>
        <p:nvPicPr>
          <p:cNvPr id="33796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33797" name="矩形 7"/>
          <p:cNvSpPr/>
          <p:nvPr/>
        </p:nvSpPr>
        <p:spPr>
          <a:xfrm>
            <a:off x="1055688" y="2857500"/>
            <a:ext cx="1112837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热传递</a:t>
            </a:r>
            <a:endParaRPr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3905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/>
      <p:bldP spid="3379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22"/>
          <p:cNvSpPr txBox="1">
            <a:spLocks noChangeArrowheads="1"/>
          </p:cNvSpPr>
          <p:nvPr/>
        </p:nvSpPr>
        <p:spPr bwMode="auto">
          <a:xfrm>
            <a:off x="488950" y="938213"/>
            <a:ext cx="8115300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2020·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三明质检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分】如图实例中，属于热传递改变内能的是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4818" name="矩形 15"/>
          <p:cNvSpPr>
            <a:spLocks noChangeArrowheads="1"/>
          </p:cNvSpPr>
          <p:nvPr/>
        </p:nvSpPr>
        <p:spPr bwMode="auto">
          <a:xfrm>
            <a:off x="539750" y="614363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重点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2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内能</a:t>
            </a:r>
          </a:p>
        </p:txBody>
      </p:sp>
      <p:sp>
        <p:nvSpPr>
          <p:cNvPr id="34819" name="矩形 6"/>
          <p:cNvSpPr>
            <a:spLocks noChangeArrowheads="1"/>
          </p:cNvSpPr>
          <p:nvPr/>
        </p:nvSpPr>
        <p:spPr bwMode="auto">
          <a:xfrm>
            <a:off x="3013075" y="1490663"/>
            <a:ext cx="4079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C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34820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54336"/>
          <a:stretch>
            <a:fillRect/>
          </a:stretch>
        </p:blipFill>
        <p:spPr>
          <a:xfrm>
            <a:off x="-36512" y="2586038"/>
            <a:ext cx="4745037" cy="149860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34821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5666"/>
          <a:stretch>
            <a:fillRect/>
          </a:stretch>
        </p:blipFill>
        <p:spPr>
          <a:xfrm>
            <a:off x="4291013" y="2263775"/>
            <a:ext cx="4745037" cy="1782763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860436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矩形 3"/>
          <p:cNvSpPr>
            <a:spLocks noChangeArrowheads="1"/>
          </p:cNvSpPr>
          <p:nvPr/>
        </p:nvSpPr>
        <p:spPr bwMode="auto">
          <a:xfrm>
            <a:off x="360363" y="717550"/>
            <a:ext cx="8459788" cy="390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2020·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龙岩质检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分】关于内能、温度和热量，下列说法中正确的是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725805" indent="-3575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．物体温度升高，一定是吸收了热量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725805" indent="-3575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．质量和温度都相同的水和铁球，放出相同热量后接触，内能从水传给铁球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725805" indent="-3575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．不同燃料燃烧时，放出热量越多的热值越大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725805" indent="-3575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D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．内能总是从内能多的物体向内能少的物体转移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652751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矩形 9"/>
          <p:cNvSpPr/>
          <p:nvPr/>
        </p:nvSpPr>
        <p:spPr>
          <a:xfrm>
            <a:off x="768350" y="811213"/>
            <a:ext cx="7607300" cy="16843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>
              <a:lnSpc>
                <a:spcPct val="150000"/>
              </a:lnSpc>
            </a:pP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【</a:t>
            </a:r>
            <a:r>
              <a:rPr sz="2400" b="1" kern="0">
                <a:solidFill>
                  <a:srgbClr val="00B050"/>
                </a:solidFill>
                <a:latin typeface="Times New Roman" pitchFamily="18" charset="0"/>
              </a:rPr>
              <a:t>方法点拨</a:t>
            </a: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】</a:t>
            </a:r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物体温度升高，内能一定增加，可能吸热，也可能外界对物体做功；物体吸热，温度不一定升高，如晶体熔化过程。</a:t>
            </a:r>
            <a:endParaRPr sz="2400" b="1" kern="0">
              <a:solidFill>
                <a:srgbClr val="C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  <p:pic>
        <p:nvPicPr>
          <p:cNvPr id="36866" name="Picture 7" descr="C:\Users\Administrator\Desktop\习题课件\返回框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36867" name="矩形 4"/>
          <p:cNvSpPr/>
          <p:nvPr/>
        </p:nvSpPr>
        <p:spPr>
          <a:xfrm>
            <a:off x="768350" y="2759075"/>
            <a:ext cx="7607300" cy="5762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>
              <a:lnSpc>
                <a:spcPct val="150000"/>
              </a:lnSpc>
            </a:pP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【</a:t>
            </a:r>
            <a:r>
              <a:rPr sz="2400" b="1" kern="0">
                <a:solidFill>
                  <a:srgbClr val="00B050"/>
                </a:solidFill>
                <a:latin typeface="Times New Roman" pitchFamily="18" charset="0"/>
              </a:rPr>
              <a:t>答案</a:t>
            </a: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】</a:t>
            </a:r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B</a:t>
            </a:r>
            <a:endParaRPr sz="2400" b="1" kern="0">
              <a:solidFill>
                <a:srgbClr val="C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8956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6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矩形 5"/>
          <p:cNvSpPr>
            <a:spLocks noChangeArrowheads="1"/>
          </p:cNvSpPr>
          <p:nvPr/>
        </p:nvSpPr>
        <p:spPr bwMode="auto">
          <a:xfrm>
            <a:off x="565150" y="1270000"/>
            <a:ext cx="80232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4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】铁的比热容大于铜的比热容，初温、质量均相等的铁块和铜块放入沸水中煮足够长的时间，则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．铜块的末温高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          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．铁块的末温高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．铜块吸收的热量多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 	D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．铁块吸收的热量多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8914" name="矩形 15"/>
          <p:cNvSpPr>
            <a:spLocks noChangeArrowheads="1"/>
          </p:cNvSpPr>
          <p:nvPr/>
        </p:nvSpPr>
        <p:spPr bwMode="auto">
          <a:xfrm>
            <a:off x="539750" y="741363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重点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3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比热容、热值的理解及应用</a:t>
            </a:r>
            <a:r>
              <a:rPr lang="en-US" altLang="zh-CN" sz="2400" b="1" kern="0">
                <a:solidFill>
                  <a:srgbClr val="953735"/>
                </a:solidFill>
                <a:latin typeface="Times New Roman" pitchFamily="18" charset="0"/>
              </a:rPr>
              <a:t>【</a:t>
            </a:r>
            <a:r>
              <a:rPr sz="2400" b="1" kern="0">
                <a:solidFill>
                  <a:srgbClr val="953735"/>
                </a:solidFill>
                <a:latin typeface="Times New Roman" pitchFamily="18" charset="0"/>
              </a:rPr>
              <a:t>高频考点</a:t>
            </a:r>
            <a:r>
              <a:rPr lang="en-US" altLang="zh-CN" sz="2400" b="1" kern="0">
                <a:solidFill>
                  <a:srgbClr val="953735"/>
                </a:solidFill>
                <a:latin typeface="Times New Roman" pitchFamily="18" charset="0"/>
              </a:rPr>
              <a:t>】</a:t>
            </a:r>
            <a:endParaRPr sz="2400" b="1" kern="0">
              <a:solidFill>
                <a:srgbClr val="953735"/>
              </a:solidFill>
              <a:latin typeface="Times New Roman" pitchFamily="18" charset="0"/>
            </a:endParaRPr>
          </a:p>
        </p:txBody>
      </p:sp>
      <p:sp>
        <p:nvSpPr>
          <p:cNvPr id="38915" name="矩形 6"/>
          <p:cNvSpPr>
            <a:spLocks noChangeArrowheads="1"/>
          </p:cNvSpPr>
          <p:nvPr/>
        </p:nvSpPr>
        <p:spPr bwMode="auto">
          <a:xfrm>
            <a:off x="7451725" y="1838325"/>
            <a:ext cx="4079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D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75237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矩形 5"/>
          <p:cNvSpPr>
            <a:spLocks noChangeArrowheads="1"/>
          </p:cNvSpPr>
          <p:nvPr/>
        </p:nvSpPr>
        <p:spPr bwMode="auto">
          <a:xfrm>
            <a:off x="565150" y="909638"/>
            <a:ext cx="802322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5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】利用水的比热容较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大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小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的特性，汽车发动机冷却通常选用水作冷却液；发射卫星的火箭常使用液态氢作为燃料，主要是由于液态氢具有较大的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9938" name="矩形 3"/>
          <p:cNvSpPr>
            <a:spLocks noChangeArrowheads="1"/>
          </p:cNvSpPr>
          <p:nvPr/>
        </p:nvSpPr>
        <p:spPr bwMode="auto">
          <a:xfrm>
            <a:off x="4941888" y="868363"/>
            <a:ext cx="493713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大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9939" name="矩形 4"/>
          <p:cNvSpPr>
            <a:spLocks noChangeArrowheads="1"/>
          </p:cNvSpPr>
          <p:nvPr/>
        </p:nvSpPr>
        <p:spPr bwMode="auto">
          <a:xfrm>
            <a:off x="1908175" y="2525713"/>
            <a:ext cx="8032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热值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39940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8093848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矩形 15"/>
          <p:cNvSpPr>
            <a:spLocks noChangeArrowheads="1"/>
          </p:cNvSpPr>
          <p:nvPr/>
        </p:nvSpPr>
        <p:spPr bwMode="auto">
          <a:xfrm>
            <a:off x="633413" y="627063"/>
            <a:ext cx="64595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/>
              </a:rPr>
              <a:t>重点</a:t>
            </a:r>
            <a:r>
              <a:rPr lang="en-US" altLang="zh-CN" sz="2400" b="1" kern="0">
                <a:solidFill>
                  <a:srgbClr val="E46C0A"/>
                </a:solidFill>
                <a:latin typeface="Times New Roman"/>
              </a:rPr>
              <a:t>4   </a:t>
            </a:r>
            <a:r>
              <a:rPr sz="2400" b="1" kern="0">
                <a:solidFill>
                  <a:srgbClr val="E46C0A"/>
                </a:solidFill>
                <a:latin typeface="Times New Roman"/>
              </a:rPr>
              <a:t>热机</a:t>
            </a:r>
          </a:p>
        </p:txBody>
      </p:sp>
      <p:sp>
        <p:nvSpPr>
          <p:cNvPr id="40962" name="矩形 5"/>
          <p:cNvSpPr>
            <a:spLocks noChangeArrowheads="1"/>
          </p:cNvSpPr>
          <p:nvPr/>
        </p:nvSpPr>
        <p:spPr bwMode="auto">
          <a:xfrm>
            <a:off x="581025" y="1103313"/>
            <a:ext cx="802322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6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2020·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宁德模拟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分】如图是汽油机工作时的四个冲程，下列说法正确的是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40963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97075" y="2284413"/>
            <a:ext cx="5311775" cy="21558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92183003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矩形 5"/>
          <p:cNvSpPr/>
          <p:nvPr/>
        </p:nvSpPr>
        <p:spPr>
          <a:xfrm>
            <a:off x="581025" y="484188"/>
            <a:ext cx="8023225" cy="39703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725488" indent="-357188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 pitchFamily="18" charset="0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．汽油机吸气冲程汽缸吸进物质是汽油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725488" indent="-357188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 pitchFamily="18" charset="0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．甲是压缩冲程是将内能转化为机械能，丁是做功冲程是将机械能转化为内能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725488" indent="-357188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 pitchFamily="18" charset="0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．该汽油机的四个冲程正确的工作顺序是乙</a:t>
            </a:r>
            <a:r>
              <a:rPr lang="en-US" altLang="zh-CN" sz="2400" b="1" kern="0">
                <a:solidFill>
                  <a:prstClr val="black"/>
                </a:solidFill>
                <a:latin typeface="Times New Roman" pitchFamily="18" charset="0"/>
              </a:rPr>
              <a:t>→</a:t>
            </a: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甲</a:t>
            </a:r>
            <a:r>
              <a:rPr lang="en-US" altLang="zh-CN" sz="2400" b="1" kern="0">
                <a:solidFill>
                  <a:prstClr val="black"/>
                </a:solidFill>
                <a:latin typeface="Times New Roman" pitchFamily="18" charset="0"/>
              </a:rPr>
              <a:t>→</a:t>
            </a: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丁</a:t>
            </a:r>
            <a:r>
              <a:rPr lang="en-US" altLang="zh-CN" sz="2400" b="1" kern="0">
                <a:solidFill>
                  <a:prstClr val="black"/>
                </a:solidFill>
                <a:latin typeface="Times New Roman" pitchFamily="18" charset="0"/>
              </a:rPr>
              <a:t>→</a:t>
            </a: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丙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725488" indent="-357188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 pitchFamily="18" charset="0"/>
              </a:rPr>
              <a:t>D</a:t>
            </a: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．活塞在汽缸内往复运动一次，该汽油机对外做功一次</a:t>
            </a:r>
            <a:endParaRPr altLang="zh-CN" sz="1000" kern="0">
              <a:solidFill>
                <a:prstClr val="black"/>
              </a:solidFill>
              <a:latin typeface="宋体" pitchFamily="2" charset="-122"/>
              <a:ea typeface="Courier New" pitchFamily="49" charset="0"/>
            </a:endParaRPr>
          </a:p>
        </p:txBody>
      </p:sp>
      <p:pic>
        <p:nvPicPr>
          <p:cNvPr id="41986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41987" name="矩形 7"/>
          <p:cNvSpPr/>
          <p:nvPr/>
        </p:nvSpPr>
        <p:spPr>
          <a:xfrm>
            <a:off x="900113" y="2219325"/>
            <a:ext cx="501650" cy="7842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4500" kern="0">
                <a:solidFill>
                  <a:srgbClr val="C00000"/>
                </a:solidFill>
                <a:latin typeface="Times New Roman" pitchFamily="18" charset="0"/>
              </a:rPr>
              <a:t>√</a:t>
            </a:r>
            <a:endParaRPr sz="4500" kern="0">
              <a:solidFill>
                <a:srgbClr val="C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3256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矩形 15"/>
          <p:cNvSpPr>
            <a:spLocks noChangeArrowheads="1"/>
          </p:cNvSpPr>
          <p:nvPr/>
        </p:nvSpPr>
        <p:spPr bwMode="auto">
          <a:xfrm>
            <a:off x="633413" y="627063"/>
            <a:ext cx="64595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/>
              </a:rPr>
              <a:t>重点</a:t>
            </a:r>
            <a:r>
              <a:rPr lang="en-US" altLang="zh-CN" sz="2400" b="1" kern="0">
                <a:solidFill>
                  <a:srgbClr val="E46C0A"/>
                </a:solidFill>
                <a:latin typeface="Times New Roman"/>
              </a:rPr>
              <a:t>5   </a:t>
            </a:r>
            <a:r>
              <a:rPr sz="2400" b="1" kern="0">
                <a:solidFill>
                  <a:srgbClr val="E46C0A"/>
                </a:solidFill>
                <a:latin typeface="Times New Roman"/>
              </a:rPr>
              <a:t>实验：比较不同物质的吸热情况</a:t>
            </a:r>
          </a:p>
        </p:txBody>
      </p:sp>
      <p:sp>
        <p:nvSpPr>
          <p:cNvPr id="43010" name="矩形 5"/>
          <p:cNvSpPr>
            <a:spLocks noChangeArrowheads="1"/>
          </p:cNvSpPr>
          <p:nvPr/>
        </p:nvSpPr>
        <p:spPr bwMode="auto">
          <a:xfrm>
            <a:off x="581025" y="1058863"/>
            <a:ext cx="80232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【实验剖析】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．实验目的：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探究物质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吸收热量多少跟物质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种类是否有关。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．主要实验器材：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质量和初温相同的水和煤油、温度计、秒表、搅拌器、两个相同的酒精灯、天平。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43011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4663" y="1168400"/>
            <a:ext cx="4268787" cy="2182813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704824296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矩形 5"/>
          <p:cNvSpPr>
            <a:spLocks noChangeArrowheads="1"/>
          </p:cNvSpPr>
          <p:nvPr/>
        </p:nvSpPr>
        <p:spPr bwMode="auto">
          <a:xfrm>
            <a:off x="581025" y="352425"/>
            <a:ext cx="8023225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．选择相同的热源的目的：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</a:t>
            </a: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____________________________________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4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．实验方法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用加热时间长短反映物体吸收热量的多少，通过比较温度变化的快慢来判断物质吸热能力的强弱。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控制质量和温度变化量不变，比较不同物体吸收热量的多少。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4034" name="矩形 2"/>
          <p:cNvSpPr>
            <a:spLocks noChangeArrowheads="1"/>
          </p:cNvSpPr>
          <p:nvPr/>
        </p:nvSpPr>
        <p:spPr bwMode="auto">
          <a:xfrm>
            <a:off x="1128713" y="876300"/>
            <a:ext cx="51339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保证相同加热时间内释放的热量相同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4035" name="矩形 3"/>
          <p:cNvSpPr>
            <a:spLocks noChangeArrowheads="1"/>
          </p:cNvSpPr>
          <p:nvPr/>
        </p:nvSpPr>
        <p:spPr bwMode="auto">
          <a:xfrm>
            <a:off x="1331913" y="1985963"/>
            <a:ext cx="111283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转换法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4036" name="矩形 4"/>
          <p:cNvSpPr>
            <a:spLocks noChangeArrowheads="1"/>
          </p:cNvSpPr>
          <p:nvPr/>
        </p:nvSpPr>
        <p:spPr bwMode="auto">
          <a:xfrm>
            <a:off x="1200150" y="3621088"/>
            <a:ext cx="17319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控制变量法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81793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5" grpId="0"/>
      <p:bldP spid="4403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矩形 5"/>
          <p:cNvSpPr>
            <a:spLocks noChangeArrowheads="1"/>
          </p:cNvSpPr>
          <p:nvPr/>
        </p:nvSpPr>
        <p:spPr bwMode="auto">
          <a:xfrm>
            <a:off x="581025" y="682625"/>
            <a:ext cx="8023225" cy="332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5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．进行实验并记录数据。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6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．根据实验数据绘制温度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—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时间图像，得出结论。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7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．使用电加热器的优点是更容易控制相同时间内提供相同的热量。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8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．实验结论：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相同质量的不同物质，升高相同的温度，吸收的热量不同。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4690503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矩形 5"/>
          <p:cNvSpPr>
            <a:spLocks noChangeArrowheads="1"/>
          </p:cNvSpPr>
          <p:nvPr/>
        </p:nvSpPr>
        <p:spPr bwMode="auto">
          <a:xfrm>
            <a:off x="581025" y="544513"/>
            <a:ext cx="8023225" cy="168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7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】小明用如图甲所示实验装置探究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两种液体的吸热能力，在两个相同的烧瓶内分别接入电阻丝，装入质量相等的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两种液体，并分别插入温度计。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46082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30500" y="2322513"/>
            <a:ext cx="3881438" cy="21939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833314761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矩形 4"/>
          <p:cNvSpPr>
            <a:spLocks noChangeArrowheads="1"/>
          </p:cNvSpPr>
          <p:nvPr/>
        </p:nvSpPr>
        <p:spPr bwMode="auto">
          <a:xfrm>
            <a:off x="565150" y="627063"/>
            <a:ext cx="8023225" cy="334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实验中选用的两根电阻丝的阻值应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相同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不同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实验中，用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“A”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“B”)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间接反映液体吸收热量的多少；通过比较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“A”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“B”)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来判断液体吸热能力的强弱。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．通电时间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．温度计示数的变化量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7106" name="矩形 2"/>
          <p:cNvSpPr>
            <a:spLocks noChangeArrowheads="1"/>
          </p:cNvSpPr>
          <p:nvPr/>
        </p:nvSpPr>
        <p:spPr bwMode="auto">
          <a:xfrm>
            <a:off x="5856288" y="593725"/>
            <a:ext cx="8032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相同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7107" name="矩形 3"/>
          <p:cNvSpPr>
            <a:spLocks noChangeArrowheads="1"/>
          </p:cNvSpPr>
          <p:nvPr/>
        </p:nvSpPr>
        <p:spPr bwMode="auto">
          <a:xfrm>
            <a:off x="2843213" y="1724025"/>
            <a:ext cx="4079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A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7108" name="矩形 5"/>
          <p:cNvSpPr>
            <a:spLocks noChangeArrowheads="1"/>
          </p:cNvSpPr>
          <p:nvPr/>
        </p:nvSpPr>
        <p:spPr bwMode="auto">
          <a:xfrm>
            <a:off x="3789363" y="2284413"/>
            <a:ext cx="388938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B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05935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  <p:bldP spid="47107" grpId="0"/>
      <p:bldP spid="4710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矩形 4"/>
          <p:cNvSpPr>
            <a:spLocks noChangeArrowheads="1"/>
          </p:cNvSpPr>
          <p:nvPr/>
        </p:nvSpPr>
        <p:spPr bwMode="auto">
          <a:xfrm>
            <a:off x="539750" y="595313"/>
            <a:ext cx="8023225" cy="406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(3)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下表是某次的实验数据，液体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加热后的温度如图乙所示，将温度计示数填入相应表格中。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endParaRPr lang="en-US" altLang="zh-CN" sz="28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分析可知，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液体的吸热能力较强。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8130" name="矩形 6"/>
          <p:cNvSpPr>
            <a:spLocks noChangeArrowheads="1"/>
          </p:cNvSpPr>
          <p:nvPr/>
        </p:nvSpPr>
        <p:spPr bwMode="auto">
          <a:xfrm>
            <a:off x="7304088" y="2859088"/>
            <a:ext cx="4921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48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graphicFrame>
        <p:nvGraphicFramePr>
          <p:cNvPr id="48131" name="表格 2"/>
          <p:cNvGraphicFramePr>
            <a:graphicFrameLocks noGrp="1"/>
          </p:cNvGraphicFramePr>
          <p:nvPr/>
        </p:nvGraphicFramePr>
        <p:xfrm>
          <a:off x="684212" y="1825625"/>
          <a:ext cx="7777162" cy="2174240"/>
        </p:xfrm>
        <a:graphic>
          <a:graphicData uri="http://schemas.openxmlformats.org/drawingml/2006/table">
            <a:tbl>
              <a:tblPr/>
              <a:tblGrid>
                <a:gridCol w="1800225"/>
                <a:gridCol w="920750"/>
                <a:gridCol w="1685925"/>
                <a:gridCol w="1684338"/>
                <a:gridCol w="1685925"/>
              </a:tblGrid>
              <a:tr h="107632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　　</a:t>
                      </a:r>
                      <a:r>
                        <a:rPr lang="en-US" altLang="zh-CN" sz="2400" b="1">
                          <a:latin typeface="Times New Roman"/>
                        </a:rPr>
                        <a:t> 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物理量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物质　　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质量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(g)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加热前温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度</a:t>
                      </a:r>
                      <a:r>
                        <a:rPr lang="en-US" altLang="zh-CN" sz="2400" b="1">
                          <a:latin typeface="Times New Roman"/>
                        </a:rPr>
                        <a:t>(</a:t>
                      </a:r>
                      <a:r>
                        <a:rPr lang="zh-CN" altLang="zh-CN" sz="2400" b="1">
                          <a:latin typeface="宋体" pitchFamily="2" charset="-122"/>
                          <a:ea typeface="宋体" pitchFamily="2" charset="-122"/>
                        </a:rPr>
                        <a:t>℃</a:t>
                      </a:r>
                      <a:r>
                        <a:rPr lang="en-US" altLang="zh-CN" sz="2400" b="1">
                          <a:latin typeface="Times New Roman"/>
                        </a:rPr>
                        <a:t>)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加热时间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(min)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加热后温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度</a:t>
                      </a:r>
                      <a:r>
                        <a:rPr lang="en-US" altLang="zh-CN" sz="2400" b="1">
                          <a:latin typeface="Times New Roman"/>
                        </a:rPr>
                        <a:t>(</a:t>
                      </a:r>
                      <a:r>
                        <a:rPr lang="zh-CN" altLang="zh-CN" sz="2400" b="1">
                          <a:latin typeface="宋体" pitchFamily="2" charset="-122"/>
                          <a:ea typeface="宋体" pitchFamily="2" charset="-122"/>
                        </a:rPr>
                        <a:t>℃</a:t>
                      </a:r>
                      <a:r>
                        <a:rPr lang="en-US" altLang="zh-CN" sz="2400" b="1">
                          <a:latin typeface="Times New Roman"/>
                        </a:rPr>
                        <a:t>)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547688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液体</a:t>
                      </a:r>
                      <a:r>
                        <a:rPr lang="en-US" altLang="zh-CN" sz="2400" b="1" i="1">
                          <a:latin typeface="Times New Roman"/>
                        </a:rPr>
                        <a:t>a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150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20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10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 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54927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液体</a:t>
                      </a:r>
                      <a:r>
                        <a:rPr lang="en-US" altLang="zh-CN" sz="2400" b="1" i="1">
                          <a:latin typeface="Times New Roman"/>
                        </a:rPr>
                        <a:t>b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150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20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10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35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48157" name="直接连接符 8"/>
          <p:cNvCxnSpPr/>
          <p:nvPr/>
        </p:nvCxnSpPr>
        <p:spPr>
          <a:xfrm>
            <a:off x="669925" y="1838325"/>
            <a:ext cx="1801813" cy="103346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58" name="矩形 10"/>
          <p:cNvSpPr>
            <a:spLocks noChangeArrowheads="1"/>
          </p:cNvSpPr>
          <p:nvPr/>
        </p:nvSpPr>
        <p:spPr bwMode="auto">
          <a:xfrm>
            <a:off x="2932113" y="3940175"/>
            <a:ext cx="33813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i="1" kern="0">
                <a:solidFill>
                  <a:srgbClr val="C00000"/>
                </a:solidFill>
                <a:latin typeface="Times New Roman"/>
              </a:rPr>
              <a:t>b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9918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48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815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矩形 4"/>
          <p:cNvSpPr>
            <a:spLocks noChangeArrowheads="1"/>
          </p:cNvSpPr>
          <p:nvPr/>
        </p:nvSpPr>
        <p:spPr bwMode="auto">
          <a:xfrm>
            <a:off x="539750" y="842963"/>
            <a:ext cx="8023225" cy="334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(4)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设质量为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m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液体中电阻丝的阻值为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R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，通电后测出通过电阻丝的电流为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I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，通电一段时间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t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后，温度计的示数变化量为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Δ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t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，若不计热量损失，则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液体的比热容为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用所给出的物理量写出比热容的表达式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，用该表达式计算出的比热容会比实际值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偏大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偏小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9154" name="矩形 3"/>
          <p:cNvSpPr>
            <a:spLocks noChangeArrowheads="1"/>
          </p:cNvSpPr>
          <p:nvPr/>
        </p:nvSpPr>
        <p:spPr bwMode="auto">
          <a:xfrm>
            <a:off x="6108700" y="3032125"/>
            <a:ext cx="804863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偏大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graphicFrame>
        <p:nvGraphicFramePr>
          <p:cNvPr id="49155" name="对象 1"/>
          <p:cNvGraphicFramePr>
            <a:graphicFrameLocks noChangeAspect="1"/>
          </p:cNvGraphicFramePr>
          <p:nvPr/>
        </p:nvGraphicFramePr>
        <p:xfrm>
          <a:off x="1258888" y="2335213"/>
          <a:ext cx="26543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r:id="rId4" imgW="2654300" imgH="1041400" progId="Word.Document.8">
                  <p:embed/>
                </p:oleObj>
              </mc:Choice>
              <mc:Fallback>
                <p:oleObj r:id="rId4" imgW="2654300" imgH="104140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8888" y="2335213"/>
                        <a:ext cx="2654300" cy="1041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64376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矩形 4"/>
          <p:cNvSpPr>
            <a:spLocks noChangeArrowheads="1"/>
          </p:cNvSpPr>
          <p:nvPr/>
        </p:nvSpPr>
        <p:spPr bwMode="auto">
          <a:xfrm>
            <a:off x="539750" y="952500"/>
            <a:ext cx="8023225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(5)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如果在两烧瓶中分别装入质量相等的煤油，并接入两根阻值不同的电阻丝，就可用这个装置来探究电流产生的热量与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的关系。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(6)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为了保证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两种液体的质量相等，还需用到的实验器材是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0178" name="矩形 2"/>
          <p:cNvSpPr>
            <a:spLocks noChangeArrowheads="1"/>
          </p:cNvSpPr>
          <p:nvPr/>
        </p:nvSpPr>
        <p:spPr bwMode="auto">
          <a:xfrm>
            <a:off x="2184400" y="2011363"/>
            <a:ext cx="8032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电阻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0179" name="矩形 5"/>
          <p:cNvSpPr>
            <a:spLocks noChangeArrowheads="1"/>
          </p:cNvSpPr>
          <p:nvPr/>
        </p:nvSpPr>
        <p:spPr bwMode="auto">
          <a:xfrm>
            <a:off x="1835150" y="3140075"/>
            <a:ext cx="8032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天平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50180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1253255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1" name="组合 27"/>
          <p:cNvGrpSpPr/>
          <p:nvPr/>
        </p:nvGrpSpPr>
        <p:grpSpPr>
          <a:xfrm>
            <a:off x="2425700" y="269875"/>
            <a:ext cx="4449763" cy="2085975"/>
            <a:chOff x="2000534" y="2474331"/>
            <a:chExt cx="5723839" cy="2584754"/>
          </a:xfrm>
        </p:grpSpPr>
        <p:grpSp>
          <p:nvGrpSpPr>
            <p:cNvPr id="51202" name="组合 31"/>
            <p:cNvGrpSpPr>
              <a:grpSpLocks noGrp="1" noChangeAspect="1"/>
            </p:cNvGrpSpPr>
            <p:nvPr/>
          </p:nvGrpSpPr>
          <p:grpSpPr>
            <a:xfrm>
              <a:off x="1684793" y="2368687"/>
              <a:ext cx="2695413" cy="2568248"/>
              <a:chOff x="3295850" y="1895995"/>
              <a:chExt cx="3725149" cy="4660916"/>
            </a:xfrm>
          </p:grpSpPr>
        </p:grpSp>
        <p:sp>
          <p:nvSpPr>
            <p:cNvPr id="51203" name="圆角矩形 29"/>
            <p:cNvSpPr/>
            <p:nvPr/>
          </p:nvSpPr>
          <p:spPr>
            <a:xfrm>
              <a:off x="3465772" y="2871970"/>
              <a:ext cx="4147968" cy="994810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2540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</a:gradFill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15" b="1">
                <a:solidFill>
                  <a:prstClr val="white"/>
                </a:solidFill>
              </a:endParaRPr>
            </a:p>
          </p:txBody>
        </p:sp>
        <p:grpSp>
          <p:nvGrpSpPr>
            <p:cNvPr id="51204" name="组合 33"/>
            <p:cNvGrpSpPr/>
            <p:nvPr/>
          </p:nvGrpSpPr>
          <p:grpSpPr>
            <a:xfrm>
              <a:off x="3616363" y="3263182"/>
              <a:ext cx="118508" cy="118509"/>
              <a:chOff x="4486616" y="3001075"/>
              <a:chExt cx="274695" cy="274699"/>
            </a:xfrm>
          </p:grpSpPr>
          <p:sp>
            <p:nvSpPr>
              <p:cNvPr id="51205" name="椭圆 46"/>
              <p:cNvSpPr/>
              <p:nvPr/>
            </p:nvSpPr>
            <p:spPr>
              <a:xfrm rot="16200000">
                <a:off x="4485761" y="3000483"/>
                <a:ext cx="273579" cy="27453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206" name="椭圆 47"/>
              <p:cNvSpPr/>
              <p:nvPr/>
            </p:nvSpPr>
            <p:spPr>
              <a:xfrm>
                <a:off x="4390939" y="2764996"/>
                <a:ext cx="448668" cy="49532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1207" name="组合 34"/>
            <p:cNvGrpSpPr/>
            <p:nvPr/>
          </p:nvGrpSpPr>
          <p:grpSpPr>
            <a:xfrm>
              <a:off x="3316858" y="3263182"/>
              <a:ext cx="118508" cy="118509"/>
              <a:chOff x="4486616" y="3001075"/>
              <a:chExt cx="274695" cy="274699"/>
            </a:xfrm>
          </p:grpSpPr>
          <p:sp>
            <p:nvSpPr>
              <p:cNvPr id="51208" name="椭圆 44"/>
              <p:cNvSpPr/>
              <p:nvPr/>
            </p:nvSpPr>
            <p:spPr>
              <a:xfrm rot="16200000">
                <a:off x="4488931" y="3000483"/>
                <a:ext cx="273579" cy="27453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209" name="椭圆 45"/>
              <p:cNvSpPr/>
              <p:nvPr/>
            </p:nvSpPr>
            <p:spPr>
              <a:xfrm>
                <a:off x="4390939" y="2764996"/>
                <a:ext cx="448668" cy="49532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1210" name="组合 35"/>
            <p:cNvGrpSpPr>
              <a:grpSpLocks noGrp="1" noChangeAspect="1"/>
            </p:cNvGrpSpPr>
            <p:nvPr/>
          </p:nvGrpSpPr>
          <p:grpSpPr>
            <a:xfrm>
              <a:off x="3346774" y="3147881"/>
              <a:ext cx="361523" cy="227756"/>
              <a:chOff x="4312849" y="3104300"/>
              <a:chExt cx="384317" cy="61430"/>
            </a:xfrm>
          </p:grpSpPr>
        </p:grpSp>
        <p:grpSp>
          <p:nvGrpSpPr>
            <p:cNvPr id="51211" name="组合 36"/>
            <p:cNvGrpSpPr/>
            <p:nvPr/>
          </p:nvGrpSpPr>
          <p:grpSpPr>
            <a:xfrm>
              <a:off x="3731804" y="3056740"/>
              <a:ext cx="674163" cy="552077"/>
              <a:chOff x="4777361" y="2784157"/>
              <a:chExt cx="898883" cy="736101"/>
            </a:xfrm>
          </p:grpSpPr>
          <p:sp>
            <p:nvSpPr>
              <p:cNvPr id="51212" name="椭圆 40"/>
              <p:cNvSpPr/>
              <p:nvPr/>
            </p:nvSpPr>
            <p:spPr>
              <a:xfrm>
                <a:off x="4881330" y="2783955"/>
                <a:ext cx="735134" cy="7370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213" name="文本框 41"/>
              <p:cNvSpPr/>
              <p:nvPr/>
            </p:nvSpPr>
            <p:spPr>
              <a:xfrm>
                <a:off x="4777361" y="2821067"/>
                <a:ext cx="898883" cy="69094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lang="en-US" altLang="zh-CN" sz="2100" b="1" kern="0">
                    <a:solidFill>
                      <a:srgbClr val="01ACBE"/>
                    </a:solidFill>
                    <a:latin typeface="Impact" pitchFamily="34" charset="0"/>
                  </a:rPr>
                  <a:t>03</a:t>
                </a:r>
                <a:endParaRPr sz="2100" b="1" kern="0">
                  <a:solidFill>
                    <a:srgbClr val="01ACBE"/>
                  </a:solidFill>
                  <a:latin typeface="Impact" pitchFamily="34" charset="0"/>
                </a:endParaRPr>
              </a:p>
            </p:txBody>
          </p:sp>
        </p:grpSp>
        <p:grpSp>
          <p:nvGrpSpPr>
            <p:cNvPr id="51214" name="组合 34"/>
            <p:cNvGrpSpPr>
              <a:grpSpLocks noGrp="1" noChangeAspect="1"/>
            </p:cNvGrpSpPr>
            <p:nvPr/>
          </p:nvGrpSpPr>
          <p:grpSpPr>
            <a:xfrm>
              <a:off x="2434145" y="3056739"/>
              <a:ext cx="623455" cy="497016"/>
              <a:chOff x="9404083" y="1238855"/>
              <a:chExt cx="801342" cy="665020"/>
            </a:xfrm>
          </p:grpSpPr>
        </p:grpSp>
        <p:sp>
          <p:nvSpPr>
            <p:cNvPr id="51215" name="文本框 47"/>
            <p:cNvSpPr/>
            <p:nvPr/>
          </p:nvSpPr>
          <p:spPr>
            <a:xfrm>
              <a:off x="4051919" y="3037104"/>
              <a:ext cx="3672454" cy="57205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ctr"/>
              <a:r>
                <a:rPr sz="2400" b="1" kern="0">
                  <a:solidFill>
                    <a:prstClr val="white"/>
                  </a:solidFill>
                  <a:latin typeface="黑体" pitchFamily="49" charset="-122"/>
                  <a:ea typeface="黑体" pitchFamily="49" charset="-122"/>
                </a:rPr>
                <a:t>福建</a:t>
              </a:r>
              <a:r>
                <a:rPr lang="en-US" altLang="zh-CN" sz="2400" b="1" kern="0">
                  <a:solidFill>
                    <a:prstClr val="white"/>
                  </a:solidFill>
                  <a:latin typeface="黑体" pitchFamily="49" charset="-122"/>
                  <a:ea typeface="黑体" pitchFamily="49" charset="-122"/>
                </a:rPr>
                <a:t>4</a:t>
              </a:r>
              <a:r>
                <a:rPr sz="2400" b="1" kern="0">
                  <a:solidFill>
                    <a:prstClr val="white"/>
                  </a:solidFill>
                  <a:latin typeface="黑体" pitchFamily="49" charset="-122"/>
                  <a:ea typeface="黑体" pitchFamily="49" charset="-122"/>
                </a:rPr>
                <a:t>年中考聚焦</a:t>
              </a:r>
            </a:p>
          </p:txBody>
        </p:sp>
      </p:grpSp>
      <p:grpSp>
        <p:nvGrpSpPr>
          <p:cNvPr id="51216" name="组合 1"/>
          <p:cNvGrpSpPr/>
          <p:nvPr/>
        </p:nvGrpSpPr>
        <p:grpSpPr>
          <a:xfrm>
            <a:off x="1592263" y="1924050"/>
            <a:ext cx="542925" cy="547688"/>
            <a:chOff x="1153731" y="1592014"/>
            <a:chExt cx="543166" cy="547688"/>
          </a:xfrm>
        </p:grpSpPr>
        <p:pic>
          <p:nvPicPr>
            <p:cNvPr id="51217" name="Picture 2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3731" y="1592014"/>
              <a:ext cx="543166" cy="547688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51218" name="矩形 53">
              <a:hlinkClick r:id="rId2" action="ppaction://hlinksldjump"/>
            </p:cNvPr>
            <p:cNvSpPr/>
            <p:nvPr/>
          </p:nvSpPr>
          <p:spPr>
            <a:xfrm>
              <a:off x="1258553" y="1642814"/>
              <a:ext cx="387522" cy="461963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just"/>
              <a:r>
                <a:rPr lang="en-US" altLang="zh-CN" sz="2400" b="1" kern="0">
                  <a:solidFill>
                    <a:prstClr val="black"/>
                  </a:solidFill>
                  <a:latin typeface="Times New Roman"/>
                </a:rPr>
                <a:t>1</a:t>
              </a:r>
              <a:endParaRPr altLang="zh-CN" sz="1000" kern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  <p:grpSp>
        <p:nvGrpSpPr>
          <p:cNvPr id="51219" name="组合 1"/>
          <p:cNvGrpSpPr/>
          <p:nvPr/>
        </p:nvGrpSpPr>
        <p:grpSpPr>
          <a:xfrm>
            <a:off x="2843213" y="1924050"/>
            <a:ext cx="542925" cy="547688"/>
            <a:chOff x="1153731" y="1592014"/>
            <a:chExt cx="543166" cy="547688"/>
          </a:xfrm>
        </p:grpSpPr>
        <p:pic>
          <p:nvPicPr>
            <p:cNvPr id="51220" name="Picture 2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3731" y="1592014"/>
              <a:ext cx="543166" cy="547688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51221" name="矩形 32">
              <a:hlinkClick r:id="rId4" action="ppaction://hlinksldjump"/>
            </p:cNvPr>
            <p:cNvSpPr/>
            <p:nvPr/>
          </p:nvSpPr>
          <p:spPr>
            <a:xfrm>
              <a:off x="1258553" y="1642814"/>
              <a:ext cx="387522" cy="461963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just"/>
              <a:r>
                <a:rPr lang="en-US" altLang="zh-CN" sz="2400" b="1" kern="0">
                  <a:solidFill>
                    <a:prstClr val="black"/>
                  </a:solidFill>
                  <a:latin typeface="Times New Roman"/>
                </a:rPr>
                <a:t>2</a:t>
              </a:r>
              <a:endParaRPr altLang="zh-CN" sz="1000" kern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  <p:grpSp>
        <p:nvGrpSpPr>
          <p:cNvPr id="51222" name="组合 1"/>
          <p:cNvGrpSpPr/>
          <p:nvPr/>
        </p:nvGrpSpPr>
        <p:grpSpPr>
          <a:xfrm>
            <a:off x="4275138" y="1924050"/>
            <a:ext cx="542925" cy="547688"/>
            <a:chOff x="1153731" y="1592014"/>
            <a:chExt cx="543166" cy="547688"/>
          </a:xfrm>
        </p:grpSpPr>
        <p:pic>
          <p:nvPicPr>
            <p:cNvPr id="51223" name="Picture 2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3731" y="1592014"/>
              <a:ext cx="543166" cy="547688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51224" name="矩形 41">
              <a:hlinkClick r:id="rId5" action="ppaction://hlinksldjump"/>
            </p:cNvPr>
            <p:cNvSpPr/>
            <p:nvPr/>
          </p:nvSpPr>
          <p:spPr>
            <a:xfrm>
              <a:off x="1258553" y="1642814"/>
              <a:ext cx="387522" cy="461963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just"/>
              <a:r>
                <a:rPr lang="en-US" altLang="zh-CN" sz="2400" b="1" kern="0">
                  <a:solidFill>
                    <a:prstClr val="black"/>
                  </a:solidFill>
                  <a:latin typeface="Times New Roman"/>
                </a:rPr>
                <a:t>3</a:t>
              </a:r>
              <a:endParaRPr altLang="zh-CN" sz="1000" kern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  <p:pic>
        <p:nvPicPr>
          <p:cNvPr id="51225" name="Picture 7" descr="C:\Users\Administrator\Desktop\习题课件\返回框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9450" y="41338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grpSp>
        <p:nvGrpSpPr>
          <p:cNvPr id="51226" name="组合 1"/>
          <p:cNvGrpSpPr/>
          <p:nvPr/>
        </p:nvGrpSpPr>
        <p:grpSpPr>
          <a:xfrm>
            <a:off x="5730875" y="1924050"/>
            <a:ext cx="542925" cy="547688"/>
            <a:chOff x="1153731" y="1592014"/>
            <a:chExt cx="543166" cy="547688"/>
          </a:xfrm>
        </p:grpSpPr>
        <p:pic>
          <p:nvPicPr>
            <p:cNvPr id="51227" name="Picture 2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3731" y="1592014"/>
              <a:ext cx="543166" cy="547688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51228" name="矩形 55">
              <a:hlinkClick r:id="rId8" action="ppaction://hlinksldjump"/>
            </p:cNvPr>
            <p:cNvSpPr/>
            <p:nvPr/>
          </p:nvSpPr>
          <p:spPr>
            <a:xfrm>
              <a:off x="1258553" y="1642814"/>
              <a:ext cx="387522" cy="461963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just"/>
              <a:r>
                <a:rPr lang="en-US" altLang="zh-CN" sz="2400" b="1" kern="0">
                  <a:solidFill>
                    <a:prstClr val="black"/>
                  </a:solidFill>
                  <a:latin typeface="Times New Roman"/>
                </a:rPr>
                <a:t>4</a:t>
              </a:r>
              <a:endParaRPr altLang="zh-CN" sz="1000" kern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  <p:grpSp>
        <p:nvGrpSpPr>
          <p:cNvPr id="51229" name="组合 1"/>
          <p:cNvGrpSpPr/>
          <p:nvPr/>
        </p:nvGrpSpPr>
        <p:grpSpPr>
          <a:xfrm>
            <a:off x="7124700" y="1924050"/>
            <a:ext cx="542925" cy="547688"/>
            <a:chOff x="1153731" y="1592014"/>
            <a:chExt cx="543166" cy="547688"/>
          </a:xfrm>
        </p:grpSpPr>
        <p:pic>
          <p:nvPicPr>
            <p:cNvPr id="51230" name="Picture 2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3731" y="1592014"/>
              <a:ext cx="543166" cy="547688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51231" name="矩形 58">
              <a:hlinkClick r:id="rId9" action="ppaction://hlinksldjump"/>
            </p:cNvPr>
            <p:cNvSpPr/>
            <p:nvPr/>
          </p:nvSpPr>
          <p:spPr>
            <a:xfrm>
              <a:off x="1258553" y="1642814"/>
              <a:ext cx="387522" cy="461963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just"/>
              <a:r>
                <a:rPr lang="en-US" altLang="zh-CN" sz="2400" b="1" kern="0">
                  <a:solidFill>
                    <a:prstClr val="black"/>
                  </a:solidFill>
                  <a:latin typeface="Times New Roman"/>
                </a:rPr>
                <a:t>5</a:t>
              </a:r>
              <a:endParaRPr altLang="zh-CN" sz="1000" kern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  <p:grpSp>
        <p:nvGrpSpPr>
          <p:cNvPr id="51232" name="组合 1"/>
          <p:cNvGrpSpPr/>
          <p:nvPr/>
        </p:nvGrpSpPr>
        <p:grpSpPr>
          <a:xfrm>
            <a:off x="1585913" y="3003550"/>
            <a:ext cx="542925" cy="547688"/>
            <a:chOff x="1153731" y="1592014"/>
            <a:chExt cx="543166" cy="547688"/>
          </a:xfrm>
        </p:grpSpPr>
        <p:pic>
          <p:nvPicPr>
            <p:cNvPr id="51233" name="Picture 2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3731" y="1592014"/>
              <a:ext cx="543166" cy="547688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51234" name="矩形 61">
              <a:hlinkClick r:id="rId10" action="ppaction://hlinksldjump"/>
            </p:cNvPr>
            <p:cNvSpPr/>
            <p:nvPr/>
          </p:nvSpPr>
          <p:spPr>
            <a:xfrm>
              <a:off x="1258553" y="1642814"/>
              <a:ext cx="387522" cy="461963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just"/>
              <a:r>
                <a:rPr lang="en-US" altLang="zh-CN" sz="2400" b="1" kern="0">
                  <a:solidFill>
                    <a:prstClr val="black"/>
                  </a:solidFill>
                  <a:latin typeface="Times New Roman"/>
                </a:rPr>
                <a:t>6</a:t>
              </a:r>
              <a:endParaRPr altLang="zh-CN" sz="1000" kern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  <p:grpSp>
        <p:nvGrpSpPr>
          <p:cNvPr id="51235" name="组合 1"/>
          <p:cNvGrpSpPr/>
          <p:nvPr/>
        </p:nvGrpSpPr>
        <p:grpSpPr>
          <a:xfrm>
            <a:off x="2876550" y="3003550"/>
            <a:ext cx="542925" cy="547688"/>
            <a:chOff x="1153731" y="1592014"/>
            <a:chExt cx="543166" cy="547688"/>
          </a:xfrm>
        </p:grpSpPr>
        <p:pic>
          <p:nvPicPr>
            <p:cNvPr id="51236" name="Picture 2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3731" y="1592014"/>
              <a:ext cx="543166" cy="547688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51237" name="矩形 64">
              <a:hlinkClick r:id="rId11" action="ppaction://hlinksldjump"/>
            </p:cNvPr>
            <p:cNvSpPr/>
            <p:nvPr/>
          </p:nvSpPr>
          <p:spPr>
            <a:xfrm>
              <a:off x="1258553" y="1642814"/>
              <a:ext cx="387522" cy="461963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just"/>
              <a:r>
                <a:rPr lang="en-US" altLang="zh-CN" sz="2400" b="1" kern="0">
                  <a:solidFill>
                    <a:prstClr val="black"/>
                  </a:solidFill>
                  <a:latin typeface="Times New Roman"/>
                </a:rPr>
                <a:t>7</a:t>
              </a:r>
              <a:endParaRPr altLang="zh-CN" sz="1000" kern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  <p:grpSp>
        <p:nvGrpSpPr>
          <p:cNvPr id="51238" name="组合 1"/>
          <p:cNvGrpSpPr/>
          <p:nvPr/>
        </p:nvGrpSpPr>
        <p:grpSpPr>
          <a:xfrm>
            <a:off x="4284663" y="3016250"/>
            <a:ext cx="542925" cy="547688"/>
            <a:chOff x="1153731" y="1592014"/>
            <a:chExt cx="543166" cy="547688"/>
          </a:xfrm>
        </p:grpSpPr>
        <p:pic>
          <p:nvPicPr>
            <p:cNvPr id="51239" name="Picture 2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3731" y="1592014"/>
              <a:ext cx="543166" cy="547688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51240" name="矩形 56">
              <a:hlinkClick r:id="rId12" action="ppaction://hlinksldjump"/>
            </p:cNvPr>
            <p:cNvSpPr/>
            <p:nvPr/>
          </p:nvSpPr>
          <p:spPr>
            <a:xfrm>
              <a:off x="1258553" y="1642814"/>
              <a:ext cx="387522" cy="461963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just"/>
              <a:r>
                <a:rPr lang="en-US" altLang="zh-CN" sz="2400" b="1" kern="0">
                  <a:solidFill>
                    <a:prstClr val="black"/>
                  </a:solidFill>
                  <a:latin typeface="Times New Roman"/>
                </a:rPr>
                <a:t>8</a:t>
              </a:r>
              <a:endParaRPr altLang="zh-CN" sz="1000" kern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8307068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矩形 4"/>
          <p:cNvSpPr>
            <a:spLocks noChangeArrowheads="1"/>
          </p:cNvSpPr>
          <p:nvPr/>
        </p:nvSpPr>
        <p:spPr bwMode="auto">
          <a:xfrm>
            <a:off x="565150" y="555625"/>
            <a:ext cx="80232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2020·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分】用冷水冷却汽车发动机，主要是利用水的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．比热容大　　　　　　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7505" indent="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．密度大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．凝固点低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 </a:t>
            </a:r>
          </a:p>
          <a:p>
            <a:pPr marL="357505" indent="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D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．沸点高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2226" name="矩形 3"/>
          <p:cNvSpPr>
            <a:spLocks noChangeArrowheads="1"/>
          </p:cNvSpPr>
          <p:nvPr/>
        </p:nvSpPr>
        <p:spPr bwMode="auto">
          <a:xfrm>
            <a:off x="2124075" y="1120775"/>
            <a:ext cx="4079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A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52227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3155113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矩形 4"/>
          <p:cNvSpPr>
            <a:spLocks noChangeArrowheads="1"/>
          </p:cNvSpPr>
          <p:nvPr/>
        </p:nvSpPr>
        <p:spPr bwMode="auto">
          <a:xfrm>
            <a:off x="565150" y="627063"/>
            <a:ext cx="80232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2019·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分】下列实例中，属于通过做功改变物体内能的是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．搓手会发热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 </a:t>
            </a:r>
          </a:p>
          <a:p>
            <a:pPr marL="357505" indent="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．用冷水冷却热鸡蛋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．晒太阳取暖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 </a:t>
            </a:r>
          </a:p>
          <a:p>
            <a:pPr marL="357505" indent="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D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．给热咖啡加冰降温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3250" name="矩形 3"/>
          <p:cNvSpPr>
            <a:spLocks noChangeArrowheads="1"/>
          </p:cNvSpPr>
          <p:nvPr/>
        </p:nvSpPr>
        <p:spPr bwMode="auto">
          <a:xfrm>
            <a:off x="2795588" y="1131888"/>
            <a:ext cx="4079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A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53251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4775516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矩形 4"/>
          <p:cNvSpPr>
            <a:spLocks noChangeArrowheads="1"/>
          </p:cNvSpPr>
          <p:nvPr/>
        </p:nvSpPr>
        <p:spPr bwMode="auto">
          <a:xfrm>
            <a:off x="565150" y="668338"/>
            <a:ext cx="802322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2019·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分】下表列出一些物质的比热容，根据表中数据，下列判断正确的是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graphicFrame>
        <p:nvGraphicFramePr>
          <p:cNvPr id="54274" name="表格 2"/>
          <p:cNvGraphicFramePr>
            <a:graphicFrameLocks noGrp="1"/>
          </p:cNvGraphicFramePr>
          <p:nvPr/>
        </p:nvGraphicFramePr>
        <p:xfrm>
          <a:off x="468312" y="2033588"/>
          <a:ext cx="8280400" cy="2195195"/>
        </p:xfrm>
        <a:graphic>
          <a:graphicData uri="http://schemas.openxmlformats.org/drawingml/2006/table">
            <a:tbl>
              <a:tblPr/>
              <a:tblGrid>
                <a:gridCol w="1439862"/>
                <a:gridCol w="1266825"/>
                <a:gridCol w="1420812"/>
                <a:gridCol w="1357312"/>
                <a:gridCol w="1398588"/>
                <a:gridCol w="1397000"/>
              </a:tblGrid>
              <a:tr h="54927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 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55338" marR="5533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水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55338" marR="5533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煤油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55338" marR="5533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冰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55338" marR="5533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铝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55338" marR="5533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铜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55338" marR="5533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1644650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比热容</a:t>
                      </a:r>
                      <a:r>
                        <a:rPr lang="en-US" altLang="zh-CN" sz="2400" b="1">
                          <a:latin typeface="Times New Roman"/>
                        </a:rPr>
                        <a:t>/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(J·kg</a:t>
                      </a:r>
                      <a:r>
                        <a:rPr lang="zh-CN" altLang="zh-CN" sz="2400" b="1" baseline="30000">
                          <a:latin typeface="Times New Roman"/>
                          <a:ea typeface="宋体" pitchFamily="2" charset="-122"/>
                        </a:rPr>
                        <a:t>－</a:t>
                      </a:r>
                      <a:r>
                        <a:rPr lang="en-US" altLang="zh-CN" sz="2400" b="1" baseline="30000">
                          <a:latin typeface="Times New Roman"/>
                        </a:rPr>
                        <a:t>1</a:t>
                      </a:r>
                      <a:r>
                        <a:rPr lang="en-US" altLang="zh-CN" sz="2400" b="1">
                          <a:latin typeface="Times New Roman"/>
                        </a:rPr>
                        <a:t>·</a:t>
                      </a:r>
                    </a:p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宋体" pitchFamily="2" charset="-122"/>
                          <a:ea typeface="宋体" pitchFamily="2" charset="-122"/>
                        </a:rPr>
                        <a:t>℃</a:t>
                      </a:r>
                      <a:r>
                        <a:rPr lang="zh-CN" altLang="zh-CN" sz="2400" b="1" baseline="30000">
                          <a:latin typeface="Times New Roman"/>
                          <a:ea typeface="宋体" pitchFamily="2" charset="-122"/>
                        </a:rPr>
                        <a:t>－</a:t>
                      </a:r>
                      <a:r>
                        <a:rPr lang="en-US" altLang="zh-CN" sz="2400" b="1" baseline="30000">
                          <a:latin typeface="Times New Roman"/>
                        </a:rPr>
                        <a:t>1</a:t>
                      </a:r>
                      <a:r>
                        <a:rPr lang="en-US" altLang="zh-CN" sz="2400" b="1">
                          <a:latin typeface="Times New Roman"/>
                        </a:rPr>
                        <a:t>)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55338" marR="5533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4.2×10</a:t>
                      </a:r>
                      <a:r>
                        <a:rPr lang="en-US" altLang="zh-CN" sz="2400" b="1" baseline="30000">
                          <a:latin typeface="Times New Roman"/>
                        </a:rPr>
                        <a:t>3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55338" marR="5533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2.1×10</a:t>
                      </a:r>
                      <a:r>
                        <a:rPr lang="en-US" altLang="zh-CN" sz="2400" b="1" baseline="30000">
                          <a:latin typeface="Times New Roman"/>
                        </a:rPr>
                        <a:t>3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55338" marR="5533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2.1×10</a:t>
                      </a:r>
                      <a:r>
                        <a:rPr lang="en-US" altLang="zh-CN" sz="2400" b="1" baseline="30000">
                          <a:latin typeface="Times New Roman"/>
                        </a:rPr>
                        <a:t>3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55338" marR="5533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0.88×10</a:t>
                      </a:r>
                      <a:r>
                        <a:rPr lang="en-US" altLang="zh-CN" sz="2400" b="1" baseline="30000">
                          <a:latin typeface="Times New Roman"/>
                        </a:rPr>
                        <a:t>3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55338" marR="5533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0.39×10</a:t>
                      </a:r>
                      <a:r>
                        <a:rPr lang="en-US" altLang="zh-CN" sz="2400" b="1" baseline="30000">
                          <a:latin typeface="Times New Roman"/>
                        </a:rPr>
                        <a:t>3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55338" marR="55338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7211830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矩形 4"/>
          <p:cNvSpPr>
            <a:spLocks noChangeArrowheads="1"/>
          </p:cNvSpPr>
          <p:nvPr/>
        </p:nvSpPr>
        <p:spPr bwMode="auto">
          <a:xfrm>
            <a:off x="565150" y="955675"/>
            <a:ext cx="80232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725805" indent="-3575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A. 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不同物质的比热容一定不同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725805" indent="-3575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．物质的物态发生变化，比热容不变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901700" indent="-53340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．质量相等的铝和铜升高相同的温度，铝吸收的热量更多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901700" indent="-53340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D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．质量相等的水和煤油吸收相同的热量，水升高的温度更多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55298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55299" name="矩形 5"/>
          <p:cNvSpPr/>
          <p:nvPr/>
        </p:nvSpPr>
        <p:spPr>
          <a:xfrm>
            <a:off x="901700" y="2074863"/>
            <a:ext cx="501650" cy="7842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4500" kern="0">
                <a:solidFill>
                  <a:srgbClr val="C00000"/>
                </a:solidFill>
                <a:latin typeface="Times New Roman" pitchFamily="18" charset="0"/>
              </a:rPr>
              <a:t>√</a:t>
            </a:r>
            <a:endParaRPr sz="4500" kern="0">
              <a:solidFill>
                <a:srgbClr val="C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0344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矩形 4"/>
          <p:cNvSpPr>
            <a:spLocks noChangeArrowheads="1"/>
          </p:cNvSpPr>
          <p:nvPr/>
        </p:nvSpPr>
        <p:spPr bwMode="auto">
          <a:xfrm>
            <a:off x="522288" y="715963"/>
            <a:ext cx="802322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4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2018·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分】福建沿海地区昼夜温差较小，而内陆地区昼夜温差较大。这主要是因为海水与砂石相比具有较大的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．密度　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   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．内能　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7505" indent="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．比热容　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D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．质量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6322" name="矩形 2"/>
          <p:cNvSpPr>
            <a:spLocks noChangeArrowheads="1"/>
          </p:cNvSpPr>
          <p:nvPr/>
        </p:nvSpPr>
        <p:spPr bwMode="auto">
          <a:xfrm>
            <a:off x="2459038" y="1809750"/>
            <a:ext cx="4064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C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56323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7593471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矩形 4"/>
          <p:cNvSpPr>
            <a:spLocks noChangeArrowheads="1"/>
          </p:cNvSpPr>
          <p:nvPr/>
        </p:nvSpPr>
        <p:spPr bwMode="auto">
          <a:xfrm>
            <a:off x="565150" y="617538"/>
            <a:ext cx="80232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5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2017·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分】下列利用改变内能对外做功的设备是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．洗衣机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 </a:t>
            </a:r>
          </a:p>
          <a:p>
            <a:pPr marL="357505" indent="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．柴油机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．收音机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 </a:t>
            </a:r>
          </a:p>
          <a:p>
            <a:pPr marL="357505" indent="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D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．电视机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7346" name="矩形 3"/>
          <p:cNvSpPr>
            <a:spLocks noChangeArrowheads="1"/>
          </p:cNvSpPr>
          <p:nvPr/>
        </p:nvSpPr>
        <p:spPr bwMode="auto">
          <a:xfrm>
            <a:off x="1547813" y="1131888"/>
            <a:ext cx="38893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B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57347" name="Picture 7" descr="C:\Users\Administrator\Desktop\习题课件\返回框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9960823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矩形 4"/>
          <p:cNvSpPr>
            <a:spLocks noChangeArrowheads="1"/>
          </p:cNvSpPr>
          <p:nvPr/>
        </p:nvSpPr>
        <p:spPr bwMode="auto">
          <a:xfrm>
            <a:off x="565150" y="617538"/>
            <a:ext cx="802322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6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2020·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龙岩质检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分】如图所示的四个情景，下列说法中正确的是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59394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21113" y="1074738"/>
            <a:ext cx="3854450" cy="3873500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740404793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矩形 4"/>
          <p:cNvSpPr>
            <a:spLocks noChangeArrowheads="1"/>
          </p:cNvSpPr>
          <p:nvPr/>
        </p:nvSpPr>
        <p:spPr bwMode="auto">
          <a:xfrm>
            <a:off x="565150" y="471488"/>
            <a:ext cx="8023225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901700" indent="-54292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．甲图中蓝墨水在热水中扩散得快，说明温度越高分子无规则运动越剧烈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901700" indent="-54292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．乙图中两个铅块紧压在一起后能吊住重物。说明分子间存在斥力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901700" indent="-54292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．丙图中厚玻璃筒内的空气被压缩时，空气的内能减小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901700" indent="-54292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D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．丁图中进气门和排气门均关闭且活塞向下运动，这是内燃机的压缩冲程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60418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60419" name="矩形 8"/>
          <p:cNvSpPr/>
          <p:nvPr/>
        </p:nvSpPr>
        <p:spPr>
          <a:xfrm>
            <a:off x="901700" y="555625"/>
            <a:ext cx="501650" cy="7842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4500" kern="0">
                <a:solidFill>
                  <a:srgbClr val="C00000"/>
                </a:solidFill>
                <a:latin typeface="Times New Roman" pitchFamily="18" charset="0"/>
              </a:rPr>
              <a:t>√</a:t>
            </a:r>
            <a:endParaRPr sz="4500" kern="0">
              <a:solidFill>
                <a:srgbClr val="C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7508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矩形 4"/>
          <p:cNvSpPr>
            <a:spLocks noChangeArrowheads="1"/>
          </p:cNvSpPr>
          <p:nvPr/>
        </p:nvSpPr>
        <p:spPr bwMode="auto">
          <a:xfrm>
            <a:off x="565150" y="771525"/>
            <a:ext cx="802322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7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2019·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2019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年北京世界园艺博览会，百花绽放，鸟语花香。远处就能闻到花香是由于分子在不停地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；游客坐在游览车上游览，以游览车为参照物，游客是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61442" name="矩形 6"/>
          <p:cNvSpPr>
            <a:spLocks noChangeArrowheads="1"/>
          </p:cNvSpPr>
          <p:nvPr/>
        </p:nvSpPr>
        <p:spPr bwMode="auto">
          <a:xfrm>
            <a:off x="1476375" y="1851025"/>
            <a:ext cx="8032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运动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61443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338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61444" name="矩形 5"/>
          <p:cNvSpPr>
            <a:spLocks noChangeArrowheads="1"/>
          </p:cNvSpPr>
          <p:nvPr/>
        </p:nvSpPr>
        <p:spPr bwMode="auto">
          <a:xfrm>
            <a:off x="2832100" y="2401888"/>
            <a:ext cx="8032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静止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29097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/>
      <p:bldP spid="6144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矩形 4"/>
          <p:cNvSpPr>
            <a:spLocks noChangeArrowheads="1"/>
          </p:cNvSpPr>
          <p:nvPr/>
        </p:nvSpPr>
        <p:spPr bwMode="auto">
          <a:xfrm>
            <a:off x="565150" y="627063"/>
            <a:ext cx="802322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8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2017·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·6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分】利用如图甲所示的实验装置探究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沙子和水的温度变化与吸热的关系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，操作如下：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62466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750" y="1995488"/>
            <a:ext cx="3565525" cy="2452687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62467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24350" y="2144713"/>
            <a:ext cx="4351338" cy="2159000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4177421229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矩形 4"/>
          <p:cNvSpPr>
            <a:spLocks noChangeArrowheads="1"/>
          </p:cNvSpPr>
          <p:nvPr/>
        </p:nvSpPr>
        <p:spPr bwMode="auto">
          <a:xfrm>
            <a:off x="565150" y="555625"/>
            <a:ext cx="80232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在两烧杯中分别装入初温相同且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相等的沙子和水。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用相同的酒精灯加热，并用玻璃棒不断搅拌，每隔相同的时间记录一次温度，其中某时刻的温度如图乙所示，其示数为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℃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。根据实验数据绘制成温度与时间的关系图像，如图丙所示。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63490" name="矩形 6"/>
          <p:cNvSpPr>
            <a:spLocks noChangeArrowheads="1"/>
          </p:cNvSpPr>
          <p:nvPr/>
        </p:nvSpPr>
        <p:spPr bwMode="auto">
          <a:xfrm>
            <a:off x="5640388" y="509588"/>
            <a:ext cx="8032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质量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63491" name="矩形 7"/>
          <p:cNvSpPr>
            <a:spLocks noChangeArrowheads="1"/>
          </p:cNvSpPr>
          <p:nvPr/>
        </p:nvSpPr>
        <p:spPr bwMode="auto">
          <a:xfrm>
            <a:off x="2640013" y="2716213"/>
            <a:ext cx="4921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39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31063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  <p:bldP spid="6349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矩形 4"/>
          <p:cNvSpPr>
            <a:spLocks noChangeArrowheads="1"/>
          </p:cNvSpPr>
          <p:nvPr/>
        </p:nvSpPr>
        <p:spPr bwMode="auto">
          <a:xfrm>
            <a:off x="565150" y="788988"/>
            <a:ext cx="802322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(3)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实验中，通过比较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来间接反映沙子和水所吸收的热量。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(4)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分析图像可知，对于质量相等的沙子和水，升温较快的是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；若使两者升高相同的温度，则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吸收的热量较多。由此可见，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的比热容较大。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64514" name="矩形 6"/>
          <p:cNvSpPr>
            <a:spLocks noChangeArrowheads="1"/>
          </p:cNvSpPr>
          <p:nvPr/>
        </p:nvSpPr>
        <p:spPr bwMode="auto">
          <a:xfrm>
            <a:off x="3419475" y="771525"/>
            <a:ext cx="142240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加热时间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64515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338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64516" name="矩形 5"/>
          <p:cNvSpPr>
            <a:spLocks noChangeArrowheads="1"/>
          </p:cNvSpPr>
          <p:nvPr/>
        </p:nvSpPr>
        <p:spPr bwMode="auto">
          <a:xfrm>
            <a:off x="1619250" y="2419350"/>
            <a:ext cx="8032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沙子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64517" name="矩形 7"/>
          <p:cNvSpPr>
            <a:spLocks noChangeArrowheads="1"/>
          </p:cNvSpPr>
          <p:nvPr/>
        </p:nvSpPr>
        <p:spPr bwMode="auto">
          <a:xfrm>
            <a:off x="7450138" y="2401888"/>
            <a:ext cx="493713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水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64518" name="矩形 8"/>
          <p:cNvSpPr>
            <a:spLocks noChangeArrowheads="1"/>
          </p:cNvSpPr>
          <p:nvPr/>
        </p:nvSpPr>
        <p:spPr bwMode="auto">
          <a:xfrm>
            <a:off x="5219700" y="2962275"/>
            <a:ext cx="493713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水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64519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12420600" y="11226800"/>
            <a:ext cx="342900" cy="241300"/>
          </a:xfrm>
          <a:prstGeom prst="cube">
            <a:avLst/>
          </a:prstGeom>
        </p:spPr>
      </p:pic>
    </p:spTree>
    <p:extLst>
      <p:ext uri="{BB962C8B-B14F-4D97-AF65-F5344CB8AC3E}">
        <p14:creationId xmlns:p14="http://schemas.microsoft.com/office/powerpoint/2010/main" val="19089727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/>
      <p:bldP spid="64516" grpId="0"/>
      <p:bldP spid="64517" grpId="0"/>
      <p:bldP spid="64518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r="http://schemas.openxmlformats.org/officeDocument/2006/relationships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1108</Words>
  <Application>Microsoft Office PowerPoint</Application>
  <PresentationFormat>全屏显示(16:9)</PresentationFormat>
  <Paragraphs>281</Paragraphs>
  <Slides>45</Slides>
  <Notes>15</Notes>
  <HiddenSlides>0</HiddenSlides>
  <MMClips>0</MMClips>
  <ScaleCrop>false</ScaleCrop>
  <HeadingPairs>
    <vt:vector size="6" baseType="variant"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48" baseType="lpstr">
      <vt:lpstr>Office 主题</vt:lpstr>
      <vt:lpstr>2_自定义设计方案</vt:lpstr>
      <vt:lpstr>Microsoft Word 97 - 2003 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5</cp:revision>
  <dcterms:created xsi:type="dcterms:W3CDTF">2021-03-14T01:54:00Z</dcterms:created>
  <dcterms:modified xsi:type="dcterms:W3CDTF">2021-03-14T02:05:52Z</dcterms:modified>
</cp:coreProperties>
</file>