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7.xml" ContentType="application/vnd.openxmlformats-officedocument.presentationml.notesSlide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4"/>
  </p:notesMasterIdLst>
  <p:handoutMasterIdLst>
    <p:handoutMasterId r:id="rId25"/>
  </p:handoutMasterIdLst>
  <p:sldIdLst>
    <p:sldId id="509" r:id="rId3"/>
    <p:sldId id="574" r:id="rId4"/>
    <p:sldId id="300" r:id="rId5"/>
    <p:sldId id="661" r:id="rId6"/>
    <p:sldId id="662" r:id="rId7"/>
    <p:sldId id="663" r:id="rId8"/>
    <p:sldId id="664" r:id="rId9"/>
    <p:sldId id="665" r:id="rId10"/>
    <p:sldId id="598" r:id="rId11"/>
    <p:sldId id="666" r:id="rId12"/>
    <p:sldId id="667" r:id="rId13"/>
    <p:sldId id="668" r:id="rId14"/>
    <p:sldId id="669" r:id="rId15"/>
    <p:sldId id="646" r:id="rId16"/>
    <p:sldId id="670" r:id="rId17"/>
    <p:sldId id="671" r:id="rId18"/>
    <p:sldId id="672" r:id="rId19"/>
    <p:sldId id="673" r:id="rId20"/>
    <p:sldId id="260" r:id="rId21"/>
    <p:sldId id="503" r:id="rId22"/>
    <p:sldId id="276" r:id="rId23"/>
  </p:sldIdLst>
  <p:sldSz cx="12188825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/>
  <p:cmAuthor id="2" name="作者" initials="作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EB8"/>
    <a:srgbClr val="BDD7EE"/>
    <a:srgbClr val="FE970E"/>
    <a:srgbClr val="00A0E9"/>
    <a:srgbClr val="F53009"/>
    <a:srgbClr val="FFBD68"/>
    <a:srgbClr val="00B050"/>
    <a:srgbClr val="00628E"/>
    <a:srgbClr val="C77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6AD77-2964-42C8-8B05-1F47DAE11AA3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340" y="1143000"/>
            <a:ext cx="548532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97A2C7-0F1F-4A60-843D-7C9D65C19D8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473" y="6356350"/>
            <a:ext cx="2844207" cy="365125"/>
          </a:xfrm>
        </p:spPr>
        <p:txBody>
          <a:bodyPr/>
          <a:lstStyle/>
          <a:p>
            <a:fld id="{38B71240-087C-45D6-A491-2BD6268CB41A}" type="datetimeFigureOut">
              <a:rPr lang="zh-CN" altLang="en-US" smtClean="0"/>
              <a:t>2025/2/6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4732" y="6356350"/>
            <a:ext cx="3859996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5780" y="6356350"/>
            <a:ext cx="2844207" cy="365125"/>
          </a:xfrm>
        </p:spPr>
        <p:txBody>
          <a:bodyPr/>
          <a:lstStyle/>
          <a:p>
            <a:fld id="{14AD1016-DCFF-4EE2-B658-BAFE6678EF1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基础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等腰三角形 31"/>
          <p:cNvSpPr/>
          <p:nvPr userDrawn="1"/>
        </p:nvSpPr>
        <p:spPr>
          <a:xfrm>
            <a:off x="11767121" y="6400332"/>
            <a:ext cx="177906" cy="388049"/>
          </a:xfrm>
          <a:custGeom>
            <a:avLst/>
            <a:gdLst>
              <a:gd name="connsiteX0" fmla="*/ 0 w 422561"/>
              <a:gd name="connsiteY0" fmla="*/ 385668 h 385668"/>
              <a:gd name="connsiteX1" fmla="*/ 211281 w 422561"/>
              <a:gd name="connsiteY1" fmla="*/ 0 h 385668"/>
              <a:gd name="connsiteX2" fmla="*/ 422561 w 422561"/>
              <a:gd name="connsiteY2" fmla="*/ 385668 h 385668"/>
              <a:gd name="connsiteX3" fmla="*/ 0 w 422561"/>
              <a:gd name="connsiteY3" fmla="*/ 385668 h 385668"/>
              <a:gd name="connsiteX0-1" fmla="*/ 14937 w 437498"/>
              <a:gd name="connsiteY0-2" fmla="*/ 388049 h 388049"/>
              <a:gd name="connsiteX1-3" fmla="*/ 0 w 437498"/>
              <a:gd name="connsiteY1-4" fmla="*/ 0 h 388049"/>
              <a:gd name="connsiteX2-5" fmla="*/ 437498 w 437498"/>
              <a:gd name="connsiteY2-6" fmla="*/ 388049 h 388049"/>
              <a:gd name="connsiteX3-7" fmla="*/ 14937 w 437498"/>
              <a:gd name="connsiteY3-8" fmla="*/ 388049 h 388049"/>
              <a:gd name="connsiteX0-9" fmla="*/ 649 w 423210"/>
              <a:gd name="connsiteY0-10" fmla="*/ 385668 h 385668"/>
              <a:gd name="connsiteX1-11" fmla="*/ 0 w 423210"/>
              <a:gd name="connsiteY1-12" fmla="*/ 0 h 385668"/>
              <a:gd name="connsiteX2-13" fmla="*/ 423210 w 423210"/>
              <a:gd name="connsiteY2-14" fmla="*/ 385668 h 385668"/>
              <a:gd name="connsiteX3-15" fmla="*/ 649 w 423210"/>
              <a:gd name="connsiteY3-16" fmla="*/ 385668 h 385668"/>
              <a:gd name="connsiteX0-17" fmla="*/ 649 w 177941"/>
              <a:gd name="connsiteY0-18" fmla="*/ 385668 h 388049"/>
              <a:gd name="connsiteX1-19" fmla="*/ 0 w 177941"/>
              <a:gd name="connsiteY1-20" fmla="*/ 0 h 388049"/>
              <a:gd name="connsiteX2-21" fmla="*/ 177941 w 177941"/>
              <a:gd name="connsiteY2-22" fmla="*/ 388049 h 388049"/>
              <a:gd name="connsiteX3-23" fmla="*/ 649 w 177941"/>
              <a:gd name="connsiteY3-24" fmla="*/ 385668 h 38804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77941" h="388049">
                <a:moveTo>
                  <a:pt x="649" y="385668"/>
                </a:moveTo>
                <a:cubicBezTo>
                  <a:pt x="433" y="257112"/>
                  <a:pt x="216" y="128556"/>
                  <a:pt x="0" y="0"/>
                </a:cubicBezTo>
                <a:lnTo>
                  <a:pt x="177941" y="388049"/>
                </a:lnTo>
                <a:lnTo>
                  <a:pt x="649" y="385668"/>
                </a:lnTo>
                <a:close/>
              </a:path>
            </a:pathLst>
          </a:custGeom>
          <a:solidFill>
            <a:srgbClr val="C77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 flipV="1">
            <a:off x="617099" y="721269"/>
            <a:ext cx="11572502" cy="288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202859" y="138113"/>
            <a:ext cx="414239" cy="610686"/>
          </a:xfrm>
          <a:prstGeom prst="rect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138113"/>
            <a:ext cx="101580" cy="610686"/>
          </a:xfrm>
          <a:prstGeom prst="rect">
            <a:avLst/>
          </a:prstGeom>
          <a:solidFill>
            <a:srgbClr val="036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 userDrawn="1"/>
        </p:nvGrpSpPr>
        <p:grpSpPr>
          <a:xfrm>
            <a:off x="0" y="6714000"/>
            <a:ext cx="12189600" cy="144000"/>
            <a:chOff x="0" y="6678000"/>
            <a:chExt cx="9331895" cy="180000"/>
          </a:xfrm>
          <a:solidFill>
            <a:srgbClr val="00A0E9"/>
          </a:solidFill>
        </p:grpSpPr>
        <p:sp>
          <p:nvSpPr>
            <p:cNvPr id="9" name="矩形 8"/>
            <p:cNvSpPr/>
            <p:nvPr userDrawn="1"/>
          </p:nvSpPr>
          <p:spPr>
            <a:xfrm>
              <a:off x="0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8"/>
            <p:cNvSpPr/>
            <p:nvPr userDrawn="1"/>
          </p:nvSpPr>
          <p:spPr>
            <a:xfrm>
              <a:off x="3038069" y="6678000"/>
              <a:ext cx="326390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  <a:gd name="connsiteX0-11" fmla="*/ 107950 w 3263900"/>
                <a:gd name="connsiteY0-12" fmla="*/ 0 h 108000"/>
                <a:gd name="connsiteX1-13" fmla="*/ 3263900 w 3263900"/>
                <a:gd name="connsiteY1-14" fmla="*/ 0 h 108000"/>
                <a:gd name="connsiteX2-15" fmla="*/ 3155950 w 3263900"/>
                <a:gd name="connsiteY2-16" fmla="*/ 108000 h 108000"/>
                <a:gd name="connsiteX3-17" fmla="*/ 0 w 3263900"/>
                <a:gd name="connsiteY3-18" fmla="*/ 108000 h 108000"/>
                <a:gd name="connsiteX4-19" fmla="*/ 107950 w 3263900"/>
                <a:gd name="connsiteY4-2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263900" h="108000">
                  <a:moveTo>
                    <a:pt x="107950" y="0"/>
                  </a:moveTo>
                  <a:lnTo>
                    <a:pt x="3263900" y="0"/>
                  </a:lnTo>
                  <a:lnTo>
                    <a:pt x="3155950" y="108000"/>
                  </a:lnTo>
                  <a:lnTo>
                    <a:pt x="0" y="108000"/>
                  </a:lnTo>
                  <a:lnTo>
                    <a:pt x="107950" y="0"/>
                  </a:lnTo>
                  <a:close/>
                </a:path>
              </a:pathLst>
            </a:custGeom>
            <a:solidFill>
              <a:srgbClr val="036E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8"/>
            <p:cNvSpPr/>
            <p:nvPr userDrawn="1"/>
          </p:nvSpPr>
          <p:spPr>
            <a:xfrm flipH="1" flipV="1">
              <a:off x="6175945" y="6678000"/>
              <a:ext cx="3155950" cy="180000"/>
            </a:xfrm>
            <a:custGeom>
              <a:avLst/>
              <a:gdLst>
                <a:gd name="connsiteX0" fmla="*/ 0 w 3048000"/>
                <a:gd name="connsiteY0" fmla="*/ 0 h 108000"/>
                <a:gd name="connsiteX1" fmla="*/ 3048000 w 3048000"/>
                <a:gd name="connsiteY1" fmla="*/ 0 h 108000"/>
                <a:gd name="connsiteX2" fmla="*/ 3048000 w 3048000"/>
                <a:gd name="connsiteY2" fmla="*/ 108000 h 108000"/>
                <a:gd name="connsiteX3" fmla="*/ 0 w 3048000"/>
                <a:gd name="connsiteY3" fmla="*/ 108000 h 108000"/>
                <a:gd name="connsiteX4" fmla="*/ 0 w 3048000"/>
                <a:gd name="connsiteY4" fmla="*/ 0 h 108000"/>
                <a:gd name="connsiteX0-1" fmla="*/ 0 w 3155950"/>
                <a:gd name="connsiteY0-2" fmla="*/ 0 h 108000"/>
                <a:gd name="connsiteX1-3" fmla="*/ 3155950 w 3155950"/>
                <a:gd name="connsiteY1-4" fmla="*/ 0 h 108000"/>
                <a:gd name="connsiteX2-5" fmla="*/ 3048000 w 3155950"/>
                <a:gd name="connsiteY2-6" fmla="*/ 108000 h 108000"/>
                <a:gd name="connsiteX3-7" fmla="*/ 0 w 3155950"/>
                <a:gd name="connsiteY3-8" fmla="*/ 108000 h 108000"/>
                <a:gd name="connsiteX4-9" fmla="*/ 0 w 3155950"/>
                <a:gd name="connsiteY4-10" fmla="*/ 0 h 108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155950" h="108000">
                  <a:moveTo>
                    <a:pt x="0" y="0"/>
                  </a:moveTo>
                  <a:lnTo>
                    <a:pt x="3155950" y="0"/>
                  </a:lnTo>
                  <a:lnTo>
                    <a:pt x="3048000" y="108000"/>
                  </a:lnTo>
                  <a:lnTo>
                    <a:pt x="0" y="1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 userDrawn="1"/>
        </p:nvSpPr>
        <p:spPr>
          <a:xfrm>
            <a:off x="10221488" y="6400332"/>
            <a:ext cx="1545635" cy="385668"/>
          </a:xfrm>
          <a:prstGeom prst="rect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 userDrawn="1"/>
        </p:nvSpPr>
        <p:spPr>
          <a:xfrm>
            <a:off x="10293931" y="641666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名师课件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14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 userDrawn="1"/>
        </p:nvGrpSpPr>
        <p:grpSpPr>
          <a:xfrm>
            <a:off x="0" y="0"/>
            <a:ext cx="12189460" cy="6870701"/>
            <a:chOff x="0" y="-1"/>
            <a:chExt cx="11791950" cy="6870701"/>
          </a:xfrm>
        </p:grpSpPr>
        <p:sp>
          <p:nvSpPr>
            <p:cNvPr id="2" name="矩形 1"/>
            <p:cNvSpPr/>
            <p:nvPr userDrawn="1"/>
          </p:nvSpPr>
          <p:spPr>
            <a:xfrm>
              <a:off x="0" y="-1"/>
              <a:ext cx="5895975" cy="68580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0 w 6096000"/>
                <a:gd name="connsiteY0-2" fmla="*/ 0 h 6858001"/>
                <a:gd name="connsiteX1-3" fmla="*/ 6096000 w 6096000"/>
                <a:gd name="connsiteY1-4" fmla="*/ 0 h 6858001"/>
                <a:gd name="connsiteX2-5" fmla="*/ 5321300 w 6096000"/>
                <a:gd name="connsiteY2-6" fmla="*/ 6858001 h 6858001"/>
                <a:gd name="connsiteX3-7" fmla="*/ 0 w 6096000"/>
                <a:gd name="connsiteY3-8" fmla="*/ 6858001 h 6858001"/>
                <a:gd name="connsiteX4-9" fmla="*/ 0 w 6096000"/>
                <a:gd name="connsiteY4-10" fmla="*/ 0 h 68580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96000" h="6858001">
                  <a:moveTo>
                    <a:pt x="0" y="0"/>
                  </a:moveTo>
                  <a:lnTo>
                    <a:pt x="6096000" y="0"/>
                  </a:lnTo>
                  <a:lnTo>
                    <a:pt x="5321300" y="6858001"/>
                  </a:lnTo>
                  <a:lnTo>
                    <a:pt x="0" y="68580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5122128" y="-1"/>
              <a:ext cx="6669822" cy="6870701"/>
            </a:xfrm>
            <a:custGeom>
              <a:avLst/>
              <a:gdLst>
                <a:gd name="connsiteX0" fmla="*/ 0 w 6096000"/>
                <a:gd name="connsiteY0" fmla="*/ 0 h 6858001"/>
                <a:gd name="connsiteX1" fmla="*/ 6096000 w 6096000"/>
                <a:gd name="connsiteY1" fmla="*/ 0 h 6858001"/>
                <a:gd name="connsiteX2" fmla="*/ 6096000 w 6096000"/>
                <a:gd name="connsiteY2" fmla="*/ 6858001 h 6858001"/>
                <a:gd name="connsiteX3" fmla="*/ 0 w 6096000"/>
                <a:gd name="connsiteY3" fmla="*/ 6858001 h 6858001"/>
                <a:gd name="connsiteX4" fmla="*/ 0 w 6096000"/>
                <a:gd name="connsiteY4" fmla="*/ 0 h 6858001"/>
                <a:gd name="connsiteX0-1" fmla="*/ 800100 w 6896100"/>
                <a:gd name="connsiteY0-2" fmla="*/ 0 h 6870701"/>
                <a:gd name="connsiteX1-3" fmla="*/ 6896100 w 6896100"/>
                <a:gd name="connsiteY1-4" fmla="*/ 0 h 6870701"/>
                <a:gd name="connsiteX2-5" fmla="*/ 6896100 w 6896100"/>
                <a:gd name="connsiteY2-6" fmla="*/ 6858001 h 6870701"/>
                <a:gd name="connsiteX3-7" fmla="*/ 0 w 6896100"/>
                <a:gd name="connsiteY3-8" fmla="*/ 6870701 h 6870701"/>
                <a:gd name="connsiteX4-9" fmla="*/ 800100 w 6896100"/>
                <a:gd name="connsiteY4-10" fmla="*/ 0 h 68707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896100" h="6870701">
                  <a:moveTo>
                    <a:pt x="800100" y="0"/>
                  </a:moveTo>
                  <a:lnTo>
                    <a:pt x="6896100" y="0"/>
                  </a:lnTo>
                  <a:lnTo>
                    <a:pt x="6896100" y="6858001"/>
                  </a:lnTo>
                  <a:lnTo>
                    <a:pt x="0" y="6870701"/>
                  </a:lnTo>
                  <a:lnTo>
                    <a:pt x="80010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圆角矩形 2"/>
          <p:cNvSpPr/>
          <p:nvPr userDrawn="1"/>
        </p:nvSpPr>
        <p:spPr>
          <a:xfrm>
            <a:off x="593978" y="546100"/>
            <a:ext cx="11021303" cy="5765800"/>
          </a:xfrm>
          <a:prstGeom prst="roundRect">
            <a:avLst>
              <a:gd name="adj" fmla="val 5953"/>
            </a:avLst>
          </a:prstGeom>
          <a:solidFill>
            <a:schemeClr val="bg1"/>
          </a:solidFill>
          <a:ln>
            <a:noFill/>
          </a:ln>
          <a:effectLst>
            <a:outerShdw blurRad="330200" sx="103000" sy="103000" algn="ctr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138982" y="5995417"/>
            <a:ext cx="701441" cy="175929"/>
            <a:chOff x="2875007" y="1403846"/>
            <a:chExt cx="701587" cy="175929"/>
          </a:xfrm>
          <a:solidFill>
            <a:schemeClr val="bg1"/>
          </a:solidFill>
        </p:grpSpPr>
        <p:sp>
          <p:nvSpPr>
            <p:cNvPr id="9" name="等腰三角形 8"/>
            <p:cNvSpPr/>
            <p:nvPr userDrawn="1"/>
          </p:nvSpPr>
          <p:spPr>
            <a:xfrm rot="5400000">
              <a:off x="2862874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10" name="等腰三角形 9"/>
            <p:cNvSpPr/>
            <p:nvPr userDrawn="1"/>
          </p:nvSpPr>
          <p:spPr>
            <a:xfrm rot="5400000">
              <a:off x="3137836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11" name="等腰三角形 10"/>
            <p:cNvSpPr/>
            <p:nvPr userDrawn="1"/>
          </p:nvSpPr>
          <p:spPr>
            <a:xfrm rot="5400000">
              <a:off x="3412798" y="1415979"/>
              <a:ext cx="175929" cy="15166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6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5.jpeg"/><Relationship Id="rId5" Type="http://schemas.openxmlformats.org/officeDocument/2006/relationships/tags" Target="../tags/tag6.xml"/><Relationship Id="rId10" Type="http://schemas.openxmlformats.org/officeDocument/2006/relationships/image" Target="../media/image4.jpeg"/><Relationship Id="rId4" Type="http://schemas.openxmlformats.org/officeDocument/2006/relationships/tags" Target="../tags/tag5.xml"/><Relationship Id="rId9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image" Target="../media/image9.jpeg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8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7.jpeg"/><Relationship Id="rId5" Type="http://schemas.openxmlformats.org/officeDocument/2006/relationships/tags" Target="../tags/tag12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1.xml"/><Relationship Id="rId9" Type="http://schemas.openxmlformats.org/officeDocument/2006/relationships/slideLayout" Target="../slideLayouts/slideLayout1.xml"/><Relationship Id="rId1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tags" Target="../tags/tag28.xml"/><Relationship Id="rId18" Type="http://schemas.openxmlformats.org/officeDocument/2006/relationships/tags" Target="../tags/tag33.xml"/><Relationship Id="rId26" Type="http://schemas.openxmlformats.org/officeDocument/2006/relationships/tags" Target="../tags/tag41.xml"/><Relationship Id="rId3" Type="http://schemas.openxmlformats.org/officeDocument/2006/relationships/tags" Target="../tags/tag18.xml"/><Relationship Id="rId21" Type="http://schemas.openxmlformats.org/officeDocument/2006/relationships/tags" Target="../tags/tag36.xml"/><Relationship Id="rId34" Type="http://schemas.openxmlformats.org/officeDocument/2006/relationships/image" Target="../media/image14.jpeg"/><Relationship Id="rId7" Type="http://schemas.openxmlformats.org/officeDocument/2006/relationships/tags" Target="../tags/tag22.xml"/><Relationship Id="rId12" Type="http://schemas.openxmlformats.org/officeDocument/2006/relationships/tags" Target="../tags/tag27.xml"/><Relationship Id="rId17" Type="http://schemas.openxmlformats.org/officeDocument/2006/relationships/tags" Target="../tags/tag32.xml"/><Relationship Id="rId25" Type="http://schemas.openxmlformats.org/officeDocument/2006/relationships/tags" Target="../tags/tag40.xml"/><Relationship Id="rId3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6" Type="http://schemas.openxmlformats.org/officeDocument/2006/relationships/tags" Target="../tags/tag31.xml"/><Relationship Id="rId20" Type="http://schemas.openxmlformats.org/officeDocument/2006/relationships/tags" Target="../tags/tag35.xml"/><Relationship Id="rId29" Type="http://schemas.openxmlformats.org/officeDocument/2006/relationships/tags" Target="../tags/tag44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tags" Target="../tags/tag26.xml"/><Relationship Id="rId24" Type="http://schemas.openxmlformats.org/officeDocument/2006/relationships/tags" Target="../tags/tag39.xml"/><Relationship Id="rId32" Type="http://schemas.openxmlformats.org/officeDocument/2006/relationships/tags" Target="../tags/tag47.xml"/><Relationship Id="rId5" Type="http://schemas.openxmlformats.org/officeDocument/2006/relationships/tags" Target="../tags/tag20.xml"/><Relationship Id="rId15" Type="http://schemas.openxmlformats.org/officeDocument/2006/relationships/tags" Target="../tags/tag30.xml"/><Relationship Id="rId23" Type="http://schemas.openxmlformats.org/officeDocument/2006/relationships/tags" Target="../tags/tag38.xml"/><Relationship Id="rId28" Type="http://schemas.openxmlformats.org/officeDocument/2006/relationships/tags" Target="../tags/tag43.xml"/><Relationship Id="rId10" Type="http://schemas.openxmlformats.org/officeDocument/2006/relationships/tags" Target="../tags/tag25.xml"/><Relationship Id="rId19" Type="http://schemas.openxmlformats.org/officeDocument/2006/relationships/tags" Target="../tags/tag34.xml"/><Relationship Id="rId31" Type="http://schemas.openxmlformats.org/officeDocument/2006/relationships/tags" Target="../tags/tag46.xml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tags" Target="../tags/tag29.xml"/><Relationship Id="rId22" Type="http://schemas.openxmlformats.org/officeDocument/2006/relationships/tags" Target="../tags/tag37.xml"/><Relationship Id="rId27" Type="http://schemas.openxmlformats.org/officeDocument/2006/relationships/tags" Target="../tags/tag42.xml"/><Relationship Id="rId30" Type="http://schemas.openxmlformats.org/officeDocument/2006/relationships/tags" Target="../tags/tag45.xml"/><Relationship Id="rId8" Type="http://schemas.openxmlformats.org/officeDocument/2006/relationships/tags" Target="../tags/tag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image" Target="../media/image14.jpeg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image" Target="../media/image15.png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image" Target="../media/image17.png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16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73.xml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28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87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9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7" Type="http://schemas.openxmlformats.org/officeDocument/2006/relationships/image" Target="../media/image31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30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tags" Target="../tags/tag105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tags" Target="../tags/tag104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slideLayout" Target="../slideLayouts/slideLayout1.xml"/><Relationship Id="rId10" Type="http://schemas.openxmlformats.org/officeDocument/2006/relationships/tags" Target="../tags/tag102.xml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tags" Target="../tags/tag10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274154" y="1428580"/>
            <a:ext cx="8064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21.1  </a:t>
            </a:r>
            <a:r>
              <a:rPr lang="zh-CN" altLang="en-US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现代顺风耳</a:t>
            </a:r>
            <a:r>
              <a:rPr lang="en-US" altLang="zh-CN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--</a:t>
            </a:r>
            <a:r>
              <a:rPr lang="zh-CN" altLang="en-US" sz="5400" b="1" kern="100" dirty="0">
                <a:solidFill>
                  <a:srgbClr val="FF0000"/>
                </a:solidFill>
                <a:latin typeface="+mj-ea"/>
                <a:ea typeface="+mj-ea"/>
                <a:cs typeface="+mn-ea"/>
                <a:sym typeface="+mn-lt"/>
              </a:rPr>
              <a:t>电话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69950" y="130810"/>
            <a:ext cx="3768090" cy="344170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微软雅黑" panose="020B0503020204020204" pitchFamily="34" charset="-122"/>
              </a:rPr>
              <a:t>人教版九年级下册  第二十一章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44363" y="3216656"/>
            <a:ext cx="3128454" cy="614045"/>
            <a:chOff x="6474413" y="3006593"/>
            <a:chExt cx="3129758" cy="614301"/>
          </a:xfrm>
        </p:grpSpPr>
        <p:sp>
          <p:nvSpPr>
            <p:cNvPr id="4" name="文本框 3"/>
            <p:cNvSpPr txBox="1"/>
            <p:nvPr/>
          </p:nvSpPr>
          <p:spPr>
            <a:xfrm>
              <a:off x="7394371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  <a:sym typeface="+mn-ea"/>
                </a:rPr>
                <a:t>课程讲授</a:t>
              </a:r>
              <a:endParaRPr lang="zh-CN" altLang="en-US" sz="3400" b="0" u="none" baseline="0" dirty="0">
                <a:solidFill>
                  <a:srgbClr val="FF0000"/>
                </a:solidFill>
                <a:uFill>
                  <a:solidFill>
                    <a:srgbClr val="FE970E"/>
                  </a:solidFill>
                </a:uFill>
                <a:sym typeface="+mn-ea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474413" y="3177377"/>
              <a:ext cx="670290" cy="273984"/>
              <a:chOff x="1775533" y="2742578"/>
              <a:chExt cx="898801" cy="367390"/>
            </a:xfrm>
          </p:grpSpPr>
          <p:sp>
            <p:nvSpPr>
              <p:cNvPr id="24" name="燕尾形 23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燕尾形 24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2564097" y="3216656"/>
            <a:ext cx="3128454" cy="614045"/>
            <a:chOff x="2392445" y="3006593"/>
            <a:chExt cx="3129758" cy="614301"/>
          </a:xfrm>
        </p:grpSpPr>
        <p:sp>
          <p:nvSpPr>
            <p:cNvPr id="2" name="文本框 1"/>
            <p:cNvSpPr txBox="1"/>
            <p:nvPr/>
          </p:nvSpPr>
          <p:spPr>
            <a:xfrm>
              <a:off x="3312403" y="3006593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课程导入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392445" y="3177377"/>
              <a:ext cx="670290" cy="273984"/>
              <a:chOff x="1775533" y="2742578"/>
              <a:chExt cx="898801" cy="367390"/>
            </a:xfrm>
          </p:grpSpPr>
          <p:sp>
            <p:nvSpPr>
              <p:cNvPr id="8" name="燕尾形 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燕尾形 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2564231" y="4355272"/>
            <a:ext cx="3128628" cy="614045"/>
            <a:chOff x="2503744" y="4443137"/>
            <a:chExt cx="3129758" cy="614301"/>
          </a:xfrm>
        </p:grpSpPr>
        <p:sp>
          <p:nvSpPr>
            <p:cNvPr id="32" name="文本框 31"/>
            <p:cNvSpPr txBox="1"/>
            <p:nvPr/>
          </p:nvSpPr>
          <p:spPr>
            <a:xfrm>
              <a:off x="3423702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本课小结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2503744" y="4613921"/>
              <a:ext cx="670290" cy="273984"/>
              <a:chOff x="1775533" y="2742578"/>
              <a:chExt cx="898801" cy="367390"/>
            </a:xfrm>
          </p:grpSpPr>
          <p:sp>
            <p:nvSpPr>
              <p:cNvPr id="35" name="燕尾形 34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燕尾形 35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6647952" y="4355216"/>
            <a:ext cx="3128454" cy="614045"/>
            <a:chOff x="6478002" y="4443137"/>
            <a:chExt cx="3129758" cy="614301"/>
          </a:xfrm>
        </p:grpSpPr>
        <p:sp>
          <p:nvSpPr>
            <p:cNvPr id="33" name="文本框 32"/>
            <p:cNvSpPr txBox="1"/>
            <p:nvPr/>
          </p:nvSpPr>
          <p:spPr>
            <a:xfrm>
              <a:off x="7397960" y="4443137"/>
              <a:ext cx="2209800" cy="614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400" b="0" u="none" baseline="0" dirty="0">
                  <a:solidFill>
                    <a:srgbClr val="FF0000"/>
                  </a:solidFill>
                  <a:uFill>
                    <a:solidFill>
                      <a:srgbClr val="FE970E"/>
                    </a:solidFill>
                  </a:uFill>
                </a:rPr>
                <a:t>习题练习</a:t>
              </a: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478002" y="4613921"/>
              <a:ext cx="670290" cy="273984"/>
              <a:chOff x="1775533" y="2742578"/>
              <a:chExt cx="898801" cy="367390"/>
            </a:xfrm>
          </p:grpSpPr>
          <p:sp>
            <p:nvSpPr>
              <p:cNvPr id="38" name="燕尾形 37"/>
              <p:cNvSpPr/>
              <p:nvPr userDrawn="1"/>
            </p:nvSpPr>
            <p:spPr>
              <a:xfrm>
                <a:off x="1775533" y="2742578"/>
                <a:ext cx="409487" cy="367390"/>
              </a:xfrm>
              <a:prstGeom prst="chevron">
                <a:avLst/>
              </a:prstGeom>
              <a:solidFill>
                <a:srgbClr val="FE9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39" name="燕尾形 38"/>
              <p:cNvSpPr/>
              <p:nvPr userDrawn="1"/>
            </p:nvSpPr>
            <p:spPr>
              <a:xfrm>
                <a:off x="2116165" y="2742578"/>
                <a:ext cx="558169" cy="367390"/>
              </a:xfrm>
              <a:prstGeom prst="chevron">
                <a:avLst/>
              </a:prstGeom>
              <a:solidFill>
                <a:srgbClr val="036E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&amp;pky12158171100_sjzg_VCG41N1290674321&amp;"/>
          <p:cNvPicPr>
            <a:picLocks noChangeAspect="1"/>
          </p:cNvPicPr>
          <p:nvPr/>
        </p:nvPicPr>
        <p:blipFill>
          <a:blip r:embed="rId2">
            <a:alphaModFix amt="90000"/>
          </a:blip>
          <a:stretch>
            <a:fillRect/>
          </a:stretch>
        </p:blipFill>
        <p:spPr>
          <a:xfrm>
            <a:off x="0" y="635"/>
            <a:ext cx="12188825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课程导入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74065" y="1898015"/>
            <a:ext cx="4722495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电话已经成为我们生活中的一部分。电话是如何工作的？它的使用又有哪些特点呢？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2650" y="1900555"/>
            <a:ext cx="3383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古代信息的传递方法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Text Box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7760" y="4699000"/>
            <a:ext cx="1558925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狼烟报警</a:t>
            </a:r>
          </a:p>
        </p:txBody>
      </p:sp>
      <p:sp>
        <p:nvSpPr>
          <p:cNvPr id="42" name="Text Box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798347" y="4698999"/>
            <a:ext cx="169468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飞鸽传书</a:t>
            </a:r>
          </a:p>
        </p:txBody>
      </p:sp>
      <p:sp>
        <p:nvSpPr>
          <p:cNvPr id="43" name="Text Box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91848" y="4699001"/>
            <a:ext cx="1628937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ct val="50000"/>
              </a:spcBef>
              <a:defRPr sz="2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2400" b="0" dirty="0">
                <a:solidFill>
                  <a:prstClr val="black"/>
                </a:solidFill>
                <a:latin typeface="+mn-lt"/>
                <a:ea typeface="+mn-ea"/>
                <a:sym typeface="+mn-ea"/>
              </a:rPr>
              <a:t>快马传书</a:t>
            </a:r>
          </a:p>
        </p:txBody>
      </p:sp>
      <p:pic>
        <p:nvPicPr>
          <p:cNvPr id="44" name="图片 43" descr="u=3385506782,1136805390&amp;fm=26&amp;gp=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64845" y="2740025"/>
            <a:ext cx="2515870" cy="1740535"/>
          </a:xfrm>
          <a:prstGeom prst="rect">
            <a:avLst/>
          </a:prstGeom>
        </p:spPr>
      </p:pic>
      <p:pic>
        <p:nvPicPr>
          <p:cNvPr id="46" name="图片 45" descr="u=1916473690,678694458&amp;fm=26&amp;gp=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16295" y="2740025"/>
            <a:ext cx="2523490" cy="1740535"/>
          </a:xfrm>
          <a:prstGeom prst="rect">
            <a:avLst/>
          </a:prstGeom>
        </p:spPr>
      </p:pic>
      <p:pic>
        <p:nvPicPr>
          <p:cNvPr id="45" name="图片 44" descr="tim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400425" y="2740025"/>
            <a:ext cx="2313940" cy="1734820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715" y="2739390"/>
            <a:ext cx="2531745" cy="173482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9331960" y="4699000"/>
            <a:ext cx="144272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prstClr val="black"/>
                </a:solidFill>
              </a:rPr>
              <a:t>特殊声音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2650" y="1900555"/>
            <a:ext cx="3383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现代信息的传递方法</a:t>
            </a:r>
            <a:endParaRPr lang="zh-CN" altLang="en-US" sz="2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Text Box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66575" y="5102122"/>
            <a:ext cx="2067958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有线通信</a:t>
            </a:r>
          </a:p>
        </p:txBody>
      </p:sp>
      <p:sp>
        <p:nvSpPr>
          <p:cNvPr id="9" name="Text Box 7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534187" y="5102224"/>
            <a:ext cx="1694680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无线通信</a:t>
            </a:r>
          </a:p>
        </p:txBody>
      </p:sp>
      <p:sp>
        <p:nvSpPr>
          <p:cNvPr id="5" name="Text Box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15405" y="5102225"/>
            <a:ext cx="2195195" cy="5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数字化通信</a:t>
            </a:r>
          </a:p>
        </p:txBody>
      </p:sp>
      <p:sp>
        <p:nvSpPr>
          <p:cNvPr id="11" name="Text Box 9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424670" y="5102225"/>
            <a:ext cx="180975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20000"/>
                    <a:lumOff val="80000"/>
                  </a:schemeClr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400" dirty="0">
                <a:solidFill>
                  <a:prstClr val="black"/>
                </a:solidFill>
                <a:sym typeface="+mn-ea"/>
              </a:rPr>
              <a:t>   纸张通信</a:t>
            </a:r>
          </a:p>
        </p:txBody>
      </p:sp>
      <p:pic>
        <p:nvPicPr>
          <p:cNvPr id="6" name="图片 5" descr="tim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rcRect l="8092" t="1293"/>
          <a:stretch>
            <a:fillRect/>
          </a:stretch>
        </p:blipFill>
        <p:spPr>
          <a:xfrm>
            <a:off x="379095" y="2872740"/>
            <a:ext cx="2639695" cy="1890395"/>
          </a:xfrm>
          <a:prstGeom prst="rect">
            <a:avLst/>
          </a:prstGeom>
        </p:spPr>
      </p:pic>
      <p:pic>
        <p:nvPicPr>
          <p:cNvPr id="7" name="图片 6" descr="tim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327400" y="2740025"/>
            <a:ext cx="2306320" cy="2306320"/>
          </a:xfrm>
          <a:prstGeom prst="rect">
            <a:avLst/>
          </a:prstGeom>
        </p:spPr>
      </p:pic>
      <p:pic>
        <p:nvPicPr>
          <p:cNvPr id="13" name="图片 12" descr="gegua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054725" y="3026410"/>
            <a:ext cx="2691765" cy="1868170"/>
          </a:xfrm>
          <a:prstGeom prst="rect">
            <a:avLst/>
          </a:prstGeom>
        </p:spPr>
      </p:pic>
      <p:pic>
        <p:nvPicPr>
          <p:cNvPr id="14" name="图片 13" descr="535083ccb1a1f10cbe1adc926a47cf02-sz_15382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 flipH="1">
            <a:off x="9258935" y="2882265"/>
            <a:ext cx="2141220" cy="20224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2650" y="2395220"/>
            <a:ext cx="466344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1876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年贝尔发明</a:t>
            </a:r>
            <a:r>
              <a:rPr lang="zh-CN" altLang="en-US" sz="2800" dirty="0">
                <a:sym typeface="+mn-ea"/>
              </a:rPr>
              <a:t>了电话，使人们能够冲破空间的阻隔互通信息，现在我们的生活已经离不开“现代顺风耳”了。</a:t>
            </a:r>
            <a:endParaRPr lang="zh-CN" altLang="en-US" sz="28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9218" name="Picture 2" descr="https://timgsa.baidu.com/timg?image&amp;quality=80&amp;size=b9999_10000&amp;sec=1595780056158&amp;di=09d293453568ac8ae83e87e89584fe87&amp;imgtype=0&amp;src=http%3A%2F%2Fcrawl.nosdn.127.net%2F7d79002fc64d923af91141cb9d3f3dc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87"/>
          <a:stretch>
            <a:fillRect/>
          </a:stretch>
        </p:blipFill>
        <p:spPr bwMode="auto">
          <a:xfrm>
            <a:off x="6093460" y="1603375"/>
            <a:ext cx="5066665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2650" y="2318385"/>
            <a:ext cx="4326255" cy="2330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电话是怎样把振动的声信息转化为电信息呢?</a:t>
            </a:r>
          </a:p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又是怎样把电信息还原成振动的声信息呢？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7520" y="1749425"/>
            <a:ext cx="5408930" cy="335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2358" y="190025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电话的基本结构</a:t>
            </a:r>
            <a:endParaRPr lang="en-US" altLang="zh-CN" sz="2800" b="1" dirty="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4900" y="2056477"/>
            <a:ext cx="295322" cy="210471"/>
            <a:chOff x="435463" y="1226414"/>
            <a:chExt cx="295380" cy="210512"/>
          </a:xfrm>
        </p:grpSpPr>
        <p:sp>
          <p:nvSpPr>
            <p:cNvPr id="4" name="矩形 3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365" y="1652083"/>
            <a:ext cx="3738465" cy="3554141"/>
          </a:xfrm>
          <a:prstGeom prst="rect">
            <a:avLst/>
          </a:prstGeom>
        </p:spPr>
      </p:pic>
      <p:sp>
        <p:nvSpPr>
          <p:cNvPr id="73748" name="矩形 73747"/>
          <p:cNvSpPr/>
          <p:nvPr/>
        </p:nvSpPr>
        <p:spPr>
          <a:xfrm>
            <a:off x="882650" y="3125470"/>
            <a:ext cx="5543550" cy="5340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听筒：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把变化的电信号转变成声信号</a:t>
            </a:r>
          </a:p>
        </p:txBody>
      </p:sp>
      <p:sp>
        <p:nvSpPr>
          <p:cNvPr id="15" name="Text Box 4"/>
          <p:cNvSpPr txBox="1"/>
          <p:nvPr/>
        </p:nvSpPr>
        <p:spPr>
          <a:xfrm>
            <a:off x="882650" y="3703320"/>
            <a:ext cx="3221990" cy="5340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en-US" sz="24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老式电话的工作原理 </a:t>
            </a:r>
          </a:p>
        </p:txBody>
      </p:sp>
      <p:sp>
        <p:nvSpPr>
          <p:cNvPr id="154637" name="矩形 154636"/>
          <p:cNvSpPr/>
          <p:nvPr/>
        </p:nvSpPr>
        <p:spPr>
          <a:xfrm>
            <a:off x="840740" y="5396865"/>
            <a:ext cx="762000" cy="645160"/>
          </a:xfrm>
          <a:prstGeom prst="rect">
            <a:avLst/>
          </a:prstGeom>
          <a:noFill/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声音振动</a:t>
            </a:r>
          </a:p>
        </p:txBody>
      </p:sp>
      <p:sp>
        <p:nvSpPr>
          <p:cNvPr id="154638" name="下箭头 154637"/>
          <p:cNvSpPr/>
          <p:nvPr/>
        </p:nvSpPr>
        <p:spPr>
          <a:xfrm rot="-5400000">
            <a:off x="1896428" y="5481003"/>
            <a:ext cx="180975" cy="466725"/>
          </a:xfrm>
          <a:prstGeom prst="downArrow">
            <a:avLst>
              <a:gd name="adj1" fmla="val 50000"/>
              <a:gd name="adj2" fmla="val 64437"/>
            </a:avLst>
          </a:prstGeom>
          <a:solidFill>
            <a:srgbClr val="BDD7EE"/>
          </a:solidFill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639" name="矩形 154638"/>
          <p:cNvSpPr/>
          <p:nvPr/>
        </p:nvSpPr>
        <p:spPr>
          <a:xfrm>
            <a:off x="2288540" y="5396865"/>
            <a:ext cx="914400" cy="645160"/>
          </a:xfrm>
          <a:prstGeom prst="rect">
            <a:avLst/>
          </a:prstGeom>
          <a:noFill/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膜片压迫炭粒</a:t>
            </a:r>
          </a:p>
        </p:txBody>
      </p:sp>
      <p:sp>
        <p:nvSpPr>
          <p:cNvPr id="154640" name="下箭头 154639"/>
          <p:cNvSpPr/>
          <p:nvPr/>
        </p:nvSpPr>
        <p:spPr>
          <a:xfrm rot="-5400000">
            <a:off x="3420428" y="5481003"/>
            <a:ext cx="180975" cy="466725"/>
          </a:xfrm>
          <a:prstGeom prst="downArrow">
            <a:avLst>
              <a:gd name="adj1" fmla="val 50000"/>
              <a:gd name="adj2" fmla="val 64437"/>
            </a:avLst>
          </a:prstGeom>
          <a:solidFill>
            <a:srgbClr val="BDD7EE"/>
          </a:solidFill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641" name="矩形 154640"/>
          <p:cNvSpPr/>
          <p:nvPr/>
        </p:nvSpPr>
        <p:spPr>
          <a:xfrm>
            <a:off x="3812540" y="5396865"/>
            <a:ext cx="1143000" cy="645160"/>
          </a:xfrm>
          <a:prstGeom prst="rect">
            <a:avLst/>
          </a:prstGeom>
          <a:noFill/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炭粒的电阻变化</a:t>
            </a:r>
          </a:p>
        </p:txBody>
      </p:sp>
      <p:sp>
        <p:nvSpPr>
          <p:cNvPr id="154642" name="下箭头 154641"/>
          <p:cNvSpPr/>
          <p:nvPr/>
        </p:nvSpPr>
        <p:spPr>
          <a:xfrm rot="-5543156">
            <a:off x="5184140" y="5473065"/>
            <a:ext cx="152400" cy="457200"/>
          </a:xfrm>
          <a:prstGeom prst="downArrow">
            <a:avLst>
              <a:gd name="adj1" fmla="val 50000"/>
              <a:gd name="adj2" fmla="val 75000"/>
            </a:avLst>
          </a:prstGeom>
          <a:solidFill>
            <a:srgbClr val="BDD7EE"/>
          </a:solidFill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643" name="矩形 154642"/>
          <p:cNvSpPr/>
          <p:nvPr/>
        </p:nvSpPr>
        <p:spPr>
          <a:xfrm>
            <a:off x="5565140" y="5244465"/>
            <a:ext cx="914400" cy="922020"/>
          </a:xfrm>
          <a:prstGeom prst="rect">
            <a:avLst/>
          </a:prstGeom>
          <a:noFill/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流过炭粒的电流变化</a:t>
            </a:r>
          </a:p>
        </p:txBody>
      </p:sp>
      <p:sp>
        <p:nvSpPr>
          <p:cNvPr id="154644" name="下箭头 154643"/>
          <p:cNvSpPr/>
          <p:nvPr/>
        </p:nvSpPr>
        <p:spPr>
          <a:xfrm rot="-5400000">
            <a:off x="6670040" y="5511165"/>
            <a:ext cx="152400" cy="381000"/>
          </a:xfrm>
          <a:prstGeom prst="downArrow">
            <a:avLst>
              <a:gd name="adj1" fmla="val 50000"/>
              <a:gd name="adj2" fmla="val 62500"/>
            </a:avLst>
          </a:prstGeom>
          <a:solidFill>
            <a:srgbClr val="BDD7EE"/>
          </a:solidFill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54645" name="矩形 154644"/>
          <p:cNvSpPr/>
          <p:nvPr/>
        </p:nvSpPr>
        <p:spPr>
          <a:xfrm>
            <a:off x="7089140" y="5244465"/>
            <a:ext cx="1371600" cy="922020"/>
          </a:xfrm>
          <a:prstGeom prst="rect">
            <a:avLst/>
          </a:prstGeom>
          <a:noFill/>
          <a:ln w="9525" cap="flat" cmpd="sng">
            <a:solidFill>
              <a:srgbClr val="036EB8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lstStyle/>
          <a:p>
            <a:pPr algn="ctr"/>
            <a:r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t>形成了随声音变化的电流信号</a:t>
            </a:r>
          </a:p>
        </p:txBody>
      </p:sp>
      <p:sp>
        <p:nvSpPr>
          <p:cNvPr id="154636" name="矩形 154635"/>
          <p:cNvSpPr/>
          <p:nvPr/>
        </p:nvSpPr>
        <p:spPr>
          <a:xfrm>
            <a:off x="882650" y="4472940"/>
            <a:ext cx="32766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effectLst/>
                <a:latin typeface="Calibri" panose="020F0502020204030204" charset="0"/>
                <a:ea typeface="微软雅黑" panose="020B0503020204020204" pitchFamily="34" charset="-122"/>
              </a:rPr>
              <a:t>①</a:t>
            </a:r>
            <a:r>
              <a:rPr lang="zh-CN" altLang="en-US" sz="240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话筒的工作原理：</a:t>
            </a:r>
          </a:p>
        </p:txBody>
      </p:sp>
      <p:sp>
        <p:nvSpPr>
          <p:cNvPr id="73735" name="矩形 73734"/>
          <p:cNvSpPr/>
          <p:nvPr/>
        </p:nvSpPr>
        <p:spPr>
          <a:xfrm>
            <a:off x="882650" y="2567940"/>
            <a:ext cx="5976938" cy="53403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fontAlgn="auto">
              <a:lnSpc>
                <a:spcPct val="120000"/>
              </a:lnSpc>
              <a:spcBef>
                <a:spcPct val="50000"/>
              </a:spcBef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话筒：</a:t>
            </a: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把声信号转化成变化的电信号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初步认识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电流把信息传到远方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82358" y="1900253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电话的基本结构</a:t>
            </a:r>
            <a:endParaRPr lang="en-US" altLang="zh-CN" sz="2800" b="1" dirty="0"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34900" y="2056477"/>
            <a:ext cx="295322" cy="210471"/>
            <a:chOff x="435463" y="1226414"/>
            <a:chExt cx="295380" cy="210512"/>
          </a:xfrm>
        </p:grpSpPr>
        <p:sp>
          <p:nvSpPr>
            <p:cNvPr id="4" name="矩形 3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8365" y="1652083"/>
            <a:ext cx="3738465" cy="355414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2650" y="2740660"/>
            <a:ext cx="31064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Calibri" panose="020F0502020204030204" charset="0"/>
                <a:ea typeface="微软雅黑" panose="020B0503020204020204" pitchFamily="34" charset="-122"/>
                <a:sym typeface="+mn-ea"/>
              </a:rPr>
              <a:t>②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听筒的工作原理：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82650" y="3370580"/>
            <a:ext cx="6612890" cy="2675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听筒内有一个电磁铁，电磁铁吸引一块薄铁膜片。由于线圈中电流不断变化，电磁铁对膜片的作用也随之变化，使膜片振动，在空气中形成声波。这样就可以听到对方的讲话了。 </a:t>
            </a:r>
            <a:endParaRPr lang="zh-CN" altLang="en-US" sz="28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243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电话交换机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1081405" y="1583055"/>
            <a:ext cx="967232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图中的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部电话间都能通话，至少需要连接多少根线？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974215" y="2567940"/>
            <a:ext cx="2713990" cy="2632710"/>
            <a:chOff x="1413" y="1678"/>
            <a:chExt cx="4274" cy="4146"/>
          </a:xfrm>
        </p:grpSpPr>
        <p:pic>
          <p:nvPicPr>
            <p:cNvPr id="52" name="图片 51" descr="0116b4dd-127f-4e39-aaed-f2b6f3027022"/>
            <p:cNvPicPr preferRelativeResize="0">
              <a:picLocks noChangeAspect="1" noChangeArrowheads="1"/>
            </p:cNvPicPr>
            <p:nvPr>
              <p:custDataLst>
                <p:tags r:id="rId18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079" y="4828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图片 49" descr="0116b4dd-127f-4e39-aaed-f2b6f3027022"/>
            <p:cNvPicPr preferRelativeResize="0">
              <a:picLocks noChangeAspect="1" noChangeArrowheads="1"/>
            </p:cNvPicPr>
            <p:nvPr>
              <p:custDataLst>
                <p:tags r:id="rId19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99" y="3299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Line 2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2533" y="2732"/>
              <a:ext cx="1188" cy="849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7" name="Line 3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4483" y="3484"/>
              <a:ext cx="339" cy="1358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9" name="Line 4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3720" y="2721"/>
              <a:ext cx="763" cy="2121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11" name="Line 5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>
              <a:off x="3720" y="2732"/>
              <a:ext cx="1102" cy="763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2" name="Line 6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>
              <a:off x="2533" y="3582"/>
              <a:ext cx="423" cy="1272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3" name="Line 7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>
              <a:off x="2533" y="3570"/>
              <a:ext cx="1951" cy="1272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4" name="Line 8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2533" y="3518"/>
              <a:ext cx="2289" cy="86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5" name="Line 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V="1">
              <a:off x="2955" y="4853"/>
              <a:ext cx="1528" cy="0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6" name="Line 10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V="1">
              <a:off x="2955" y="3507"/>
              <a:ext cx="1867" cy="1358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47" name="Line 11"/>
            <p:cNvSpPr>
              <a:spLocks noChangeShapeType="1"/>
            </p:cNvSpPr>
            <p:nvPr>
              <p:custDataLst>
                <p:tags r:id="rId29"/>
              </p:custDataLst>
            </p:nvPr>
          </p:nvSpPr>
          <p:spPr bwMode="auto">
            <a:xfrm flipV="1">
              <a:off x="2955" y="2732"/>
              <a:ext cx="765" cy="2121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pic>
          <p:nvPicPr>
            <p:cNvPr id="48" name="图片 47" descr="0116b4dd-127f-4e39-aaed-f2b6f3027022"/>
            <p:cNvPicPr preferRelativeResize="0">
              <a:picLocks noChangeAspect="1" noChangeArrowheads="1"/>
            </p:cNvPicPr>
            <p:nvPr>
              <p:custDataLst>
                <p:tags r:id="rId30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13" y="3157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" name="图片 48" descr="0116b4dd-127f-4e39-aaed-f2b6f3027022"/>
            <p:cNvPicPr preferRelativeResize="0">
              <a:picLocks noChangeAspect="1" noChangeArrowheads="1"/>
            </p:cNvPicPr>
            <p:nvPr>
              <p:custDataLst>
                <p:tags r:id="rId31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212" y="1678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图片 50" descr="0116b4dd-127f-4e39-aaed-f2b6f3027022"/>
            <p:cNvPicPr preferRelativeResize="0">
              <a:picLocks noChangeAspect="1" noChangeArrowheads="1"/>
            </p:cNvPicPr>
            <p:nvPr>
              <p:custDataLst>
                <p:tags r:id="rId32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014" y="4836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6765290" y="2507615"/>
            <a:ext cx="3053080" cy="2736850"/>
            <a:chOff x="7963" y="1613"/>
            <a:chExt cx="4808" cy="4310"/>
          </a:xfrm>
        </p:grpSpPr>
        <p:grpSp>
          <p:nvGrpSpPr>
            <p:cNvPr id="63" name="组合 62"/>
            <p:cNvGrpSpPr/>
            <p:nvPr>
              <p:custDataLst>
                <p:tags r:id="rId3"/>
              </p:custDataLst>
            </p:nvPr>
          </p:nvGrpSpPr>
          <p:grpSpPr>
            <a:xfrm>
              <a:off x="9573" y="2786"/>
              <a:ext cx="1867" cy="1813"/>
              <a:chOff x="201056" y="2209555"/>
              <a:chExt cx="1439845" cy="1352610"/>
            </a:xfrm>
          </p:grpSpPr>
          <p:sp>
            <p:nvSpPr>
              <p:cNvPr id="64" name="椭圆 63"/>
              <p:cNvSpPr/>
              <p:nvPr>
                <p:custDataLst>
                  <p:tags r:id="rId14"/>
                </p:custDataLst>
              </p:nvPr>
            </p:nvSpPr>
            <p:spPr>
              <a:xfrm>
                <a:off x="201056" y="2209555"/>
                <a:ext cx="1439845" cy="1352610"/>
              </a:xfrm>
              <a:prstGeom prst="ellipse">
                <a:avLst/>
              </a:prstGeom>
              <a:solidFill>
                <a:schemeClr val="bg1">
                  <a:lumMod val="95000"/>
                  <a:alpha val="9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5" name="椭圆 64"/>
              <p:cNvSpPr/>
              <p:nvPr>
                <p:custDataLst>
                  <p:tags r:id="rId15"/>
                </p:custDataLst>
              </p:nvPr>
            </p:nvSpPr>
            <p:spPr>
              <a:xfrm>
                <a:off x="377798" y="2360592"/>
                <a:ext cx="1086743" cy="1039295"/>
              </a:xfrm>
              <a:prstGeom prst="ellipse">
                <a:avLst/>
              </a:prstGeom>
              <a:noFill/>
              <a:ln w="38100">
                <a:solidFill>
                  <a:srgbClr val="035388"/>
                </a:solidFill>
              </a:ln>
              <a:effectLst>
                <a:innerShdw blurRad="88900" dist="50800" dir="14400000">
                  <a:prstClr val="black">
                    <a:alpha val="3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6" name="椭圆 65"/>
              <p:cNvSpPr/>
              <p:nvPr>
                <p:custDataLst>
                  <p:tags r:id="rId16"/>
                </p:custDataLst>
              </p:nvPr>
            </p:nvSpPr>
            <p:spPr>
              <a:xfrm>
                <a:off x="464101" y="2439689"/>
                <a:ext cx="933716" cy="881101"/>
              </a:xfrm>
              <a:prstGeom prst="ellipse">
                <a:avLst/>
              </a:prstGeom>
              <a:solidFill>
                <a:srgbClr val="03538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7" name="文本框 44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433273" y="2582284"/>
                <a:ext cx="945605" cy="61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电话</a:t>
                </a:r>
              </a:p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交换机</a:t>
                </a:r>
              </a:p>
            </p:txBody>
          </p:sp>
        </p:grpSp>
        <p:sp>
          <p:nvSpPr>
            <p:cNvPr id="20" name="Line 7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954" y="3601"/>
              <a:ext cx="774" cy="2"/>
            </a:xfrm>
            <a:custGeom>
              <a:avLst/>
              <a:gdLst>
                <a:gd name="T0" fmla="*/ 0 w 414"/>
                <a:gd name="T1" fmla="*/ 0 h 1"/>
                <a:gd name="T2" fmla="*/ 414 w 41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1">
                  <a:moveTo>
                    <a:pt x="0" y="0"/>
                  </a:moveTo>
                  <a:lnTo>
                    <a:pt x="414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pic>
          <p:nvPicPr>
            <p:cNvPr id="21" name="图片 230415" descr="0116b4dd-127f-4e39-aaed-f2b6f3027022"/>
            <p:cNvPicPr preferRelativeResize="0"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63" y="3139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" name="图片 230416" descr="0116b4dd-127f-4e39-aaed-f2b6f3027022"/>
            <p:cNvPicPr preferRelativeResize="0"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59" y="1613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" name="图片 230417" descr="0116b4dd-127f-4e39-aaed-f2b6f3027022"/>
            <p:cNvPicPr preferRelativeResize="0"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783" y="3042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" name="图片 230418" descr="0116b4dd-127f-4e39-aaed-f2b6f3027022"/>
            <p:cNvPicPr preferRelativeResize="0"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81" y="4935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图片 230419" descr="0116b4dd-127f-4e39-aaed-f2b6f3027022"/>
            <p:cNvPicPr preferRelativeResize="0"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926" y="4901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Line 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 rot="21090624">
              <a:off x="10477" y="2443"/>
              <a:ext cx="72" cy="555"/>
            </a:xfrm>
            <a:custGeom>
              <a:avLst/>
              <a:gdLst>
                <a:gd name="T0" fmla="*/ 2 w 2"/>
                <a:gd name="T1" fmla="*/ 0 h 443"/>
                <a:gd name="T2" fmla="*/ 0 w 2"/>
                <a:gd name="T3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42">
                  <a:moveTo>
                    <a:pt x="2" y="0"/>
                  </a:moveTo>
                  <a:lnTo>
                    <a:pt x="0" y="443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18" name="Line 9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1039" y="4228"/>
              <a:ext cx="385" cy="744"/>
            </a:xfrm>
            <a:custGeom>
              <a:avLst/>
              <a:gdLst>
                <a:gd name="T0" fmla="*/ 0 w 206"/>
                <a:gd name="T1" fmla="*/ 0 h 398"/>
                <a:gd name="T2" fmla="*/ 206 w 206"/>
                <a:gd name="T3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6" h="398">
                  <a:moveTo>
                    <a:pt x="0" y="0"/>
                  </a:moveTo>
                  <a:lnTo>
                    <a:pt x="206" y="398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29" name="Line 10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9624" y="4251"/>
              <a:ext cx="413" cy="744"/>
            </a:xfrm>
            <a:custGeom>
              <a:avLst/>
              <a:gdLst>
                <a:gd name="T0" fmla="*/ 0 w 221"/>
                <a:gd name="T1" fmla="*/ 398 h 398"/>
                <a:gd name="T2" fmla="*/ 221 w 221"/>
                <a:gd name="T3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1" h="398">
                  <a:moveTo>
                    <a:pt x="0" y="398"/>
                  </a:moveTo>
                  <a:lnTo>
                    <a:pt x="221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30" name="Line 3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1300" y="3678"/>
              <a:ext cx="473" cy="2"/>
            </a:xfrm>
            <a:custGeom>
              <a:avLst/>
              <a:gdLst>
                <a:gd name="T0" fmla="*/ 253 w 253"/>
                <a:gd name="T1" fmla="*/ 0 h 1"/>
                <a:gd name="T2" fmla="*/ 0 w 25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3" h="1">
                  <a:moveTo>
                    <a:pt x="253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</p:grpSp>
      <p:sp>
        <p:nvSpPr>
          <p:cNvPr id="32" name="右箭头 31"/>
          <p:cNvSpPr/>
          <p:nvPr>
            <p:custDataLst>
              <p:tags r:id="rId2"/>
            </p:custDataLst>
          </p:nvPr>
        </p:nvSpPr>
        <p:spPr>
          <a:xfrm>
            <a:off x="5358686" y="3792932"/>
            <a:ext cx="779730" cy="389561"/>
          </a:xfrm>
          <a:prstGeom prst="rightArrow">
            <a:avLst>
              <a:gd name="adj1" fmla="val 50000"/>
              <a:gd name="adj2" fmla="val 64786"/>
            </a:avLst>
          </a:prstGeom>
          <a:solidFill>
            <a:srgbClr val="B56BA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45"/>
          </a:p>
        </p:txBody>
      </p:sp>
      <p:sp>
        <p:nvSpPr>
          <p:cNvPr id="33" name="文本框 32"/>
          <p:cNvSpPr txBox="1"/>
          <p:nvPr/>
        </p:nvSpPr>
        <p:spPr>
          <a:xfrm>
            <a:off x="882650" y="5639435"/>
            <a:ext cx="3738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人们发明了电话交换机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243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电话交换机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19"/>
          <p:cNvSpPr txBox="1"/>
          <p:nvPr>
            <p:custDataLst>
              <p:tags r:id="rId1"/>
            </p:custDataLst>
          </p:nvPr>
        </p:nvSpPr>
        <p:spPr>
          <a:xfrm>
            <a:off x="882650" y="1898015"/>
            <a:ext cx="3503295" cy="4305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800" b="0">
                <a:solidFill>
                  <a:schemeClr val="tx1"/>
                </a:solidFill>
                <a:cs typeface="Times New Roman" panose="02020603050405020304" charset="0"/>
              </a:rPr>
              <a:t>①电话交换机的作用</a:t>
            </a:r>
          </a:p>
        </p:txBody>
      </p:sp>
      <p:sp>
        <p:nvSpPr>
          <p:cNvPr id="39" name="文本框 6"/>
          <p:cNvSpPr txBox="1"/>
          <p:nvPr>
            <p:custDataLst>
              <p:tags r:id="rId2"/>
            </p:custDataLst>
          </p:nvPr>
        </p:nvSpPr>
        <p:spPr>
          <a:xfrm>
            <a:off x="4625975" y="1553845"/>
            <a:ext cx="5866765" cy="988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减少电话线的数量，提高线路的利用率。</a:t>
            </a:r>
          </a:p>
          <a:p>
            <a:pPr>
              <a:lnSpc>
                <a:spcPts val="3500"/>
              </a:lnSpc>
            </a:pPr>
            <a:r>
              <a:rPr lang="zh-CN" altLang="en-US" sz="24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便于通话时接通，通话完毕断开。</a:t>
            </a:r>
          </a:p>
        </p:txBody>
      </p:sp>
      <p:grpSp>
        <p:nvGrpSpPr>
          <p:cNvPr id="53" name="组合 52"/>
          <p:cNvGrpSpPr/>
          <p:nvPr>
            <p:custDataLst>
              <p:tags r:id="rId3"/>
            </p:custDataLst>
          </p:nvPr>
        </p:nvGrpSpPr>
        <p:grpSpPr>
          <a:xfrm>
            <a:off x="6169660" y="2871470"/>
            <a:ext cx="3799205" cy="3090545"/>
            <a:chOff x="4624160" y="2164168"/>
            <a:chExt cx="3018700" cy="2569735"/>
          </a:xfrm>
        </p:grpSpPr>
        <p:pic>
          <p:nvPicPr>
            <p:cNvPr id="54" name="图片 53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4624160" y="2164168"/>
              <a:ext cx="3018700" cy="2569735"/>
            </a:xfrm>
            <a:prstGeom prst="rect">
              <a:avLst/>
            </a:prstGeom>
          </p:spPr>
        </p:pic>
        <p:sp>
          <p:nvSpPr>
            <p:cNvPr id="55" name="TextBox 19"/>
            <p:cNvSpPr txBox="1"/>
            <p:nvPr>
              <p:custDataLst>
                <p:tags r:id="rId21"/>
              </p:custDataLst>
            </p:nvPr>
          </p:nvSpPr>
          <p:spPr>
            <a:xfrm>
              <a:off x="5302464" y="2510625"/>
              <a:ext cx="1407109" cy="204333"/>
            </a:xfrm>
            <a:prstGeom prst="rect">
              <a:avLst/>
            </a:prstGeom>
            <a:solidFill>
              <a:srgbClr val="0070C0"/>
            </a:solidFill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600" b="0">
                  <a:cs typeface="Times New Roman" panose="02020603050405020304" charset="0"/>
                </a:rPr>
                <a:t> 电话交换机 </a:t>
              </a:r>
            </a:p>
          </p:txBody>
        </p:sp>
      </p:grpSp>
      <p:sp>
        <p:nvSpPr>
          <p:cNvPr id="56" name="左大括号 55"/>
          <p:cNvSpPr/>
          <p:nvPr>
            <p:custDataLst>
              <p:tags r:id="rId4"/>
            </p:custDataLst>
          </p:nvPr>
        </p:nvSpPr>
        <p:spPr>
          <a:xfrm>
            <a:off x="4386288" y="1774261"/>
            <a:ext cx="239714" cy="634201"/>
          </a:xfrm>
          <a:prstGeom prst="leftBrace">
            <a:avLst>
              <a:gd name="adj1" fmla="val 8333"/>
              <a:gd name="adj2" fmla="val 50000"/>
            </a:avLst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400810" y="3007995"/>
            <a:ext cx="3053080" cy="2736850"/>
            <a:chOff x="7963" y="1613"/>
            <a:chExt cx="4808" cy="4310"/>
          </a:xfrm>
        </p:grpSpPr>
        <p:grpSp>
          <p:nvGrpSpPr>
            <p:cNvPr id="58" name="组合 57"/>
            <p:cNvGrpSpPr/>
            <p:nvPr>
              <p:custDataLst>
                <p:tags r:id="rId5"/>
              </p:custDataLst>
            </p:nvPr>
          </p:nvGrpSpPr>
          <p:grpSpPr>
            <a:xfrm>
              <a:off x="9573" y="2786"/>
              <a:ext cx="1867" cy="1813"/>
              <a:chOff x="201056" y="2209555"/>
              <a:chExt cx="1439845" cy="1352610"/>
            </a:xfrm>
          </p:grpSpPr>
          <p:sp>
            <p:nvSpPr>
              <p:cNvPr id="59" name="椭圆 58"/>
              <p:cNvSpPr/>
              <p:nvPr>
                <p:custDataLst>
                  <p:tags r:id="rId16"/>
                </p:custDataLst>
              </p:nvPr>
            </p:nvSpPr>
            <p:spPr>
              <a:xfrm>
                <a:off x="201056" y="2209555"/>
                <a:ext cx="1439845" cy="1352610"/>
              </a:xfrm>
              <a:prstGeom prst="ellipse">
                <a:avLst/>
              </a:prstGeom>
              <a:solidFill>
                <a:schemeClr val="bg1">
                  <a:lumMod val="95000"/>
                  <a:alpha val="96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>
                <p:custDataLst>
                  <p:tags r:id="rId17"/>
                </p:custDataLst>
              </p:nvPr>
            </p:nvSpPr>
            <p:spPr>
              <a:xfrm>
                <a:off x="377798" y="2360592"/>
                <a:ext cx="1086743" cy="1039295"/>
              </a:xfrm>
              <a:prstGeom prst="ellipse">
                <a:avLst/>
              </a:prstGeom>
              <a:noFill/>
              <a:ln w="38100">
                <a:solidFill>
                  <a:srgbClr val="035388"/>
                </a:solidFill>
              </a:ln>
              <a:effectLst>
                <a:innerShdw blurRad="88900" dist="50800" dir="14400000">
                  <a:prstClr val="black">
                    <a:alpha val="39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>
                <p:custDataLst>
                  <p:tags r:id="rId18"/>
                </p:custDataLst>
              </p:nvPr>
            </p:nvSpPr>
            <p:spPr>
              <a:xfrm>
                <a:off x="464101" y="2439689"/>
                <a:ext cx="933716" cy="881101"/>
              </a:xfrm>
              <a:prstGeom prst="ellipse">
                <a:avLst/>
              </a:prstGeom>
              <a:solidFill>
                <a:srgbClr val="03538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2" name="文本框 44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433273" y="2582284"/>
                <a:ext cx="945605" cy="614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电话</a:t>
                </a:r>
              </a:p>
              <a:p>
                <a:pPr algn="ctr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Arial" panose="020B0604020202020204" pitchFamily="34" charset="0"/>
                    <a:sym typeface="+mn-lt"/>
                  </a:rPr>
                  <a:t>交换机</a:t>
                </a:r>
              </a:p>
            </p:txBody>
          </p:sp>
        </p:grpSp>
        <p:sp>
          <p:nvSpPr>
            <p:cNvPr id="68" name="Lin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954" y="3601"/>
              <a:ext cx="774" cy="2"/>
            </a:xfrm>
            <a:custGeom>
              <a:avLst/>
              <a:gdLst>
                <a:gd name="T0" fmla="*/ 0 w 414"/>
                <a:gd name="T1" fmla="*/ 0 h 1"/>
                <a:gd name="T2" fmla="*/ 414 w 414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12" h="1">
                  <a:moveTo>
                    <a:pt x="0" y="0"/>
                  </a:moveTo>
                  <a:lnTo>
                    <a:pt x="414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pic>
          <p:nvPicPr>
            <p:cNvPr id="69" name="图片 230415" descr="0116b4dd-127f-4e39-aaed-f2b6f3027022"/>
            <p:cNvPicPr preferRelativeResize="0"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963" y="3139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" name="图片 230416" descr="0116b4dd-127f-4e39-aaed-f2b6f3027022"/>
            <p:cNvPicPr preferRelativeResize="0"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59" y="1613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" name="图片 230417" descr="0116b4dd-127f-4e39-aaed-f2b6f3027022"/>
            <p:cNvPicPr preferRelativeResize="0"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783" y="3042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" name="图片 230418" descr="0116b4dd-127f-4e39-aaed-f2b6f3027022"/>
            <p:cNvPicPr preferRelativeResize="0"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681" y="4935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" name="图片 230419" descr="0116b4dd-127f-4e39-aaed-f2b6f3027022"/>
            <p:cNvPicPr preferRelativeResize="0"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926" y="4901"/>
              <a:ext cx="988" cy="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" name="Line 2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 rot="21090624">
              <a:off x="10477" y="2443"/>
              <a:ext cx="72" cy="555"/>
            </a:xfrm>
            <a:custGeom>
              <a:avLst/>
              <a:gdLst>
                <a:gd name="T0" fmla="*/ 2 w 2"/>
                <a:gd name="T1" fmla="*/ 0 h 443"/>
                <a:gd name="T2" fmla="*/ 0 w 2"/>
                <a:gd name="T3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" h="442">
                  <a:moveTo>
                    <a:pt x="2" y="0"/>
                  </a:moveTo>
                  <a:lnTo>
                    <a:pt x="0" y="443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75" name="Line 9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1039" y="4228"/>
              <a:ext cx="385" cy="744"/>
            </a:xfrm>
            <a:custGeom>
              <a:avLst/>
              <a:gdLst>
                <a:gd name="T0" fmla="*/ 0 w 206"/>
                <a:gd name="T1" fmla="*/ 0 h 398"/>
                <a:gd name="T2" fmla="*/ 206 w 206"/>
                <a:gd name="T3" fmla="*/ 398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6" h="398">
                  <a:moveTo>
                    <a:pt x="0" y="0"/>
                  </a:moveTo>
                  <a:lnTo>
                    <a:pt x="206" y="398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76" name="Line 10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9624" y="4251"/>
              <a:ext cx="413" cy="744"/>
            </a:xfrm>
            <a:custGeom>
              <a:avLst/>
              <a:gdLst>
                <a:gd name="T0" fmla="*/ 0 w 221"/>
                <a:gd name="T1" fmla="*/ 398 h 398"/>
                <a:gd name="T2" fmla="*/ 221 w 221"/>
                <a:gd name="T3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21" h="398">
                  <a:moveTo>
                    <a:pt x="0" y="398"/>
                  </a:moveTo>
                  <a:lnTo>
                    <a:pt x="221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  <p:sp>
          <p:nvSpPr>
            <p:cNvPr id="77" name="Line 3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1300" y="3678"/>
              <a:ext cx="473" cy="2"/>
            </a:xfrm>
            <a:custGeom>
              <a:avLst/>
              <a:gdLst>
                <a:gd name="T0" fmla="*/ 253 w 253"/>
                <a:gd name="T1" fmla="*/ 0 h 1"/>
                <a:gd name="T2" fmla="*/ 0 w 253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3" h="1">
                  <a:moveTo>
                    <a:pt x="253" y="0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C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1345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243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电话交换机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2390" y="3307879"/>
            <a:ext cx="2129234" cy="19154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81415" y="3197692"/>
            <a:ext cx="2199929" cy="2011211"/>
          </a:xfrm>
          <a:prstGeom prst="rect">
            <a:avLst/>
          </a:prstGeom>
        </p:spPr>
      </p:pic>
      <p:cxnSp>
        <p:nvCxnSpPr>
          <p:cNvPr id="9" name="直接连接符 8"/>
          <p:cNvCxnSpPr/>
          <p:nvPr>
            <p:custDataLst>
              <p:tags r:id="rId3"/>
            </p:custDataLst>
          </p:nvPr>
        </p:nvCxnSpPr>
        <p:spPr>
          <a:xfrm>
            <a:off x="4280300" y="4472045"/>
            <a:ext cx="3204000" cy="0"/>
          </a:xfrm>
          <a:prstGeom prst="line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4"/>
            </p:custDataLst>
          </p:nvPr>
        </p:nvCxnSpPr>
        <p:spPr>
          <a:xfrm>
            <a:off x="4280300" y="4558025"/>
            <a:ext cx="3204000" cy="0"/>
          </a:xfrm>
          <a:prstGeom prst="line">
            <a:avLst/>
          </a:prstGeom>
          <a:ln w="1270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>
            <p:custDataLst>
              <p:tags r:id="rId5"/>
            </p:custDataLst>
          </p:nvPr>
        </p:nvSpPr>
        <p:spPr>
          <a:xfrm>
            <a:off x="994410" y="2309495"/>
            <a:ext cx="10123805" cy="83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29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一个地区的电话都接到同一台交换机上，每部电话都编上号码。使用时，交换机把需要通话的两部电话接通，通话完毕再将线路断开。</a:t>
            </a:r>
          </a:p>
        </p:txBody>
      </p:sp>
      <p:sp>
        <p:nvSpPr>
          <p:cNvPr id="22" name="矩形 21"/>
          <p:cNvSpPr/>
          <p:nvPr>
            <p:custDataLst>
              <p:tags r:id="rId6"/>
            </p:custDataLst>
          </p:nvPr>
        </p:nvSpPr>
        <p:spPr>
          <a:xfrm>
            <a:off x="994410" y="5413375"/>
            <a:ext cx="10123805" cy="835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>
              <a:lnSpc>
                <a:spcPts val="29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如果在一台交换机与另一台交换机之间连上若干电话线，这样两个不同的交换机的用户就能互相通电话了。 </a:t>
            </a: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882650" y="1750060"/>
            <a:ext cx="37611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rPr>
              <a:t>②</a:t>
            </a:r>
            <a:r>
              <a:rPr lang="zh-CN" altLang="en-US"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charset="0"/>
              </a:rPr>
              <a:t>电话交换机的连接</a:t>
            </a:r>
          </a:p>
        </p:txBody>
      </p:sp>
      <p:grpSp>
        <p:nvGrpSpPr>
          <p:cNvPr id="11" name="组合 10"/>
          <p:cNvGrpSpPr/>
          <p:nvPr>
            <p:custDataLst>
              <p:tags r:id="rId8"/>
            </p:custDataLst>
          </p:nvPr>
        </p:nvGrpSpPr>
        <p:grpSpPr>
          <a:xfrm>
            <a:off x="4238300" y="3826445"/>
            <a:ext cx="3375600" cy="70800"/>
            <a:chOff x="2650800" y="2298000"/>
            <a:chExt cx="3375600" cy="70800"/>
          </a:xfrm>
        </p:grpSpPr>
        <p:cxnSp>
          <p:nvCxnSpPr>
            <p:cNvPr id="12" name="直接连接符 11"/>
            <p:cNvCxnSpPr/>
            <p:nvPr>
              <p:custDataLst>
                <p:tags r:id="rId9"/>
              </p:custDataLst>
            </p:nvPr>
          </p:nvCxnSpPr>
          <p:spPr>
            <a:xfrm>
              <a:off x="2692800" y="2368800"/>
              <a:ext cx="33336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>
              <p:custDataLst>
                <p:tags r:id="rId10"/>
              </p:custDataLst>
            </p:nvPr>
          </p:nvCxnSpPr>
          <p:spPr>
            <a:xfrm>
              <a:off x="2650800" y="2298000"/>
              <a:ext cx="3333600" cy="0"/>
            </a:xfrm>
            <a:prstGeom prst="line">
              <a:avLst/>
            </a:prstGeom>
            <a:ln w="127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243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电话交换机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2650" y="1717675"/>
            <a:ext cx="38328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Calibri" panose="020F0502020204030204" charset="0"/>
                <a:ea typeface="微软雅黑" panose="020B0503020204020204" pitchFamily="34" charset="-122"/>
                <a:sym typeface="+mn-ea"/>
              </a:rPr>
              <a:t>③</a:t>
            </a:r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电话“占线”的原因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5" y="2785745"/>
            <a:ext cx="3258820" cy="27273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458" y="2697858"/>
            <a:ext cx="3481841" cy="281564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E:\教科研、论文资料\人教版教学参考编制\21图\21图\21-1-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5168" y="2923025"/>
            <a:ext cx="4104222" cy="2365304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椭圆形标注 19"/>
          <p:cNvSpPr/>
          <p:nvPr/>
        </p:nvSpPr>
        <p:spPr>
          <a:xfrm>
            <a:off x="9707288" y="2649135"/>
            <a:ext cx="1361841" cy="818814"/>
          </a:xfrm>
          <a:prstGeom prst="wedgeEllipseCallout">
            <a:avLst>
              <a:gd name="adj1" fmla="val -42000"/>
              <a:gd name="adj2" fmla="val 123198"/>
            </a:avLst>
          </a:pr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电话线不够了</a:t>
            </a:r>
          </a:p>
        </p:txBody>
      </p:sp>
      <p:sp>
        <p:nvSpPr>
          <p:cNvPr id="23" name="椭圆形标注 22"/>
          <p:cNvSpPr/>
          <p:nvPr/>
        </p:nvSpPr>
        <p:spPr>
          <a:xfrm>
            <a:off x="6349258" y="3068848"/>
            <a:ext cx="1361841" cy="818814"/>
          </a:xfrm>
          <a:prstGeom prst="wedgeEllipseCallout">
            <a:avLst>
              <a:gd name="adj1" fmla="val -92092"/>
              <a:gd name="adj2" fmla="val 87746"/>
            </a:avLst>
          </a:prstGeom>
          <a:solidFill>
            <a:srgbClr val="BDD7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tx1"/>
                </a:solidFill>
              </a:rPr>
              <a:t>电话没放好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24326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电话交换机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82650" y="1717675"/>
            <a:ext cx="38328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④电话交换机的种类</a:t>
            </a:r>
          </a:p>
        </p:txBody>
      </p:sp>
      <p:pic>
        <p:nvPicPr>
          <p:cNvPr id="26626" name="Picture 2" descr="E:\教科研、论文资料\人教版教学参考编制\21图\21图\21-1-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682" y="1700898"/>
            <a:ext cx="2637448" cy="332034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083" y="3371887"/>
            <a:ext cx="3494217" cy="1711453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56" y="3804710"/>
            <a:ext cx="3382845" cy="1953491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矩形 8"/>
          <p:cNvSpPr/>
          <p:nvPr/>
        </p:nvSpPr>
        <p:spPr>
          <a:xfrm>
            <a:off x="530591" y="3071916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早期的人工电话交换机</a:t>
            </a:r>
          </a:p>
        </p:txBody>
      </p:sp>
      <p:sp>
        <p:nvSpPr>
          <p:cNvPr id="6" name="矩形 5"/>
          <p:cNvSpPr/>
          <p:nvPr/>
        </p:nvSpPr>
        <p:spPr>
          <a:xfrm>
            <a:off x="4506258" y="2488617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自动电话交换机</a:t>
            </a:r>
          </a:p>
        </p:txBody>
      </p:sp>
      <p:sp>
        <p:nvSpPr>
          <p:cNvPr id="7" name="矩形 6"/>
          <p:cNvSpPr/>
          <p:nvPr/>
        </p:nvSpPr>
        <p:spPr>
          <a:xfrm>
            <a:off x="7732299" y="1065862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现代程控电话交换机</a:t>
            </a:r>
          </a:p>
        </p:txBody>
      </p:sp>
      <p:pic>
        <p:nvPicPr>
          <p:cNvPr id="12" name="图片 11" descr="32313537363133303b32313537363132383bbcfdcdb7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8040000">
            <a:off x="5911850" y="4692650"/>
            <a:ext cx="2341880" cy="15614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模拟信号与数字信号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82650" y="1760855"/>
            <a:ext cx="10387330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电话是把声音信号转化为电信号，分为模拟电话和数字电话，那么什么是模拟电话和数字电话呢？它们的区别在哪里？</a:t>
            </a:r>
            <a:endParaRPr lang="zh-CN" altLang="en-US" sz="280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686300" y="3150235"/>
            <a:ext cx="5479415" cy="21005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737995" y="3149600"/>
            <a:ext cx="2400935" cy="2104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模拟信号与数字信号</a:t>
            </a:r>
          </a:p>
        </p:txBody>
      </p:sp>
      <p:sp>
        <p:nvSpPr>
          <p:cNvPr id="32" name="矩形 31"/>
          <p:cNvSpPr/>
          <p:nvPr>
            <p:custDataLst>
              <p:tags r:id="rId1"/>
            </p:custDataLst>
          </p:nvPr>
        </p:nvSpPr>
        <p:spPr>
          <a:xfrm>
            <a:off x="882679" y="1900801"/>
            <a:ext cx="209806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chemeClr val="tx1"/>
                </a:solidFill>
                <a:latin typeface="+mn-ea"/>
              </a:rPr>
              <a:t>① 模拟通信</a:t>
            </a: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3050348" y="4252462"/>
            <a:ext cx="3968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solidFill>
                  <a:schemeClr val="bg1"/>
                </a:solidFill>
                <a:ea typeface="+mj-ea"/>
              </a:rPr>
              <a:t>A</a:t>
            </a:r>
            <a:r>
              <a:rPr lang="zh-CN" altLang="en-US" sz="1800">
                <a:solidFill>
                  <a:schemeClr val="bg1"/>
                </a:solidFill>
                <a:ea typeface="+mj-ea"/>
              </a:rPr>
              <a:t> </a:t>
            </a:r>
            <a:r>
              <a:rPr lang="en-US" altLang="zh-CN" sz="1800">
                <a:solidFill>
                  <a:schemeClr val="bg1"/>
                </a:solidFill>
                <a:ea typeface="+mj-ea"/>
              </a:rPr>
              <a:t> 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内容占位符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7890" y="3064510"/>
            <a:ext cx="9817100" cy="1230630"/>
          </a:xfrm>
          <a:prstGeom prst="rect">
            <a:avLst/>
          </a:prstGeom>
          <a:noFill/>
          <a:ln>
            <a:miter lim="800000"/>
          </a:ln>
        </p:spPr>
        <p:txBody>
          <a:bodyPr vert="horz" lIns="91440" tIns="45720" rIns="91440" bIns="45720" rtlCol="0">
            <a:noAutofit/>
          </a:bodyPr>
          <a:lstStyle>
            <a:lvl1pPr marL="170815" indent="-170815" algn="l" defTabSz="683895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0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3080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7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5345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9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96975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39240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0870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3135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5400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07030" indent="-170815" algn="l" defTabSz="68389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以电话信号为例：在话筒将声音转换成信号电流时，电流的频率、振幅变化的情况跟声音的频率、振幅变化的情况完全一样，“模仿”着声信号的“一举一动”。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885" y="4494530"/>
            <a:ext cx="6631940" cy="1930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2650" y="2512695"/>
            <a:ext cx="9936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电流传递的信号叫做模拟信号，使用模拟信号的通信方式叫做模拟通信。</a:t>
            </a:r>
            <a:endParaRPr lang="zh-CN" altLang="en-US" sz="2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模拟信号与数字信号</a:t>
            </a:r>
          </a:p>
        </p:txBody>
      </p:sp>
      <p:sp>
        <p:nvSpPr>
          <p:cNvPr id="6" name="Text Box 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10920" y="3061970"/>
            <a:ext cx="9982835" cy="1283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　  以电报信号为例：用点“ </a:t>
            </a: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·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“和画“</a:t>
            </a:r>
            <a:r>
              <a:rPr lang="en-US" altLang="zh-CN" sz="2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en-US" altLang="zh-CN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40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的组合代表各种数字，一定的数字组合代表一个汉字；于是一系列点和画组成的信号就可以代表一个完整的句子了。</a:t>
            </a: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882650" y="2438400"/>
            <a:ext cx="9983470" cy="534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用不同符号的不同组合表示的信号叫数字信号。这种通信方式叫数字通信。</a:t>
            </a:r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7652" y="4490511"/>
            <a:ext cx="3101639" cy="1225976"/>
          </a:xfrm>
          <a:prstGeom prst="rect">
            <a:avLst/>
          </a:prstGeom>
          <a:ln>
            <a:noFill/>
          </a:ln>
        </p:spPr>
      </p:pic>
      <p:graphicFrame>
        <p:nvGraphicFramePr>
          <p:cNvPr id="23" name="表格 23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5416550" y="4408170"/>
          <a:ext cx="5577840" cy="1313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72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356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字符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我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喜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欢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学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习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物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理</a:t>
                      </a:r>
                    </a:p>
                  </a:txBody>
                  <a:tcPr anchor="ctr">
                    <a:solidFill>
                      <a:srgbClr val="036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255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/>
                        <a:t>对应电码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2053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0823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2970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1331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5045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3670</a:t>
                      </a:r>
                      <a:endParaRPr lang="zh-CN" altLang="en-US" b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0"/>
                        <a:t>3810</a:t>
                      </a:r>
                      <a:endParaRPr lang="zh-CN" altLang="en-US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内容占位符 4"/>
          <p:cNvSpPr>
            <a:spLocks noGrp="1" noChangeArrowheads="1"/>
          </p:cNvSpPr>
          <p:nvPr>
            <p:custDataLst>
              <p:tags r:id="rId5"/>
            </p:custDataLst>
          </p:nvPr>
        </p:nvSpPr>
        <p:spPr bwMode="auto">
          <a:xfrm>
            <a:off x="882650" y="1872615"/>
            <a:ext cx="200723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latin typeface="+mn-ea"/>
                <a:sym typeface="+mn-ea"/>
              </a:rPr>
              <a:t>②数字通信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模拟信号与数字信号</a:t>
            </a:r>
          </a:p>
        </p:txBody>
      </p:sp>
      <p:sp>
        <p:nvSpPr>
          <p:cNvPr id="11" name="内容占位符 4"/>
          <p:cNvSpPr>
            <a:spLocks noGrp="1" noChangeArrowheads="1"/>
          </p:cNvSpPr>
          <p:nvPr>
            <p:custDataLst>
              <p:tags r:id="rId1"/>
            </p:custDataLst>
          </p:nvPr>
        </p:nvSpPr>
        <p:spPr bwMode="auto">
          <a:xfrm>
            <a:off x="882650" y="1707515"/>
            <a:ext cx="255714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altLang="en-US" sz="2800">
                <a:latin typeface="+mn-ea"/>
                <a:sym typeface="+mn-ea"/>
              </a:rPr>
              <a:t>摩尔斯电码表</a:t>
            </a: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875" y="3202940"/>
            <a:ext cx="5610860" cy="315277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82650" y="3957320"/>
            <a:ext cx="4107815" cy="164401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82650" y="2343785"/>
            <a:ext cx="1087691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摩尔斯电码也被称作摩斯密码，是一种时通时断的信号代码，通过不同的排列顺序来表达不同的英文字母、数字和标点符号。它发明于1837年，是一种早期的数字化通信形式。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2614295" y="444500"/>
            <a:ext cx="700405" cy="175260"/>
            <a:chOff x="4121" y="692"/>
            <a:chExt cx="1103" cy="276"/>
          </a:xfrm>
        </p:grpSpPr>
        <p:sp>
          <p:nvSpPr>
            <p:cNvPr id="26" name="等腰三角形 25"/>
            <p:cNvSpPr/>
            <p:nvPr/>
          </p:nvSpPr>
          <p:spPr>
            <a:xfrm rot="5400000">
              <a:off x="4102" y="711"/>
              <a:ext cx="277" cy="239"/>
            </a:xfrm>
            <a:prstGeom prst="triangle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A0E9"/>
                </a:solidFill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4535" y="711"/>
              <a:ext cx="277" cy="239"/>
            </a:xfrm>
            <a:prstGeom prst="triangle">
              <a:avLst/>
            </a:prstGeom>
            <a:solidFill>
              <a:srgbClr val="FE97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4967" y="711"/>
              <a:ext cx="277" cy="239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3438849" y="221845"/>
            <a:ext cx="15544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新课推进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34900" y="1212562"/>
            <a:ext cx="295322" cy="210471"/>
            <a:chOff x="435463" y="1226414"/>
            <a:chExt cx="295380" cy="210512"/>
          </a:xfrm>
        </p:grpSpPr>
        <p:sp>
          <p:nvSpPr>
            <p:cNvPr id="10" name="矩形 9"/>
            <p:cNvSpPr/>
            <p:nvPr/>
          </p:nvSpPr>
          <p:spPr>
            <a:xfrm rot="18900000">
              <a:off x="435463" y="1226414"/>
              <a:ext cx="210511" cy="21051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 rot="18900000">
              <a:off x="520332" y="1226415"/>
              <a:ext cx="210511" cy="210511"/>
            </a:xfrm>
            <a:prstGeom prst="rect">
              <a:avLst/>
            </a:prstGeom>
            <a:solidFill>
              <a:srgbClr val="00A0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882650" y="999490"/>
            <a:ext cx="4111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b="1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模拟信号与数字信号</a:t>
            </a:r>
          </a:p>
        </p:txBody>
      </p:sp>
      <p:pic>
        <p:nvPicPr>
          <p:cNvPr id="4" name="实验21-1利用数字通信传递信息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6820" y="1900555"/>
            <a:ext cx="7195185" cy="41948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等腰三角形 75"/>
          <p:cNvSpPr/>
          <p:nvPr/>
        </p:nvSpPr>
        <p:spPr>
          <a:xfrm rot="5400000">
            <a:off x="2604535" y="451365"/>
            <a:ext cx="175894" cy="151633"/>
          </a:xfrm>
          <a:prstGeom prst="triangle">
            <a:avLst/>
          </a:prstGeom>
          <a:solidFill>
            <a:srgbClr val="00A0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A0E9"/>
              </a:solidFill>
            </a:endParaRPr>
          </a:p>
        </p:txBody>
      </p:sp>
      <p:sp>
        <p:nvSpPr>
          <p:cNvPr id="77" name="等腰三角形 76"/>
          <p:cNvSpPr/>
          <p:nvPr/>
        </p:nvSpPr>
        <p:spPr>
          <a:xfrm rot="5400000">
            <a:off x="2879443" y="451365"/>
            <a:ext cx="175894" cy="151633"/>
          </a:xfrm>
          <a:prstGeom prst="triangle">
            <a:avLst/>
          </a:prstGeom>
          <a:solidFill>
            <a:srgbClr val="FE9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78" name="等腰三角形 77"/>
          <p:cNvSpPr/>
          <p:nvPr/>
        </p:nvSpPr>
        <p:spPr>
          <a:xfrm rot="5400000">
            <a:off x="3154351" y="451365"/>
            <a:ext cx="175894" cy="151633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3441389" y="216765"/>
            <a:ext cx="8686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spc="300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小结</a:t>
            </a:r>
            <a:endParaRPr lang="zh-CN" altLang="en-US" sz="3200" b="1" spc="300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课程讲授</a:t>
            </a:r>
          </a:p>
        </p:txBody>
      </p:sp>
      <p:sp>
        <p:nvSpPr>
          <p:cNvPr id="24577" name="文本框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80135" y="2247265"/>
            <a:ext cx="613410" cy="3585210"/>
          </a:xfrm>
          <a:prstGeom prst="rect">
            <a:avLst/>
          </a:prstGeom>
          <a:solidFill>
            <a:srgbClr val="025EAA"/>
          </a:solidFill>
          <a:ln w="9525">
            <a:noFill/>
            <a:miter lim="800000"/>
          </a:ln>
        </p:spPr>
        <p:txBody>
          <a:bodyPr vert="eaVert" wrap="square">
            <a:spAutoFit/>
          </a:bodyPr>
          <a:lstStyle/>
          <a:p>
            <a:pPr algn="dist"/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现代顺风耳</a:t>
            </a:r>
            <a:r>
              <a:rPr lang="en-US" altLang="zh-CN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—</a:t>
            </a:r>
            <a:r>
              <a: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电话</a:t>
            </a:r>
          </a:p>
        </p:txBody>
      </p:sp>
      <p:sp>
        <p:nvSpPr>
          <p:cNvPr id="24578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858214" y="2247177"/>
            <a:ext cx="841066" cy="461665"/>
          </a:xfrm>
          <a:prstGeom prst="rect">
            <a:avLst/>
          </a:prstGeom>
          <a:noFill/>
          <a:ln w="9525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电话</a:t>
            </a:r>
          </a:p>
        </p:txBody>
      </p:sp>
      <p:sp>
        <p:nvSpPr>
          <p:cNvPr id="24579" name="文本框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709545" y="3587115"/>
            <a:ext cx="1765935" cy="460375"/>
          </a:xfrm>
          <a:prstGeom prst="rect">
            <a:avLst/>
          </a:prstGeom>
          <a:noFill/>
          <a:ln w="9525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电话交换机</a:t>
            </a:r>
          </a:p>
        </p:txBody>
      </p:sp>
      <p:sp>
        <p:nvSpPr>
          <p:cNvPr id="24580" name="文本框 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787015" y="4900930"/>
            <a:ext cx="3030220" cy="460375"/>
          </a:xfrm>
          <a:prstGeom prst="rect">
            <a:avLst/>
          </a:prstGeom>
          <a:noFill/>
          <a:ln w="9525">
            <a:solidFill>
              <a:srgbClr val="036EB8"/>
            </a:solidFill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模拟通信和数字通信</a:t>
            </a:r>
          </a:p>
        </p:txBody>
      </p:sp>
      <p:sp>
        <p:nvSpPr>
          <p:cNvPr id="6" name="左大括号 5"/>
          <p:cNvSpPr/>
          <p:nvPr>
            <p:custDataLst>
              <p:tags r:id="rId5"/>
            </p:custDataLst>
          </p:nvPr>
        </p:nvSpPr>
        <p:spPr>
          <a:xfrm>
            <a:off x="2046200" y="2469198"/>
            <a:ext cx="563552" cy="2714644"/>
          </a:xfrm>
          <a:prstGeom prst="leftBrace">
            <a:avLst>
              <a:gd name="adj1" fmla="val 36440"/>
              <a:gd name="adj2" fmla="val 50000"/>
            </a:avLst>
          </a:prstGeom>
          <a:ln w="2222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sz="2400" noProof="1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sp>
        <p:nvSpPr>
          <p:cNvPr id="13" name="文本框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214641" y="1861059"/>
            <a:ext cx="84106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话筒</a:t>
            </a:r>
          </a:p>
        </p:txBody>
      </p:sp>
      <p:sp>
        <p:nvSpPr>
          <p:cNvPr id="14" name="文本框 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214641" y="2642528"/>
            <a:ext cx="841066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听筒</a:t>
            </a:r>
          </a:p>
        </p:txBody>
      </p:sp>
      <p:sp>
        <p:nvSpPr>
          <p:cNvPr id="15" name="文本框 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340115" y="1832547"/>
            <a:ext cx="35085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把声信号转化为电信号</a:t>
            </a:r>
          </a:p>
        </p:txBody>
      </p:sp>
      <p:sp>
        <p:nvSpPr>
          <p:cNvPr id="16" name="文本框 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9159" y="2651190"/>
            <a:ext cx="3508550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把电信号转化为声信号</a:t>
            </a:r>
          </a:p>
        </p:txBody>
      </p:sp>
      <p:sp>
        <p:nvSpPr>
          <p:cNvPr id="17" name="文本框 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08993" y="3595896"/>
            <a:ext cx="2963863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  <a:latin typeface="+mj-ea"/>
                <a:ea typeface="+mj-ea"/>
              </a:rPr>
              <a:t>提高线路的利用率</a:t>
            </a:r>
          </a:p>
        </p:txBody>
      </p:sp>
      <p:sp>
        <p:nvSpPr>
          <p:cNvPr id="20" name="左大括号 19"/>
          <p:cNvSpPr/>
          <p:nvPr>
            <p:custDataLst>
              <p:tags r:id="rId11"/>
            </p:custDataLst>
          </p:nvPr>
        </p:nvSpPr>
        <p:spPr>
          <a:xfrm>
            <a:off x="3841189" y="2029100"/>
            <a:ext cx="411152" cy="826383"/>
          </a:xfrm>
          <a:prstGeom prst="leftBrace">
            <a:avLst>
              <a:gd name="adj1" fmla="val 17020"/>
              <a:gd name="adj2" fmla="val 50000"/>
            </a:avLst>
          </a:prstGeom>
          <a:ln w="2222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sz="2400" noProof="1">
              <a:solidFill>
                <a:schemeClr val="tx1"/>
              </a:solidFill>
              <a:latin typeface="黑体" panose="02010600030101010101" pitchFamily="49" charset="-122"/>
              <a:ea typeface="黑体" panose="02010600030101010101" pitchFamily="49" charset="-122"/>
            </a:endParaRPr>
          </a:p>
        </p:txBody>
      </p:sp>
      <p:cxnSp>
        <p:nvCxnSpPr>
          <p:cNvPr id="2" name="直接连接符 1"/>
          <p:cNvCxnSpPr/>
          <p:nvPr>
            <p:custDataLst>
              <p:tags r:id="rId12"/>
            </p:custDataLst>
          </p:nvPr>
        </p:nvCxnSpPr>
        <p:spPr>
          <a:xfrm>
            <a:off x="4972768" y="2063379"/>
            <a:ext cx="413067" cy="1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3"/>
            </p:custDataLst>
          </p:nvPr>
        </p:nvCxnSpPr>
        <p:spPr>
          <a:xfrm>
            <a:off x="4986655" y="2884162"/>
            <a:ext cx="413067" cy="1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4"/>
            </p:custDataLst>
          </p:nvPr>
        </p:nvCxnSpPr>
        <p:spPr>
          <a:xfrm>
            <a:off x="4532939" y="3835331"/>
            <a:ext cx="558014" cy="0"/>
          </a:xfrm>
          <a:prstGeom prst="line">
            <a:avLst/>
          </a:prstGeom>
          <a:ln w="28575">
            <a:solidFill>
              <a:srgbClr val="036E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ldLvl="0" animBg="1"/>
      <p:bldP spid="24579" grpId="0" bldLvl="0" animBg="1"/>
      <p:bldP spid="24580" grpId="0" bldLvl="0" animBg="1"/>
      <p:bldP spid="6" grpId="0" bldLvl="0" animBg="1"/>
      <p:bldP spid="13" grpId="0"/>
      <p:bldP spid="14" grpId="0"/>
      <p:bldP spid="15" grpId="0"/>
      <p:bldP spid="16" grpId="0"/>
      <p:bldP spid="17" grpId="0"/>
      <p:bldP spid="20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1722120" y="2058035"/>
            <a:ext cx="8192770" cy="332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1.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电话机的听筒是根据下列哪种原理制成的（　　）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A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．电磁感应原理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	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B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．电流的磁效应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	</a:t>
            </a:r>
            <a:endParaRPr lang="zh-CN" altLang="zh-CN" sz="2800">
              <a:solidFill>
                <a:schemeClr val="tx1"/>
              </a:solidFill>
              <a:latin typeface="Times New Roman" panose="02020603050405020304" charset="0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indent="457200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C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．电流的热效应</a:t>
            </a: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	</a:t>
            </a:r>
          </a:p>
          <a:p>
            <a:pPr indent="457200">
              <a:lnSpc>
                <a:spcPct val="150000"/>
              </a:lnSpc>
            </a:pPr>
            <a:r>
              <a:rPr lang="en-US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D</a:t>
            </a:r>
            <a:r>
              <a:rPr lang="zh-CN" altLang="zh-CN" sz="2800">
                <a:solidFill>
                  <a:schemeClr val="tx1"/>
                </a:solidFill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．通电导体在磁场中受力</a:t>
            </a:r>
          </a:p>
        </p:txBody>
      </p:sp>
      <p:sp>
        <p:nvSpPr>
          <p:cNvPr id="11" name="文本框 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68904" y="2267724"/>
            <a:ext cx="420370" cy="52197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1" kern="100">
                <a:solidFill>
                  <a:srgbClr val="C00000"/>
                </a:solidFill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</a:defRPr>
            </a:lvl1pPr>
          </a:lstStyle>
          <a:p>
            <a:r>
              <a:rPr lang="en-US" altLang="zh-CN" sz="2800">
                <a:solidFill>
                  <a:srgbClr val="FF0000"/>
                </a:solidFill>
              </a:rPr>
              <a:t>B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4289" y="159124"/>
            <a:ext cx="175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习题练习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79550" y="1496060"/>
            <a:ext cx="9853930" cy="7372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2.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</a:rPr>
              <a:t>如图所示，其中不是利用数字信号传递信息的是（       ）</a:t>
            </a:r>
          </a:p>
        </p:txBody>
      </p:sp>
      <p:sp>
        <p:nvSpPr>
          <p:cNvPr id="8" name="矩形 7"/>
          <p:cNvSpPr/>
          <p:nvPr/>
        </p:nvSpPr>
        <p:spPr>
          <a:xfrm>
            <a:off x="9807136" y="1693208"/>
            <a:ext cx="4857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cs typeface="Times New Roman" panose="02020603050405020304" charset="0"/>
              </a:rPr>
              <a:t>C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935" y="2684145"/>
            <a:ext cx="2019935" cy="1851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705" y="2684145"/>
            <a:ext cx="2051685" cy="18516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4350" y="2684145"/>
            <a:ext cx="1891030" cy="18516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4915" y="2684145"/>
            <a:ext cx="1968500" cy="18516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03822" y="4680031"/>
            <a:ext cx="2293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A.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</a:rPr>
              <a:t>烽火狼烟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123200" y="4680031"/>
            <a:ext cx="2293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B.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</a:rPr>
              <a:t>海军旗语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454707" y="4680031"/>
            <a:ext cx="2293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C.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</a:rPr>
              <a:t>驿马快报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845232" y="4680031"/>
            <a:ext cx="2293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Times New Roman" panose="02020603050405020304" charset="0"/>
                <a:cs typeface="Times New Roman" panose="02020603050405020304" charset="0"/>
              </a:rPr>
              <a:t>D.</a:t>
            </a:r>
            <a:r>
              <a:rPr lang="zh-CN" altLang="en-US" sz="2800" dirty="0">
                <a:latin typeface="Times New Roman" panose="02020603050405020304" charset="0"/>
                <a:cs typeface="Times New Roman" panose="02020603050405020304" charset="0"/>
              </a:rPr>
              <a:t>发送电报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2JlZGE0ODQxZWY5OWUxZDc3ZWQwMjI4YjhlNjY0YTg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9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5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4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9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0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2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3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4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0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9"/>
  <p:tag name="KSO_WM_UNIT_TABLE_BEAUTIFY" val="smartTable{e504b13e-35fa-4f04-92af-6faa429411c0}"/>
  <p:tag name="TABLE_ENDDRAG_ORIGIN_RECT" val="439*109"/>
  <p:tag name="TABLE_ENDDRAG_RECT" val="463*340*439*109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1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02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1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6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2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14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 anchor="t">
        <a:spAutoFit/>
      </a:bodyPr>
      <a:lstStyle>
        <a:defPPr>
          <a:defRPr lang="zh-CN" altLang="en-US" sz="2800" dirty="0">
            <a:solidFill>
              <a:srgbClr val="000000"/>
            </a:solidFill>
            <a:latin typeface="微软雅黑" panose="020B0503020204020204" pitchFamily="34" charset="-122"/>
            <a:ea typeface="微软雅黑" panose="020B0503020204020204" pitchFamily="34" charset="-122"/>
            <a:sym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正文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字体">
      <a:majorFont>
        <a:latin typeface="Arial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888</Words>
  <Application>Microsoft Office PowerPoint</Application>
  <PresentationFormat>自定义</PresentationFormat>
  <Paragraphs>153</Paragraphs>
  <Slides>21</Slides>
  <Notes>9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黑体</vt:lpstr>
      <vt:lpstr>宋体</vt:lpstr>
      <vt:lpstr>微软雅黑</vt:lpstr>
      <vt:lpstr>Arial</vt:lpstr>
      <vt:lpstr>Calibri</vt:lpstr>
      <vt:lpstr>Times New Roman</vt:lpstr>
      <vt:lpstr>Office 主题</vt:lpstr>
      <vt:lpstr>2_正文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dcterms:created xsi:type="dcterms:W3CDTF">2021-05-20T00:39:00Z</dcterms:created>
  <dcterms:modified xsi:type="dcterms:W3CDTF">2025-02-06T12:34:00Z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F555CDF3F3DD44FBA21F1BFE120B2B86</vt:lpwstr>
  </property>
  <property fmtid="{D5CDD505-2E9C-101B-9397-08002B2CF9AE}" pid="3" name="KSOProductBuildVer">
    <vt:lpwstr>2052-11.1.0.12019</vt:lpwstr>
  </property>
</Properties>
</file>