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heme/theme2.xml" ContentType="application/vnd.openxmlformats-officedocument.them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2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3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4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5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6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7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8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notesSlides/notesSlide9.xml" ContentType="application/vnd.openxmlformats-officedocument.presentationml.notesSlid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10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11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notesSlides/notesSlide12.xml" ContentType="application/vnd.openxmlformats-officedocument.presentationml.notesSlide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notesSlides/notesSlide13.xml" ContentType="application/vnd.openxmlformats-officedocument.presentationml.notesSlide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notesSlides/notesSlide14.xml" ContentType="application/vnd.openxmlformats-officedocument.presentationml.notesSlide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notesSlides/notesSlide15.xml" ContentType="application/vnd.openxmlformats-officedocument.presentationml.notesSl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notesSlides/notesSlide16.xml" ContentType="application/vnd.openxmlformats-officedocument.presentationml.notesSlide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notesSlides/notesSlide17.xml" ContentType="application/vnd.openxmlformats-officedocument.presentationml.notesSlide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notesSlides/notesSlide18.xml" ContentType="application/vnd.openxmlformats-officedocument.presentationml.notesSlide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notesSlides/notesSlide19.xml" ContentType="application/vnd.openxmlformats-officedocument.presentationml.notesSlide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notesSlides/notesSlide20.xml" ContentType="application/vnd.openxmlformats-officedocument.presentationml.notesSlide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notesSlides/notesSlide21.xml" ContentType="application/vnd.openxmlformats-officedocument.presentationml.notesSlide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428.xml" ContentType="application/vnd.openxmlformats-officedocument.presentationml.tags+xml"/>
  <Override PartName="/ppt/tags/tag443.xml" ContentType="application/vnd.openxmlformats-officedocument.presentationml.tags+xml"/>
  <Override PartName="/ppt/tags/tag45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1" r:id="rId3"/>
    <p:sldId id="257" r:id="rId4"/>
    <p:sldId id="560" r:id="rId5"/>
    <p:sldId id="259" r:id="rId6"/>
    <p:sldId id="754" r:id="rId7"/>
    <p:sldId id="755" r:id="rId8"/>
    <p:sldId id="756" r:id="rId9"/>
    <p:sldId id="757" r:id="rId10"/>
    <p:sldId id="759" r:id="rId11"/>
    <p:sldId id="758" r:id="rId12"/>
    <p:sldId id="760" r:id="rId13"/>
    <p:sldId id="761" r:id="rId14"/>
    <p:sldId id="762" r:id="rId15"/>
    <p:sldId id="763" r:id="rId16"/>
    <p:sldId id="764" r:id="rId17"/>
    <p:sldId id="765" r:id="rId18"/>
    <p:sldId id="766" r:id="rId19"/>
    <p:sldId id="674" r:id="rId20"/>
    <p:sldId id="712" r:id="rId21"/>
    <p:sldId id="768" r:id="rId22"/>
    <p:sldId id="769" r:id="rId23"/>
    <p:sldId id="770" r:id="rId24"/>
    <p:sldId id="771" r:id="rId25"/>
    <p:sldId id="61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li sy" initials="ls" lastIdx="0" clrIdx="1"/>
  <p:cmAuthor id="322852010" name="Soulmate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48" y="125"/>
      </p:cViewPr>
      <p:guideLst>
        <p:guide orient="horz" pos="1932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theme" Target="../theme/theme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4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4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4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4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4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4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4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4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4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4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4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4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4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4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4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4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4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4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4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12192000" cy="645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5"/>
          </a:p>
        </p:txBody>
      </p:sp>
      <p:cxnSp>
        <p:nvCxnSpPr>
          <p:cNvPr id="8" name="直接连接符 7"/>
          <p:cNvCxnSpPr/>
          <p:nvPr userDrawn="1">
            <p:custDataLst>
              <p:tags r:id="rId2"/>
            </p:custDataLst>
          </p:nvPr>
        </p:nvCxnSpPr>
        <p:spPr>
          <a:xfrm flipV="1">
            <a:off x="1" y="655686"/>
            <a:ext cx="12189556" cy="823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1.mp4"/><Relationship Id="rId13" Type="http://schemas.openxmlformats.org/officeDocument/2006/relationships/image" Target="../media/image2.png"/><Relationship Id="rId3" Type="http://schemas.openxmlformats.org/officeDocument/2006/relationships/tags" Target="../tags/tag75.xml"/><Relationship Id="rId7" Type="http://schemas.microsoft.com/office/2007/relationships/media" Target="../media/media1.mp4"/><Relationship Id="rId12" Type="http://schemas.openxmlformats.org/officeDocument/2006/relationships/notesSlide" Target="../notesSlides/notesSlide1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77.xml"/><Relationship Id="rId10" Type="http://schemas.openxmlformats.org/officeDocument/2006/relationships/tags" Target="../tags/tag80.xml"/><Relationship Id="rId4" Type="http://schemas.openxmlformats.org/officeDocument/2006/relationships/tags" Target="../tags/tag76.xml"/><Relationship Id="rId9" Type="http://schemas.openxmlformats.org/officeDocument/2006/relationships/tags" Target="../tags/tag79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10" Type="http://schemas.openxmlformats.org/officeDocument/2006/relationships/image" Target="../media/image4.jpeg"/><Relationship Id="rId4" Type="http://schemas.openxmlformats.org/officeDocument/2006/relationships/tags" Target="../tags/tag86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95.xml"/><Relationship Id="rId9" Type="http://schemas.openxmlformats.org/officeDocument/2006/relationships/tags" Target="../tags/tag10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09.xml"/><Relationship Id="rId16" Type="http://schemas.openxmlformats.org/officeDocument/2006/relationships/image" Target="../media/image7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6.xml"/><Relationship Id="rId5" Type="http://schemas.openxmlformats.org/officeDocument/2006/relationships/tags" Target="../tags/tag112.xml"/><Relationship Id="rId15" Type="http://schemas.openxmlformats.org/officeDocument/2006/relationships/image" Target="../media/image6.png"/><Relationship Id="rId10" Type="http://schemas.openxmlformats.org/officeDocument/2006/relationships/video" Target="../media/media2.mp4"/><Relationship Id="rId4" Type="http://schemas.openxmlformats.org/officeDocument/2006/relationships/tags" Target="../tags/tag111.xml"/><Relationship Id="rId9" Type="http://schemas.microsoft.com/office/2007/relationships/media" Target="../media/media2.mp4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media" Target="../media/media3.mp4"/><Relationship Id="rId13" Type="http://schemas.openxmlformats.org/officeDocument/2006/relationships/tags" Target="../tags/tag127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video" Target="../media/media4.mp4"/><Relationship Id="rId17" Type="http://schemas.openxmlformats.org/officeDocument/2006/relationships/image" Target="../media/image9.png"/><Relationship Id="rId2" Type="http://schemas.openxmlformats.org/officeDocument/2006/relationships/tags" Target="../tags/tag120.xml"/><Relationship Id="rId16" Type="http://schemas.openxmlformats.org/officeDocument/2006/relationships/image" Target="../media/image8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microsoft.com/office/2007/relationships/media" Target="../media/media4.mp4"/><Relationship Id="rId5" Type="http://schemas.openxmlformats.org/officeDocument/2006/relationships/tags" Target="../tags/tag123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126.xml"/><Relationship Id="rId4" Type="http://schemas.openxmlformats.org/officeDocument/2006/relationships/tags" Target="../tags/tag122.xml"/><Relationship Id="rId9" Type="http://schemas.openxmlformats.org/officeDocument/2006/relationships/video" Target="../media/media3.mp4"/><Relationship Id="rId1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media" Target="../media/media5.mp4"/><Relationship Id="rId13" Type="http://schemas.openxmlformats.org/officeDocument/2006/relationships/tags" Target="../tags/tag138.xml"/><Relationship Id="rId18" Type="http://schemas.openxmlformats.org/officeDocument/2006/relationships/notesSlide" Target="../notesSlides/notesSlide5.xml"/><Relationship Id="rId3" Type="http://schemas.openxmlformats.org/officeDocument/2006/relationships/tags" Target="../tags/tag132.xml"/><Relationship Id="rId21" Type="http://schemas.openxmlformats.org/officeDocument/2006/relationships/image" Target="../media/image12.png"/><Relationship Id="rId7" Type="http://schemas.openxmlformats.org/officeDocument/2006/relationships/tags" Target="../tags/tag136.xml"/><Relationship Id="rId12" Type="http://schemas.openxmlformats.org/officeDocument/2006/relationships/video" Target="../media/media6.mp4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131.xml"/><Relationship Id="rId16" Type="http://schemas.openxmlformats.org/officeDocument/2006/relationships/tags" Target="../tags/tag139.xml"/><Relationship Id="rId20" Type="http://schemas.openxmlformats.org/officeDocument/2006/relationships/image" Target="../media/image11.png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microsoft.com/office/2007/relationships/media" Target="../media/media6.mp4"/><Relationship Id="rId5" Type="http://schemas.openxmlformats.org/officeDocument/2006/relationships/tags" Target="../tags/tag134.xml"/><Relationship Id="rId15" Type="http://schemas.openxmlformats.org/officeDocument/2006/relationships/video" Target="../media/media7.mp4"/><Relationship Id="rId10" Type="http://schemas.openxmlformats.org/officeDocument/2006/relationships/tags" Target="../tags/tag137.xml"/><Relationship Id="rId19" Type="http://schemas.openxmlformats.org/officeDocument/2006/relationships/image" Target="../media/image10.png"/><Relationship Id="rId4" Type="http://schemas.openxmlformats.org/officeDocument/2006/relationships/tags" Target="../tags/tag133.xml"/><Relationship Id="rId9" Type="http://schemas.openxmlformats.org/officeDocument/2006/relationships/video" Target="../media/media5.mp4"/><Relationship Id="rId14" Type="http://schemas.microsoft.com/office/2007/relationships/media" Target="../media/media7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9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image" Target="../media/image13.gif"/><Relationship Id="rId5" Type="http://schemas.openxmlformats.org/officeDocument/2006/relationships/tags" Target="../tags/tag155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154.xml"/><Relationship Id="rId9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tags" Target="../tags/tag178.xml"/><Relationship Id="rId26" Type="http://schemas.openxmlformats.org/officeDocument/2006/relationships/tags" Target="../tags/tag186.xml"/><Relationship Id="rId3" Type="http://schemas.openxmlformats.org/officeDocument/2006/relationships/tags" Target="../tags/tag163.xml"/><Relationship Id="rId21" Type="http://schemas.openxmlformats.org/officeDocument/2006/relationships/tags" Target="../tags/tag181.xml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tags" Target="../tags/tag177.xml"/><Relationship Id="rId25" Type="http://schemas.openxmlformats.org/officeDocument/2006/relationships/tags" Target="../tags/tag185.xml"/><Relationship Id="rId2" Type="http://schemas.openxmlformats.org/officeDocument/2006/relationships/tags" Target="../tags/tag162.xml"/><Relationship Id="rId16" Type="http://schemas.openxmlformats.org/officeDocument/2006/relationships/tags" Target="../tags/tag176.xml"/><Relationship Id="rId20" Type="http://schemas.openxmlformats.org/officeDocument/2006/relationships/tags" Target="../tags/tag180.xml"/><Relationship Id="rId29" Type="http://schemas.openxmlformats.org/officeDocument/2006/relationships/slideLayout" Target="../slideLayouts/slideLayout1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tags" Target="../tags/tag184.xml"/><Relationship Id="rId5" Type="http://schemas.openxmlformats.org/officeDocument/2006/relationships/tags" Target="../tags/tag165.xml"/><Relationship Id="rId15" Type="http://schemas.openxmlformats.org/officeDocument/2006/relationships/tags" Target="../tags/tag175.xml"/><Relationship Id="rId23" Type="http://schemas.openxmlformats.org/officeDocument/2006/relationships/tags" Target="../tags/tag183.xml"/><Relationship Id="rId28" Type="http://schemas.openxmlformats.org/officeDocument/2006/relationships/tags" Target="../tags/tag188.xml"/><Relationship Id="rId10" Type="http://schemas.openxmlformats.org/officeDocument/2006/relationships/tags" Target="../tags/tag170.xml"/><Relationship Id="rId19" Type="http://schemas.openxmlformats.org/officeDocument/2006/relationships/tags" Target="../tags/tag179.xml"/><Relationship Id="rId31" Type="http://schemas.openxmlformats.org/officeDocument/2006/relationships/image" Target="../media/image14.jpeg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tags" Target="../tags/tag182.xml"/><Relationship Id="rId27" Type="http://schemas.openxmlformats.org/officeDocument/2006/relationships/tags" Target="../tags/tag187.xml"/><Relationship Id="rId30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203.xml"/><Relationship Id="rId18" Type="http://schemas.openxmlformats.org/officeDocument/2006/relationships/tags" Target="../tags/tag208.xml"/><Relationship Id="rId26" Type="http://schemas.openxmlformats.org/officeDocument/2006/relationships/tags" Target="../tags/tag216.xml"/><Relationship Id="rId3" Type="http://schemas.openxmlformats.org/officeDocument/2006/relationships/tags" Target="../tags/tag193.xml"/><Relationship Id="rId21" Type="http://schemas.openxmlformats.org/officeDocument/2006/relationships/tags" Target="../tags/tag211.xml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25" Type="http://schemas.openxmlformats.org/officeDocument/2006/relationships/tags" Target="../tags/tag215.xml"/><Relationship Id="rId33" Type="http://schemas.openxmlformats.org/officeDocument/2006/relationships/image" Target="../media/image15.png"/><Relationship Id="rId2" Type="http://schemas.openxmlformats.org/officeDocument/2006/relationships/tags" Target="../tags/tag192.xml"/><Relationship Id="rId16" Type="http://schemas.openxmlformats.org/officeDocument/2006/relationships/tags" Target="../tags/tag206.xml"/><Relationship Id="rId20" Type="http://schemas.openxmlformats.org/officeDocument/2006/relationships/tags" Target="../tags/tag210.xml"/><Relationship Id="rId29" Type="http://schemas.openxmlformats.org/officeDocument/2006/relationships/tags" Target="../tags/tag219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24" Type="http://schemas.openxmlformats.org/officeDocument/2006/relationships/tags" Target="../tags/tag214.xml"/><Relationship Id="rId32" Type="http://schemas.openxmlformats.org/officeDocument/2006/relationships/image" Target="../media/image14.jpeg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tags" Target="../tags/tag213.xml"/><Relationship Id="rId28" Type="http://schemas.openxmlformats.org/officeDocument/2006/relationships/tags" Target="../tags/tag218.xml"/><Relationship Id="rId10" Type="http://schemas.openxmlformats.org/officeDocument/2006/relationships/tags" Target="../tags/tag200.xml"/><Relationship Id="rId19" Type="http://schemas.openxmlformats.org/officeDocument/2006/relationships/tags" Target="../tags/tag209.xml"/><Relationship Id="rId31" Type="http://schemas.openxmlformats.org/officeDocument/2006/relationships/notesSlide" Target="../notesSlides/notesSlide9.xml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tags" Target="../tags/tag212.xml"/><Relationship Id="rId27" Type="http://schemas.openxmlformats.org/officeDocument/2006/relationships/tags" Target="../tags/tag217.xml"/><Relationship Id="rId30" Type="http://schemas.openxmlformats.org/officeDocument/2006/relationships/slideLayout" Target="../slideLayouts/slideLayout1.xml"/><Relationship Id="rId8" Type="http://schemas.openxmlformats.org/officeDocument/2006/relationships/tags" Target="../tags/tag19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2.xml"/><Relationship Id="rId18" Type="http://schemas.openxmlformats.org/officeDocument/2006/relationships/image" Target="../media/image16.png"/><Relationship Id="rId3" Type="http://schemas.openxmlformats.org/officeDocument/2006/relationships/tags" Target="../tags/tag224.xml"/><Relationship Id="rId21" Type="http://schemas.openxmlformats.org/officeDocument/2006/relationships/image" Target="../media/image19.jpeg"/><Relationship Id="rId7" Type="http://schemas.openxmlformats.org/officeDocument/2006/relationships/tags" Target="../tags/tag228.xml"/><Relationship Id="rId12" Type="http://schemas.openxmlformats.org/officeDocument/2006/relationships/tags" Target="../tags/tag231.xml"/><Relationship Id="rId17" Type="http://schemas.openxmlformats.org/officeDocument/2006/relationships/notesSlide" Target="../notesSlides/notesSlide10.xml"/><Relationship Id="rId2" Type="http://schemas.openxmlformats.org/officeDocument/2006/relationships/tags" Target="../tags/tag223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18.png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video" Target="../media/media8.mp4"/><Relationship Id="rId5" Type="http://schemas.openxmlformats.org/officeDocument/2006/relationships/tags" Target="../tags/tag226.xml"/><Relationship Id="rId15" Type="http://schemas.openxmlformats.org/officeDocument/2006/relationships/tags" Target="../tags/tag234.xml"/><Relationship Id="rId23" Type="http://schemas.openxmlformats.org/officeDocument/2006/relationships/image" Target="../media/image20.jpeg"/><Relationship Id="rId10" Type="http://schemas.microsoft.com/office/2007/relationships/media" Target="../media/media8.mp4"/><Relationship Id="rId19" Type="http://schemas.openxmlformats.org/officeDocument/2006/relationships/image" Target="../media/image17.png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3.xml"/><Relationship Id="rId22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38.xml"/><Relationship Id="rId16" Type="http://schemas.openxmlformats.org/officeDocument/2006/relationships/image" Target="../media/image21.png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5" Type="http://schemas.openxmlformats.org/officeDocument/2006/relationships/image" Target="../media/image17.png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9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tags" Target="../tags/tag271.xml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tags" Target="../tags/tag270.xml"/><Relationship Id="rId17" Type="http://schemas.openxmlformats.org/officeDocument/2006/relationships/image" Target="../media/image23.jpeg"/><Relationship Id="rId2" Type="http://schemas.openxmlformats.org/officeDocument/2006/relationships/tags" Target="../tags/tag260.xml"/><Relationship Id="rId16" Type="http://schemas.openxmlformats.org/officeDocument/2006/relationships/image" Target="../media/image22.png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tags" Target="../tags/tag269.xml"/><Relationship Id="rId5" Type="http://schemas.openxmlformats.org/officeDocument/2006/relationships/tags" Target="../tags/tag263.xml"/><Relationship Id="rId15" Type="http://schemas.openxmlformats.org/officeDocument/2006/relationships/notesSlide" Target="../notesSlides/notesSlide13.xml"/><Relationship Id="rId10" Type="http://schemas.openxmlformats.org/officeDocument/2006/relationships/tags" Target="../tags/tag26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image" Target="../media/image24.png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278.xml"/><Relationship Id="rId15" Type="http://schemas.openxmlformats.org/officeDocument/2006/relationships/image" Target="../media/image26.jpeg"/><Relationship Id="rId10" Type="http://schemas.openxmlformats.org/officeDocument/2006/relationships/tags" Target="../tags/tag283.xml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27.jpe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image" Target="../media/image24.png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290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289.xml"/><Relationship Id="rId9" Type="http://schemas.openxmlformats.org/officeDocument/2006/relationships/tags" Target="../tags/tag29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28.png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12" Type="http://schemas.openxmlformats.org/officeDocument/2006/relationships/image" Target="../media/image24.pn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301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320.xml"/><Relationship Id="rId18" Type="http://schemas.openxmlformats.org/officeDocument/2006/relationships/tags" Target="../tags/tag325.xml"/><Relationship Id="rId26" Type="http://schemas.openxmlformats.org/officeDocument/2006/relationships/tags" Target="../tags/tag333.xml"/><Relationship Id="rId3" Type="http://schemas.openxmlformats.org/officeDocument/2006/relationships/tags" Target="../tags/tag310.xml"/><Relationship Id="rId21" Type="http://schemas.openxmlformats.org/officeDocument/2006/relationships/tags" Target="../tags/tag328.xml"/><Relationship Id="rId34" Type="http://schemas.openxmlformats.org/officeDocument/2006/relationships/tags" Target="../tags/tag341.xml"/><Relationship Id="rId7" Type="http://schemas.openxmlformats.org/officeDocument/2006/relationships/tags" Target="../tags/tag314.xml"/><Relationship Id="rId12" Type="http://schemas.openxmlformats.org/officeDocument/2006/relationships/tags" Target="../tags/tag319.xml"/><Relationship Id="rId17" Type="http://schemas.openxmlformats.org/officeDocument/2006/relationships/tags" Target="../tags/tag324.xml"/><Relationship Id="rId25" Type="http://schemas.openxmlformats.org/officeDocument/2006/relationships/tags" Target="../tags/tag332.xml"/><Relationship Id="rId33" Type="http://schemas.openxmlformats.org/officeDocument/2006/relationships/tags" Target="../tags/tag340.xml"/><Relationship Id="rId2" Type="http://schemas.openxmlformats.org/officeDocument/2006/relationships/tags" Target="../tags/tag309.xml"/><Relationship Id="rId16" Type="http://schemas.openxmlformats.org/officeDocument/2006/relationships/tags" Target="../tags/tag323.xml"/><Relationship Id="rId20" Type="http://schemas.openxmlformats.org/officeDocument/2006/relationships/tags" Target="../tags/tag327.xml"/><Relationship Id="rId29" Type="http://schemas.openxmlformats.org/officeDocument/2006/relationships/tags" Target="../tags/tag336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24" Type="http://schemas.openxmlformats.org/officeDocument/2006/relationships/tags" Target="../tags/tag331.xml"/><Relationship Id="rId32" Type="http://schemas.openxmlformats.org/officeDocument/2006/relationships/tags" Target="../tags/tag339.xml"/><Relationship Id="rId5" Type="http://schemas.openxmlformats.org/officeDocument/2006/relationships/tags" Target="../tags/tag312.xml"/><Relationship Id="rId15" Type="http://schemas.openxmlformats.org/officeDocument/2006/relationships/tags" Target="../tags/tag322.xml"/><Relationship Id="rId23" Type="http://schemas.openxmlformats.org/officeDocument/2006/relationships/tags" Target="../tags/tag330.xml"/><Relationship Id="rId28" Type="http://schemas.openxmlformats.org/officeDocument/2006/relationships/tags" Target="../tags/tag335.xml"/><Relationship Id="rId36" Type="http://schemas.openxmlformats.org/officeDocument/2006/relationships/slideLayout" Target="../slideLayouts/slideLayout1.xml"/><Relationship Id="rId10" Type="http://schemas.openxmlformats.org/officeDocument/2006/relationships/tags" Target="../tags/tag317.xml"/><Relationship Id="rId19" Type="http://schemas.openxmlformats.org/officeDocument/2006/relationships/tags" Target="../tags/tag326.xml"/><Relationship Id="rId31" Type="http://schemas.openxmlformats.org/officeDocument/2006/relationships/tags" Target="../tags/tag338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tags" Target="../tags/tag321.xml"/><Relationship Id="rId22" Type="http://schemas.openxmlformats.org/officeDocument/2006/relationships/tags" Target="../tags/tag329.xml"/><Relationship Id="rId27" Type="http://schemas.openxmlformats.org/officeDocument/2006/relationships/tags" Target="../tags/tag334.xml"/><Relationship Id="rId30" Type="http://schemas.openxmlformats.org/officeDocument/2006/relationships/tags" Target="../tags/tag337.xml"/><Relationship Id="rId35" Type="http://schemas.openxmlformats.org/officeDocument/2006/relationships/tags" Target="../tags/tag342.xml"/><Relationship Id="rId8" Type="http://schemas.openxmlformats.org/officeDocument/2006/relationships/tags" Target="../tags/tag3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346.xml"/><Relationship Id="rId9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60.xml"/><Relationship Id="rId13" Type="http://schemas.openxmlformats.org/officeDocument/2006/relationships/image" Target="../media/image30.png"/><Relationship Id="rId3" Type="http://schemas.openxmlformats.org/officeDocument/2006/relationships/tags" Target="../tags/tag355.xml"/><Relationship Id="rId7" Type="http://schemas.openxmlformats.org/officeDocument/2006/relationships/tags" Target="../tags/tag359.xml"/><Relationship Id="rId12" Type="http://schemas.openxmlformats.org/officeDocument/2006/relationships/tags" Target="../tags/tag428.xml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tags" Target="../tags/tag358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357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356.xml"/><Relationship Id="rId9" Type="http://schemas.openxmlformats.org/officeDocument/2006/relationships/tags" Target="../tags/tag361.xml"/><Relationship Id="rId1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12" Type="http://schemas.openxmlformats.org/officeDocument/2006/relationships/image" Target="../media/image32.png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tags" Target="../tags/tag443.xml"/><Relationship Id="rId5" Type="http://schemas.openxmlformats.org/officeDocument/2006/relationships/tags" Target="../tags/tag368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367.xml"/><Relationship Id="rId9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81.xml"/><Relationship Id="rId3" Type="http://schemas.openxmlformats.org/officeDocument/2006/relationships/tags" Target="../tags/tag376.xml"/><Relationship Id="rId7" Type="http://schemas.openxmlformats.org/officeDocument/2006/relationships/tags" Target="../tags/tag380.xml"/><Relationship Id="rId12" Type="http://schemas.openxmlformats.org/officeDocument/2006/relationships/image" Target="../media/image33.png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tags" Target="../tags/tag457.xml"/><Relationship Id="rId5" Type="http://schemas.openxmlformats.org/officeDocument/2006/relationships/tags" Target="../tags/tag378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377.xml"/><Relationship Id="rId9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tags" Target="../tags/tag396.xml"/><Relationship Id="rId18" Type="http://schemas.openxmlformats.org/officeDocument/2006/relationships/notesSlide" Target="../notesSlides/notesSlide21.xml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12" Type="http://schemas.openxmlformats.org/officeDocument/2006/relationships/tags" Target="../tags/tag395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85.xml"/><Relationship Id="rId16" Type="http://schemas.openxmlformats.org/officeDocument/2006/relationships/tags" Target="../tags/tag399.xml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tags" Target="../tags/tag394.xml"/><Relationship Id="rId5" Type="http://schemas.openxmlformats.org/officeDocument/2006/relationships/tags" Target="../tags/tag388.xml"/><Relationship Id="rId15" Type="http://schemas.openxmlformats.org/officeDocument/2006/relationships/tags" Target="../tags/tag398.xml"/><Relationship Id="rId10" Type="http://schemas.openxmlformats.org/officeDocument/2006/relationships/tags" Target="../tags/tag393.xml"/><Relationship Id="rId19" Type="http://schemas.openxmlformats.org/officeDocument/2006/relationships/image" Target="../media/image24.png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tags" Target="../tags/tag39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0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5" Type="http://schemas.openxmlformats.org/officeDocument/2006/relationships/tags" Target="../tags/tag406.xml"/><Relationship Id="rId4" Type="http://schemas.openxmlformats.org/officeDocument/2006/relationships/tags" Target="../tags/tag4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202160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566420" y="-32385"/>
            <a:ext cx="6859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>
                <a:solidFill>
                  <a:schemeClr val="bg1"/>
                </a:solidFill>
              </a:rPr>
              <a:t>   </a:t>
            </a:r>
            <a:r>
              <a:rPr lang="zh-CN" altLang="en-US" sz="3600" b="1">
                <a:solidFill>
                  <a:schemeClr val="bg1"/>
                </a:solidFill>
              </a:rPr>
              <a:t>第二十一章</a:t>
            </a:r>
            <a:r>
              <a:rPr lang="en-US" altLang="zh-CN" sz="3600" b="1">
                <a:solidFill>
                  <a:schemeClr val="bg1"/>
                </a:solidFill>
              </a:rPr>
              <a:t> </a:t>
            </a:r>
            <a:r>
              <a:rPr lang="zh-CN" altLang="en-US" sz="3600" b="1">
                <a:solidFill>
                  <a:schemeClr val="bg1"/>
                </a:solidFill>
              </a:rPr>
              <a:t>电磁波及其应用</a:t>
            </a: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111760" y="2728595"/>
            <a:ext cx="43986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olidFill>
                  <a:schemeClr val="tx1"/>
                </a:solidFill>
              </a:rPr>
              <a:t>第二十一章</a:t>
            </a:r>
          </a:p>
          <a:p>
            <a:pPr algn="ctr"/>
            <a:r>
              <a:rPr lang="zh-CN" altLang="en-US" sz="4400" b="1">
                <a:solidFill>
                  <a:schemeClr val="tx1"/>
                </a:solidFill>
              </a:rPr>
              <a:t>电磁波及其应用</a:t>
            </a:r>
          </a:p>
        </p:txBody>
      </p:sp>
      <p:pic>
        <p:nvPicPr>
          <p:cNvPr id="6" name="21章首">
            <a:hlinkClick r:id="" action="ppaction://media"/>
          </p:cNvPr>
          <p:cNvPicPr/>
          <p:nvPr>
            <a:videoFile r:link="rId8"/>
            <p:custDataLst>
              <p:tags r:id="rId9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19930" y="1290955"/>
            <a:ext cx="7682230" cy="432117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11988800" y="105791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673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843405" y="985520"/>
            <a:ext cx="85058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olidFill>
                  <a:schemeClr val="tx1"/>
                </a:solidFill>
              </a:rPr>
              <a:t>第</a:t>
            </a:r>
            <a:r>
              <a:rPr lang="en-US" altLang="zh-CN" sz="4400" b="1">
                <a:solidFill>
                  <a:schemeClr val="tx1"/>
                </a:solidFill>
              </a:rPr>
              <a:t>1</a:t>
            </a:r>
            <a:r>
              <a:rPr lang="zh-CN" altLang="en-US" sz="4400" b="1">
                <a:solidFill>
                  <a:schemeClr val="tx1"/>
                </a:solidFill>
              </a:rPr>
              <a:t>节</a:t>
            </a:r>
            <a:r>
              <a:rPr lang="en-US" altLang="zh-CN" sz="4400" b="1">
                <a:solidFill>
                  <a:schemeClr val="tx1"/>
                </a:solidFill>
              </a:rPr>
              <a:t>  </a:t>
            </a:r>
            <a:r>
              <a:rPr lang="zh-CN" sz="4400" b="1">
                <a:solidFill>
                  <a:schemeClr val="tx1"/>
                </a:solidFill>
              </a:rPr>
              <a:t>电磁波的海洋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1219263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566420" y="-32385"/>
            <a:ext cx="74028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>
                <a:solidFill>
                  <a:schemeClr val="bg1"/>
                </a:solidFill>
              </a:rPr>
              <a:t>   </a:t>
            </a:r>
            <a:r>
              <a:rPr lang="zh-CN" altLang="en-US" sz="3600" b="1">
                <a:solidFill>
                  <a:schemeClr val="bg1"/>
                </a:solidFill>
              </a:rPr>
              <a:t>第二十一章</a:t>
            </a:r>
            <a:r>
              <a:rPr lang="en-US" altLang="zh-CN" sz="3600" b="1">
                <a:solidFill>
                  <a:schemeClr val="bg1"/>
                </a:solidFill>
              </a:rPr>
              <a:t> </a:t>
            </a:r>
            <a:r>
              <a:rPr lang="zh-CN" altLang="en-US" sz="3600" b="1">
                <a:solidFill>
                  <a:schemeClr val="bg1"/>
                </a:solidFill>
              </a:rPr>
              <a:t>电磁波及其应用</a:t>
            </a:r>
            <a:endParaRPr lang="zh-CN" sz="3600" b="1">
              <a:solidFill>
                <a:schemeClr val="bg1"/>
              </a:solidFill>
            </a:endParaRPr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476183" y="1753870"/>
            <a:ext cx="7239635" cy="4526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722185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55040" y="-32385"/>
            <a:ext cx="4554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 b="1">
                <a:solidFill>
                  <a:schemeClr val="bg1"/>
                </a:solidFill>
              </a:rPr>
              <a:t>素养目标</a:t>
            </a: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845820" y="1146175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物理观念：</a:t>
            </a:r>
            <a:r>
              <a:rPr lang="zh-CN" altLang="en-US" sz="2000">
                <a:solidFill>
                  <a:schemeClr val="tx1"/>
                </a:solidFill>
              </a:rPr>
              <a:t>了解电磁波的产生和传播，知道电磁波的波长、频率和电磁波在真空中的传播速度。初步了解不同频率范围的电磁波及其应用。能利用电磁波的相关知识解释生活中的有关现象。</a:t>
            </a: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845820" y="2280920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科学思维：</a:t>
            </a:r>
            <a:r>
              <a:rPr lang="zh-CN" sz="2000">
                <a:solidFill>
                  <a:schemeClr val="tx1"/>
                </a:solidFill>
              </a:rPr>
              <a:t>在学习电磁波的过程中，体会类比推理的科学方法。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845820" y="3415665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科学探究：</a:t>
            </a:r>
            <a:r>
              <a:rPr lang="zh-CN" altLang="en-US" sz="2000">
                <a:solidFill>
                  <a:schemeClr val="tx1"/>
                </a:solidFill>
              </a:rPr>
              <a:t>经历电磁波的产生和传播的演示实验过程，培养实验观察与分析解释的能力。</a:t>
            </a: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845820" y="4550410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科学态度与责任：</a:t>
            </a:r>
            <a:r>
              <a:rPr lang="zh-CN" altLang="en-US" sz="2000">
                <a:solidFill>
                  <a:schemeClr val="tx1"/>
                </a:solidFill>
              </a:rPr>
              <a:t>通过对电磁波的应用及我国在天文观测领域的成就的了解，体会物理学对人类生活和社会发展的意义。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722185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55040" y="-32385"/>
            <a:ext cx="4554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 b="1">
                <a:solidFill>
                  <a:schemeClr val="bg1"/>
                </a:solidFill>
              </a:rPr>
              <a:t>重、难点</a:t>
            </a: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845820" y="2280920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教学重点：</a:t>
            </a:r>
            <a:r>
              <a:rPr lang="zh-CN" sz="2000">
                <a:solidFill>
                  <a:schemeClr val="tx1"/>
                </a:solidFill>
              </a:rPr>
              <a:t>了解电磁波的产生与传播；不同频率范围电磁波的应用。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845820" y="3415665"/>
            <a:ext cx="10643235" cy="946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solidFill>
                  <a:srgbClr val="4A88D2"/>
                </a:solidFill>
              </a:rPr>
              <a:t>教学难点：</a:t>
            </a:r>
            <a:r>
              <a:rPr lang="zh-CN" sz="2000">
                <a:solidFill>
                  <a:schemeClr val="tx1"/>
                </a:solidFill>
              </a:rPr>
              <a:t>了解电磁波的波长、频率和波速。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5720" y="1410970"/>
            <a:ext cx="1704975" cy="704850"/>
          </a:xfrm>
          <a:prstGeom prst="rect">
            <a:avLst/>
          </a:prstGeom>
        </p:spPr>
      </p:pic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5720" y="2115820"/>
            <a:ext cx="8341995" cy="296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打开收音机的开关，调至没有电台的位置，将音量开大。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取一节旧干电池和一根导线，拿到收音机附近。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先将导线的一端与电池的负极相连，再将导线的另一端与正极摩擦，使它们时断时续地接触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可以听到收音机发出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咔咔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”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声。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收音机为什么会发出这种声音呢？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388350" y="1806575"/>
            <a:ext cx="3803650" cy="3586480"/>
          </a:xfrm>
          <a:prstGeom prst="rect">
            <a:avLst/>
          </a:prstGeom>
        </p:spPr>
      </p:pic>
      <p:pic>
        <p:nvPicPr>
          <p:cNvPr id="9" name="21.1收音机咔咔">
            <a:hlinkClick r:id="" action="ppaction://media"/>
          </p:cNvPr>
          <p:cNvPicPr>
            <a:picLocks noChangeAspect="1"/>
          </p:cNvPicPr>
          <p:nvPr>
            <a:videoFile r:link="rId10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232000" y="0"/>
            <a:ext cx="960000" cy="54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55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2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782066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石头在水面上振动会产生水波。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弹琴时琴弦的振动在空气中形成声波。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电磁波是怎样产生的</a:t>
            </a:r>
          </a:p>
        </p:txBody>
      </p:sp>
      <p:pic>
        <p:nvPicPr>
          <p:cNvPr id="12" name="21.1水波">
            <a:hlinkClick r:id="" action="ppaction://media"/>
          </p:cNvPr>
          <p:cNvPicPr/>
          <p:nvPr>
            <a:vide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876540" y="1391920"/>
            <a:ext cx="4325620" cy="2433320"/>
          </a:xfrm>
          <a:prstGeom prst="rect">
            <a:avLst/>
          </a:prstGeom>
        </p:spPr>
      </p:pic>
      <p:pic>
        <p:nvPicPr>
          <p:cNvPr id="15" name="21.1声波">
            <a:hlinkClick r:id="" action="ppaction://media"/>
          </p:cNvPr>
          <p:cNvPicPr>
            <a:picLocks noChangeAspect="1"/>
          </p:cNvPicPr>
          <p:nvPr>
            <a:videoFile r:link="rId12"/>
            <p:custDataLst>
              <p:tags r:id="rId13"/>
            </p:custDataLst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874960" y="3834765"/>
            <a:ext cx="4327200" cy="24340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61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8" dur="80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>
                <p:cTn id="2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0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146280" cy="2009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实验探究：电磁波是怎样产生的</a:t>
            </a: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将导线在光滑的钢尺上滑动，仔细收听收音机的声音。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将导线在贴有一些胶块的钢尺上滑动，仔细收听收音机的声音。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将电路的正负极时断时续地接触，仔细收听收音机的声音。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电磁波是怎样产生的</a:t>
            </a:r>
          </a:p>
        </p:txBody>
      </p:sp>
      <p:pic>
        <p:nvPicPr>
          <p:cNvPr id="3" name="21.1电磁波的产生1">
            <a:hlinkClick r:id="" action="ppaction://media"/>
          </p:cNvPr>
          <p:cNvPicPr>
            <a:picLocks noChangeAspect="1"/>
          </p:cNvPicPr>
          <p:nvPr>
            <a:vide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0" y="3404235"/>
            <a:ext cx="3960000" cy="2227284"/>
          </a:xfrm>
          <a:prstGeom prst="rect">
            <a:avLst/>
          </a:prstGeom>
        </p:spPr>
      </p:pic>
      <p:pic>
        <p:nvPicPr>
          <p:cNvPr id="7" name="21.1电磁波的产生2">
            <a:hlinkClick r:id="" action="ppaction://media"/>
          </p:cNvPr>
          <p:cNvPicPr>
            <a:picLocks noChangeAspect="1"/>
          </p:cNvPicPr>
          <p:nvPr>
            <a:videoFile r:link="rId12"/>
            <p:custDataLst>
              <p:tags r:id="rId13"/>
            </p:custDataLst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116000" y="3403600"/>
            <a:ext cx="3960000" cy="2227933"/>
          </a:xfrm>
          <a:prstGeom prst="rect">
            <a:avLst/>
          </a:prstGeom>
        </p:spPr>
      </p:pic>
      <p:pic>
        <p:nvPicPr>
          <p:cNvPr id="9" name="21.1电磁波的产生3">
            <a:hlinkClick r:id="" action="ppaction://media"/>
          </p:cNvPr>
          <p:cNvPicPr>
            <a:picLocks noChangeAspect="1"/>
          </p:cNvPicPr>
          <p:nvPr>
            <a:videoFile r:link="rId15"/>
            <p:custDataLst>
              <p:tags r:id="rId16"/>
            </p:custDataLst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232000" y="3403600"/>
            <a:ext cx="3960000" cy="222757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5" dur="491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36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1" dur="218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4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 fullScrn="1">
              <p:cMediaNode>
                <p:cTn id="4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 fullScrn="1">
              <p:cMediaNode>
                <p:cTn id="44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5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5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068810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石头在水面上振动会产生水波，弹琴时琴弦的振动在空气中形成声波。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与水波、声波的形成类似，上面的实验中导线与电池时断时续地接触，产生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迅速变化的电流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，电能生磁、磁能生电，变化的电流在空间激起（产生）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电磁波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收音机接收到电磁波，发出了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“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咔咔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”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声。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广播电台、电视台以及移动电话靠复杂的电子线路来产生迅速变化的电流，发出电磁波。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电磁波有许多用途，例如可以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用电磁波来传递信息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电磁波是怎样产生的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0688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当把一个小球扔入水中时，会发现小球上下振动，形成水波，并且向四周传播。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电磁波是怎样传播的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rcRect l="7695" t="19855" r="1763" b="43518"/>
          <a:stretch>
            <a:fillRect/>
          </a:stretch>
        </p:blipFill>
        <p:spPr>
          <a:xfrm>
            <a:off x="327587" y="3848528"/>
            <a:ext cx="11102412" cy="19180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31"/>
          <a:srcRect b="87380"/>
          <a:stretch>
            <a:fillRect/>
          </a:stretch>
        </p:blipFill>
        <p:spPr>
          <a:xfrm>
            <a:off x="239078" y="3489325"/>
            <a:ext cx="11713845" cy="3035935"/>
          </a:xfrm>
          <a:prstGeom prst="rect">
            <a:avLst/>
          </a:prstGeom>
        </p:spPr>
      </p:pic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5720" y="1393825"/>
            <a:ext cx="12068810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在一列水波的传播中，凸起的最高处，叫作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波峰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凹下的最低处，叫作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波谷</a:t>
            </a:r>
            <a:r>
              <a:rPr lang="zh-CN" altLang="en-US" sz="2400">
                <a:sym typeface="+mn-ea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邻近的两个波峰或两个波谷的距离，叫作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波长</a:t>
            </a:r>
            <a:r>
              <a:rPr lang="zh-CN" altLang="en-US" sz="2400">
                <a:sym typeface="+mn-ea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在某确定位置，</a:t>
            </a:r>
            <a:r>
              <a:rPr lang="en-US" altLang="zh-CN" sz="2400">
                <a:sym typeface="+mn-ea"/>
              </a:rPr>
              <a:t>1s</a:t>
            </a:r>
            <a:r>
              <a:rPr lang="zh-CN" altLang="en-US" sz="2400">
                <a:sym typeface="+mn-ea"/>
              </a:rPr>
              <a:t>内有多少次波峰或波谷通过，波的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频率</a:t>
            </a:r>
            <a:r>
              <a:rPr lang="zh-CN" altLang="en-US" sz="2400">
                <a:sym typeface="+mn-ea"/>
              </a:rPr>
              <a:t>就是多少。</a:t>
            </a:r>
            <a:endParaRPr lang="zh-CN" altLang="en-US" sz="2400"/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电磁波是怎样传播的</a:t>
            </a:r>
          </a:p>
        </p:txBody>
      </p: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295465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>
            <a:off x="4672330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11"/>
            </p:custDataLst>
          </p:nvPr>
        </p:nvSpPr>
        <p:spPr>
          <a:xfrm>
            <a:off x="639000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8107680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13"/>
            </p:custDataLst>
          </p:nvPr>
        </p:nvSpPr>
        <p:spPr>
          <a:xfrm>
            <a:off x="982535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265170" y="3829685"/>
            <a:ext cx="1126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波峰</a:t>
            </a:r>
          </a:p>
        </p:txBody>
      </p:sp>
      <p:sp>
        <p:nvSpPr>
          <p:cNvPr id="18" name="椭圆 17"/>
          <p:cNvSpPr/>
          <p:nvPr>
            <p:custDataLst>
              <p:tags r:id="rId15"/>
            </p:custDataLst>
          </p:nvPr>
        </p:nvSpPr>
        <p:spPr>
          <a:xfrm>
            <a:off x="207645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9" name="椭圆 18"/>
          <p:cNvSpPr/>
          <p:nvPr>
            <p:custDataLst>
              <p:tags r:id="rId16"/>
            </p:custDataLst>
          </p:nvPr>
        </p:nvSpPr>
        <p:spPr>
          <a:xfrm>
            <a:off x="3794125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551180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1" name="椭圆 20"/>
          <p:cNvSpPr/>
          <p:nvPr>
            <p:custDataLst>
              <p:tags r:id="rId18"/>
            </p:custDataLst>
          </p:nvPr>
        </p:nvSpPr>
        <p:spPr>
          <a:xfrm>
            <a:off x="7229475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2" name="椭圆 21"/>
          <p:cNvSpPr/>
          <p:nvPr>
            <p:custDataLst>
              <p:tags r:id="rId19"/>
            </p:custDataLst>
          </p:nvPr>
        </p:nvSpPr>
        <p:spPr>
          <a:xfrm>
            <a:off x="894715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2501265" y="5431155"/>
            <a:ext cx="112649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C000"/>
                </a:solidFill>
              </a:rPr>
              <a:t>波谷</a:t>
            </a:r>
          </a:p>
        </p:txBody>
      </p:sp>
      <p:cxnSp>
        <p:nvCxnSpPr>
          <p:cNvPr id="24" name="直接连接符 23"/>
          <p:cNvCxnSpPr>
            <a:stCxn id="13" idx="0"/>
          </p:cNvCxnSpPr>
          <p:nvPr>
            <p:custDataLst>
              <p:tags r:id="rId21"/>
            </p:custDataLst>
          </p:nvPr>
        </p:nvCxnSpPr>
        <p:spPr>
          <a:xfrm flipH="1" flipV="1">
            <a:off x="4828540" y="3685540"/>
            <a:ext cx="0" cy="42672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2"/>
            </p:custDataLst>
          </p:nvPr>
        </p:nvCxnSpPr>
        <p:spPr>
          <a:xfrm flipH="1" flipV="1">
            <a:off x="6545580" y="3685540"/>
            <a:ext cx="0" cy="42672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>
            <p:custDataLst>
              <p:tags r:id="rId23"/>
            </p:custDataLst>
          </p:nvPr>
        </p:nvCxnSpPr>
        <p:spPr>
          <a:xfrm>
            <a:off x="4813300" y="3903980"/>
            <a:ext cx="1727200" cy="0"/>
          </a:xfrm>
          <a:prstGeom prst="straightConnector1">
            <a:avLst/>
          </a:prstGeom>
          <a:ln w="25400">
            <a:solidFill>
              <a:srgbClr val="C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5104130" y="3443605"/>
            <a:ext cx="1126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波长</a:t>
            </a:r>
            <a:endParaRPr lang="en-US" altLang="zh-CN" sz="2400" b="1">
              <a:solidFill>
                <a:srgbClr val="C00000"/>
              </a:solidFill>
            </a:endParaRPr>
          </a:p>
        </p:txBody>
      </p:sp>
      <p:cxnSp>
        <p:nvCxnSpPr>
          <p:cNvPr id="28" name="直接连接符 27"/>
          <p:cNvCxnSpPr/>
          <p:nvPr>
            <p:custDataLst>
              <p:tags r:id="rId25"/>
            </p:custDataLst>
          </p:nvPr>
        </p:nvCxnSpPr>
        <p:spPr>
          <a:xfrm flipH="1" flipV="1">
            <a:off x="5687695" y="5824220"/>
            <a:ext cx="0" cy="426720"/>
          </a:xfrm>
          <a:prstGeom prst="line">
            <a:avLst/>
          </a:prstGeom>
          <a:solidFill>
            <a:srgbClr val="FFC000"/>
          </a:solidFill>
          <a:ln w="254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6"/>
            </p:custDataLst>
          </p:nvPr>
        </p:nvCxnSpPr>
        <p:spPr>
          <a:xfrm flipH="1" flipV="1">
            <a:off x="7404735" y="5824220"/>
            <a:ext cx="0" cy="426720"/>
          </a:xfrm>
          <a:prstGeom prst="line">
            <a:avLst/>
          </a:prstGeom>
          <a:solidFill>
            <a:srgbClr val="FFC000"/>
          </a:solidFill>
          <a:ln w="254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>
            <p:custDataLst>
              <p:tags r:id="rId27"/>
            </p:custDataLst>
          </p:nvPr>
        </p:nvCxnSpPr>
        <p:spPr>
          <a:xfrm>
            <a:off x="5672455" y="6042660"/>
            <a:ext cx="1727200" cy="0"/>
          </a:xfrm>
          <a:prstGeom prst="straightConnector1">
            <a:avLst/>
          </a:prstGeom>
          <a:solidFill>
            <a:srgbClr val="FFC000"/>
          </a:solidFill>
          <a:ln w="25400">
            <a:solidFill>
              <a:srgbClr val="FFC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5963285" y="5582285"/>
            <a:ext cx="11264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C000"/>
                </a:solidFill>
              </a:rPr>
              <a:t>波长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32"/>
          <a:srcRect b="87380"/>
          <a:stretch>
            <a:fillRect/>
          </a:stretch>
        </p:blipFill>
        <p:spPr>
          <a:xfrm>
            <a:off x="239078" y="3489325"/>
            <a:ext cx="11713845" cy="303593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7731166" y="2081819"/>
            <a:ext cx="4460501" cy="1898397"/>
          </a:xfrm>
          <a:prstGeom prst="rect">
            <a:avLst/>
          </a:prstGeom>
        </p:spPr>
      </p:pic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5720" y="1393825"/>
            <a:ext cx="1206881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水波不停地向远处传播，用来描述波传播快慢的物理量叫作</a:t>
            </a: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波速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跟水波类似，电磁波也可用波长、频率和波速来描述。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电磁波是怎样传播的</a:t>
            </a:r>
          </a:p>
        </p:txBody>
      </p:sp>
      <p:sp>
        <p:nvSpPr>
          <p:cNvPr id="12" name="椭圆 11"/>
          <p:cNvSpPr/>
          <p:nvPr>
            <p:custDataLst>
              <p:tags r:id="rId10"/>
            </p:custDataLst>
          </p:nvPr>
        </p:nvSpPr>
        <p:spPr>
          <a:xfrm>
            <a:off x="295465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1"/>
            </p:custDataLst>
          </p:nvPr>
        </p:nvSpPr>
        <p:spPr>
          <a:xfrm>
            <a:off x="4672330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12"/>
            </p:custDataLst>
          </p:nvPr>
        </p:nvSpPr>
        <p:spPr>
          <a:xfrm>
            <a:off x="639000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8107680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14"/>
            </p:custDataLst>
          </p:nvPr>
        </p:nvSpPr>
        <p:spPr>
          <a:xfrm>
            <a:off x="9825355" y="4112260"/>
            <a:ext cx="311785" cy="31178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265170" y="3829685"/>
            <a:ext cx="1126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波峰</a:t>
            </a: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207645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9" name="椭圆 18"/>
          <p:cNvSpPr/>
          <p:nvPr>
            <p:custDataLst>
              <p:tags r:id="rId17"/>
            </p:custDataLst>
          </p:nvPr>
        </p:nvSpPr>
        <p:spPr>
          <a:xfrm>
            <a:off x="3794125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椭圆 19"/>
          <p:cNvSpPr/>
          <p:nvPr>
            <p:custDataLst>
              <p:tags r:id="rId18"/>
            </p:custDataLst>
          </p:nvPr>
        </p:nvSpPr>
        <p:spPr>
          <a:xfrm>
            <a:off x="551180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1" name="椭圆 20"/>
          <p:cNvSpPr/>
          <p:nvPr>
            <p:custDataLst>
              <p:tags r:id="rId19"/>
            </p:custDataLst>
          </p:nvPr>
        </p:nvSpPr>
        <p:spPr>
          <a:xfrm>
            <a:off x="7229475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2" name="椭圆 21"/>
          <p:cNvSpPr/>
          <p:nvPr>
            <p:custDataLst>
              <p:tags r:id="rId20"/>
            </p:custDataLst>
          </p:nvPr>
        </p:nvSpPr>
        <p:spPr>
          <a:xfrm>
            <a:off x="8947150" y="5507990"/>
            <a:ext cx="311785" cy="311785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2501265" y="5431155"/>
            <a:ext cx="112649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C000"/>
                </a:solidFill>
              </a:rPr>
              <a:t>波谷</a:t>
            </a:r>
          </a:p>
        </p:txBody>
      </p:sp>
      <p:cxnSp>
        <p:nvCxnSpPr>
          <p:cNvPr id="24" name="直接连接符 23"/>
          <p:cNvCxnSpPr>
            <a:stCxn id="13" idx="0"/>
          </p:cNvCxnSpPr>
          <p:nvPr>
            <p:custDataLst>
              <p:tags r:id="rId22"/>
            </p:custDataLst>
          </p:nvPr>
        </p:nvCxnSpPr>
        <p:spPr>
          <a:xfrm flipH="1" flipV="1">
            <a:off x="4828540" y="3685540"/>
            <a:ext cx="0" cy="42672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3"/>
            </p:custDataLst>
          </p:nvPr>
        </p:nvCxnSpPr>
        <p:spPr>
          <a:xfrm flipH="1" flipV="1">
            <a:off x="6545580" y="3685540"/>
            <a:ext cx="0" cy="42672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>
            <p:custDataLst>
              <p:tags r:id="rId24"/>
            </p:custDataLst>
          </p:nvPr>
        </p:nvCxnSpPr>
        <p:spPr>
          <a:xfrm>
            <a:off x="4813300" y="3903980"/>
            <a:ext cx="1727200" cy="0"/>
          </a:xfrm>
          <a:prstGeom prst="straightConnector1">
            <a:avLst/>
          </a:prstGeom>
          <a:ln w="25400">
            <a:solidFill>
              <a:srgbClr val="C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5104130" y="3443605"/>
            <a:ext cx="1126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波长</a:t>
            </a:r>
            <a:endParaRPr lang="en-US" altLang="zh-CN" sz="2400" b="1">
              <a:solidFill>
                <a:srgbClr val="C00000"/>
              </a:solidFill>
            </a:endParaRPr>
          </a:p>
        </p:txBody>
      </p:sp>
      <p:cxnSp>
        <p:nvCxnSpPr>
          <p:cNvPr id="28" name="直接连接符 27"/>
          <p:cNvCxnSpPr/>
          <p:nvPr>
            <p:custDataLst>
              <p:tags r:id="rId26"/>
            </p:custDataLst>
          </p:nvPr>
        </p:nvCxnSpPr>
        <p:spPr>
          <a:xfrm flipH="1" flipV="1">
            <a:off x="5687695" y="5824220"/>
            <a:ext cx="0" cy="426720"/>
          </a:xfrm>
          <a:prstGeom prst="line">
            <a:avLst/>
          </a:prstGeom>
          <a:solidFill>
            <a:srgbClr val="FFC000"/>
          </a:solidFill>
          <a:ln w="254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7"/>
            </p:custDataLst>
          </p:nvPr>
        </p:nvCxnSpPr>
        <p:spPr>
          <a:xfrm flipH="1" flipV="1">
            <a:off x="7404735" y="5824220"/>
            <a:ext cx="0" cy="426720"/>
          </a:xfrm>
          <a:prstGeom prst="line">
            <a:avLst/>
          </a:prstGeom>
          <a:solidFill>
            <a:srgbClr val="FFC000"/>
          </a:solidFill>
          <a:ln w="254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>
            <p:custDataLst>
              <p:tags r:id="rId28"/>
            </p:custDataLst>
          </p:nvPr>
        </p:nvCxnSpPr>
        <p:spPr>
          <a:xfrm>
            <a:off x="5672455" y="6042660"/>
            <a:ext cx="1727200" cy="0"/>
          </a:xfrm>
          <a:prstGeom prst="straightConnector1">
            <a:avLst/>
          </a:prstGeom>
          <a:solidFill>
            <a:srgbClr val="FFC000"/>
          </a:solidFill>
          <a:ln w="25400">
            <a:solidFill>
              <a:srgbClr val="FFC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5963285" y="5582285"/>
            <a:ext cx="112649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C000"/>
                </a:solidFill>
              </a:rPr>
              <a:t>波长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068810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真空罩中的手机能接到电话吗？</a:t>
            </a:r>
            <a:endParaRPr lang="zh-CN" sz="2400" dirty="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rPr>
              <a:t>把一部手机放在真空罩中，抽掉空气后，给这部手机打电话。这部手机能接到电话吗？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 dirty="0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电磁波在真空中也可以传播</a:t>
            </a: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航天员在太空可以用电磁波来通信。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电磁波是怎样传播的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047875" y="1387475"/>
            <a:ext cx="1514475" cy="600075"/>
          </a:xfrm>
          <a:prstGeom prst="rect">
            <a:avLst/>
          </a:prstGeom>
        </p:spPr>
      </p:pic>
      <p:pic>
        <p:nvPicPr>
          <p:cNvPr id="32" name="图片 31"/>
          <p:cNvPicPr/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824122" y="2418807"/>
            <a:ext cx="2377958" cy="2903982"/>
          </a:xfrm>
          <a:prstGeom prst="rect">
            <a:avLst/>
          </a:prstGeom>
        </p:spPr>
      </p:pic>
      <p:pic>
        <p:nvPicPr>
          <p:cNvPr id="35" name="21.1真空罩中的手机接电话">
            <a:hlinkClick r:id="" action="ppaction://media"/>
          </p:cNvPr>
          <p:cNvPicPr>
            <a:picLocks noChangeAspect="1"/>
          </p:cNvPicPr>
          <p:nvPr>
            <a:videoFile r:link="rId11"/>
            <p:custDataLst>
              <p:tags r:id="rId12"/>
            </p:custDataLst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232000" y="0"/>
            <a:ext cx="960000" cy="540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3846830"/>
            <a:ext cx="6094095" cy="3011170"/>
          </a:xfrm>
          <a:prstGeom prst="rect">
            <a:avLst/>
          </a:prstGeom>
          <a:ln w="28575">
            <a:noFill/>
          </a:ln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056380" y="3848400"/>
            <a:ext cx="4814570" cy="30096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6925945" y="3883493"/>
            <a:ext cx="5349875" cy="30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3970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35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40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068810" cy="3928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真空罩中的手机能接到电话吗？</a:t>
            </a: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rPr>
              <a:t>把一部手机放在真空罩中，抽掉空气后，给这部手机打电话。这部手机能接到电话吗？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电磁波在真空中也可以传播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航天员在太空可以用电磁波来通信。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真空中电磁波的波速为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，大约为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30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万千米每秒。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c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是物理学中一个十分重要的常量，目前公认</a:t>
            </a:r>
          </a:p>
          <a:p>
            <a:pPr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c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=2.997 924 58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×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10</a:t>
            </a:r>
            <a:r>
              <a:rPr lang="en-US" altLang="zh-CN" sz="2400" b="1" baseline="30000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8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m/s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电磁波是怎样传播的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047875" y="1387475"/>
            <a:ext cx="1514475" cy="600075"/>
          </a:xfrm>
          <a:prstGeom prst="rect">
            <a:avLst/>
          </a:prstGeom>
        </p:spPr>
      </p:pic>
      <p:pic>
        <p:nvPicPr>
          <p:cNvPr id="32" name="图片 31"/>
          <p:cNvPicPr/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824122" y="2418807"/>
            <a:ext cx="2377958" cy="290398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/>
          <a:srcRect l="2014" t="60287" r="73260" b="11407"/>
          <a:stretch>
            <a:fillRect/>
          </a:stretch>
        </p:blipFill>
        <p:spPr>
          <a:xfrm>
            <a:off x="435610" y="4850765"/>
            <a:ext cx="2470785" cy="1941195"/>
          </a:xfrm>
          <a:prstGeom prst="rect">
            <a:avLst/>
          </a:prstGeom>
        </p:spPr>
      </p:pic>
      <p:sp>
        <p:nvSpPr>
          <p:cNvPr id="37" name="圆角矩形 36"/>
          <p:cNvSpPr/>
          <p:nvPr>
            <p:custDataLst>
              <p:tags r:id="rId11"/>
            </p:custDataLst>
          </p:nvPr>
        </p:nvSpPr>
        <p:spPr>
          <a:xfrm>
            <a:off x="3973513" y="5322570"/>
            <a:ext cx="4244975" cy="9982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solidFill>
                  <a:schemeClr val="tx1"/>
                </a:solidFill>
              </a:rPr>
              <a:t>电磁波的传播速度与光在真空中的传播速度相同。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5720" y="1393825"/>
            <a:ext cx="12068810" cy="24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电磁波频率的单位是赫兹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因为通常电磁波的频率都很高，所以常用的单位还有千赫（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kHz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）和兆赫（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MHz</a:t>
            </a: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）。这些单位间的换算关系是：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1MHz=10</a:t>
            </a:r>
            <a:r>
              <a:rPr lang="zh-CN" sz="2400" baseline="300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3</a:t>
            </a:r>
            <a:r>
              <a:rPr lang="zh-CN" sz="24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kHz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1kHz=10</a:t>
            </a:r>
            <a:r>
              <a:rPr lang="zh-CN" sz="2400" baseline="300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3</a:t>
            </a:r>
            <a:r>
              <a:rPr lang="zh-CN" sz="24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Hz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电磁波大家族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5720" y="1393825"/>
            <a:ext cx="9041130" cy="5367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rPr>
              <a:t>观察收音机的刻度板，上面标有哪些数字和单位？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rPr>
              <a:t>它们都表示什么意思？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微软雅黑" panose="020B0503020204020204" charset="-122"/>
              </a:rPr>
              <a:t>打开收音机，转动调谐旋钮，调到可以收听到广播节目的位置，看看频率是多少。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AM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频段：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530kHz~1600kHz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FM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频段：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87.5MHz~108MHz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通常用于广播、电视和移动通信的是频率为数百千赫至数百兆赫的那一部分电磁波，叫作</a:t>
            </a:r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无线电波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日常生活中可以看到各种各样的天线，它们有的是发射电磁波的，有的是接收电磁波的。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2860" y="1297305"/>
            <a:ext cx="2190750" cy="752475"/>
          </a:xfrm>
          <a:prstGeom prst="rect">
            <a:avLst/>
          </a:prstGeom>
        </p:spPr>
      </p:pic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</a:t>
            </a:r>
            <a:r>
              <a:rPr lang="zh-CN" sz="3200" b="1">
                <a:sym typeface="+mn-ea"/>
              </a:rPr>
              <a:t>大家族</a:t>
            </a:r>
            <a:endParaRPr lang="zh-CN" sz="3200" b="1"/>
          </a:p>
        </p:txBody>
      </p:sp>
      <p:pic>
        <p:nvPicPr>
          <p:cNvPr id="7" name="图片 6"/>
          <p:cNvPicPr/>
          <p:nvPr>
            <p:custDataLst>
              <p:tags r:id="rId9"/>
            </p:custDataLst>
          </p:nvPr>
        </p:nvPicPr>
        <p:blipFill>
          <a:blip r:embed="rId17"/>
          <a:srcRect l="59282" t="2574" r="1941" b="1697"/>
          <a:stretch>
            <a:fillRect/>
          </a:stretch>
        </p:blipFill>
        <p:spPr>
          <a:xfrm>
            <a:off x="9081135" y="675005"/>
            <a:ext cx="3121025" cy="4227830"/>
          </a:xfrm>
          <a:prstGeom prst="rect">
            <a:avLst/>
          </a:prstGeom>
        </p:spPr>
      </p:pic>
      <p:sp>
        <p:nvSpPr>
          <p:cNvPr id="12" name="圆角矩形 11"/>
          <p:cNvSpPr/>
          <p:nvPr>
            <p:custDataLst>
              <p:tags r:id="rId10"/>
            </p:custDataLst>
          </p:nvPr>
        </p:nvSpPr>
        <p:spPr>
          <a:xfrm>
            <a:off x="10396220" y="1930400"/>
            <a:ext cx="532130" cy="223393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11"/>
            </p:custDataLst>
          </p:nvPr>
        </p:nvSpPr>
        <p:spPr>
          <a:xfrm>
            <a:off x="10396220" y="4215130"/>
            <a:ext cx="532130" cy="25146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12"/>
            </p:custDataLst>
          </p:nvPr>
        </p:nvSpPr>
        <p:spPr>
          <a:xfrm>
            <a:off x="9475470" y="1930400"/>
            <a:ext cx="532130" cy="223393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>
            <p:custDataLst>
              <p:tags r:id="rId13"/>
            </p:custDataLst>
          </p:nvPr>
        </p:nvSpPr>
        <p:spPr>
          <a:xfrm>
            <a:off x="9475470" y="4215130"/>
            <a:ext cx="532130" cy="25146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5720" y="3700145"/>
            <a:ext cx="1205738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我们学过的可见光、红外线和紫外线也属于电磁波。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X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射线、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γ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射线是频率很高的电磁波。</a:t>
            </a:r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不同频率范围的电磁波在我们的生活中发挥着重要作用。</a:t>
            </a: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</a:t>
            </a:r>
            <a:r>
              <a:rPr lang="zh-CN" sz="3200" b="1">
                <a:sym typeface="+mn-ea"/>
              </a:rPr>
              <a:t>大家族</a:t>
            </a:r>
            <a:endParaRPr lang="zh-CN" sz="3200" b="1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1248410"/>
            <a:ext cx="9991725" cy="2543175"/>
          </a:xfrm>
          <a:prstGeom prst="rect">
            <a:avLst/>
          </a:prstGeom>
        </p:spPr>
      </p:pic>
      <p:pic>
        <p:nvPicPr>
          <p:cNvPr id="18" name="图片 17"/>
          <p:cNvPicPr/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454515" y="0"/>
            <a:ext cx="2747645" cy="36658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454515" y="1765182"/>
            <a:ext cx="2746800" cy="51513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5720" y="3700145"/>
            <a:ext cx="12057380" cy="296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生活中</a:t>
            </a:r>
            <a:r>
              <a:rPr lang="zh-CN" altLang="en-US" sz="2400">
                <a:sym typeface="+mn-ea"/>
              </a:rPr>
              <a:t>常见的微波炉是用电磁波来加热食品的。</a:t>
            </a:r>
            <a:endParaRPr lang="zh-CN" altLang="en-US" sz="2400"/>
          </a:p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微波炉内有很强的电磁波。这种电磁波的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波长</a:t>
            </a:r>
            <a:r>
              <a:rPr lang="zh-CN" altLang="en-US" sz="2400">
                <a:sym typeface="+mn-ea"/>
              </a:rPr>
              <a:t>在无线电波中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较短</a:t>
            </a:r>
            <a:r>
              <a:rPr lang="zh-CN" altLang="en-US" sz="2400">
                <a:sym typeface="+mn-ea"/>
              </a:rPr>
              <a:t>，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叫作微波</a:t>
            </a:r>
            <a:r>
              <a:rPr lang="zh-CN" altLang="en-US" sz="2400">
                <a:sym typeface="+mn-ea"/>
              </a:rPr>
              <a:t>。食物的分子在微波的作用下剧烈振动，使得内能增加，温度升高。</a:t>
            </a:r>
            <a:endParaRPr lang="zh-CN" altLang="en-US" sz="2400"/>
          </a:p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由于微波可以深入食物内部，所以用微波炉做饭时食物的内部和外部几乎同时变熟，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省时、省电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 indent="60960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</a:t>
            </a:r>
            <a:r>
              <a:rPr lang="zh-CN" sz="3200" b="1">
                <a:sym typeface="+mn-ea"/>
              </a:rPr>
              <a:t>大家族</a:t>
            </a:r>
            <a:endParaRPr lang="zh-CN" sz="3200" b="1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1248410"/>
            <a:ext cx="9991725" cy="25431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928" y="670156"/>
            <a:ext cx="3616784" cy="3582016"/>
          </a:xfrm>
          <a:prstGeom prst="rect">
            <a:avLst/>
          </a:prstGeom>
          <a:ln>
            <a:noFill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5720" y="3700145"/>
            <a:ext cx="12057380" cy="2009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宇宙中存在的电磁波覆盖了整个电磁波段。</a:t>
            </a:r>
            <a:endParaRPr lang="zh-CN" altLang="en-US" sz="2400"/>
          </a:p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我们除了可以在可见光波段用光学望远镜观测天体，还可以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在无线电波段观测天体</a:t>
            </a:r>
            <a:r>
              <a:rPr lang="zh-CN" altLang="en-US" sz="2400">
                <a:sym typeface="+mn-ea"/>
              </a:rPr>
              <a:t>。</a:t>
            </a:r>
            <a:endParaRPr lang="zh-CN" altLang="en-US" sz="2400"/>
          </a:p>
          <a:p>
            <a:pPr indent="609600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>
                <a:sym typeface="+mn-ea"/>
              </a:rPr>
              <a:t>在</a:t>
            </a:r>
            <a:r>
              <a:rPr lang="en-US" altLang="zh-CN" sz="2400">
                <a:sym typeface="+mn-ea"/>
              </a:rPr>
              <a:t>“</a:t>
            </a:r>
            <a:r>
              <a:rPr lang="zh-CN" altLang="en-US" sz="2400">
                <a:sym typeface="+mn-ea"/>
              </a:rPr>
              <a:t>天眼之父</a:t>
            </a:r>
            <a:r>
              <a:rPr lang="en-US" altLang="zh-CN" sz="2400">
                <a:sym typeface="+mn-ea"/>
              </a:rPr>
              <a:t>”</a:t>
            </a:r>
            <a:r>
              <a:rPr lang="zh-CN" altLang="en-US" sz="2400">
                <a:sym typeface="+mn-ea"/>
              </a:rPr>
              <a:t>南仁东的带领下，我国建成了</a:t>
            </a:r>
            <a:r>
              <a:rPr lang="zh-CN" altLang="en-US" sz="2400" b="1">
                <a:solidFill>
                  <a:srgbClr val="C00000"/>
                </a:solidFill>
                <a:sym typeface="+mn-ea"/>
              </a:rPr>
              <a:t>世界上最大的500m口径球面射电望远镜</a:t>
            </a:r>
            <a:r>
              <a:rPr lang="zh-CN" altLang="en-US" sz="2400">
                <a:sym typeface="+mn-ea"/>
              </a:rPr>
              <a:t>（</a:t>
            </a:r>
            <a:r>
              <a:rPr lang="en-US" altLang="zh-CN" sz="2400">
                <a:sym typeface="+mn-ea"/>
              </a:rPr>
              <a:t>FAST</a:t>
            </a:r>
            <a:r>
              <a:rPr lang="zh-CN" altLang="en-US" sz="2400">
                <a:sym typeface="+mn-ea"/>
              </a:rPr>
              <a:t>），仰望星空，我们正在探索着宇宙的奥秘。</a:t>
            </a:r>
            <a:endParaRPr lang="zh-CN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-4445" y="67500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电磁波</a:t>
            </a:r>
            <a:r>
              <a:rPr lang="zh-CN" sz="3200" b="1">
                <a:sym typeface="+mn-ea"/>
              </a:rPr>
              <a:t>大家族</a:t>
            </a:r>
            <a:endParaRPr lang="zh-CN" sz="3200" b="1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1248410"/>
            <a:ext cx="9991725" cy="2543175"/>
          </a:xfrm>
          <a:prstGeom prst="rect">
            <a:avLst/>
          </a:prstGeom>
        </p:spPr>
      </p:pic>
      <p:pic>
        <p:nvPicPr>
          <p:cNvPr id="13" name="图片 12"/>
          <p:cNvPicPr/>
          <p:nvPr>
            <p:custDataLst>
              <p:tags r:id="rId9"/>
            </p:custDataLst>
          </p:nvPr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9520" y="1223645"/>
            <a:ext cx="7142480" cy="25609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-4445" y="663575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课堂小结</a:t>
            </a:r>
            <a:endParaRPr lang="en-US" altLang="zh-CN" sz="3200" b="1"/>
          </a:p>
        </p:txBody>
      </p:sp>
      <p:cxnSp>
        <p:nvCxnSpPr>
          <p:cNvPr id="2" name="直接连接符 1"/>
          <p:cNvCxnSpPr/>
          <p:nvPr>
            <p:custDataLst>
              <p:tags r:id="rId3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sp>
        <p:nvSpPr>
          <p:cNvPr id="24577" name="文本框 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4716" y="2249937"/>
            <a:ext cx="615553" cy="26629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</a:rPr>
              <a:t>电磁波的海洋</a:t>
            </a:r>
          </a:p>
        </p:txBody>
      </p:sp>
      <p:sp>
        <p:nvSpPr>
          <p:cNvPr id="24578" name="文本框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62893" y="1227912"/>
            <a:ext cx="1622962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latin typeface="+mj-ea"/>
                <a:ea typeface="+mj-ea"/>
              </a:rPr>
              <a:t>电磁波</a:t>
            </a:r>
            <a:endParaRPr lang="en-US" altLang="zh-CN" sz="2500">
              <a:latin typeface="+mj-ea"/>
              <a:ea typeface="+mj-ea"/>
            </a:endParaRPr>
          </a:p>
          <a:p>
            <a:pPr algn="ctr"/>
            <a:r>
              <a:rPr lang="zh-CN" altLang="en-US" sz="2500">
                <a:latin typeface="+mj-ea"/>
                <a:ea typeface="+mj-ea"/>
              </a:rPr>
              <a:t>的产生</a:t>
            </a:r>
          </a:p>
        </p:txBody>
      </p:sp>
      <p:sp>
        <p:nvSpPr>
          <p:cNvPr id="13" name="文本框 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27072" y="1151745"/>
            <a:ext cx="8351443" cy="55769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①产生：变化的电流在空间激起（产生）电磁波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②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电磁波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可以用来传递信息和能量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zh-CN" altLang="en-US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1200"/>
              </a:spcBef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①电磁波的波长：邻近的两个波峰（或波谷）的距离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②电磁波的频率：是电磁波在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1s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内振动的次数。</a:t>
            </a:r>
            <a:endParaRPr lang="en-US" altLang="zh-CN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</a:pP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单位：赫兹（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Hz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）。常用单位还有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kHz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MHz.</a:t>
            </a:r>
          </a:p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③传播速度：电磁波在真空中可以传播。速度为</a:t>
            </a:r>
            <a:endParaRPr lang="en-US" altLang="zh-CN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</a:pP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</a:t>
            </a:r>
            <a:r>
              <a:rPr lang="en-US" altLang="zh-CN" sz="2500" i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=3×10</a:t>
            </a:r>
            <a:r>
              <a:rPr lang="en-US" altLang="zh-CN" sz="2500" baseline="300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m/s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，与光在真空中的传播速度相同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700"/>
              </a:lnSpc>
              <a:spcBef>
                <a:spcPts val="1200"/>
              </a:spcBef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①电磁波家族：无线电波、红外线、可见光、</a:t>
            </a:r>
            <a:endParaRPr lang="en-US" altLang="zh-CN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紫外线、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射线、 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γ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射线等。</a:t>
            </a:r>
            <a:endParaRPr lang="en-US" altLang="zh-CN" sz="250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</a:pP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②电磁波应用：无线电波通信；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射线、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γ</a:t>
            </a:r>
            <a:r>
              <a:rPr lang="zh-CN" altLang="en-US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射线应用在医疗领域；微波；红外线、紫外线的应用；观测天体等</a:t>
            </a:r>
            <a:r>
              <a:rPr lang="en-US" altLang="zh-CN" sz="25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3165888" y="1402750"/>
            <a:ext cx="425179" cy="590756"/>
            <a:chOff x="5343391" y="922104"/>
            <a:chExt cx="973271" cy="780485"/>
          </a:xfrm>
        </p:grpSpPr>
        <p:grpSp>
          <p:nvGrpSpPr>
            <p:cNvPr id="15" name="组合 14"/>
            <p:cNvGrpSpPr/>
            <p:nvPr>
              <p:custDataLst>
                <p:tags r:id="rId31"/>
              </p:custDataLst>
            </p:nvPr>
          </p:nvGrpSpPr>
          <p:grpSpPr>
            <a:xfrm>
              <a:off x="5343391" y="922104"/>
              <a:ext cx="973271" cy="780485"/>
              <a:chOff x="5343391" y="922104"/>
              <a:chExt cx="973271" cy="780485"/>
            </a:xfrm>
          </p:grpSpPr>
          <p:cxnSp>
            <p:nvCxnSpPr>
              <p:cNvPr id="26" name="直接连接符 25"/>
              <p:cNvCxnSpPr/>
              <p:nvPr>
                <p:custDataLst>
                  <p:tags r:id="rId33"/>
                </p:custDataLst>
              </p:nvPr>
            </p:nvCxnSpPr>
            <p:spPr>
              <a:xfrm>
                <a:off x="5343391" y="1312346"/>
                <a:ext cx="4133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>
                <p:custDataLst>
                  <p:tags r:id="rId34"/>
                </p:custDataLst>
              </p:nvPr>
            </p:nvCxnSpPr>
            <p:spPr>
              <a:xfrm flipH="1">
                <a:off x="5756782" y="922104"/>
                <a:ext cx="0" cy="78048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>
                <p:custDataLst>
                  <p:tags r:id="rId35"/>
                </p:custDataLst>
              </p:nvPr>
            </p:nvCxnSpPr>
            <p:spPr>
              <a:xfrm>
                <a:off x="5756782" y="1693963"/>
                <a:ext cx="559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接连接符 22"/>
            <p:cNvCxnSpPr/>
            <p:nvPr>
              <p:custDataLst>
                <p:tags r:id="rId32"/>
              </p:custDataLst>
            </p:nvPr>
          </p:nvCxnSpPr>
          <p:spPr>
            <a:xfrm>
              <a:off x="5756782" y="925384"/>
              <a:ext cx="559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579" name="文本框 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01225" y="3058092"/>
            <a:ext cx="1622961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latin typeface="+mj-ea"/>
                <a:ea typeface="+mj-ea"/>
              </a:rPr>
              <a:t>电磁波</a:t>
            </a:r>
            <a:endParaRPr lang="en-US" altLang="zh-CN" sz="2500">
              <a:latin typeface="+mj-ea"/>
              <a:ea typeface="+mj-ea"/>
            </a:endParaRPr>
          </a:p>
          <a:p>
            <a:pPr algn="ctr"/>
            <a:r>
              <a:rPr lang="zh-CN" altLang="en-US" sz="2500">
                <a:latin typeface="+mj-ea"/>
                <a:ea typeface="+mj-ea"/>
              </a:rPr>
              <a:t>的传播</a:t>
            </a:r>
          </a:p>
        </p:txBody>
      </p:sp>
      <p:grpSp>
        <p:nvGrpSpPr>
          <p:cNvPr id="29" name="组合 28"/>
          <p:cNvGrpSpPr/>
          <p:nvPr>
            <p:custDataLst>
              <p:tags r:id="rId12"/>
            </p:custDataLst>
          </p:nvPr>
        </p:nvGrpSpPr>
        <p:grpSpPr>
          <a:xfrm>
            <a:off x="1080270" y="1583186"/>
            <a:ext cx="496327" cy="4173607"/>
            <a:chOff x="5402123" y="922104"/>
            <a:chExt cx="925924" cy="780485"/>
          </a:xfrm>
        </p:grpSpPr>
        <p:grpSp>
          <p:nvGrpSpPr>
            <p:cNvPr id="30" name="组合 29"/>
            <p:cNvGrpSpPr/>
            <p:nvPr>
              <p:custDataLst>
                <p:tags r:id="rId26"/>
              </p:custDataLst>
            </p:nvPr>
          </p:nvGrpSpPr>
          <p:grpSpPr>
            <a:xfrm>
              <a:off x="5402123" y="922104"/>
              <a:ext cx="925924" cy="780485"/>
              <a:chOff x="5402123" y="922104"/>
              <a:chExt cx="925924" cy="780485"/>
            </a:xfrm>
          </p:grpSpPr>
          <p:cxnSp>
            <p:nvCxnSpPr>
              <p:cNvPr id="32" name="直接连接符 31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5402123" y="1280679"/>
                <a:ext cx="92592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>
                <p:custDataLst>
                  <p:tags r:id="rId29"/>
                </p:custDataLst>
              </p:nvPr>
            </p:nvCxnSpPr>
            <p:spPr>
              <a:xfrm flipH="1">
                <a:off x="5756783" y="922104"/>
                <a:ext cx="0" cy="78048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5756781" y="1701543"/>
                <a:ext cx="55988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直接连接符 30"/>
            <p:cNvCxnSpPr/>
            <p:nvPr>
              <p:custDataLst>
                <p:tags r:id="rId27"/>
              </p:custDataLst>
            </p:nvPr>
          </p:nvCxnSpPr>
          <p:spPr>
            <a:xfrm>
              <a:off x="5756781" y="922685"/>
              <a:ext cx="5598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1501" y="5254687"/>
            <a:ext cx="1624338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latin typeface="+mj-ea"/>
                <a:ea typeface="+mj-ea"/>
              </a:rPr>
              <a:t>电磁波</a:t>
            </a:r>
            <a:endParaRPr lang="en-US" altLang="zh-CN" sz="2500">
              <a:latin typeface="+mj-ea"/>
              <a:ea typeface="+mj-ea"/>
            </a:endParaRPr>
          </a:p>
          <a:p>
            <a:pPr algn="ctr"/>
            <a:r>
              <a:rPr lang="zh-CN" altLang="en-US" sz="2500">
                <a:latin typeface="+mj-ea"/>
                <a:ea typeface="+mj-ea"/>
              </a:rPr>
              <a:t>大家族</a:t>
            </a:r>
          </a:p>
        </p:txBody>
      </p:sp>
      <p:grpSp>
        <p:nvGrpSpPr>
          <p:cNvPr id="38" name="组合 37"/>
          <p:cNvGrpSpPr/>
          <p:nvPr>
            <p:custDataLst>
              <p:tags r:id="rId14"/>
            </p:custDataLst>
          </p:nvPr>
        </p:nvGrpSpPr>
        <p:grpSpPr>
          <a:xfrm>
            <a:off x="3224187" y="2568720"/>
            <a:ext cx="425179" cy="1865389"/>
            <a:chOff x="5343391" y="922104"/>
            <a:chExt cx="973271" cy="780485"/>
          </a:xfrm>
        </p:grpSpPr>
        <p:grpSp>
          <p:nvGrpSpPr>
            <p:cNvPr id="54" name="组合 53"/>
            <p:cNvGrpSpPr/>
            <p:nvPr>
              <p:custDataLst>
                <p:tags r:id="rId21"/>
              </p:custDataLst>
            </p:nvPr>
          </p:nvGrpSpPr>
          <p:grpSpPr>
            <a:xfrm>
              <a:off x="5343391" y="922104"/>
              <a:ext cx="973271" cy="780485"/>
              <a:chOff x="5343391" y="922104"/>
              <a:chExt cx="973271" cy="780485"/>
            </a:xfrm>
          </p:grpSpPr>
          <p:cxnSp>
            <p:nvCxnSpPr>
              <p:cNvPr id="56" name="直接连接符 55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5343391" y="1312346"/>
                <a:ext cx="4133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>
                <p:custDataLst>
                  <p:tags r:id="rId24"/>
                </p:custDataLst>
              </p:nvPr>
            </p:nvCxnSpPr>
            <p:spPr>
              <a:xfrm flipH="1">
                <a:off x="5756782" y="922104"/>
                <a:ext cx="0" cy="78048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5756782" y="1693963"/>
                <a:ext cx="559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接连接符 54"/>
            <p:cNvCxnSpPr/>
            <p:nvPr>
              <p:custDataLst>
                <p:tags r:id="rId22"/>
              </p:custDataLst>
            </p:nvPr>
          </p:nvCxnSpPr>
          <p:spPr>
            <a:xfrm>
              <a:off x="5756782" y="925384"/>
              <a:ext cx="559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>
            <p:custDataLst>
              <p:tags r:id="rId15"/>
            </p:custDataLst>
          </p:nvPr>
        </p:nvGrpSpPr>
        <p:grpSpPr>
          <a:xfrm>
            <a:off x="3185855" y="5068244"/>
            <a:ext cx="425179" cy="1377110"/>
            <a:chOff x="5343391" y="922104"/>
            <a:chExt cx="973271" cy="780485"/>
          </a:xfrm>
        </p:grpSpPr>
        <p:grpSp>
          <p:nvGrpSpPr>
            <p:cNvPr id="16" name="组合 15"/>
            <p:cNvGrpSpPr/>
            <p:nvPr>
              <p:custDataLst>
                <p:tags r:id="rId16"/>
              </p:custDataLst>
            </p:nvPr>
          </p:nvGrpSpPr>
          <p:grpSpPr>
            <a:xfrm>
              <a:off x="5343391" y="922104"/>
              <a:ext cx="973271" cy="780485"/>
              <a:chOff x="5343391" y="922104"/>
              <a:chExt cx="973271" cy="780485"/>
            </a:xfrm>
          </p:grpSpPr>
          <p:cxnSp>
            <p:nvCxnSpPr>
              <p:cNvPr id="17" name="直接连接符 16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5343391" y="1312346"/>
                <a:ext cx="41339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>
                <p:custDataLst>
                  <p:tags r:id="rId19"/>
                </p:custDataLst>
              </p:nvPr>
            </p:nvCxnSpPr>
            <p:spPr>
              <a:xfrm flipH="1">
                <a:off x="5756782" y="922104"/>
                <a:ext cx="0" cy="78048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5756782" y="1693963"/>
                <a:ext cx="559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直接连接符 76"/>
            <p:cNvCxnSpPr/>
            <p:nvPr>
              <p:custDataLst>
                <p:tags r:id="rId17"/>
              </p:custDataLst>
            </p:nvPr>
          </p:nvCxnSpPr>
          <p:spPr>
            <a:xfrm>
              <a:off x="5756782" y="925384"/>
              <a:ext cx="559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0" y="2449830"/>
            <a:ext cx="12192000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解：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①手机：手机通话、上网时，会发射和接收电磁波（无线电波）来传递信号；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②微波炉：微波炉利用微波（电磁波的一种）使食物分子振动产生热量，实现加热；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③</a:t>
            </a:r>
            <a:r>
              <a:rPr lang="en-US" altLang="zh-CN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Wi-Fi</a:t>
            </a:r>
            <a:r>
              <a:rPr lang="zh-CN" altLang="en-US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路由器：路由器通过发射电磁波（</a:t>
            </a:r>
            <a:r>
              <a:rPr lang="en-US" altLang="zh-CN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2.4GHz</a:t>
            </a:r>
            <a:r>
              <a:rPr lang="zh-CN" altLang="en-US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或</a:t>
            </a:r>
            <a:r>
              <a:rPr lang="en-US" altLang="zh-CN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5GHz</a:t>
            </a:r>
            <a:r>
              <a:rPr lang="zh-CN" altLang="en-US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频段），为手机、电脑等设备提供无线联网信号；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④空调和电视机的遥控器：在一定范围内进行远距离控制，是通过发射红外线完成的，红外线也是一种电磁波；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>
                <a:solidFill>
                  <a:schemeClr val="tx1"/>
                </a:solidFill>
                <a:latin typeface="Cambria Math" panose="02040503050406030204" pitchFamily="18" charset="0"/>
                <a:ea typeface="楷体" panose="02010609060101010101" charset="-122"/>
                <a:cs typeface="Cambria Math" panose="02040503050406030204" pitchFamily="18" charset="0"/>
                <a:sym typeface="+mn-ea"/>
              </a:rPr>
              <a:t>⑤收音机：可以接收电磁波，不能发射电磁波。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4445" y="768350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练习与应用</a:t>
            </a:r>
            <a:endParaRPr lang="en-US" altLang="zh-CN" sz="3200" b="1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-635" y="1384300"/>
            <a:ext cx="12202160" cy="106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1.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家中使用的电器很多都会用到电磁波，如微波炉、电视机等。你还知道哪些用电器也会用到电磁波？有什么事实支持你的看法？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0" y="2449830"/>
                <a:ext cx="12192000" cy="2081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解：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由图可知，收音机刻度板的最高频率为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108MHz</a:t>
                </a: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。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电磁波的频率等于产生它的振荡电流的频率，即</a:t>
                </a:r>
                <a:r>
                  <a:rPr lang="en-US" altLang="zh-CN" sz="2000" i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f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=108MHz=1.08</a:t>
                </a: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×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10</a:t>
                </a:r>
                <a:r>
                  <a:rPr lang="en-US" altLang="zh-CN" sz="2000" baseline="30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8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Hz</a:t>
                </a: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。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振荡电流每完成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1</a:t>
                </a: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次周期变化，方向会变化</a:t>
                </a:r>
                <a:r>
                  <a:rPr lang="en-US" alt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2</a:t>
                </a:r>
                <a:r>
                  <a:rPr lang="zh-CN" altLang="en-US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  <a:sym typeface="+mn-ea"/>
                  </a:rPr>
                  <a:t>次，因此电流方向每秒钟变化的次数为：</a:t>
                </a:r>
              </a:p>
              <a:p>
                <a:pPr indent="0" algn="ctr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2×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𝑓</m:t>
                      </m:r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=2×1.08×</m:t>
                      </m:r>
                      <m:sSup>
                        <m:sSup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8</m:t>
                          </m:r>
                        </m:sup>
                      </m:sSup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=2.16×</m:t>
                      </m:r>
                      <m:sSup>
                        <m:sSup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楷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8</m:t>
                          </m:r>
                        </m:sup>
                      </m:sSup>
                      <m:r>
                        <a:rPr lang="en-US" altLang="zh-CN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楷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次/秒</m:t>
                      </m:r>
                    </m:oMath>
                  </m:oMathPara>
                </a14:m>
                <a:endParaRPr lang="zh-CN" altLang="en-US" sz="2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0" y="2449830"/>
                <a:ext cx="12192000" cy="208153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4445" y="768350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练习与应用</a:t>
            </a:r>
            <a:endParaRPr lang="en-US" altLang="zh-CN" sz="3200" b="1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-635" y="1384300"/>
            <a:ext cx="12202160" cy="106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2.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观察如图所示的收音机刻度板。当广播电台发射图中最高频率的电磁波时，线路中的电流方向每秒变化多少次？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472375" y="2004625"/>
            <a:ext cx="5729350" cy="126012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-635" y="2937510"/>
                <a:ext cx="12192000" cy="1976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解：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祝融号通过电磁波中的无线电波传递信息。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已知火星到地球的距离为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=3.2×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8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𝑘𝑚</m:t>
                    </m:r>
                  </m:oMath>
                </a14:m>
                <a:r>
                  <a:rPr lang="zh-CN" altLang="en-US" sz="2000">
                    <a:solidFill>
                      <a:schemeClr val="tx1"/>
                    </a:solidFill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，电磁波的速度为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𝑐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=3×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5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𝑘𝑚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/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</m:oMath>
                </a14:m>
                <a:r>
                  <a:rPr lang="zh-CN" altLang="en-US" sz="2000">
                    <a:solidFill>
                      <a:schemeClr val="tx1"/>
                    </a:solidFill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。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2000">
                    <a:solidFill>
                      <a:schemeClr val="tx1"/>
                    </a:solidFill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则信号由火星传到地球需要的时间为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𝑡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𝑠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𝑣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3.2×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  <m:t>8</m:t>
                            </m:r>
                          </m:sup>
                        </m:s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𝑘𝑚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3×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楷体" panose="02010609060101010101" charset="-122"/>
                                <a:cs typeface="Cambria Math" panose="02040503050406030204" pitchFamily="18" charset="0"/>
                                <a:sym typeface="+mn-ea"/>
                              </a:rPr>
                              <m:t>5</m:t>
                            </m:r>
                          </m:sup>
                        </m:s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𝑘𝑚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/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𝑠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≈1066.7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≈17.8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𝑚𝑖𝑛</m:t>
                    </m:r>
                  </m:oMath>
                </a14:m>
                <a:endParaRPr lang="zh-CN" altLang="en-US" sz="2000">
                  <a:solidFill>
                    <a:schemeClr val="tx1"/>
                  </a:solidFill>
                  <a:latin typeface="Cambria Math" panose="02040503050406030204" pitchFamily="18" charset="0"/>
                  <a:ea typeface="楷体" panose="02010609060101010101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-635" y="2937510"/>
                <a:ext cx="12192000" cy="19761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4445" y="768350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练习与应用</a:t>
            </a:r>
            <a:endParaRPr lang="en-US" altLang="zh-CN" sz="3200" b="1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-635" y="1384300"/>
            <a:ext cx="12202160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3.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我国祝融号火星车安全到达火星表面并进行了巡视探测。祝融号通过什么传递火星的相关信息？如果祝融号发出信号时，信号恰好能直接发送到地球，且火星到地球的距离是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3.2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亿千米，那么信号由火星传到地球大概需要多长时间？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-635" y="2937510"/>
                <a:ext cx="12192000" cy="147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charset="-122"/>
                    <a:cs typeface="Times New Roman" panose="02020603050405020304" pitchFamily="18" charset="0"/>
                  </a:rPr>
                  <a:t>解：</a:t>
                </a: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sz="2000"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已知红外线往返时间为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𝑡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=2.8×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−4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𝑚𝑠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=2.8×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−7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</m:oMath>
                </a14:m>
                <a:r>
                  <a:rPr lang="zh-CN" altLang="en-US" sz="2000"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，电磁波的速度为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𝑐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=3×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5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𝑘𝑚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/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</m:oMath>
                </a14:m>
                <a:r>
                  <a:rPr lang="zh-CN" altLang="en-US" sz="2000"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。</a:t>
                </a:r>
                <a:endParaRPr lang="zh-CN" altLang="en-US" sz="2000">
                  <a:solidFill>
                    <a:schemeClr val="tx1"/>
                  </a:solidFill>
                  <a:latin typeface="Cambria Math" panose="02040503050406030204" pitchFamily="18" charset="0"/>
                  <a:ea typeface="楷体" panose="02010609060101010101" charset="-122"/>
                  <a:cs typeface="Cambria Math" panose="02040503050406030204" pitchFamily="18" charset="0"/>
                  <a:sym typeface="+mn-ea"/>
                </a:endParaRPr>
              </a:p>
              <a:p>
                <a:pPr indent="0" algn="l" fontAlgn="auto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2000"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此时目标与仪器之间的距离为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2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𝑣𝑡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2</m:t>
                        </m:r>
                      </m:den>
                    </m:f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×3×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5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𝑘𝑚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/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×2.8×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−7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𝑠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=4.2×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−2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𝑘𝑚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=42</m:t>
                    </m:r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楷体" panose="02010609060101010101" charset="-122"/>
                        <a:cs typeface="Cambria Math" panose="02040503050406030204" pitchFamily="18" charset="0"/>
                        <a:sym typeface="+mn-ea"/>
                      </a:rPr>
                      <m:t>𝑚</m:t>
                    </m:r>
                  </m:oMath>
                </a14:m>
                <a:r>
                  <a:rPr lang="zh-CN" altLang="en-US" sz="2000">
                    <a:solidFill>
                      <a:schemeClr val="tx1"/>
                    </a:solidFill>
                    <a:latin typeface="Cambria Math" panose="02040503050406030204" pitchFamily="18" charset="0"/>
                    <a:ea typeface="楷体" panose="02010609060101010101" charset="-122"/>
                    <a:cs typeface="Cambria Math" panose="02040503050406030204" pitchFamily="18" charset="0"/>
                    <a:sym typeface="+mn-ea"/>
                  </a:rPr>
                  <a:t>。</a:t>
                </a: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-635" y="2937510"/>
                <a:ext cx="12192000" cy="147955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4445" y="768350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练习与应用</a:t>
            </a:r>
            <a:endParaRPr lang="en-US" altLang="zh-CN" sz="3200" b="1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-635" y="1384300"/>
            <a:ext cx="12202160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4.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用红外线测距仪对准某一目标，发出一束红外线。这束红外线经目标反射后回到仪器时又被探测到。仪器测得红外线往返的时间为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2.8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10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-4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ms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，这时目标与仪器之间的距离是多少？电磁波速度取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×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10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5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km/s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-635" y="2937510"/>
            <a:ext cx="420433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解：</a:t>
            </a:r>
          </a:p>
          <a:p>
            <a:pPr indent="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短波（无线电波）、红外线、红光、蓝光、紫外线、</a:t>
            </a:r>
            <a:r>
              <a:rPr lang="en-US" altLang="zh-CN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altLang="en-US"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射线。</a:t>
            </a:r>
            <a:endParaRPr lang="zh-CN" altLang="en-US" sz="200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-4445" y="768350"/>
            <a:ext cx="12206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charset="0"/>
              <a:buChar char="p"/>
            </a:pPr>
            <a:r>
              <a:rPr lang="zh-CN" sz="3200" b="1"/>
              <a:t>练习与应用</a:t>
            </a:r>
            <a:endParaRPr lang="en-US" altLang="zh-CN" sz="3200" b="1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-635" y="1384300"/>
            <a:ext cx="12202160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5.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在我们的生活中，很多地方都应用了电磁波，如用于医疗诊断的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射线、烘烤实物的红外线、消毒的紫外线，以及收音机接收的短波和舞台效果中的红光、蓝光等。请你按照波长由长到短的顺序，对以上电磁波进行排序。</a:t>
            </a: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0" y="0"/>
            <a:ext cx="1219136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/>
              </a:rPr>
              <a:t>21</a:t>
            </a:r>
            <a:r>
              <a:rPr lang="en-US" altLang="zh-CN" sz="2800" b="1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400" b="1">
                <a:latin typeface="微软雅黑" panose="020B0503020204020204" charset="-122"/>
                <a:ea typeface="微软雅黑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74725" y="8255"/>
            <a:ext cx="4218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</a:rPr>
              <a:t>电磁波的海洋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203700" y="2844165"/>
            <a:ext cx="7987665" cy="2033270"/>
          </a:xfrm>
          <a:prstGeom prst="rect">
            <a:avLst/>
          </a:prstGeom>
        </p:spPr>
      </p:pic>
      <p:sp>
        <p:nvSpPr>
          <p:cNvPr id="8" name="圆角矩形 7"/>
          <p:cNvSpPr/>
          <p:nvPr>
            <p:custDataLst>
              <p:tags r:id="rId10"/>
            </p:custDataLst>
          </p:nvPr>
        </p:nvSpPr>
        <p:spPr>
          <a:xfrm>
            <a:off x="10213340" y="3269615"/>
            <a:ext cx="63309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155305" y="3269615"/>
            <a:ext cx="63309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12"/>
            </p:custDataLst>
          </p:nvPr>
        </p:nvSpPr>
        <p:spPr>
          <a:xfrm>
            <a:off x="9164320" y="3269615"/>
            <a:ext cx="63309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>
            <p:custDataLst>
              <p:tags r:id="rId13"/>
            </p:custDataLst>
          </p:nvPr>
        </p:nvSpPr>
        <p:spPr>
          <a:xfrm>
            <a:off x="4790440" y="4114165"/>
            <a:ext cx="739140" cy="60071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>
            <p:custDataLst>
              <p:tags r:id="rId14"/>
            </p:custDataLst>
          </p:nvPr>
        </p:nvSpPr>
        <p:spPr>
          <a:xfrm>
            <a:off x="8263890" y="2907030"/>
            <a:ext cx="41211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>
            <p:custDataLst>
              <p:tags r:id="rId15"/>
            </p:custDataLst>
          </p:nvPr>
        </p:nvSpPr>
        <p:spPr>
          <a:xfrm>
            <a:off x="5539740" y="3269615"/>
            <a:ext cx="151955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>
            <p:custDataLst>
              <p:tags r:id="rId16"/>
            </p:custDataLst>
          </p:nvPr>
        </p:nvSpPr>
        <p:spPr>
          <a:xfrm>
            <a:off x="9367520" y="2907030"/>
            <a:ext cx="412115" cy="295275"/>
          </a:xfrm>
          <a:prstGeom prst="round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5" grpId="0" animBg="1"/>
      <p:bldP spid="16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>
            <p:custDataLst>
              <p:tags r:id="rId2"/>
            </p:custDataLst>
          </p:nvPr>
        </p:nvCxnSpPr>
        <p:spPr>
          <a:xfrm>
            <a:off x="-10160" y="577850"/>
            <a:ext cx="12211685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7221855" cy="568325"/>
          </a:xfrm>
          <a:prstGeom prst="rect">
            <a:avLst/>
          </a:prstGeom>
          <a:gradFill>
            <a:gsLst>
              <a:gs pos="0">
                <a:schemeClr val="accent1">
                  <a:hueOff val="-2520000"/>
                </a:schemeClr>
              </a:gs>
              <a:gs pos="100000">
                <a:schemeClr val="bg1"/>
              </a:gs>
              <a:gs pos="0">
                <a:schemeClr val="accent1"/>
              </a:gs>
              <a:gs pos="94000">
                <a:schemeClr val="bg1"/>
              </a:gs>
              <a:gs pos="86000">
                <a:schemeClr val="bg1"/>
              </a:gs>
              <a:gs pos="36000">
                <a:srgbClr val="4EAADD"/>
              </a:gs>
            </a:gsLst>
            <a:lin ang="0" scaled="0"/>
          </a:gradFill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0" y="635"/>
            <a:ext cx="1012190" cy="568325"/>
          </a:xfrm>
          <a:custGeom>
            <a:avLst/>
            <a:gdLst>
              <a:gd name="adj" fmla="val 57094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hd2"/>
              <a:gd name="dy1" fmla="sin hd2 3600000"/>
              <a:gd name="y1" fmla="+- vc 0 shd2"/>
              <a:gd name="y2" fmla="+- vc shd2 0"/>
              <a:gd name="q1" fmla="*/ maxAdj -1 2"/>
              <a:gd name="q2" fmla="+- a dy1 0"/>
              <a:gd name="q3" fmla="?: y1 4 2"/>
              <a:gd name="q4" fmla="?: y1 3 2"/>
              <a:gd name="q5" fmla="?: y1 dy1 0"/>
              <a:gd name="q6" fmla="+/ a q2 dy1"/>
              <a:gd name="q7" fmla="*/ q3 q1 -1"/>
              <a:gd name="q8" fmla="+- y2 q4 0"/>
              <a:gd name="il" fmla="*/ w q5 24"/>
              <a:gd name="it" fmla="*/ h q5 24"/>
              <a:gd name="ir" fmla="+- r 0 q6"/>
              <a:gd name="ib" fmla="+- b 0 q7"/>
            </a:gdLst>
            <a:ahLst/>
            <a:cxnLst>
              <a:cxn ang="0">
                <a:pos x="r" y="vc"/>
              </a:cxn>
              <a:cxn ang="cd4">
                <a:pos x="hd2" y="x2"/>
              </a:cxn>
              <a:cxn ang="cd4">
                <a:pos x="hd2" y="x2"/>
              </a:cxn>
              <a:cxn ang="cd2">
                <a:pos x="l" y="vc"/>
              </a:cxn>
              <a:cxn ang="3">
                <a:pos x="hd2" y="x1"/>
              </a:cxn>
              <a:cxn ang="3">
                <a:pos x="hd2" y="x1"/>
              </a:cxn>
            </a:cxnLst>
            <a:rect l="l" t="t" r="r" b="b"/>
            <a:pathLst>
              <a:path w="1594" h="896">
                <a:moveTo>
                  <a:pt x="0" y="0"/>
                </a:moveTo>
                <a:lnTo>
                  <a:pt x="1070" y="0"/>
                </a:lnTo>
                <a:lnTo>
                  <a:pt x="1070" y="1"/>
                </a:lnTo>
                <a:lnTo>
                  <a:pt x="1083" y="1"/>
                </a:lnTo>
                <a:lnTo>
                  <a:pt x="1594" y="449"/>
                </a:lnTo>
                <a:lnTo>
                  <a:pt x="1083" y="896"/>
                </a:lnTo>
                <a:lnTo>
                  <a:pt x="1070" y="896"/>
                </a:lnTo>
                <a:lnTo>
                  <a:pt x="1070" y="896"/>
                </a:lnTo>
                <a:lnTo>
                  <a:pt x="0" y="896"/>
                </a:lnTo>
                <a:lnTo>
                  <a:pt x="0" y="0"/>
                </a:lnTo>
                <a:close/>
              </a:path>
            </a:pathLst>
          </a:custGeom>
          <a:solidFill>
            <a:srgbClr val="8FC9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>
            <p:custDataLst>
              <p:tags r:id="rId5"/>
            </p:custDataLst>
          </p:nvPr>
        </p:nvCxnSpPr>
        <p:spPr>
          <a:xfrm>
            <a:off x="3364230" y="3368675"/>
            <a:ext cx="5463540" cy="0"/>
          </a:xfrm>
          <a:prstGeom prst="line">
            <a:avLst/>
          </a:prstGeom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3818890" y="1878330"/>
            <a:ext cx="45542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>
                <a:solidFill>
                  <a:srgbClr val="4A87D1"/>
                </a:solidFill>
              </a:rPr>
              <a:t>谢</a:t>
            </a:r>
            <a:r>
              <a:rPr lang="en-US" altLang="zh-CN" sz="8800" b="1">
                <a:solidFill>
                  <a:srgbClr val="4A87D1"/>
                </a:solidFill>
              </a:rPr>
              <a:t> </a:t>
            </a:r>
            <a:r>
              <a:rPr lang="zh-CN" altLang="en-US" sz="8800" b="1">
                <a:solidFill>
                  <a:srgbClr val="4A87D1"/>
                </a:solidFill>
              </a:rPr>
              <a:t>谢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ZTY1YTBmNmNkN2QzNTc4NDk5MzhkNmJiNmZhMzE4OWYifQ=="/>
  <p:tag name="RESOURCE_RECORD_KEY" val="{&quot;10&quot;:[21563686,21568878],&quot;13&quot;:[4364974],&quot;65&quot;:[20205081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  <p:tag name="KSO_WM_MEDIACOVER_FLAG" val="1"/>
  <p:tag name="KSO_WM_UNIT_MEDIACOVER_BTN_STATE" val="1"/>
  <p:tag name="KSO_WM_UNIT_MEDIACOVER_BTNRECT" val="0*0*0*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  <p:tag name="KSO_WM_MEDIACOVER_FLAG" val="1"/>
  <p:tag name="KSO_WM_UNIT_MEDIACOVER_BTN_STATE" val="1"/>
  <p:tag name="KSO_WM_UNIT_MEDIACOVER_BTNRECT" val="0*0*0*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MEDIACOVER_FLAG" val="1"/>
  <p:tag name="KSO_WM_UNIT_MEDIACOVER_BTN_STATE" val="1"/>
  <p:tag name="KSO_WM_UNIT_MEDIACOVER_BTNRECT" val="0*0*0*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MEDIACOVER_FLAG" val="1"/>
  <p:tag name="KSO_WM_UNIT_MEDIACOVER_BTN_STATE" val="1"/>
  <p:tag name="KSO_WM_UNIT_MEDIACOVER_BTNRECT" val="0*0*0*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  <p:tag name="KSO_WM_MEDIACOVER_FLAG" val="1"/>
  <p:tag name="KSO_WM_UNIT_MEDIACOVER_BTN_STATE" val="1"/>
  <p:tag name="KSO_WM_UNIT_MEDIACOVER_BTNRECT" val="0*0*0*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MEDIACOVER_FLAG" val="1"/>
  <p:tag name="KSO_WM_UNIT_MEDIACOVER_BTN_STATE" val="1"/>
  <p:tag name="KSO_WM_UNIT_MEDIACOVER_BTNRECT" val="0*0*0*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  <p:tag name="KSO_WM_MEDIACOVER_FLAG" val="1"/>
  <p:tag name="KSO_WM_UNIT_MEDIACOVER_BTN_STATE" val="1"/>
  <p:tag name="KSO_WM_UNIT_MEDIACOVER_BTNRECT" val="0*0*0*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  <p:tag name="KSO_WM_MEDIACOVER_FLAG" val="1"/>
  <p:tag name="KSO_WM_UNIT_MEDIACOVER_BTN_STATE" val="1"/>
  <p:tag name="KSO_WM_UNIT_MEDIACOVER_BTNRECT" val="0*0*0*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1"/>
  <p:tag name="KSO_WM_DIAGRAM_VIRTUALLY_FRAME" val="{&quot;height&quot;:327.43661417322835,&quot;left&quot;:32.75779527559057,&quot;top&quot;:148.0414960629921,&quot;width&quot;:903.8221259842519}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8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8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7"/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8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8"/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1"/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7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4"/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7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9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7"/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8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9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9"/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7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5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8"/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9"/>
</p:tagLst>
</file>

<file path=ppt/tags/tag428.xml><?xml version="1.0" encoding="utf-8"?>
<p:tagLst xmlns:p="http://schemas.openxmlformats.org/presentationml/2006/main">
  <p:tag name="AS_UNIQUEID" val="3459"/>
</p:tagLst>
</file>

<file path=ppt/tags/tag443.xml><?xml version="1.0" encoding="utf-8"?>
<p:tagLst xmlns:p="http://schemas.openxmlformats.org/presentationml/2006/main">
  <p:tag name="AS_UNIQUEID" val="3472"/>
</p:tagLst>
</file>

<file path=ppt/tags/tag457.xml><?xml version="1.0" encoding="utf-8"?>
<p:tagLst xmlns:p="http://schemas.openxmlformats.org/presentationml/2006/main">
  <p:tag name="AS_UNIQUEID" val="3485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zh-CN" altLang="en-US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3118</Words>
  <PresentationFormat>宽屏</PresentationFormat>
  <Paragraphs>179</Paragraphs>
  <Slides>25</Slides>
  <Notes>21</Notes>
  <HiddenSlides>0</HiddenSlides>
  <MMClips>8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楷体</vt:lpstr>
      <vt:lpstr>微软雅黑</vt:lpstr>
      <vt:lpstr>Arial</vt:lpstr>
      <vt:lpstr>Calibri</vt:lpstr>
      <vt:lpstr>Cambria Math</vt:lpstr>
      <vt:lpstr>Times New Roman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2026-01-13T23:17:52Z</cp:lastPrinted>
  <dcterms:created xsi:type="dcterms:W3CDTF">2026-01-13T23:17:52Z</dcterms:created>
  <dcterms:modified xsi:type="dcterms:W3CDTF">2026-08-17T01:04:18Z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