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-68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288054-51CC-40EC-B3E7-6095A42702A4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61EA1-C864-455C-A732-72EC755546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439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8194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8195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3FB2615B-5F13-4E94-B0DE-467B0471F7EE}" type="slidenum">
              <a:rPr sz="1200">
                <a:solidFill>
                  <a:prstClr val="black"/>
                </a:solidFill>
              </a:rPr>
              <a:pPr algn="r"/>
              <a:t>4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10242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E49B0CCB-A806-4360-BEEA-0881F1BFF8FA}" type="slidenum">
              <a:rPr sz="1200">
                <a:solidFill>
                  <a:prstClr val="black"/>
                </a:solidFill>
              </a:rPr>
              <a:pPr algn="r"/>
              <a:t>5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12290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12291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DF4F7B6A-7EF8-49A1-9854-7FE15D749152}" type="slidenum">
              <a:rPr sz="1200">
                <a:solidFill>
                  <a:prstClr val="black"/>
                </a:solidFill>
              </a:rPr>
              <a:pPr algn="r"/>
              <a:t>6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14338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14339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FD429774-BFB5-4F06-8C85-DC8D53B40CAD}" type="slidenum">
              <a:rPr sz="1200">
                <a:solidFill>
                  <a:prstClr val="black"/>
                </a:solidFill>
              </a:rPr>
              <a:pPr algn="r"/>
              <a:t>7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16386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16387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0744F152-13C3-4A70-B1C3-B9A9CE53F5B0}" type="slidenum">
              <a:rPr sz="1200">
                <a:solidFill>
                  <a:prstClr val="black"/>
                </a:solidFill>
              </a:rPr>
              <a:pPr algn="r"/>
              <a:t>8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18434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18435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158912A7-2C48-4A39-AEFB-FD4598E08E04}" type="slidenum">
              <a:rPr sz="1200">
                <a:solidFill>
                  <a:prstClr val="black"/>
                </a:solidFill>
              </a:rPr>
              <a:pPr algn="r"/>
              <a:t>9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20482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20483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266B9340-688C-4D2F-9E0A-D3B834F3F0A8}" type="slidenum">
              <a:rPr sz="1200">
                <a:solidFill>
                  <a:prstClr val="black"/>
                </a:solidFill>
              </a:rPr>
              <a:pPr algn="r"/>
              <a:t>10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22530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22531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616EE37D-7EA8-4B61-9C84-4DD93ACFC9CB}" type="slidenum">
              <a:rPr sz="1200">
                <a:solidFill>
                  <a:prstClr val="black"/>
                </a:solidFill>
              </a:rPr>
              <a:pPr algn="r"/>
              <a:t>11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24578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24579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7EA524FA-6282-4E55-B015-60CE94185A20}" type="slidenum">
              <a:rPr sz="1200">
                <a:solidFill>
                  <a:prstClr val="black"/>
                </a:solidFill>
              </a:rPr>
              <a:pPr algn="r"/>
              <a:t>12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26626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26627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2998AA66-FF3B-42C7-AC71-2F285CA0F31A}" type="slidenum">
              <a:rPr sz="1200">
                <a:solidFill>
                  <a:prstClr val="black"/>
                </a:solidFill>
              </a:rPr>
              <a:pPr algn="r"/>
              <a:t>13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28674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28675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9D522FB4-2003-4E86-BAFD-A1E29BCFB610}" type="slidenum">
              <a:rPr sz="1200">
                <a:solidFill>
                  <a:prstClr val="black"/>
                </a:solidFill>
              </a:rPr>
              <a:pPr algn="r"/>
              <a:t>14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30722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30723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0C48BF3B-3955-47B7-90EE-F223F28034EB}" type="slidenum">
              <a:rPr sz="1200">
                <a:solidFill>
                  <a:prstClr val="black"/>
                </a:solidFill>
              </a:rPr>
              <a:pPr algn="r"/>
              <a:t>15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32770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32771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BA10A5C1-E5B3-4A15-B4BB-AF94D912D122}" type="slidenum">
              <a:rPr sz="1200">
                <a:solidFill>
                  <a:prstClr val="black"/>
                </a:solidFill>
              </a:rPr>
              <a:pPr algn="r"/>
              <a:t>16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34818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34819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2075002C-1F9E-4141-A855-D31335F69C57}" type="slidenum">
              <a:rPr sz="1200">
                <a:solidFill>
                  <a:prstClr val="black"/>
                </a:solidFill>
              </a:rPr>
              <a:pPr algn="r"/>
              <a:t>17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37890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37891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4167C9E4-A3A0-4A2B-BB09-BC9B3FB0A3C3}" type="slidenum">
              <a:rPr sz="1200">
                <a:solidFill>
                  <a:prstClr val="black"/>
                </a:solidFill>
              </a:rPr>
              <a:pPr algn="r"/>
              <a:t>19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639849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9930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/>
  <p:txStyles>
    <p:titleStyle>
      <a:lvl1pPr mar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400" kern="1200">
          <a:solidFill>
            <a:schemeClr val="tx1"/>
          </a:solidFill>
          <a:latin typeface="Calibri" pitchFamily="34" charset="0"/>
          <a:ea typeface="宋体" pitchFamily="2" charset="-122"/>
          <a:cs typeface="+mj-cs"/>
        </a:defRPr>
      </a:lvl1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slide" Target="slide3.xml"/><Relationship Id="rId4" Type="http://schemas.openxmlformats.org/officeDocument/2006/relationships/image" Target="../media/image3.png"/><Relationship Id="rId9" Type="http://schemas.openxmlformats.org/officeDocument/2006/relationships/slide" Target="slide4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7" Type="http://schemas.openxmlformats.org/officeDocument/2006/relationships/slide" Target="slide1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2.xml"/><Relationship Id="rId5" Type="http://schemas.openxmlformats.org/officeDocument/2006/relationships/image" Target="../media/image7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slide" Target="sl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" Target="slide18.xml"/><Relationship Id="rId7" Type="http://schemas.openxmlformats.org/officeDocument/2006/relationships/slide" Target="slide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26.xml"/><Relationship Id="rId5" Type="http://schemas.openxmlformats.org/officeDocument/2006/relationships/slide" Target="slide24.xml"/><Relationship Id="rId4" Type="http://schemas.openxmlformats.org/officeDocument/2006/relationships/slide" Target="slide21.xml"/><Relationship Id="rId9" Type="http://schemas.openxmlformats.org/officeDocument/2006/relationships/slide" Target="slide3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3" Type="http://schemas.openxmlformats.org/officeDocument/2006/relationships/image" Target="../media/image35.jpeg"/><Relationship Id="rId7" Type="http://schemas.openxmlformats.org/officeDocument/2006/relationships/image" Target="../media/image7.png"/><Relationship Id="rId2" Type="http://schemas.openxmlformats.org/officeDocument/2006/relationships/slide" Target="slide41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2.xml"/><Relationship Id="rId5" Type="http://schemas.openxmlformats.org/officeDocument/2006/relationships/slide" Target="slide44.xml"/><Relationship Id="rId4" Type="http://schemas.openxmlformats.org/officeDocument/2006/relationships/slide" Target="slide4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4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4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7" Type="http://schemas.openxmlformats.org/officeDocument/2006/relationships/image" Target="../media/image39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Microsoft_Word_97_-_2003___1.doc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文本框 6"/>
          <p:cNvSpPr/>
          <p:nvPr/>
        </p:nvSpPr>
        <p:spPr>
          <a:xfrm>
            <a:off x="1474788" y="1690688"/>
            <a:ext cx="6157912" cy="81817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ctr">
              <a:lnSpc>
                <a:spcPct val="150000"/>
              </a:lnSpc>
            </a:pPr>
            <a:r>
              <a:rPr sz="3600" b="1" kern="0" dirty="0">
                <a:solidFill>
                  <a:srgbClr val="0070C0"/>
                </a:solidFill>
                <a:latin typeface="Times New Roman" pitchFamily="18" charset="0"/>
                <a:ea typeface="黑体" pitchFamily="49" charset="-122"/>
                <a:sym typeface="Times New Roman" pitchFamily="18" charset="0"/>
              </a:rPr>
              <a:t>第</a:t>
            </a:r>
            <a:r>
              <a:rPr lang="en-US" altLang="zh-CN" sz="3600" b="1" kern="0" dirty="0">
                <a:solidFill>
                  <a:srgbClr val="0070C0"/>
                </a:solidFill>
                <a:latin typeface="Times New Roman" pitchFamily="18" charset="0"/>
                <a:ea typeface="黑体" pitchFamily="49" charset="-122"/>
                <a:sym typeface="Times New Roman" pitchFamily="18" charset="0"/>
              </a:rPr>
              <a:t>26</a:t>
            </a:r>
            <a:r>
              <a:rPr sz="3600" b="1" kern="0" dirty="0" smtClean="0">
                <a:solidFill>
                  <a:srgbClr val="0070C0"/>
                </a:solidFill>
                <a:latin typeface="Times New Roman" pitchFamily="18" charset="0"/>
                <a:ea typeface="黑体" pitchFamily="49" charset="-122"/>
                <a:sym typeface="Times New Roman" pitchFamily="18" charset="0"/>
              </a:rPr>
              <a:t>课时 了解电路</a:t>
            </a:r>
            <a:endParaRPr sz="3600" b="1" kern="0" dirty="0">
              <a:solidFill>
                <a:srgbClr val="0070C0"/>
              </a:solidFill>
              <a:latin typeface="Times New Roman" pitchFamily="18" charset="0"/>
              <a:ea typeface="黑体" pitchFamily="49" charset="-122"/>
              <a:sym typeface="Times New Roman" pitchFamily="18" charset="0"/>
            </a:endParaRPr>
          </a:p>
        </p:txBody>
      </p:sp>
      <p:sp>
        <p:nvSpPr>
          <p:cNvPr id="4098" name="Text Box 22"/>
          <p:cNvSpPr txBox="1">
            <a:spLocks noChangeArrowheads="1"/>
          </p:cNvSpPr>
          <p:nvPr/>
        </p:nvSpPr>
        <p:spPr bwMode="auto">
          <a:xfrm>
            <a:off x="6227763" y="411163"/>
            <a:ext cx="2449513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540385" indent="-540385" algn="ctr">
              <a:lnSpc>
                <a:spcPct val="150000"/>
              </a:lnSpc>
            </a:pPr>
            <a:r>
              <a:rPr sz="3000" b="1" kern="0">
                <a:solidFill>
                  <a:srgbClr val="7030A0"/>
                </a:solidFill>
                <a:latin typeface="宋体" pitchFamily="2" charset="-122"/>
              </a:rPr>
              <a:t>基础梳理篇</a:t>
            </a:r>
            <a:endParaRPr altLang="zh-CN" sz="3000" b="1" kern="0">
              <a:solidFill>
                <a:srgbClr val="7030A0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488693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1" name="组合 56"/>
          <p:cNvGrpSpPr/>
          <p:nvPr/>
        </p:nvGrpSpPr>
        <p:grpSpPr>
          <a:xfrm>
            <a:off x="3568700" y="-561975"/>
            <a:ext cx="1755775" cy="1755775"/>
            <a:chOff x="2894659" y="1465288"/>
            <a:chExt cx="1727827" cy="1727827"/>
          </a:xfrm>
        </p:grpSpPr>
        <p:grpSp>
          <p:nvGrpSpPr>
            <p:cNvPr id="5122" name="组合 57"/>
            <p:cNvGrpSpPr>
              <a:grpSpLocks noGrp="1" noChangeAspect="1"/>
            </p:cNvGrpSpPr>
            <p:nvPr/>
          </p:nvGrpSpPr>
          <p:grpSpPr>
            <a:xfrm>
              <a:off x="2804310" y="1456286"/>
              <a:ext cx="1856504" cy="1856409"/>
              <a:chOff x="1827622" y="1343919"/>
              <a:chExt cx="2304000" cy="2304000"/>
            </a:xfrm>
          </p:grpSpPr>
        </p:grpSp>
        <p:sp>
          <p:nvSpPr>
            <p:cNvPr id="5123" name="流程图: 联系 32"/>
            <p:cNvSpPr/>
            <p:nvPr/>
          </p:nvSpPr>
          <p:spPr>
            <a:xfrm>
              <a:off x="2894659" y="1465288"/>
              <a:ext cx="1727827" cy="1727827"/>
            </a:xfrm>
            <a:prstGeom prst="flowChartConnector">
              <a:avLst/>
            </a:prstGeom>
            <a:noFill/>
            <a:ln w="3175">
              <a:solidFill>
                <a:srgbClr val="00B7CA"/>
              </a:solidFill>
              <a:round/>
            </a:ln>
          </p:spPr>
          <p:txBody>
            <a:bodyPr anchor="ctr" anchorCtr="0"/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ctr"/>
              <a:endParaRPr b="1" kern="0">
                <a:solidFill>
                  <a:srgbClr val="FFFFFF"/>
                </a:solidFill>
              </a:endParaRPr>
            </a:p>
          </p:txBody>
        </p:sp>
      </p:grpSp>
      <p:pic>
        <p:nvPicPr>
          <p:cNvPr id="5124" name="组合 6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025" y="666750"/>
            <a:ext cx="658813" cy="660400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5125" name="组合 64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813" y="325438"/>
            <a:ext cx="658812" cy="658812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5126" name="组合 67"/>
          <p:cNvPicPr>
            <a:picLocks noGrp="1"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3025" y="736600"/>
            <a:ext cx="612775" cy="612775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5127" name="组合 70"/>
          <p:cNvPicPr>
            <a:picLocks noGrp="1"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6263" y="762000"/>
            <a:ext cx="769937" cy="769938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5128" name="组合 73"/>
          <p:cNvPicPr>
            <a:picLocks noGrp="1"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2300" y="185738"/>
            <a:ext cx="585788" cy="569912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5129" name="组合 76"/>
          <p:cNvPicPr>
            <a:picLocks noGrp="1"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9175" y="1103313"/>
            <a:ext cx="601663" cy="601662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5130" name="文本框 131"/>
          <p:cNvSpPr/>
          <p:nvPr/>
        </p:nvSpPr>
        <p:spPr>
          <a:xfrm>
            <a:off x="3757613" y="101600"/>
            <a:ext cx="1414462" cy="7699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4400" b="1" kern="0">
                <a:solidFill>
                  <a:srgbClr val="C00000"/>
                </a:solidFill>
                <a:latin typeface="华文隶书" pitchFamily="2" charset="-122"/>
                <a:ea typeface="华文隶书" pitchFamily="2" charset="-122"/>
              </a:rPr>
              <a:t>目录</a:t>
            </a:r>
          </a:p>
        </p:txBody>
      </p:sp>
      <p:grpSp>
        <p:nvGrpSpPr>
          <p:cNvPr id="5131" name="组合 130"/>
          <p:cNvGrpSpPr/>
          <p:nvPr/>
        </p:nvGrpSpPr>
        <p:grpSpPr>
          <a:xfrm>
            <a:off x="2425700" y="2097088"/>
            <a:ext cx="4235450" cy="2008187"/>
            <a:chOff x="1847662" y="1504750"/>
            <a:chExt cx="5448676" cy="2584754"/>
          </a:xfrm>
        </p:grpSpPr>
        <p:grpSp>
          <p:nvGrpSpPr>
            <p:cNvPr id="5132" name="组合 2"/>
            <p:cNvGrpSpPr>
              <a:grpSpLocks noGrp="1" noChangeAspect="1"/>
            </p:cNvGrpSpPr>
            <p:nvPr/>
          </p:nvGrpSpPr>
          <p:grpSpPr>
            <a:xfrm>
              <a:off x="1531891" y="1379981"/>
              <a:ext cx="2667917" cy="2596667"/>
              <a:chOff x="3295850" y="1908877"/>
              <a:chExt cx="3738030" cy="4660916"/>
            </a:xfrm>
          </p:grpSpPr>
        </p:grpSp>
        <p:sp>
          <p:nvSpPr>
            <p:cNvPr id="5133" name="圆角矩形 132"/>
            <p:cNvSpPr/>
            <p:nvPr/>
          </p:nvSpPr>
          <p:spPr>
            <a:xfrm>
              <a:off x="3321077" y="1888926"/>
              <a:ext cx="4147992" cy="1004251"/>
            </a:xfrm>
            <a:prstGeom prst="roundRect">
              <a:avLst>
                <a:gd name="adj" fmla="val 9976"/>
              </a:avLst>
            </a:prstGeom>
            <a:solidFill>
              <a:srgbClr val="FFB850"/>
            </a:solidFill>
            <a:ln w="2540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</a:gradFill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15" b="1">
                <a:solidFill>
                  <a:prstClr val="white"/>
                </a:solidFill>
              </a:endParaRPr>
            </a:p>
          </p:txBody>
        </p:sp>
        <p:grpSp>
          <p:nvGrpSpPr>
            <p:cNvPr id="5134" name="组合 4"/>
            <p:cNvGrpSpPr/>
            <p:nvPr/>
          </p:nvGrpSpPr>
          <p:grpSpPr>
            <a:xfrm>
              <a:off x="3471676" y="2283134"/>
              <a:ext cx="118508" cy="118509"/>
              <a:chOff x="4486616" y="3001075"/>
              <a:chExt cx="274695" cy="274699"/>
            </a:xfrm>
          </p:grpSpPr>
          <p:sp>
            <p:nvSpPr>
              <p:cNvPr id="5135" name="椭圆 153"/>
              <p:cNvSpPr/>
              <p:nvPr/>
            </p:nvSpPr>
            <p:spPr>
              <a:xfrm rot="16200000">
                <a:off x="4485528" y="3001392"/>
                <a:ext cx="274702" cy="27456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6" name="椭圆 154"/>
              <p:cNvSpPr/>
              <p:nvPr/>
            </p:nvSpPr>
            <p:spPr>
              <a:xfrm>
                <a:off x="4387220" y="2759656"/>
                <a:ext cx="466047" cy="49102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137" name="组合 5"/>
            <p:cNvGrpSpPr/>
            <p:nvPr/>
          </p:nvGrpSpPr>
          <p:grpSpPr>
            <a:xfrm>
              <a:off x="3172171" y="2283134"/>
              <a:ext cx="118508" cy="118509"/>
              <a:chOff x="4486616" y="3001075"/>
              <a:chExt cx="274695" cy="274699"/>
            </a:xfrm>
          </p:grpSpPr>
          <p:sp>
            <p:nvSpPr>
              <p:cNvPr id="5138" name="椭圆 151"/>
              <p:cNvSpPr/>
              <p:nvPr/>
            </p:nvSpPr>
            <p:spPr>
              <a:xfrm rot="16200000">
                <a:off x="4488632" y="3001392"/>
                <a:ext cx="274702" cy="27456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9" name="椭圆 152"/>
              <p:cNvSpPr/>
              <p:nvPr/>
            </p:nvSpPr>
            <p:spPr>
              <a:xfrm>
                <a:off x="4387220" y="2759656"/>
                <a:ext cx="466047" cy="49102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140" name="组合 6"/>
            <p:cNvGrpSpPr>
              <a:grpSpLocks noGrp="1" noChangeAspect="1"/>
            </p:cNvGrpSpPr>
            <p:nvPr/>
          </p:nvGrpSpPr>
          <p:grpSpPr>
            <a:xfrm>
              <a:off x="3202082" y="2161737"/>
              <a:ext cx="361529" cy="235113"/>
              <a:chOff x="4318304" y="3089060"/>
              <a:chExt cx="384317" cy="61430"/>
            </a:xfrm>
          </p:grpSpPr>
        </p:grpSp>
        <p:sp>
          <p:nvSpPr>
            <p:cNvPr id="5141" name="文本框 16">
              <a:hlinkClick r:id="rId8" action="ppaction://hlinksldjump"/>
            </p:cNvPr>
            <p:cNvSpPr/>
            <p:nvPr/>
          </p:nvSpPr>
          <p:spPr>
            <a:xfrm>
              <a:off x="3960320" y="2044671"/>
              <a:ext cx="2919972" cy="65326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ctr"/>
              <a:r>
                <a:rPr sz="2700" b="1" kern="0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重点突破</a:t>
              </a:r>
            </a:p>
          </p:txBody>
        </p:sp>
        <p:grpSp>
          <p:nvGrpSpPr>
            <p:cNvPr id="5142" name="组合 137"/>
            <p:cNvGrpSpPr>
              <a:grpSpLocks noGrp="1" noChangeAspect="1"/>
            </p:cNvGrpSpPr>
            <p:nvPr/>
          </p:nvGrpSpPr>
          <p:grpSpPr>
            <a:xfrm>
              <a:off x="2292908" y="2072845"/>
              <a:ext cx="647360" cy="550720"/>
              <a:chOff x="3108756" y="2110160"/>
              <a:chExt cx="745081" cy="698920"/>
            </a:xfrm>
          </p:grpSpPr>
        </p:grpSp>
        <p:grpSp>
          <p:nvGrpSpPr>
            <p:cNvPr id="5143" name="组合 9"/>
            <p:cNvGrpSpPr/>
            <p:nvPr/>
          </p:nvGrpSpPr>
          <p:grpSpPr>
            <a:xfrm>
              <a:off x="3709827" y="2081394"/>
              <a:ext cx="663073" cy="571160"/>
              <a:chOff x="4946438" y="2775191"/>
              <a:chExt cx="884098" cy="761546"/>
            </a:xfrm>
          </p:grpSpPr>
          <p:sp>
            <p:nvSpPr>
              <p:cNvPr id="5144" name="椭圆 139"/>
              <p:cNvSpPr/>
              <p:nvPr/>
            </p:nvSpPr>
            <p:spPr>
              <a:xfrm>
                <a:off x="4990474" y="2774608"/>
                <a:ext cx="743374" cy="7437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45" name="文本框 28"/>
              <p:cNvSpPr/>
              <p:nvPr/>
            </p:nvSpPr>
            <p:spPr>
              <a:xfrm>
                <a:off x="4946438" y="2824081"/>
                <a:ext cx="884098" cy="712656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r>
                  <a:rPr lang="en-US" altLang="zh-CN" sz="2100" b="1" kern="0">
                    <a:solidFill>
                      <a:srgbClr val="FFB850"/>
                    </a:solidFill>
                    <a:latin typeface="Impact" pitchFamily="34" charset="0"/>
                  </a:rPr>
                  <a:t>02</a:t>
                </a:r>
                <a:endParaRPr sz="2100" b="1" kern="0">
                  <a:solidFill>
                    <a:srgbClr val="FFB850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5146" name="组合 159"/>
          <p:cNvGrpSpPr/>
          <p:nvPr/>
        </p:nvGrpSpPr>
        <p:grpSpPr>
          <a:xfrm>
            <a:off x="2425700" y="3222625"/>
            <a:ext cx="4449763" cy="2085975"/>
            <a:chOff x="2000534" y="2474331"/>
            <a:chExt cx="5723839" cy="2584754"/>
          </a:xfrm>
        </p:grpSpPr>
        <p:grpSp>
          <p:nvGrpSpPr>
            <p:cNvPr id="5147" name="组合 31"/>
            <p:cNvGrpSpPr>
              <a:grpSpLocks noGrp="1" noChangeAspect="1"/>
            </p:cNvGrpSpPr>
            <p:nvPr/>
          </p:nvGrpSpPr>
          <p:grpSpPr>
            <a:xfrm>
              <a:off x="1684793" y="2368687"/>
              <a:ext cx="2695413" cy="2568248"/>
              <a:chOff x="3295850" y="1895995"/>
              <a:chExt cx="3725149" cy="4660916"/>
            </a:xfrm>
          </p:grpSpPr>
        </p:grpSp>
        <p:sp>
          <p:nvSpPr>
            <p:cNvPr id="5148" name="圆角矩形 161"/>
            <p:cNvSpPr/>
            <p:nvPr/>
          </p:nvSpPr>
          <p:spPr>
            <a:xfrm>
              <a:off x="3465772" y="2871970"/>
              <a:ext cx="4147968" cy="994810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2540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</a:gradFill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15" b="1">
                <a:solidFill>
                  <a:prstClr val="white"/>
                </a:solidFill>
              </a:endParaRPr>
            </a:p>
          </p:txBody>
        </p:sp>
        <p:grpSp>
          <p:nvGrpSpPr>
            <p:cNvPr id="5149" name="组合 33"/>
            <p:cNvGrpSpPr/>
            <p:nvPr/>
          </p:nvGrpSpPr>
          <p:grpSpPr>
            <a:xfrm>
              <a:off x="3616363" y="3263182"/>
              <a:ext cx="118508" cy="118509"/>
              <a:chOff x="4486616" y="3001075"/>
              <a:chExt cx="274695" cy="274699"/>
            </a:xfrm>
          </p:grpSpPr>
          <p:sp>
            <p:nvSpPr>
              <p:cNvPr id="5150" name="椭圆 178"/>
              <p:cNvSpPr/>
              <p:nvPr/>
            </p:nvSpPr>
            <p:spPr>
              <a:xfrm rot="16200000">
                <a:off x="4485761" y="3000483"/>
                <a:ext cx="273579" cy="27453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51" name="椭圆 179"/>
              <p:cNvSpPr/>
              <p:nvPr/>
            </p:nvSpPr>
            <p:spPr>
              <a:xfrm>
                <a:off x="4390939" y="2764996"/>
                <a:ext cx="448668" cy="495325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152" name="组合 34"/>
            <p:cNvGrpSpPr/>
            <p:nvPr/>
          </p:nvGrpSpPr>
          <p:grpSpPr>
            <a:xfrm>
              <a:off x="3316858" y="3263182"/>
              <a:ext cx="118508" cy="118509"/>
              <a:chOff x="4486616" y="3001075"/>
              <a:chExt cx="274695" cy="274699"/>
            </a:xfrm>
          </p:grpSpPr>
          <p:sp>
            <p:nvSpPr>
              <p:cNvPr id="5153" name="椭圆 176"/>
              <p:cNvSpPr/>
              <p:nvPr/>
            </p:nvSpPr>
            <p:spPr>
              <a:xfrm rot="16200000">
                <a:off x="4488931" y="3000483"/>
                <a:ext cx="273579" cy="27453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54" name="椭圆 177"/>
              <p:cNvSpPr/>
              <p:nvPr/>
            </p:nvSpPr>
            <p:spPr>
              <a:xfrm>
                <a:off x="4390939" y="2764996"/>
                <a:ext cx="448668" cy="495325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155" name="组合 35"/>
            <p:cNvGrpSpPr>
              <a:grpSpLocks noGrp="1" noChangeAspect="1"/>
            </p:cNvGrpSpPr>
            <p:nvPr/>
          </p:nvGrpSpPr>
          <p:grpSpPr>
            <a:xfrm>
              <a:off x="3346774" y="3147881"/>
              <a:ext cx="361523" cy="227756"/>
              <a:chOff x="4312849" y="3104300"/>
              <a:chExt cx="384317" cy="61430"/>
            </a:xfrm>
          </p:grpSpPr>
        </p:grpSp>
        <p:grpSp>
          <p:nvGrpSpPr>
            <p:cNvPr id="5156" name="组合 36"/>
            <p:cNvGrpSpPr/>
            <p:nvPr/>
          </p:nvGrpSpPr>
          <p:grpSpPr>
            <a:xfrm>
              <a:off x="3731804" y="3056740"/>
              <a:ext cx="674163" cy="552077"/>
              <a:chOff x="4777361" y="2784157"/>
              <a:chExt cx="898883" cy="736101"/>
            </a:xfrm>
          </p:grpSpPr>
          <p:sp>
            <p:nvSpPr>
              <p:cNvPr id="5157" name="椭圆 172"/>
              <p:cNvSpPr/>
              <p:nvPr/>
            </p:nvSpPr>
            <p:spPr>
              <a:xfrm>
                <a:off x="4881330" y="2783955"/>
                <a:ext cx="735134" cy="7370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58" name="文本框 41"/>
              <p:cNvSpPr/>
              <p:nvPr/>
            </p:nvSpPr>
            <p:spPr>
              <a:xfrm>
                <a:off x="4777361" y="2821067"/>
                <a:ext cx="898883" cy="69094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r>
                  <a:rPr lang="en-US" altLang="zh-CN" sz="2100" b="1" kern="0">
                    <a:solidFill>
                      <a:srgbClr val="01ACBE"/>
                    </a:solidFill>
                    <a:latin typeface="Impact" pitchFamily="34" charset="0"/>
                  </a:rPr>
                  <a:t>03</a:t>
                </a:r>
                <a:endParaRPr sz="2100" b="1" kern="0">
                  <a:solidFill>
                    <a:srgbClr val="01ACBE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5159" name="组合 166"/>
            <p:cNvGrpSpPr>
              <a:grpSpLocks noGrp="1" noChangeAspect="1"/>
            </p:cNvGrpSpPr>
            <p:nvPr/>
          </p:nvGrpSpPr>
          <p:grpSpPr>
            <a:xfrm>
              <a:off x="2434145" y="3056739"/>
              <a:ext cx="623455" cy="497016"/>
              <a:chOff x="9404083" y="1238855"/>
              <a:chExt cx="801342" cy="665020"/>
            </a:xfrm>
          </p:grpSpPr>
        </p:grpSp>
        <p:sp>
          <p:nvSpPr>
            <p:cNvPr id="5160" name="文本框 47">
              <a:hlinkClick r:id="rId9" action="ppaction://hlinksldjump"/>
            </p:cNvPr>
            <p:cNvSpPr/>
            <p:nvPr/>
          </p:nvSpPr>
          <p:spPr>
            <a:xfrm>
              <a:off x="4051919" y="3037104"/>
              <a:ext cx="3672454" cy="57205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ctr"/>
              <a:r>
                <a:rPr sz="2400" b="1" kern="0">
                  <a:solidFill>
                    <a:prstClr val="white"/>
                  </a:solidFill>
                  <a:latin typeface="Times New Roman" pitchFamily="18" charset="0"/>
                  <a:ea typeface="黑体" pitchFamily="49" charset="-122"/>
                </a:rPr>
                <a:t>福建</a:t>
              </a:r>
              <a:r>
                <a:rPr lang="en-US" altLang="zh-CN" sz="2400" b="1" kern="0">
                  <a:solidFill>
                    <a:prstClr val="white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r>
                <a:rPr sz="2400" b="1" kern="0">
                  <a:solidFill>
                    <a:prstClr val="white"/>
                  </a:solidFill>
                  <a:latin typeface="Times New Roman" pitchFamily="18" charset="0"/>
                  <a:ea typeface="黑体" pitchFamily="49" charset="-122"/>
                </a:rPr>
                <a:t>年中考聚焦</a:t>
              </a:r>
            </a:p>
          </p:txBody>
        </p:sp>
      </p:grpSp>
      <p:grpSp>
        <p:nvGrpSpPr>
          <p:cNvPr id="5161" name="组合 184"/>
          <p:cNvGrpSpPr/>
          <p:nvPr/>
        </p:nvGrpSpPr>
        <p:grpSpPr>
          <a:xfrm>
            <a:off x="2425700" y="987425"/>
            <a:ext cx="4192588" cy="1992313"/>
            <a:chOff x="1851755" y="1505713"/>
            <a:chExt cx="5440491" cy="2584754"/>
          </a:xfrm>
        </p:grpSpPr>
        <p:grpSp>
          <p:nvGrpSpPr>
            <p:cNvPr id="5162" name="组合 81"/>
            <p:cNvGrpSpPr>
              <a:grpSpLocks noGrp="1" noChangeAspect="1"/>
            </p:cNvGrpSpPr>
            <p:nvPr/>
          </p:nvGrpSpPr>
          <p:grpSpPr>
            <a:xfrm>
              <a:off x="1533189" y="1385529"/>
              <a:ext cx="2664226" cy="2591900"/>
              <a:chOff x="3295850" y="1895995"/>
              <a:chExt cx="3725149" cy="4660916"/>
            </a:xfrm>
          </p:grpSpPr>
        </p:grpSp>
        <p:grpSp>
          <p:nvGrpSpPr>
            <p:cNvPr id="5163" name="组合 82"/>
            <p:cNvGrpSpPr/>
            <p:nvPr/>
          </p:nvGrpSpPr>
          <p:grpSpPr>
            <a:xfrm>
              <a:off x="2302897" y="1980707"/>
              <a:ext cx="4989349" cy="751080"/>
              <a:chOff x="2302897" y="1980707"/>
              <a:chExt cx="4989349" cy="751080"/>
            </a:xfrm>
          </p:grpSpPr>
          <p:sp>
            <p:nvSpPr>
              <p:cNvPr id="5164" name="圆角矩形 187"/>
              <p:cNvSpPr/>
              <p:nvPr/>
            </p:nvSpPr>
            <p:spPr>
              <a:xfrm>
                <a:off x="3316286" y="1899715"/>
                <a:ext cx="4150195" cy="1006268"/>
              </a:xfrm>
              <a:prstGeom prst="roundRect">
                <a:avLst>
                  <a:gd name="adj" fmla="val 9976"/>
                </a:avLst>
              </a:prstGeom>
              <a:solidFill>
                <a:srgbClr val="00B0F0"/>
              </a:solidFill>
              <a:ln w="25400">
                <a:gradFill flip="none" rotWithShape="1">
                  <a:gsLst>
                    <a:gs pos="88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  <a:gs pos="71000">
                      <a:schemeClr val="bg1">
                        <a:lumMod val="85000"/>
                      </a:schemeClr>
                    </a:gs>
                    <a:gs pos="55000">
                      <a:schemeClr val="bg1"/>
                    </a:gs>
                    <a:gs pos="37000">
                      <a:schemeClr val="bg1">
                        <a:lumMod val="85000"/>
                      </a:schemeClr>
                    </a:gs>
                    <a:gs pos="2200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200000" scaled="0"/>
                </a:gradFill>
              </a:ln>
              <a:effectLst>
                <a:outerShdw blurRad="1016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165" name="组合 84"/>
              <p:cNvGrpSpPr/>
              <p:nvPr/>
            </p:nvGrpSpPr>
            <p:grpSpPr>
              <a:xfrm>
                <a:off x="3467584" y="2294564"/>
                <a:ext cx="118508" cy="118509"/>
                <a:chOff x="4486616" y="3001075"/>
                <a:chExt cx="274695" cy="274699"/>
              </a:xfrm>
            </p:grpSpPr>
            <p:sp>
              <p:nvSpPr>
                <p:cNvPr id="5166" name="椭圆 200"/>
                <p:cNvSpPr/>
                <p:nvPr/>
              </p:nvSpPr>
              <p:spPr>
                <a:xfrm rot="16200000">
                  <a:off x="4484837" y="3000957"/>
                  <a:ext cx="276891" cy="2769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7000">
                      <a:srgbClr val="A6A6A6"/>
                    </a:gs>
                    <a:gs pos="35001">
                      <a:srgbClr val="F2F2F2"/>
                    </a:gs>
                    <a:gs pos="55000">
                      <a:srgbClr val="A6A6A6"/>
                    </a:gs>
                    <a:gs pos="75000">
                      <a:srgbClr val="F2F2F2"/>
                    </a:gs>
                    <a:gs pos="100000">
                      <a:srgbClr val="A6A6A6"/>
                    </a:gs>
                  </a:gsLst>
                  <a:lin ang="2700000" scaled="1"/>
                </a:gradFill>
                <a:ln w="25400">
                  <a:noFill/>
                  <a:miter lim="800000"/>
                </a:ln>
                <a:effectLst>
                  <a:outerShdw blurRad="12700" dist="12700" dir="2700000" algn="tl">
                    <a:srgbClr val="000000">
                      <a:alpha val="39999"/>
                    </a:srgbClr>
                  </a:outerShdw>
                </a:effectLst>
              </p:spPr>
              <p:txBody>
                <a:bodyPr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endParaRPr sz="1000" b="1" ker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167" name="椭圆 201"/>
                <p:cNvSpPr/>
                <p:nvPr/>
              </p:nvSpPr>
              <p:spPr>
                <a:xfrm>
                  <a:off x="4385233" y="2756459"/>
                  <a:ext cx="469760" cy="494401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15" b="1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5168" name="组合 85"/>
              <p:cNvGrpSpPr/>
              <p:nvPr/>
            </p:nvGrpSpPr>
            <p:grpSpPr>
              <a:xfrm>
                <a:off x="3168079" y="2294564"/>
                <a:ext cx="118508" cy="118509"/>
                <a:chOff x="4486616" y="3001075"/>
                <a:chExt cx="274695" cy="274699"/>
              </a:xfrm>
            </p:grpSpPr>
            <p:sp>
              <p:nvSpPr>
                <p:cNvPr id="5169" name="椭圆 198"/>
                <p:cNvSpPr/>
                <p:nvPr/>
              </p:nvSpPr>
              <p:spPr>
                <a:xfrm rot="16200000">
                  <a:off x="4479537" y="3008122"/>
                  <a:ext cx="276891" cy="26262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7000">
                      <a:srgbClr val="A6A6A6"/>
                    </a:gs>
                    <a:gs pos="35001">
                      <a:srgbClr val="F2F2F2"/>
                    </a:gs>
                    <a:gs pos="55000">
                      <a:srgbClr val="A6A6A6"/>
                    </a:gs>
                    <a:gs pos="75000">
                      <a:srgbClr val="F2F2F2"/>
                    </a:gs>
                    <a:gs pos="100000">
                      <a:srgbClr val="A6A6A6"/>
                    </a:gs>
                  </a:gsLst>
                  <a:lin ang="2700000" scaled="1"/>
                </a:gradFill>
                <a:ln w="25400">
                  <a:noFill/>
                  <a:miter lim="800000"/>
                </a:ln>
                <a:effectLst>
                  <a:outerShdw blurRad="12700" dist="12700" dir="2700000" algn="tl">
                    <a:srgbClr val="000000">
                      <a:alpha val="39999"/>
                    </a:srgbClr>
                  </a:outerShdw>
                </a:effectLst>
              </p:spPr>
              <p:txBody>
                <a:bodyPr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endParaRPr sz="1000" b="1" ker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170" name="椭圆 199"/>
                <p:cNvSpPr/>
                <p:nvPr/>
              </p:nvSpPr>
              <p:spPr>
                <a:xfrm>
                  <a:off x="4385233" y="2756459"/>
                  <a:ext cx="469760" cy="494401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15" b="1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5171" name="组合 86"/>
              <p:cNvGrpSpPr>
                <a:grpSpLocks noGrp="1" noChangeAspect="1"/>
              </p:cNvGrpSpPr>
              <p:nvPr/>
            </p:nvGrpSpPr>
            <p:grpSpPr>
              <a:xfrm>
                <a:off x="3197698" y="2171864"/>
                <a:ext cx="362117" cy="236685"/>
                <a:chOff x="4312849" y="3104300"/>
                <a:chExt cx="384317" cy="61430"/>
              </a:xfrm>
            </p:grpSpPr>
          </p:grpSp>
          <p:grpSp>
            <p:nvGrpSpPr>
              <p:cNvPr id="5172" name="组合 87"/>
              <p:cNvGrpSpPr/>
              <p:nvPr/>
            </p:nvGrpSpPr>
            <p:grpSpPr>
              <a:xfrm>
                <a:off x="3635164" y="2097014"/>
                <a:ext cx="630643" cy="550614"/>
                <a:chOff x="4846885" y="2796017"/>
                <a:chExt cx="840857" cy="734151"/>
              </a:xfrm>
            </p:grpSpPr>
            <p:sp>
              <p:nvSpPr>
                <p:cNvPr id="5173" name="椭圆 194"/>
                <p:cNvSpPr/>
                <p:nvPr/>
              </p:nvSpPr>
              <p:spPr>
                <a:xfrm>
                  <a:off x="4902566" y="2795742"/>
                  <a:ext cx="722379" cy="75517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endParaRPr sz="1000" b="1" ker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174" name="文本框 18"/>
                <p:cNvSpPr/>
                <p:nvPr/>
              </p:nvSpPr>
              <p:spPr>
                <a:xfrm>
                  <a:off x="4846885" y="2811166"/>
                  <a:ext cx="840857" cy="719002"/>
                </a:xfrm>
                <a:prstGeom prst="rect">
                  <a:avLst/>
                </a:prstGeom>
                <a:noFill/>
                <a:ln>
                  <a:noFill/>
                  <a:miter lim="800000"/>
                </a:ln>
              </p:spPr>
              <p:txBody>
                <a:bodyPr anchor="t" anchorCtr="0">
                  <a:spAutoFit/>
                </a:bodyPr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r>
                    <a:rPr lang="en-US" altLang="zh-CN" sz="2100" b="1" kern="0">
                      <a:solidFill>
                        <a:srgbClr val="00B0F0"/>
                      </a:solidFill>
                      <a:latin typeface="Impact" pitchFamily="34" charset="0"/>
                    </a:rPr>
                    <a:t>01</a:t>
                  </a:r>
                  <a:endParaRPr sz="2100" b="1" kern="0">
                    <a:solidFill>
                      <a:srgbClr val="00B0F0"/>
                    </a:solidFill>
                    <a:latin typeface="Impact" panose="020B0806030902050204" pitchFamily="34" charset="0"/>
                  </a:endParaRPr>
                </a:p>
              </p:txBody>
            </p:sp>
          </p:grpSp>
          <p:sp>
            <p:nvSpPr>
              <p:cNvPr id="5175" name="文本框 24">
                <a:hlinkClick r:id="rId10" action="ppaction://hlinksldjump"/>
              </p:cNvPr>
              <p:cNvSpPr/>
              <p:nvPr/>
            </p:nvSpPr>
            <p:spPr>
              <a:xfrm>
                <a:off x="4035549" y="2014039"/>
                <a:ext cx="2629911" cy="659085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r>
                  <a:rPr sz="2700" b="1" kern="0">
                    <a:solidFill>
                      <a:prstClr val="white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知识梳理</a:t>
                </a:r>
              </a:p>
            </p:txBody>
          </p:sp>
          <p:sp>
            <p:nvSpPr>
              <p:cNvPr id="5176" name="KSO_Shape"/>
              <p:cNvSpPr/>
              <p:nvPr/>
            </p:nvSpPr>
            <p:spPr>
              <a:xfrm>
                <a:off x="2302898" y="2098867"/>
                <a:ext cx="558262" cy="533428"/>
              </a:xfrm>
              <a:custGeom>
                <a:avLst/>
                <a:gdLst/>
                <a:ahLst/>
                <a:cxnLst/>
                <a:rect l="l" t="t" r="r" b="b"/>
                <a:pathLst>
                  <a:path w="1889279" h="1810503">
                    <a:moveTo>
                      <a:pt x="1408636" y="1462945"/>
                    </a:moveTo>
                    <a:cubicBezTo>
                      <a:pt x="1471912" y="1494489"/>
                      <a:pt x="1528819" y="1532588"/>
                      <a:pt x="1575786" y="1578162"/>
                    </a:cubicBezTo>
                    <a:cubicBezTo>
                      <a:pt x="1467281" y="1672800"/>
                      <a:pt x="1335058" y="1742507"/>
                      <a:pt x="1188886" y="1779443"/>
                    </a:cubicBezTo>
                    <a:cubicBezTo>
                      <a:pt x="1278166" y="1700386"/>
                      <a:pt x="1353810" y="1592053"/>
                      <a:pt x="1408636" y="1462945"/>
                    </a:cubicBezTo>
                    <a:close/>
                    <a:moveTo>
                      <a:pt x="494888" y="1445849"/>
                    </a:moveTo>
                    <a:cubicBezTo>
                      <a:pt x="556747" y="1590569"/>
                      <a:pt x="643865" y="1709702"/>
                      <a:pt x="747068" y="1790925"/>
                    </a:cubicBezTo>
                    <a:cubicBezTo>
                      <a:pt x="576321" y="1756303"/>
                      <a:pt x="422614" y="1677538"/>
                      <a:pt x="300900" y="1566189"/>
                    </a:cubicBezTo>
                    <a:cubicBezTo>
                      <a:pt x="355309" y="1517036"/>
                      <a:pt x="421005" y="1476420"/>
                      <a:pt x="494888" y="1445849"/>
                    </a:cubicBezTo>
                    <a:close/>
                    <a:moveTo>
                      <a:pt x="900586" y="1355871"/>
                    </a:moveTo>
                    <a:lnTo>
                      <a:pt x="900586" y="1808904"/>
                    </a:lnTo>
                    <a:lnTo>
                      <a:pt x="884222" y="1808113"/>
                    </a:lnTo>
                    <a:cubicBezTo>
                      <a:pt x="745280" y="1742581"/>
                      <a:pt x="627378" y="1604992"/>
                      <a:pt x="551037" y="1423344"/>
                    </a:cubicBezTo>
                    <a:cubicBezTo>
                      <a:pt x="655969" y="1381011"/>
                      <a:pt x="774745" y="1357337"/>
                      <a:pt x="900586" y="1355871"/>
                    </a:cubicBezTo>
                    <a:close/>
                    <a:moveTo>
                      <a:pt x="953521" y="1355186"/>
                    </a:moveTo>
                    <a:cubicBezTo>
                      <a:pt x="1099660" y="1356509"/>
                      <a:pt x="1236550" y="1386650"/>
                      <a:pt x="1354036" y="1440083"/>
                    </a:cubicBezTo>
                    <a:cubicBezTo>
                      <a:pt x="1283551" y="1605630"/>
                      <a:pt x="1178611" y="1734316"/>
                      <a:pt x="1054486" y="1804443"/>
                    </a:cubicBezTo>
                    <a:lnTo>
                      <a:pt x="953521" y="1810503"/>
                    </a:lnTo>
                    <a:close/>
                    <a:moveTo>
                      <a:pt x="1517159" y="931303"/>
                    </a:moveTo>
                    <a:lnTo>
                      <a:pt x="1889279" y="931303"/>
                    </a:lnTo>
                    <a:cubicBezTo>
                      <a:pt x="1883282" y="1167646"/>
                      <a:pt x="1781715" y="1381244"/>
                      <a:pt x="1618873" y="1536894"/>
                    </a:cubicBezTo>
                    <a:cubicBezTo>
                      <a:pt x="1566437" y="1485571"/>
                      <a:pt x="1502786" y="1442774"/>
                      <a:pt x="1431939" y="1407715"/>
                    </a:cubicBezTo>
                    <a:cubicBezTo>
                      <a:pt x="1485774" y="1266553"/>
                      <a:pt x="1516428" y="1104135"/>
                      <a:pt x="1517159" y="931303"/>
                    </a:cubicBezTo>
                    <a:close/>
                    <a:moveTo>
                      <a:pt x="953521" y="931303"/>
                    </a:moveTo>
                    <a:lnTo>
                      <a:pt x="1456842" y="931303"/>
                    </a:lnTo>
                    <a:cubicBezTo>
                      <a:pt x="1456123" y="1096196"/>
                      <a:pt x="1427268" y="1250986"/>
                      <a:pt x="1375819" y="1384691"/>
                    </a:cubicBezTo>
                    <a:cubicBezTo>
                      <a:pt x="1251537" y="1327928"/>
                      <a:pt x="1107288" y="1296191"/>
                      <a:pt x="953521" y="1294902"/>
                    </a:cubicBezTo>
                    <a:close/>
                    <a:moveTo>
                      <a:pt x="448568" y="931303"/>
                    </a:moveTo>
                    <a:lnTo>
                      <a:pt x="900586" y="931303"/>
                    </a:lnTo>
                    <a:lnTo>
                      <a:pt x="900586" y="1295603"/>
                    </a:lnTo>
                    <a:cubicBezTo>
                      <a:pt x="766605" y="1297053"/>
                      <a:pt x="640053" y="1322469"/>
                      <a:pt x="528061" y="1368046"/>
                    </a:cubicBezTo>
                    <a:cubicBezTo>
                      <a:pt x="478984" y="1238632"/>
                      <a:pt x="450499" y="1089843"/>
                      <a:pt x="448568" y="931303"/>
                    </a:cubicBezTo>
                    <a:close/>
                    <a:moveTo>
                      <a:pt x="0" y="931303"/>
                    </a:moveTo>
                    <a:lnTo>
                      <a:pt x="388264" y="931303"/>
                    </a:lnTo>
                    <a:cubicBezTo>
                      <a:pt x="390220" y="1097785"/>
                      <a:pt x="420532" y="1254193"/>
                      <a:pt x="473139" y="1390578"/>
                    </a:cubicBezTo>
                    <a:cubicBezTo>
                      <a:pt x="391203" y="1423988"/>
                      <a:pt x="318506" y="1469260"/>
                      <a:pt x="258353" y="1524144"/>
                    </a:cubicBezTo>
                    <a:cubicBezTo>
                      <a:pt x="102364" y="1370026"/>
                      <a:pt x="5849" y="1161456"/>
                      <a:pt x="0" y="931303"/>
                    </a:cubicBezTo>
                    <a:close/>
                    <a:moveTo>
                      <a:pt x="536834" y="421694"/>
                    </a:moveTo>
                    <a:cubicBezTo>
                      <a:pt x="646682" y="464986"/>
                      <a:pt x="770110" y="489176"/>
                      <a:pt x="900586" y="490537"/>
                    </a:cubicBezTo>
                    <a:lnTo>
                      <a:pt x="900586" y="875390"/>
                    </a:lnTo>
                    <a:lnTo>
                      <a:pt x="448805" y="875390"/>
                    </a:lnTo>
                    <a:cubicBezTo>
                      <a:pt x="451150" y="709592"/>
                      <a:pt x="482649" y="554587"/>
                      <a:pt x="536834" y="421694"/>
                    </a:cubicBezTo>
                    <a:close/>
                    <a:moveTo>
                      <a:pt x="1356131" y="409527"/>
                    </a:moveTo>
                    <a:cubicBezTo>
                      <a:pt x="1415590" y="544412"/>
                      <a:pt x="1451132" y="703874"/>
                      <a:pt x="1455052" y="875390"/>
                    </a:cubicBezTo>
                    <a:lnTo>
                      <a:pt x="953521" y="875390"/>
                    </a:lnTo>
                    <a:lnTo>
                      <a:pt x="953521" y="491238"/>
                    </a:lnTo>
                    <a:cubicBezTo>
                      <a:pt x="1099303" y="490092"/>
                      <a:pt x="1236528" y="461431"/>
                      <a:pt x="1356131" y="409527"/>
                    </a:cubicBezTo>
                    <a:close/>
                    <a:moveTo>
                      <a:pt x="271202" y="273767"/>
                    </a:moveTo>
                    <a:cubicBezTo>
                      <a:pt x="330895" y="324894"/>
                      <a:pt x="401533" y="367494"/>
                      <a:pt x="480768" y="398692"/>
                    </a:cubicBezTo>
                    <a:cubicBezTo>
                      <a:pt x="424147" y="539118"/>
                      <a:pt x="390867" y="701724"/>
                      <a:pt x="388496" y="875390"/>
                    </a:cubicBezTo>
                    <a:lnTo>
                      <a:pt x="238" y="875390"/>
                    </a:lnTo>
                    <a:cubicBezTo>
                      <a:pt x="7162" y="640451"/>
                      <a:pt x="108645" y="428248"/>
                      <a:pt x="271202" y="273767"/>
                    </a:cubicBezTo>
                    <a:close/>
                    <a:moveTo>
                      <a:pt x="1605567" y="261436"/>
                    </a:moveTo>
                    <a:cubicBezTo>
                      <a:pt x="1775300" y="417133"/>
                      <a:pt x="1881942" y="634296"/>
                      <a:pt x="1889035" y="875390"/>
                    </a:cubicBezTo>
                    <a:lnTo>
                      <a:pt x="1515364" y="875390"/>
                    </a:lnTo>
                    <a:cubicBezTo>
                      <a:pt x="1511419" y="696081"/>
                      <a:pt x="1474168" y="529014"/>
                      <a:pt x="1413107" y="386152"/>
                    </a:cubicBezTo>
                    <a:cubicBezTo>
                      <a:pt x="1485941" y="353453"/>
                      <a:pt x="1551126" y="311628"/>
                      <a:pt x="1605567" y="261436"/>
                    </a:cubicBezTo>
                    <a:close/>
                    <a:moveTo>
                      <a:pt x="748157" y="19413"/>
                    </a:moveTo>
                    <a:cubicBezTo>
                      <a:pt x="649482" y="96557"/>
                      <a:pt x="565491" y="208310"/>
                      <a:pt x="504779" y="344256"/>
                    </a:cubicBezTo>
                    <a:cubicBezTo>
                      <a:pt x="432706" y="315858"/>
                      <a:pt x="368354" y="277545"/>
                      <a:pt x="313920" y="231604"/>
                    </a:cubicBezTo>
                    <a:cubicBezTo>
                      <a:pt x="434240" y="127070"/>
                      <a:pt x="583275" y="52667"/>
                      <a:pt x="748157" y="19413"/>
                    </a:cubicBezTo>
                    <a:close/>
                    <a:moveTo>
                      <a:pt x="1137621" y="18543"/>
                    </a:moveTo>
                    <a:cubicBezTo>
                      <a:pt x="1297904" y="50310"/>
                      <a:pt x="1443338" y="120918"/>
                      <a:pt x="1562575" y="219802"/>
                    </a:cubicBezTo>
                    <a:cubicBezTo>
                      <a:pt x="1512842" y="265093"/>
                      <a:pt x="1453308" y="302843"/>
                      <a:pt x="1386970" y="332857"/>
                    </a:cubicBezTo>
                    <a:cubicBezTo>
                      <a:pt x="1323718" y="199817"/>
                      <a:pt x="1237626" y="91674"/>
                      <a:pt x="1137621" y="18543"/>
                    </a:cubicBezTo>
                    <a:close/>
                    <a:moveTo>
                      <a:pt x="900586" y="1702"/>
                    </a:moveTo>
                    <a:lnTo>
                      <a:pt x="900586" y="430269"/>
                    </a:lnTo>
                    <a:cubicBezTo>
                      <a:pt x="778345" y="428899"/>
                      <a:pt x="662774" y="406468"/>
                      <a:pt x="560047" y="366408"/>
                    </a:cubicBezTo>
                    <a:cubicBezTo>
                      <a:pt x="637783" y="193348"/>
                      <a:pt x="753999" y="63227"/>
                      <a:pt x="890213" y="2203"/>
                    </a:cubicBezTo>
                    <a:close/>
                    <a:moveTo>
                      <a:pt x="953521" y="0"/>
                    </a:moveTo>
                    <a:lnTo>
                      <a:pt x="981035" y="1330"/>
                    </a:lnTo>
                    <a:cubicBezTo>
                      <a:pt x="1124068" y="53565"/>
                      <a:pt x="1247786" y="180867"/>
                      <a:pt x="1332000" y="354889"/>
                    </a:cubicBezTo>
                    <a:cubicBezTo>
                      <a:pt x="1219743" y="403080"/>
                      <a:pt x="1090709" y="429800"/>
                      <a:pt x="953521" y="4309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srgbClr val="FFFFFF"/>
                  </a:solidFill>
                  <a:ea typeface="宋体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301135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 fill="hold"/>
                                        <p:tgtEl>
                                          <p:spTgt spid="5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 fill="hold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 fill="hold"/>
                                        <p:tgtEl>
                                          <p:spTgt spid="5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5" name="组合 5"/>
          <p:cNvGrpSpPr/>
          <p:nvPr/>
        </p:nvGrpSpPr>
        <p:grpSpPr>
          <a:xfrm>
            <a:off x="2425700" y="279400"/>
            <a:ext cx="4192588" cy="1992313"/>
            <a:chOff x="1851755" y="1505713"/>
            <a:chExt cx="5440491" cy="2584754"/>
          </a:xfrm>
        </p:grpSpPr>
        <p:grpSp>
          <p:nvGrpSpPr>
            <p:cNvPr id="6146" name="组合 81"/>
            <p:cNvGrpSpPr>
              <a:grpSpLocks noGrp="1" noChangeAspect="1"/>
            </p:cNvGrpSpPr>
            <p:nvPr/>
          </p:nvGrpSpPr>
          <p:grpSpPr>
            <a:xfrm>
              <a:off x="1533189" y="1385529"/>
              <a:ext cx="2664226" cy="2591900"/>
              <a:chOff x="3295850" y="1895995"/>
              <a:chExt cx="3725149" cy="4660916"/>
            </a:xfrm>
          </p:grpSpPr>
        </p:grpSp>
        <p:grpSp>
          <p:nvGrpSpPr>
            <p:cNvPr id="6147" name="组合 82"/>
            <p:cNvGrpSpPr/>
            <p:nvPr/>
          </p:nvGrpSpPr>
          <p:grpSpPr>
            <a:xfrm>
              <a:off x="2302897" y="1980707"/>
              <a:ext cx="4989349" cy="751080"/>
              <a:chOff x="2302897" y="1980707"/>
              <a:chExt cx="4989349" cy="751080"/>
            </a:xfrm>
          </p:grpSpPr>
          <p:sp>
            <p:nvSpPr>
              <p:cNvPr id="6148" name="圆角矩形 8"/>
              <p:cNvSpPr/>
              <p:nvPr/>
            </p:nvSpPr>
            <p:spPr>
              <a:xfrm>
                <a:off x="3316286" y="1899715"/>
                <a:ext cx="4150195" cy="1006268"/>
              </a:xfrm>
              <a:prstGeom prst="roundRect">
                <a:avLst>
                  <a:gd name="adj" fmla="val 9976"/>
                </a:avLst>
              </a:prstGeom>
              <a:solidFill>
                <a:srgbClr val="00B0F0"/>
              </a:solidFill>
              <a:ln w="25400">
                <a:gradFill flip="none" rotWithShape="1">
                  <a:gsLst>
                    <a:gs pos="88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  <a:gs pos="71000">
                      <a:schemeClr val="bg1">
                        <a:lumMod val="85000"/>
                      </a:schemeClr>
                    </a:gs>
                    <a:gs pos="55000">
                      <a:schemeClr val="bg1"/>
                    </a:gs>
                    <a:gs pos="37000">
                      <a:schemeClr val="bg1">
                        <a:lumMod val="85000"/>
                      </a:schemeClr>
                    </a:gs>
                    <a:gs pos="2200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200000" scaled="0"/>
                </a:gradFill>
              </a:ln>
              <a:effectLst>
                <a:outerShdw blurRad="1016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149" name="组合 84"/>
              <p:cNvGrpSpPr/>
              <p:nvPr/>
            </p:nvGrpSpPr>
            <p:grpSpPr>
              <a:xfrm>
                <a:off x="3467584" y="2294564"/>
                <a:ext cx="118508" cy="118509"/>
                <a:chOff x="4486616" y="3001075"/>
                <a:chExt cx="274695" cy="274699"/>
              </a:xfrm>
            </p:grpSpPr>
            <p:sp>
              <p:nvSpPr>
                <p:cNvPr id="6150" name="椭圆 21"/>
                <p:cNvSpPr/>
                <p:nvPr/>
              </p:nvSpPr>
              <p:spPr>
                <a:xfrm rot="16200000">
                  <a:off x="4484837" y="3000957"/>
                  <a:ext cx="276891" cy="2769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7000">
                      <a:srgbClr val="A6A6A6"/>
                    </a:gs>
                    <a:gs pos="35001">
                      <a:srgbClr val="F2F2F2"/>
                    </a:gs>
                    <a:gs pos="55000">
                      <a:srgbClr val="A6A6A6"/>
                    </a:gs>
                    <a:gs pos="75000">
                      <a:srgbClr val="F2F2F2"/>
                    </a:gs>
                    <a:gs pos="100000">
                      <a:srgbClr val="A6A6A6"/>
                    </a:gs>
                  </a:gsLst>
                  <a:lin ang="2700000" scaled="1"/>
                </a:gradFill>
                <a:ln w="25400">
                  <a:noFill/>
                  <a:miter lim="800000"/>
                </a:ln>
                <a:effectLst>
                  <a:outerShdw blurRad="12700" dist="12700" dir="2700000" algn="tl">
                    <a:srgbClr val="000000">
                      <a:alpha val="39999"/>
                    </a:srgbClr>
                  </a:outerShdw>
                </a:effectLst>
              </p:spPr>
              <p:txBody>
                <a:bodyPr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endParaRPr sz="1000" b="1" ker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151" name="椭圆 22"/>
                <p:cNvSpPr/>
                <p:nvPr/>
              </p:nvSpPr>
              <p:spPr>
                <a:xfrm>
                  <a:off x="4385233" y="2756459"/>
                  <a:ext cx="469760" cy="494401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15" b="1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6152" name="组合 85"/>
              <p:cNvGrpSpPr/>
              <p:nvPr/>
            </p:nvGrpSpPr>
            <p:grpSpPr>
              <a:xfrm>
                <a:off x="3168079" y="2294564"/>
                <a:ext cx="118508" cy="118509"/>
                <a:chOff x="4486616" y="3001075"/>
                <a:chExt cx="274695" cy="274699"/>
              </a:xfrm>
            </p:grpSpPr>
            <p:sp>
              <p:nvSpPr>
                <p:cNvPr id="6153" name="椭圆 19"/>
                <p:cNvSpPr/>
                <p:nvPr/>
              </p:nvSpPr>
              <p:spPr>
                <a:xfrm rot="16200000">
                  <a:off x="4479537" y="3008122"/>
                  <a:ext cx="276891" cy="26262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7000">
                      <a:srgbClr val="A6A6A6"/>
                    </a:gs>
                    <a:gs pos="35001">
                      <a:srgbClr val="F2F2F2"/>
                    </a:gs>
                    <a:gs pos="55000">
                      <a:srgbClr val="A6A6A6"/>
                    </a:gs>
                    <a:gs pos="75000">
                      <a:srgbClr val="F2F2F2"/>
                    </a:gs>
                    <a:gs pos="100000">
                      <a:srgbClr val="A6A6A6"/>
                    </a:gs>
                  </a:gsLst>
                  <a:lin ang="2700000" scaled="1"/>
                </a:gradFill>
                <a:ln w="25400">
                  <a:noFill/>
                  <a:miter lim="800000"/>
                </a:ln>
                <a:effectLst>
                  <a:outerShdw blurRad="12700" dist="12700" dir="2700000" algn="tl">
                    <a:srgbClr val="000000">
                      <a:alpha val="39999"/>
                    </a:srgbClr>
                  </a:outerShdw>
                </a:effectLst>
              </p:spPr>
              <p:txBody>
                <a:bodyPr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endParaRPr sz="1000" b="1" ker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154" name="椭圆 20"/>
                <p:cNvSpPr/>
                <p:nvPr/>
              </p:nvSpPr>
              <p:spPr>
                <a:xfrm>
                  <a:off x="4385233" y="2756459"/>
                  <a:ext cx="469760" cy="494401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15" b="1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6155" name="组合 86"/>
              <p:cNvGrpSpPr>
                <a:grpSpLocks noGrp="1" noChangeAspect="1"/>
              </p:cNvGrpSpPr>
              <p:nvPr/>
            </p:nvGrpSpPr>
            <p:grpSpPr>
              <a:xfrm>
                <a:off x="3197698" y="2171864"/>
                <a:ext cx="362117" cy="236685"/>
                <a:chOff x="4312849" y="3104300"/>
                <a:chExt cx="384317" cy="61430"/>
              </a:xfrm>
            </p:grpSpPr>
          </p:grpSp>
          <p:grpSp>
            <p:nvGrpSpPr>
              <p:cNvPr id="6156" name="组合 87"/>
              <p:cNvGrpSpPr/>
              <p:nvPr/>
            </p:nvGrpSpPr>
            <p:grpSpPr>
              <a:xfrm>
                <a:off x="3635164" y="2097014"/>
                <a:ext cx="630643" cy="550614"/>
                <a:chOff x="4846885" y="2796017"/>
                <a:chExt cx="840857" cy="734151"/>
              </a:xfrm>
            </p:grpSpPr>
            <p:sp>
              <p:nvSpPr>
                <p:cNvPr id="6157" name="椭圆 15"/>
                <p:cNvSpPr/>
                <p:nvPr/>
              </p:nvSpPr>
              <p:spPr>
                <a:xfrm>
                  <a:off x="4902566" y="2795742"/>
                  <a:ext cx="722379" cy="75517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endParaRPr sz="1000" b="1" ker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158" name="文本框 18"/>
                <p:cNvSpPr/>
                <p:nvPr/>
              </p:nvSpPr>
              <p:spPr>
                <a:xfrm>
                  <a:off x="4846885" y="2811166"/>
                  <a:ext cx="840857" cy="719002"/>
                </a:xfrm>
                <a:prstGeom prst="rect">
                  <a:avLst/>
                </a:prstGeom>
                <a:noFill/>
                <a:ln>
                  <a:noFill/>
                  <a:miter lim="800000"/>
                </a:ln>
              </p:spPr>
              <p:txBody>
                <a:bodyPr anchor="t" anchorCtr="0">
                  <a:spAutoFit/>
                </a:bodyPr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r>
                    <a:rPr lang="en-US" altLang="zh-CN" sz="2100" b="1" kern="0">
                      <a:solidFill>
                        <a:srgbClr val="00B0F0"/>
                      </a:solidFill>
                      <a:latin typeface="Impact" pitchFamily="34" charset="0"/>
                    </a:rPr>
                    <a:t>01</a:t>
                  </a:r>
                  <a:endParaRPr sz="2100" b="1" kern="0">
                    <a:solidFill>
                      <a:srgbClr val="00B0F0"/>
                    </a:solidFill>
                    <a:latin typeface="Impact" panose="020B0806030902050204" pitchFamily="34" charset="0"/>
                  </a:endParaRPr>
                </a:p>
              </p:txBody>
            </p:sp>
          </p:grpSp>
          <p:sp>
            <p:nvSpPr>
              <p:cNvPr id="6159" name="文本框 24"/>
              <p:cNvSpPr/>
              <p:nvPr/>
            </p:nvSpPr>
            <p:spPr>
              <a:xfrm>
                <a:off x="4035549" y="2014039"/>
                <a:ext cx="2629911" cy="659085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r>
                  <a:rPr sz="2700" b="1" kern="0">
                    <a:solidFill>
                      <a:prstClr val="white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知识梳理</a:t>
                </a:r>
              </a:p>
            </p:txBody>
          </p:sp>
          <p:sp>
            <p:nvSpPr>
              <p:cNvPr id="6160" name="KSO_Shape"/>
              <p:cNvSpPr/>
              <p:nvPr/>
            </p:nvSpPr>
            <p:spPr>
              <a:xfrm>
                <a:off x="2302898" y="2098867"/>
                <a:ext cx="558262" cy="533428"/>
              </a:xfrm>
              <a:custGeom>
                <a:avLst/>
                <a:gdLst/>
                <a:ahLst/>
                <a:cxnLst/>
                <a:rect l="l" t="t" r="r" b="b"/>
                <a:pathLst>
                  <a:path w="1889279" h="1810503">
                    <a:moveTo>
                      <a:pt x="1408636" y="1462945"/>
                    </a:moveTo>
                    <a:cubicBezTo>
                      <a:pt x="1471912" y="1494489"/>
                      <a:pt x="1528819" y="1532588"/>
                      <a:pt x="1575786" y="1578162"/>
                    </a:cubicBezTo>
                    <a:cubicBezTo>
                      <a:pt x="1467281" y="1672800"/>
                      <a:pt x="1335058" y="1742507"/>
                      <a:pt x="1188886" y="1779443"/>
                    </a:cubicBezTo>
                    <a:cubicBezTo>
                      <a:pt x="1278166" y="1700386"/>
                      <a:pt x="1353810" y="1592053"/>
                      <a:pt x="1408636" y="1462945"/>
                    </a:cubicBezTo>
                    <a:close/>
                    <a:moveTo>
                      <a:pt x="494888" y="1445849"/>
                    </a:moveTo>
                    <a:cubicBezTo>
                      <a:pt x="556747" y="1590569"/>
                      <a:pt x="643865" y="1709702"/>
                      <a:pt x="747068" y="1790925"/>
                    </a:cubicBezTo>
                    <a:cubicBezTo>
                      <a:pt x="576321" y="1756303"/>
                      <a:pt x="422614" y="1677538"/>
                      <a:pt x="300900" y="1566189"/>
                    </a:cubicBezTo>
                    <a:cubicBezTo>
                      <a:pt x="355309" y="1517036"/>
                      <a:pt x="421005" y="1476420"/>
                      <a:pt x="494888" y="1445849"/>
                    </a:cubicBezTo>
                    <a:close/>
                    <a:moveTo>
                      <a:pt x="900586" y="1355871"/>
                    </a:moveTo>
                    <a:lnTo>
                      <a:pt x="900586" y="1808904"/>
                    </a:lnTo>
                    <a:lnTo>
                      <a:pt x="884222" y="1808113"/>
                    </a:lnTo>
                    <a:cubicBezTo>
                      <a:pt x="745280" y="1742581"/>
                      <a:pt x="627378" y="1604992"/>
                      <a:pt x="551037" y="1423344"/>
                    </a:cubicBezTo>
                    <a:cubicBezTo>
                      <a:pt x="655969" y="1381011"/>
                      <a:pt x="774745" y="1357337"/>
                      <a:pt x="900586" y="1355871"/>
                    </a:cubicBezTo>
                    <a:close/>
                    <a:moveTo>
                      <a:pt x="953521" y="1355186"/>
                    </a:moveTo>
                    <a:cubicBezTo>
                      <a:pt x="1099660" y="1356509"/>
                      <a:pt x="1236550" y="1386650"/>
                      <a:pt x="1354036" y="1440083"/>
                    </a:cubicBezTo>
                    <a:cubicBezTo>
                      <a:pt x="1283551" y="1605630"/>
                      <a:pt x="1178611" y="1734316"/>
                      <a:pt x="1054486" y="1804443"/>
                    </a:cubicBezTo>
                    <a:lnTo>
                      <a:pt x="953521" y="1810503"/>
                    </a:lnTo>
                    <a:close/>
                    <a:moveTo>
                      <a:pt x="1517159" y="931303"/>
                    </a:moveTo>
                    <a:lnTo>
                      <a:pt x="1889279" y="931303"/>
                    </a:lnTo>
                    <a:cubicBezTo>
                      <a:pt x="1883282" y="1167646"/>
                      <a:pt x="1781715" y="1381244"/>
                      <a:pt x="1618873" y="1536894"/>
                    </a:cubicBezTo>
                    <a:cubicBezTo>
                      <a:pt x="1566437" y="1485571"/>
                      <a:pt x="1502786" y="1442774"/>
                      <a:pt x="1431939" y="1407715"/>
                    </a:cubicBezTo>
                    <a:cubicBezTo>
                      <a:pt x="1485774" y="1266553"/>
                      <a:pt x="1516428" y="1104135"/>
                      <a:pt x="1517159" y="931303"/>
                    </a:cubicBezTo>
                    <a:close/>
                    <a:moveTo>
                      <a:pt x="953521" y="931303"/>
                    </a:moveTo>
                    <a:lnTo>
                      <a:pt x="1456842" y="931303"/>
                    </a:lnTo>
                    <a:cubicBezTo>
                      <a:pt x="1456123" y="1096196"/>
                      <a:pt x="1427268" y="1250986"/>
                      <a:pt x="1375819" y="1384691"/>
                    </a:cubicBezTo>
                    <a:cubicBezTo>
                      <a:pt x="1251537" y="1327928"/>
                      <a:pt x="1107288" y="1296191"/>
                      <a:pt x="953521" y="1294902"/>
                    </a:cubicBezTo>
                    <a:close/>
                    <a:moveTo>
                      <a:pt x="448568" y="931303"/>
                    </a:moveTo>
                    <a:lnTo>
                      <a:pt x="900586" y="931303"/>
                    </a:lnTo>
                    <a:lnTo>
                      <a:pt x="900586" y="1295603"/>
                    </a:lnTo>
                    <a:cubicBezTo>
                      <a:pt x="766605" y="1297053"/>
                      <a:pt x="640053" y="1322469"/>
                      <a:pt x="528061" y="1368046"/>
                    </a:cubicBezTo>
                    <a:cubicBezTo>
                      <a:pt x="478984" y="1238632"/>
                      <a:pt x="450499" y="1089843"/>
                      <a:pt x="448568" y="931303"/>
                    </a:cubicBezTo>
                    <a:close/>
                    <a:moveTo>
                      <a:pt x="0" y="931303"/>
                    </a:moveTo>
                    <a:lnTo>
                      <a:pt x="388264" y="931303"/>
                    </a:lnTo>
                    <a:cubicBezTo>
                      <a:pt x="390220" y="1097785"/>
                      <a:pt x="420532" y="1254193"/>
                      <a:pt x="473139" y="1390578"/>
                    </a:cubicBezTo>
                    <a:cubicBezTo>
                      <a:pt x="391203" y="1423988"/>
                      <a:pt x="318506" y="1469260"/>
                      <a:pt x="258353" y="1524144"/>
                    </a:cubicBezTo>
                    <a:cubicBezTo>
                      <a:pt x="102364" y="1370026"/>
                      <a:pt x="5849" y="1161456"/>
                      <a:pt x="0" y="931303"/>
                    </a:cubicBezTo>
                    <a:close/>
                    <a:moveTo>
                      <a:pt x="536834" y="421694"/>
                    </a:moveTo>
                    <a:cubicBezTo>
                      <a:pt x="646682" y="464986"/>
                      <a:pt x="770110" y="489176"/>
                      <a:pt x="900586" y="490537"/>
                    </a:cubicBezTo>
                    <a:lnTo>
                      <a:pt x="900586" y="875390"/>
                    </a:lnTo>
                    <a:lnTo>
                      <a:pt x="448805" y="875390"/>
                    </a:lnTo>
                    <a:cubicBezTo>
                      <a:pt x="451150" y="709592"/>
                      <a:pt x="482649" y="554587"/>
                      <a:pt x="536834" y="421694"/>
                    </a:cubicBezTo>
                    <a:close/>
                    <a:moveTo>
                      <a:pt x="1356131" y="409527"/>
                    </a:moveTo>
                    <a:cubicBezTo>
                      <a:pt x="1415590" y="544412"/>
                      <a:pt x="1451132" y="703874"/>
                      <a:pt x="1455052" y="875390"/>
                    </a:cubicBezTo>
                    <a:lnTo>
                      <a:pt x="953521" y="875390"/>
                    </a:lnTo>
                    <a:lnTo>
                      <a:pt x="953521" y="491238"/>
                    </a:lnTo>
                    <a:cubicBezTo>
                      <a:pt x="1099303" y="490092"/>
                      <a:pt x="1236528" y="461431"/>
                      <a:pt x="1356131" y="409527"/>
                    </a:cubicBezTo>
                    <a:close/>
                    <a:moveTo>
                      <a:pt x="271202" y="273767"/>
                    </a:moveTo>
                    <a:cubicBezTo>
                      <a:pt x="330895" y="324894"/>
                      <a:pt x="401533" y="367494"/>
                      <a:pt x="480768" y="398692"/>
                    </a:cubicBezTo>
                    <a:cubicBezTo>
                      <a:pt x="424147" y="539118"/>
                      <a:pt x="390867" y="701724"/>
                      <a:pt x="388496" y="875390"/>
                    </a:cubicBezTo>
                    <a:lnTo>
                      <a:pt x="238" y="875390"/>
                    </a:lnTo>
                    <a:cubicBezTo>
                      <a:pt x="7162" y="640451"/>
                      <a:pt x="108645" y="428248"/>
                      <a:pt x="271202" y="273767"/>
                    </a:cubicBezTo>
                    <a:close/>
                    <a:moveTo>
                      <a:pt x="1605567" y="261436"/>
                    </a:moveTo>
                    <a:cubicBezTo>
                      <a:pt x="1775300" y="417133"/>
                      <a:pt x="1881942" y="634296"/>
                      <a:pt x="1889035" y="875390"/>
                    </a:cubicBezTo>
                    <a:lnTo>
                      <a:pt x="1515364" y="875390"/>
                    </a:lnTo>
                    <a:cubicBezTo>
                      <a:pt x="1511419" y="696081"/>
                      <a:pt x="1474168" y="529014"/>
                      <a:pt x="1413107" y="386152"/>
                    </a:cubicBezTo>
                    <a:cubicBezTo>
                      <a:pt x="1485941" y="353453"/>
                      <a:pt x="1551126" y="311628"/>
                      <a:pt x="1605567" y="261436"/>
                    </a:cubicBezTo>
                    <a:close/>
                    <a:moveTo>
                      <a:pt x="748157" y="19413"/>
                    </a:moveTo>
                    <a:cubicBezTo>
                      <a:pt x="649482" y="96557"/>
                      <a:pt x="565491" y="208310"/>
                      <a:pt x="504779" y="344256"/>
                    </a:cubicBezTo>
                    <a:cubicBezTo>
                      <a:pt x="432706" y="315858"/>
                      <a:pt x="368354" y="277545"/>
                      <a:pt x="313920" y="231604"/>
                    </a:cubicBezTo>
                    <a:cubicBezTo>
                      <a:pt x="434240" y="127070"/>
                      <a:pt x="583275" y="52667"/>
                      <a:pt x="748157" y="19413"/>
                    </a:cubicBezTo>
                    <a:close/>
                    <a:moveTo>
                      <a:pt x="1137621" y="18543"/>
                    </a:moveTo>
                    <a:cubicBezTo>
                      <a:pt x="1297904" y="50310"/>
                      <a:pt x="1443338" y="120918"/>
                      <a:pt x="1562575" y="219802"/>
                    </a:cubicBezTo>
                    <a:cubicBezTo>
                      <a:pt x="1512842" y="265093"/>
                      <a:pt x="1453308" y="302843"/>
                      <a:pt x="1386970" y="332857"/>
                    </a:cubicBezTo>
                    <a:cubicBezTo>
                      <a:pt x="1323718" y="199817"/>
                      <a:pt x="1237626" y="91674"/>
                      <a:pt x="1137621" y="18543"/>
                    </a:cubicBezTo>
                    <a:close/>
                    <a:moveTo>
                      <a:pt x="900586" y="1702"/>
                    </a:moveTo>
                    <a:lnTo>
                      <a:pt x="900586" y="430269"/>
                    </a:lnTo>
                    <a:cubicBezTo>
                      <a:pt x="778345" y="428899"/>
                      <a:pt x="662774" y="406468"/>
                      <a:pt x="560047" y="366408"/>
                    </a:cubicBezTo>
                    <a:cubicBezTo>
                      <a:pt x="637783" y="193348"/>
                      <a:pt x="753999" y="63227"/>
                      <a:pt x="890213" y="2203"/>
                    </a:cubicBezTo>
                    <a:close/>
                    <a:moveTo>
                      <a:pt x="953521" y="0"/>
                    </a:moveTo>
                    <a:lnTo>
                      <a:pt x="981035" y="1330"/>
                    </a:lnTo>
                    <a:cubicBezTo>
                      <a:pt x="1124068" y="53565"/>
                      <a:pt x="1247786" y="180867"/>
                      <a:pt x="1332000" y="354889"/>
                    </a:cubicBezTo>
                    <a:cubicBezTo>
                      <a:pt x="1219743" y="403080"/>
                      <a:pt x="1090709" y="429800"/>
                      <a:pt x="953521" y="4309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srgbClr val="FFFFFF"/>
                  </a:solidFill>
                  <a:ea typeface="宋体"/>
                </a:endParaRPr>
              </a:p>
            </p:txBody>
          </p:sp>
        </p:grpSp>
      </p:grpSp>
      <p:sp>
        <p:nvSpPr>
          <p:cNvPr id="6161" name="矩形 1">
            <a:hlinkClick r:id="rId2" action="ppaction://hlinksldjump"/>
          </p:cNvPr>
          <p:cNvSpPr/>
          <p:nvPr/>
        </p:nvSpPr>
        <p:spPr>
          <a:xfrm>
            <a:off x="1835150" y="1685925"/>
            <a:ext cx="5788025" cy="460375"/>
          </a:xfrm>
          <a:prstGeom prst="rect">
            <a:avLst/>
          </a:prstGeom>
          <a:solidFill>
            <a:srgbClr val="E56666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·1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电荷</a:t>
            </a:r>
          </a:p>
        </p:txBody>
      </p:sp>
      <p:sp>
        <p:nvSpPr>
          <p:cNvPr id="6162" name="矩形 2">
            <a:hlinkClick r:id="rId3" action="ppaction://hlinksldjump"/>
          </p:cNvPr>
          <p:cNvSpPr/>
          <p:nvPr/>
        </p:nvSpPr>
        <p:spPr>
          <a:xfrm>
            <a:off x="1835150" y="2284413"/>
            <a:ext cx="5788025" cy="461962"/>
          </a:xfrm>
          <a:prstGeom prst="rect">
            <a:avLst/>
          </a:prstGeom>
          <a:solidFill>
            <a:srgbClr val="00B7CA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·2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电路</a:t>
            </a:r>
          </a:p>
        </p:txBody>
      </p:sp>
      <p:pic>
        <p:nvPicPr>
          <p:cNvPr id="6163" name="Picture 7" descr="C:\Users\Administrator\Desktop\习题课件\返回框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1013" y="4130675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6164" name="矩形 27">
            <a:hlinkClick r:id="rId6" action="ppaction://hlinksldjump"/>
          </p:cNvPr>
          <p:cNvSpPr/>
          <p:nvPr/>
        </p:nvSpPr>
        <p:spPr>
          <a:xfrm>
            <a:off x="1835150" y="2859088"/>
            <a:ext cx="5788025" cy="460375"/>
          </a:xfrm>
          <a:prstGeom prst="rect">
            <a:avLst/>
          </a:prstGeom>
          <a:solidFill>
            <a:srgbClr val="FFC000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·3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电流和电压</a:t>
            </a:r>
          </a:p>
        </p:txBody>
      </p:sp>
      <p:sp>
        <p:nvSpPr>
          <p:cNvPr id="6165" name="矩形 2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835150" y="3471863"/>
            <a:ext cx="5788025" cy="4619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·4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电流表和电压表</a:t>
            </a:r>
          </a:p>
        </p:txBody>
      </p:sp>
    </p:spTree>
    <p:extLst>
      <p:ext uri="{BB962C8B-B14F-4D97-AF65-F5344CB8AC3E}">
        <p14:creationId xmlns:p14="http://schemas.microsoft.com/office/powerpoint/2010/main" val="22453017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1" grpId="0" animBg="1"/>
      <p:bldP spid="6162" grpId="0" animBg="1"/>
      <p:bldP spid="6164" grpId="0" animBg="1"/>
      <p:bldP spid="616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08175" y="1492250"/>
            <a:ext cx="6229350" cy="25654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7170" name="矩形 15"/>
          <p:cNvSpPr>
            <a:spLocks noChangeArrowheads="1"/>
          </p:cNvSpPr>
          <p:nvPr/>
        </p:nvSpPr>
        <p:spPr bwMode="auto">
          <a:xfrm>
            <a:off x="539750" y="614363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知识点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1 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电荷</a:t>
            </a:r>
          </a:p>
        </p:txBody>
      </p:sp>
      <p:sp>
        <p:nvSpPr>
          <p:cNvPr id="7171" name="矩形 1"/>
          <p:cNvSpPr/>
          <p:nvPr/>
        </p:nvSpPr>
        <p:spPr>
          <a:xfrm>
            <a:off x="5368925" y="2286000"/>
            <a:ext cx="803275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吸引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7172" name="矩形 11"/>
          <p:cNvSpPr/>
          <p:nvPr/>
        </p:nvSpPr>
        <p:spPr>
          <a:xfrm>
            <a:off x="4597400" y="3028950"/>
            <a:ext cx="803275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转移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7173" name="矩形 12"/>
          <p:cNvSpPr/>
          <p:nvPr/>
        </p:nvSpPr>
        <p:spPr>
          <a:xfrm>
            <a:off x="3203575" y="3508375"/>
            <a:ext cx="493713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负</a:t>
            </a:r>
            <a:endParaRPr kern="0">
              <a:solidFill>
                <a:prstClr val="black"/>
              </a:solidFill>
            </a:endParaRPr>
          </a:p>
        </p:txBody>
      </p:sp>
      <p:pic>
        <p:nvPicPr>
          <p:cNvPr id="7174" name="Picture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1540"/>
          <a:stretch>
            <a:fillRect/>
          </a:stretch>
        </p:blipFill>
        <p:spPr>
          <a:xfrm>
            <a:off x="1643063" y="1416050"/>
            <a:ext cx="174625" cy="265430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7175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3313" y="2159000"/>
            <a:ext cx="501650" cy="966788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7176" name="矩形 8"/>
          <p:cNvSpPr/>
          <p:nvPr/>
        </p:nvSpPr>
        <p:spPr>
          <a:xfrm>
            <a:off x="6670675" y="3478213"/>
            <a:ext cx="493713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正</a:t>
            </a:r>
            <a:endParaRPr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4742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  <p:bldP spid="7172" grpId="0"/>
      <p:bldP spid="7173" grpId="0"/>
      <p:bldP spid="717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01813" y="673100"/>
            <a:ext cx="6731000" cy="37973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9218" name="矩形 13"/>
          <p:cNvSpPr/>
          <p:nvPr/>
        </p:nvSpPr>
        <p:spPr>
          <a:xfrm>
            <a:off x="2422525" y="1058863"/>
            <a:ext cx="493713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负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9219" name="矩形 14"/>
          <p:cNvSpPr/>
          <p:nvPr/>
        </p:nvSpPr>
        <p:spPr>
          <a:xfrm>
            <a:off x="6875463" y="1058863"/>
            <a:ext cx="495300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正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9220" name="矩形 15"/>
          <p:cNvSpPr/>
          <p:nvPr/>
        </p:nvSpPr>
        <p:spPr>
          <a:xfrm>
            <a:off x="5795963" y="1982788"/>
            <a:ext cx="803275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排斥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9221" name="矩形 16"/>
          <p:cNvSpPr/>
          <p:nvPr/>
        </p:nvSpPr>
        <p:spPr>
          <a:xfrm>
            <a:off x="2403475" y="2424113"/>
            <a:ext cx="803275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吸引</a:t>
            </a:r>
            <a:endParaRPr kern="0">
              <a:solidFill>
                <a:prstClr val="black"/>
              </a:solidFill>
            </a:endParaRPr>
          </a:p>
        </p:txBody>
      </p:sp>
      <p:pic>
        <p:nvPicPr>
          <p:cNvPr id="9222" name="Picture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1540"/>
          <a:stretch>
            <a:fillRect/>
          </a:stretch>
        </p:blipFill>
        <p:spPr>
          <a:xfrm>
            <a:off x="1470025" y="700088"/>
            <a:ext cx="257175" cy="3884612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9223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550" y="2159000"/>
            <a:ext cx="501650" cy="966788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9224" name="矩形 9"/>
          <p:cNvSpPr/>
          <p:nvPr/>
        </p:nvSpPr>
        <p:spPr>
          <a:xfrm>
            <a:off x="1979613" y="3948113"/>
            <a:ext cx="2659062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同种电荷相互排斥</a:t>
            </a:r>
            <a:endParaRPr kern="0">
              <a:solidFill>
                <a:prstClr val="black"/>
              </a:solidFill>
            </a:endParaRPr>
          </a:p>
        </p:txBody>
      </p:sp>
      <p:pic>
        <p:nvPicPr>
          <p:cNvPr id="9225" name="Picture 7" descr="C:\Users\Administrator\Desktop\习题课件\返回框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1013" y="4122738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6402054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 fill="hold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/>
      <p:bldP spid="9220" grpId="0"/>
      <p:bldP spid="9221" grpId="0"/>
      <p:bldP spid="92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矩形 15"/>
          <p:cNvSpPr>
            <a:spLocks noChangeArrowheads="1"/>
          </p:cNvSpPr>
          <p:nvPr/>
        </p:nvSpPr>
        <p:spPr bwMode="auto">
          <a:xfrm>
            <a:off x="539750" y="555625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知识点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2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电路</a:t>
            </a:r>
          </a:p>
        </p:txBody>
      </p:sp>
      <p:sp>
        <p:nvSpPr>
          <p:cNvPr id="11266" name="Text Box 22"/>
          <p:cNvSpPr txBox="1">
            <a:spLocks noChangeArrowheads="1"/>
          </p:cNvSpPr>
          <p:nvPr/>
        </p:nvSpPr>
        <p:spPr bwMode="auto">
          <a:xfrm>
            <a:off x="468313" y="915988"/>
            <a:ext cx="81153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．电路的组成：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graphicFrame>
        <p:nvGraphicFramePr>
          <p:cNvPr id="11267" name="表格 3"/>
          <p:cNvGraphicFramePr>
            <a:graphicFrameLocks noGrp="1"/>
          </p:cNvGraphicFramePr>
          <p:nvPr/>
        </p:nvGraphicFramePr>
        <p:xfrm>
          <a:off x="1835150" y="1563688"/>
          <a:ext cx="5589588" cy="3013074"/>
        </p:xfrm>
        <a:graphic>
          <a:graphicData uri="http://schemas.openxmlformats.org/drawingml/2006/table">
            <a:tbl>
              <a:tblPr/>
              <a:tblGrid>
                <a:gridCol w="1308100"/>
                <a:gridCol w="4281488"/>
              </a:tblGrid>
              <a:tr h="957262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电源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53032" marR="53032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提供电能的装置，使用时将其他形式的能转化为电能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53032" marR="53032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54927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开关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53032" marR="53032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控制电路的通断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53032" marR="53032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957262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用电器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53032" marR="53032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消耗电能的装置，使用时将电能转化为其他形式的能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53032" marR="53032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54927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导线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53032" marR="53032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连接电路各元件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53032" marR="53032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48228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22"/>
          <p:cNvSpPr txBox="1">
            <a:spLocks noChangeArrowheads="1"/>
          </p:cNvSpPr>
          <p:nvPr/>
        </p:nvSpPr>
        <p:spPr bwMode="auto">
          <a:xfrm>
            <a:off x="468313" y="411163"/>
            <a:ext cx="81153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2.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电路的三种状态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graphicFrame>
        <p:nvGraphicFramePr>
          <p:cNvPr id="13314" name="表格 4"/>
          <p:cNvGraphicFramePr>
            <a:graphicFrameLocks noGrp="1"/>
          </p:cNvGraphicFramePr>
          <p:nvPr/>
        </p:nvGraphicFramePr>
        <p:xfrm>
          <a:off x="1116012" y="1022350"/>
          <a:ext cx="6985000" cy="3349626"/>
        </p:xfrm>
        <a:graphic>
          <a:graphicData uri="http://schemas.openxmlformats.org/drawingml/2006/table">
            <a:tbl>
              <a:tblPr/>
              <a:tblGrid>
                <a:gridCol w="1511300"/>
                <a:gridCol w="2736850"/>
                <a:gridCol w="2736850"/>
              </a:tblGrid>
              <a:tr h="495300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 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30304" marR="3030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定义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30304" marR="3030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特点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30304" marR="3030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731838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通路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30304" marR="3030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处处连通的电路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30304" marR="3030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lvl="0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电路中有电流，用电器能工作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30304" marR="3030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909638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开路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(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断路</a:t>
                      </a:r>
                      <a:r>
                        <a:rPr lang="en-US" altLang="zh-CN" sz="2400" b="1">
                          <a:latin typeface="Times New Roman"/>
                        </a:rPr>
                        <a:t>)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30304" marR="3030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在某处断开的电路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30304" marR="3030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lvl="0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电路中无电流，用电器不能工作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30304" marR="3030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1212850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短路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30304" marR="3030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lvl="0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导线不经过用电器直接跟电源两极连接的电路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30304" marR="3030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lvl="0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电路中电流很大，用电器不工作，容易烧坏电源或导线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30304" marR="3030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225364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1" name="表格 7"/>
          <p:cNvGraphicFramePr>
            <a:graphicFrameLocks noGrp="1"/>
          </p:cNvGraphicFramePr>
          <p:nvPr/>
        </p:nvGraphicFramePr>
        <p:xfrm>
          <a:off x="1258888" y="1030288"/>
          <a:ext cx="6696075" cy="3557588"/>
        </p:xfrm>
        <a:graphic>
          <a:graphicData uri="http://schemas.openxmlformats.org/drawingml/2006/table">
            <a:tbl>
              <a:tblPr/>
              <a:tblGrid>
                <a:gridCol w="1463675"/>
                <a:gridCol w="2473325"/>
                <a:gridCol w="2759075"/>
              </a:tblGrid>
              <a:tr h="69532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 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串联电路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并联电路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1277938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定义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各元件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顺次相连的电路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lvl="0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各元件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分别连接在一起的电路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158432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电路图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5379" name="矩形 3"/>
          <p:cNvSpPr/>
          <p:nvPr/>
        </p:nvSpPr>
        <p:spPr>
          <a:xfrm>
            <a:off x="3713163" y="1893888"/>
            <a:ext cx="803275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首尾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5380" name="Text Box 22"/>
          <p:cNvSpPr txBox="1">
            <a:spLocks noChangeArrowheads="1"/>
          </p:cNvSpPr>
          <p:nvPr/>
        </p:nvSpPr>
        <p:spPr bwMode="auto">
          <a:xfrm>
            <a:off x="468313" y="411163"/>
            <a:ext cx="81153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3.</a:t>
            </a:r>
            <a:r>
              <a:rPr sz="2400" b="1" kern="0">
                <a:solidFill>
                  <a:prstClr val="black"/>
                </a:solidFill>
                <a:latin typeface="Times New Roman"/>
              </a:rPr>
              <a:t>串联电路和并联电路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15381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59113" y="2989263"/>
            <a:ext cx="1958975" cy="1484312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5382" name="Picture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37213" y="2982913"/>
            <a:ext cx="1887537" cy="1601787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5383" name="矩形 15"/>
          <p:cNvSpPr/>
          <p:nvPr/>
        </p:nvSpPr>
        <p:spPr>
          <a:xfrm>
            <a:off x="6373813" y="1898650"/>
            <a:ext cx="803275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首尾</a:t>
            </a:r>
            <a:endParaRPr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9994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9" grpId="0"/>
      <p:bldP spid="1538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09" name="表格 7"/>
          <p:cNvGraphicFramePr>
            <a:graphicFrameLocks noGrp="1"/>
          </p:cNvGraphicFramePr>
          <p:nvPr/>
        </p:nvGraphicFramePr>
        <p:xfrm>
          <a:off x="900112" y="619125"/>
          <a:ext cx="7200901" cy="3930651"/>
        </p:xfrm>
        <a:graphic>
          <a:graphicData uri="http://schemas.openxmlformats.org/drawingml/2006/table">
            <a:tbl>
              <a:tblPr/>
              <a:tblGrid>
                <a:gridCol w="1139825"/>
                <a:gridCol w="3030538"/>
                <a:gridCol w="3030538"/>
              </a:tblGrid>
              <a:tr h="58737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 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串联电路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并联电路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1671638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特征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电路中只有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条电流路径，各用电器会互相干扰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电路中至少有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条电流路径，各用电器不会互相干扰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1671638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开关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作用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控制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电路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  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开关控制整个电路，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开关只控制其所在支路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427" name="矩形 2"/>
          <p:cNvSpPr/>
          <p:nvPr/>
        </p:nvSpPr>
        <p:spPr>
          <a:xfrm>
            <a:off x="3862388" y="1246188"/>
            <a:ext cx="493712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一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7428" name="矩形 3"/>
          <p:cNvSpPr/>
          <p:nvPr/>
        </p:nvSpPr>
        <p:spPr>
          <a:xfrm>
            <a:off x="3213100" y="3473450"/>
            <a:ext cx="803275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整个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7429" name="矩形 6"/>
          <p:cNvSpPr/>
          <p:nvPr/>
        </p:nvSpPr>
        <p:spPr>
          <a:xfrm>
            <a:off x="7164388" y="1276350"/>
            <a:ext cx="493712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两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7430" name="矩形 8"/>
          <p:cNvSpPr/>
          <p:nvPr/>
        </p:nvSpPr>
        <p:spPr>
          <a:xfrm>
            <a:off x="5245100" y="2982913"/>
            <a:ext cx="803275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干路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7431" name="矩形 9"/>
          <p:cNvSpPr/>
          <p:nvPr/>
        </p:nvSpPr>
        <p:spPr>
          <a:xfrm>
            <a:off x="6432550" y="3549650"/>
            <a:ext cx="803275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支路</a:t>
            </a:r>
            <a:endParaRPr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0495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 fill="hold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7" grpId="0"/>
      <p:bldP spid="17428" grpId="0"/>
      <p:bldP spid="17429" grpId="0"/>
      <p:bldP spid="17430" grpId="0"/>
      <p:bldP spid="174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7" name="表格 7"/>
          <p:cNvGraphicFramePr>
            <a:graphicFrameLocks noGrp="1"/>
          </p:cNvGraphicFramePr>
          <p:nvPr/>
        </p:nvGraphicFramePr>
        <p:xfrm>
          <a:off x="611188" y="885825"/>
          <a:ext cx="7777163" cy="3559810"/>
        </p:xfrm>
        <a:graphic>
          <a:graphicData uri="http://schemas.openxmlformats.org/drawingml/2006/table">
            <a:tbl>
              <a:tblPr/>
              <a:tblGrid>
                <a:gridCol w="1209675"/>
                <a:gridCol w="3282950"/>
                <a:gridCol w="3284538"/>
              </a:tblGrid>
              <a:tr h="36512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 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串联电路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并联电路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1392238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电流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规律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电流处处</a:t>
                      </a:r>
                      <a:r>
                        <a:rPr lang="en-US" altLang="zh-CN" sz="2400" b="1">
                          <a:latin typeface="Times New Roman"/>
                        </a:rPr>
                        <a:t>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，</a:t>
                      </a:r>
                      <a:endParaRPr lang="en-US" altLang="zh-CN" sz="2400" b="1">
                        <a:latin typeface="Times New Roman"/>
                      </a:endParaRPr>
                    </a:p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即</a:t>
                      </a:r>
                      <a:r>
                        <a:rPr lang="en-US" altLang="zh-CN" sz="2400" b="1" i="1">
                          <a:latin typeface="Times New Roman"/>
                        </a:rPr>
                        <a:t>I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＝</a:t>
                      </a:r>
                      <a:r>
                        <a:rPr lang="en-US" altLang="zh-CN" sz="2400" b="1" i="1">
                          <a:latin typeface="Times New Roman"/>
                        </a:rPr>
                        <a:t>I</a:t>
                      </a:r>
                      <a:r>
                        <a:rPr lang="en-US" altLang="zh-CN" sz="2400" b="1" baseline="-25000">
                          <a:latin typeface="Times New Roman"/>
                        </a:rPr>
                        <a:t>1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＝</a:t>
                      </a:r>
                      <a:r>
                        <a:rPr lang="en-US" altLang="zh-CN" sz="2400" b="1" i="1">
                          <a:latin typeface="Times New Roman"/>
                        </a:rPr>
                        <a:t>I</a:t>
                      </a:r>
                      <a:r>
                        <a:rPr lang="en-US" altLang="zh-CN" sz="2400" b="1" baseline="-25000">
                          <a:latin typeface="Times New Roman"/>
                        </a:rPr>
                        <a:t>2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干路电流等于</a:t>
                      </a:r>
                      <a:r>
                        <a:rPr lang="en-US" altLang="zh-CN" sz="2400" b="1">
                          <a:latin typeface="Times New Roman"/>
                        </a:rPr>
                        <a:t>________</a:t>
                      </a:r>
                      <a:r>
                        <a:rPr lang="en-US" altLang="zh-CN" sz="2400" b="1">
                          <a:latin typeface="Times New Roman"/>
                          <a:ea typeface="宋体" pitchFamily="2" charset="-122"/>
                        </a:rPr>
                        <a:t>______</a:t>
                      </a:r>
                      <a:r>
                        <a:rPr lang="en-US" altLang="zh-CN" sz="2400" b="1">
                          <a:latin typeface="Times New Roman"/>
                        </a:rPr>
                        <a:t>__(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分流电路</a:t>
                      </a:r>
                      <a:r>
                        <a:rPr lang="en-US" altLang="zh-CN" sz="2400" b="1">
                          <a:latin typeface="Times New Roman"/>
                        </a:rPr>
                        <a:t>)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，即</a:t>
                      </a:r>
                      <a:r>
                        <a:rPr lang="en-US" altLang="zh-CN" sz="2400" b="1" i="1">
                          <a:latin typeface="Times New Roman"/>
                        </a:rPr>
                        <a:t>I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＝</a:t>
                      </a:r>
                      <a:r>
                        <a:rPr lang="en-US" altLang="zh-CN" sz="2400" b="1" i="1">
                          <a:latin typeface="Times New Roman"/>
                        </a:rPr>
                        <a:t>I</a:t>
                      </a:r>
                      <a:r>
                        <a:rPr lang="en-US" altLang="zh-CN" sz="2400" b="1" baseline="-25000">
                          <a:latin typeface="Times New Roman"/>
                        </a:rPr>
                        <a:t>1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＋</a:t>
                      </a:r>
                      <a:r>
                        <a:rPr lang="en-US" altLang="zh-CN" sz="2400" b="1" i="1">
                          <a:latin typeface="Times New Roman"/>
                        </a:rPr>
                        <a:t>I</a:t>
                      </a:r>
                      <a:r>
                        <a:rPr lang="en-US" altLang="zh-CN" sz="2400" b="1" baseline="-25000">
                          <a:latin typeface="Times New Roman"/>
                        </a:rPr>
                        <a:t>2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1801812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电压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规律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lvl="0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总电压等于各用电器两端的电压之</a:t>
                      </a:r>
                      <a:r>
                        <a:rPr lang="en-US" altLang="zh-CN" sz="2400" b="1">
                          <a:latin typeface="Times New Roman"/>
                        </a:rPr>
                        <a:t>____ (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分压电路</a:t>
                      </a:r>
                      <a:r>
                        <a:rPr lang="en-US" altLang="zh-CN" sz="2400" b="1">
                          <a:latin typeface="Times New Roman"/>
                        </a:rPr>
                        <a:t>)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，即</a:t>
                      </a:r>
                      <a:r>
                        <a:rPr lang="en-US" altLang="zh-CN" sz="2400" b="1" i="1">
                          <a:latin typeface="Times New Roman"/>
                        </a:rPr>
                        <a:t>U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＝</a:t>
                      </a:r>
                      <a:r>
                        <a:rPr lang="en-US" altLang="zh-CN" sz="2400" b="1" i="1">
                          <a:latin typeface="Times New Roman"/>
                        </a:rPr>
                        <a:t>U</a:t>
                      </a:r>
                      <a:r>
                        <a:rPr lang="en-US" altLang="zh-CN" sz="2400" b="1" baseline="-25000">
                          <a:latin typeface="Times New Roman"/>
                        </a:rPr>
                        <a:t>1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＋</a:t>
                      </a:r>
                      <a:r>
                        <a:rPr lang="en-US" altLang="zh-CN" sz="2400" b="1" i="1">
                          <a:latin typeface="Times New Roman"/>
                        </a:rPr>
                        <a:t>U</a:t>
                      </a:r>
                      <a:r>
                        <a:rPr lang="en-US" altLang="zh-CN" sz="2400" b="1" baseline="-25000">
                          <a:latin typeface="Times New Roman"/>
                        </a:rPr>
                        <a:t>2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各支路两端的电压</a:t>
                      </a:r>
                      <a:r>
                        <a:rPr lang="en-US" altLang="zh-CN" sz="2400" b="1">
                          <a:latin typeface="Times New Roman"/>
                        </a:rPr>
                        <a:t>________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，</a:t>
                      </a:r>
                      <a:endParaRPr lang="en-US" altLang="zh-CN" sz="2400" b="1">
                        <a:latin typeface="Times New Roman"/>
                      </a:endParaRPr>
                    </a:p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即</a:t>
                      </a:r>
                      <a:r>
                        <a:rPr lang="en-US" altLang="zh-CN" sz="2400" b="1" i="1">
                          <a:latin typeface="Times New Roman"/>
                        </a:rPr>
                        <a:t>U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＝</a:t>
                      </a:r>
                      <a:r>
                        <a:rPr lang="en-US" altLang="zh-CN" sz="2400" b="1" i="1">
                          <a:latin typeface="Times New Roman"/>
                        </a:rPr>
                        <a:t>U</a:t>
                      </a:r>
                      <a:r>
                        <a:rPr lang="en-US" altLang="zh-CN" sz="2400" b="1" baseline="-25000">
                          <a:latin typeface="Times New Roman"/>
                        </a:rPr>
                        <a:t>1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＝</a:t>
                      </a:r>
                      <a:r>
                        <a:rPr lang="en-US" altLang="zh-CN" sz="2400" b="1" i="1">
                          <a:latin typeface="Times New Roman"/>
                        </a:rPr>
                        <a:t>U</a:t>
                      </a:r>
                      <a:r>
                        <a:rPr lang="en-US" altLang="zh-CN" sz="2400" b="1" baseline="-25000">
                          <a:latin typeface="Times New Roman"/>
                        </a:rPr>
                        <a:t>2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12478" marR="1247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9475" name="矩形 2"/>
          <p:cNvSpPr/>
          <p:nvPr/>
        </p:nvSpPr>
        <p:spPr>
          <a:xfrm>
            <a:off x="3565525" y="1533525"/>
            <a:ext cx="803275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相等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9476" name="矩形 3"/>
          <p:cNvSpPr/>
          <p:nvPr/>
        </p:nvSpPr>
        <p:spPr>
          <a:xfrm>
            <a:off x="3502025" y="3292475"/>
            <a:ext cx="493713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和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9477" name="矩形 6"/>
          <p:cNvSpPr/>
          <p:nvPr/>
        </p:nvSpPr>
        <p:spPr>
          <a:xfrm>
            <a:off x="5546725" y="1695450"/>
            <a:ext cx="2351088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各支路电流之和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9478" name="矩形 8"/>
          <p:cNvSpPr/>
          <p:nvPr/>
        </p:nvSpPr>
        <p:spPr>
          <a:xfrm>
            <a:off x="6361113" y="3305175"/>
            <a:ext cx="803275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相等</a:t>
            </a:r>
            <a:endParaRPr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5150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5" grpId="0"/>
      <p:bldP spid="19476" grpId="0"/>
      <p:bldP spid="19477" grpId="0"/>
      <p:bldP spid="1947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7" descr="C:\Users\Administrator\Desktop\习题课件\返回框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4050" y="4167188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1506" name="矩形 8"/>
          <p:cNvSpPr/>
          <p:nvPr/>
        </p:nvSpPr>
        <p:spPr>
          <a:xfrm>
            <a:off x="828675" y="987425"/>
            <a:ext cx="7488238" cy="27924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>
              <a:lnSpc>
                <a:spcPct val="150000"/>
              </a:lnSpc>
            </a:pP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【</a:t>
            </a:r>
            <a:r>
              <a:rPr sz="2400" b="1" kern="0">
                <a:solidFill>
                  <a:srgbClr val="00B050"/>
                </a:solidFill>
                <a:latin typeface="Times New Roman" pitchFamily="18" charset="0"/>
              </a:rPr>
              <a:t>易错提醒</a:t>
            </a: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】</a:t>
            </a:r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马路上的路灯，傍晚同时亮起，天亮同时熄灭，这些灯是并联，因为有时发现某些路灯不亮</a:t>
            </a:r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( </a:t>
            </a:r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坏 </a:t>
            </a:r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)</a:t>
            </a:r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了，而其余的路灯仍然亮着，各个路灯互不影响，所以马路上的路灯是并联的。路灯之所以同时亮和同时灭，是因为干路上的开关可以控制整个电路的路灯。</a:t>
            </a:r>
            <a:endParaRPr sz="2400" b="1" kern="0">
              <a:solidFill>
                <a:srgbClr val="C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51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8825" y="1389063"/>
            <a:ext cx="6646863" cy="327025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3554" name="Picture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1763" y="1462088"/>
            <a:ext cx="577850" cy="32956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3555" name="矩形 2"/>
          <p:cNvSpPr/>
          <p:nvPr/>
        </p:nvSpPr>
        <p:spPr>
          <a:xfrm>
            <a:off x="4060825" y="1401763"/>
            <a:ext cx="1422400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定向移动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3556" name="矩形 15"/>
          <p:cNvSpPr>
            <a:spLocks noChangeArrowheads="1"/>
          </p:cNvSpPr>
          <p:nvPr/>
        </p:nvSpPr>
        <p:spPr bwMode="auto">
          <a:xfrm>
            <a:off x="539750" y="614363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知识点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3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电流和电压</a:t>
            </a:r>
          </a:p>
        </p:txBody>
      </p:sp>
      <p:sp>
        <p:nvSpPr>
          <p:cNvPr id="23557" name="矩形 6"/>
          <p:cNvSpPr/>
          <p:nvPr/>
        </p:nvSpPr>
        <p:spPr>
          <a:xfrm>
            <a:off x="3851275" y="2195513"/>
            <a:ext cx="1112838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正电荷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3558" name="矩形 7"/>
          <p:cNvSpPr/>
          <p:nvPr/>
        </p:nvSpPr>
        <p:spPr>
          <a:xfrm>
            <a:off x="3535363" y="4110038"/>
            <a:ext cx="304800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i="1" kern="0">
                <a:solidFill>
                  <a:srgbClr val="C00000"/>
                </a:solidFill>
                <a:latin typeface="Times New Roman" pitchFamily="18" charset="0"/>
              </a:rPr>
              <a:t>I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3559" name="Text Box 22"/>
          <p:cNvSpPr txBox="1">
            <a:spLocks noChangeArrowheads="1"/>
          </p:cNvSpPr>
          <p:nvPr/>
        </p:nvSpPr>
        <p:spPr bwMode="auto">
          <a:xfrm>
            <a:off x="560388" y="987425"/>
            <a:ext cx="81153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444500" indent="-444500" algn="just">
              <a:lnSpc>
                <a:spcPct val="13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sz="2400" b="1" kern="0">
                <a:solidFill>
                  <a:prstClr val="black"/>
                </a:solidFill>
                <a:latin typeface="Times New Roman"/>
              </a:rPr>
              <a:t>．电流</a:t>
            </a:r>
          </a:p>
        </p:txBody>
      </p:sp>
    </p:spTree>
    <p:extLst>
      <p:ext uri="{BB962C8B-B14F-4D97-AF65-F5344CB8AC3E}">
        <p14:creationId xmlns:p14="http://schemas.microsoft.com/office/powerpoint/2010/main" val="31119471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  <p:bldP spid="23557" grpId="0"/>
      <p:bldP spid="2355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75" y="1073150"/>
            <a:ext cx="525463" cy="299720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5602" name="Picture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08175" y="1536700"/>
            <a:ext cx="6069013" cy="2074863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40073362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1075" y="987425"/>
            <a:ext cx="7181850" cy="37528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7650" name="矩形 2"/>
          <p:cNvSpPr/>
          <p:nvPr/>
        </p:nvSpPr>
        <p:spPr>
          <a:xfrm>
            <a:off x="3041650" y="936625"/>
            <a:ext cx="407988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i="1" kern="0">
                <a:solidFill>
                  <a:srgbClr val="C00000"/>
                </a:solidFill>
                <a:latin typeface="Times New Roman" pitchFamily="18" charset="0"/>
              </a:rPr>
              <a:t>U</a:t>
            </a:r>
            <a:endParaRPr kern="0">
              <a:solidFill>
                <a:prstClr val="black"/>
              </a:solidFill>
            </a:endParaRPr>
          </a:p>
        </p:txBody>
      </p:sp>
      <p:pic>
        <p:nvPicPr>
          <p:cNvPr id="27651" name="Picture 7" descr="C:\Users\Administrator\Desktop\习题课件\返回框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1013" y="4122738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7652" name="Text Box 22"/>
          <p:cNvSpPr txBox="1">
            <a:spLocks noChangeArrowheads="1"/>
          </p:cNvSpPr>
          <p:nvPr/>
        </p:nvSpPr>
        <p:spPr bwMode="auto">
          <a:xfrm>
            <a:off x="468313" y="555625"/>
            <a:ext cx="81153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444500" indent="-444500" algn="just">
              <a:lnSpc>
                <a:spcPct val="13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</a:t>
            </a:r>
            <a:r>
              <a:rPr sz="2400" b="1" kern="0">
                <a:solidFill>
                  <a:prstClr val="black"/>
                </a:solidFill>
                <a:latin typeface="Times New Roman"/>
              </a:rPr>
              <a:t>．电压</a:t>
            </a:r>
          </a:p>
        </p:txBody>
      </p:sp>
    </p:spTree>
    <p:extLst>
      <p:ext uri="{BB962C8B-B14F-4D97-AF65-F5344CB8AC3E}">
        <p14:creationId xmlns:p14="http://schemas.microsoft.com/office/powerpoint/2010/main" val="39939727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矩形 15"/>
          <p:cNvSpPr>
            <a:spLocks noChangeArrowheads="1"/>
          </p:cNvSpPr>
          <p:nvPr/>
        </p:nvSpPr>
        <p:spPr bwMode="auto">
          <a:xfrm>
            <a:off x="539750" y="484188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知识点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4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电流表和电压表</a:t>
            </a:r>
          </a:p>
        </p:txBody>
      </p:sp>
      <p:graphicFrame>
        <p:nvGraphicFramePr>
          <p:cNvPr id="29698" name="表格 2"/>
          <p:cNvGraphicFramePr>
            <a:graphicFrameLocks noGrp="1"/>
          </p:cNvGraphicFramePr>
          <p:nvPr/>
        </p:nvGraphicFramePr>
        <p:xfrm>
          <a:off x="684212" y="915988"/>
          <a:ext cx="8064500" cy="3651250"/>
        </p:xfrm>
        <a:graphic>
          <a:graphicData uri="http://schemas.openxmlformats.org/drawingml/2006/table">
            <a:tbl>
              <a:tblPr/>
              <a:tblGrid>
                <a:gridCol w="800100"/>
                <a:gridCol w="3632200"/>
                <a:gridCol w="3632200"/>
              </a:tblGrid>
              <a:tr h="533400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符号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239" marR="623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239" marR="623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239" marR="623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3117850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使用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方法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239" marR="623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444500" lvl="0" indent="-444500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1.   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使用前先</a:t>
                      </a:r>
                      <a:r>
                        <a:rPr lang="en-US" altLang="zh-CN" sz="2400" b="1">
                          <a:latin typeface="Times New Roman"/>
                        </a:rPr>
                        <a:t>“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校零</a:t>
                      </a:r>
                      <a:r>
                        <a:rPr lang="en-US" altLang="zh-CN" sz="2400" b="1">
                          <a:latin typeface="Times New Roman"/>
                        </a:rPr>
                        <a:t>”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444500" lvl="0" indent="-444500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2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．与被测用电器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444500" lvl="0" indent="-444500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3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．电流必须从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接线柱流入，从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接线柱流出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444500" lvl="0" indent="-444500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4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．用</a:t>
                      </a:r>
                      <a:r>
                        <a:rPr lang="en-US" altLang="zh-CN" sz="2400" b="1">
                          <a:latin typeface="Times New Roman"/>
                        </a:rPr>
                        <a:t>“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试触</a:t>
                      </a:r>
                      <a:r>
                        <a:rPr lang="en-US" altLang="zh-CN" sz="2400" b="1">
                          <a:latin typeface="Times New Roman"/>
                        </a:rPr>
                        <a:t>”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法选择合适的量程，被测电流不能超过电流表的量程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239" marR="623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1.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使用前先</a:t>
                      </a:r>
                      <a:r>
                        <a:rPr lang="en-US" altLang="zh-CN" sz="2400" b="1">
                          <a:latin typeface="Times New Roman"/>
                        </a:rPr>
                        <a:t>“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校零</a:t>
                      </a:r>
                      <a:r>
                        <a:rPr lang="en-US" altLang="zh-CN" sz="2400" b="1">
                          <a:latin typeface="Times New Roman"/>
                        </a:rPr>
                        <a:t>”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2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．与被测用电器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3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．电流必须从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接线柱流入，从</a:t>
                      </a:r>
                      <a:r>
                        <a:rPr lang="en-US" altLang="zh-CN" sz="2400" b="1">
                          <a:latin typeface="Times New Roman"/>
                        </a:rPr>
                        <a:t>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接线柱流出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4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．用</a:t>
                      </a:r>
                      <a:r>
                        <a:rPr lang="en-US" altLang="zh-CN" sz="2400" b="1">
                          <a:latin typeface="Times New Roman"/>
                        </a:rPr>
                        <a:t>“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试触</a:t>
                      </a:r>
                      <a:r>
                        <a:rPr lang="en-US" altLang="zh-CN" sz="2400" b="1">
                          <a:latin typeface="Times New Roman"/>
                        </a:rPr>
                        <a:t>”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法选择合适的量程，被测电压不能超过电压表的量程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239" marR="623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9712" name="Picture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73438" y="915988"/>
            <a:ext cx="579437" cy="53657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9713" name="Picture 1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78613" y="915988"/>
            <a:ext cx="630237" cy="6064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9714" name="矩形 15"/>
          <p:cNvSpPr/>
          <p:nvPr/>
        </p:nvSpPr>
        <p:spPr>
          <a:xfrm>
            <a:off x="3851275" y="1851025"/>
            <a:ext cx="804863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串联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9715" name="矩形 16"/>
          <p:cNvSpPr/>
          <p:nvPr/>
        </p:nvSpPr>
        <p:spPr>
          <a:xfrm>
            <a:off x="7515225" y="1851025"/>
            <a:ext cx="801688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并联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9716" name="矩形 17"/>
          <p:cNvSpPr/>
          <p:nvPr/>
        </p:nvSpPr>
        <p:spPr>
          <a:xfrm>
            <a:off x="3740150" y="2211388"/>
            <a:ext cx="492125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正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9717" name="矩形 18"/>
          <p:cNvSpPr/>
          <p:nvPr/>
        </p:nvSpPr>
        <p:spPr>
          <a:xfrm>
            <a:off x="3706813" y="2597150"/>
            <a:ext cx="492125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负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9718" name="矩形 19"/>
          <p:cNvSpPr/>
          <p:nvPr/>
        </p:nvSpPr>
        <p:spPr>
          <a:xfrm>
            <a:off x="7318375" y="2224088"/>
            <a:ext cx="493713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正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9719" name="矩形 20"/>
          <p:cNvSpPr/>
          <p:nvPr/>
        </p:nvSpPr>
        <p:spPr>
          <a:xfrm>
            <a:off x="7102475" y="2597150"/>
            <a:ext cx="493713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负</a:t>
            </a:r>
            <a:endParaRPr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4167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2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29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 fill="hold"/>
                                        <p:tgtEl>
                                          <p:spTgt spid="29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 fill="hold"/>
                                        <p:tgtEl>
                                          <p:spTgt spid="29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4" grpId="0"/>
      <p:bldP spid="29715" grpId="0"/>
      <p:bldP spid="29716" grpId="0"/>
      <p:bldP spid="29717" grpId="0"/>
      <p:bldP spid="29718" grpId="0"/>
      <p:bldP spid="297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7" descr="C:\Users\Administrator\Desktop\习题课件\返回框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1013" y="4084638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graphicFrame>
        <p:nvGraphicFramePr>
          <p:cNvPr id="31746" name="表格 2"/>
          <p:cNvGraphicFramePr>
            <a:graphicFrameLocks noGrp="1"/>
          </p:cNvGraphicFramePr>
          <p:nvPr/>
        </p:nvGraphicFramePr>
        <p:xfrm>
          <a:off x="539750" y="630238"/>
          <a:ext cx="7561262" cy="3822700"/>
        </p:xfrm>
        <a:graphic>
          <a:graphicData uri="http://schemas.openxmlformats.org/drawingml/2006/table">
            <a:tbl>
              <a:tblPr/>
              <a:tblGrid>
                <a:gridCol w="769938"/>
                <a:gridCol w="769938"/>
                <a:gridCol w="1538288"/>
                <a:gridCol w="1539875"/>
                <a:gridCol w="1401762"/>
                <a:gridCol w="1541462"/>
              </a:tblGrid>
              <a:tr h="1573212">
                <a:tc gridSpan="2"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电表异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常偏转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判断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239" marR="623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R w="12700"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</a:tcPr>
                </a:tc>
                <a:tc gridSpan="4"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(1)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反向偏转：</a:t>
                      </a:r>
                      <a:r>
                        <a:rPr lang="zh-CN" altLang="zh-CN" sz="2400" b="1">
                          <a:latin typeface="宋体" pitchFamily="2" charset="-122"/>
                          <a:ea typeface="Times New Roman" panose="02020603050405020304"/>
                        </a:rPr>
                        <a:t> 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正负接线柱接反了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(2)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正向偏转幅度过小：</a:t>
                      </a:r>
                      <a:r>
                        <a:rPr lang="zh-CN" altLang="zh-CN" sz="2400" b="1">
                          <a:latin typeface="宋体" pitchFamily="2" charset="-122"/>
                          <a:ea typeface="Times New Roman" panose="02020603050405020304"/>
                        </a:rPr>
                        <a:t> 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所选量程过大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(3)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正向偏转到达右边没有刻度处：</a:t>
                      </a:r>
                      <a:r>
                        <a:rPr lang="zh-CN" altLang="zh-CN" sz="2400" b="1">
                          <a:latin typeface="宋体" pitchFamily="2" charset="-122"/>
                          <a:ea typeface="Times New Roman" panose="02020603050405020304"/>
                        </a:rPr>
                        <a:t> 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所选量程过小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239" marR="623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R w="12700"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</a:tcPr>
                </a:tc>
              </a:tr>
              <a:tr h="1368425">
                <a:tc gridSpan="2"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表盘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239" marR="623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R w="12700"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</a:tcPr>
                </a:tc>
                <a:tc gridSpan="2"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239" marR="623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R w="12700"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</a:tcPr>
                </a:tc>
                <a:tc gridSpan="2"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 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 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239" marR="623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R w="12700"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</a:tcPr>
                </a:tc>
              </a:tr>
              <a:tr h="439738">
                <a:tc rowSpan="2"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Times New Roman"/>
                          <a:ea typeface="宋体" pitchFamily="2" charset="-122"/>
                        </a:rPr>
                        <a:t>读</a:t>
                      </a:r>
                      <a:endParaRPr lang="zh-CN" altLang="en-US" sz="2400">
                        <a:solidFill>
                          <a:srgbClr val="000000"/>
                        </a:solidFill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FontTx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Times New Roman"/>
                          <a:ea typeface="宋体" pitchFamily="2" charset="-122"/>
                        </a:rPr>
                        <a:t>数</a:t>
                      </a:r>
                      <a:endParaRPr lang="zh-CN" altLang="en-US" sz="1800">
                        <a:latin typeface="Calibri" panose="020F0502020204030204" pitchFamily="34" charset="0"/>
                        <a:ea typeface="宋体" pitchFamily="2" charset="-122"/>
                      </a:endParaRPr>
                    </a:p>
                  </a:txBody>
                  <a:tcPr marL="6239" marR="623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量程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239" marR="623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0 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～</a:t>
                      </a:r>
                      <a:r>
                        <a:rPr lang="en-US" altLang="zh-CN" sz="2400" b="1">
                          <a:latin typeface="Times New Roman"/>
                        </a:rPr>
                        <a:t> 0.6 A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239" marR="623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0 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～</a:t>
                      </a:r>
                      <a:r>
                        <a:rPr lang="en-US" altLang="zh-CN" sz="2400" b="1">
                          <a:latin typeface="Times New Roman"/>
                        </a:rPr>
                        <a:t> 3 A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239" marR="623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0 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～</a:t>
                      </a:r>
                      <a:r>
                        <a:rPr lang="en-US" altLang="zh-CN" sz="2400" b="1">
                          <a:latin typeface="Times New Roman"/>
                        </a:rPr>
                        <a:t> 3 V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239" marR="623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0 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～</a:t>
                      </a:r>
                      <a:r>
                        <a:rPr lang="en-US" altLang="zh-CN" sz="2400" b="1">
                          <a:latin typeface="Times New Roman"/>
                        </a:rPr>
                        <a:t> 15 V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239" marR="623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4413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示数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239" marR="623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______A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239" marR="623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______A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239" marR="623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______V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239" marR="623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______V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239" marR="623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1775" name="Picture 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00338" y="2249488"/>
            <a:ext cx="1730375" cy="128587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31776" name="Picture 3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41988" y="2224088"/>
            <a:ext cx="1812925" cy="131127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31777" name="矩形 6"/>
          <p:cNvSpPr/>
          <p:nvPr/>
        </p:nvSpPr>
        <p:spPr>
          <a:xfrm>
            <a:off x="2484438" y="3981450"/>
            <a:ext cx="568325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0.3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31778" name="矩形 7"/>
          <p:cNvSpPr/>
          <p:nvPr/>
        </p:nvSpPr>
        <p:spPr>
          <a:xfrm>
            <a:off x="3930650" y="3983038"/>
            <a:ext cx="569913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1.5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31779" name="矩形 8"/>
          <p:cNvSpPr/>
          <p:nvPr/>
        </p:nvSpPr>
        <p:spPr>
          <a:xfrm>
            <a:off x="5457825" y="3989388"/>
            <a:ext cx="569913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2.4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31780" name="矩形 9"/>
          <p:cNvSpPr/>
          <p:nvPr/>
        </p:nvSpPr>
        <p:spPr>
          <a:xfrm>
            <a:off x="6905625" y="3989388"/>
            <a:ext cx="492125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12</a:t>
            </a:r>
            <a:endParaRPr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4284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1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31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3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31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77" grpId="0"/>
      <p:bldP spid="31778" grpId="0"/>
      <p:bldP spid="31779" grpId="0"/>
      <p:bldP spid="3178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组合 2"/>
          <p:cNvGrpSpPr/>
          <p:nvPr/>
        </p:nvGrpSpPr>
        <p:grpSpPr>
          <a:xfrm>
            <a:off x="2517775" y="195263"/>
            <a:ext cx="4235450" cy="2008187"/>
            <a:chOff x="1847662" y="1504750"/>
            <a:chExt cx="5448676" cy="2584754"/>
          </a:xfrm>
        </p:grpSpPr>
        <p:grpSp>
          <p:nvGrpSpPr>
            <p:cNvPr id="33794" name="组合 2"/>
            <p:cNvGrpSpPr>
              <a:grpSpLocks noGrp="1" noChangeAspect="1"/>
            </p:cNvGrpSpPr>
            <p:nvPr/>
          </p:nvGrpSpPr>
          <p:grpSpPr>
            <a:xfrm>
              <a:off x="1531891" y="1379981"/>
              <a:ext cx="2667917" cy="2596667"/>
              <a:chOff x="3295850" y="1908877"/>
              <a:chExt cx="3738030" cy="4660916"/>
            </a:xfrm>
          </p:grpSpPr>
        </p:grpSp>
        <p:sp>
          <p:nvSpPr>
            <p:cNvPr id="33795" name="圆角矩形 4"/>
            <p:cNvSpPr/>
            <p:nvPr/>
          </p:nvSpPr>
          <p:spPr>
            <a:xfrm>
              <a:off x="3321077" y="1888926"/>
              <a:ext cx="4147992" cy="1004251"/>
            </a:xfrm>
            <a:prstGeom prst="roundRect">
              <a:avLst>
                <a:gd name="adj" fmla="val 9976"/>
              </a:avLst>
            </a:prstGeom>
            <a:solidFill>
              <a:srgbClr val="FFB850"/>
            </a:solidFill>
            <a:ln w="2540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</a:gradFill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15" b="1">
                <a:solidFill>
                  <a:prstClr val="white"/>
                </a:solidFill>
              </a:endParaRPr>
            </a:p>
          </p:txBody>
        </p:sp>
        <p:grpSp>
          <p:nvGrpSpPr>
            <p:cNvPr id="33796" name="组合 4"/>
            <p:cNvGrpSpPr/>
            <p:nvPr/>
          </p:nvGrpSpPr>
          <p:grpSpPr>
            <a:xfrm>
              <a:off x="3471676" y="2283134"/>
              <a:ext cx="118508" cy="118509"/>
              <a:chOff x="4486616" y="3001075"/>
              <a:chExt cx="274695" cy="274699"/>
            </a:xfrm>
          </p:grpSpPr>
          <p:sp>
            <p:nvSpPr>
              <p:cNvPr id="33797" name="椭圆 25"/>
              <p:cNvSpPr/>
              <p:nvPr/>
            </p:nvSpPr>
            <p:spPr>
              <a:xfrm rot="16200000">
                <a:off x="4485528" y="3001392"/>
                <a:ext cx="274702" cy="27456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3798" name="椭圆 26"/>
              <p:cNvSpPr/>
              <p:nvPr/>
            </p:nvSpPr>
            <p:spPr>
              <a:xfrm>
                <a:off x="4387220" y="2759656"/>
                <a:ext cx="466047" cy="49102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3799" name="组合 5"/>
            <p:cNvGrpSpPr/>
            <p:nvPr/>
          </p:nvGrpSpPr>
          <p:grpSpPr>
            <a:xfrm>
              <a:off x="3172171" y="2283134"/>
              <a:ext cx="118508" cy="118509"/>
              <a:chOff x="4486616" y="3001075"/>
              <a:chExt cx="274695" cy="274699"/>
            </a:xfrm>
          </p:grpSpPr>
          <p:sp>
            <p:nvSpPr>
              <p:cNvPr id="33800" name="椭圆 23"/>
              <p:cNvSpPr/>
              <p:nvPr/>
            </p:nvSpPr>
            <p:spPr>
              <a:xfrm rot="16200000">
                <a:off x="4488632" y="3001392"/>
                <a:ext cx="274702" cy="27456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3801" name="椭圆 24"/>
              <p:cNvSpPr/>
              <p:nvPr/>
            </p:nvSpPr>
            <p:spPr>
              <a:xfrm>
                <a:off x="4387220" y="2759656"/>
                <a:ext cx="466047" cy="49102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3802" name="组合 6"/>
            <p:cNvGrpSpPr>
              <a:grpSpLocks noGrp="1" noChangeAspect="1"/>
            </p:cNvGrpSpPr>
            <p:nvPr/>
          </p:nvGrpSpPr>
          <p:grpSpPr>
            <a:xfrm>
              <a:off x="3202082" y="2161737"/>
              <a:ext cx="361529" cy="235113"/>
              <a:chOff x="4318304" y="3089060"/>
              <a:chExt cx="384317" cy="61430"/>
            </a:xfrm>
          </p:grpSpPr>
        </p:grpSp>
        <p:sp>
          <p:nvSpPr>
            <p:cNvPr id="33803" name="文本框 16"/>
            <p:cNvSpPr/>
            <p:nvPr/>
          </p:nvSpPr>
          <p:spPr>
            <a:xfrm>
              <a:off x="3960320" y="2044671"/>
              <a:ext cx="2919972" cy="65326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ctr"/>
              <a:r>
                <a:rPr sz="2700" b="1" kern="0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重点突破</a:t>
              </a:r>
            </a:p>
          </p:txBody>
        </p:sp>
        <p:grpSp>
          <p:nvGrpSpPr>
            <p:cNvPr id="33804" name="组合 9"/>
            <p:cNvGrpSpPr>
              <a:grpSpLocks noGrp="1" noChangeAspect="1"/>
            </p:cNvGrpSpPr>
            <p:nvPr/>
          </p:nvGrpSpPr>
          <p:grpSpPr>
            <a:xfrm>
              <a:off x="2292908" y="2072845"/>
              <a:ext cx="647360" cy="550720"/>
              <a:chOff x="3108756" y="2110160"/>
              <a:chExt cx="745081" cy="698920"/>
            </a:xfrm>
          </p:grpSpPr>
        </p:grpSp>
        <p:grpSp>
          <p:nvGrpSpPr>
            <p:cNvPr id="33805" name="组合 9"/>
            <p:cNvGrpSpPr/>
            <p:nvPr/>
          </p:nvGrpSpPr>
          <p:grpSpPr>
            <a:xfrm>
              <a:off x="3709827" y="2081394"/>
              <a:ext cx="663073" cy="571160"/>
              <a:chOff x="4946438" y="2775191"/>
              <a:chExt cx="884098" cy="761546"/>
            </a:xfrm>
          </p:grpSpPr>
          <p:sp>
            <p:nvSpPr>
              <p:cNvPr id="33806" name="椭圆 11"/>
              <p:cNvSpPr/>
              <p:nvPr/>
            </p:nvSpPr>
            <p:spPr>
              <a:xfrm>
                <a:off x="4990474" y="2774608"/>
                <a:ext cx="743374" cy="7437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3807" name="文本框 28"/>
              <p:cNvSpPr/>
              <p:nvPr/>
            </p:nvSpPr>
            <p:spPr>
              <a:xfrm>
                <a:off x="4946438" y="2824081"/>
                <a:ext cx="884098" cy="712656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r>
                  <a:rPr lang="en-US" altLang="zh-CN" sz="2100" b="1" kern="0">
                    <a:solidFill>
                      <a:srgbClr val="FFB850"/>
                    </a:solidFill>
                    <a:latin typeface="Impact" pitchFamily="34" charset="0"/>
                  </a:rPr>
                  <a:t>02</a:t>
                </a:r>
                <a:endParaRPr sz="2100" b="1" kern="0">
                  <a:solidFill>
                    <a:srgbClr val="FFB850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33808" name="矩形 1">
            <a:hlinkClick r:id="rId3" action="ppaction://hlinksldjump"/>
          </p:cNvPr>
          <p:cNvSpPr/>
          <p:nvPr/>
        </p:nvSpPr>
        <p:spPr>
          <a:xfrm>
            <a:off x="1471613" y="1563688"/>
            <a:ext cx="6326187" cy="461962"/>
          </a:xfrm>
          <a:prstGeom prst="rect">
            <a:avLst/>
          </a:prstGeom>
          <a:solidFill>
            <a:srgbClr val="E56666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·1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摩擦起电与电荷间的相互作用</a:t>
            </a:r>
          </a:p>
        </p:txBody>
      </p:sp>
      <p:sp>
        <p:nvSpPr>
          <p:cNvPr id="33809" name="矩形 2">
            <a:hlinkClick r:id="rId4" action="ppaction://hlinksldjump"/>
          </p:cNvPr>
          <p:cNvSpPr/>
          <p:nvPr/>
        </p:nvSpPr>
        <p:spPr>
          <a:xfrm>
            <a:off x="1485900" y="2139950"/>
            <a:ext cx="6326188" cy="461963"/>
          </a:xfrm>
          <a:prstGeom prst="rect">
            <a:avLst/>
          </a:prstGeom>
          <a:solidFill>
            <a:srgbClr val="00B7CA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·2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识别电路</a:t>
            </a:r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[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高频考点</a:t>
            </a:r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]</a:t>
            </a:r>
            <a:endParaRPr sz="2400" b="1" kern="0">
              <a:solidFill>
                <a:prstClr val="white"/>
              </a:solidFill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33810" name="矩形 3">
            <a:hlinkClick r:id="rId5" action="ppaction://hlinksldjump"/>
          </p:cNvPr>
          <p:cNvSpPr/>
          <p:nvPr/>
        </p:nvSpPr>
        <p:spPr>
          <a:xfrm>
            <a:off x="1458913" y="2693988"/>
            <a:ext cx="6326187" cy="461962"/>
          </a:xfrm>
          <a:prstGeom prst="rect">
            <a:avLst/>
          </a:prstGeom>
          <a:solidFill>
            <a:srgbClr val="EF9F9F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·3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串并联电路的电流电压特点</a:t>
            </a:r>
            <a:r>
              <a:rPr lang="en-US" altLang="zh-CN" sz="2400" b="1" kern="0">
                <a:solidFill>
                  <a:srgbClr val="FFFFFF"/>
                </a:solidFill>
                <a:latin typeface="隶书" pitchFamily="49" charset="-122"/>
                <a:ea typeface="隶书" pitchFamily="49" charset="-122"/>
              </a:rPr>
              <a:t>[</a:t>
            </a:r>
            <a:r>
              <a:rPr sz="2400" b="1" kern="0">
                <a:solidFill>
                  <a:srgbClr val="FFFFFF"/>
                </a:solidFill>
                <a:latin typeface="隶书" pitchFamily="49" charset="-122"/>
                <a:ea typeface="隶书" pitchFamily="49" charset="-122"/>
              </a:rPr>
              <a:t>高频考点</a:t>
            </a:r>
            <a:r>
              <a:rPr lang="en-US" altLang="zh-CN" sz="2400" b="1" kern="0">
                <a:solidFill>
                  <a:srgbClr val="FFFFFF"/>
                </a:solidFill>
                <a:latin typeface="隶书" pitchFamily="49" charset="-122"/>
                <a:ea typeface="隶书" pitchFamily="49" charset="-122"/>
              </a:rPr>
              <a:t>]</a:t>
            </a:r>
            <a:endParaRPr sz="2400" b="1" kern="0">
              <a:solidFill>
                <a:prstClr val="white"/>
              </a:solidFill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33811" name="矩形 51">
            <a:hlinkClick r:id="rId6" action="ppaction://hlinksldjump"/>
          </p:cNvPr>
          <p:cNvSpPr/>
          <p:nvPr/>
        </p:nvSpPr>
        <p:spPr bwMode="auto">
          <a:xfrm>
            <a:off x="1458913" y="3279775"/>
            <a:ext cx="6326188" cy="460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·4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实验</a:t>
            </a:r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: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探究串、并联电路的电流规律</a:t>
            </a:r>
          </a:p>
        </p:txBody>
      </p:sp>
      <p:pic>
        <p:nvPicPr>
          <p:cNvPr id="33812" name="Picture 7" descr="C:\Users\Administrator\Desktop\习题课件\返回框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72450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33813" name="矩形 35">
            <a:hlinkClick r:id="rId9" action="ppaction://hlinksldjump"/>
          </p:cNvPr>
          <p:cNvSpPr/>
          <p:nvPr/>
        </p:nvSpPr>
        <p:spPr>
          <a:xfrm>
            <a:off x="1485900" y="3865563"/>
            <a:ext cx="6326188" cy="460375"/>
          </a:xfrm>
          <a:prstGeom prst="rect">
            <a:avLst/>
          </a:prstGeom>
          <a:solidFill>
            <a:srgbClr val="00B050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·5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实验</a:t>
            </a:r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: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探究串、并联电路的电压规律</a:t>
            </a:r>
          </a:p>
        </p:txBody>
      </p:sp>
    </p:spTree>
    <p:extLst>
      <p:ext uri="{BB962C8B-B14F-4D97-AF65-F5344CB8AC3E}">
        <p14:creationId xmlns:p14="http://schemas.microsoft.com/office/powerpoint/2010/main" val="7272254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8" grpId="0" animBg="1"/>
      <p:bldP spid="33809" grpId="0" animBg="1"/>
      <p:bldP spid="33810" grpId="0" animBg="1"/>
      <p:bldP spid="33811" grpId="0" animBg="1"/>
      <p:bldP spid="338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22"/>
          <p:cNvSpPr txBox="1">
            <a:spLocks noChangeArrowheads="1"/>
          </p:cNvSpPr>
          <p:nvPr/>
        </p:nvSpPr>
        <p:spPr bwMode="auto">
          <a:xfrm>
            <a:off x="468313" y="1058863"/>
            <a:ext cx="81153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】如图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所示，用丝绸摩擦玻璃棒，玻璃棒带正电的原因是，摩擦过程中玻璃棒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．失去电子　　　　　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．失去质子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．失去中子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 </a:t>
            </a: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D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．得到电子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5842" name="矩形 15"/>
          <p:cNvSpPr>
            <a:spLocks noChangeArrowheads="1"/>
          </p:cNvSpPr>
          <p:nvPr/>
        </p:nvSpPr>
        <p:spPr bwMode="auto">
          <a:xfrm>
            <a:off x="539750" y="614363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重点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1 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摩擦起电与电荷间的相互作用</a:t>
            </a:r>
            <a:endParaRPr sz="2400" b="1" kern="0">
              <a:solidFill>
                <a:srgbClr val="953735"/>
              </a:solidFill>
              <a:latin typeface="Times New Roman" pitchFamily="18" charset="0"/>
            </a:endParaRPr>
          </a:p>
        </p:txBody>
      </p:sp>
      <p:sp>
        <p:nvSpPr>
          <p:cNvPr id="35843" name="矩形 5"/>
          <p:cNvSpPr/>
          <p:nvPr/>
        </p:nvSpPr>
        <p:spPr>
          <a:xfrm>
            <a:off x="5148263" y="1720850"/>
            <a:ext cx="406400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A</a:t>
            </a:r>
            <a:endParaRPr kern="0">
              <a:solidFill>
                <a:prstClr val="black"/>
              </a:solidFill>
            </a:endParaRPr>
          </a:p>
        </p:txBody>
      </p:sp>
      <p:pic>
        <p:nvPicPr>
          <p:cNvPr id="35844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32250" y="2643188"/>
            <a:ext cx="2241550" cy="1473200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8630781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矩形 3"/>
          <p:cNvSpPr>
            <a:spLocks noChangeArrowheads="1"/>
          </p:cNvSpPr>
          <p:nvPr/>
        </p:nvSpPr>
        <p:spPr bwMode="auto">
          <a:xfrm>
            <a:off x="360363" y="717550"/>
            <a:ext cx="8459788" cy="390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2020·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厦门质检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分】将带负电的橡胶棒靠近泡沫球，出现如图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的情形。若改用带正电的玻璃棒靠近这个泡沫球，下列推断正确的是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．若相互吸引，则泡沫球带正电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．若相互吸引，则泡沫球带负电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．若相互排斥，则泡沫球带正电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D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．若相互排斥，则泡沫球不带电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3686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0063" y="2000250"/>
            <a:ext cx="2849562" cy="22828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642967739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38914" name="矩形 5"/>
          <p:cNvSpPr/>
          <p:nvPr/>
        </p:nvSpPr>
        <p:spPr>
          <a:xfrm>
            <a:off x="828675" y="403225"/>
            <a:ext cx="7488238" cy="39703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>
              <a:lnSpc>
                <a:spcPct val="150000"/>
              </a:lnSpc>
            </a:pP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【</a:t>
            </a:r>
            <a:r>
              <a:rPr sz="2400" b="1" kern="0">
                <a:solidFill>
                  <a:srgbClr val="00B050"/>
                </a:solidFill>
                <a:latin typeface="Times New Roman" pitchFamily="18" charset="0"/>
              </a:rPr>
              <a:t>方法点拨</a:t>
            </a: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】</a:t>
            </a:r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判断物体带电情况的解题模型</a:t>
            </a:r>
            <a:endParaRPr lang="en-US" altLang="zh-CN" sz="2400" b="1" kern="0">
              <a:solidFill>
                <a:srgbClr val="C0000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2400" b="1" kern="0">
              <a:solidFill>
                <a:srgbClr val="C0000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2400" b="1" kern="0">
              <a:solidFill>
                <a:srgbClr val="C0000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2400" b="1" kern="0">
              <a:solidFill>
                <a:srgbClr val="C0000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</a:pPr>
            <a:endParaRPr sz="2000" b="1" kern="0">
              <a:solidFill>
                <a:srgbClr val="C0000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判断物体的带电情况时，应从“电荷间的相互作用规律”和“带电体的性质”两个角度来判断。</a:t>
            </a:r>
            <a:endParaRPr sz="2400" b="1" kern="0">
              <a:solidFill>
                <a:srgbClr val="C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pic>
        <p:nvPicPr>
          <p:cNvPr id="38915" name="Picture 2"/>
          <p:cNvPicPr>
            <a:picLocks noGrp="1"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0500" y="965200"/>
            <a:ext cx="3771900" cy="2257425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38916" name="矩形 7"/>
          <p:cNvSpPr/>
          <p:nvPr/>
        </p:nvSpPr>
        <p:spPr>
          <a:xfrm>
            <a:off x="755650" y="4227513"/>
            <a:ext cx="7488238" cy="5762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>
              <a:lnSpc>
                <a:spcPct val="150000"/>
              </a:lnSpc>
            </a:pP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【</a:t>
            </a:r>
            <a:r>
              <a:rPr sz="2400" b="1" kern="0">
                <a:solidFill>
                  <a:srgbClr val="00B050"/>
                </a:solidFill>
                <a:latin typeface="Times New Roman" pitchFamily="18" charset="0"/>
              </a:rPr>
              <a:t>答案</a:t>
            </a: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】</a:t>
            </a:r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C</a:t>
            </a:r>
            <a:endParaRPr sz="2400" b="1" kern="0">
              <a:solidFill>
                <a:srgbClr val="C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9701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89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 fill="hold"/>
                                        <p:tgtEl>
                                          <p:spTgt spid="38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 fill="hold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  <p:cond evt="onBegin" delay="0">
                          <p:tn val="13"/>
                        </p:cond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 fill="hold"/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22"/>
          <p:cNvSpPr txBox="1">
            <a:spLocks noChangeArrowheads="1"/>
          </p:cNvSpPr>
          <p:nvPr/>
        </p:nvSpPr>
        <p:spPr bwMode="auto">
          <a:xfrm>
            <a:off x="488950" y="1058863"/>
            <a:ext cx="8115300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3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】在如图所示的电路中，有三个开关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S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S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S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3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，如果仅将开关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S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3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闭合，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S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S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断开，则灯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L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L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联；如果将开关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S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S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闭合，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S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3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断开，则灯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L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L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联。如果将开关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S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S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S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3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都闭合，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电路处于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状态。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9938" name="矩形 15"/>
          <p:cNvSpPr>
            <a:spLocks noChangeArrowheads="1"/>
          </p:cNvSpPr>
          <p:nvPr/>
        </p:nvSpPr>
        <p:spPr bwMode="auto">
          <a:xfrm>
            <a:off x="539750" y="614363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重点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2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识别电路</a:t>
            </a:r>
            <a:r>
              <a:rPr lang="en-US" altLang="zh-CN" sz="2400" b="1" kern="0">
                <a:solidFill>
                  <a:srgbClr val="953735"/>
                </a:solidFill>
                <a:latin typeface="Times New Roman" pitchFamily="18" charset="0"/>
              </a:rPr>
              <a:t>【</a:t>
            </a:r>
            <a:r>
              <a:rPr sz="2400" b="1" kern="0">
                <a:solidFill>
                  <a:srgbClr val="953735"/>
                </a:solidFill>
                <a:latin typeface="Times New Roman" pitchFamily="18" charset="0"/>
              </a:rPr>
              <a:t>高频考点</a:t>
            </a:r>
            <a:r>
              <a:rPr lang="en-US" altLang="zh-CN" sz="2400" b="1" kern="0">
                <a:solidFill>
                  <a:srgbClr val="953735"/>
                </a:solidFill>
                <a:latin typeface="Times New Roman" pitchFamily="18" charset="0"/>
              </a:rPr>
              <a:t>】</a:t>
            </a:r>
            <a:endParaRPr sz="2400" b="1" kern="0">
              <a:solidFill>
                <a:srgbClr val="953735"/>
              </a:solidFill>
              <a:latin typeface="Times New Roman" pitchFamily="18" charset="0"/>
            </a:endParaRPr>
          </a:p>
        </p:txBody>
      </p:sp>
      <p:sp>
        <p:nvSpPr>
          <p:cNvPr id="39939" name="矩形 6"/>
          <p:cNvSpPr>
            <a:spLocks noChangeArrowheads="1"/>
          </p:cNvSpPr>
          <p:nvPr/>
        </p:nvSpPr>
        <p:spPr bwMode="auto">
          <a:xfrm>
            <a:off x="7534275" y="1576388"/>
            <a:ext cx="493713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串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39940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35600" y="2725738"/>
            <a:ext cx="2624138" cy="17907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39941" name="矩形 7"/>
          <p:cNvSpPr>
            <a:spLocks noChangeArrowheads="1"/>
          </p:cNvSpPr>
          <p:nvPr/>
        </p:nvSpPr>
        <p:spPr bwMode="auto">
          <a:xfrm>
            <a:off x="7499350" y="2139950"/>
            <a:ext cx="49371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并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9942" name="矩形 8"/>
          <p:cNvSpPr>
            <a:spLocks noChangeArrowheads="1"/>
          </p:cNvSpPr>
          <p:nvPr/>
        </p:nvSpPr>
        <p:spPr bwMode="auto">
          <a:xfrm>
            <a:off x="2339975" y="3235325"/>
            <a:ext cx="8032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短路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34250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/>
      <p:bldP spid="39941" grpId="0"/>
      <p:bldP spid="3994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矩形 3"/>
          <p:cNvSpPr>
            <a:spLocks noChangeArrowheads="1"/>
          </p:cNvSpPr>
          <p:nvPr/>
        </p:nvSpPr>
        <p:spPr bwMode="auto">
          <a:xfrm>
            <a:off x="755650" y="700088"/>
            <a:ext cx="7488238" cy="334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4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2020·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莆田质检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分】如图所示电路，闭合开关，以下判断正确的是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L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L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串联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 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．电流表测灯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L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电流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．电流表测灯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L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电流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 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D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．电流表测总电流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40962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86288" y="1793875"/>
            <a:ext cx="2927350" cy="2636838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255120468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矩形 6"/>
          <p:cNvSpPr/>
          <p:nvPr/>
        </p:nvSpPr>
        <p:spPr>
          <a:xfrm>
            <a:off x="768350" y="484188"/>
            <a:ext cx="7488238" cy="33448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>
              <a:lnSpc>
                <a:spcPct val="150000"/>
              </a:lnSpc>
            </a:pP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【</a:t>
            </a:r>
            <a:r>
              <a:rPr sz="2400" b="1" kern="0">
                <a:solidFill>
                  <a:srgbClr val="00B050"/>
                </a:solidFill>
                <a:latin typeface="Times New Roman" pitchFamily="18" charset="0"/>
              </a:rPr>
              <a:t>方法点拨</a:t>
            </a: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】</a:t>
            </a:r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识别串、并联电路的一般步骤： </a:t>
            </a:r>
          </a:p>
          <a:p>
            <a:pPr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1</a:t>
            </a:r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．先将电压表看作开路，电流表看作一根导线。</a:t>
            </a:r>
          </a:p>
          <a:p>
            <a:pPr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2</a:t>
            </a:r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．根据电流流向法分析，从电源正极出发，沿着连通的导线标出电流的路径，最后回到电源负极，若只有一条电流路径，则各元件串联；若有两条及以上电流路径，则各元件并联。</a:t>
            </a:r>
            <a:endParaRPr sz="2400" b="1" kern="0">
              <a:solidFill>
                <a:srgbClr val="C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pic>
        <p:nvPicPr>
          <p:cNvPr id="41986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41987" name="矩形 5"/>
          <p:cNvSpPr/>
          <p:nvPr/>
        </p:nvSpPr>
        <p:spPr>
          <a:xfrm>
            <a:off x="755650" y="3808413"/>
            <a:ext cx="7488238" cy="5762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>
              <a:lnSpc>
                <a:spcPct val="150000"/>
              </a:lnSpc>
            </a:pP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【</a:t>
            </a:r>
            <a:r>
              <a:rPr sz="2400" b="1" kern="0">
                <a:solidFill>
                  <a:srgbClr val="00B050"/>
                </a:solidFill>
                <a:latin typeface="Times New Roman" pitchFamily="18" charset="0"/>
              </a:rPr>
              <a:t>答案</a:t>
            </a: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】</a:t>
            </a:r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B</a:t>
            </a:r>
            <a:endParaRPr sz="2400" b="1" kern="0">
              <a:solidFill>
                <a:srgbClr val="C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5810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419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 fill="hold"/>
                                        <p:tgtEl>
                                          <p:spTgt spid="419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 fill="hold"/>
                                        <p:tgtEl>
                                          <p:spTgt spid="419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  <p:cond evt="onBegin" delay="0">
                          <p:tn val="13"/>
                        </p:cond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矩形 5"/>
          <p:cNvSpPr>
            <a:spLocks noChangeArrowheads="1"/>
          </p:cNvSpPr>
          <p:nvPr/>
        </p:nvSpPr>
        <p:spPr bwMode="auto">
          <a:xfrm>
            <a:off x="565150" y="1057275"/>
            <a:ext cx="80232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5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】小明按如图甲所示的电路进行实验，闭合开关后两灯都正常发光，电压表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V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的示数为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3 V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V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的示数如图乙所示，此时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V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示数为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________V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则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L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两端的电压为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________V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3010" name="矩形 15"/>
          <p:cNvSpPr>
            <a:spLocks noChangeArrowheads="1"/>
          </p:cNvSpPr>
          <p:nvPr/>
        </p:nvSpPr>
        <p:spPr bwMode="auto">
          <a:xfrm>
            <a:off x="539750" y="627063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重点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3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串并联电路的电流电压特点</a:t>
            </a:r>
            <a:r>
              <a:rPr lang="en-US" altLang="zh-CN" sz="2400" b="1" kern="0">
                <a:solidFill>
                  <a:srgbClr val="953735"/>
                </a:solidFill>
                <a:latin typeface="Times New Roman" pitchFamily="18" charset="0"/>
              </a:rPr>
              <a:t>【</a:t>
            </a:r>
            <a:r>
              <a:rPr sz="2400" b="1" kern="0">
                <a:solidFill>
                  <a:srgbClr val="953735"/>
                </a:solidFill>
                <a:latin typeface="Times New Roman" pitchFamily="18" charset="0"/>
              </a:rPr>
              <a:t>高频考点</a:t>
            </a:r>
            <a:r>
              <a:rPr lang="en-US" altLang="zh-CN" sz="2400" b="1" kern="0">
                <a:solidFill>
                  <a:srgbClr val="953735"/>
                </a:solidFill>
                <a:latin typeface="Times New Roman" pitchFamily="18" charset="0"/>
              </a:rPr>
              <a:t>】</a:t>
            </a:r>
            <a:endParaRPr sz="2400" b="1" kern="0">
              <a:solidFill>
                <a:srgbClr val="953735"/>
              </a:solidFill>
              <a:latin typeface="Times New Roman" pitchFamily="18" charset="0"/>
            </a:endParaRPr>
          </a:p>
        </p:txBody>
      </p:sp>
      <p:sp>
        <p:nvSpPr>
          <p:cNvPr id="43011" name="矩形 6"/>
          <p:cNvSpPr>
            <a:spLocks noChangeArrowheads="1"/>
          </p:cNvSpPr>
          <p:nvPr/>
        </p:nvSpPr>
        <p:spPr bwMode="auto">
          <a:xfrm>
            <a:off x="2433638" y="2643188"/>
            <a:ext cx="33813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2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43012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11638" y="2284413"/>
            <a:ext cx="4775200" cy="2243137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43013" name="矩形 7"/>
          <p:cNvSpPr>
            <a:spLocks noChangeArrowheads="1"/>
          </p:cNvSpPr>
          <p:nvPr/>
        </p:nvSpPr>
        <p:spPr bwMode="auto">
          <a:xfrm>
            <a:off x="1547813" y="3795713"/>
            <a:ext cx="33813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1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5306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/>
      <p:bldP spid="430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矩形 5"/>
          <p:cNvSpPr>
            <a:spLocks noChangeArrowheads="1"/>
          </p:cNvSpPr>
          <p:nvPr/>
        </p:nvSpPr>
        <p:spPr bwMode="auto">
          <a:xfrm>
            <a:off x="565150" y="495300"/>
            <a:ext cx="8023225" cy="334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6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】如图所示的电路中，闭合开关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S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和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S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，灯泡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L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和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L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均发光，下列说法正确的是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．电流表测量干路的电流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．电压表示数等于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L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的电压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．只断开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S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，电流表示数不变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D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．只断开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S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，电压表示数变为零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4034" name="矩形 3"/>
          <p:cNvSpPr>
            <a:spLocks noChangeArrowheads="1"/>
          </p:cNvSpPr>
          <p:nvPr/>
        </p:nvSpPr>
        <p:spPr bwMode="auto">
          <a:xfrm>
            <a:off x="5295900" y="1046163"/>
            <a:ext cx="3905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B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44035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8625" y="1703388"/>
            <a:ext cx="2862263" cy="259715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44036" name="Picture 7" descr="C:\Users\Administrator\Desktop\习题课件\返回框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8597032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矩形 15"/>
          <p:cNvSpPr>
            <a:spLocks noChangeArrowheads="1"/>
          </p:cNvSpPr>
          <p:nvPr/>
        </p:nvSpPr>
        <p:spPr bwMode="auto">
          <a:xfrm>
            <a:off x="633413" y="627063"/>
            <a:ext cx="64595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/>
              </a:rPr>
              <a:t>重点</a:t>
            </a:r>
            <a:r>
              <a:rPr lang="en-US" altLang="zh-CN" sz="2400" b="1" kern="0">
                <a:solidFill>
                  <a:srgbClr val="E46C0A"/>
                </a:solidFill>
                <a:latin typeface="Times New Roman"/>
              </a:rPr>
              <a:t>4    </a:t>
            </a:r>
            <a:r>
              <a:rPr sz="2400" b="1" kern="0">
                <a:solidFill>
                  <a:srgbClr val="E46C0A"/>
                </a:solidFill>
                <a:latin typeface="Times New Roman"/>
              </a:rPr>
              <a:t>实验</a:t>
            </a:r>
            <a:r>
              <a:rPr lang="en-US" altLang="zh-CN" sz="2400" b="1" kern="0">
                <a:solidFill>
                  <a:srgbClr val="E46C0A"/>
                </a:solidFill>
                <a:latin typeface="Times New Roman"/>
              </a:rPr>
              <a:t>:</a:t>
            </a:r>
            <a:r>
              <a:rPr sz="2400" b="1" kern="0">
                <a:solidFill>
                  <a:srgbClr val="E46C0A"/>
                </a:solidFill>
                <a:latin typeface="Times New Roman"/>
              </a:rPr>
              <a:t>探究串、并联电路的电流规律</a:t>
            </a:r>
          </a:p>
        </p:txBody>
      </p:sp>
      <p:sp>
        <p:nvSpPr>
          <p:cNvPr id="45058" name="矩形 5"/>
          <p:cNvSpPr>
            <a:spLocks noChangeArrowheads="1"/>
          </p:cNvSpPr>
          <p:nvPr/>
        </p:nvSpPr>
        <p:spPr bwMode="auto">
          <a:xfrm>
            <a:off x="581025" y="1103313"/>
            <a:ext cx="8023225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【实验剖析】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．实验器材：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规格不同的小灯泡、电流表、电源。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．电流表的使用与读数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电流表要串联接在电路中。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读数方法：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先看量程再读数。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7224336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矩形 5"/>
          <p:cNvSpPr>
            <a:spLocks noChangeArrowheads="1"/>
          </p:cNvSpPr>
          <p:nvPr/>
        </p:nvSpPr>
        <p:spPr bwMode="auto">
          <a:xfrm>
            <a:off x="581025" y="484188"/>
            <a:ext cx="8023225" cy="421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3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．电路图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4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．实验步骤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选用不同规格的小灯泡，依据电路图连接电路，依次在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三点正确连接电流表进行测量。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记录实验数据。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(3)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换用其他规格的小灯泡再次实验。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46082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84438" y="700088"/>
            <a:ext cx="4924425" cy="1746250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562660513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矩形 5"/>
          <p:cNvSpPr>
            <a:spLocks noChangeArrowheads="1"/>
          </p:cNvSpPr>
          <p:nvPr/>
        </p:nvSpPr>
        <p:spPr bwMode="auto">
          <a:xfrm>
            <a:off x="652463" y="544513"/>
            <a:ext cx="8023225" cy="389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5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．实验拓展：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连接电路时，开关要处于断开状态，目的是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换用不同规格的小灯泡多次测量，保证实验规律具有普遍性。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6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．实验结论：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在串联电路中，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；在并联电路中，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__________________________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7106" name="矩形 2"/>
          <p:cNvSpPr>
            <a:spLocks noChangeArrowheads="1"/>
          </p:cNvSpPr>
          <p:nvPr/>
        </p:nvSpPr>
        <p:spPr bwMode="auto">
          <a:xfrm>
            <a:off x="1547813" y="1619250"/>
            <a:ext cx="14224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保护电路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7107" name="矩形 3"/>
          <p:cNvSpPr>
            <a:spLocks noChangeArrowheads="1"/>
          </p:cNvSpPr>
          <p:nvPr/>
        </p:nvSpPr>
        <p:spPr bwMode="auto">
          <a:xfrm>
            <a:off x="5699125" y="3235325"/>
            <a:ext cx="204152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电流处处相等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7108" name="矩形 4"/>
          <p:cNvSpPr>
            <a:spLocks noChangeArrowheads="1"/>
          </p:cNvSpPr>
          <p:nvPr/>
        </p:nvSpPr>
        <p:spPr bwMode="auto">
          <a:xfrm>
            <a:off x="3132138" y="3821113"/>
            <a:ext cx="42068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干路电流等于各支路电流之和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44823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  <p:bldP spid="47107" grpId="0"/>
      <p:bldP spid="4710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矩形 5"/>
          <p:cNvSpPr>
            <a:spLocks noChangeArrowheads="1"/>
          </p:cNvSpPr>
          <p:nvPr/>
        </p:nvSpPr>
        <p:spPr bwMode="auto">
          <a:xfrm>
            <a:off x="652463" y="544513"/>
            <a:ext cx="8023225" cy="389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7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】实验小组用如图甲所示的电路来探究并联电路中电流的关系，其实验思路如下：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接好电路后，把电流表分别接入到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三处，测出第一组数据；为了防止个别偶然因素的影响，他们采用以下两种方法之一来重复实验，并完成第二次和第三次测量：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方法一：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改变电源电压。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方法二：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更换其中一条支路中的灯泡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规格不同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274136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7450" y="180975"/>
            <a:ext cx="4648200" cy="2043113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49154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11888" y="239713"/>
            <a:ext cx="2171700" cy="1968500"/>
          </a:xfrm>
          <a:prstGeom prst="rect">
            <a:avLst/>
          </a:prstGeom>
          <a:noFill/>
          <a:ln>
            <a:noFill/>
            <a:miter lim="800000"/>
          </a:ln>
        </p:spPr>
      </p:pic>
      <p:graphicFrame>
        <p:nvGraphicFramePr>
          <p:cNvPr id="49155" name="表格 3"/>
          <p:cNvGraphicFramePr>
            <a:graphicFrameLocks noGrp="1"/>
          </p:cNvGraphicFramePr>
          <p:nvPr/>
        </p:nvGraphicFramePr>
        <p:xfrm>
          <a:off x="622300" y="2193925"/>
          <a:ext cx="8172450" cy="2382202"/>
        </p:xfrm>
        <a:graphic>
          <a:graphicData uri="http://schemas.openxmlformats.org/drawingml/2006/table">
            <a:tbl>
              <a:tblPr/>
              <a:tblGrid>
                <a:gridCol w="2043112"/>
                <a:gridCol w="2043112"/>
                <a:gridCol w="2043112"/>
                <a:gridCol w="2043112"/>
              </a:tblGrid>
              <a:tr h="735012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 i="1">
                          <a:latin typeface="Times New Roman"/>
                        </a:rPr>
                        <a:t> 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 i="1">
                          <a:latin typeface="Times New Roman"/>
                        </a:rPr>
                        <a:t>A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处的电流</a:t>
                      </a:r>
                      <a:r>
                        <a:rPr lang="en-US" altLang="zh-CN" sz="2400" b="1" i="1">
                          <a:latin typeface="Times New Roman"/>
                        </a:rPr>
                        <a:t>I</a:t>
                      </a:r>
                      <a:r>
                        <a:rPr lang="en-US" altLang="zh-CN" sz="2400" b="1" i="1" baseline="-25000">
                          <a:latin typeface="Times New Roman"/>
                        </a:rPr>
                        <a:t>A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 i="1">
                          <a:latin typeface="Times New Roman"/>
                        </a:rPr>
                        <a:t>B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处的电流</a:t>
                      </a:r>
                      <a:r>
                        <a:rPr lang="en-US" altLang="zh-CN" sz="2400" b="1" i="1">
                          <a:latin typeface="Times New Roman"/>
                        </a:rPr>
                        <a:t>I</a:t>
                      </a:r>
                      <a:r>
                        <a:rPr lang="en-US" altLang="zh-CN" sz="2400" b="1" i="1" baseline="-25000">
                          <a:latin typeface="Times New Roman"/>
                        </a:rPr>
                        <a:t>B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 i="1">
                          <a:latin typeface="Times New Roman"/>
                        </a:rPr>
                        <a:t>C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处的电流</a:t>
                      </a:r>
                      <a:r>
                        <a:rPr lang="en-US" altLang="zh-CN" sz="2400" b="1" i="1">
                          <a:latin typeface="Times New Roman"/>
                        </a:rPr>
                        <a:t>I</a:t>
                      </a:r>
                      <a:r>
                        <a:rPr lang="en-US" altLang="zh-CN" sz="2400" b="1" i="1" baseline="-25000">
                          <a:latin typeface="Times New Roman"/>
                        </a:rPr>
                        <a:t>C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54927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第一次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0.10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0.12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0.22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547688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第二次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0.20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0.24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0.44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54927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第三次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0.25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0.30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0.55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9700116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矩形 5"/>
          <p:cNvSpPr>
            <a:spLocks noChangeArrowheads="1"/>
          </p:cNvSpPr>
          <p:nvPr/>
        </p:nvSpPr>
        <p:spPr bwMode="auto">
          <a:xfrm>
            <a:off x="652463" y="544513"/>
            <a:ext cx="80232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如图乙是某同学连接的并联电路的局部图，某次实验中，测量完干路电流之后，某同学想测量通过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L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的电流，为接入电流表，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d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四个接点中最方便的导线拆接点是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点，同时注意，在拆接电路时，开关必须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。若测量过程中，电流表出现图丙中的实验现象说明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_________________________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0178" name="矩形 6"/>
          <p:cNvSpPr>
            <a:spLocks noChangeArrowheads="1"/>
          </p:cNvSpPr>
          <p:nvPr/>
        </p:nvSpPr>
        <p:spPr bwMode="auto">
          <a:xfrm>
            <a:off x="2124075" y="2139950"/>
            <a:ext cx="33813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i="1" kern="0">
                <a:solidFill>
                  <a:srgbClr val="C00000"/>
                </a:solidFill>
                <a:latin typeface="Times New Roman"/>
              </a:rPr>
              <a:t>d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0179" name="矩形 7"/>
          <p:cNvSpPr>
            <a:spLocks noChangeArrowheads="1"/>
          </p:cNvSpPr>
          <p:nvPr/>
        </p:nvSpPr>
        <p:spPr bwMode="auto">
          <a:xfrm>
            <a:off x="1387475" y="2716213"/>
            <a:ext cx="8032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断开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0180" name="矩形 8"/>
          <p:cNvSpPr>
            <a:spLocks noChangeArrowheads="1"/>
          </p:cNvSpPr>
          <p:nvPr/>
        </p:nvSpPr>
        <p:spPr bwMode="auto">
          <a:xfrm>
            <a:off x="2268538" y="3273425"/>
            <a:ext cx="358775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电流表正负接线柱接反了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111485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/>
      <p:bldP spid="5018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矩形 5"/>
          <p:cNvSpPr>
            <a:spLocks noChangeArrowheads="1"/>
          </p:cNvSpPr>
          <p:nvPr/>
        </p:nvSpPr>
        <p:spPr bwMode="auto">
          <a:xfrm>
            <a:off x="652463" y="715963"/>
            <a:ext cx="802322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该同学表格设计中存在的不足之处是：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___________________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(3)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表格补充完整后，通过对上面数据的分析，后面两次实验是采用方法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二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进行的，可以得出结论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∶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并联电路干路中的电流等于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51202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51203" name="矩形 3"/>
          <p:cNvSpPr>
            <a:spLocks noChangeArrowheads="1"/>
          </p:cNvSpPr>
          <p:nvPr/>
        </p:nvSpPr>
        <p:spPr bwMode="auto">
          <a:xfrm>
            <a:off x="1331913" y="1228725"/>
            <a:ext cx="203993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电流没有单位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1204" name="矩形 4"/>
          <p:cNvSpPr>
            <a:spLocks noChangeArrowheads="1"/>
          </p:cNvSpPr>
          <p:nvPr/>
        </p:nvSpPr>
        <p:spPr bwMode="auto">
          <a:xfrm>
            <a:off x="3203575" y="2343150"/>
            <a:ext cx="49371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一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1205" name="矩形 6"/>
          <p:cNvSpPr>
            <a:spLocks noChangeArrowheads="1"/>
          </p:cNvSpPr>
          <p:nvPr/>
        </p:nvSpPr>
        <p:spPr bwMode="auto">
          <a:xfrm>
            <a:off x="5965825" y="2901950"/>
            <a:ext cx="235108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各支路电流之和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26235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/>
      <p:bldP spid="51204" grpId="0"/>
      <p:bldP spid="5120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矩形 4"/>
          <p:cNvSpPr>
            <a:spLocks noChangeArrowheads="1"/>
          </p:cNvSpPr>
          <p:nvPr/>
        </p:nvSpPr>
        <p:spPr bwMode="auto">
          <a:xfrm>
            <a:off x="565150" y="871538"/>
            <a:ext cx="8023225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【实验剖析】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．主要实验器材：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规格不同的小灯泡、电压表、电源。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．电压表的使用与读数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电压表要并联接在电路中。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读数方法：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先看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量程再读数。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3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．电路图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2226" name="矩形 15"/>
          <p:cNvSpPr>
            <a:spLocks noChangeArrowheads="1"/>
          </p:cNvSpPr>
          <p:nvPr/>
        </p:nvSpPr>
        <p:spPr bwMode="auto">
          <a:xfrm>
            <a:off x="633413" y="555625"/>
            <a:ext cx="64595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/>
              </a:rPr>
              <a:t>重点</a:t>
            </a:r>
            <a:r>
              <a:rPr lang="en-US" altLang="zh-CN" sz="2400" b="1" kern="0">
                <a:solidFill>
                  <a:srgbClr val="E46C0A"/>
                </a:solidFill>
                <a:latin typeface="Times New Roman"/>
              </a:rPr>
              <a:t>5   </a:t>
            </a:r>
            <a:r>
              <a:rPr sz="2400" b="1" kern="0">
                <a:solidFill>
                  <a:srgbClr val="E46C0A"/>
                </a:solidFill>
                <a:latin typeface="Times New Roman"/>
              </a:rPr>
              <a:t>实验</a:t>
            </a:r>
            <a:r>
              <a:rPr lang="en-US" altLang="zh-CN" sz="2400" b="1" kern="0">
                <a:solidFill>
                  <a:srgbClr val="E46C0A"/>
                </a:solidFill>
                <a:latin typeface="Times New Roman"/>
              </a:rPr>
              <a:t>:</a:t>
            </a:r>
            <a:r>
              <a:rPr sz="2400" b="1" kern="0">
                <a:solidFill>
                  <a:srgbClr val="E46C0A"/>
                </a:solidFill>
                <a:latin typeface="Times New Roman"/>
              </a:rPr>
              <a:t>探究串、并联电路的电压规律</a:t>
            </a:r>
          </a:p>
        </p:txBody>
      </p:sp>
      <p:pic>
        <p:nvPicPr>
          <p:cNvPr id="52227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67063" y="2628900"/>
            <a:ext cx="5726112" cy="2141538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2345848122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矩形 4"/>
          <p:cNvSpPr>
            <a:spLocks noChangeArrowheads="1"/>
          </p:cNvSpPr>
          <p:nvPr/>
        </p:nvSpPr>
        <p:spPr bwMode="auto">
          <a:xfrm>
            <a:off x="581025" y="739775"/>
            <a:ext cx="80232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4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．实验步骤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选用不同规格的小灯泡，依据电路图连接电路。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分别测量出两个灯泡两端的电压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U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和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U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，再测量电源电压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U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(3)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记录实验数据。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(4)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换用其他规格的小灯泡再次实验。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1144508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矩形 4"/>
          <p:cNvSpPr>
            <a:spLocks noChangeArrowheads="1"/>
          </p:cNvSpPr>
          <p:nvPr/>
        </p:nvSpPr>
        <p:spPr bwMode="auto">
          <a:xfrm>
            <a:off x="652463" y="627063"/>
            <a:ext cx="8023225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5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．实验拓展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连接电路时，开关要处于断开状态，目的是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换用不同规格的小灯泡多次测量，保证实验规律具有普遍性。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6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．实验结论：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______________________________________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；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________________________________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4274" name="矩形 2"/>
          <p:cNvSpPr>
            <a:spLocks noChangeArrowheads="1"/>
          </p:cNvSpPr>
          <p:nvPr/>
        </p:nvSpPr>
        <p:spPr bwMode="auto">
          <a:xfrm>
            <a:off x="1493838" y="1724025"/>
            <a:ext cx="142240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保护电路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4275" name="矩形 3"/>
          <p:cNvSpPr>
            <a:spLocks noChangeArrowheads="1"/>
          </p:cNvSpPr>
          <p:nvPr/>
        </p:nvSpPr>
        <p:spPr bwMode="auto">
          <a:xfrm>
            <a:off x="2613025" y="3346450"/>
            <a:ext cx="60626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串联电路总电压等于各用电器两端电压之和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4276" name="矩形 6"/>
          <p:cNvSpPr>
            <a:spLocks noChangeArrowheads="1"/>
          </p:cNvSpPr>
          <p:nvPr/>
        </p:nvSpPr>
        <p:spPr bwMode="auto">
          <a:xfrm>
            <a:off x="971550" y="3905250"/>
            <a:ext cx="5135563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并联电路中各支路两端的电压都相等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48475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/>
      <p:bldP spid="5427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矩形 4"/>
          <p:cNvSpPr>
            <a:spLocks noChangeArrowheads="1"/>
          </p:cNvSpPr>
          <p:nvPr/>
        </p:nvSpPr>
        <p:spPr bwMode="auto">
          <a:xfrm>
            <a:off x="652463" y="555625"/>
            <a:ext cx="8023225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8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】用如图甲所示的电路来探究串联电路的电压特点。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实验中应选择规格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相同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不相同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的灯泡。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5298" name="矩形 6"/>
          <p:cNvSpPr>
            <a:spLocks noChangeArrowheads="1"/>
          </p:cNvSpPr>
          <p:nvPr/>
        </p:nvSpPr>
        <p:spPr bwMode="auto">
          <a:xfrm>
            <a:off x="3749675" y="3244850"/>
            <a:ext cx="11826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不相同</a:t>
            </a:r>
            <a:r>
              <a:rPr altLang="zh-CN" sz="2400" b="1" kern="0">
                <a:solidFill>
                  <a:srgbClr val="C00000"/>
                </a:solidFill>
                <a:ea typeface="Times New Roman"/>
              </a:rPr>
              <a:t> 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55299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20875" y="1116013"/>
            <a:ext cx="2894013" cy="2211387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55300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59338" y="1333500"/>
            <a:ext cx="2589212" cy="195897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598609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矩形 4"/>
          <p:cNvSpPr>
            <a:spLocks noChangeArrowheads="1"/>
          </p:cNvSpPr>
          <p:nvPr/>
        </p:nvSpPr>
        <p:spPr bwMode="auto">
          <a:xfrm>
            <a:off x="652463" y="627063"/>
            <a:ext cx="8023225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小明根据图甲连接好电路，闭合开关，发现两灯均不亮，且电压表示数接近电源电压，则电路故障可能是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(3)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排除故障后，小明再次闭合开关，电压表示数如图乙所示，则电压表的示数为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______V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，为了使实验结果更准确，接下来他应该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___________________________________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6322" name="矩形 2"/>
          <p:cNvSpPr>
            <a:spLocks noChangeArrowheads="1"/>
          </p:cNvSpPr>
          <p:nvPr/>
        </p:nvSpPr>
        <p:spPr bwMode="auto">
          <a:xfrm>
            <a:off x="1452563" y="1635125"/>
            <a:ext cx="203993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小灯泡</a:t>
            </a: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L</a:t>
            </a:r>
            <a:r>
              <a:rPr lang="en-US" altLang="zh-CN" sz="2400" b="1" kern="0" baseline="-25000">
                <a:solidFill>
                  <a:srgbClr val="C00000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断路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6323" name="矩形 3"/>
          <p:cNvSpPr>
            <a:spLocks noChangeArrowheads="1"/>
          </p:cNvSpPr>
          <p:nvPr/>
        </p:nvSpPr>
        <p:spPr bwMode="auto">
          <a:xfrm>
            <a:off x="4521200" y="2787650"/>
            <a:ext cx="33813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2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6324" name="矩形 5"/>
          <p:cNvSpPr>
            <a:spLocks noChangeArrowheads="1"/>
          </p:cNvSpPr>
          <p:nvPr/>
        </p:nvSpPr>
        <p:spPr bwMode="auto">
          <a:xfrm>
            <a:off x="1217613" y="3892550"/>
            <a:ext cx="51181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断开开关，将电压表换接</a:t>
            </a: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0</a:t>
            </a: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～</a:t>
            </a: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3 V</a:t>
            </a: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量程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31592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56323" grpId="0"/>
      <p:bldP spid="5632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矩形 4"/>
          <p:cNvSpPr>
            <a:spLocks noChangeArrowheads="1"/>
          </p:cNvSpPr>
          <p:nvPr/>
        </p:nvSpPr>
        <p:spPr bwMode="auto">
          <a:xfrm>
            <a:off x="652463" y="484188"/>
            <a:ext cx="8023225" cy="223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(4)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用电压表测出灯泡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L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和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L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两端的电压及电源电压的值分别为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U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U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U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，经过多次实验，得到的数据记录在下表中，分析实验数据，可得到串联电路的电压特点是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用公式写出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7346" name="矩形 2"/>
          <p:cNvSpPr>
            <a:spLocks noChangeArrowheads="1"/>
          </p:cNvSpPr>
          <p:nvPr/>
        </p:nvSpPr>
        <p:spPr bwMode="auto">
          <a:xfrm>
            <a:off x="1200150" y="2066925"/>
            <a:ext cx="16779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i="1" kern="0">
                <a:solidFill>
                  <a:srgbClr val="C00000"/>
                </a:solidFill>
                <a:latin typeface="Times New Roman"/>
              </a:rPr>
              <a:t>U</a:t>
            </a: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＝</a:t>
            </a:r>
            <a:r>
              <a:rPr lang="en-US" altLang="zh-CN" sz="2400" b="1" i="1" kern="0">
                <a:solidFill>
                  <a:srgbClr val="C00000"/>
                </a:solidFill>
                <a:latin typeface="Times New Roman"/>
              </a:rPr>
              <a:t>U</a:t>
            </a:r>
            <a:r>
              <a:rPr lang="en-US" altLang="zh-CN" sz="2400" b="1" kern="0" baseline="-25000">
                <a:solidFill>
                  <a:srgbClr val="C00000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＋</a:t>
            </a:r>
            <a:r>
              <a:rPr lang="en-US" altLang="zh-CN" sz="2400" b="1" i="1" kern="0">
                <a:solidFill>
                  <a:srgbClr val="C00000"/>
                </a:solidFill>
                <a:latin typeface="Times New Roman"/>
              </a:rPr>
              <a:t>U</a:t>
            </a:r>
            <a:r>
              <a:rPr lang="en-US" altLang="zh-CN" sz="2400" b="1" kern="0" baseline="-25000">
                <a:solidFill>
                  <a:srgbClr val="C00000"/>
                </a:solidFill>
                <a:latin typeface="Times New Roman"/>
              </a:rPr>
              <a:t>2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graphicFrame>
        <p:nvGraphicFramePr>
          <p:cNvPr id="57347" name="表格 6"/>
          <p:cNvGraphicFramePr>
            <a:graphicFrameLocks noGrp="1"/>
          </p:cNvGraphicFramePr>
          <p:nvPr/>
        </p:nvGraphicFramePr>
        <p:xfrm>
          <a:off x="1547812" y="2813050"/>
          <a:ext cx="5829300" cy="1655762"/>
        </p:xfrm>
        <a:graphic>
          <a:graphicData uri="http://schemas.openxmlformats.org/drawingml/2006/table">
            <a:tbl>
              <a:tblPr/>
              <a:tblGrid>
                <a:gridCol w="1952625"/>
                <a:gridCol w="1292225"/>
                <a:gridCol w="1292225"/>
                <a:gridCol w="1292225"/>
              </a:tblGrid>
              <a:tr h="414338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实验次数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 i="1">
                          <a:latin typeface="Times New Roman"/>
                        </a:rPr>
                        <a:t>U</a:t>
                      </a:r>
                      <a:r>
                        <a:rPr lang="en-US" altLang="zh-CN" sz="2400" b="1" baseline="-25000">
                          <a:latin typeface="Times New Roman"/>
                        </a:rPr>
                        <a:t>1</a:t>
                      </a:r>
                      <a:r>
                        <a:rPr lang="en-US" altLang="zh-CN" sz="2400" b="1">
                          <a:latin typeface="Times New Roman"/>
                        </a:rPr>
                        <a:t>/V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 i="1">
                          <a:latin typeface="Times New Roman"/>
                        </a:rPr>
                        <a:t>U</a:t>
                      </a:r>
                      <a:r>
                        <a:rPr lang="en-US" altLang="zh-CN" sz="2400" b="1" baseline="-25000">
                          <a:latin typeface="Times New Roman"/>
                        </a:rPr>
                        <a:t>2</a:t>
                      </a:r>
                      <a:r>
                        <a:rPr lang="en-US" altLang="zh-CN" sz="2400" b="1">
                          <a:latin typeface="Times New Roman"/>
                        </a:rPr>
                        <a:t>/V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 i="1">
                          <a:latin typeface="Times New Roman"/>
                        </a:rPr>
                        <a:t>U</a:t>
                      </a:r>
                      <a:r>
                        <a:rPr lang="en-US" altLang="zh-CN" sz="2400" b="1">
                          <a:latin typeface="Times New Roman"/>
                        </a:rPr>
                        <a:t>/V 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414338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1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2.3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0.7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3.0 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412750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2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2.0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1.0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3.0 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414338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3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1.7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1.3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3.0 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1185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矩形 4"/>
          <p:cNvSpPr>
            <a:spLocks noChangeArrowheads="1"/>
          </p:cNvSpPr>
          <p:nvPr/>
        </p:nvSpPr>
        <p:spPr bwMode="auto">
          <a:xfrm>
            <a:off x="652463" y="1133475"/>
            <a:ext cx="80232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(5)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小明进行多次实验的主要目的是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8370" name="矩形 2"/>
          <p:cNvSpPr>
            <a:spLocks noChangeArrowheads="1"/>
          </p:cNvSpPr>
          <p:nvPr/>
        </p:nvSpPr>
        <p:spPr bwMode="auto">
          <a:xfrm>
            <a:off x="5580063" y="1112838"/>
            <a:ext cx="204152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寻找普遍规律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58371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4905194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93" name="组合 27"/>
          <p:cNvGrpSpPr/>
          <p:nvPr/>
        </p:nvGrpSpPr>
        <p:grpSpPr>
          <a:xfrm>
            <a:off x="2425700" y="269875"/>
            <a:ext cx="4449763" cy="2085975"/>
            <a:chOff x="2000534" y="2474331"/>
            <a:chExt cx="5723839" cy="2584754"/>
          </a:xfrm>
        </p:grpSpPr>
        <p:grpSp>
          <p:nvGrpSpPr>
            <p:cNvPr id="59394" name="组合 31"/>
            <p:cNvGrpSpPr>
              <a:grpSpLocks noGrp="1" noChangeAspect="1"/>
            </p:cNvGrpSpPr>
            <p:nvPr/>
          </p:nvGrpSpPr>
          <p:grpSpPr>
            <a:xfrm>
              <a:off x="1684793" y="2368687"/>
              <a:ext cx="2695413" cy="2568248"/>
              <a:chOff x="3295850" y="1895995"/>
              <a:chExt cx="3725149" cy="4660916"/>
            </a:xfrm>
          </p:grpSpPr>
        </p:grpSp>
        <p:sp>
          <p:nvSpPr>
            <p:cNvPr id="59395" name="圆角矩形 29"/>
            <p:cNvSpPr/>
            <p:nvPr/>
          </p:nvSpPr>
          <p:spPr>
            <a:xfrm>
              <a:off x="3465772" y="2871970"/>
              <a:ext cx="4147968" cy="994810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2540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</a:gradFill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15" b="1">
                <a:solidFill>
                  <a:prstClr val="white"/>
                </a:solidFill>
              </a:endParaRPr>
            </a:p>
          </p:txBody>
        </p:sp>
        <p:grpSp>
          <p:nvGrpSpPr>
            <p:cNvPr id="59396" name="组合 33"/>
            <p:cNvGrpSpPr/>
            <p:nvPr/>
          </p:nvGrpSpPr>
          <p:grpSpPr>
            <a:xfrm>
              <a:off x="3616363" y="3263182"/>
              <a:ext cx="118508" cy="118509"/>
              <a:chOff x="4486616" y="3001075"/>
              <a:chExt cx="274695" cy="274699"/>
            </a:xfrm>
          </p:grpSpPr>
          <p:sp>
            <p:nvSpPr>
              <p:cNvPr id="59397" name="椭圆 46"/>
              <p:cNvSpPr/>
              <p:nvPr/>
            </p:nvSpPr>
            <p:spPr>
              <a:xfrm rot="16200000">
                <a:off x="4485761" y="3000483"/>
                <a:ext cx="273579" cy="27453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9398" name="椭圆 47"/>
              <p:cNvSpPr/>
              <p:nvPr/>
            </p:nvSpPr>
            <p:spPr>
              <a:xfrm>
                <a:off x="4390939" y="2764996"/>
                <a:ext cx="448668" cy="495325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9399" name="组合 34"/>
            <p:cNvGrpSpPr/>
            <p:nvPr/>
          </p:nvGrpSpPr>
          <p:grpSpPr>
            <a:xfrm>
              <a:off x="3316858" y="3263182"/>
              <a:ext cx="118508" cy="118509"/>
              <a:chOff x="4486616" y="3001075"/>
              <a:chExt cx="274695" cy="274699"/>
            </a:xfrm>
          </p:grpSpPr>
          <p:sp>
            <p:nvSpPr>
              <p:cNvPr id="59400" name="椭圆 44"/>
              <p:cNvSpPr/>
              <p:nvPr/>
            </p:nvSpPr>
            <p:spPr>
              <a:xfrm rot="16200000">
                <a:off x="4488931" y="3000483"/>
                <a:ext cx="273579" cy="27453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9401" name="椭圆 45"/>
              <p:cNvSpPr/>
              <p:nvPr/>
            </p:nvSpPr>
            <p:spPr>
              <a:xfrm>
                <a:off x="4390939" y="2764996"/>
                <a:ext cx="448668" cy="495325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9402" name="组合 35"/>
            <p:cNvGrpSpPr>
              <a:grpSpLocks noGrp="1" noChangeAspect="1"/>
            </p:cNvGrpSpPr>
            <p:nvPr/>
          </p:nvGrpSpPr>
          <p:grpSpPr>
            <a:xfrm>
              <a:off x="3346774" y="3147881"/>
              <a:ext cx="361523" cy="227756"/>
              <a:chOff x="4312849" y="3104300"/>
              <a:chExt cx="384317" cy="61430"/>
            </a:xfrm>
          </p:grpSpPr>
        </p:grpSp>
        <p:grpSp>
          <p:nvGrpSpPr>
            <p:cNvPr id="59403" name="组合 36"/>
            <p:cNvGrpSpPr/>
            <p:nvPr/>
          </p:nvGrpSpPr>
          <p:grpSpPr>
            <a:xfrm>
              <a:off x="3731804" y="3056740"/>
              <a:ext cx="674163" cy="552077"/>
              <a:chOff x="4777361" y="2784157"/>
              <a:chExt cx="898883" cy="736101"/>
            </a:xfrm>
          </p:grpSpPr>
          <p:sp>
            <p:nvSpPr>
              <p:cNvPr id="59404" name="椭圆 40"/>
              <p:cNvSpPr/>
              <p:nvPr/>
            </p:nvSpPr>
            <p:spPr>
              <a:xfrm>
                <a:off x="4881330" y="2783955"/>
                <a:ext cx="735134" cy="7370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9405" name="文本框 41"/>
              <p:cNvSpPr/>
              <p:nvPr/>
            </p:nvSpPr>
            <p:spPr>
              <a:xfrm>
                <a:off x="4777361" y="2821067"/>
                <a:ext cx="898883" cy="69094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r>
                  <a:rPr lang="en-US" altLang="zh-CN" sz="2100" b="1" kern="0">
                    <a:solidFill>
                      <a:srgbClr val="01ACBE"/>
                    </a:solidFill>
                    <a:latin typeface="Impact" pitchFamily="34" charset="0"/>
                  </a:rPr>
                  <a:t>03</a:t>
                </a:r>
                <a:endParaRPr sz="2100" b="1" kern="0">
                  <a:solidFill>
                    <a:srgbClr val="01ACBE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59406" name="组合 34"/>
            <p:cNvGrpSpPr>
              <a:grpSpLocks noGrp="1" noChangeAspect="1"/>
            </p:cNvGrpSpPr>
            <p:nvPr/>
          </p:nvGrpSpPr>
          <p:grpSpPr>
            <a:xfrm>
              <a:off x="2434145" y="3056739"/>
              <a:ext cx="623455" cy="497016"/>
              <a:chOff x="9404083" y="1238855"/>
              <a:chExt cx="801342" cy="665020"/>
            </a:xfrm>
          </p:grpSpPr>
        </p:grpSp>
        <p:sp>
          <p:nvSpPr>
            <p:cNvPr id="59407" name="文本框 47"/>
            <p:cNvSpPr/>
            <p:nvPr/>
          </p:nvSpPr>
          <p:spPr>
            <a:xfrm>
              <a:off x="4051919" y="3037104"/>
              <a:ext cx="3672454" cy="57205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ctr"/>
              <a:r>
                <a:rPr sz="2400" b="1" kern="0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福建</a:t>
              </a:r>
              <a:r>
                <a:rPr lang="en-US" altLang="zh-CN" sz="2400" b="1" kern="0">
                  <a:solidFill>
                    <a:prstClr val="white"/>
                  </a:solidFill>
                  <a:latin typeface="黑体" pitchFamily="49" charset="-122"/>
                  <a:ea typeface="黑体" pitchFamily="49" charset="-122"/>
                </a:rPr>
                <a:t>4</a:t>
              </a:r>
              <a:r>
                <a:rPr sz="2400" b="1" kern="0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年中考聚焦</a:t>
              </a:r>
            </a:p>
          </p:txBody>
        </p:sp>
      </p:grpSp>
      <p:grpSp>
        <p:nvGrpSpPr>
          <p:cNvPr id="59408" name="组合 1"/>
          <p:cNvGrpSpPr/>
          <p:nvPr/>
        </p:nvGrpSpPr>
        <p:grpSpPr>
          <a:xfrm>
            <a:off x="1592263" y="1924050"/>
            <a:ext cx="542925" cy="547688"/>
            <a:chOff x="1153731" y="1592014"/>
            <a:chExt cx="543166" cy="547688"/>
          </a:xfrm>
        </p:grpSpPr>
        <p:pic>
          <p:nvPicPr>
            <p:cNvPr id="59409" name="Picture 2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53731" y="1592014"/>
              <a:ext cx="543166" cy="547688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59410" name="矩形 53">
              <a:hlinkClick r:id="rId2" action="ppaction://hlinksldjump"/>
            </p:cNvPr>
            <p:cNvSpPr/>
            <p:nvPr/>
          </p:nvSpPr>
          <p:spPr>
            <a:xfrm>
              <a:off x="1258553" y="1642814"/>
              <a:ext cx="387522" cy="461963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just"/>
              <a:r>
                <a:rPr lang="en-US" altLang="zh-CN" sz="2400" b="1" kern="0">
                  <a:solidFill>
                    <a:prstClr val="black"/>
                  </a:solidFill>
                  <a:latin typeface="Times New Roman"/>
                </a:rPr>
                <a:t>1</a:t>
              </a:r>
              <a:endParaRPr altLang="zh-CN" sz="1000" kern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  <p:grpSp>
        <p:nvGrpSpPr>
          <p:cNvPr id="59411" name="组合 1"/>
          <p:cNvGrpSpPr/>
          <p:nvPr/>
        </p:nvGrpSpPr>
        <p:grpSpPr>
          <a:xfrm>
            <a:off x="2843213" y="1924050"/>
            <a:ext cx="542925" cy="547688"/>
            <a:chOff x="1153731" y="1592014"/>
            <a:chExt cx="543166" cy="547688"/>
          </a:xfrm>
        </p:grpSpPr>
        <p:pic>
          <p:nvPicPr>
            <p:cNvPr id="59412" name="Picture 2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53731" y="1592014"/>
              <a:ext cx="543166" cy="547688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59413" name="矩形 32">
              <a:hlinkClick r:id="rId4" action="ppaction://hlinksldjump"/>
            </p:cNvPr>
            <p:cNvSpPr/>
            <p:nvPr/>
          </p:nvSpPr>
          <p:spPr>
            <a:xfrm>
              <a:off x="1258553" y="1642814"/>
              <a:ext cx="387522" cy="461963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just"/>
              <a:r>
                <a:rPr lang="en-US" altLang="zh-CN" sz="2400" b="1" kern="0">
                  <a:solidFill>
                    <a:prstClr val="black"/>
                  </a:solidFill>
                  <a:latin typeface="Times New Roman"/>
                </a:rPr>
                <a:t>2</a:t>
              </a:r>
              <a:endParaRPr altLang="zh-CN" sz="1000" kern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  <p:grpSp>
        <p:nvGrpSpPr>
          <p:cNvPr id="59414" name="组合 1"/>
          <p:cNvGrpSpPr/>
          <p:nvPr/>
        </p:nvGrpSpPr>
        <p:grpSpPr>
          <a:xfrm>
            <a:off x="4275138" y="1924050"/>
            <a:ext cx="542925" cy="547688"/>
            <a:chOff x="1153731" y="1592014"/>
            <a:chExt cx="543166" cy="547688"/>
          </a:xfrm>
        </p:grpSpPr>
        <p:pic>
          <p:nvPicPr>
            <p:cNvPr id="59415" name="Picture 2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53731" y="1592014"/>
              <a:ext cx="543166" cy="547688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59416" name="矩形 41">
              <a:hlinkClick r:id="rId5" action="ppaction://hlinksldjump"/>
            </p:cNvPr>
            <p:cNvSpPr/>
            <p:nvPr/>
          </p:nvSpPr>
          <p:spPr>
            <a:xfrm>
              <a:off x="1258553" y="1642814"/>
              <a:ext cx="387522" cy="461963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just"/>
              <a:r>
                <a:rPr lang="en-US" altLang="zh-CN" sz="2400" b="1" kern="0">
                  <a:solidFill>
                    <a:prstClr val="black"/>
                  </a:solidFill>
                  <a:latin typeface="Times New Roman"/>
                </a:rPr>
                <a:t>3</a:t>
              </a:r>
              <a:endParaRPr altLang="zh-CN" sz="1000" kern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  <p:pic>
        <p:nvPicPr>
          <p:cNvPr id="59417" name="Picture 7" descr="C:\Users\Administrator\Desktop\习题课件\返回框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9450" y="41338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grpSp>
        <p:nvGrpSpPr>
          <p:cNvPr id="59418" name="组合 1"/>
          <p:cNvGrpSpPr/>
          <p:nvPr/>
        </p:nvGrpSpPr>
        <p:grpSpPr>
          <a:xfrm>
            <a:off x="5730875" y="1924050"/>
            <a:ext cx="542925" cy="547688"/>
            <a:chOff x="1153731" y="1592014"/>
            <a:chExt cx="543166" cy="547688"/>
          </a:xfrm>
        </p:grpSpPr>
        <p:pic>
          <p:nvPicPr>
            <p:cNvPr id="59419" name="Picture 2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53731" y="1592014"/>
              <a:ext cx="543166" cy="547688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59420" name="矩形 55">
              <a:hlinkClick r:id="rId8" action="ppaction://hlinksldjump"/>
            </p:cNvPr>
            <p:cNvSpPr/>
            <p:nvPr/>
          </p:nvSpPr>
          <p:spPr>
            <a:xfrm>
              <a:off x="1258553" y="1642814"/>
              <a:ext cx="387522" cy="461963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just"/>
              <a:r>
                <a:rPr lang="en-US" altLang="zh-CN" sz="2400" b="1" kern="0">
                  <a:solidFill>
                    <a:prstClr val="black"/>
                  </a:solidFill>
                  <a:latin typeface="Times New Roman"/>
                </a:rPr>
                <a:t>4</a:t>
              </a:r>
              <a:endParaRPr altLang="zh-CN" sz="1000" kern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724141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矩形 4"/>
          <p:cNvSpPr>
            <a:spLocks noChangeArrowheads="1"/>
          </p:cNvSpPr>
          <p:nvPr/>
        </p:nvSpPr>
        <p:spPr bwMode="auto">
          <a:xfrm>
            <a:off x="565150" y="642938"/>
            <a:ext cx="8023225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2020·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福建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分】需要制作一个具有如下功能的选答器：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单选题有两个可供选择的答案，与两个答案对应的红、绿灯分别由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S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S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两个开关控制，选择哪个答案就闭合对应的开关，使相应的灯发光。下列设计简图符合上述要求的是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7413685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61442" name="Picture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68500" y="333375"/>
            <a:ext cx="5207000" cy="44767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61443" name="矩形 5"/>
          <p:cNvSpPr/>
          <p:nvPr/>
        </p:nvSpPr>
        <p:spPr>
          <a:xfrm>
            <a:off x="2701925" y="2074863"/>
            <a:ext cx="501650" cy="7842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4500" kern="0">
                <a:solidFill>
                  <a:srgbClr val="C00000"/>
                </a:solidFill>
                <a:latin typeface="Times New Roman" pitchFamily="18" charset="0"/>
              </a:rPr>
              <a:t>√</a:t>
            </a:r>
            <a:endParaRPr sz="4500" kern="0">
              <a:solidFill>
                <a:srgbClr val="C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8976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矩形 4"/>
          <p:cNvSpPr>
            <a:spLocks noChangeArrowheads="1"/>
          </p:cNvSpPr>
          <p:nvPr/>
        </p:nvSpPr>
        <p:spPr bwMode="auto">
          <a:xfrm>
            <a:off x="565150" y="627063"/>
            <a:ext cx="8023225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2.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2017·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福建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分】如图所示的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吸引现象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由静电引起的是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62466" name="矩形 3"/>
          <p:cNvSpPr>
            <a:spLocks noChangeArrowheads="1"/>
          </p:cNvSpPr>
          <p:nvPr/>
        </p:nvSpPr>
        <p:spPr bwMode="auto">
          <a:xfrm>
            <a:off x="1547813" y="1216025"/>
            <a:ext cx="4079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C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62467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62468" name="Picture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39975" y="1249363"/>
            <a:ext cx="5233988" cy="16605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62469" name="Pictur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98713" y="2979738"/>
            <a:ext cx="4837112" cy="2017712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7979290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矩形 4"/>
          <p:cNvSpPr>
            <a:spLocks noChangeArrowheads="1"/>
          </p:cNvSpPr>
          <p:nvPr/>
        </p:nvSpPr>
        <p:spPr bwMode="auto">
          <a:xfrm>
            <a:off x="565150" y="668338"/>
            <a:ext cx="802322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3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2019·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福建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分】一台标有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“5 V 2.5 W”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的带有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USB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接口的小电风扇，线圈电阻为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1Ω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，正常工作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 min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，产生的热量是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______J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。工作一段时间后的风扇叶片黏有不少灰尘，这属于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现象。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8674155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7" descr="C:\Users\Administrator\Desktop\习题课件\返回框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graphicFrame>
        <p:nvGraphicFramePr>
          <p:cNvPr id="64514" name="对象 5"/>
          <p:cNvGraphicFramePr>
            <a:graphicFrameLocks noChangeAspect="1"/>
          </p:cNvGraphicFramePr>
          <p:nvPr/>
        </p:nvGraphicFramePr>
        <p:xfrm>
          <a:off x="963613" y="698500"/>
          <a:ext cx="7137400" cy="300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r:id="rId6" imgW="7137400" imgH="3009900" progId="Word.Document.8">
                  <p:embed/>
                </p:oleObj>
              </mc:Choice>
              <mc:Fallback>
                <p:oleObj r:id="rId6" imgW="7137400" imgH="300990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63613" y="698500"/>
                        <a:ext cx="7137400" cy="300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5" name="矩形 6"/>
          <p:cNvSpPr/>
          <p:nvPr/>
        </p:nvSpPr>
        <p:spPr>
          <a:xfrm>
            <a:off x="827088" y="3651250"/>
            <a:ext cx="5119687" cy="5762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>
              <a:lnSpc>
                <a:spcPct val="150000"/>
              </a:lnSpc>
            </a:pP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【</a:t>
            </a:r>
            <a:r>
              <a:rPr sz="2400" b="1" kern="0">
                <a:solidFill>
                  <a:srgbClr val="00B050"/>
                </a:solidFill>
                <a:latin typeface="Times New Roman" pitchFamily="18" charset="0"/>
              </a:rPr>
              <a:t>答案</a:t>
            </a: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】</a:t>
            </a:r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15</a:t>
            </a:r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；静电</a:t>
            </a:r>
            <a:endParaRPr sz="2400" b="1" kern="0">
              <a:solidFill>
                <a:srgbClr val="C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3067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矩形 4"/>
          <p:cNvSpPr>
            <a:spLocks noChangeArrowheads="1"/>
          </p:cNvSpPr>
          <p:nvPr/>
        </p:nvSpPr>
        <p:spPr bwMode="auto">
          <a:xfrm>
            <a:off x="652463" y="622300"/>
            <a:ext cx="8023225" cy="223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4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2018·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福建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分】如图为悬挂在一起的两个气球，被毛织品擦过后彼此排斥分开，此时两个气球带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同种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异种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电荷，气球是因为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而带电。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65538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67175" y="2574925"/>
            <a:ext cx="1954213" cy="1725613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65539" name="Picture 7" descr="C:\Users\Administrator\Desktop\习题课件\返回框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0225" y="41338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65540" name="矩形 5"/>
          <p:cNvSpPr>
            <a:spLocks noChangeArrowheads="1"/>
          </p:cNvSpPr>
          <p:nvPr/>
        </p:nvSpPr>
        <p:spPr bwMode="auto">
          <a:xfrm>
            <a:off x="1349375" y="1690688"/>
            <a:ext cx="8032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同种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65541" name="矩形 6"/>
          <p:cNvSpPr>
            <a:spLocks noChangeArrowheads="1"/>
          </p:cNvSpPr>
          <p:nvPr/>
        </p:nvSpPr>
        <p:spPr bwMode="auto">
          <a:xfrm>
            <a:off x="1360488" y="2249488"/>
            <a:ext cx="8032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摩擦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65542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10642600" y="11874500"/>
            <a:ext cx="342900" cy="241300"/>
          </a:xfrm>
          <a:prstGeom prst="cube">
            <a:avLst/>
          </a:prstGeom>
        </p:spPr>
      </p:pic>
    </p:spTree>
    <p:extLst>
      <p:ext uri="{BB962C8B-B14F-4D97-AF65-F5344CB8AC3E}">
        <p14:creationId xmlns:p14="http://schemas.microsoft.com/office/powerpoint/2010/main" val="18597875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/>
      <p:bldP spid="65541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r="http://schemas.openxmlformats.org/officeDocument/2006/relationships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1605</Words>
  <Application>Microsoft Office PowerPoint</Application>
  <PresentationFormat>全屏显示(16:9)</PresentationFormat>
  <Paragraphs>327</Paragraphs>
  <Slides>46</Slides>
  <Notes>15</Notes>
  <HiddenSlides>0</HiddenSlides>
  <MMClips>0</MMClips>
  <ScaleCrop>false</ScaleCrop>
  <HeadingPairs>
    <vt:vector size="6" baseType="variant"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49" baseType="lpstr">
      <vt:lpstr>Office 主题</vt:lpstr>
      <vt:lpstr>2_自定义设计方案</vt:lpstr>
      <vt:lpstr>Microsoft Word 97 - 2003 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4</cp:revision>
  <dcterms:created xsi:type="dcterms:W3CDTF">2021-03-14T01:54:00Z</dcterms:created>
  <dcterms:modified xsi:type="dcterms:W3CDTF">2021-03-14T02:07:53Z</dcterms:modified>
</cp:coreProperties>
</file>