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1" r:id="rId16"/>
    <p:sldId id="272" r:id="rId17"/>
    <p:sldId id="273" r:id="rId18"/>
    <p:sldId id="274" r:id="rId19"/>
    <p:sldId id="275" r:id="rId20"/>
    <p:sldId id="276" r:id="rId21"/>
    <p:sldId id="277" r:id="rId22"/>
    <p:sldId id="278" r:id="rId23"/>
    <p:sldId id="279" r:id="rId24"/>
    <p:sldId id="280" r:id="rId25"/>
    <p:sldId id="281" r:id="rId26"/>
    <p:sldId id="282" r:id="rId27"/>
    <p:sldId id="283" r:id="rId28"/>
    <p:sldId id="284" r:id="rId29"/>
    <p:sldId id="285" r:id="rId30"/>
    <p:sldId id="286" r:id="rId31"/>
    <p:sldId id="287" r:id="rId32"/>
    <p:sldId id="288" r:id="rId33"/>
    <p:sldId id="291" r:id="rId34"/>
    <p:sldId id="293" r:id="rId35"/>
    <p:sldId id="294" r:id="rId36"/>
    <p:sldId id="295" r:id="rId37"/>
    <p:sldId id="296" r:id="rId38"/>
    <p:sldId id="297" r:id="rId39"/>
    <p:sldId id="298" r:id="rId40"/>
    <p:sldId id="299" r:id="rId41"/>
    <p:sldId id="300" r:id="rId42"/>
    <p:sldId id="301" r:id="rId43"/>
    <p:sldId id="302" r:id="rId44"/>
    <p:sldId id="303" r:id="rId45"/>
    <p:sldId id="304" r:id="rId46"/>
    <p:sldId id="305" r:id="rId47"/>
    <p:sldId id="306" r:id="rId48"/>
    <p:sldId id="307" r:id="rId49"/>
    <p:sldId id="308" r:id="rId50"/>
    <p:sldId id="310" r:id="rId51"/>
    <p:sldId id="311" r:id="rId52"/>
    <p:sldId id="312" r:id="rId53"/>
    <p:sldId id="313" r:id="rId54"/>
    <p:sldId id="314" r:id="rId55"/>
    <p:sldId id="315" r:id="rId56"/>
    <p:sldId id="316" r:id="rId57"/>
    <p:sldId id="317" r:id="rId58"/>
  </p:sldIdLst>
  <p:sldSz cx="9144000" cy="5143500" type="screen16x9"/>
  <p:notesSz cx="6858000" cy="9144000"/>
  <p:defaultTextStyle>
    <a:defPPr>
      <a:defRPr lang="fr-F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=""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=""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144" d="100"/>
          <a:sy n="144" d="100"/>
        </p:scale>
        <p:origin x="-684" y="-96"/>
      </p:cViewPr>
      <p:guideLst>
        <p:guide orient="horz" pos="162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50" Type="http://schemas.openxmlformats.org/officeDocument/2006/relationships/slide" Target="slides/slide49.xml"/><Relationship Id="rId55" Type="http://schemas.openxmlformats.org/officeDocument/2006/relationships/slide" Target="slides/slide54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slide" Target="slides/slide40.xml"/><Relationship Id="rId54" Type="http://schemas.openxmlformats.org/officeDocument/2006/relationships/slide" Target="slides/slide53.xml"/><Relationship Id="rId62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slide" Target="slides/slide52.xml"/><Relationship Id="rId58" Type="http://schemas.openxmlformats.org/officeDocument/2006/relationships/slide" Target="slides/slide57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slide" Target="slides/slide56.xml"/><Relationship Id="rId61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6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slide" Target="slides/slide55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59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264637074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indent="-324900" algn="ctr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g"/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5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7.jp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9.jpg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7.png"/><Relationship Id="rId5" Type="http://schemas.openxmlformats.org/officeDocument/2006/relationships/image" Target="../media/image16.png"/><Relationship Id="rId4" Type="http://schemas.openxmlformats.org/officeDocument/2006/relationships/image" Target="../media/image15.png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g"/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jpg"/><Relationship Id="rId7" Type="http://schemas.openxmlformats.org/officeDocument/2006/relationships/image" Target="../media/image24.png"/><Relationship Id="rId2" Type="http://schemas.openxmlformats.org/officeDocument/2006/relationships/image" Target="../media/image19.jp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23.jpg"/><Relationship Id="rId5" Type="http://schemas.openxmlformats.org/officeDocument/2006/relationships/image" Target="../media/image22.png"/><Relationship Id="rId4" Type="http://schemas.openxmlformats.org/officeDocument/2006/relationships/image" Target="../media/image21.jpg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6.png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9.pn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1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1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png"/><Relationship Id="rId2" Type="http://schemas.openxmlformats.org/officeDocument/2006/relationships/image" Target="../media/image32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4.png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1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6.png"/><Relationship Id="rId1" Type="http://schemas.openxmlformats.org/officeDocument/2006/relationships/slideLayout" Target="../slideLayouts/slideLayout1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37.jpg"/><Relationship Id="rId1" Type="http://schemas.openxmlformats.org/officeDocument/2006/relationships/slideLayout" Target="../slideLayouts/slideLayout1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37.jpg"/><Relationship Id="rId1" Type="http://schemas.openxmlformats.org/officeDocument/2006/relationships/slideLayout" Target="../slideLayouts/slideLayout1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jp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39.png"/><Relationship Id="rId4" Type="http://schemas.openxmlformats.org/officeDocument/2006/relationships/image" Target="../media/image38.png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0.jpg"/><Relationship Id="rId1" Type="http://schemas.openxmlformats.org/officeDocument/2006/relationships/slideLayout" Target="../slideLayouts/slideLayout1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1.png"/><Relationship Id="rId1" Type="http://schemas.openxmlformats.org/officeDocument/2006/relationships/slideLayout" Target="../slideLayouts/slideLayout1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1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40.jpg"/><Relationship Id="rId1" Type="http://schemas.openxmlformats.org/officeDocument/2006/relationships/slideLayout" Target="../slideLayouts/slideLayout1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1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1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1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2.png"/><Relationship Id="rId1" Type="http://schemas.openxmlformats.org/officeDocument/2006/relationships/slideLayout" Target="../slideLayouts/slideLayout1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3.png"/><Relationship Id="rId1" Type="http://schemas.openxmlformats.org/officeDocument/2006/relationships/slideLayout" Target="../slideLayouts/slideLayout1.xml"/></Relationships>
</file>

<file path=ppt/slides/_rels/slide4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5.png"/><Relationship Id="rId2" Type="http://schemas.openxmlformats.org/officeDocument/2006/relationships/image" Target="../media/image44.png"/><Relationship Id="rId1" Type="http://schemas.openxmlformats.org/officeDocument/2006/relationships/slideLayout" Target="../slideLayouts/slideLayout1.xml"/></Relationships>
</file>

<file path=ppt/slides/_rels/slide4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6.png"/><Relationship Id="rId1" Type="http://schemas.openxmlformats.org/officeDocument/2006/relationships/slideLayout" Target="../slideLayouts/slideLayout1.xml"/></Relationships>
</file>

<file path=ppt/slides/_rels/slide4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7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1.xml"/></Relationships>
</file>

<file path=ppt/slides/_rels/slide5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9.png"/><Relationship Id="rId2" Type="http://schemas.openxmlformats.org/officeDocument/2006/relationships/image" Target="../media/image48.png"/><Relationship Id="rId1" Type="http://schemas.openxmlformats.org/officeDocument/2006/relationships/slideLayout" Target="../slideLayouts/slideLayout1.xml"/></Relationships>
</file>

<file path=ppt/slides/_rels/slide51.xml.rels><?xml version="1.0" encoding="UTF-8" standalone="yes"?>
<Relationships xmlns="http://schemas.openxmlformats.org/package/2006/relationships"><Relationship Id="rId2" Type="http://schemas.openxmlformats.org/officeDocument/2006/relationships/image" Target="../media/image50.jpg"/><Relationship Id="rId1" Type="http://schemas.openxmlformats.org/officeDocument/2006/relationships/slideLayout" Target="../slideLayouts/slideLayout1.xml"/></Relationships>
</file>

<file path=ppt/slides/_rels/slide5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5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1.png"/><Relationship Id="rId1" Type="http://schemas.openxmlformats.org/officeDocument/2006/relationships/slideLayout" Target="../slideLayouts/slideLayout1.xml"/></Relationships>
</file>

<file path=ppt/slides/_rels/slide5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5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3.png"/><Relationship Id="rId2" Type="http://schemas.openxmlformats.org/officeDocument/2006/relationships/image" Target="../media/image52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54.png"/></Relationships>
</file>

<file path=ppt/slides/_rels/slide5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5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383747">
            <a:alpha val="100000"/>
          </a:srgbClr>
        </a:solidFill>
        <a:effectLst/>
      </p:bgPr>
    </p:bg>
    <p:spTree>
      <p:nvGrpSpPr>
        <p:cNvPr id="1" name=""/>
        <p:cNvGrpSpPr/>
        <p:nvPr/>
      </p:nvGrpSpPr>
      <p:grpSpPr>
        <a:xfrm>
          <a:off x="4010025" y="2095500"/>
          <a:ext cx="9134475" cy="2095500"/>
          <a:chOff x="4010025" y="2095500"/>
          <a:chExt cx="9134475" cy="2095500"/>
        </a:xfrm>
      </p:grpSpPr>
      <p:sp>
        <p:nvSpPr>
          <p:cNvPr id="2" name="文本框 1"/>
          <p:cNvSpPr txBox="1"/>
          <p:nvPr/>
        </p:nvSpPr>
        <p:spPr>
          <a:xfrm>
            <a:off x="3275856" y="1491630"/>
            <a:ext cx="5124450" cy="943848"/>
          </a:xfrm>
          <a:prstGeom prst="rect">
            <a:avLst/>
          </a:prstGeom>
          <a:noFill/>
        </p:spPr>
        <p:txBody>
          <a:bodyPr lIns="0" tIns="0" rIns="0" bIns="0" rtlCol="0">
            <a:spAutoFit/>
          </a:bodyPr>
          <a:lstStyle/>
          <a:p>
            <a:pPr marL="0" marR="0" lvl="0" indent="0" algn="l" fontAlgn="base">
              <a:lnSpc>
                <a:spcPct val="125000"/>
              </a:lnSpc>
            </a:pPr>
            <a:r>
              <a:rPr lang="en-US" sz="5400" u="none" spc="0" dirty="0" smtClean="0">
                <a:solidFill>
                  <a:srgbClr val="FFFFFF">
                    <a:alpha val="100000"/>
                  </a:srgbClr>
                </a:solidFill>
                <a:latin typeface="微软雅黑"/>
              </a:rPr>
              <a:t>电 阻</a:t>
            </a:r>
            <a:endParaRPr lang="en-US" sz="5400" u="none" spc="0" dirty="0">
              <a:solidFill>
                <a:srgbClr val="FFFFFF">
                  <a:alpha val="100000"/>
                </a:srgbClr>
              </a:solidFill>
              <a:latin typeface="微软雅黑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383747">
            <a:alpha val="100000"/>
          </a:srgbClr>
        </a:solidFill>
        <a:effectLst/>
      </p:bgPr>
    </p:bg>
    <p:spTree>
      <p:nvGrpSpPr>
        <p:cNvPr id="1" name=""/>
        <p:cNvGrpSpPr/>
        <p:nvPr/>
      </p:nvGrpSpPr>
      <p:grpSpPr>
        <a:xfrm>
          <a:off x="2552700" y="866775"/>
          <a:ext cx="9134475" cy="3829050"/>
          <a:chOff x="2552700" y="866775"/>
          <a:chExt cx="9134475" cy="3829050"/>
        </a:xfrm>
      </p:grpSpPr>
      <p:pic>
        <p:nvPicPr>
          <p:cNvPr id="2" name="图片 1"/>
          <p:cNvPicPr>
            <a:picLocks/>
          </p:cNvPicPr>
          <p:nvPr/>
        </p:nvPicPr>
        <p:blipFill>
          <a:blip r:embed="rId2"/>
          <a:stretch>
            <a:fillRect/>
          </a:stretch>
        </p:blipFill>
        <p:spPr>
          <a:xfrm>
            <a:off x="2552700" y="866775"/>
            <a:ext cx="4286250" cy="2667000"/>
          </a:xfrm>
          <a:prstGeom prst="rect">
            <a:avLst/>
          </a:prstGeom>
          <a:ln w="63500" cap="flat" cmpd="sng" algn="ctr">
            <a:solidFill>
              <a:srgbClr val="FFFFFF">
                <a:alpha val="14900"/>
              </a:srgbClr>
            </a:solidFill>
            <a:prstDash val="solid"/>
            <a:round/>
            <a:headEnd type="none" w="med" len="med"/>
            <a:tailEnd type="none" w="med" len="med"/>
          </a:ln>
        </p:spPr>
      </p:pic>
      <p:sp>
        <p:nvSpPr>
          <p:cNvPr id="3" name="文本框 2"/>
          <p:cNvSpPr txBox="1"/>
          <p:nvPr/>
        </p:nvSpPr>
        <p:spPr>
          <a:xfrm>
            <a:off x="2981325" y="3829050"/>
            <a:ext cx="6153150" cy="0"/>
          </a:xfrm>
          <a:prstGeom prst="rect">
            <a:avLst/>
          </a:prstGeom>
          <a:noFill/>
        </p:spPr>
        <p:txBody>
          <a:bodyPr lIns="0" tIns="0" rIns="0" bIns="0" rtlCol="0">
            <a:spAutoFit/>
          </a:bodyPr>
          <a:lstStyle/>
          <a:p>
            <a:pPr marL="0" marR="0" lvl="0" indent="0" algn="l" fontAlgn="base">
              <a:lnSpc>
                <a:spcPct val="125000"/>
              </a:lnSpc>
            </a:pPr>
            <a:r>
              <a:rPr lang="en-US" sz="2300" u="none" spc="0">
                <a:solidFill>
                  <a:srgbClr val="FFFFFF">
                    <a:alpha val="100000"/>
                  </a:srgbClr>
                </a:solidFill>
                <a:latin typeface="微软雅黑"/>
              </a:rPr>
              <a:t>大街上车太多就会发生堵塞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383747">
            <a:alpha val="100000"/>
          </a:srgbClr>
        </a:solidFill>
        <a:effectLst/>
      </p:bgPr>
    </p:bg>
    <p:spTree>
      <p:nvGrpSpPr>
        <p:cNvPr id="1" name=""/>
        <p:cNvGrpSpPr/>
        <p:nvPr/>
      </p:nvGrpSpPr>
      <p:grpSpPr>
        <a:xfrm>
          <a:off x="2162175" y="676275"/>
          <a:ext cx="9134475" cy="3476625"/>
          <a:chOff x="2162175" y="676275"/>
          <a:chExt cx="9134475" cy="3476625"/>
        </a:xfrm>
      </p:grpSpPr>
      <p:sp>
        <p:nvSpPr>
          <p:cNvPr id="2" name="文本框 1"/>
          <p:cNvSpPr txBox="1"/>
          <p:nvPr/>
        </p:nvSpPr>
        <p:spPr>
          <a:xfrm>
            <a:off x="2209800" y="3476625"/>
            <a:ext cx="6924675" cy="0"/>
          </a:xfrm>
          <a:prstGeom prst="rect">
            <a:avLst/>
          </a:prstGeom>
          <a:noFill/>
        </p:spPr>
        <p:txBody>
          <a:bodyPr lIns="0" tIns="0" rIns="0" bIns="0" rtlCol="0">
            <a:spAutoFit/>
          </a:bodyPr>
          <a:lstStyle/>
          <a:p>
            <a:pPr marL="0" marR="0" lvl="0" indent="0" algn="l" fontAlgn="base">
              <a:lnSpc>
                <a:spcPct val="125000"/>
              </a:lnSpc>
            </a:pPr>
            <a:r>
              <a:rPr lang="en-US" sz="2300" u="none" spc="0">
                <a:solidFill>
                  <a:srgbClr val="FFFFFF">
                    <a:alpha val="100000"/>
                  </a:srgbClr>
                </a:solidFill>
                <a:latin typeface="微软雅黑"/>
              </a:rPr>
              <a:t>那么电流在导体中会不会受到阻碍呢？</a:t>
            </a:r>
          </a:p>
        </p:txBody>
      </p:sp>
      <p:pic>
        <p:nvPicPr>
          <p:cNvPr id="3" name="图片 2"/>
          <p:cNvPicPr>
            <a:picLocks/>
          </p:cNvPicPr>
          <p:nvPr/>
        </p:nvPicPr>
        <p:blipFill>
          <a:blip r:embed="rId2"/>
          <a:stretch>
            <a:fillRect/>
          </a:stretch>
        </p:blipFill>
        <p:spPr>
          <a:xfrm>
            <a:off x="2162175" y="676275"/>
            <a:ext cx="4951852" cy="2381250"/>
          </a:xfrm>
          <a:prstGeom prst="rect">
            <a:avLst/>
          </a:prstGeom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383747">
            <a:alpha val="100000"/>
          </a:srgbClr>
        </a:solidFill>
        <a:effectLst/>
      </p:bgPr>
    </p:bg>
    <p:spTree>
      <p:nvGrpSpPr>
        <p:cNvPr id="1" name=""/>
        <p:cNvGrpSpPr/>
        <p:nvPr/>
      </p:nvGrpSpPr>
      <p:grpSpPr>
        <a:xfrm>
          <a:off x="381000" y="266700"/>
          <a:ext cx="9134475" cy="4567238"/>
          <a:chOff x="381000" y="266700"/>
          <a:chExt cx="9134475" cy="4567238"/>
        </a:xfrm>
      </p:grpSpPr>
      <p:pic>
        <p:nvPicPr>
          <p:cNvPr id="2" name="图片 1"/>
          <p:cNvPicPr>
            <a:picLocks/>
          </p:cNvPicPr>
          <p:nvPr/>
        </p:nvPicPr>
        <p:blipFill>
          <a:blip r:embed="rId2"/>
          <a:stretch>
            <a:fillRect/>
          </a:stretch>
        </p:blipFill>
        <p:spPr>
          <a:xfrm>
            <a:off x="4886325" y="876300"/>
            <a:ext cx="2876550" cy="2876550"/>
          </a:xfrm>
          <a:prstGeom prst="rect">
            <a:avLst/>
          </a:prstGeom>
          <a:ln w="63500" cap="flat" cmpd="sng" algn="ctr">
            <a:solidFill>
              <a:srgbClr val="FFFFFF">
                <a:alpha val="14900"/>
              </a:srgbClr>
            </a:solidFill>
            <a:prstDash val="solid"/>
            <a:round/>
            <a:headEnd type="none" w="med" len="med"/>
            <a:tailEnd type="none" w="med" len="med"/>
          </a:ln>
        </p:spPr>
      </p:pic>
      <p:pic>
        <p:nvPicPr>
          <p:cNvPr id="3" name="图片 2"/>
          <p:cNvPicPr>
            <a:picLocks/>
          </p:cNvPicPr>
          <p:nvPr/>
        </p:nvPicPr>
        <p:blipFill>
          <a:blip r:embed="rId3"/>
          <a:stretch>
            <a:fillRect/>
          </a:stretch>
        </p:blipFill>
        <p:spPr>
          <a:xfrm>
            <a:off x="1257300" y="876300"/>
            <a:ext cx="2914650" cy="2914650"/>
          </a:xfrm>
          <a:prstGeom prst="rect">
            <a:avLst/>
          </a:prstGeom>
          <a:ln w="63500" cap="flat" cmpd="sng" algn="ctr">
            <a:solidFill>
              <a:srgbClr val="FFFFFF">
                <a:alpha val="14900"/>
              </a:srgbClr>
            </a:solidFill>
            <a:prstDash val="solid"/>
            <a:round/>
            <a:headEnd type="none" w="med" len="med"/>
            <a:tailEnd type="none" w="med" len="med"/>
          </a:ln>
        </p:spPr>
      </p:pic>
      <p:sp>
        <p:nvSpPr>
          <p:cNvPr id="4" name="文本框 3"/>
          <p:cNvSpPr txBox="1"/>
          <p:nvPr/>
        </p:nvSpPr>
        <p:spPr>
          <a:xfrm>
            <a:off x="1085850" y="4105275"/>
            <a:ext cx="8048625" cy="0"/>
          </a:xfrm>
          <a:prstGeom prst="rect">
            <a:avLst/>
          </a:prstGeom>
          <a:noFill/>
        </p:spPr>
        <p:txBody>
          <a:bodyPr lIns="0" tIns="0" rIns="0" bIns="0" rtlCol="0">
            <a:spAutoFit/>
          </a:bodyPr>
          <a:lstStyle/>
          <a:p>
            <a:pPr marL="0" marR="0" lvl="0" indent="0" algn="l" fontAlgn="base">
              <a:lnSpc>
                <a:spcPct val="125000"/>
              </a:lnSpc>
            </a:pPr>
            <a:r>
              <a:rPr lang="en-US" sz="2300" u="none" spc="0">
                <a:solidFill>
                  <a:srgbClr val="FFFFFF">
                    <a:alpha val="100000"/>
                  </a:srgbClr>
                </a:solidFill>
                <a:latin typeface="微软雅黑"/>
              </a:rPr>
              <a:t>为什么导线要用铝或铜做材料？</a:t>
            </a:r>
          </a:p>
        </p:txBody>
      </p:sp>
      <p:pic>
        <p:nvPicPr>
          <p:cNvPr id="5" name="图片 4"/>
          <p:cNvPicPr>
            <a:picLocks/>
          </p:cNvPicPr>
          <p:nvPr/>
        </p:nvPicPr>
        <p:blipFill>
          <a:blip r:embed="rId4"/>
          <a:stretch>
            <a:fillRect/>
          </a:stretch>
        </p:blipFill>
        <p:spPr>
          <a:xfrm>
            <a:off x="628650" y="4148138"/>
            <a:ext cx="419100" cy="419100"/>
          </a:xfrm>
          <a:prstGeom prst="rect">
            <a:avLst/>
          </a:prstGeom>
        </p:spPr>
      </p:pic>
      <p:sp>
        <p:nvSpPr>
          <p:cNvPr id="6" name="文本框 5"/>
          <p:cNvSpPr txBox="1"/>
          <p:nvPr/>
        </p:nvSpPr>
        <p:spPr>
          <a:xfrm>
            <a:off x="381000" y="390525"/>
            <a:ext cx="57150" cy="304800"/>
          </a:xfrm>
          <a:prstGeom prst="rect">
            <a:avLst/>
          </a:prstGeom>
          <a:solidFill>
            <a:srgbClr val="F65D5D">
              <a:alpha val="100000"/>
            </a:srgbClr>
          </a:solidFill>
        </p:spPr>
        <p:txBody>
          <a:bodyPr lIns="91440" tIns="45720" rIns="91440" bIns="45720" rtlCol="0">
            <a:spAutoFit/>
          </a:bodyPr>
          <a:lstStyle/>
          <a:p>
            <a:pPr marL="0" marR="0" lvl="0" indent="0" algn="l" fontAlgn="base">
              <a:lnSpc>
                <a:spcPct val="100000"/>
              </a:lnSpc>
            </a:pPr>
            <a:endParaRPr/>
          </a:p>
        </p:txBody>
      </p:sp>
      <p:sp>
        <p:nvSpPr>
          <p:cNvPr id="7" name="文本框 6"/>
          <p:cNvSpPr txBox="1"/>
          <p:nvPr/>
        </p:nvSpPr>
        <p:spPr>
          <a:xfrm>
            <a:off x="628650" y="266700"/>
            <a:ext cx="8505825" cy="0"/>
          </a:xfrm>
          <a:prstGeom prst="rect">
            <a:avLst/>
          </a:prstGeom>
          <a:noFill/>
        </p:spPr>
        <p:txBody>
          <a:bodyPr lIns="0" tIns="0" rIns="0" bIns="0" rtlCol="0">
            <a:spAutoFit/>
          </a:bodyPr>
          <a:lstStyle/>
          <a:p>
            <a:pPr marL="0" marR="0" lvl="0" indent="0" algn="l" fontAlgn="base">
              <a:lnSpc>
                <a:spcPct val="125000"/>
              </a:lnSpc>
            </a:pPr>
            <a:r>
              <a:rPr lang="en-US" sz="2400" b="1" u="none" spc="0">
                <a:solidFill>
                  <a:srgbClr val="FFFFFF">
                    <a:alpha val="100000"/>
                  </a:srgbClr>
                </a:solidFill>
                <a:latin typeface="微软雅黑"/>
              </a:rPr>
              <a:t>选材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383747">
            <a:alpha val="100000"/>
          </a:srgbClr>
        </a:solidFill>
        <a:effectLst/>
      </p:bgPr>
    </p:bg>
    <p:spTree>
      <p:nvGrpSpPr>
        <p:cNvPr id="1" name=""/>
        <p:cNvGrpSpPr/>
        <p:nvPr/>
      </p:nvGrpSpPr>
      <p:grpSpPr>
        <a:xfrm>
          <a:off x="381000" y="266700"/>
          <a:ext cx="9134475" cy="4567238"/>
          <a:chOff x="381000" y="266700"/>
          <a:chExt cx="9134475" cy="4567238"/>
        </a:xfrm>
      </p:grpSpPr>
      <p:sp>
        <p:nvSpPr>
          <p:cNvPr id="2" name="文本框 1"/>
          <p:cNvSpPr txBox="1"/>
          <p:nvPr/>
        </p:nvSpPr>
        <p:spPr>
          <a:xfrm>
            <a:off x="2114550" y="3371850"/>
            <a:ext cx="7019925" cy="0"/>
          </a:xfrm>
          <a:prstGeom prst="rect">
            <a:avLst/>
          </a:prstGeom>
          <a:noFill/>
        </p:spPr>
        <p:txBody>
          <a:bodyPr lIns="0" tIns="0" rIns="0" bIns="0" rtlCol="0">
            <a:spAutoFit/>
          </a:bodyPr>
          <a:lstStyle/>
          <a:p>
            <a:pPr marL="0" marR="0" lvl="0" indent="0" algn="l" fontAlgn="base">
              <a:lnSpc>
                <a:spcPct val="125000"/>
              </a:lnSpc>
            </a:pPr>
            <a:r>
              <a:rPr lang="en-US" sz="2300" u="none" spc="0">
                <a:solidFill>
                  <a:srgbClr val="FFFFFF">
                    <a:alpha val="100000"/>
                  </a:srgbClr>
                </a:solidFill>
                <a:latin typeface="微软雅黑"/>
              </a:rPr>
              <a:t>银导线</a:t>
            </a:r>
          </a:p>
        </p:txBody>
      </p:sp>
      <p:sp>
        <p:nvSpPr>
          <p:cNvPr id="3" name="文本框 2"/>
          <p:cNvSpPr txBox="1"/>
          <p:nvPr/>
        </p:nvSpPr>
        <p:spPr>
          <a:xfrm>
            <a:off x="6229350" y="3371850"/>
            <a:ext cx="2905125" cy="0"/>
          </a:xfrm>
          <a:prstGeom prst="rect">
            <a:avLst/>
          </a:prstGeom>
          <a:noFill/>
        </p:spPr>
        <p:txBody>
          <a:bodyPr lIns="0" tIns="0" rIns="0" bIns="0" rtlCol="0">
            <a:spAutoFit/>
          </a:bodyPr>
          <a:lstStyle/>
          <a:p>
            <a:pPr marL="0" marR="0" lvl="0" indent="0" algn="l" fontAlgn="base">
              <a:lnSpc>
                <a:spcPct val="125000"/>
              </a:lnSpc>
            </a:pPr>
            <a:r>
              <a:rPr lang="en-US" sz="2300" u="none" spc="0">
                <a:solidFill>
                  <a:srgbClr val="FFFFFF">
                    <a:alpha val="100000"/>
                  </a:srgbClr>
                </a:solidFill>
                <a:latin typeface="微软雅黑"/>
              </a:rPr>
              <a:t>银触点</a:t>
            </a:r>
          </a:p>
        </p:txBody>
      </p:sp>
      <p:sp>
        <p:nvSpPr>
          <p:cNvPr id="4" name="文本框 3"/>
          <p:cNvSpPr txBox="1"/>
          <p:nvPr/>
        </p:nvSpPr>
        <p:spPr>
          <a:xfrm>
            <a:off x="1066800" y="4124325"/>
            <a:ext cx="8067675" cy="0"/>
          </a:xfrm>
          <a:prstGeom prst="rect">
            <a:avLst/>
          </a:prstGeom>
          <a:noFill/>
        </p:spPr>
        <p:txBody>
          <a:bodyPr lIns="0" tIns="0" rIns="0" bIns="0" rtlCol="0">
            <a:spAutoFit/>
          </a:bodyPr>
          <a:lstStyle/>
          <a:p>
            <a:pPr marL="0" marR="0" lvl="0" indent="0" algn="l" fontAlgn="base">
              <a:lnSpc>
                <a:spcPct val="125000"/>
              </a:lnSpc>
            </a:pPr>
            <a:r>
              <a:rPr lang="en-US" sz="2300" u="none" spc="0">
                <a:solidFill>
                  <a:srgbClr val="FFFFFF">
                    <a:alpha val="100000"/>
                  </a:srgbClr>
                </a:solidFill>
                <a:latin typeface="微软雅黑"/>
              </a:rPr>
              <a:t>为什么有些导线和触点要用价格昂贵的银做呢？</a:t>
            </a:r>
          </a:p>
        </p:txBody>
      </p:sp>
      <p:pic>
        <p:nvPicPr>
          <p:cNvPr id="5" name="图片 4"/>
          <p:cNvPicPr>
            <a:picLocks/>
          </p:cNvPicPr>
          <p:nvPr/>
        </p:nvPicPr>
        <p:blipFill>
          <a:blip r:embed="rId2"/>
          <a:stretch>
            <a:fillRect/>
          </a:stretch>
        </p:blipFill>
        <p:spPr>
          <a:xfrm>
            <a:off x="628650" y="4148138"/>
            <a:ext cx="419100" cy="419100"/>
          </a:xfrm>
          <a:prstGeom prst="rect">
            <a:avLst/>
          </a:prstGeom>
        </p:spPr>
      </p:pic>
      <p:sp>
        <p:nvSpPr>
          <p:cNvPr id="6" name="文本框 5"/>
          <p:cNvSpPr txBox="1"/>
          <p:nvPr/>
        </p:nvSpPr>
        <p:spPr>
          <a:xfrm>
            <a:off x="381000" y="390525"/>
            <a:ext cx="57150" cy="304800"/>
          </a:xfrm>
          <a:prstGeom prst="rect">
            <a:avLst/>
          </a:prstGeom>
          <a:solidFill>
            <a:srgbClr val="F65D5D">
              <a:alpha val="100000"/>
            </a:srgbClr>
          </a:solidFill>
        </p:spPr>
        <p:txBody>
          <a:bodyPr lIns="91440" tIns="45720" rIns="91440" bIns="45720" rtlCol="0">
            <a:spAutoFit/>
          </a:bodyPr>
          <a:lstStyle/>
          <a:p>
            <a:pPr marL="0" marR="0" lvl="0" indent="0" algn="l" fontAlgn="base">
              <a:lnSpc>
                <a:spcPct val="100000"/>
              </a:lnSpc>
            </a:pPr>
            <a:endParaRPr/>
          </a:p>
        </p:txBody>
      </p:sp>
      <p:sp>
        <p:nvSpPr>
          <p:cNvPr id="7" name="文本框 6"/>
          <p:cNvSpPr txBox="1"/>
          <p:nvPr/>
        </p:nvSpPr>
        <p:spPr>
          <a:xfrm>
            <a:off x="628650" y="266700"/>
            <a:ext cx="8505825" cy="0"/>
          </a:xfrm>
          <a:prstGeom prst="rect">
            <a:avLst/>
          </a:prstGeom>
          <a:noFill/>
        </p:spPr>
        <p:txBody>
          <a:bodyPr lIns="0" tIns="0" rIns="0" bIns="0" rtlCol="0">
            <a:spAutoFit/>
          </a:bodyPr>
          <a:lstStyle/>
          <a:p>
            <a:pPr marL="0" marR="0" lvl="0" indent="0" algn="l" fontAlgn="base">
              <a:lnSpc>
                <a:spcPct val="125000"/>
              </a:lnSpc>
            </a:pPr>
            <a:r>
              <a:rPr lang="en-US" sz="2400" b="1" u="none" spc="0">
                <a:solidFill>
                  <a:srgbClr val="FFFFFF">
                    <a:alpha val="100000"/>
                  </a:srgbClr>
                </a:solidFill>
                <a:latin typeface="微软雅黑"/>
              </a:rPr>
              <a:t>选材</a:t>
            </a:r>
          </a:p>
        </p:txBody>
      </p:sp>
      <p:pic>
        <p:nvPicPr>
          <p:cNvPr id="8" name="图片 7"/>
          <p:cNvPicPr>
            <a:picLocks/>
          </p:cNvPicPr>
          <p:nvPr/>
        </p:nvPicPr>
        <p:blipFill>
          <a:blip r:embed="rId3"/>
          <a:stretch>
            <a:fillRect/>
          </a:stretch>
        </p:blipFill>
        <p:spPr>
          <a:xfrm>
            <a:off x="1114425" y="1123950"/>
            <a:ext cx="2857500" cy="2000250"/>
          </a:xfrm>
          <a:prstGeom prst="rect">
            <a:avLst/>
          </a:prstGeom>
          <a:ln w="63500" cap="flat" cmpd="sng" algn="ctr">
            <a:solidFill>
              <a:srgbClr val="FFFFFF">
                <a:alpha val="14900"/>
              </a:srgbClr>
            </a:solidFill>
            <a:prstDash val="solid"/>
            <a:round/>
            <a:headEnd type="none" w="med" len="med"/>
            <a:tailEnd type="none" w="med" len="med"/>
          </a:ln>
        </p:spPr>
      </p:pic>
      <p:pic>
        <p:nvPicPr>
          <p:cNvPr id="9" name="图片 8"/>
          <p:cNvPicPr>
            <a:picLocks/>
          </p:cNvPicPr>
          <p:nvPr/>
        </p:nvPicPr>
        <p:blipFill>
          <a:blip r:embed="rId4"/>
          <a:stretch>
            <a:fillRect/>
          </a:stretch>
        </p:blipFill>
        <p:spPr>
          <a:xfrm>
            <a:off x="5229225" y="1123950"/>
            <a:ext cx="2857500" cy="2000250"/>
          </a:xfrm>
          <a:prstGeom prst="rect">
            <a:avLst/>
          </a:prstGeom>
          <a:ln w="63500" cap="flat" cmpd="sng" algn="ctr">
            <a:solidFill>
              <a:srgbClr val="FFFFFF">
                <a:alpha val="14900"/>
              </a:srgbClr>
            </a:solidFill>
            <a:prstDash val="solid"/>
            <a:round/>
            <a:headEnd type="none" w="med" len="med"/>
            <a:tailEnd type="none" w="med" len="med"/>
          </a:ln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383747">
            <a:alpha val="100000"/>
          </a:srgbClr>
        </a:solidFill>
        <a:effectLst/>
      </p:bgPr>
    </p:bg>
    <p:spTree>
      <p:nvGrpSpPr>
        <p:cNvPr id="1" name=""/>
        <p:cNvGrpSpPr/>
        <p:nvPr/>
      </p:nvGrpSpPr>
      <p:grpSpPr>
        <a:xfrm>
          <a:off x="381000" y="266700"/>
          <a:ext cx="9134475" cy="4567238"/>
          <a:chOff x="381000" y="266700"/>
          <a:chExt cx="9134475" cy="4567238"/>
        </a:xfrm>
      </p:grpSpPr>
      <p:sp>
        <p:nvSpPr>
          <p:cNvPr id="2" name="文本框 1"/>
          <p:cNvSpPr txBox="1"/>
          <p:nvPr/>
        </p:nvSpPr>
        <p:spPr>
          <a:xfrm>
            <a:off x="1085850" y="4086225"/>
            <a:ext cx="8048625" cy="0"/>
          </a:xfrm>
          <a:prstGeom prst="rect">
            <a:avLst/>
          </a:prstGeom>
          <a:noFill/>
        </p:spPr>
        <p:txBody>
          <a:bodyPr lIns="0" tIns="0" rIns="0" bIns="0" rtlCol="0">
            <a:spAutoFit/>
          </a:bodyPr>
          <a:lstStyle/>
          <a:p>
            <a:pPr marL="0" marR="0" lvl="0" indent="0" algn="l" fontAlgn="base">
              <a:lnSpc>
                <a:spcPct val="125000"/>
              </a:lnSpc>
            </a:pPr>
            <a:r>
              <a:rPr lang="en-US" sz="2300" u="none" spc="0">
                <a:solidFill>
                  <a:srgbClr val="FFFFFF">
                    <a:alpha val="100000"/>
                  </a:srgbClr>
                </a:solidFill>
                <a:latin typeface="微软雅黑"/>
              </a:rPr>
              <a:t>铁也是导体，为什么不用既多又便宜的铁做呢？</a:t>
            </a:r>
          </a:p>
        </p:txBody>
      </p:sp>
      <p:pic>
        <p:nvPicPr>
          <p:cNvPr id="3" name="图片 2"/>
          <p:cNvPicPr>
            <a:picLocks/>
          </p:cNvPicPr>
          <p:nvPr/>
        </p:nvPicPr>
        <p:blipFill>
          <a:blip r:embed="rId2"/>
          <a:stretch>
            <a:fillRect/>
          </a:stretch>
        </p:blipFill>
        <p:spPr>
          <a:xfrm>
            <a:off x="628650" y="4148138"/>
            <a:ext cx="419100" cy="419100"/>
          </a:xfrm>
          <a:prstGeom prst="rect">
            <a:avLst/>
          </a:prstGeom>
        </p:spPr>
      </p:pic>
      <p:sp>
        <p:nvSpPr>
          <p:cNvPr id="4" name="文本框 3"/>
          <p:cNvSpPr txBox="1"/>
          <p:nvPr/>
        </p:nvSpPr>
        <p:spPr>
          <a:xfrm>
            <a:off x="381000" y="390525"/>
            <a:ext cx="57150" cy="304800"/>
          </a:xfrm>
          <a:prstGeom prst="rect">
            <a:avLst/>
          </a:prstGeom>
          <a:solidFill>
            <a:srgbClr val="F65D5D">
              <a:alpha val="100000"/>
            </a:srgbClr>
          </a:solidFill>
        </p:spPr>
        <p:txBody>
          <a:bodyPr lIns="91440" tIns="45720" rIns="91440" bIns="45720" rtlCol="0">
            <a:spAutoFit/>
          </a:bodyPr>
          <a:lstStyle/>
          <a:p>
            <a:pPr marL="0" marR="0" lvl="0" indent="0" algn="l" fontAlgn="base">
              <a:lnSpc>
                <a:spcPct val="100000"/>
              </a:lnSpc>
            </a:pPr>
            <a:endParaRPr/>
          </a:p>
        </p:txBody>
      </p:sp>
      <p:sp>
        <p:nvSpPr>
          <p:cNvPr id="5" name="文本框 4"/>
          <p:cNvSpPr txBox="1"/>
          <p:nvPr/>
        </p:nvSpPr>
        <p:spPr>
          <a:xfrm>
            <a:off x="628650" y="266700"/>
            <a:ext cx="8505825" cy="0"/>
          </a:xfrm>
          <a:prstGeom prst="rect">
            <a:avLst/>
          </a:prstGeom>
          <a:noFill/>
        </p:spPr>
        <p:txBody>
          <a:bodyPr lIns="0" tIns="0" rIns="0" bIns="0" rtlCol="0">
            <a:spAutoFit/>
          </a:bodyPr>
          <a:lstStyle/>
          <a:p>
            <a:pPr marL="0" marR="0" lvl="0" indent="0" algn="l" fontAlgn="base">
              <a:lnSpc>
                <a:spcPct val="125000"/>
              </a:lnSpc>
            </a:pPr>
            <a:r>
              <a:rPr lang="en-US" sz="2400" b="1" u="none" spc="0">
                <a:solidFill>
                  <a:srgbClr val="FFFFFF">
                    <a:alpha val="100000"/>
                  </a:srgbClr>
                </a:solidFill>
                <a:latin typeface="微软雅黑"/>
              </a:rPr>
              <a:t>选材</a:t>
            </a:r>
          </a:p>
        </p:txBody>
      </p:sp>
      <p:pic>
        <p:nvPicPr>
          <p:cNvPr id="6" name="图片 5"/>
          <p:cNvPicPr>
            <a:picLocks/>
          </p:cNvPicPr>
          <p:nvPr/>
        </p:nvPicPr>
        <p:blipFill>
          <a:blip r:embed="rId3"/>
          <a:stretch>
            <a:fillRect/>
          </a:stretch>
        </p:blipFill>
        <p:spPr>
          <a:xfrm>
            <a:off x="1133475" y="1419225"/>
            <a:ext cx="2857500" cy="2000250"/>
          </a:xfrm>
          <a:prstGeom prst="rect">
            <a:avLst/>
          </a:prstGeom>
          <a:ln w="63500" cap="flat" cmpd="sng" algn="ctr">
            <a:solidFill>
              <a:srgbClr val="FFFFFF">
                <a:alpha val="14900"/>
              </a:srgbClr>
            </a:solidFill>
            <a:prstDash val="solid"/>
            <a:round/>
            <a:headEnd type="none" w="med" len="med"/>
            <a:tailEnd type="none" w="med" len="med"/>
          </a:ln>
        </p:spPr>
      </p:pic>
      <p:pic>
        <p:nvPicPr>
          <p:cNvPr id="7" name="图片 6"/>
          <p:cNvPicPr>
            <a:picLocks/>
          </p:cNvPicPr>
          <p:nvPr/>
        </p:nvPicPr>
        <p:blipFill>
          <a:blip r:embed="rId4"/>
          <a:stretch>
            <a:fillRect/>
          </a:stretch>
        </p:blipFill>
        <p:spPr>
          <a:xfrm>
            <a:off x="5286375" y="1419225"/>
            <a:ext cx="2857500" cy="2000250"/>
          </a:xfrm>
          <a:prstGeom prst="rect">
            <a:avLst/>
          </a:prstGeom>
          <a:ln w="63500" cap="flat" cmpd="sng" algn="ctr">
            <a:solidFill>
              <a:srgbClr val="FFFFFF">
                <a:alpha val="14900"/>
              </a:srgbClr>
            </a:solidFill>
            <a:prstDash val="solid"/>
            <a:round/>
            <a:headEnd type="none" w="med" len="med"/>
            <a:tailEnd type="none" w="med" len="med"/>
          </a:ln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383747">
            <a:alpha val="100000"/>
          </a:srgbClr>
        </a:solidFill>
        <a:effectLst/>
      </p:bgPr>
    </p:bg>
    <p:spTree>
      <p:nvGrpSpPr>
        <p:cNvPr id="1" name=""/>
        <p:cNvGrpSpPr/>
        <p:nvPr/>
      </p:nvGrpSpPr>
      <p:grpSpPr>
        <a:xfrm>
          <a:off x="381000" y="266700"/>
          <a:ext cx="9134475" cy="4057650"/>
          <a:chOff x="381000" y="266700"/>
          <a:chExt cx="9134475" cy="4057650"/>
        </a:xfrm>
      </p:grpSpPr>
      <p:sp>
        <p:nvSpPr>
          <p:cNvPr id="2" name="文本框 1"/>
          <p:cNvSpPr txBox="1"/>
          <p:nvPr/>
        </p:nvSpPr>
        <p:spPr>
          <a:xfrm>
            <a:off x="628650" y="733425"/>
            <a:ext cx="7877175" cy="0"/>
          </a:xfrm>
          <a:prstGeom prst="rect">
            <a:avLst/>
          </a:prstGeom>
          <a:noFill/>
        </p:spPr>
        <p:txBody>
          <a:bodyPr lIns="0" tIns="0" rIns="0" bIns="0" rtlCol="0">
            <a:spAutoFit/>
          </a:bodyPr>
          <a:lstStyle/>
          <a:p>
            <a:pPr marL="0" marR="0" lvl="0" indent="0" algn="l" fontAlgn="base">
              <a:lnSpc>
                <a:spcPct val="125000"/>
              </a:lnSpc>
            </a:pPr>
            <a:r>
              <a:rPr lang="en-US" sz="2300" u="none" spc="0">
                <a:solidFill>
                  <a:srgbClr val="FFFFFF">
                    <a:alpha val="100000"/>
                  </a:srgbClr>
                </a:solidFill>
                <a:latin typeface="微软雅黑"/>
              </a:rPr>
              <a:t>　　把长短、粗细相同的</a:t>
            </a:r>
            <a:r>
              <a:rPr lang="en-US" sz="2300" u="none" spc="0">
                <a:solidFill>
                  <a:srgbClr val="FFD732">
                    <a:alpha val="100000"/>
                  </a:srgbClr>
                </a:solidFill>
                <a:latin typeface="微软雅黑"/>
              </a:rPr>
              <a:t>铜丝和镍铬合金丝</a:t>
            </a:r>
            <a:r>
              <a:rPr lang="en-US" sz="2300" u="none" spc="0">
                <a:solidFill>
                  <a:srgbClr val="FFFFFF">
                    <a:alpha val="100000"/>
                  </a:srgbClr>
                </a:solidFill>
                <a:latin typeface="微软雅黑"/>
              </a:rPr>
              <a:t>分别接入电路，闭合开关，观察电路中</a:t>
            </a:r>
            <a:r>
              <a:rPr lang="en-US" sz="2300" u="none" spc="0">
                <a:solidFill>
                  <a:srgbClr val="FFD732">
                    <a:alpha val="100000"/>
                  </a:srgbClr>
                </a:solidFill>
                <a:latin typeface="微软雅黑"/>
              </a:rPr>
              <a:t>小灯泡的亮度</a:t>
            </a:r>
            <a:r>
              <a:rPr lang="en-US" sz="2300" u="none" spc="0">
                <a:solidFill>
                  <a:srgbClr val="FFFFFF">
                    <a:alpha val="100000"/>
                  </a:srgbClr>
                </a:solidFill>
                <a:latin typeface="微软雅黑"/>
              </a:rPr>
              <a:t>。</a:t>
            </a:r>
          </a:p>
        </p:txBody>
      </p:sp>
      <p:sp>
        <p:nvSpPr>
          <p:cNvPr id="3" name="文本框 2"/>
          <p:cNvSpPr txBox="1"/>
          <p:nvPr/>
        </p:nvSpPr>
        <p:spPr>
          <a:xfrm>
            <a:off x="381000" y="390525"/>
            <a:ext cx="57150" cy="304800"/>
          </a:xfrm>
          <a:prstGeom prst="rect">
            <a:avLst/>
          </a:prstGeom>
          <a:solidFill>
            <a:srgbClr val="F65D5D">
              <a:alpha val="100000"/>
            </a:srgbClr>
          </a:solidFill>
        </p:spPr>
        <p:txBody>
          <a:bodyPr lIns="91440" tIns="45720" rIns="91440" bIns="45720" rtlCol="0">
            <a:spAutoFit/>
          </a:bodyPr>
          <a:lstStyle/>
          <a:p>
            <a:pPr marL="0" marR="0" lvl="0" indent="0" algn="l" fontAlgn="base">
              <a:lnSpc>
                <a:spcPct val="100000"/>
              </a:lnSpc>
            </a:pPr>
            <a:endParaRPr/>
          </a:p>
        </p:txBody>
      </p:sp>
      <p:sp>
        <p:nvSpPr>
          <p:cNvPr id="4" name="文本框 3"/>
          <p:cNvSpPr txBox="1"/>
          <p:nvPr/>
        </p:nvSpPr>
        <p:spPr>
          <a:xfrm>
            <a:off x="628650" y="266700"/>
            <a:ext cx="8505825" cy="0"/>
          </a:xfrm>
          <a:prstGeom prst="rect">
            <a:avLst/>
          </a:prstGeom>
          <a:noFill/>
        </p:spPr>
        <p:txBody>
          <a:bodyPr lIns="0" tIns="0" rIns="0" bIns="0" rtlCol="0">
            <a:spAutoFit/>
          </a:bodyPr>
          <a:lstStyle/>
          <a:p>
            <a:pPr marL="0" marR="0" lvl="0" indent="0" algn="l" fontAlgn="base">
              <a:lnSpc>
                <a:spcPct val="125000"/>
              </a:lnSpc>
            </a:pPr>
            <a:r>
              <a:rPr lang="en-US" sz="2400" b="1" u="none" spc="0">
                <a:solidFill>
                  <a:srgbClr val="FFFFFF">
                    <a:alpha val="100000"/>
                  </a:srgbClr>
                </a:solidFill>
                <a:latin typeface="微软雅黑"/>
              </a:rPr>
              <a:t>演示实验1</a:t>
            </a:r>
          </a:p>
        </p:txBody>
      </p:sp>
      <p:sp>
        <p:nvSpPr>
          <p:cNvPr id="5" name="文本框 4"/>
          <p:cNvSpPr txBox="1"/>
          <p:nvPr/>
        </p:nvSpPr>
        <p:spPr>
          <a:xfrm>
            <a:off x="628650" y="1714500"/>
            <a:ext cx="8505825" cy="0"/>
          </a:xfrm>
          <a:prstGeom prst="rect">
            <a:avLst/>
          </a:prstGeom>
          <a:noFill/>
        </p:spPr>
        <p:txBody>
          <a:bodyPr lIns="0" tIns="0" rIns="0" bIns="0" rtlCol="0">
            <a:spAutoFit/>
          </a:bodyPr>
          <a:lstStyle/>
          <a:p>
            <a:pPr marL="0" marR="0" lvl="0" indent="0" algn="l" fontAlgn="base">
              <a:lnSpc>
                <a:spcPct val="125000"/>
              </a:lnSpc>
            </a:pPr>
            <a:r>
              <a:rPr lang="en-US" sz="2300" u="none" spc="0">
                <a:solidFill>
                  <a:srgbClr val="FFFFFF">
                    <a:alpha val="100000"/>
                  </a:srgbClr>
                </a:solidFill>
                <a:latin typeface="微软雅黑"/>
              </a:rPr>
              <a:t>实验电路</a:t>
            </a:r>
          </a:p>
        </p:txBody>
      </p:sp>
      <p:sp>
        <p:nvSpPr>
          <p:cNvPr id="6" name="文本框 5"/>
          <p:cNvSpPr txBox="1"/>
          <p:nvPr/>
        </p:nvSpPr>
        <p:spPr>
          <a:xfrm>
            <a:off x="628650" y="4057650"/>
            <a:ext cx="8505825" cy="0"/>
          </a:xfrm>
          <a:prstGeom prst="rect">
            <a:avLst/>
          </a:prstGeom>
          <a:noFill/>
        </p:spPr>
        <p:txBody>
          <a:bodyPr lIns="0" tIns="0" rIns="0" bIns="0" rtlCol="0">
            <a:spAutoFit/>
          </a:bodyPr>
          <a:lstStyle/>
          <a:p>
            <a:pPr marL="0" marR="0" lvl="0" indent="0" algn="l" fontAlgn="base">
              <a:lnSpc>
                <a:spcPct val="125000"/>
              </a:lnSpc>
            </a:pPr>
            <a:r>
              <a:rPr lang="en-US" sz="2300" u="none" spc="0">
                <a:solidFill>
                  <a:srgbClr val="FFFFFF">
                    <a:alpha val="100000"/>
                  </a:srgbClr>
                </a:solidFill>
                <a:latin typeface="微软雅黑"/>
              </a:rPr>
              <a:t>实验现象</a:t>
            </a:r>
          </a:p>
        </p:txBody>
      </p:sp>
      <p:sp>
        <p:nvSpPr>
          <p:cNvPr id="7" name="文本框 6"/>
          <p:cNvSpPr txBox="1"/>
          <p:nvPr/>
        </p:nvSpPr>
        <p:spPr>
          <a:xfrm>
            <a:off x="1895475" y="4057650"/>
            <a:ext cx="7239000" cy="0"/>
          </a:xfrm>
          <a:prstGeom prst="rect">
            <a:avLst/>
          </a:prstGeom>
          <a:noFill/>
        </p:spPr>
        <p:txBody>
          <a:bodyPr lIns="0" tIns="0" rIns="0" bIns="0" rtlCol="0">
            <a:spAutoFit/>
          </a:bodyPr>
          <a:lstStyle/>
          <a:p>
            <a:pPr marL="0" marR="0" lvl="0" indent="0" algn="l" fontAlgn="base">
              <a:lnSpc>
                <a:spcPct val="125000"/>
              </a:lnSpc>
            </a:pPr>
            <a:r>
              <a:rPr lang="en-US" sz="2300" u="none" spc="0">
                <a:solidFill>
                  <a:srgbClr val="FFD732">
                    <a:alpha val="100000"/>
                  </a:srgbClr>
                </a:solidFill>
                <a:latin typeface="微软雅黑"/>
              </a:rPr>
              <a:t>小灯泡的亮度不同。</a:t>
            </a:r>
          </a:p>
        </p:txBody>
      </p:sp>
      <p:pic>
        <p:nvPicPr>
          <p:cNvPr id="8" name="图片 7"/>
          <p:cNvPicPr>
            <a:picLocks/>
          </p:cNvPicPr>
          <p:nvPr/>
        </p:nvPicPr>
        <p:blipFill>
          <a:blip r:embed="rId2"/>
          <a:stretch>
            <a:fillRect/>
          </a:stretch>
        </p:blipFill>
        <p:spPr>
          <a:xfrm>
            <a:off x="1962150" y="1685925"/>
            <a:ext cx="4838700" cy="22860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383747">
            <a:alpha val="100000"/>
          </a:srgbClr>
        </a:solidFill>
        <a:effectLst/>
      </p:bgPr>
    </p:bg>
    <p:spTree>
      <p:nvGrpSpPr>
        <p:cNvPr id="1" name=""/>
        <p:cNvGrpSpPr/>
        <p:nvPr/>
      </p:nvGrpSpPr>
      <p:grpSpPr>
        <a:xfrm>
          <a:off x="381000" y="266700"/>
          <a:ext cx="9134475" cy="4657725"/>
          <a:chOff x="381000" y="266700"/>
          <a:chExt cx="9134475" cy="4657725"/>
        </a:xfrm>
      </p:grpSpPr>
      <p:sp>
        <p:nvSpPr>
          <p:cNvPr id="2" name="文本框 1"/>
          <p:cNvSpPr txBox="1"/>
          <p:nvPr/>
        </p:nvSpPr>
        <p:spPr>
          <a:xfrm>
            <a:off x="809625" y="1162050"/>
            <a:ext cx="7505700" cy="0"/>
          </a:xfrm>
          <a:prstGeom prst="rect">
            <a:avLst/>
          </a:prstGeom>
          <a:noFill/>
        </p:spPr>
        <p:txBody>
          <a:bodyPr lIns="0" tIns="0" rIns="0" bIns="0" rtlCol="0">
            <a:spAutoFit/>
          </a:bodyPr>
          <a:lstStyle/>
          <a:p>
            <a:pPr marL="0" marR="0" lvl="0" indent="0" algn="l" fontAlgn="base">
              <a:lnSpc>
                <a:spcPct val="125000"/>
              </a:lnSpc>
            </a:pPr>
            <a:r>
              <a:rPr lang="en-US" sz="2300" u="none" spc="0">
                <a:solidFill>
                  <a:srgbClr val="FFFFFF">
                    <a:alpha val="100000"/>
                  </a:srgbClr>
                </a:solidFill>
                <a:latin typeface="微软雅黑"/>
              </a:rPr>
              <a:t>　　在上述实验中，接入电流表，</a:t>
            </a:r>
            <a:r>
              <a:rPr lang="en-US" sz="2300" u="none" spc="0">
                <a:solidFill>
                  <a:srgbClr val="FFD732">
                    <a:alpha val="100000"/>
                  </a:srgbClr>
                </a:solidFill>
                <a:latin typeface="微软雅黑"/>
              </a:rPr>
              <a:t>观察电流表的示数</a:t>
            </a:r>
            <a:r>
              <a:rPr lang="en-US" sz="2300" u="none" spc="0">
                <a:solidFill>
                  <a:srgbClr val="FFFFFF">
                    <a:alpha val="100000"/>
                  </a:srgbClr>
                </a:solidFill>
                <a:latin typeface="微软雅黑"/>
              </a:rPr>
              <a:t>变化，并继续观察</a:t>
            </a:r>
            <a:r>
              <a:rPr lang="en-US" sz="2300" u="none" spc="0">
                <a:solidFill>
                  <a:srgbClr val="FFD732">
                    <a:alpha val="100000"/>
                  </a:srgbClr>
                </a:solidFill>
                <a:latin typeface="微软雅黑"/>
              </a:rPr>
              <a:t>小灯泡的亮度</a:t>
            </a:r>
            <a:r>
              <a:rPr lang="en-US" sz="2300" u="none" spc="0">
                <a:solidFill>
                  <a:srgbClr val="FFFFFF">
                    <a:alpha val="100000"/>
                  </a:srgbClr>
                </a:solidFill>
                <a:latin typeface="微软雅黑"/>
              </a:rPr>
              <a:t>。</a:t>
            </a:r>
          </a:p>
        </p:txBody>
      </p:sp>
      <p:sp>
        <p:nvSpPr>
          <p:cNvPr id="3" name="文本框 2"/>
          <p:cNvSpPr txBox="1"/>
          <p:nvPr/>
        </p:nvSpPr>
        <p:spPr>
          <a:xfrm>
            <a:off x="381000" y="390525"/>
            <a:ext cx="57150" cy="304800"/>
          </a:xfrm>
          <a:prstGeom prst="rect">
            <a:avLst/>
          </a:prstGeom>
          <a:solidFill>
            <a:srgbClr val="F65D5D">
              <a:alpha val="100000"/>
            </a:srgbClr>
          </a:solidFill>
        </p:spPr>
        <p:txBody>
          <a:bodyPr lIns="91440" tIns="45720" rIns="91440" bIns="45720" rtlCol="0">
            <a:spAutoFit/>
          </a:bodyPr>
          <a:lstStyle/>
          <a:p>
            <a:pPr marL="0" marR="0" lvl="0" indent="0" algn="l" fontAlgn="base">
              <a:lnSpc>
                <a:spcPct val="100000"/>
              </a:lnSpc>
            </a:pPr>
            <a:endParaRPr/>
          </a:p>
        </p:txBody>
      </p:sp>
      <p:sp>
        <p:nvSpPr>
          <p:cNvPr id="4" name="文本框 3"/>
          <p:cNvSpPr txBox="1"/>
          <p:nvPr/>
        </p:nvSpPr>
        <p:spPr>
          <a:xfrm>
            <a:off x="628650" y="266700"/>
            <a:ext cx="8505825" cy="0"/>
          </a:xfrm>
          <a:prstGeom prst="rect">
            <a:avLst/>
          </a:prstGeom>
          <a:noFill/>
        </p:spPr>
        <p:txBody>
          <a:bodyPr lIns="0" tIns="0" rIns="0" bIns="0" rtlCol="0">
            <a:spAutoFit/>
          </a:bodyPr>
          <a:lstStyle/>
          <a:p>
            <a:pPr marL="0" marR="0" lvl="0" indent="0" algn="l" fontAlgn="base">
              <a:lnSpc>
                <a:spcPct val="125000"/>
              </a:lnSpc>
            </a:pPr>
            <a:r>
              <a:rPr lang="en-US" sz="2400" b="1" u="none" spc="0">
                <a:solidFill>
                  <a:srgbClr val="FFFFFF">
                    <a:alpha val="100000"/>
                  </a:srgbClr>
                </a:solidFill>
                <a:latin typeface="微软雅黑"/>
              </a:rPr>
              <a:t>演示实验2</a:t>
            </a:r>
          </a:p>
        </p:txBody>
      </p:sp>
      <p:sp>
        <p:nvSpPr>
          <p:cNvPr id="5" name="文本框 4"/>
          <p:cNvSpPr txBox="1"/>
          <p:nvPr/>
        </p:nvSpPr>
        <p:spPr>
          <a:xfrm>
            <a:off x="809625" y="3533775"/>
            <a:ext cx="8324850" cy="0"/>
          </a:xfrm>
          <a:prstGeom prst="rect">
            <a:avLst/>
          </a:prstGeom>
          <a:noFill/>
        </p:spPr>
        <p:txBody>
          <a:bodyPr lIns="0" tIns="0" rIns="0" bIns="0" rtlCol="0">
            <a:spAutoFit/>
          </a:bodyPr>
          <a:lstStyle/>
          <a:p>
            <a:pPr marL="0" marR="0" lvl="0" indent="0" algn="l" fontAlgn="base">
              <a:lnSpc>
                <a:spcPct val="125000"/>
              </a:lnSpc>
            </a:pPr>
            <a:r>
              <a:rPr lang="en-US" sz="2300" u="none" spc="0">
                <a:solidFill>
                  <a:srgbClr val="FFFFFF">
                    <a:alpha val="100000"/>
                  </a:srgbClr>
                </a:solidFill>
                <a:latin typeface="微软雅黑"/>
              </a:rPr>
              <a:t>把</a:t>
            </a:r>
            <a:r>
              <a:rPr lang="en-US" sz="2300" u="none" spc="0">
                <a:solidFill>
                  <a:srgbClr val="FFD732">
                    <a:alpha val="100000"/>
                  </a:srgbClr>
                </a:solidFill>
                <a:latin typeface="微软雅黑"/>
              </a:rPr>
              <a:t>铜丝</a:t>
            </a:r>
            <a:r>
              <a:rPr lang="en-US" sz="2300" u="none" spc="0">
                <a:solidFill>
                  <a:srgbClr val="FFFFFF">
                    <a:alpha val="100000"/>
                  </a:srgbClr>
                </a:solidFill>
                <a:latin typeface="微软雅黑"/>
              </a:rPr>
              <a:t>接入电路时，电流较</a:t>
            </a:r>
            <a:r>
              <a:rPr lang="en-US" sz="2300" u="none" spc="0">
                <a:solidFill>
                  <a:srgbClr val="FFD732">
                    <a:alpha val="100000"/>
                  </a:srgbClr>
                </a:solidFill>
                <a:latin typeface="微软雅黑"/>
              </a:rPr>
              <a:t>大</a:t>
            </a:r>
            <a:r>
              <a:rPr lang="en-US" sz="2300" u="none" spc="0">
                <a:solidFill>
                  <a:srgbClr val="FFFFFF">
                    <a:alpha val="100000"/>
                  </a:srgbClr>
                </a:solidFill>
                <a:latin typeface="微软雅黑"/>
              </a:rPr>
              <a:t>，小灯泡较</a:t>
            </a:r>
            <a:r>
              <a:rPr lang="en-US" sz="2300" u="none" spc="0">
                <a:solidFill>
                  <a:srgbClr val="FFD732">
                    <a:alpha val="100000"/>
                  </a:srgbClr>
                </a:solidFill>
                <a:latin typeface="微软雅黑"/>
              </a:rPr>
              <a:t>明亮</a:t>
            </a:r>
            <a:r>
              <a:rPr lang="en-US" sz="2300" u="none" spc="0">
                <a:solidFill>
                  <a:srgbClr val="FFFFFF">
                    <a:alpha val="100000"/>
                  </a:srgbClr>
                </a:solidFill>
                <a:latin typeface="微软雅黑"/>
              </a:rPr>
              <a:t>；
把</a:t>
            </a:r>
            <a:r>
              <a:rPr lang="en-US" sz="2300" u="none" spc="0">
                <a:solidFill>
                  <a:srgbClr val="FFD732">
                    <a:alpha val="100000"/>
                  </a:srgbClr>
                </a:solidFill>
                <a:latin typeface="微软雅黑"/>
              </a:rPr>
              <a:t>镍铬合金丝</a:t>
            </a:r>
            <a:r>
              <a:rPr lang="en-US" sz="2300" u="none" spc="0">
                <a:solidFill>
                  <a:srgbClr val="FFFFFF">
                    <a:alpha val="100000"/>
                  </a:srgbClr>
                </a:solidFill>
                <a:latin typeface="微软雅黑"/>
              </a:rPr>
              <a:t>接入电路时，电流较</a:t>
            </a:r>
            <a:r>
              <a:rPr lang="en-US" sz="2300" u="none" spc="0">
                <a:solidFill>
                  <a:srgbClr val="FFD732">
                    <a:alpha val="100000"/>
                  </a:srgbClr>
                </a:solidFill>
                <a:latin typeface="微软雅黑"/>
              </a:rPr>
              <a:t>小</a:t>
            </a:r>
            <a:r>
              <a:rPr lang="en-US" sz="2300" u="none" spc="0">
                <a:solidFill>
                  <a:srgbClr val="FFFFFF">
                    <a:alpha val="100000"/>
                  </a:srgbClr>
                </a:solidFill>
                <a:latin typeface="微软雅黑"/>
              </a:rPr>
              <a:t>，小灯泡</a:t>
            </a:r>
            <a:r>
              <a:rPr lang="en-US" sz="2300" u="none" spc="0">
                <a:solidFill>
                  <a:srgbClr val="FFD732">
                    <a:alpha val="100000"/>
                  </a:srgbClr>
                </a:solidFill>
                <a:latin typeface="微软雅黑"/>
              </a:rPr>
              <a:t>较暗</a:t>
            </a:r>
            <a:r>
              <a:rPr lang="en-US" sz="2300" u="none" spc="0">
                <a:solidFill>
                  <a:srgbClr val="FFFFFF">
                    <a:alpha val="100000"/>
                  </a:srgbClr>
                </a:solidFill>
                <a:latin typeface="微软雅黑"/>
              </a:rPr>
              <a:t>。 　</a:t>
            </a:r>
          </a:p>
        </p:txBody>
      </p:sp>
      <p:sp>
        <p:nvSpPr>
          <p:cNvPr id="6" name="文本框 5"/>
          <p:cNvSpPr txBox="1"/>
          <p:nvPr/>
        </p:nvSpPr>
        <p:spPr>
          <a:xfrm>
            <a:off x="809625" y="4362450"/>
            <a:ext cx="8324850" cy="0"/>
          </a:xfrm>
          <a:prstGeom prst="rect">
            <a:avLst/>
          </a:prstGeom>
          <a:noFill/>
        </p:spPr>
        <p:txBody>
          <a:bodyPr lIns="0" tIns="0" rIns="0" bIns="0" rtlCol="0">
            <a:spAutoFit/>
          </a:bodyPr>
          <a:lstStyle/>
          <a:p>
            <a:pPr marL="0" marR="0" lvl="0" indent="0" algn="l" fontAlgn="base">
              <a:lnSpc>
                <a:spcPct val="125000"/>
              </a:lnSpc>
            </a:pPr>
            <a:r>
              <a:rPr lang="en-US" sz="2300" u="none" spc="0">
                <a:solidFill>
                  <a:srgbClr val="F65E5E">
                    <a:alpha val="100000"/>
                  </a:srgbClr>
                </a:solidFill>
                <a:latin typeface="微软雅黑"/>
              </a:rPr>
              <a:t>导体确实对电流有阻碍作用。</a:t>
            </a:r>
          </a:p>
        </p:txBody>
      </p:sp>
      <p:pic>
        <p:nvPicPr>
          <p:cNvPr id="7" name="图片 6"/>
          <p:cNvPicPr>
            <a:picLocks/>
          </p:cNvPicPr>
          <p:nvPr/>
        </p:nvPicPr>
        <p:blipFill>
          <a:blip r:embed="rId2"/>
          <a:stretch>
            <a:fillRect/>
          </a:stretch>
        </p:blipFill>
        <p:spPr>
          <a:xfrm>
            <a:off x="628650" y="4543425"/>
            <a:ext cx="114300" cy="114300"/>
          </a:xfrm>
          <a:prstGeom prst="rect">
            <a:avLst/>
          </a:prstGeom>
        </p:spPr>
      </p:pic>
      <p:sp>
        <p:nvSpPr>
          <p:cNvPr id="8" name="文本框 7"/>
          <p:cNvSpPr txBox="1"/>
          <p:nvPr/>
        </p:nvSpPr>
        <p:spPr>
          <a:xfrm>
            <a:off x="809625" y="2009775"/>
            <a:ext cx="8324850" cy="0"/>
          </a:xfrm>
          <a:prstGeom prst="rect">
            <a:avLst/>
          </a:prstGeom>
          <a:noFill/>
        </p:spPr>
        <p:txBody>
          <a:bodyPr lIns="0" tIns="0" rIns="0" bIns="0" rtlCol="0">
            <a:spAutoFit/>
          </a:bodyPr>
          <a:lstStyle/>
          <a:p>
            <a:pPr marL="0" marR="0" lvl="0" indent="0" algn="l" fontAlgn="base">
              <a:lnSpc>
                <a:spcPct val="125000"/>
              </a:lnSpc>
            </a:pPr>
            <a:r>
              <a:rPr lang="en-US" sz="2300" u="none" spc="0">
                <a:solidFill>
                  <a:srgbClr val="FFFFFF">
                    <a:alpha val="100000"/>
                  </a:srgbClr>
                </a:solidFill>
                <a:latin typeface="微软雅黑"/>
              </a:rPr>
              <a:t>实验电路</a:t>
            </a:r>
          </a:p>
        </p:txBody>
      </p:sp>
      <p:sp>
        <p:nvSpPr>
          <p:cNvPr id="9" name="文本框 8"/>
          <p:cNvSpPr txBox="1"/>
          <p:nvPr/>
        </p:nvSpPr>
        <p:spPr>
          <a:xfrm>
            <a:off x="809625" y="3143250"/>
            <a:ext cx="8324850" cy="0"/>
          </a:xfrm>
          <a:prstGeom prst="rect">
            <a:avLst/>
          </a:prstGeom>
          <a:noFill/>
        </p:spPr>
        <p:txBody>
          <a:bodyPr lIns="0" tIns="0" rIns="0" bIns="0" rtlCol="0">
            <a:spAutoFit/>
          </a:bodyPr>
          <a:lstStyle/>
          <a:p>
            <a:pPr marL="0" marR="0" lvl="0" indent="0" algn="l" fontAlgn="base">
              <a:lnSpc>
                <a:spcPct val="125000"/>
              </a:lnSpc>
            </a:pPr>
            <a:r>
              <a:rPr lang="en-US" sz="2300" u="none" spc="0">
                <a:solidFill>
                  <a:srgbClr val="FFFFFF">
                    <a:alpha val="100000"/>
                  </a:srgbClr>
                </a:solidFill>
                <a:latin typeface="微软雅黑"/>
              </a:rPr>
              <a:t>实验现象</a:t>
            </a:r>
          </a:p>
        </p:txBody>
      </p:sp>
      <p:pic>
        <p:nvPicPr>
          <p:cNvPr id="10" name="图片 9"/>
          <p:cNvPicPr>
            <a:picLocks/>
          </p:cNvPicPr>
          <p:nvPr/>
        </p:nvPicPr>
        <p:blipFill>
          <a:blip r:embed="rId3"/>
          <a:stretch>
            <a:fillRect/>
          </a:stretch>
        </p:blipFill>
        <p:spPr>
          <a:xfrm>
            <a:off x="3657600" y="1685925"/>
            <a:ext cx="4133850" cy="19812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6" grpId="0"/>
      <p:bldP spid="7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383747">
            <a:alpha val="100000"/>
          </a:srgbClr>
        </a:solidFill>
        <a:effectLst/>
      </p:bgPr>
    </p:bg>
    <p:spTree>
      <p:nvGrpSpPr>
        <p:cNvPr id="1" name=""/>
        <p:cNvGrpSpPr/>
        <p:nvPr/>
      </p:nvGrpSpPr>
      <p:grpSpPr>
        <a:xfrm>
          <a:off x="609600" y="533400"/>
          <a:ext cx="9134475" cy="4229100"/>
          <a:chOff x="609600" y="533400"/>
          <a:chExt cx="9134475" cy="4229100"/>
        </a:xfrm>
      </p:grpSpPr>
      <p:sp>
        <p:nvSpPr>
          <p:cNvPr id="2" name="文本框 1"/>
          <p:cNvSpPr txBox="1"/>
          <p:nvPr/>
        </p:nvSpPr>
        <p:spPr>
          <a:xfrm>
            <a:off x="1028700" y="533400"/>
            <a:ext cx="7439025" cy="0"/>
          </a:xfrm>
          <a:prstGeom prst="rect">
            <a:avLst/>
          </a:prstGeom>
          <a:noFill/>
        </p:spPr>
        <p:txBody>
          <a:bodyPr lIns="0" tIns="0" rIns="0" bIns="0" rtlCol="0">
            <a:spAutoFit/>
          </a:bodyPr>
          <a:lstStyle/>
          <a:p>
            <a:pPr marL="0" marR="0" lvl="0" indent="0" algn="l" fontAlgn="base">
              <a:lnSpc>
                <a:spcPct val="125000"/>
              </a:lnSpc>
            </a:pPr>
            <a:r>
              <a:rPr lang="en-US" sz="2300" u="none" spc="0">
                <a:solidFill>
                  <a:srgbClr val="FFFFFF">
                    <a:alpha val="100000"/>
                  </a:srgbClr>
                </a:solidFill>
                <a:latin typeface="微软雅黑"/>
              </a:rPr>
              <a:t>在相同的电压下，通过铜丝的电流比镍铬合金丝的大，为什么会有这种差别呢？</a:t>
            </a:r>
          </a:p>
        </p:txBody>
      </p:sp>
      <p:pic>
        <p:nvPicPr>
          <p:cNvPr id="3" name="图片 2"/>
          <p:cNvPicPr>
            <a:picLocks/>
          </p:cNvPicPr>
          <p:nvPr/>
        </p:nvPicPr>
        <p:blipFill>
          <a:blip r:embed="rId2"/>
          <a:stretch>
            <a:fillRect/>
          </a:stretch>
        </p:blipFill>
        <p:spPr>
          <a:xfrm>
            <a:off x="609600" y="561975"/>
            <a:ext cx="419100" cy="419100"/>
          </a:xfrm>
          <a:prstGeom prst="rect">
            <a:avLst/>
          </a:prstGeom>
        </p:spPr>
      </p:pic>
      <p:sp>
        <p:nvSpPr>
          <p:cNvPr id="4" name="文本框 3"/>
          <p:cNvSpPr txBox="1"/>
          <p:nvPr/>
        </p:nvSpPr>
        <p:spPr>
          <a:xfrm>
            <a:off x="1028700" y="1495425"/>
            <a:ext cx="8105775" cy="0"/>
          </a:xfrm>
          <a:prstGeom prst="rect">
            <a:avLst/>
          </a:prstGeom>
          <a:noFill/>
        </p:spPr>
        <p:txBody>
          <a:bodyPr lIns="0" tIns="0" rIns="0" bIns="0" rtlCol="0">
            <a:spAutoFit/>
          </a:bodyPr>
          <a:lstStyle/>
          <a:p>
            <a:pPr marL="0" marR="0" lvl="0" indent="0" algn="l" fontAlgn="base">
              <a:lnSpc>
                <a:spcPct val="125000"/>
              </a:lnSpc>
            </a:pPr>
            <a:r>
              <a:rPr lang="en-US" sz="2300" u="none" spc="0">
                <a:solidFill>
                  <a:srgbClr val="FFFFFF">
                    <a:alpha val="100000"/>
                  </a:srgbClr>
                </a:solidFill>
                <a:latin typeface="微软雅黑"/>
              </a:rPr>
              <a:t>实验现象:</a:t>
            </a:r>
          </a:p>
        </p:txBody>
      </p:sp>
      <p:sp>
        <p:nvSpPr>
          <p:cNvPr id="5" name="文本框 4"/>
          <p:cNvSpPr txBox="1"/>
          <p:nvPr/>
        </p:nvSpPr>
        <p:spPr>
          <a:xfrm>
            <a:off x="1038225" y="1952625"/>
            <a:ext cx="8096250" cy="0"/>
          </a:xfrm>
          <a:prstGeom prst="rect">
            <a:avLst/>
          </a:prstGeom>
          <a:noFill/>
        </p:spPr>
        <p:txBody>
          <a:bodyPr lIns="0" tIns="0" rIns="0" bIns="0" rtlCol="0">
            <a:spAutoFit/>
          </a:bodyPr>
          <a:lstStyle/>
          <a:p>
            <a:pPr marL="0" marR="0" lvl="0" indent="0" algn="l" fontAlgn="base">
              <a:lnSpc>
                <a:spcPct val="125000"/>
              </a:lnSpc>
            </a:pPr>
            <a:r>
              <a:rPr lang="en-US" sz="2300" u="none" spc="0">
                <a:solidFill>
                  <a:srgbClr val="FFFFFF">
                    <a:alpha val="100000"/>
                  </a:srgbClr>
                </a:solidFill>
                <a:latin typeface="微软雅黑"/>
              </a:rPr>
              <a:t>导体虽然容易导电，但对电流也有一定的</a:t>
            </a:r>
            <a:r>
              <a:rPr lang="en-US" sz="2300" u="none" spc="0">
                <a:solidFill>
                  <a:srgbClr val="FFD732">
                    <a:alpha val="100000"/>
                  </a:srgbClr>
                </a:solidFill>
                <a:latin typeface="微软雅黑"/>
              </a:rPr>
              <a:t>阻碍作用。</a:t>
            </a:r>
            <a:r>
              <a:t/>
            </a:r>
            <a:br/>
            <a:endParaRPr/>
          </a:p>
        </p:txBody>
      </p:sp>
      <p:sp>
        <p:nvSpPr>
          <p:cNvPr id="6" name="文本框 5"/>
          <p:cNvSpPr txBox="1"/>
          <p:nvPr/>
        </p:nvSpPr>
        <p:spPr>
          <a:xfrm>
            <a:off x="1038225" y="2428875"/>
            <a:ext cx="7458075" cy="0"/>
          </a:xfrm>
          <a:prstGeom prst="rect">
            <a:avLst/>
          </a:prstGeom>
          <a:noFill/>
        </p:spPr>
        <p:txBody>
          <a:bodyPr lIns="0" tIns="0" rIns="0" bIns="0" rtlCol="0">
            <a:spAutoFit/>
          </a:bodyPr>
          <a:lstStyle/>
          <a:p>
            <a:pPr marL="0" marR="0" lvl="0" indent="0" algn="l" fontAlgn="base">
              <a:lnSpc>
                <a:spcPct val="125000"/>
              </a:lnSpc>
            </a:pPr>
            <a:r>
              <a:rPr lang="en-US" sz="2300" u="none" spc="0">
                <a:solidFill>
                  <a:srgbClr val="FFFFFF">
                    <a:alpha val="100000"/>
                  </a:srgbClr>
                </a:solidFill>
                <a:latin typeface="微软雅黑"/>
              </a:rPr>
              <a:t>在相同的电压下，通过铜丝的</a:t>
            </a:r>
            <a:r>
              <a:rPr lang="en-US" sz="2300" u="none" spc="0">
                <a:solidFill>
                  <a:srgbClr val="FFD732">
                    <a:alpha val="100000"/>
                  </a:srgbClr>
                </a:solidFill>
                <a:latin typeface="微软雅黑"/>
              </a:rPr>
              <a:t>电流</a:t>
            </a:r>
            <a:r>
              <a:rPr lang="en-US" sz="2300" u="none" spc="0">
                <a:solidFill>
                  <a:srgbClr val="FFFFFF">
                    <a:alpha val="100000"/>
                  </a:srgbClr>
                </a:solidFill>
                <a:latin typeface="微软雅黑"/>
              </a:rPr>
              <a:t>比较</a:t>
            </a:r>
            <a:r>
              <a:rPr lang="en-US" sz="2300" u="none" spc="0">
                <a:solidFill>
                  <a:srgbClr val="FFD732">
                    <a:alpha val="100000"/>
                  </a:srgbClr>
                </a:solidFill>
                <a:latin typeface="微软雅黑"/>
              </a:rPr>
              <a:t>大</a:t>
            </a:r>
            <a:r>
              <a:rPr lang="en-US" sz="2300" u="none" spc="0">
                <a:solidFill>
                  <a:srgbClr val="FFFFFF">
                    <a:alpha val="100000"/>
                  </a:srgbClr>
                </a:solidFill>
                <a:latin typeface="微软雅黑"/>
              </a:rPr>
              <a:t>，表明铜丝对电流的</a:t>
            </a:r>
            <a:r>
              <a:rPr lang="en-US" sz="2300" u="none" spc="0">
                <a:solidFill>
                  <a:srgbClr val="FFD732">
                    <a:alpha val="100000"/>
                  </a:srgbClr>
                </a:solidFill>
                <a:latin typeface="微软雅黑"/>
              </a:rPr>
              <a:t>阻碍作用</a:t>
            </a:r>
            <a:r>
              <a:rPr lang="en-US" sz="2300" u="none" spc="0">
                <a:solidFill>
                  <a:srgbClr val="FFFFFF">
                    <a:alpha val="100000"/>
                  </a:srgbClr>
                </a:solidFill>
                <a:latin typeface="微软雅黑"/>
              </a:rPr>
              <a:t>比较</a:t>
            </a:r>
            <a:r>
              <a:rPr lang="en-US" sz="2300" u="none" spc="0">
                <a:solidFill>
                  <a:srgbClr val="FFD732">
                    <a:alpha val="100000"/>
                  </a:srgbClr>
                </a:solidFill>
                <a:latin typeface="微软雅黑"/>
              </a:rPr>
              <a:t>小</a:t>
            </a:r>
            <a:r>
              <a:rPr lang="en-US" sz="2300" u="none" spc="0">
                <a:solidFill>
                  <a:srgbClr val="FFFFFF">
                    <a:alpha val="100000"/>
                  </a:srgbClr>
                </a:solidFill>
                <a:latin typeface="微软雅黑"/>
              </a:rPr>
              <a:t>；</a:t>
            </a:r>
          </a:p>
        </p:txBody>
      </p:sp>
      <p:sp>
        <p:nvSpPr>
          <p:cNvPr id="7" name="文本框 6"/>
          <p:cNvSpPr txBox="1"/>
          <p:nvPr/>
        </p:nvSpPr>
        <p:spPr>
          <a:xfrm>
            <a:off x="1028700" y="3286125"/>
            <a:ext cx="7505700" cy="0"/>
          </a:xfrm>
          <a:prstGeom prst="rect">
            <a:avLst/>
          </a:prstGeom>
          <a:noFill/>
        </p:spPr>
        <p:txBody>
          <a:bodyPr lIns="0" tIns="0" rIns="0" bIns="0" rtlCol="0">
            <a:spAutoFit/>
          </a:bodyPr>
          <a:lstStyle/>
          <a:p>
            <a:pPr marL="0" marR="0" lvl="0" indent="0" algn="l" fontAlgn="base">
              <a:lnSpc>
                <a:spcPct val="125000"/>
              </a:lnSpc>
            </a:pPr>
            <a:r>
              <a:rPr lang="en-US" sz="2300" u="none" spc="0">
                <a:solidFill>
                  <a:srgbClr val="FFFFFF">
                    <a:alpha val="100000"/>
                  </a:srgbClr>
                </a:solidFill>
                <a:latin typeface="微软雅黑"/>
              </a:rPr>
              <a:t>通过镍铬合金丝的</a:t>
            </a:r>
            <a:r>
              <a:rPr lang="en-US" sz="2300" u="none" spc="0">
                <a:solidFill>
                  <a:srgbClr val="FFD732">
                    <a:alpha val="100000"/>
                  </a:srgbClr>
                </a:solidFill>
                <a:latin typeface="微软雅黑"/>
              </a:rPr>
              <a:t>电流</a:t>
            </a:r>
            <a:r>
              <a:rPr lang="en-US" sz="2300" u="none" spc="0">
                <a:solidFill>
                  <a:srgbClr val="FFFFFF">
                    <a:alpha val="100000"/>
                  </a:srgbClr>
                </a:solidFill>
                <a:latin typeface="微软雅黑"/>
              </a:rPr>
              <a:t>比较</a:t>
            </a:r>
            <a:r>
              <a:rPr lang="en-US" sz="2300" u="none" spc="0">
                <a:solidFill>
                  <a:srgbClr val="FFD732">
                    <a:alpha val="100000"/>
                  </a:srgbClr>
                </a:solidFill>
                <a:latin typeface="微软雅黑"/>
              </a:rPr>
              <a:t>小</a:t>
            </a:r>
            <a:r>
              <a:rPr lang="en-US" sz="2300" u="none" spc="0">
                <a:solidFill>
                  <a:srgbClr val="FFFFFF">
                    <a:alpha val="100000"/>
                  </a:srgbClr>
                </a:solidFill>
                <a:latin typeface="微软雅黑"/>
              </a:rPr>
              <a:t>，表明镍铬合金丝对电流的</a:t>
            </a:r>
            <a:r>
              <a:rPr lang="en-US" sz="2300" u="none" spc="0">
                <a:solidFill>
                  <a:srgbClr val="FFD732">
                    <a:alpha val="100000"/>
                  </a:srgbClr>
                </a:solidFill>
                <a:latin typeface="微软雅黑"/>
              </a:rPr>
              <a:t>阻碍作用</a:t>
            </a:r>
            <a:r>
              <a:rPr lang="en-US" sz="2300" u="none" spc="0">
                <a:solidFill>
                  <a:srgbClr val="FFFFFF">
                    <a:alpha val="100000"/>
                  </a:srgbClr>
                </a:solidFill>
                <a:latin typeface="微软雅黑"/>
              </a:rPr>
              <a:t>比较</a:t>
            </a:r>
            <a:r>
              <a:rPr lang="en-US" sz="2300" u="none" spc="0">
                <a:solidFill>
                  <a:srgbClr val="FFD732">
                    <a:alpha val="100000"/>
                  </a:srgbClr>
                </a:solidFill>
                <a:latin typeface="微软雅黑"/>
              </a:rPr>
              <a:t>大</a:t>
            </a:r>
            <a:r>
              <a:rPr lang="en-US" sz="2300" u="none" spc="0">
                <a:solidFill>
                  <a:srgbClr val="FFFFFF">
                    <a:alpha val="100000"/>
                  </a:srgbClr>
                </a:solidFill>
                <a:latin typeface="微软雅黑"/>
              </a:rPr>
              <a:t>。</a:t>
            </a:r>
          </a:p>
        </p:txBody>
      </p:sp>
      <p:sp>
        <p:nvSpPr>
          <p:cNvPr id="8" name="文本框 7"/>
          <p:cNvSpPr txBox="1"/>
          <p:nvPr/>
        </p:nvSpPr>
        <p:spPr>
          <a:xfrm>
            <a:off x="1028700" y="4229100"/>
            <a:ext cx="8105775" cy="0"/>
          </a:xfrm>
          <a:prstGeom prst="rect">
            <a:avLst/>
          </a:prstGeom>
          <a:noFill/>
        </p:spPr>
        <p:txBody>
          <a:bodyPr lIns="0" tIns="0" rIns="0" bIns="0" rtlCol="0">
            <a:spAutoFit/>
          </a:bodyPr>
          <a:lstStyle/>
          <a:p>
            <a:pPr marL="0" marR="0" lvl="0" indent="0" algn="l" fontAlgn="base">
              <a:lnSpc>
                <a:spcPct val="125000"/>
              </a:lnSpc>
            </a:pPr>
            <a:r>
              <a:rPr lang="en-US" sz="2300" u="none" spc="0">
                <a:solidFill>
                  <a:srgbClr val="F65E5E">
                    <a:alpha val="100000"/>
                  </a:srgbClr>
                </a:solidFill>
                <a:latin typeface="微软雅黑"/>
              </a:rPr>
              <a:t>不同导体对电流的阻碍作用不同</a:t>
            </a:r>
          </a:p>
        </p:txBody>
      </p:sp>
      <p:pic>
        <p:nvPicPr>
          <p:cNvPr id="9" name="图片 8"/>
          <p:cNvPicPr>
            <a:picLocks/>
          </p:cNvPicPr>
          <p:nvPr/>
        </p:nvPicPr>
        <p:blipFill>
          <a:blip r:embed="rId3"/>
          <a:stretch>
            <a:fillRect/>
          </a:stretch>
        </p:blipFill>
        <p:spPr>
          <a:xfrm>
            <a:off x="800100" y="2143125"/>
            <a:ext cx="114300" cy="114300"/>
          </a:xfrm>
          <a:prstGeom prst="rect">
            <a:avLst/>
          </a:prstGeom>
        </p:spPr>
      </p:pic>
      <p:pic>
        <p:nvPicPr>
          <p:cNvPr id="10" name="图片 9"/>
          <p:cNvPicPr>
            <a:picLocks/>
          </p:cNvPicPr>
          <p:nvPr/>
        </p:nvPicPr>
        <p:blipFill>
          <a:blip r:embed="rId3"/>
          <a:stretch>
            <a:fillRect/>
          </a:stretch>
        </p:blipFill>
        <p:spPr>
          <a:xfrm>
            <a:off x="800100" y="3476625"/>
            <a:ext cx="114300" cy="114300"/>
          </a:xfrm>
          <a:prstGeom prst="rect">
            <a:avLst/>
          </a:prstGeom>
        </p:spPr>
      </p:pic>
      <p:pic>
        <p:nvPicPr>
          <p:cNvPr id="11" name="图片 10"/>
          <p:cNvPicPr>
            <a:picLocks/>
          </p:cNvPicPr>
          <p:nvPr/>
        </p:nvPicPr>
        <p:blipFill>
          <a:blip r:embed="rId3"/>
          <a:stretch>
            <a:fillRect/>
          </a:stretch>
        </p:blipFill>
        <p:spPr>
          <a:xfrm>
            <a:off x="800100" y="2619375"/>
            <a:ext cx="114300" cy="1143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6" grpId="0"/>
      <p:bldP spid="7" grpId="0"/>
      <p:bldP spid="8" grpId="0"/>
      <p:bldP spid="9" grpId="0"/>
      <p:bldP spid="10" grpId="0"/>
      <p:bldP spid="11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383747">
            <a:alpha val="100000"/>
          </a:srgbClr>
        </a:solidFill>
        <a:effectLst/>
      </p:bgPr>
    </p:bg>
    <p:spTree>
      <p:nvGrpSpPr>
        <p:cNvPr id="1" name=""/>
        <p:cNvGrpSpPr/>
        <p:nvPr/>
      </p:nvGrpSpPr>
      <p:grpSpPr>
        <a:xfrm>
          <a:off x="381000" y="266700"/>
          <a:ext cx="9134475" cy="4800600"/>
          <a:chOff x="381000" y="266700"/>
          <a:chExt cx="9134475" cy="4800600"/>
        </a:xfrm>
      </p:grpSpPr>
      <p:sp>
        <p:nvSpPr>
          <p:cNvPr id="2" name="文本框 1"/>
          <p:cNvSpPr txBox="1"/>
          <p:nvPr/>
        </p:nvSpPr>
        <p:spPr>
          <a:xfrm>
            <a:off x="609600" y="752475"/>
            <a:ext cx="7896225" cy="0"/>
          </a:xfrm>
          <a:prstGeom prst="rect">
            <a:avLst/>
          </a:prstGeom>
          <a:noFill/>
        </p:spPr>
        <p:txBody>
          <a:bodyPr lIns="0" tIns="0" rIns="0" bIns="0" rtlCol="0">
            <a:spAutoFit/>
          </a:bodyPr>
          <a:lstStyle/>
          <a:p>
            <a:pPr marL="0" marR="0" lvl="0" indent="0" algn="l" fontAlgn="base">
              <a:lnSpc>
                <a:spcPct val="125000"/>
              </a:lnSpc>
            </a:pPr>
            <a:r>
              <a:rPr lang="en-US" sz="2300" u="none" spc="0">
                <a:solidFill>
                  <a:srgbClr val="FFFFFF">
                    <a:alpha val="100000"/>
                  </a:srgbClr>
                </a:solidFill>
                <a:latin typeface="微软雅黑"/>
              </a:rPr>
              <a:t>1．在物理学中，用</a:t>
            </a:r>
            <a:r>
              <a:rPr lang="en-US" sz="2300" u="none" spc="0">
                <a:solidFill>
                  <a:srgbClr val="FFD732">
                    <a:alpha val="100000"/>
                  </a:srgbClr>
                </a:solidFill>
                <a:latin typeface="微软雅黑"/>
              </a:rPr>
              <a:t>电阻</a:t>
            </a:r>
            <a:r>
              <a:rPr lang="en-US" sz="2300" u="none" spc="0">
                <a:solidFill>
                  <a:srgbClr val="FFFFFF">
                    <a:alpha val="100000"/>
                  </a:srgbClr>
                </a:solidFill>
                <a:latin typeface="微软雅黑"/>
              </a:rPr>
              <a:t>来表示导体</a:t>
            </a:r>
            <a:r>
              <a:rPr lang="en-US" sz="2300" u="none" spc="0">
                <a:solidFill>
                  <a:srgbClr val="FFD732">
                    <a:alpha val="100000"/>
                  </a:srgbClr>
                </a:solidFill>
                <a:latin typeface="微软雅黑"/>
              </a:rPr>
              <a:t>对电流阻碍作用的大小。</a:t>
            </a:r>
            <a:r>
              <a:rPr lang="en-US" sz="2300" u="none" spc="0">
                <a:solidFill>
                  <a:srgbClr val="FFFFFF">
                    <a:alpha val="100000"/>
                  </a:srgbClr>
                </a:solidFill>
                <a:latin typeface="微软雅黑"/>
              </a:rPr>
              <a:t>导体的电阻越大，表示导体对电流的阻碍作用就越大。</a:t>
            </a:r>
            <a:r>
              <a:rPr lang="en-US" sz="2300" u="none" spc="0">
                <a:solidFill>
                  <a:srgbClr val="FFD732">
                    <a:alpha val="100000"/>
                  </a:srgbClr>
                </a:solidFill>
                <a:latin typeface="微软雅黑"/>
              </a:rPr>
              <a:t>导体的电阻通常用字母R表示</a:t>
            </a:r>
            <a:r>
              <a:rPr lang="en-US" sz="2300" u="none" spc="0">
                <a:solidFill>
                  <a:srgbClr val="FFFFFF">
                    <a:alpha val="100000"/>
                  </a:srgbClr>
                </a:solidFill>
                <a:latin typeface="微软雅黑"/>
              </a:rPr>
              <a:t>。</a:t>
            </a:r>
          </a:p>
        </p:txBody>
      </p:sp>
      <p:sp>
        <p:nvSpPr>
          <p:cNvPr id="3" name="文本框 2"/>
          <p:cNvSpPr txBox="1"/>
          <p:nvPr/>
        </p:nvSpPr>
        <p:spPr>
          <a:xfrm>
            <a:off x="609600" y="2076450"/>
            <a:ext cx="6667500" cy="0"/>
          </a:xfrm>
          <a:prstGeom prst="rect">
            <a:avLst/>
          </a:prstGeom>
          <a:noFill/>
        </p:spPr>
        <p:txBody>
          <a:bodyPr lIns="0" tIns="0" rIns="0" bIns="0" rtlCol="0">
            <a:spAutoFit/>
          </a:bodyPr>
          <a:lstStyle/>
          <a:p>
            <a:pPr marL="0" marR="0" lvl="0" indent="0" algn="l" fontAlgn="base">
              <a:lnSpc>
                <a:spcPct val="125000"/>
              </a:lnSpc>
            </a:pPr>
            <a:endParaRPr/>
          </a:p>
        </p:txBody>
      </p:sp>
      <p:pic>
        <p:nvPicPr>
          <p:cNvPr id="4" name="图片 3"/>
          <p:cNvPicPr>
            <a:picLocks/>
          </p:cNvPicPr>
          <p:nvPr/>
        </p:nvPicPr>
        <p:blipFill>
          <a:blip r:embed="rId2"/>
          <a:stretch>
            <a:fillRect/>
          </a:stretch>
        </p:blipFill>
        <p:spPr>
          <a:xfrm>
            <a:off x="561975" y="2028825"/>
            <a:ext cx="5517356" cy="533400"/>
          </a:xfrm>
          <a:prstGeom prst="rect">
            <a:avLst/>
          </a:prstGeom>
        </p:spPr>
      </p:pic>
      <p:sp>
        <p:nvSpPr>
          <p:cNvPr id="5" name="文本框 4"/>
          <p:cNvSpPr txBox="1"/>
          <p:nvPr/>
        </p:nvSpPr>
        <p:spPr>
          <a:xfrm>
            <a:off x="609600" y="2533650"/>
            <a:ext cx="4762500" cy="0"/>
          </a:xfrm>
          <a:prstGeom prst="rect">
            <a:avLst/>
          </a:prstGeom>
          <a:noFill/>
        </p:spPr>
        <p:txBody>
          <a:bodyPr lIns="0" tIns="0" rIns="0" bIns="0" rtlCol="0">
            <a:spAutoFit/>
          </a:bodyPr>
          <a:lstStyle/>
          <a:p>
            <a:pPr marL="0" marR="0" lvl="0" indent="0" algn="l" fontAlgn="base">
              <a:lnSpc>
                <a:spcPct val="125000"/>
              </a:lnSpc>
            </a:pPr>
            <a:endParaRPr/>
          </a:p>
        </p:txBody>
      </p:sp>
      <p:pic>
        <p:nvPicPr>
          <p:cNvPr id="6" name="图片 5"/>
          <p:cNvPicPr>
            <a:picLocks/>
          </p:cNvPicPr>
          <p:nvPr/>
        </p:nvPicPr>
        <p:blipFill>
          <a:blip r:embed="rId3"/>
          <a:stretch>
            <a:fillRect/>
          </a:stretch>
        </p:blipFill>
        <p:spPr>
          <a:xfrm>
            <a:off x="561975" y="2486025"/>
            <a:ext cx="4360069" cy="533400"/>
          </a:xfrm>
          <a:prstGeom prst="rect">
            <a:avLst/>
          </a:prstGeom>
        </p:spPr>
      </p:pic>
      <p:sp>
        <p:nvSpPr>
          <p:cNvPr id="7" name="文本框 6"/>
          <p:cNvSpPr txBox="1"/>
          <p:nvPr/>
        </p:nvSpPr>
        <p:spPr>
          <a:xfrm>
            <a:off x="3352800" y="3028950"/>
            <a:ext cx="1905000" cy="0"/>
          </a:xfrm>
          <a:prstGeom prst="rect">
            <a:avLst/>
          </a:prstGeom>
          <a:noFill/>
        </p:spPr>
        <p:txBody>
          <a:bodyPr lIns="0" tIns="0" rIns="0" bIns="0" rtlCol="0">
            <a:spAutoFit/>
          </a:bodyPr>
          <a:lstStyle/>
          <a:p>
            <a:pPr marL="0" marR="0" lvl="0" indent="0" algn="l" fontAlgn="base">
              <a:lnSpc>
                <a:spcPct val="125000"/>
              </a:lnSpc>
            </a:pPr>
            <a:endParaRPr/>
          </a:p>
        </p:txBody>
      </p:sp>
      <p:pic>
        <p:nvPicPr>
          <p:cNvPr id="8" name="图片 7"/>
          <p:cNvPicPr>
            <a:picLocks/>
          </p:cNvPicPr>
          <p:nvPr/>
        </p:nvPicPr>
        <p:blipFill>
          <a:blip r:embed="rId4"/>
          <a:stretch>
            <a:fillRect/>
          </a:stretch>
        </p:blipFill>
        <p:spPr>
          <a:xfrm>
            <a:off x="3305175" y="2981325"/>
            <a:ext cx="1974056" cy="533400"/>
          </a:xfrm>
          <a:prstGeom prst="rect">
            <a:avLst/>
          </a:prstGeom>
        </p:spPr>
      </p:pic>
      <p:sp>
        <p:nvSpPr>
          <p:cNvPr id="9" name="文本框 8"/>
          <p:cNvSpPr txBox="1"/>
          <p:nvPr/>
        </p:nvSpPr>
        <p:spPr>
          <a:xfrm>
            <a:off x="609600" y="3886200"/>
            <a:ext cx="3810000" cy="0"/>
          </a:xfrm>
          <a:prstGeom prst="rect">
            <a:avLst/>
          </a:prstGeom>
          <a:noFill/>
        </p:spPr>
        <p:txBody>
          <a:bodyPr lIns="0" tIns="0" rIns="0" bIns="0" rtlCol="0">
            <a:spAutoFit/>
          </a:bodyPr>
          <a:lstStyle/>
          <a:p>
            <a:pPr marL="0" marR="0" lvl="0" indent="0" algn="l" fontAlgn="base">
              <a:lnSpc>
                <a:spcPct val="125000"/>
              </a:lnSpc>
            </a:pPr>
            <a:endParaRPr/>
          </a:p>
        </p:txBody>
      </p:sp>
      <p:pic>
        <p:nvPicPr>
          <p:cNvPr id="10" name="图片 9"/>
          <p:cNvPicPr>
            <a:picLocks/>
          </p:cNvPicPr>
          <p:nvPr/>
        </p:nvPicPr>
        <p:blipFill>
          <a:blip r:embed="rId5"/>
          <a:stretch>
            <a:fillRect/>
          </a:stretch>
        </p:blipFill>
        <p:spPr>
          <a:xfrm>
            <a:off x="561975" y="3838575"/>
            <a:ext cx="2895600" cy="533400"/>
          </a:xfrm>
          <a:prstGeom prst="rect">
            <a:avLst/>
          </a:prstGeom>
        </p:spPr>
      </p:pic>
      <p:sp>
        <p:nvSpPr>
          <p:cNvPr id="11" name="文本框 10"/>
          <p:cNvSpPr txBox="1"/>
          <p:nvPr/>
        </p:nvSpPr>
        <p:spPr>
          <a:xfrm>
            <a:off x="381000" y="390525"/>
            <a:ext cx="57150" cy="304800"/>
          </a:xfrm>
          <a:prstGeom prst="rect">
            <a:avLst/>
          </a:prstGeom>
          <a:solidFill>
            <a:srgbClr val="F65D5D">
              <a:alpha val="100000"/>
            </a:srgbClr>
          </a:solidFill>
        </p:spPr>
        <p:txBody>
          <a:bodyPr lIns="91440" tIns="45720" rIns="91440" bIns="45720" rtlCol="0">
            <a:spAutoFit/>
          </a:bodyPr>
          <a:lstStyle/>
          <a:p>
            <a:pPr marL="0" marR="0" lvl="0" indent="0" algn="l" fontAlgn="base">
              <a:lnSpc>
                <a:spcPct val="100000"/>
              </a:lnSpc>
            </a:pPr>
            <a:endParaRPr/>
          </a:p>
        </p:txBody>
      </p:sp>
      <p:sp>
        <p:nvSpPr>
          <p:cNvPr id="12" name="文本框 11"/>
          <p:cNvSpPr txBox="1"/>
          <p:nvPr/>
        </p:nvSpPr>
        <p:spPr>
          <a:xfrm>
            <a:off x="609600" y="266700"/>
            <a:ext cx="8524875" cy="0"/>
          </a:xfrm>
          <a:prstGeom prst="rect">
            <a:avLst/>
          </a:prstGeom>
          <a:noFill/>
        </p:spPr>
        <p:txBody>
          <a:bodyPr lIns="0" tIns="0" rIns="0" bIns="0" rtlCol="0">
            <a:spAutoFit/>
          </a:bodyPr>
          <a:lstStyle/>
          <a:p>
            <a:pPr marL="0" marR="0" lvl="0" indent="0" algn="l" fontAlgn="base">
              <a:lnSpc>
                <a:spcPct val="125000"/>
              </a:lnSpc>
            </a:pPr>
            <a:r>
              <a:rPr lang="en-US" sz="2400" b="1" u="none" spc="0">
                <a:solidFill>
                  <a:srgbClr val="FFFFFF">
                    <a:alpha val="100000"/>
                  </a:srgbClr>
                </a:solidFill>
                <a:latin typeface="微软雅黑"/>
              </a:rPr>
              <a:t>电阻</a:t>
            </a:r>
          </a:p>
        </p:txBody>
      </p:sp>
      <p:sp>
        <p:nvSpPr>
          <p:cNvPr id="13" name="文本框 12"/>
          <p:cNvSpPr txBox="1"/>
          <p:nvPr/>
        </p:nvSpPr>
        <p:spPr>
          <a:xfrm>
            <a:off x="609600" y="4314825"/>
            <a:ext cx="3810000" cy="0"/>
          </a:xfrm>
          <a:prstGeom prst="rect">
            <a:avLst/>
          </a:prstGeom>
          <a:noFill/>
        </p:spPr>
        <p:txBody>
          <a:bodyPr lIns="0" tIns="0" rIns="0" bIns="0" rtlCol="0">
            <a:spAutoFit/>
          </a:bodyPr>
          <a:lstStyle/>
          <a:p>
            <a:pPr marL="0" marR="0" lvl="0" indent="0" algn="l" fontAlgn="base">
              <a:lnSpc>
                <a:spcPct val="125000"/>
              </a:lnSpc>
            </a:pPr>
            <a:endParaRPr/>
          </a:p>
        </p:txBody>
      </p:sp>
      <p:pic>
        <p:nvPicPr>
          <p:cNvPr id="14" name="图片 13"/>
          <p:cNvPicPr>
            <a:picLocks/>
          </p:cNvPicPr>
          <p:nvPr/>
        </p:nvPicPr>
        <p:blipFill>
          <a:blip r:embed="rId6"/>
          <a:stretch>
            <a:fillRect/>
          </a:stretch>
        </p:blipFill>
        <p:spPr>
          <a:xfrm>
            <a:off x="561975" y="4267200"/>
            <a:ext cx="3395663" cy="533400"/>
          </a:xfrm>
          <a:prstGeom prst="rect">
            <a:avLst/>
          </a:prstGeom>
        </p:spPr>
      </p:pic>
      <p:sp>
        <p:nvSpPr>
          <p:cNvPr id="15" name="文本框 14"/>
          <p:cNvSpPr txBox="1"/>
          <p:nvPr/>
        </p:nvSpPr>
        <p:spPr>
          <a:xfrm>
            <a:off x="609600" y="3352800"/>
            <a:ext cx="8524875" cy="0"/>
          </a:xfrm>
          <a:prstGeom prst="rect">
            <a:avLst/>
          </a:prstGeom>
          <a:noFill/>
        </p:spPr>
        <p:txBody>
          <a:bodyPr lIns="0" tIns="0" rIns="0" bIns="0" rtlCol="0">
            <a:spAutoFit/>
          </a:bodyPr>
          <a:lstStyle/>
          <a:p>
            <a:pPr marL="0" marR="0" lvl="0" indent="0" algn="l" fontAlgn="base">
              <a:lnSpc>
                <a:spcPct val="125000"/>
              </a:lnSpc>
            </a:pPr>
            <a:r>
              <a:rPr lang="en-US" sz="2300" u="none" spc="0">
                <a:solidFill>
                  <a:srgbClr val="FFFFFF">
                    <a:alpha val="100000"/>
                  </a:srgbClr>
                </a:solidFill>
                <a:latin typeface="微软雅黑"/>
              </a:rPr>
              <a:t>换算关系是：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6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/>
      <p:bldP spid="4" grpId="0"/>
      <p:bldP spid="5" grpId="0"/>
      <p:bldP spid="6" grpId="0"/>
      <p:bldP spid="7" grpId="0"/>
      <p:bldP spid="8" grpId="0"/>
      <p:bldP spid="9" grpId="0"/>
      <p:bldP spid="10" grpId="0"/>
      <p:bldP spid="13" grpId="0"/>
      <p:bldP spid="14" grpId="0"/>
      <p:bldP spid="15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383747">
            <a:alpha val="100000"/>
          </a:srgbClr>
        </a:solidFill>
        <a:effectLst/>
      </p:bgPr>
    </p:bg>
    <p:spTree>
      <p:nvGrpSpPr>
        <p:cNvPr id="1" name=""/>
        <p:cNvGrpSpPr/>
        <p:nvPr/>
      </p:nvGrpSpPr>
      <p:grpSpPr>
        <a:xfrm>
          <a:off x="1247775" y="352425"/>
          <a:ext cx="9134475" cy="4124325"/>
          <a:chOff x="1247775" y="352425"/>
          <a:chExt cx="9134475" cy="4124325"/>
        </a:xfrm>
      </p:grpSpPr>
      <p:sp>
        <p:nvSpPr>
          <p:cNvPr id="2" name="文本框 1"/>
          <p:cNvSpPr txBox="1"/>
          <p:nvPr/>
        </p:nvSpPr>
        <p:spPr>
          <a:xfrm>
            <a:off x="3514725" y="352425"/>
            <a:ext cx="5619750" cy="0"/>
          </a:xfrm>
          <a:prstGeom prst="rect">
            <a:avLst/>
          </a:prstGeom>
          <a:noFill/>
        </p:spPr>
        <p:txBody>
          <a:bodyPr lIns="0" tIns="0" rIns="0" bIns="0" rtlCol="0">
            <a:spAutoFit/>
          </a:bodyPr>
          <a:lstStyle/>
          <a:p>
            <a:pPr marL="0" marR="0" lvl="0" indent="0" algn="l" fontAlgn="base">
              <a:lnSpc>
                <a:spcPct val="125000"/>
              </a:lnSpc>
            </a:pPr>
            <a:r>
              <a:rPr lang="en-US" sz="2300" u="none" spc="0">
                <a:solidFill>
                  <a:srgbClr val="FFFFFF">
                    <a:alpha val="100000"/>
                  </a:srgbClr>
                </a:solidFill>
                <a:latin typeface="微软雅黑"/>
              </a:rPr>
              <a:t>欧姆 (1789-1854)</a:t>
            </a:r>
          </a:p>
        </p:txBody>
      </p:sp>
      <p:sp>
        <p:nvSpPr>
          <p:cNvPr id="3" name="文本框 2"/>
          <p:cNvSpPr txBox="1"/>
          <p:nvPr/>
        </p:nvSpPr>
        <p:spPr>
          <a:xfrm>
            <a:off x="1247775" y="876300"/>
            <a:ext cx="3886200" cy="0"/>
          </a:xfrm>
          <a:prstGeom prst="rect">
            <a:avLst/>
          </a:prstGeom>
          <a:noFill/>
        </p:spPr>
        <p:txBody>
          <a:bodyPr lIns="0" tIns="0" rIns="0" bIns="0" rtlCol="0">
            <a:spAutoFit/>
          </a:bodyPr>
          <a:lstStyle/>
          <a:p>
            <a:pPr marL="0" marR="0" lvl="0" indent="0" algn="l" fontAlgn="base">
              <a:lnSpc>
                <a:spcPct val="125000"/>
              </a:lnSpc>
            </a:pPr>
            <a:r>
              <a:rPr lang="en-US" sz="1800" u="none" spc="0">
                <a:solidFill>
                  <a:srgbClr val="FFD732">
                    <a:alpha val="100000"/>
                  </a:srgbClr>
                </a:solidFill>
                <a:latin typeface="微软雅黑"/>
              </a:rPr>
              <a:t>乔治·西蒙·欧姆，德国物理学家。1787年3月16日出生于德国埃尔兰根。欧姆是家里七个孩子中的长子，他的父亲是一位熟练的锁匠，爱好哲学和数学。欧姆从小就在父亲的教育下学习数学，这对欧姆以后的发展起了一定的作用。
欧姆在物理学中的主要贡献是发现了欧姆定律。另外，欧姆还发现了电阻与导线的长度及横截面的关系
为纪念他，电阻的单位“欧姆”，以他的姓氏命名。</a:t>
            </a:r>
          </a:p>
        </p:txBody>
      </p:sp>
      <p:pic>
        <p:nvPicPr>
          <p:cNvPr id="4" name="图片 3"/>
          <p:cNvPicPr>
            <a:picLocks/>
          </p:cNvPicPr>
          <p:nvPr/>
        </p:nvPicPr>
        <p:blipFill>
          <a:blip r:embed="rId2"/>
          <a:stretch>
            <a:fillRect/>
          </a:stretch>
        </p:blipFill>
        <p:spPr>
          <a:xfrm>
            <a:off x="5648325" y="1143000"/>
            <a:ext cx="2238375" cy="2981325"/>
          </a:xfrm>
          <a:prstGeom prst="rect">
            <a:avLst/>
          </a:prstGeom>
          <a:ln w="63500" cap="flat" cmpd="sng" algn="ctr">
            <a:solidFill>
              <a:srgbClr val="FFFFFF">
                <a:alpha val="14900"/>
              </a:srgbClr>
            </a:solidFill>
            <a:prstDash val="solid"/>
            <a:round/>
            <a:headEnd type="none" w="med" len="med"/>
            <a:tailEnd type="none" w="med" len="med"/>
          </a:ln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383747">
            <a:alpha val="100000"/>
          </a:srgbClr>
        </a:solidFill>
        <a:effectLst/>
      </p:bgPr>
    </p:bg>
    <p:spTree>
      <p:nvGrpSpPr>
        <p:cNvPr id="1" name=""/>
        <p:cNvGrpSpPr/>
        <p:nvPr/>
      </p:nvGrpSpPr>
      <p:grpSpPr>
        <a:xfrm>
          <a:off x="381000" y="266700"/>
          <a:ext cx="9134475" cy="4600575"/>
          <a:chOff x="381000" y="266700"/>
          <a:chExt cx="9134475" cy="4600575"/>
        </a:xfrm>
      </p:grpSpPr>
      <p:sp>
        <p:nvSpPr>
          <p:cNvPr id="2" name="文本框 1"/>
          <p:cNvSpPr txBox="1"/>
          <p:nvPr/>
        </p:nvSpPr>
        <p:spPr>
          <a:xfrm>
            <a:off x="381000" y="390525"/>
            <a:ext cx="57150" cy="304800"/>
          </a:xfrm>
          <a:prstGeom prst="rect">
            <a:avLst/>
          </a:prstGeom>
          <a:solidFill>
            <a:srgbClr val="F65D5D">
              <a:alpha val="100000"/>
            </a:srgbClr>
          </a:solidFill>
        </p:spPr>
        <p:txBody>
          <a:bodyPr lIns="91440" tIns="45720" rIns="91440" bIns="45720" rtlCol="0">
            <a:spAutoFit/>
          </a:bodyPr>
          <a:lstStyle/>
          <a:p>
            <a:pPr marL="0" marR="0" lvl="0" indent="0" algn="l" fontAlgn="base">
              <a:lnSpc>
                <a:spcPct val="100000"/>
              </a:lnSpc>
            </a:pPr>
            <a:endParaRPr/>
          </a:p>
        </p:txBody>
      </p:sp>
      <p:sp>
        <p:nvSpPr>
          <p:cNvPr id="3" name="文本框 2"/>
          <p:cNvSpPr txBox="1"/>
          <p:nvPr/>
        </p:nvSpPr>
        <p:spPr>
          <a:xfrm>
            <a:off x="628650" y="266700"/>
            <a:ext cx="8505825" cy="0"/>
          </a:xfrm>
          <a:prstGeom prst="rect">
            <a:avLst/>
          </a:prstGeom>
          <a:noFill/>
        </p:spPr>
        <p:txBody>
          <a:bodyPr lIns="0" tIns="0" rIns="0" bIns="0" rtlCol="0">
            <a:spAutoFit/>
          </a:bodyPr>
          <a:lstStyle/>
          <a:p>
            <a:pPr marL="0" marR="0" lvl="0" indent="0" algn="l" fontAlgn="base">
              <a:lnSpc>
                <a:spcPct val="125000"/>
              </a:lnSpc>
            </a:pPr>
            <a:r>
              <a:rPr lang="en-US" sz="2400" b="1" u="none" spc="0">
                <a:solidFill>
                  <a:srgbClr val="FFFFFF">
                    <a:alpha val="100000"/>
                  </a:srgbClr>
                </a:solidFill>
                <a:latin typeface="微软雅黑"/>
              </a:rPr>
              <a:t>电阻器</a:t>
            </a:r>
          </a:p>
        </p:txBody>
      </p:sp>
      <p:sp>
        <p:nvSpPr>
          <p:cNvPr id="4" name="文本框 3"/>
          <p:cNvSpPr txBox="1"/>
          <p:nvPr/>
        </p:nvSpPr>
        <p:spPr>
          <a:xfrm>
            <a:off x="628650" y="742950"/>
            <a:ext cx="7943850" cy="0"/>
          </a:xfrm>
          <a:prstGeom prst="rect">
            <a:avLst/>
          </a:prstGeom>
          <a:noFill/>
        </p:spPr>
        <p:txBody>
          <a:bodyPr lIns="0" tIns="0" rIns="0" bIns="0" rtlCol="0">
            <a:spAutoFit/>
          </a:bodyPr>
          <a:lstStyle/>
          <a:p>
            <a:pPr marL="0" marR="0" lvl="0" indent="0" algn="l" fontAlgn="base">
              <a:lnSpc>
                <a:spcPct val="125000"/>
              </a:lnSpc>
            </a:pPr>
            <a:r>
              <a:rPr lang="en-US" sz="2300" u="none" spc="0">
                <a:solidFill>
                  <a:srgbClr val="FFFFFF">
                    <a:alpha val="100000"/>
                  </a:srgbClr>
                </a:solidFill>
                <a:latin typeface="微软雅黑"/>
              </a:rPr>
              <a:t>在电子技术中，我们常用到有一定电阻值的元件——电阻器，也叫做定值电阻，简称电阻。电路图中用符号                表示。</a:t>
            </a:r>
          </a:p>
        </p:txBody>
      </p:sp>
      <p:pic>
        <p:nvPicPr>
          <p:cNvPr id="5" name="图片 4"/>
          <p:cNvPicPr>
            <a:picLocks/>
          </p:cNvPicPr>
          <p:nvPr/>
        </p:nvPicPr>
        <p:blipFill>
          <a:blip r:embed="rId2"/>
          <a:stretch>
            <a:fillRect/>
          </a:stretch>
        </p:blipFill>
        <p:spPr>
          <a:xfrm>
            <a:off x="5715000" y="1695450"/>
            <a:ext cx="1619250" cy="1619250"/>
          </a:xfrm>
          <a:prstGeom prst="rect">
            <a:avLst/>
          </a:prstGeom>
          <a:ln w="63500" cap="flat" cmpd="sng" algn="ctr">
            <a:solidFill>
              <a:srgbClr val="FFFFFF">
                <a:alpha val="14900"/>
              </a:srgbClr>
            </a:solidFill>
            <a:prstDash val="solid"/>
            <a:round/>
            <a:headEnd type="none" w="med" len="med"/>
            <a:tailEnd type="none" w="med" len="med"/>
          </a:ln>
        </p:spPr>
      </p:pic>
      <p:pic>
        <p:nvPicPr>
          <p:cNvPr id="6" name="图片 5"/>
          <p:cNvPicPr>
            <a:picLocks/>
          </p:cNvPicPr>
          <p:nvPr/>
        </p:nvPicPr>
        <p:blipFill>
          <a:blip r:embed="rId3"/>
          <a:stretch>
            <a:fillRect/>
          </a:stretch>
        </p:blipFill>
        <p:spPr>
          <a:xfrm>
            <a:off x="4972050" y="3552825"/>
            <a:ext cx="1619250" cy="1047750"/>
          </a:xfrm>
          <a:prstGeom prst="rect">
            <a:avLst/>
          </a:prstGeom>
          <a:ln w="63500" cap="flat" cmpd="sng" algn="ctr">
            <a:solidFill>
              <a:srgbClr val="FFFFFF">
                <a:alpha val="14900"/>
              </a:srgbClr>
            </a:solidFill>
            <a:prstDash val="solid"/>
            <a:round/>
            <a:headEnd type="none" w="med" len="med"/>
            <a:tailEnd type="none" w="med" len="med"/>
          </a:ln>
        </p:spPr>
      </p:pic>
      <p:pic>
        <p:nvPicPr>
          <p:cNvPr id="7" name="图片 6"/>
          <p:cNvPicPr>
            <a:picLocks/>
          </p:cNvPicPr>
          <p:nvPr/>
        </p:nvPicPr>
        <p:blipFill>
          <a:blip r:embed="rId4"/>
          <a:stretch>
            <a:fillRect/>
          </a:stretch>
        </p:blipFill>
        <p:spPr>
          <a:xfrm>
            <a:off x="1562100" y="1695450"/>
            <a:ext cx="1619250" cy="1619250"/>
          </a:xfrm>
          <a:prstGeom prst="rect">
            <a:avLst/>
          </a:prstGeom>
          <a:ln w="63500" cap="flat" cmpd="sng" algn="ctr">
            <a:solidFill>
              <a:srgbClr val="FFFFFF">
                <a:alpha val="14900"/>
              </a:srgbClr>
            </a:solidFill>
            <a:prstDash val="solid"/>
            <a:round/>
            <a:headEnd type="none" w="med" len="med"/>
            <a:tailEnd type="none" w="med" len="med"/>
          </a:ln>
        </p:spPr>
      </p:pic>
      <p:pic>
        <p:nvPicPr>
          <p:cNvPr id="8" name="图片 7"/>
          <p:cNvPicPr>
            <a:picLocks/>
          </p:cNvPicPr>
          <p:nvPr/>
        </p:nvPicPr>
        <p:blipFill>
          <a:blip r:embed="rId5"/>
          <a:stretch>
            <a:fillRect/>
          </a:stretch>
        </p:blipFill>
        <p:spPr>
          <a:xfrm>
            <a:off x="6391275" y="1314450"/>
            <a:ext cx="1285875" cy="190500"/>
          </a:xfrm>
          <a:prstGeom prst="rect">
            <a:avLst/>
          </a:prstGeom>
        </p:spPr>
      </p:pic>
      <p:pic>
        <p:nvPicPr>
          <p:cNvPr id="9" name="图片 8"/>
          <p:cNvPicPr>
            <a:picLocks/>
          </p:cNvPicPr>
          <p:nvPr/>
        </p:nvPicPr>
        <p:blipFill>
          <a:blip r:embed="rId6"/>
          <a:stretch>
            <a:fillRect/>
          </a:stretch>
        </p:blipFill>
        <p:spPr>
          <a:xfrm>
            <a:off x="2333625" y="3552825"/>
            <a:ext cx="1619250" cy="1047750"/>
          </a:xfrm>
          <a:prstGeom prst="rect">
            <a:avLst/>
          </a:prstGeom>
          <a:ln w="63500" cap="flat" cmpd="sng" algn="ctr">
            <a:solidFill>
              <a:srgbClr val="FFFFFF">
                <a:alpha val="14900"/>
              </a:srgbClr>
            </a:solidFill>
            <a:prstDash val="solid"/>
            <a:round/>
            <a:headEnd type="none" w="med" len="med"/>
            <a:tailEnd type="none" w="med" len="med"/>
          </a:ln>
        </p:spPr>
      </p:pic>
      <p:pic>
        <p:nvPicPr>
          <p:cNvPr id="10" name="图片 9"/>
          <p:cNvPicPr>
            <a:picLocks/>
          </p:cNvPicPr>
          <p:nvPr/>
        </p:nvPicPr>
        <p:blipFill>
          <a:blip r:embed="rId7"/>
          <a:stretch>
            <a:fillRect/>
          </a:stretch>
        </p:blipFill>
        <p:spPr>
          <a:xfrm>
            <a:off x="3514725" y="1933575"/>
            <a:ext cx="1714500" cy="11430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6" grpId="0" animBg="1"/>
      <p:bldP spid="7" grpId="0" animBg="1"/>
      <p:bldP spid="9" grpId="0" animBg="1"/>
      <p:bldP spid="10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383747">
            <a:alpha val="100000"/>
          </a:srgbClr>
        </a:solidFill>
        <a:effectLst/>
      </p:bgPr>
    </p:bg>
    <p:spTree>
      <p:nvGrpSpPr>
        <p:cNvPr id="1" name=""/>
        <p:cNvGrpSpPr/>
        <p:nvPr/>
      </p:nvGrpSpPr>
      <p:grpSpPr>
        <a:xfrm>
          <a:off x="381000" y="266700"/>
          <a:ext cx="9134475" cy="1562100"/>
          <a:chOff x="381000" y="266700"/>
          <a:chExt cx="9134475" cy="1562100"/>
        </a:xfrm>
      </p:grpSpPr>
      <p:sp>
        <p:nvSpPr>
          <p:cNvPr id="2" name="文本框 1"/>
          <p:cNvSpPr txBox="1"/>
          <p:nvPr/>
        </p:nvSpPr>
        <p:spPr>
          <a:xfrm>
            <a:off x="1485900" y="1562100"/>
            <a:ext cx="3486150" cy="0"/>
          </a:xfrm>
          <a:prstGeom prst="rect">
            <a:avLst/>
          </a:prstGeom>
          <a:noFill/>
        </p:spPr>
        <p:txBody>
          <a:bodyPr lIns="0" tIns="0" rIns="0" bIns="0" rtlCol="0">
            <a:spAutoFit/>
          </a:bodyPr>
          <a:lstStyle/>
          <a:p>
            <a:pPr marL="0" marR="0" lvl="0" indent="0" algn="l" fontAlgn="base">
              <a:lnSpc>
                <a:spcPct val="125000"/>
              </a:lnSpc>
            </a:pPr>
            <a:r>
              <a:rPr lang="en-US" sz="2300" u="none" spc="0">
                <a:solidFill>
                  <a:srgbClr val="FFFFFF">
                    <a:alpha val="100000"/>
                  </a:srgbClr>
                </a:solidFill>
                <a:latin typeface="微软雅黑"/>
              </a:rPr>
              <a:t>人的双手间（干燥） </a:t>
            </a:r>
            <a:r>
              <a:t/>
            </a:r>
            <a:br/>
            <a:r>
              <a:rPr lang="en-US" sz="2300" u="none" spc="0">
                <a:solidFill>
                  <a:srgbClr val="FFFFFF">
                    <a:alpha val="100000"/>
                  </a:srgbClr>
                </a:solidFill>
                <a:latin typeface="微软雅黑"/>
              </a:rPr>
              <a:t>人的双手间（潮湿）</a:t>
            </a:r>
            <a:r>
              <a:t/>
            </a:r>
            <a:br/>
            <a:r>
              <a:rPr lang="en-US" sz="2300" u="none" spc="0">
                <a:solidFill>
                  <a:srgbClr val="FFFFFF">
                    <a:alpha val="100000"/>
                  </a:srgbClr>
                </a:solidFill>
                <a:latin typeface="微软雅黑"/>
              </a:rPr>
              <a:t>照明灯泡（工作时） </a:t>
            </a:r>
            <a:r>
              <a:t/>
            </a:r>
            <a:br/>
            <a:r>
              <a:rPr lang="en-US" sz="2300" u="none" spc="0">
                <a:solidFill>
                  <a:srgbClr val="FFFFFF">
                    <a:alpha val="100000"/>
                  </a:srgbClr>
                </a:solidFill>
                <a:latin typeface="微软雅黑"/>
              </a:rPr>
              <a:t>实验用小灯泡 </a:t>
            </a:r>
            <a:r>
              <a:t/>
            </a:r>
            <a:br/>
            <a:r>
              <a:rPr lang="en-US" sz="2300" u="none" spc="0">
                <a:solidFill>
                  <a:srgbClr val="FFFFFF">
                    <a:alpha val="100000"/>
                  </a:srgbClr>
                </a:solidFill>
                <a:latin typeface="微软雅黑"/>
              </a:rPr>
              <a:t>实验室用的导线（每根）  </a:t>
            </a:r>
          </a:p>
        </p:txBody>
      </p:sp>
      <p:sp>
        <p:nvSpPr>
          <p:cNvPr id="3" name="文本框 2"/>
          <p:cNvSpPr txBox="1"/>
          <p:nvPr/>
        </p:nvSpPr>
        <p:spPr>
          <a:xfrm>
            <a:off x="5838825" y="1552575"/>
            <a:ext cx="3295650" cy="0"/>
          </a:xfrm>
          <a:prstGeom prst="rect">
            <a:avLst/>
          </a:prstGeom>
          <a:noFill/>
        </p:spPr>
        <p:txBody>
          <a:bodyPr lIns="0" tIns="0" rIns="0" bIns="0" rtlCol="0">
            <a:spAutoFit/>
          </a:bodyPr>
          <a:lstStyle/>
          <a:p>
            <a:pPr marL="0" marR="0" lvl="0" indent="0" algn="l" fontAlgn="base">
              <a:lnSpc>
                <a:spcPct val="125000"/>
              </a:lnSpc>
            </a:pPr>
            <a:r>
              <a:rPr lang="en-US" sz="2300" u="none" spc="0">
                <a:solidFill>
                  <a:srgbClr val="FFFFFF">
                    <a:alpha val="100000"/>
                  </a:srgbClr>
                </a:solidFill>
                <a:latin typeface="微软雅黑"/>
              </a:rPr>
              <a:t>1 000~5 000 Ω</a:t>
            </a:r>
            <a:r>
              <a:t/>
            </a:r>
            <a:br/>
            <a:r>
              <a:rPr lang="en-US" sz="2300" u="none" spc="0">
                <a:solidFill>
                  <a:srgbClr val="FFFFFF">
                    <a:alpha val="100000"/>
                  </a:srgbClr>
                </a:solidFill>
                <a:latin typeface="微软雅黑"/>
              </a:rPr>
              <a:t>200~800 Ω</a:t>
            </a:r>
            <a:r>
              <a:t/>
            </a:r>
            <a:br/>
            <a:r>
              <a:rPr lang="en-US" sz="2300" u="none" spc="0">
                <a:solidFill>
                  <a:srgbClr val="FFFFFF">
                    <a:alpha val="100000"/>
                  </a:srgbClr>
                </a:solidFill>
                <a:latin typeface="微软雅黑"/>
              </a:rPr>
              <a:t>100~2 000 Ω</a:t>
            </a:r>
            <a:r>
              <a:t/>
            </a:r>
            <a:br/>
            <a:r>
              <a:rPr lang="en-US" sz="2300" u="none" spc="0">
                <a:solidFill>
                  <a:srgbClr val="FFFFFF">
                    <a:alpha val="100000"/>
                  </a:srgbClr>
                </a:solidFill>
                <a:latin typeface="微软雅黑"/>
              </a:rPr>
              <a:t>5~50 Ω</a:t>
            </a:r>
            <a:r>
              <a:t/>
            </a:r>
            <a:br/>
            <a:r>
              <a:rPr lang="en-US" sz="2300" u="none" spc="0">
                <a:solidFill>
                  <a:srgbClr val="FFFFFF">
                    <a:alpha val="100000"/>
                  </a:srgbClr>
                </a:solidFill>
                <a:latin typeface="微软雅黑"/>
              </a:rPr>
              <a:t>0.01~0.1 Ω </a:t>
            </a:r>
          </a:p>
        </p:txBody>
      </p:sp>
      <p:sp>
        <p:nvSpPr>
          <p:cNvPr id="4" name="文本框 3"/>
          <p:cNvSpPr txBox="1"/>
          <p:nvPr/>
        </p:nvSpPr>
        <p:spPr>
          <a:xfrm>
            <a:off x="381000" y="390525"/>
            <a:ext cx="57150" cy="304800"/>
          </a:xfrm>
          <a:prstGeom prst="rect">
            <a:avLst/>
          </a:prstGeom>
          <a:solidFill>
            <a:srgbClr val="F65D5D">
              <a:alpha val="100000"/>
            </a:srgbClr>
          </a:solidFill>
        </p:spPr>
        <p:txBody>
          <a:bodyPr lIns="91440" tIns="45720" rIns="91440" bIns="45720" rtlCol="0">
            <a:spAutoFit/>
          </a:bodyPr>
          <a:lstStyle/>
          <a:p>
            <a:pPr marL="0" marR="0" lvl="0" indent="0" algn="l" fontAlgn="base">
              <a:lnSpc>
                <a:spcPct val="100000"/>
              </a:lnSpc>
            </a:pPr>
            <a:endParaRPr/>
          </a:p>
        </p:txBody>
      </p:sp>
      <p:sp>
        <p:nvSpPr>
          <p:cNvPr id="5" name="文本框 4"/>
          <p:cNvSpPr txBox="1"/>
          <p:nvPr/>
        </p:nvSpPr>
        <p:spPr>
          <a:xfrm>
            <a:off x="628650" y="266700"/>
            <a:ext cx="8505825" cy="0"/>
          </a:xfrm>
          <a:prstGeom prst="rect">
            <a:avLst/>
          </a:prstGeom>
          <a:noFill/>
        </p:spPr>
        <p:txBody>
          <a:bodyPr lIns="0" tIns="0" rIns="0" bIns="0" rtlCol="0">
            <a:spAutoFit/>
          </a:bodyPr>
          <a:lstStyle/>
          <a:p>
            <a:pPr marL="0" marR="0" lvl="0" indent="0" algn="l" fontAlgn="base">
              <a:lnSpc>
                <a:spcPct val="125000"/>
              </a:lnSpc>
            </a:pPr>
            <a:r>
              <a:rPr lang="en-US" sz="2400" b="1" u="none" spc="0">
                <a:solidFill>
                  <a:srgbClr val="FFFFFF">
                    <a:alpha val="100000"/>
                  </a:srgbClr>
                </a:solidFill>
                <a:latin typeface="微软雅黑"/>
              </a:rPr>
              <a:t>常见的电阻值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383747">
            <a:alpha val="100000"/>
          </a:srgbClr>
        </a:solidFill>
        <a:effectLst/>
      </p:bgPr>
    </p:bg>
    <p:spTree>
      <p:nvGrpSpPr>
        <p:cNvPr id="1" name=""/>
        <p:cNvGrpSpPr/>
        <p:nvPr/>
      </p:nvGrpSpPr>
      <p:grpSpPr>
        <a:xfrm>
          <a:off x="381000" y="266700"/>
          <a:ext cx="9134475" cy="2962275"/>
          <a:chOff x="381000" y="266700"/>
          <a:chExt cx="9134475" cy="2962275"/>
        </a:xfrm>
      </p:grpSpPr>
      <p:sp>
        <p:nvSpPr>
          <p:cNvPr id="2" name="文本框 1"/>
          <p:cNvSpPr txBox="1"/>
          <p:nvPr/>
        </p:nvSpPr>
        <p:spPr>
          <a:xfrm>
            <a:off x="628650" y="1066800"/>
            <a:ext cx="8505825" cy="0"/>
          </a:xfrm>
          <a:prstGeom prst="rect">
            <a:avLst/>
          </a:prstGeom>
          <a:noFill/>
        </p:spPr>
        <p:txBody>
          <a:bodyPr lIns="0" tIns="0" rIns="0" bIns="0" rtlCol="0">
            <a:spAutoFit/>
          </a:bodyPr>
          <a:lstStyle/>
          <a:p>
            <a:pPr marL="0" marR="0" lvl="0" indent="0" algn="l" fontAlgn="base">
              <a:lnSpc>
                <a:spcPct val="125000"/>
              </a:lnSpc>
            </a:pPr>
            <a:r>
              <a:rPr lang="en-US" sz="2300" u="none" spc="0">
                <a:solidFill>
                  <a:srgbClr val="FFFFFF">
                    <a:alpha val="100000"/>
                  </a:srgbClr>
                </a:solidFill>
                <a:latin typeface="微软雅黑"/>
              </a:rPr>
              <a:t>请注意：</a:t>
            </a:r>
            <a:r>
              <a:rPr lang="en-US" sz="2300" u="none" spc="0">
                <a:solidFill>
                  <a:srgbClr val="FFD732">
                    <a:alpha val="100000"/>
                  </a:srgbClr>
                </a:solidFill>
                <a:latin typeface="微软雅黑"/>
              </a:rPr>
              <a:t>在初中阶段</a:t>
            </a:r>
            <a:r>
              <a:t/>
            </a:r>
            <a:br/>
            <a:endParaRPr/>
          </a:p>
        </p:txBody>
      </p:sp>
      <p:sp>
        <p:nvSpPr>
          <p:cNvPr id="3" name="文本框 2"/>
          <p:cNvSpPr txBox="1"/>
          <p:nvPr/>
        </p:nvSpPr>
        <p:spPr>
          <a:xfrm>
            <a:off x="628650" y="1819275"/>
            <a:ext cx="8191500" cy="0"/>
          </a:xfrm>
          <a:prstGeom prst="rect">
            <a:avLst/>
          </a:prstGeom>
          <a:noFill/>
        </p:spPr>
        <p:txBody>
          <a:bodyPr lIns="0" tIns="0" rIns="0" bIns="0" rtlCol="0">
            <a:spAutoFit/>
          </a:bodyPr>
          <a:lstStyle/>
          <a:p>
            <a:pPr marL="0" marR="0" lvl="0" indent="0" algn="l" fontAlgn="base">
              <a:lnSpc>
                <a:spcPct val="125000"/>
              </a:lnSpc>
            </a:pPr>
            <a:r>
              <a:rPr lang="en-US" sz="2300" u="none" spc="0">
                <a:solidFill>
                  <a:srgbClr val="FFFFFF">
                    <a:alpha val="100000"/>
                  </a:srgbClr>
                </a:solidFill>
                <a:latin typeface="微软雅黑"/>
              </a:rPr>
              <a:t>1、导线、开关、电流表（</a:t>
            </a:r>
            <a:r>
              <a:rPr lang="en-US" sz="2300" u="none" spc="0">
                <a:solidFill>
                  <a:srgbClr val="FFD732">
                    <a:alpha val="100000"/>
                  </a:srgbClr>
                </a:solidFill>
                <a:latin typeface="微软雅黑"/>
              </a:rPr>
              <a:t>电阻很小</a:t>
            </a:r>
            <a:r>
              <a:rPr lang="en-US" sz="2300" u="none" spc="0">
                <a:solidFill>
                  <a:srgbClr val="FFFFFF">
                    <a:alpha val="100000"/>
                  </a:srgbClr>
                </a:solidFill>
                <a:latin typeface="微软雅黑"/>
              </a:rPr>
              <a:t>），可以</a:t>
            </a:r>
            <a:r>
              <a:rPr lang="en-US" sz="2300" u="none" spc="0">
                <a:solidFill>
                  <a:srgbClr val="FFD732">
                    <a:alpha val="100000"/>
                  </a:srgbClr>
                </a:solidFill>
                <a:latin typeface="微软雅黑"/>
              </a:rPr>
              <a:t>看做没有电阻，即：R=0Ω</a:t>
            </a:r>
            <a:r>
              <a:t/>
            </a:r>
            <a:br/>
            <a:endParaRPr/>
          </a:p>
        </p:txBody>
      </p:sp>
      <p:sp>
        <p:nvSpPr>
          <p:cNvPr id="4" name="文本框 3"/>
          <p:cNvSpPr txBox="1"/>
          <p:nvPr/>
        </p:nvSpPr>
        <p:spPr>
          <a:xfrm>
            <a:off x="628650" y="2962275"/>
            <a:ext cx="7981950" cy="0"/>
          </a:xfrm>
          <a:prstGeom prst="rect">
            <a:avLst/>
          </a:prstGeom>
          <a:noFill/>
        </p:spPr>
        <p:txBody>
          <a:bodyPr lIns="0" tIns="0" rIns="0" bIns="0" rtlCol="0">
            <a:spAutoFit/>
          </a:bodyPr>
          <a:lstStyle/>
          <a:p>
            <a:pPr marL="0" marR="0" lvl="0" indent="0" algn="l" fontAlgn="base">
              <a:lnSpc>
                <a:spcPct val="125000"/>
              </a:lnSpc>
            </a:pPr>
            <a:r>
              <a:rPr lang="en-US" sz="2300" u="none" spc="0">
                <a:solidFill>
                  <a:srgbClr val="FFFFFF">
                    <a:alpha val="100000"/>
                  </a:srgbClr>
                </a:solidFill>
                <a:latin typeface="微软雅黑"/>
              </a:rPr>
              <a:t>2、电压表（</a:t>
            </a:r>
            <a:r>
              <a:rPr lang="en-US" sz="2300" u="none" spc="0">
                <a:solidFill>
                  <a:srgbClr val="FFD732">
                    <a:alpha val="100000"/>
                  </a:srgbClr>
                </a:solidFill>
                <a:latin typeface="微软雅黑"/>
              </a:rPr>
              <a:t>电阻很大</a:t>
            </a:r>
            <a:r>
              <a:rPr lang="en-US" sz="2300" u="none" spc="0">
                <a:solidFill>
                  <a:srgbClr val="FFFFFF">
                    <a:alpha val="100000"/>
                  </a:srgbClr>
                </a:solidFill>
                <a:latin typeface="微软雅黑"/>
              </a:rPr>
              <a:t>），可以</a:t>
            </a:r>
            <a:r>
              <a:rPr lang="en-US" sz="2300" u="none" spc="0">
                <a:solidFill>
                  <a:srgbClr val="FFD732">
                    <a:alpha val="100000"/>
                  </a:srgbClr>
                </a:solidFill>
                <a:latin typeface="微软雅黑"/>
              </a:rPr>
              <a:t>看做断路（开路），即：R=∞Ω</a:t>
            </a:r>
            <a:r>
              <a:t/>
            </a:r>
            <a:br/>
            <a:endParaRPr/>
          </a:p>
        </p:txBody>
      </p:sp>
      <p:sp>
        <p:nvSpPr>
          <p:cNvPr id="5" name="文本框 4"/>
          <p:cNvSpPr txBox="1"/>
          <p:nvPr/>
        </p:nvSpPr>
        <p:spPr>
          <a:xfrm>
            <a:off x="381000" y="390525"/>
            <a:ext cx="57150" cy="304800"/>
          </a:xfrm>
          <a:prstGeom prst="rect">
            <a:avLst/>
          </a:prstGeom>
          <a:solidFill>
            <a:srgbClr val="F65D5D">
              <a:alpha val="100000"/>
            </a:srgbClr>
          </a:solidFill>
        </p:spPr>
        <p:txBody>
          <a:bodyPr lIns="91440" tIns="45720" rIns="91440" bIns="45720" rtlCol="0">
            <a:spAutoFit/>
          </a:bodyPr>
          <a:lstStyle/>
          <a:p>
            <a:pPr marL="0" marR="0" lvl="0" indent="0" algn="l" fontAlgn="base">
              <a:lnSpc>
                <a:spcPct val="100000"/>
              </a:lnSpc>
            </a:pPr>
            <a:endParaRPr/>
          </a:p>
        </p:txBody>
      </p:sp>
      <p:sp>
        <p:nvSpPr>
          <p:cNvPr id="6" name="文本框 5"/>
          <p:cNvSpPr txBox="1"/>
          <p:nvPr/>
        </p:nvSpPr>
        <p:spPr>
          <a:xfrm>
            <a:off x="628650" y="266700"/>
            <a:ext cx="8505825" cy="0"/>
          </a:xfrm>
          <a:prstGeom prst="rect">
            <a:avLst/>
          </a:prstGeom>
          <a:noFill/>
        </p:spPr>
        <p:txBody>
          <a:bodyPr lIns="0" tIns="0" rIns="0" bIns="0" rtlCol="0">
            <a:spAutoFit/>
          </a:bodyPr>
          <a:lstStyle/>
          <a:p>
            <a:pPr marL="0" marR="0" lvl="0" indent="0" algn="l" fontAlgn="base">
              <a:lnSpc>
                <a:spcPct val="125000"/>
              </a:lnSpc>
            </a:pPr>
            <a:r>
              <a:rPr lang="en-US" sz="2400" b="1" u="none" spc="0">
                <a:solidFill>
                  <a:srgbClr val="FFFFFF">
                    <a:alpha val="100000"/>
                  </a:srgbClr>
                </a:solidFill>
                <a:latin typeface="微软雅黑"/>
              </a:rPr>
              <a:t>电流表和电压表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4" grpId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383747">
            <a:alpha val="100000"/>
          </a:srgbClr>
        </a:solidFill>
        <a:effectLst/>
      </p:bgPr>
    </p:bg>
    <p:spTree>
      <p:nvGrpSpPr>
        <p:cNvPr id="1" name=""/>
        <p:cNvGrpSpPr/>
        <p:nvPr/>
      </p:nvGrpSpPr>
      <p:grpSpPr>
        <a:xfrm>
          <a:off x="381000" y="276225"/>
          <a:ext cx="9134475" cy="4400550"/>
          <a:chOff x="381000" y="276225"/>
          <a:chExt cx="9134475" cy="4400550"/>
        </a:xfrm>
      </p:grpSpPr>
      <p:sp>
        <p:nvSpPr>
          <p:cNvPr id="2" name="文本框 1"/>
          <p:cNvSpPr txBox="1"/>
          <p:nvPr/>
        </p:nvSpPr>
        <p:spPr>
          <a:xfrm>
            <a:off x="628650" y="285750"/>
            <a:ext cx="8505825" cy="0"/>
          </a:xfrm>
          <a:prstGeom prst="rect">
            <a:avLst/>
          </a:prstGeom>
          <a:noFill/>
        </p:spPr>
        <p:txBody>
          <a:bodyPr lIns="0" tIns="0" rIns="0" bIns="0" rtlCol="0">
            <a:spAutoFit/>
          </a:bodyPr>
          <a:lstStyle/>
          <a:p>
            <a:pPr marL="0" marR="0" lvl="0" indent="0" algn="l" fontAlgn="base">
              <a:lnSpc>
                <a:spcPct val="125000"/>
              </a:lnSpc>
            </a:pPr>
            <a:endParaRPr/>
          </a:p>
        </p:txBody>
      </p:sp>
      <p:sp>
        <p:nvSpPr>
          <p:cNvPr id="3" name="文本框 2"/>
          <p:cNvSpPr txBox="1"/>
          <p:nvPr/>
        </p:nvSpPr>
        <p:spPr>
          <a:xfrm>
            <a:off x="381000" y="390525"/>
            <a:ext cx="57150" cy="304800"/>
          </a:xfrm>
          <a:prstGeom prst="rect">
            <a:avLst/>
          </a:prstGeom>
          <a:solidFill>
            <a:srgbClr val="F65D5D">
              <a:alpha val="100000"/>
            </a:srgbClr>
          </a:solidFill>
        </p:spPr>
        <p:txBody>
          <a:bodyPr lIns="91440" tIns="45720" rIns="91440" bIns="45720" rtlCol="0">
            <a:spAutoFit/>
          </a:bodyPr>
          <a:lstStyle/>
          <a:p>
            <a:pPr marL="0" marR="0" lvl="0" indent="0" algn="l" fontAlgn="base">
              <a:lnSpc>
                <a:spcPct val="100000"/>
              </a:lnSpc>
            </a:pPr>
            <a:endParaRPr/>
          </a:p>
        </p:txBody>
      </p:sp>
      <p:sp>
        <p:nvSpPr>
          <p:cNvPr id="4" name="文本框 3"/>
          <p:cNvSpPr txBox="1"/>
          <p:nvPr/>
        </p:nvSpPr>
        <p:spPr>
          <a:xfrm>
            <a:off x="561975" y="276225"/>
            <a:ext cx="8572500" cy="0"/>
          </a:xfrm>
          <a:prstGeom prst="rect">
            <a:avLst/>
          </a:prstGeom>
          <a:noFill/>
        </p:spPr>
        <p:txBody>
          <a:bodyPr lIns="0" tIns="0" rIns="0" bIns="0" rtlCol="0">
            <a:spAutoFit/>
          </a:bodyPr>
          <a:lstStyle/>
          <a:p>
            <a:pPr marL="0" marR="0" lvl="0" indent="0" algn="l" fontAlgn="base">
              <a:lnSpc>
                <a:spcPct val="125000"/>
              </a:lnSpc>
            </a:pPr>
            <a:r>
              <a:rPr lang="en-US" sz="2400" b="1" u="none" spc="0">
                <a:solidFill>
                  <a:srgbClr val="FFFFFF">
                    <a:alpha val="100000"/>
                  </a:srgbClr>
                </a:solidFill>
                <a:latin typeface="微软雅黑"/>
              </a:rPr>
              <a:t>探究影响电阻大小的因素</a:t>
            </a:r>
          </a:p>
        </p:txBody>
      </p:sp>
      <p:sp>
        <p:nvSpPr>
          <p:cNvPr id="5" name="文本框 4"/>
          <p:cNvSpPr txBox="1"/>
          <p:nvPr/>
        </p:nvSpPr>
        <p:spPr>
          <a:xfrm>
            <a:off x="1028700" y="3028950"/>
            <a:ext cx="8105775" cy="0"/>
          </a:xfrm>
          <a:prstGeom prst="rect">
            <a:avLst/>
          </a:prstGeom>
          <a:noFill/>
        </p:spPr>
        <p:txBody>
          <a:bodyPr lIns="0" tIns="0" rIns="0" bIns="0" rtlCol="0">
            <a:spAutoFit/>
          </a:bodyPr>
          <a:lstStyle/>
          <a:p>
            <a:pPr marL="0" marR="0" lvl="0" indent="0" algn="l" fontAlgn="base">
              <a:lnSpc>
                <a:spcPct val="125000"/>
              </a:lnSpc>
            </a:pPr>
            <a:r>
              <a:rPr lang="en-US" sz="2300" u="none" spc="0">
                <a:solidFill>
                  <a:srgbClr val="FFFFFF">
                    <a:alpha val="100000"/>
                  </a:srgbClr>
                </a:solidFill>
                <a:latin typeface="微软雅黑"/>
              </a:rPr>
              <a:t>电线的阻值是越大越好，还是越小越好？</a:t>
            </a:r>
          </a:p>
        </p:txBody>
      </p:sp>
      <p:sp>
        <p:nvSpPr>
          <p:cNvPr id="6" name="文本框 5"/>
          <p:cNvSpPr txBox="1"/>
          <p:nvPr/>
        </p:nvSpPr>
        <p:spPr>
          <a:xfrm>
            <a:off x="1028700" y="3552825"/>
            <a:ext cx="7591425" cy="0"/>
          </a:xfrm>
          <a:prstGeom prst="rect">
            <a:avLst/>
          </a:prstGeom>
          <a:noFill/>
        </p:spPr>
        <p:txBody>
          <a:bodyPr lIns="0" tIns="0" rIns="0" bIns="0" rtlCol="0">
            <a:spAutoFit/>
          </a:bodyPr>
          <a:lstStyle/>
          <a:p>
            <a:pPr marL="0" marR="0" lvl="0" indent="0" algn="l" fontAlgn="base">
              <a:lnSpc>
                <a:spcPct val="125000"/>
              </a:lnSpc>
            </a:pPr>
            <a:r>
              <a:rPr lang="en-US" sz="2300" u="none" spc="0">
                <a:solidFill>
                  <a:srgbClr val="FFFFFF">
                    <a:alpha val="100000"/>
                  </a:srgbClr>
                </a:solidFill>
                <a:latin typeface="微软雅黑"/>
              </a:rPr>
              <a:t>高压输电用的电线，使用的金属线很粗。为什么不用细导线输电呢？</a:t>
            </a:r>
          </a:p>
        </p:txBody>
      </p:sp>
      <p:sp>
        <p:nvSpPr>
          <p:cNvPr id="7" name="文本框 6"/>
          <p:cNvSpPr txBox="1"/>
          <p:nvPr/>
        </p:nvSpPr>
        <p:spPr>
          <a:xfrm>
            <a:off x="1028700" y="4400550"/>
            <a:ext cx="8105775" cy="0"/>
          </a:xfrm>
          <a:prstGeom prst="rect">
            <a:avLst/>
          </a:prstGeom>
          <a:noFill/>
        </p:spPr>
        <p:txBody>
          <a:bodyPr lIns="0" tIns="0" rIns="0" bIns="0" rtlCol="0">
            <a:spAutoFit/>
          </a:bodyPr>
          <a:lstStyle/>
          <a:p>
            <a:pPr marL="0" marR="0" lvl="0" indent="0" algn="l" fontAlgn="base">
              <a:lnSpc>
                <a:spcPct val="125000"/>
              </a:lnSpc>
            </a:pPr>
            <a:r>
              <a:rPr lang="en-US" sz="2300" u="none" spc="0">
                <a:solidFill>
                  <a:srgbClr val="FFD732">
                    <a:alpha val="100000"/>
                  </a:srgbClr>
                </a:solidFill>
                <a:latin typeface="微软雅黑"/>
              </a:rPr>
              <a:t>猜想一下：导体的电阻与哪些因素有关？</a:t>
            </a:r>
          </a:p>
        </p:txBody>
      </p:sp>
      <p:pic>
        <p:nvPicPr>
          <p:cNvPr id="8" name="图片 7"/>
          <p:cNvPicPr>
            <a:picLocks/>
          </p:cNvPicPr>
          <p:nvPr/>
        </p:nvPicPr>
        <p:blipFill>
          <a:blip r:embed="rId2"/>
          <a:stretch>
            <a:fillRect/>
          </a:stretch>
        </p:blipFill>
        <p:spPr>
          <a:xfrm>
            <a:off x="1228725" y="847725"/>
            <a:ext cx="2857500" cy="2000250"/>
          </a:xfrm>
          <a:prstGeom prst="rect">
            <a:avLst/>
          </a:prstGeom>
          <a:ln w="63500" cap="flat" cmpd="sng" algn="ctr">
            <a:solidFill>
              <a:srgbClr val="FFFFFF">
                <a:alpha val="14900"/>
              </a:srgbClr>
            </a:solidFill>
            <a:prstDash val="solid"/>
            <a:round/>
            <a:headEnd type="none" w="med" len="med"/>
            <a:tailEnd type="none" w="med" len="med"/>
          </a:ln>
        </p:spPr>
      </p:pic>
      <p:pic>
        <p:nvPicPr>
          <p:cNvPr id="9" name="图片 8"/>
          <p:cNvPicPr>
            <a:picLocks/>
          </p:cNvPicPr>
          <p:nvPr/>
        </p:nvPicPr>
        <p:blipFill>
          <a:blip r:embed="rId3"/>
          <a:stretch>
            <a:fillRect/>
          </a:stretch>
        </p:blipFill>
        <p:spPr>
          <a:xfrm>
            <a:off x="561975" y="3052763"/>
            <a:ext cx="419100" cy="419100"/>
          </a:xfrm>
          <a:prstGeom prst="rect">
            <a:avLst/>
          </a:prstGeom>
        </p:spPr>
      </p:pic>
      <p:pic>
        <p:nvPicPr>
          <p:cNvPr id="10" name="图片 9"/>
          <p:cNvPicPr>
            <a:picLocks/>
          </p:cNvPicPr>
          <p:nvPr/>
        </p:nvPicPr>
        <p:blipFill>
          <a:blip r:embed="rId3"/>
          <a:stretch>
            <a:fillRect/>
          </a:stretch>
        </p:blipFill>
        <p:spPr>
          <a:xfrm>
            <a:off x="561975" y="3581400"/>
            <a:ext cx="419100" cy="419100"/>
          </a:xfrm>
          <a:prstGeom prst="rect">
            <a:avLst/>
          </a:prstGeom>
        </p:spPr>
      </p:pic>
      <p:pic>
        <p:nvPicPr>
          <p:cNvPr id="11" name="图片 10"/>
          <p:cNvPicPr>
            <a:picLocks/>
          </p:cNvPicPr>
          <p:nvPr/>
        </p:nvPicPr>
        <p:blipFill>
          <a:blip r:embed="rId4"/>
          <a:stretch>
            <a:fillRect/>
          </a:stretch>
        </p:blipFill>
        <p:spPr>
          <a:xfrm>
            <a:off x="5133975" y="838200"/>
            <a:ext cx="2857500" cy="2000250"/>
          </a:xfrm>
          <a:prstGeom prst="rect">
            <a:avLst/>
          </a:prstGeom>
          <a:ln w="63500" cap="flat" cmpd="sng" algn="ctr">
            <a:solidFill>
              <a:srgbClr val="FFFFFF">
                <a:alpha val="14900"/>
              </a:srgbClr>
            </a:solidFill>
            <a:prstDash val="solid"/>
            <a:round/>
            <a:headEnd type="none" w="med" len="med"/>
            <a:tailEnd type="none" w="med" len="med"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6" grpId="0"/>
      <p:bldP spid="7" grpId="0"/>
      <p:bldP spid="9" grpId="0"/>
      <p:bldP spid="10" grpId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383747">
            <a:alpha val="100000"/>
          </a:srgbClr>
        </a:solidFill>
        <a:effectLst/>
      </p:bgPr>
    </p:bg>
    <p:spTree>
      <p:nvGrpSpPr>
        <p:cNvPr id="1" name=""/>
        <p:cNvGrpSpPr/>
        <p:nvPr/>
      </p:nvGrpSpPr>
      <p:grpSpPr>
        <a:xfrm>
          <a:off x="381000" y="276225"/>
          <a:ext cx="9134475" cy="3600450"/>
          <a:chOff x="381000" y="276225"/>
          <a:chExt cx="9134475" cy="3600450"/>
        </a:xfrm>
      </p:grpSpPr>
      <p:sp>
        <p:nvSpPr>
          <p:cNvPr id="2" name="文本框 1"/>
          <p:cNvSpPr txBox="1"/>
          <p:nvPr/>
        </p:nvSpPr>
        <p:spPr>
          <a:xfrm>
            <a:off x="561975" y="1038225"/>
            <a:ext cx="8572500" cy="0"/>
          </a:xfrm>
          <a:prstGeom prst="rect">
            <a:avLst/>
          </a:prstGeom>
          <a:noFill/>
        </p:spPr>
        <p:txBody>
          <a:bodyPr lIns="0" tIns="0" rIns="0" bIns="0" rtlCol="0">
            <a:spAutoFit/>
          </a:bodyPr>
          <a:lstStyle/>
          <a:p>
            <a:pPr marL="0" marR="0" lvl="0" indent="0" algn="l" fontAlgn="base">
              <a:lnSpc>
                <a:spcPct val="125000"/>
              </a:lnSpc>
            </a:pPr>
            <a:r>
              <a:rPr lang="en-US" sz="2300" u="none" spc="0">
                <a:solidFill>
                  <a:srgbClr val="FFFFFF">
                    <a:alpha val="100000"/>
                  </a:srgbClr>
                </a:solidFill>
                <a:latin typeface="微软雅黑"/>
              </a:rPr>
              <a:t>猜想假设</a:t>
            </a:r>
          </a:p>
        </p:txBody>
      </p:sp>
      <p:sp>
        <p:nvSpPr>
          <p:cNvPr id="3" name="文本框 2"/>
          <p:cNvSpPr txBox="1"/>
          <p:nvPr/>
        </p:nvSpPr>
        <p:spPr>
          <a:xfrm>
            <a:off x="552450" y="1892300"/>
            <a:ext cx="8582025" cy="0"/>
          </a:xfrm>
          <a:prstGeom prst="rect">
            <a:avLst/>
          </a:prstGeom>
          <a:noFill/>
        </p:spPr>
        <p:txBody>
          <a:bodyPr lIns="0" tIns="0" rIns="0" bIns="0" rtlCol="0">
            <a:spAutoFit/>
          </a:bodyPr>
          <a:lstStyle/>
          <a:p>
            <a:pPr marL="0" marR="0" lvl="0" indent="0" algn="l" fontAlgn="base">
              <a:lnSpc>
                <a:spcPct val="125000"/>
              </a:lnSpc>
            </a:pPr>
            <a:r>
              <a:rPr lang="en-US" sz="2300" u="none" spc="0">
                <a:solidFill>
                  <a:srgbClr val="FFD732">
                    <a:alpha val="100000"/>
                  </a:srgbClr>
                </a:solidFill>
                <a:latin typeface="微软雅黑"/>
              </a:rPr>
              <a:t>一  导体的电阻可能与导体的</a:t>
            </a:r>
            <a:r>
              <a:rPr lang="en-US" sz="2300" u="none" spc="0">
                <a:solidFill>
                  <a:srgbClr val="F65E5E">
                    <a:alpha val="100000"/>
                  </a:srgbClr>
                </a:solidFill>
                <a:latin typeface="微软雅黑"/>
              </a:rPr>
              <a:t>材料</a:t>
            </a:r>
            <a:r>
              <a:rPr lang="en-US" sz="2300" u="none" spc="0">
                <a:solidFill>
                  <a:srgbClr val="FFD732">
                    <a:alpha val="100000"/>
                  </a:srgbClr>
                </a:solidFill>
                <a:latin typeface="微软雅黑"/>
              </a:rPr>
              <a:t>有关</a:t>
            </a:r>
          </a:p>
        </p:txBody>
      </p:sp>
      <p:sp>
        <p:nvSpPr>
          <p:cNvPr id="4" name="文本框 3"/>
          <p:cNvSpPr txBox="1"/>
          <p:nvPr/>
        </p:nvSpPr>
        <p:spPr>
          <a:xfrm>
            <a:off x="561975" y="2746375"/>
            <a:ext cx="8572500" cy="0"/>
          </a:xfrm>
          <a:prstGeom prst="rect">
            <a:avLst/>
          </a:prstGeom>
          <a:noFill/>
        </p:spPr>
        <p:txBody>
          <a:bodyPr lIns="0" tIns="0" rIns="0" bIns="0" rtlCol="0">
            <a:spAutoFit/>
          </a:bodyPr>
          <a:lstStyle/>
          <a:p>
            <a:pPr marL="0" marR="0" lvl="0" indent="0" algn="l" fontAlgn="base">
              <a:lnSpc>
                <a:spcPct val="125000"/>
              </a:lnSpc>
            </a:pPr>
            <a:r>
              <a:rPr lang="en-US" sz="2300" u="none" spc="0">
                <a:solidFill>
                  <a:srgbClr val="FFD732">
                    <a:alpha val="100000"/>
                  </a:srgbClr>
                </a:solidFill>
                <a:latin typeface="微软雅黑"/>
              </a:rPr>
              <a:t>二  导体的电阻可能与导体的</a:t>
            </a:r>
            <a:r>
              <a:rPr lang="en-US" sz="2300" u="none" spc="0">
                <a:solidFill>
                  <a:srgbClr val="F65E5E">
                    <a:alpha val="100000"/>
                  </a:srgbClr>
                </a:solidFill>
                <a:latin typeface="微软雅黑"/>
              </a:rPr>
              <a:t>长度</a:t>
            </a:r>
            <a:r>
              <a:rPr lang="en-US" sz="2300" u="none" spc="0">
                <a:solidFill>
                  <a:srgbClr val="FFD732">
                    <a:alpha val="100000"/>
                  </a:srgbClr>
                </a:solidFill>
                <a:latin typeface="微软雅黑"/>
              </a:rPr>
              <a:t>有关</a:t>
            </a:r>
          </a:p>
        </p:txBody>
      </p:sp>
      <p:sp>
        <p:nvSpPr>
          <p:cNvPr id="5" name="文本框 4"/>
          <p:cNvSpPr txBox="1"/>
          <p:nvPr/>
        </p:nvSpPr>
        <p:spPr>
          <a:xfrm>
            <a:off x="561975" y="3600450"/>
            <a:ext cx="8572500" cy="0"/>
          </a:xfrm>
          <a:prstGeom prst="rect">
            <a:avLst/>
          </a:prstGeom>
          <a:noFill/>
        </p:spPr>
        <p:txBody>
          <a:bodyPr lIns="0" tIns="0" rIns="0" bIns="0" rtlCol="0">
            <a:spAutoFit/>
          </a:bodyPr>
          <a:lstStyle/>
          <a:p>
            <a:pPr marL="0" marR="0" lvl="0" indent="0" algn="l" fontAlgn="base">
              <a:lnSpc>
                <a:spcPct val="125000"/>
              </a:lnSpc>
            </a:pPr>
            <a:r>
              <a:rPr lang="en-US" sz="2300" u="none" spc="0">
                <a:solidFill>
                  <a:srgbClr val="FFD732">
                    <a:alpha val="100000"/>
                  </a:srgbClr>
                </a:solidFill>
                <a:latin typeface="微软雅黑"/>
              </a:rPr>
              <a:t>三  导体的电阻可能与导体的</a:t>
            </a:r>
            <a:r>
              <a:rPr lang="en-US" sz="2300" u="none" spc="0">
                <a:solidFill>
                  <a:srgbClr val="F65E5E">
                    <a:alpha val="100000"/>
                  </a:srgbClr>
                </a:solidFill>
                <a:latin typeface="微软雅黑"/>
              </a:rPr>
              <a:t>粗细</a:t>
            </a:r>
            <a:r>
              <a:rPr lang="en-US" sz="2300" u="none" spc="0">
                <a:solidFill>
                  <a:srgbClr val="FFD732">
                    <a:alpha val="100000"/>
                  </a:srgbClr>
                </a:solidFill>
                <a:latin typeface="微软雅黑"/>
              </a:rPr>
              <a:t>有关</a:t>
            </a:r>
          </a:p>
        </p:txBody>
      </p:sp>
      <p:sp>
        <p:nvSpPr>
          <p:cNvPr id="6" name="文本框 5"/>
          <p:cNvSpPr txBox="1"/>
          <p:nvPr/>
        </p:nvSpPr>
        <p:spPr>
          <a:xfrm>
            <a:off x="381000" y="390525"/>
            <a:ext cx="57150" cy="304800"/>
          </a:xfrm>
          <a:prstGeom prst="rect">
            <a:avLst/>
          </a:prstGeom>
          <a:solidFill>
            <a:srgbClr val="F65D5D">
              <a:alpha val="100000"/>
            </a:srgbClr>
          </a:solidFill>
        </p:spPr>
        <p:txBody>
          <a:bodyPr lIns="91440" tIns="45720" rIns="91440" bIns="45720" rtlCol="0">
            <a:spAutoFit/>
          </a:bodyPr>
          <a:lstStyle/>
          <a:p>
            <a:pPr marL="0" marR="0" lvl="0" indent="0" algn="l" fontAlgn="base">
              <a:lnSpc>
                <a:spcPct val="100000"/>
              </a:lnSpc>
            </a:pPr>
            <a:endParaRPr/>
          </a:p>
        </p:txBody>
      </p:sp>
      <p:sp>
        <p:nvSpPr>
          <p:cNvPr id="7" name="文本框 6"/>
          <p:cNvSpPr txBox="1"/>
          <p:nvPr/>
        </p:nvSpPr>
        <p:spPr>
          <a:xfrm>
            <a:off x="561975" y="276225"/>
            <a:ext cx="8572500" cy="0"/>
          </a:xfrm>
          <a:prstGeom prst="rect">
            <a:avLst/>
          </a:prstGeom>
          <a:noFill/>
        </p:spPr>
        <p:txBody>
          <a:bodyPr lIns="0" tIns="0" rIns="0" bIns="0" rtlCol="0">
            <a:spAutoFit/>
          </a:bodyPr>
          <a:lstStyle/>
          <a:p>
            <a:pPr marL="0" marR="0" lvl="0" indent="0" algn="l" fontAlgn="base">
              <a:lnSpc>
                <a:spcPct val="125000"/>
              </a:lnSpc>
            </a:pPr>
            <a:r>
              <a:rPr lang="en-US" sz="2400" b="1" u="none" spc="0">
                <a:solidFill>
                  <a:srgbClr val="FFFFFF">
                    <a:alpha val="100000"/>
                  </a:srgbClr>
                </a:solidFill>
                <a:latin typeface="微软雅黑"/>
              </a:rPr>
              <a:t>探究影响电阻大小的因素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/>
      <p:bldP spid="4" grpId="0"/>
      <p:bldP spid="5" grpId="0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383747">
            <a:alpha val="100000"/>
          </a:srgbClr>
        </a:solidFill>
        <a:effectLst/>
      </p:bgPr>
    </p:bg>
    <p:spTree>
      <p:nvGrpSpPr>
        <p:cNvPr id="1" name=""/>
        <p:cNvGrpSpPr/>
        <p:nvPr/>
      </p:nvGrpSpPr>
      <p:grpSpPr>
        <a:xfrm>
          <a:off x="381000" y="276225"/>
          <a:ext cx="9134475" cy="1857375"/>
          <a:chOff x="381000" y="276225"/>
          <a:chExt cx="9134475" cy="1857375"/>
        </a:xfrm>
      </p:grpSpPr>
      <p:sp>
        <p:nvSpPr>
          <p:cNvPr id="2" name="文本框 1"/>
          <p:cNvSpPr txBox="1"/>
          <p:nvPr/>
        </p:nvSpPr>
        <p:spPr>
          <a:xfrm>
            <a:off x="561975" y="1038225"/>
            <a:ext cx="8572500" cy="0"/>
          </a:xfrm>
          <a:prstGeom prst="rect">
            <a:avLst/>
          </a:prstGeom>
          <a:noFill/>
        </p:spPr>
        <p:txBody>
          <a:bodyPr lIns="0" tIns="0" rIns="0" bIns="0" rtlCol="0">
            <a:spAutoFit/>
          </a:bodyPr>
          <a:lstStyle/>
          <a:p>
            <a:pPr marL="0" marR="0" lvl="0" indent="0" algn="l" fontAlgn="base">
              <a:lnSpc>
                <a:spcPct val="125000"/>
              </a:lnSpc>
            </a:pPr>
            <a:r>
              <a:rPr lang="en-US" sz="2300" u="none" spc="0">
                <a:solidFill>
                  <a:srgbClr val="FFFFFF">
                    <a:alpha val="100000"/>
                  </a:srgbClr>
                </a:solidFill>
                <a:latin typeface="微软雅黑"/>
              </a:rPr>
              <a:t>设计实验方案</a:t>
            </a:r>
          </a:p>
        </p:txBody>
      </p:sp>
      <p:sp>
        <p:nvSpPr>
          <p:cNvPr id="3" name="文本框 2"/>
          <p:cNvSpPr txBox="1"/>
          <p:nvPr/>
        </p:nvSpPr>
        <p:spPr>
          <a:xfrm>
            <a:off x="381000" y="390525"/>
            <a:ext cx="57150" cy="304800"/>
          </a:xfrm>
          <a:prstGeom prst="rect">
            <a:avLst/>
          </a:prstGeom>
          <a:solidFill>
            <a:srgbClr val="F65D5D">
              <a:alpha val="100000"/>
            </a:srgbClr>
          </a:solidFill>
        </p:spPr>
        <p:txBody>
          <a:bodyPr lIns="91440" tIns="45720" rIns="91440" bIns="45720" rtlCol="0">
            <a:spAutoFit/>
          </a:bodyPr>
          <a:lstStyle/>
          <a:p>
            <a:pPr marL="0" marR="0" lvl="0" indent="0" algn="l" fontAlgn="base">
              <a:lnSpc>
                <a:spcPct val="100000"/>
              </a:lnSpc>
            </a:pPr>
            <a:endParaRPr/>
          </a:p>
        </p:txBody>
      </p:sp>
      <p:sp>
        <p:nvSpPr>
          <p:cNvPr id="4" name="文本框 3"/>
          <p:cNvSpPr txBox="1"/>
          <p:nvPr/>
        </p:nvSpPr>
        <p:spPr>
          <a:xfrm>
            <a:off x="561975" y="276225"/>
            <a:ext cx="8572500" cy="0"/>
          </a:xfrm>
          <a:prstGeom prst="rect">
            <a:avLst/>
          </a:prstGeom>
          <a:noFill/>
        </p:spPr>
        <p:txBody>
          <a:bodyPr lIns="0" tIns="0" rIns="0" bIns="0" rtlCol="0">
            <a:spAutoFit/>
          </a:bodyPr>
          <a:lstStyle/>
          <a:p>
            <a:pPr marL="0" marR="0" lvl="0" indent="0" algn="l" fontAlgn="base">
              <a:lnSpc>
                <a:spcPct val="125000"/>
              </a:lnSpc>
            </a:pPr>
            <a:r>
              <a:rPr lang="en-US" sz="2400" b="1" u="none" spc="0">
                <a:solidFill>
                  <a:srgbClr val="FFFFFF">
                    <a:alpha val="100000"/>
                  </a:srgbClr>
                </a:solidFill>
                <a:latin typeface="微软雅黑"/>
              </a:rPr>
              <a:t>探究影响电阻大小的因素</a:t>
            </a:r>
          </a:p>
        </p:txBody>
      </p:sp>
      <p:sp>
        <p:nvSpPr>
          <p:cNvPr id="5" name="文本框 4"/>
          <p:cNvSpPr txBox="1"/>
          <p:nvPr/>
        </p:nvSpPr>
        <p:spPr>
          <a:xfrm>
            <a:off x="561975" y="1857375"/>
            <a:ext cx="8572500" cy="0"/>
          </a:xfrm>
          <a:prstGeom prst="rect">
            <a:avLst/>
          </a:prstGeom>
          <a:noFill/>
        </p:spPr>
        <p:txBody>
          <a:bodyPr lIns="0" tIns="0" rIns="0" bIns="0" rtlCol="0">
            <a:spAutoFit/>
          </a:bodyPr>
          <a:lstStyle/>
          <a:p>
            <a:pPr marL="0" marR="0" lvl="0" indent="0" algn="l" fontAlgn="base">
              <a:lnSpc>
                <a:spcPct val="125000"/>
              </a:lnSpc>
            </a:pPr>
            <a:r>
              <a:rPr lang="en-US" sz="2300" u="none" spc="0">
                <a:solidFill>
                  <a:srgbClr val="FFFFFF">
                    <a:alpha val="100000"/>
                  </a:srgbClr>
                </a:solidFill>
                <a:latin typeface="微软雅黑"/>
              </a:rPr>
              <a:t>你怎样知道导体电阻的大小？你能设计一个合理的电路吗?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383747">
            <a:alpha val="100000"/>
          </a:srgbClr>
        </a:solidFill>
        <a:effectLst/>
      </p:bgPr>
    </p:bg>
    <p:spTree>
      <p:nvGrpSpPr>
        <p:cNvPr id="1" name=""/>
        <p:cNvGrpSpPr/>
        <p:nvPr/>
      </p:nvGrpSpPr>
      <p:grpSpPr>
        <a:xfrm>
          <a:off x="381000" y="276225"/>
          <a:ext cx="9134475" cy="3190875"/>
          <a:chOff x="381000" y="276225"/>
          <a:chExt cx="9134475" cy="3190875"/>
        </a:xfrm>
      </p:grpSpPr>
      <p:sp>
        <p:nvSpPr>
          <p:cNvPr id="2" name="文本框 1"/>
          <p:cNvSpPr txBox="1"/>
          <p:nvPr/>
        </p:nvSpPr>
        <p:spPr>
          <a:xfrm>
            <a:off x="381000" y="390525"/>
            <a:ext cx="57150" cy="304800"/>
          </a:xfrm>
          <a:prstGeom prst="rect">
            <a:avLst/>
          </a:prstGeom>
          <a:solidFill>
            <a:srgbClr val="F65D5D">
              <a:alpha val="100000"/>
            </a:srgbClr>
          </a:solidFill>
        </p:spPr>
        <p:txBody>
          <a:bodyPr lIns="91440" tIns="45720" rIns="91440" bIns="45720" rtlCol="0">
            <a:spAutoFit/>
          </a:bodyPr>
          <a:lstStyle/>
          <a:p>
            <a:pPr marL="0" marR="0" lvl="0" indent="0" algn="l" fontAlgn="base">
              <a:lnSpc>
                <a:spcPct val="100000"/>
              </a:lnSpc>
            </a:pPr>
            <a:endParaRPr/>
          </a:p>
        </p:txBody>
      </p:sp>
      <p:sp>
        <p:nvSpPr>
          <p:cNvPr id="3" name="文本框 2"/>
          <p:cNvSpPr txBox="1"/>
          <p:nvPr/>
        </p:nvSpPr>
        <p:spPr>
          <a:xfrm>
            <a:off x="561975" y="276225"/>
            <a:ext cx="8572500" cy="0"/>
          </a:xfrm>
          <a:prstGeom prst="rect">
            <a:avLst/>
          </a:prstGeom>
          <a:noFill/>
        </p:spPr>
        <p:txBody>
          <a:bodyPr lIns="0" tIns="0" rIns="0" bIns="0" rtlCol="0">
            <a:spAutoFit/>
          </a:bodyPr>
          <a:lstStyle/>
          <a:p>
            <a:pPr marL="0" marR="0" lvl="0" indent="0" algn="l" fontAlgn="base">
              <a:lnSpc>
                <a:spcPct val="125000"/>
              </a:lnSpc>
            </a:pPr>
            <a:r>
              <a:rPr lang="en-US" sz="2400" b="1" u="none" spc="0">
                <a:solidFill>
                  <a:srgbClr val="FFFFFF">
                    <a:alpha val="100000"/>
                  </a:srgbClr>
                </a:solidFill>
                <a:latin typeface="微软雅黑"/>
              </a:rPr>
              <a:t>探究影响电阻大小的因素</a:t>
            </a:r>
          </a:p>
        </p:txBody>
      </p:sp>
      <p:sp>
        <p:nvSpPr>
          <p:cNvPr id="4" name="文本框 3"/>
          <p:cNvSpPr txBox="1"/>
          <p:nvPr/>
        </p:nvSpPr>
        <p:spPr>
          <a:xfrm>
            <a:off x="4114800" y="781050"/>
            <a:ext cx="5019675" cy="0"/>
          </a:xfrm>
          <a:prstGeom prst="rect">
            <a:avLst/>
          </a:prstGeom>
          <a:noFill/>
        </p:spPr>
        <p:txBody>
          <a:bodyPr lIns="0" tIns="0" rIns="0" bIns="0" rtlCol="0">
            <a:spAutoFit/>
          </a:bodyPr>
          <a:lstStyle/>
          <a:p>
            <a:pPr marL="0" marR="0" lvl="0" indent="0" algn="l" fontAlgn="base">
              <a:lnSpc>
                <a:spcPct val="125000"/>
              </a:lnSpc>
            </a:pPr>
            <a:r>
              <a:rPr lang="en-US" sz="2300" u="none" spc="0">
                <a:solidFill>
                  <a:srgbClr val="FFD732">
                    <a:alpha val="100000"/>
                  </a:srgbClr>
                </a:solidFill>
                <a:latin typeface="微软雅黑"/>
              </a:rPr>
              <a:t>转换法</a:t>
            </a:r>
          </a:p>
        </p:txBody>
      </p:sp>
      <p:sp>
        <p:nvSpPr>
          <p:cNvPr id="5" name="文本框 4"/>
          <p:cNvSpPr txBox="1"/>
          <p:nvPr/>
        </p:nvSpPr>
        <p:spPr>
          <a:xfrm>
            <a:off x="552450" y="3114675"/>
            <a:ext cx="2457450" cy="0"/>
          </a:xfrm>
          <a:prstGeom prst="rect">
            <a:avLst/>
          </a:prstGeom>
          <a:noFill/>
        </p:spPr>
        <p:txBody>
          <a:bodyPr lIns="0" tIns="0" rIns="0" bIns="0" rtlCol="0">
            <a:spAutoFit/>
          </a:bodyPr>
          <a:lstStyle/>
          <a:p>
            <a:pPr marL="0" marR="0" lvl="0" indent="0" algn="l" fontAlgn="base">
              <a:lnSpc>
                <a:spcPct val="125000"/>
              </a:lnSpc>
            </a:pPr>
            <a:r>
              <a:rPr lang="en-US" sz="1800" u="none" spc="0">
                <a:solidFill>
                  <a:srgbClr val="FFFFFF">
                    <a:alpha val="100000"/>
                  </a:srgbClr>
                </a:solidFill>
                <a:latin typeface="微软雅黑"/>
              </a:rPr>
              <a:t>通过比较</a:t>
            </a:r>
            <a:r>
              <a:rPr lang="en-US" sz="1800" u="none" spc="0">
                <a:solidFill>
                  <a:srgbClr val="FFD732">
                    <a:alpha val="100000"/>
                  </a:srgbClr>
                </a:solidFill>
                <a:latin typeface="微软雅黑"/>
              </a:rPr>
              <a:t>灯的亮</a:t>
            </a:r>
            <a:r>
              <a:rPr lang="en-US" sz="1800" u="none" spc="0">
                <a:solidFill>
                  <a:srgbClr val="FFFFFF">
                    <a:alpha val="100000"/>
                  </a:srgbClr>
                </a:solidFill>
                <a:latin typeface="微软雅黑"/>
              </a:rPr>
              <a:t>暗来判断，如灯</a:t>
            </a:r>
            <a:r>
              <a:rPr lang="en-US" sz="1800" u="none" spc="0">
                <a:solidFill>
                  <a:srgbClr val="FFD732">
                    <a:alpha val="100000"/>
                  </a:srgbClr>
                </a:solidFill>
                <a:latin typeface="微软雅黑"/>
              </a:rPr>
              <a:t>亮</a:t>
            </a:r>
            <a:r>
              <a:rPr lang="en-US" sz="1800" u="none" spc="0">
                <a:solidFill>
                  <a:srgbClr val="FFFFFF">
                    <a:alpha val="100000"/>
                  </a:srgbClr>
                </a:solidFill>
                <a:latin typeface="微软雅黑"/>
              </a:rPr>
              <a:t>，则对电流阻碍作用小，</a:t>
            </a:r>
            <a:r>
              <a:rPr lang="en-US" sz="1800" u="none" spc="0">
                <a:solidFill>
                  <a:srgbClr val="FFD732">
                    <a:alpha val="100000"/>
                  </a:srgbClr>
                </a:solidFill>
                <a:latin typeface="微软雅黑"/>
              </a:rPr>
              <a:t>电阻小</a:t>
            </a:r>
            <a:r>
              <a:rPr lang="en-US" sz="1800" u="none" spc="0">
                <a:solidFill>
                  <a:srgbClr val="FFFFFF">
                    <a:alpha val="100000"/>
                  </a:srgbClr>
                </a:solidFill>
                <a:latin typeface="微软雅黑"/>
              </a:rPr>
              <a:t>。</a:t>
            </a:r>
          </a:p>
        </p:txBody>
      </p:sp>
      <p:sp>
        <p:nvSpPr>
          <p:cNvPr id="6" name="文本框 5"/>
          <p:cNvSpPr txBox="1"/>
          <p:nvPr/>
        </p:nvSpPr>
        <p:spPr>
          <a:xfrm>
            <a:off x="3395663" y="3095625"/>
            <a:ext cx="2343150" cy="0"/>
          </a:xfrm>
          <a:prstGeom prst="rect">
            <a:avLst/>
          </a:prstGeom>
          <a:noFill/>
        </p:spPr>
        <p:txBody>
          <a:bodyPr lIns="0" tIns="0" rIns="0" bIns="0" rtlCol="0">
            <a:spAutoFit/>
          </a:bodyPr>
          <a:lstStyle/>
          <a:p>
            <a:pPr marL="0" marR="0" lvl="0" indent="0" algn="l" fontAlgn="base">
              <a:lnSpc>
                <a:spcPct val="125000"/>
              </a:lnSpc>
            </a:pPr>
            <a:r>
              <a:rPr lang="en-US" sz="1800" u="none" spc="0">
                <a:solidFill>
                  <a:srgbClr val="FFFFFF">
                    <a:alpha val="100000"/>
                  </a:srgbClr>
                </a:solidFill>
                <a:latin typeface="微软雅黑"/>
              </a:rPr>
              <a:t>通过比较电流表中</a:t>
            </a:r>
            <a:r>
              <a:rPr lang="en-US" sz="1800" u="none" spc="0">
                <a:solidFill>
                  <a:srgbClr val="FFD732">
                    <a:alpha val="100000"/>
                  </a:srgbClr>
                </a:solidFill>
                <a:latin typeface="微软雅黑"/>
              </a:rPr>
              <a:t>电流的大小</a:t>
            </a:r>
            <a:r>
              <a:rPr lang="en-US" sz="1800" u="none" spc="0">
                <a:solidFill>
                  <a:srgbClr val="FFFFFF">
                    <a:alpha val="100000"/>
                  </a:srgbClr>
                </a:solidFill>
                <a:latin typeface="微软雅黑"/>
              </a:rPr>
              <a:t>，如</a:t>
            </a:r>
            <a:r>
              <a:rPr lang="en-US" sz="1800" u="none" spc="0">
                <a:solidFill>
                  <a:srgbClr val="FFD732">
                    <a:alpha val="100000"/>
                  </a:srgbClr>
                </a:solidFill>
                <a:latin typeface="微软雅黑"/>
              </a:rPr>
              <a:t>电流大</a:t>
            </a:r>
            <a:r>
              <a:rPr lang="en-US" sz="1800" u="none" spc="0">
                <a:solidFill>
                  <a:srgbClr val="FFFFFF">
                    <a:alpha val="100000"/>
                  </a:srgbClr>
                </a:solidFill>
                <a:latin typeface="微软雅黑"/>
              </a:rPr>
              <a:t>，则对电流的阻碍作用小，</a:t>
            </a:r>
            <a:r>
              <a:rPr lang="en-US" sz="1800" u="none" spc="0">
                <a:solidFill>
                  <a:srgbClr val="FFD732">
                    <a:alpha val="100000"/>
                  </a:srgbClr>
                </a:solidFill>
                <a:latin typeface="微软雅黑"/>
              </a:rPr>
              <a:t>电阻小</a:t>
            </a:r>
            <a:r>
              <a:rPr lang="en-US" sz="1800" u="none" spc="0">
                <a:solidFill>
                  <a:srgbClr val="FFFFFF">
                    <a:alpha val="100000"/>
                  </a:srgbClr>
                </a:solidFill>
                <a:latin typeface="微软雅黑"/>
              </a:rPr>
              <a:t>。</a:t>
            </a:r>
          </a:p>
        </p:txBody>
      </p:sp>
      <p:sp>
        <p:nvSpPr>
          <p:cNvPr id="7" name="文本框 6"/>
          <p:cNvSpPr txBox="1"/>
          <p:nvPr/>
        </p:nvSpPr>
        <p:spPr>
          <a:xfrm>
            <a:off x="6124575" y="3190875"/>
            <a:ext cx="2362200" cy="0"/>
          </a:xfrm>
          <a:prstGeom prst="rect">
            <a:avLst/>
          </a:prstGeom>
          <a:noFill/>
        </p:spPr>
        <p:txBody>
          <a:bodyPr lIns="0" tIns="0" rIns="0" bIns="0" rtlCol="0">
            <a:spAutoFit/>
          </a:bodyPr>
          <a:lstStyle/>
          <a:p>
            <a:pPr marL="0" marR="0" lvl="0" indent="0" algn="l" fontAlgn="base">
              <a:lnSpc>
                <a:spcPct val="125000"/>
              </a:lnSpc>
            </a:pPr>
            <a:r>
              <a:rPr lang="en-US" sz="1800" u="none" spc="0">
                <a:solidFill>
                  <a:srgbClr val="FFFFFF">
                    <a:alpha val="100000"/>
                  </a:srgbClr>
                </a:solidFill>
                <a:latin typeface="微软雅黑"/>
              </a:rPr>
              <a:t>既可比较</a:t>
            </a:r>
            <a:r>
              <a:rPr lang="en-US" sz="1800" u="none" spc="0">
                <a:solidFill>
                  <a:srgbClr val="FFD732">
                    <a:alpha val="100000"/>
                  </a:srgbClr>
                </a:solidFill>
                <a:latin typeface="微软雅黑"/>
              </a:rPr>
              <a:t>灯的亮暗</a:t>
            </a:r>
            <a:r>
              <a:rPr lang="en-US" sz="1800" u="none" spc="0">
                <a:solidFill>
                  <a:srgbClr val="FFFFFF">
                    <a:alpha val="100000"/>
                  </a:srgbClr>
                </a:solidFill>
                <a:latin typeface="微软雅黑"/>
              </a:rPr>
              <a:t>，也可比较</a:t>
            </a:r>
            <a:r>
              <a:rPr lang="en-US" sz="1800" u="none" spc="0">
                <a:solidFill>
                  <a:srgbClr val="FFD732">
                    <a:alpha val="100000"/>
                  </a:srgbClr>
                </a:solidFill>
                <a:latin typeface="微软雅黑"/>
              </a:rPr>
              <a:t>电流的大小</a:t>
            </a:r>
            <a:r>
              <a:rPr lang="en-US" sz="1800" u="none" spc="0">
                <a:solidFill>
                  <a:srgbClr val="FFFFFF">
                    <a:alpha val="100000"/>
                  </a:srgbClr>
                </a:solidFill>
                <a:latin typeface="微软雅黑"/>
              </a:rPr>
              <a:t>。</a:t>
            </a:r>
          </a:p>
        </p:txBody>
      </p:sp>
      <p:pic>
        <p:nvPicPr>
          <p:cNvPr id="8" name="图片 7"/>
          <p:cNvPicPr>
            <a:picLocks/>
          </p:cNvPicPr>
          <p:nvPr/>
        </p:nvPicPr>
        <p:blipFill>
          <a:blip r:embed="rId2"/>
          <a:stretch>
            <a:fillRect/>
          </a:stretch>
        </p:blipFill>
        <p:spPr>
          <a:xfrm>
            <a:off x="647700" y="1357313"/>
            <a:ext cx="2266950" cy="1581150"/>
          </a:xfrm>
          <a:prstGeom prst="rect">
            <a:avLst/>
          </a:prstGeom>
          <a:ln w="63500" cap="flat" cmpd="sng" algn="ctr">
            <a:solidFill>
              <a:srgbClr val="FFFFFF">
                <a:alpha val="14900"/>
              </a:srgbClr>
            </a:solidFill>
            <a:prstDash val="solid"/>
            <a:round/>
            <a:headEnd type="none" w="med" len="med"/>
            <a:tailEnd type="none" w="med" len="med"/>
          </a:ln>
        </p:spPr>
      </p:pic>
      <p:pic>
        <p:nvPicPr>
          <p:cNvPr id="9" name="图片 8"/>
          <p:cNvPicPr>
            <a:picLocks/>
          </p:cNvPicPr>
          <p:nvPr/>
        </p:nvPicPr>
        <p:blipFill>
          <a:blip r:embed="rId3"/>
          <a:stretch>
            <a:fillRect/>
          </a:stretch>
        </p:blipFill>
        <p:spPr>
          <a:xfrm>
            <a:off x="3429000" y="1362075"/>
            <a:ext cx="2276475" cy="1571625"/>
          </a:xfrm>
          <a:prstGeom prst="rect">
            <a:avLst/>
          </a:prstGeom>
          <a:ln w="63500" cap="flat" cmpd="sng" algn="ctr">
            <a:solidFill>
              <a:srgbClr val="FFFFFF">
                <a:alpha val="14900"/>
              </a:srgbClr>
            </a:solidFill>
            <a:prstDash val="solid"/>
            <a:round/>
            <a:headEnd type="none" w="med" len="med"/>
            <a:tailEnd type="none" w="med" len="med"/>
          </a:ln>
        </p:spPr>
      </p:pic>
      <p:pic>
        <p:nvPicPr>
          <p:cNvPr id="10" name="图片 9"/>
          <p:cNvPicPr>
            <a:picLocks/>
          </p:cNvPicPr>
          <p:nvPr/>
        </p:nvPicPr>
        <p:blipFill>
          <a:blip r:embed="rId4"/>
          <a:stretch>
            <a:fillRect/>
          </a:stretch>
        </p:blipFill>
        <p:spPr>
          <a:xfrm>
            <a:off x="6162675" y="1352550"/>
            <a:ext cx="2286000" cy="1590675"/>
          </a:xfrm>
          <a:prstGeom prst="rect">
            <a:avLst/>
          </a:prstGeom>
          <a:ln w="63500" cap="flat" cmpd="sng" algn="ctr">
            <a:solidFill>
              <a:srgbClr val="FFFFFF">
                <a:alpha val="14900"/>
              </a:srgbClr>
            </a:solidFill>
            <a:prstDash val="solid"/>
            <a:round/>
            <a:headEnd type="none" w="med" len="med"/>
            <a:tailEnd type="none" w="med" len="med"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5" grpId="0"/>
      <p:bldP spid="6" grpId="0"/>
      <p:bldP spid="7" grpId="0"/>
      <p:bldP spid="8" grpId="0" animBg="1"/>
      <p:bldP spid="9" grpId="0" animBg="1"/>
      <p:bldP spid="10" grpId="0" animBg="1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383747">
            <a:alpha val="100000"/>
          </a:srgbClr>
        </a:solidFill>
        <a:effectLst/>
      </p:bgPr>
    </p:bg>
    <p:spTree>
      <p:nvGrpSpPr>
        <p:cNvPr id="1" name=""/>
        <p:cNvGrpSpPr/>
        <p:nvPr/>
      </p:nvGrpSpPr>
      <p:grpSpPr>
        <a:xfrm>
          <a:off x="381000" y="276225"/>
          <a:ext cx="9134475" cy="4257675"/>
          <a:chOff x="381000" y="276225"/>
          <a:chExt cx="9134475" cy="4257675"/>
        </a:xfrm>
      </p:grpSpPr>
      <p:sp>
        <p:nvSpPr>
          <p:cNvPr id="2" name="文本框 1"/>
          <p:cNvSpPr txBox="1"/>
          <p:nvPr/>
        </p:nvSpPr>
        <p:spPr>
          <a:xfrm>
            <a:off x="381000" y="390525"/>
            <a:ext cx="57150" cy="304800"/>
          </a:xfrm>
          <a:prstGeom prst="rect">
            <a:avLst/>
          </a:prstGeom>
          <a:solidFill>
            <a:srgbClr val="F65D5D">
              <a:alpha val="100000"/>
            </a:srgbClr>
          </a:solidFill>
        </p:spPr>
        <p:txBody>
          <a:bodyPr lIns="91440" tIns="45720" rIns="91440" bIns="45720" rtlCol="0">
            <a:spAutoFit/>
          </a:bodyPr>
          <a:lstStyle/>
          <a:p>
            <a:pPr marL="0" marR="0" lvl="0" indent="0" algn="l" fontAlgn="base">
              <a:lnSpc>
                <a:spcPct val="100000"/>
              </a:lnSpc>
            </a:pPr>
            <a:endParaRPr/>
          </a:p>
        </p:txBody>
      </p:sp>
      <p:sp>
        <p:nvSpPr>
          <p:cNvPr id="3" name="文本框 2"/>
          <p:cNvSpPr txBox="1"/>
          <p:nvPr/>
        </p:nvSpPr>
        <p:spPr>
          <a:xfrm>
            <a:off x="561975" y="276225"/>
            <a:ext cx="8572500" cy="0"/>
          </a:xfrm>
          <a:prstGeom prst="rect">
            <a:avLst/>
          </a:prstGeom>
          <a:noFill/>
        </p:spPr>
        <p:txBody>
          <a:bodyPr lIns="0" tIns="0" rIns="0" bIns="0" rtlCol="0">
            <a:spAutoFit/>
          </a:bodyPr>
          <a:lstStyle/>
          <a:p>
            <a:pPr marL="0" marR="0" lvl="0" indent="0" algn="l" fontAlgn="base">
              <a:lnSpc>
                <a:spcPct val="125000"/>
              </a:lnSpc>
            </a:pPr>
            <a:r>
              <a:rPr lang="en-US" sz="2400" b="1" u="none" spc="0">
                <a:solidFill>
                  <a:srgbClr val="FFFFFF">
                    <a:alpha val="100000"/>
                  </a:srgbClr>
                </a:solidFill>
                <a:latin typeface="微软雅黑"/>
              </a:rPr>
              <a:t>探究影响电阻大小的因素</a:t>
            </a:r>
          </a:p>
        </p:txBody>
      </p:sp>
      <p:sp>
        <p:nvSpPr>
          <p:cNvPr id="4" name="文本框 3"/>
          <p:cNvSpPr txBox="1"/>
          <p:nvPr/>
        </p:nvSpPr>
        <p:spPr>
          <a:xfrm>
            <a:off x="1047750" y="781050"/>
            <a:ext cx="4343400" cy="0"/>
          </a:xfrm>
          <a:prstGeom prst="rect">
            <a:avLst/>
          </a:prstGeom>
          <a:noFill/>
        </p:spPr>
        <p:txBody>
          <a:bodyPr lIns="0" tIns="0" rIns="0" bIns="0" rtlCol="0">
            <a:spAutoFit/>
          </a:bodyPr>
          <a:lstStyle/>
          <a:p>
            <a:pPr marL="0" marR="0" lvl="0" indent="0" algn="l" fontAlgn="base">
              <a:lnSpc>
                <a:spcPct val="125000"/>
              </a:lnSpc>
            </a:pPr>
            <a:r>
              <a:rPr lang="en-US" sz="2300" u="none" spc="0">
                <a:solidFill>
                  <a:srgbClr val="FFFFFF">
                    <a:alpha val="100000"/>
                  </a:srgbClr>
                </a:solidFill>
                <a:latin typeface="微软雅黑"/>
              </a:rPr>
              <a:t>实验过程中需记录的内容有哪些？你能设计一张表格来表示吗？</a:t>
            </a:r>
          </a:p>
        </p:txBody>
      </p:sp>
      <p:sp>
        <p:nvSpPr>
          <p:cNvPr id="5" name="文本框 4"/>
          <p:cNvSpPr txBox="1"/>
          <p:nvPr/>
        </p:nvSpPr>
        <p:spPr>
          <a:xfrm>
            <a:off x="1047750" y="3724275"/>
            <a:ext cx="8086725" cy="0"/>
          </a:xfrm>
          <a:prstGeom prst="rect">
            <a:avLst/>
          </a:prstGeom>
          <a:noFill/>
        </p:spPr>
        <p:txBody>
          <a:bodyPr lIns="0" tIns="0" rIns="0" bIns="0" rtlCol="0">
            <a:spAutoFit/>
          </a:bodyPr>
          <a:lstStyle/>
          <a:p>
            <a:pPr marL="0" marR="0" lvl="0" indent="0" algn="l" fontAlgn="base">
              <a:lnSpc>
                <a:spcPct val="125000"/>
              </a:lnSpc>
            </a:pPr>
            <a:r>
              <a:rPr lang="en-US" sz="2300" u="none" spc="0">
                <a:solidFill>
                  <a:srgbClr val="FFFFFF">
                    <a:alpha val="100000"/>
                  </a:srgbClr>
                </a:solidFill>
                <a:latin typeface="微软雅黑"/>
              </a:rPr>
              <a:t>一个科学量可能与多个因素有关时，如何展开研究？</a:t>
            </a:r>
          </a:p>
        </p:txBody>
      </p:sp>
      <p:sp>
        <p:nvSpPr>
          <p:cNvPr id="6" name="文本框 5"/>
          <p:cNvSpPr txBox="1"/>
          <p:nvPr/>
        </p:nvSpPr>
        <p:spPr>
          <a:xfrm>
            <a:off x="1047750" y="4257675"/>
            <a:ext cx="8086725" cy="0"/>
          </a:xfrm>
          <a:prstGeom prst="rect">
            <a:avLst/>
          </a:prstGeom>
          <a:noFill/>
        </p:spPr>
        <p:txBody>
          <a:bodyPr lIns="0" tIns="0" rIns="0" bIns="0" rtlCol="0">
            <a:spAutoFit/>
          </a:bodyPr>
          <a:lstStyle/>
          <a:p>
            <a:pPr marL="0" marR="0" lvl="0" indent="0" algn="l" fontAlgn="base">
              <a:lnSpc>
                <a:spcPct val="125000"/>
              </a:lnSpc>
            </a:pPr>
            <a:r>
              <a:rPr lang="en-US" sz="2300" u="none" spc="0">
                <a:solidFill>
                  <a:srgbClr val="FFD732">
                    <a:alpha val="100000"/>
                  </a:srgbClr>
                </a:solidFill>
                <a:latin typeface="微软雅黑"/>
              </a:rPr>
              <a:t>控制变量法</a:t>
            </a:r>
          </a:p>
        </p:txBody>
      </p:sp>
      <p:pic>
        <p:nvPicPr>
          <p:cNvPr id="7" name="图片 6"/>
          <p:cNvPicPr>
            <a:picLocks/>
          </p:cNvPicPr>
          <p:nvPr/>
        </p:nvPicPr>
        <p:blipFill>
          <a:blip r:embed="rId2"/>
          <a:stretch>
            <a:fillRect/>
          </a:stretch>
        </p:blipFill>
        <p:spPr>
          <a:xfrm>
            <a:off x="561975" y="3752850"/>
            <a:ext cx="419100" cy="419100"/>
          </a:xfrm>
          <a:prstGeom prst="rect">
            <a:avLst/>
          </a:prstGeom>
        </p:spPr>
      </p:pic>
      <p:graphicFrame>
        <p:nvGraphicFramePr>
          <p:cNvPr id="8" name="表格 7"/>
          <p:cNvGraphicFramePr>
            <a:graphicFrameLocks noGrp="1"/>
          </p:cNvGraphicFramePr>
          <p:nvPr/>
        </p:nvGraphicFramePr>
        <p:xfrm>
          <a:off x="1066800" y="1828800"/>
          <a:ext cx="7143750" cy="1905000"/>
        </p:xfrm>
        <a:graphic>
          <a:graphicData uri="http://schemas.openxmlformats.org/drawingml/2006/table">
            <a:tbl>
              <a:tblPr firstRow="1" bandRow="1"/>
              <a:tblGrid>
                <a:gridCol w="1190625"/>
                <a:gridCol w="1190625"/>
                <a:gridCol w="1190625"/>
                <a:gridCol w="1190625"/>
                <a:gridCol w="1190625"/>
                <a:gridCol w="1190625"/>
              </a:tblGrid>
              <a:tr h="476250">
                <a:tc gridSpan="3">
                  <a:txBody>
                    <a:bodyPr/>
                    <a:lstStyle/>
                    <a:p>
                      <a:pPr marL="0" marR="0" lvl="0" indent="0" algn="l" fontAlgn="base">
                        <a:lnSpc>
                          <a:spcPct val="100000"/>
                        </a:lnSpc>
                      </a:pPr>
                      <a:endParaRPr/>
                    </a:p>
                  </a:txBody>
                  <a:tcPr marL="0" marR="0" marT="0" marB="0">
                    <a:lnL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pPr marL="0" marR="0" lvl="0" indent="0" algn="l" fontAlgn="base">
                        <a:lnSpc>
                          <a:spcPct val="100000"/>
                        </a:lnSpc>
                      </a:pPr>
                      <a:endParaRPr/>
                    </a:p>
                  </a:txBody>
                  <a:tcPr marL="0" marR="0" marT="0" marB="0">
                    <a:lnL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pPr marL="0" marR="0" lvl="0" indent="0" algn="l" fontAlgn="base">
                        <a:lnSpc>
                          <a:spcPct val="100000"/>
                        </a:lnSpc>
                      </a:pPr>
                      <a:endParaRPr/>
                    </a:p>
                  </a:txBody>
                  <a:tcPr marL="0" marR="0" marT="0" marB="0">
                    <a:lnL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noFill/>
                  </a:tcPr>
                </a:tc>
                <a:tc rowSpan="2">
                  <a:txBody>
                    <a:bodyPr/>
                    <a:lstStyle/>
                    <a:p>
                      <a:pPr marL="0" marR="0" lvl="0" indent="0" algn="l" fontAlgn="base">
                        <a:lnSpc>
                          <a:spcPct val="100000"/>
                        </a:lnSpc>
                      </a:pPr>
                      <a:endParaRPr/>
                    </a:p>
                  </a:txBody>
                  <a:tcPr marL="0" marR="0" marT="0" marB="0">
                    <a:lnL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noFill/>
                  </a:tcPr>
                </a:tc>
                <a:tc rowSpan="2">
                  <a:txBody>
                    <a:bodyPr/>
                    <a:lstStyle/>
                    <a:p>
                      <a:pPr marL="0" marR="0" lvl="0" indent="0" algn="l" fontAlgn="base">
                        <a:lnSpc>
                          <a:spcPct val="100000"/>
                        </a:lnSpc>
                      </a:pPr>
                      <a:endParaRPr/>
                    </a:p>
                  </a:txBody>
                  <a:tcPr marL="0" marR="0" marT="0" marB="0">
                    <a:lnL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noFill/>
                  </a:tcPr>
                </a:tc>
                <a:tc rowSpan="2">
                  <a:txBody>
                    <a:bodyPr/>
                    <a:lstStyle/>
                    <a:p>
                      <a:pPr marL="0" marR="0" lvl="0" indent="0" algn="l" fontAlgn="base">
                        <a:lnSpc>
                          <a:spcPct val="100000"/>
                        </a:lnSpc>
                      </a:pPr>
                      <a:endParaRPr/>
                    </a:p>
                  </a:txBody>
                  <a:tcPr marL="0" marR="0" marT="0" marB="0">
                    <a:lnL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noFill/>
                  </a:tcPr>
                </a:tc>
              </a:tr>
              <a:tr h="476250">
                <a:tc>
                  <a:txBody>
                    <a:bodyPr/>
                    <a:lstStyle/>
                    <a:p>
                      <a:pPr marL="0" marR="0" lvl="0" indent="0" algn="l" fontAlgn="base">
                        <a:lnSpc>
                          <a:spcPct val="100000"/>
                        </a:lnSpc>
                      </a:pPr>
                      <a:endParaRPr/>
                    </a:p>
                  </a:txBody>
                  <a:tcPr marL="0" marR="0" marT="0" marB="0">
                    <a:lnL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fontAlgn="base">
                        <a:lnSpc>
                          <a:spcPct val="100000"/>
                        </a:lnSpc>
                      </a:pPr>
                      <a:endParaRPr/>
                    </a:p>
                  </a:txBody>
                  <a:tcPr marL="0" marR="0" marT="0" marB="0">
                    <a:lnL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fontAlgn="base">
                        <a:lnSpc>
                          <a:spcPct val="100000"/>
                        </a:lnSpc>
                      </a:pPr>
                      <a:endParaRPr/>
                    </a:p>
                  </a:txBody>
                  <a:tcPr marL="0" marR="0" marT="0" marB="0">
                    <a:lnL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noFill/>
                  </a:tcPr>
                </a:tc>
                <a:tc vMerge="1">
                  <a:txBody>
                    <a:bodyPr/>
                    <a:lstStyle/>
                    <a:p>
                      <a:pPr marL="0" marR="0" lvl="0" indent="0" algn="l" fontAlgn="base">
                        <a:lnSpc>
                          <a:spcPct val="100000"/>
                        </a:lnSpc>
                      </a:pPr>
                      <a:endParaRPr/>
                    </a:p>
                  </a:txBody>
                  <a:tcPr marL="0" marR="0" marT="0" marB="0">
                    <a:lnL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noFill/>
                  </a:tcPr>
                </a:tc>
                <a:tc vMerge="1">
                  <a:txBody>
                    <a:bodyPr/>
                    <a:lstStyle/>
                    <a:p>
                      <a:pPr marL="0" marR="0" lvl="0" indent="0" algn="l" fontAlgn="base">
                        <a:lnSpc>
                          <a:spcPct val="100000"/>
                        </a:lnSpc>
                      </a:pPr>
                      <a:endParaRPr/>
                    </a:p>
                  </a:txBody>
                  <a:tcPr marL="0" marR="0" marT="0" marB="0">
                    <a:lnL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noFill/>
                  </a:tcPr>
                </a:tc>
                <a:tc vMerge="1">
                  <a:txBody>
                    <a:bodyPr/>
                    <a:lstStyle/>
                    <a:p>
                      <a:pPr marL="0" marR="0" lvl="0" indent="0" algn="l" fontAlgn="base">
                        <a:lnSpc>
                          <a:spcPct val="100000"/>
                        </a:lnSpc>
                      </a:pPr>
                      <a:endParaRPr/>
                    </a:p>
                  </a:txBody>
                  <a:tcPr marL="0" marR="0" marT="0" marB="0">
                    <a:lnL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noFill/>
                  </a:tcPr>
                </a:tc>
              </a:tr>
              <a:tr h="476250">
                <a:tc>
                  <a:txBody>
                    <a:bodyPr/>
                    <a:lstStyle/>
                    <a:p>
                      <a:pPr marL="0" marR="0" lvl="0" indent="0" algn="l" fontAlgn="base">
                        <a:lnSpc>
                          <a:spcPct val="100000"/>
                        </a:lnSpc>
                      </a:pPr>
                      <a:endParaRPr/>
                    </a:p>
                  </a:txBody>
                  <a:tcPr marL="0" marR="0" marT="0" marB="0">
                    <a:lnL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fontAlgn="base">
                        <a:lnSpc>
                          <a:spcPct val="100000"/>
                        </a:lnSpc>
                      </a:pPr>
                      <a:endParaRPr/>
                    </a:p>
                  </a:txBody>
                  <a:tcPr marL="0" marR="0" marT="0" marB="0">
                    <a:lnL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fontAlgn="base">
                        <a:lnSpc>
                          <a:spcPct val="100000"/>
                        </a:lnSpc>
                      </a:pPr>
                      <a:endParaRPr/>
                    </a:p>
                  </a:txBody>
                  <a:tcPr marL="0" marR="0" marT="0" marB="0">
                    <a:lnL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fontAlgn="base">
                        <a:lnSpc>
                          <a:spcPct val="100000"/>
                        </a:lnSpc>
                      </a:pPr>
                      <a:endParaRPr/>
                    </a:p>
                  </a:txBody>
                  <a:tcPr marL="0" marR="0" marT="0" marB="0">
                    <a:lnL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fontAlgn="base">
                        <a:lnSpc>
                          <a:spcPct val="100000"/>
                        </a:lnSpc>
                      </a:pPr>
                      <a:endParaRPr/>
                    </a:p>
                  </a:txBody>
                  <a:tcPr marL="0" marR="0" marT="0" marB="0">
                    <a:lnL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fontAlgn="base">
                        <a:lnSpc>
                          <a:spcPct val="100000"/>
                        </a:lnSpc>
                      </a:pPr>
                      <a:endParaRPr/>
                    </a:p>
                  </a:txBody>
                  <a:tcPr marL="0" marR="0" marT="0" marB="0">
                    <a:lnL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noFill/>
                  </a:tcPr>
                </a:tc>
              </a:tr>
              <a:tr h="476250">
                <a:tc>
                  <a:txBody>
                    <a:bodyPr/>
                    <a:lstStyle/>
                    <a:p>
                      <a:pPr marL="0" marR="0" lvl="0" indent="0" algn="l" fontAlgn="base">
                        <a:lnSpc>
                          <a:spcPct val="100000"/>
                        </a:lnSpc>
                      </a:pPr>
                      <a:endParaRPr/>
                    </a:p>
                  </a:txBody>
                  <a:tcPr marL="0" marR="0" marT="0" marB="0">
                    <a:lnL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fontAlgn="base">
                        <a:lnSpc>
                          <a:spcPct val="100000"/>
                        </a:lnSpc>
                      </a:pPr>
                      <a:endParaRPr/>
                    </a:p>
                  </a:txBody>
                  <a:tcPr marL="0" marR="0" marT="0" marB="0">
                    <a:lnL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fontAlgn="base">
                        <a:lnSpc>
                          <a:spcPct val="100000"/>
                        </a:lnSpc>
                      </a:pPr>
                      <a:endParaRPr/>
                    </a:p>
                  </a:txBody>
                  <a:tcPr marL="0" marR="0" marT="0" marB="0">
                    <a:lnL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fontAlgn="base">
                        <a:lnSpc>
                          <a:spcPct val="100000"/>
                        </a:lnSpc>
                      </a:pPr>
                      <a:endParaRPr/>
                    </a:p>
                  </a:txBody>
                  <a:tcPr marL="0" marR="0" marT="0" marB="0">
                    <a:lnL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fontAlgn="base">
                        <a:lnSpc>
                          <a:spcPct val="100000"/>
                        </a:lnSpc>
                      </a:pPr>
                      <a:endParaRPr/>
                    </a:p>
                  </a:txBody>
                  <a:tcPr marL="0" marR="0" marT="0" marB="0">
                    <a:lnL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fontAlgn="base">
                        <a:lnSpc>
                          <a:spcPct val="100000"/>
                        </a:lnSpc>
                      </a:pPr>
                      <a:endParaRPr/>
                    </a:p>
                  </a:txBody>
                  <a:tcPr marL="0" marR="0" marT="0" marB="0">
                    <a:lnL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noFill/>
                  </a:tcPr>
                </a:tc>
              </a:tr>
            </a:tbl>
          </a:graphicData>
        </a:graphic>
      </p:graphicFrame>
      <p:sp>
        <p:nvSpPr>
          <p:cNvPr id="9" name="文本框 8"/>
          <p:cNvSpPr txBox="1"/>
          <p:nvPr/>
        </p:nvSpPr>
        <p:spPr>
          <a:xfrm>
            <a:off x="2571750" y="1838325"/>
            <a:ext cx="6562725" cy="0"/>
          </a:xfrm>
          <a:prstGeom prst="rect">
            <a:avLst/>
          </a:prstGeom>
          <a:noFill/>
        </p:spPr>
        <p:txBody>
          <a:bodyPr lIns="0" tIns="0" rIns="0" bIns="0" rtlCol="0">
            <a:spAutoFit/>
          </a:bodyPr>
          <a:lstStyle/>
          <a:p>
            <a:pPr marL="0" marR="0" lvl="0" indent="0" algn="l" fontAlgn="base">
              <a:lnSpc>
                <a:spcPct val="125000"/>
              </a:lnSpc>
            </a:pPr>
            <a:r>
              <a:rPr lang="en-US" sz="2300" u="none" spc="0">
                <a:solidFill>
                  <a:srgbClr val="FFFFFF">
                    <a:alpha val="100000"/>
                  </a:srgbClr>
                </a:solidFill>
                <a:latin typeface="微软雅黑"/>
              </a:rPr>
              <a:t>导体</a:t>
            </a:r>
          </a:p>
        </p:txBody>
      </p:sp>
      <p:sp>
        <p:nvSpPr>
          <p:cNvPr id="10" name="文本框 9"/>
          <p:cNvSpPr txBox="1"/>
          <p:nvPr/>
        </p:nvSpPr>
        <p:spPr>
          <a:xfrm>
            <a:off x="1390650" y="2305050"/>
            <a:ext cx="7743825" cy="0"/>
          </a:xfrm>
          <a:prstGeom prst="rect">
            <a:avLst/>
          </a:prstGeom>
          <a:noFill/>
        </p:spPr>
        <p:txBody>
          <a:bodyPr lIns="0" tIns="0" rIns="0" bIns="0" rtlCol="0">
            <a:spAutoFit/>
          </a:bodyPr>
          <a:lstStyle/>
          <a:p>
            <a:pPr marL="0" marR="0" lvl="0" indent="0" algn="l" fontAlgn="base">
              <a:lnSpc>
                <a:spcPct val="125000"/>
              </a:lnSpc>
            </a:pPr>
            <a:r>
              <a:rPr lang="en-US" sz="2300" u="none" spc="0">
                <a:solidFill>
                  <a:srgbClr val="FFFFFF">
                    <a:alpha val="100000"/>
                  </a:srgbClr>
                </a:solidFill>
                <a:latin typeface="微软雅黑"/>
              </a:rPr>
              <a:t>材料</a:t>
            </a:r>
          </a:p>
        </p:txBody>
      </p:sp>
      <p:sp>
        <p:nvSpPr>
          <p:cNvPr id="11" name="文本框 10"/>
          <p:cNvSpPr txBox="1"/>
          <p:nvPr/>
        </p:nvSpPr>
        <p:spPr>
          <a:xfrm>
            <a:off x="2524125" y="2305050"/>
            <a:ext cx="6610350" cy="0"/>
          </a:xfrm>
          <a:prstGeom prst="rect">
            <a:avLst/>
          </a:prstGeom>
          <a:noFill/>
        </p:spPr>
        <p:txBody>
          <a:bodyPr lIns="0" tIns="0" rIns="0" bIns="0" rtlCol="0">
            <a:spAutoFit/>
          </a:bodyPr>
          <a:lstStyle/>
          <a:p>
            <a:pPr marL="0" marR="0" lvl="0" indent="0" algn="l" fontAlgn="base">
              <a:lnSpc>
                <a:spcPct val="125000"/>
              </a:lnSpc>
            </a:pPr>
            <a:r>
              <a:rPr lang="en-US" sz="2300" u="none" spc="0">
                <a:solidFill>
                  <a:srgbClr val="FFFFFF">
                    <a:alpha val="100000"/>
                  </a:srgbClr>
                </a:solidFill>
                <a:latin typeface="微软雅黑"/>
              </a:rPr>
              <a:t>长度</a:t>
            </a:r>
          </a:p>
        </p:txBody>
      </p:sp>
      <p:sp>
        <p:nvSpPr>
          <p:cNvPr id="12" name="文本框 11"/>
          <p:cNvSpPr txBox="1"/>
          <p:nvPr/>
        </p:nvSpPr>
        <p:spPr>
          <a:xfrm>
            <a:off x="3467100" y="2305050"/>
            <a:ext cx="5667375" cy="0"/>
          </a:xfrm>
          <a:prstGeom prst="rect">
            <a:avLst/>
          </a:prstGeom>
          <a:noFill/>
        </p:spPr>
        <p:txBody>
          <a:bodyPr lIns="0" tIns="0" rIns="0" bIns="0" rtlCol="0">
            <a:spAutoFit/>
          </a:bodyPr>
          <a:lstStyle/>
          <a:p>
            <a:pPr marL="0" marR="0" lvl="0" indent="0" algn="l" fontAlgn="base">
              <a:lnSpc>
                <a:spcPct val="125000"/>
              </a:lnSpc>
            </a:pPr>
            <a:r>
              <a:rPr lang="en-US" sz="2300" u="none" spc="0">
                <a:solidFill>
                  <a:srgbClr val="FFFFFF">
                    <a:alpha val="100000"/>
                  </a:srgbClr>
                </a:solidFill>
                <a:latin typeface="微软雅黑"/>
              </a:rPr>
              <a:t>横截面积</a:t>
            </a:r>
          </a:p>
        </p:txBody>
      </p:sp>
      <p:sp>
        <p:nvSpPr>
          <p:cNvPr id="13" name="文本框 12"/>
          <p:cNvSpPr txBox="1"/>
          <p:nvPr/>
        </p:nvSpPr>
        <p:spPr>
          <a:xfrm>
            <a:off x="4943475" y="1857375"/>
            <a:ext cx="4191000" cy="0"/>
          </a:xfrm>
          <a:prstGeom prst="rect">
            <a:avLst/>
          </a:prstGeom>
          <a:noFill/>
        </p:spPr>
        <p:txBody>
          <a:bodyPr lIns="0" tIns="0" rIns="0" bIns="0" rtlCol="0">
            <a:spAutoFit/>
          </a:bodyPr>
          <a:lstStyle/>
          <a:p>
            <a:pPr marL="0" marR="0" lvl="0" indent="0" algn="l" fontAlgn="base">
              <a:lnSpc>
                <a:spcPct val="125000"/>
              </a:lnSpc>
            </a:pPr>
            <a:r>
              <a:rPr lang="en-US" sz="2300" u="none" spc="0">
                <a:solidFill>
                  <a:srgbClr val="FFFFFF">
                    <a:alpha val="100000"/>
                  </a:srgbClr>
                </a:solidFill>
                <a:latin typeface="微软雅黑"/>
              </a:rPr>
              <a:t>灯的
亮暗</a:t>
            </a:r>
          </a:p>
        </p:txBody>
      </p:sp>
      <p:sp>
        <p:nvSpPr>
          <p:cNvPr id="14" name="文本框 13"/>
          <p:cNvSpPr txBox="1"/>
          <p:nvPr/>
        </p:nvSpPr>
        <p:spPr>
          <a:xfrm>
            <a:off x="6124575" y="1847850"/>
            <a:ext cx="3009900" cy="0"/>
          </a:xfrm>
          <a:prstGeom prst="rect">
            <a:avLst/>
          </a:prstGeom>
          <a:noFill/>
        </p:spPr>
        <p:txBody>
          <a:bodyPr lIns="0" tIns="0" rIns="0" bIns="0" rtlCol="0">
            <a:spAutoFit/>
          </a:bodyPr>
          <a:lstStyle/>
          <a:p>
            <a:pPr marL="0" marR="0" lvl="0" indent="0" algn="l" fontAlgn="base">
              <a:lnSpc>
                <a:spcPct val="125000"/>
              </a:lnSpc>
            </a:pPr>
            <a:r>
              <a:rPr lang="en-US" sz="2300" u="none" spc="0">
                <a:solidFill>
                  <a:srgbClr val="FFFFFF">
                    <a:alpha val="100000"/>
                  </a:srgbClr>
                </a:solidFill>
                <a:latin typeface="微软雅黑"/>
              </a:rPr>
              <a:t>电流
示数</a:t>
            </a:r>
          </a:p>
        </p:txBody>
      </p:sp>
      <p:sp>
        <p:nvSpPr>
          <p:cNvPr id="15" name="文本框 14"/>
          <p:cNvSpPr txBox="1"/>
          <p:nvPr/>
        </p:nvSpPr>
        <p:spPr>
          <a:xfrm>
            <a:off x="7162800" y="1847850"/>
            <a:ext cx="904875" cy="0"/>
          </a:xfrm>
          <a:prstGeom prst="rect">
            <a:avLst/>
          </a:prstGeom>
          <a:noFill/>
        </p:spPr>
        <p:txBody>
          <a:bodyPr lIns="0" tIns="0" rIns="0" bIns="0" rtlCol="0">
            <a:spAutoFit/>
          </a:bodyPr>
          <a:lstStyle/>
          <a:p>
            <a:pPr marL="0" marR="0" lvl="0" indent="0" algn="ctr" fontAlgn="base">
              <a:lnSpc>
                <a:spcPct val="125000"/>
              </a:lnSpc>
            </a:pPr>
            <a:r>
              <a:rPr lang="en-US" sz="2300" u="none" spc="0">
                <a:solidFill>
                  <a:srgbClr val="FFFFFF">
                    <a:alpha val="100000"/>
                  </a:srgbClr>
                </a:solidFill>
                <a:latin typeface="微软雅黑"/>
              </a:rPr>
              <a:t>电阻的大小</a:t>
            </a:r>
          </a:p>
        </p:txBody>
      </p:sp>
      <p:pic>
        <p:nvPicPr>
          <p:cNvPr id="16" name="图片 15"/>
          <p:cNvPicPr>
            <a:picLocks/>
          </p:cNvPicPr>
          <p:nvPr/>
        </p:nvPicPr>
        <p:blipFill>
          <a:blip r:embed="rId3"/>
          <a:stretch>
            <a:fillRect/>
          </a:stretch>
        </p:blipFill>
        <p:spPr>
          <a:xfrm>
            <a:off x="6515100" y="638175"/>
            <a:ext cx="1619250" cy="1047750"/>
          </a:xfrm>
          <a:prstGeom prst="rect">
            <a:avLst/>
          </a:prstGeom>
          <a:ln w="63500" cap="flat" cmpd="sng" algn="ctr">
            <a:solidFill>
              <a:srgbClr val="FFFFFF">
                <a:alpha val="14900"/>
              </a:srgbClr>
            </a:solidFill>
            <a:prstDash val="solid"/>
            <a:round/>
            <a:headEnd type="none" w="med" len="med"/>
            <a:tailEnd type="none" w="med" len="med"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1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6" grpId="0"/>
      <p:bldP spid="7" grpId="0"/>
      <p:bldP spid="8" grpId="0"/>
      <p:bldP spid="9" grpId="0"/>
      <p:bldP spid="10" grpId="0"/>
      <p:bldP spid="11" grpId="0"/>
      <p:bldP spid="12" grpId="0"/>
      <p:bldP spid="13" grpId="0"/>
      <p:bldP spid="14" grpId="0"/>
      <p:bldP spid="15" grpId="0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383747">
            <a:alpha val="100000"/>
          </a:srgbClr>
        </a:solidFill>
        <a:effectLst/>
      </p:bgPr>
    </p:bg>
    <p:spTree>
      <p:nvGrpSpPr>
        <p:cNvPr id="1" name=""/>
        <p:cNvGrpSpPr/>
        <p:nvPr/>
      </p:nvGrpSpPr>
      <p:grpSpPr>
        <a:xfrm>
          <a:off x="381000" y="276225"/>
          <a:ext cx="9134475" cy="4514850"/>
          <a:chOff x="381000" y="276225"/>
          <a:chExt cx="9134475" cy="4514850"/>
        </a:xfrm>
      </p:grpSpPr>
      <p:sp>
        <p:nvSpPr>
          <p:cNvPr id="2" name="文本框 1"/>
          <p:cNvSpPr txBox="1"/>
          <p:nvPr/>
        </p:nvSpPr>
        <p:spPr>
          <a:xfrm>
            <a:off x="381000" y="390525"/>
            <a:ext cx="57150" cy="304800"/>
          </a:xfrm>
          <a:prstGeom prst="rect">
            <a:avLst/>
          </a:prstGeom>
          <a:solidFill>
            <a:srgbClr val="F65D5D">
              <a:alpha val="100000"/>
            </a:srgbClr>
          </a:solidFill>
        </p:spPr>
        <p:txBody>
          <a:bodyPr lIns="91440" tIns="45720" rIns="91440" bIns="45720" rtlCol="0">
            <a:spAutoFit/>
          </a:bodyPr>
          <a:lstStyle/>
          <a:p>
            <a:pPr marL="0" marR="0" lvl="0" indent="0" algn="l" fontAlgn="base">
              <a:lnSpc>
                <a:spcPct val="100000"/>
              </a:lnSpc>
            </a:pPr>
            <a:endParaRPr/>
          </a:p>
        </p:txBody>
      </p:sp>
      <p:sp>
        <p:nvSpPr>
          <p:cNvPr id="3" name="文本框 2"/>
          <p:cNvSpPr txBox="1"/>
          <p:nvPr/>
        </p:nvSpPr>
        <p:spPr>
          <a:xfrm>
            <a:off x="561975" y="276225"/>
            <a:ext cx="8572500" cy="0"/>
          </a:xfrm>
          <a:prstGeom prst="rect">
            <a:avLst/>
          </a:prstGeom>
          <a:noFill/>
        </p:spPr>
        <p:txBody>
          <a:bodyPr lIns="0" tIns="0" rIns="0" bIns="0" rtlCol="0">
            <a:spAutoFit/>
          </a:bodyPr>
          <a:lstStyle/>
          <a:p>
            <a:pPr marL="0" marR="0" lvl="0" indent="0" algn="l" fontAlgn="base">
              <a:lnSpc>
                <a:spcPct val="125000"/>
              </a:lnSpc>
            </a:pPr>
            <a:r>
              <a:rPr lang="en-US" sz="2400" b="1" u="none" spc="0">
                <a:solidFill>
                  <a:srgbClr val="FFFFFF">
                    <a:alpha val="100000"/>
                  </a:srgbClr>
                </a:solidFill>
                <a:latin typeface="微软雅黑"/>
              </a:rPr>
              <a:t>探究影响电阻大小的因素</a:t>
            </a:r>
          </a:p>
        </p:txBody>
      </p:sp>
      <p:sp>
        <p:nvSpPr>
          <p:cNvPr id="4" name="文本框 3"/>
          <p:cNvSpPr txBox="1"/>
          <p:nvPr/>
        </p:nvSpPr>
        <p:spPr>
          <a:xfrm>
            <a:off x="1019175" y="819150"/>
            <a:ext cx="8115300" cy="0"/>
          </a:xfrm>
          <a:prstGeom prst="rect">
            <a:avLst/>
          </a:prstGeom>
          <a:noFill/>
        </p:spPr>
        <p:txBody>
          <a:bodyPr lIns="0" tIns="0" rIns="0" bIns="0" rtlCol="0">
            <a:spAutoFit/>
          </a:bodyPr>
          <a:lstStyle/>
          <a:p>
            <a:pPr marL="0" marR="0" lvl="0" indent="0" algn="l" fontAlgn="base">
              <a:lnSpc>
                <a:spcPct val="125000"/>
              </a:lnSpc>
            </a:pPr>
            <a:r>
              <a:rPr lang="en-US" sz="2300" u="none" spc="0">
                <a:solidFill>
                  <a:srgbClr val="FFFFFF">
                    <a:alpha val="100000"/>
                  </a:srgbClr>
                </a:solidFill>
                <a:latin typeface="微软雅黑"/>
              </a:rPr>
              <a:t>1．探究导体电阻与材料的关系</a:t>
            </a:r>
          </a:p>
        </p:txBody>
      </p:sp>
      <p:sp>
        <p:nvSpPr>
          <p:cNvPr id="5" name="文本框 4"/>
          <p:cNvSpPr txBox="1"/>
          <p:nvPr/>
        </p:nvSpPr>
        <p:spPr>
          <a:xfrm>
            <a:off x="1019175" y="4057650"/>
            <a:ext cx="8115300" cy="0"/>
          </a:xfrm>
          <a:prstGeom prst="rect">
            <a:avLst/>
          </a:prstGeom>
          <a:noFill/>
        </p:spPr>
        <p:txBody>
          <a:bodyPr lIns="0" tIns="0" rIns="0" bIns="0" rtlCol="0">
            <a:spAutoFit/>
          </a:bodyPr>
          <a:lstStyle/>
          <a:p>
            <a:pPr marL="0" marR="0" lvl="0" indent="0" algn="l" fontAlgn="base">
              <a:lnSpc>
                <a:spcPct val="125000"/>
              </a:lnSpc>
            </a:pPr>
            <a:r>
              <a:rPr lang="en-US" sz="2300" u="none" spc="0">
                <a:solidFill>
                  <a:srgbClr val="FFFFFF">
                    <a:alpha val="100000"/>
                  </a:srgbClr>
                </a:solidFill>
                <a:latin typeface="微软雅黑"/>
              </a:rPr>
              <a:t>你会选择哪两根导体做实验？</a:t>
            </a:r>
          </a:p>
        </p:txBody>
      </p:sp>
      <p:pic>
        <p:nvPicPr>
          <p:cNvPr id="6" name="图片 5"/>
          <p:cNvPicPr>
            <a:picLocks/>
          </p:cNvPicPr>
          <p:nvPr/>
        </p:nvPicPr>
        <p:blipFill>
          <a:blip r:embed="rId2"/>
          <a:stretch>
            <a:fillRect/>
          </a:stretch>
        </p:blipFill>
        <p:spPr>
          <a:xfrm>
            <a:off x="561975" y="4095750"/>
            <a:ext cx="419100" cy="419100"/>
          </a:xfrm>
          <a:prstGeom prst="rect">
            <a:avLst/>
          </a:prstGeom>
        </p:spPr>
      </p:pic>
      <p:pic>
        <p:nvPicPr>
          <p:cNvPr id="7" name="图片 6"/>
          <p:cNvPicPr>
            <a:picLocks/>
          </p:cNvPicPr>
          <p:nvPr/>
        </p:nvPicPr>
        <p:blipFill>
          <a:blip r:embed="rId3"/>
          <a:stretch>
            <a:fillRect/>
          </a:stretch>
        </p:blipFill>
        <p:spPr>
          <a:xfrm>
            <a:off x="1828800" y="1323975"/>
            <a:ext cx="5200650" cy="2647950"/>
          </a:xfrm>
          <a:prstGeom prst="rect">
            <a:avLst/>
          </a:prstGeom>
        </p:spPr>
      </p:pic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383747">
            <a:alpha val="100000"/>
          </a:srgbClr>
        </a:solidFill>
        <a:effectLst/>
      </p:bgPr>
    </p:bg>
    <p:spTree>
      <p:nvGrpSpPr>
        <p:cNvPr id="1" name=""/>
        <p:cNvGrpSpPr/>
        <p:nvPr/>
      </p:nvGrpSpPr>
      <p:grpSpPr>
        <a:xfrm>
          <a:off x="381000" y="266700"/>
          <a:ext cx="9134475" cy="4295775"/>
          <a:chOff x="381000" y="266700"/>
          <a:chExt cx="9134475" cy="4295775"/>
        </a:xfrm>
      </p:grpSpPr>
      <p:sp>
        <p:nvSpPr>
          <p:cNvPr id="2" name="文本框 1"/>
          <p:cNvSpPr txBox="1"/>
          <p:nvPr/>
        </p:nvSpPr>
        <p:spPr>
          <a:xfrm>
            <a:off x="628650" y="857250"/>
            <a:ext cx="7553325" cy="0"/>
          </a:xfrm>
          <a:prstGeom prst="rect">
            <a:avLst/>
          </a:prstGeom>
          <a:noFill/>
        </p:spPr>
        <p:txBody>
          <a:bodyPr lIns="0" tIns="0" rIns="0" bIns="0" rtlCol="0">
            <a:spAutoFit/>
          </a:bodyPr>
          <a:lstStyle/>
          <a:p>
            <a:pPr marL="0" marR="0" lvl="0" indent="0" algn="l" fontAlgn="base">
              <a:lnSpc>
                <a:spcPct val="125000"/>
              </a:lnSpc>
            </a:pPr>
            <a:r>
              <a:rPr lang="en-US" sz="2300" u="none" spc="0">
                <a:solidFill>
                  <a:srgbClr val="FFFFFF">
                    <a:alpha val="100000"/>
                  </a:srgbClr>
                </a:solidFill>
                <a:latin typeface="微软雅黑"/>
              </a:rPr>
              <a:t>　　把</a:t>
            </a:r>
            <a:r>
              <a:rPr lang="en-US" sz="2300" u="none" spc="0">
                <a:solidFill>
                  <a:srgbClr val="FFD732">
                    <a:alpha val="100000"/>
                  </a:srgbClr>
                </a:solidFill>
                <a:latin typeface="微软雅黑"/>
              </a:rPr>
              <a:t>长短、粗细相同</a:t>
            </a:r>
            <a:r>
              <a:rPr lang="en-US" sz="2300" u="none" spc="0">
                <a:solidFill>
                  <a:srgbClr val="FFFFFF">
                    <a:alpha val="100000"/>
                  </a:srgbClr>
                </a:solidFill>
                <a:latin typeface="微软雅黑"/>
              </a:rPr>
              <a:t>的</a:t>
            </a:r>
            <a:r>
              <a:rPr lang="en-US" sz="2300" u="none" spc="0">
                <a:solidFill>
                  <a:srgbClr val="F65E5E">
                    <a:alpha val="100000"/>
                  </a:srgbClr>
                </a:solidFill>
                <a:latin typeface="微软雅黑"/>
              </a:rPr>
              <a:t>铜丝和镍铬合金丝</a:t>
            </a:r>
            <a:r>
              <a:rPr lang="en-US" sz="2300" u="none" spc="0">
                <a:solidFill>
                  <a:srgbClr val="FFFFFF">
                    <a:alpha val="100000"/>
                  </a:srgbClr>
                </a:solidFill>
                <a:latin typeface="微软雅黑"/>
              </a:rPr>
              <a:t>分别接入电路，闭合开关，观察电路中</a:t>
            </a:r>
            <a:r>
              <a:rPr lang="en-US" sz="2300" u="none" spc="0">
                <a:solidFill>
                  <a:srgbClr val="FFD732">
                    <a:alpha val="100000"/>
                  </a:srgbClr>
                </a:solidFill>
                <a:latin typeface="微软雅黑"/>
              </a:rPr>
              <a:t>小灯泡的亮度</a:t>
            </a:r>
            <a:r>
              <a:rPr lang="en-US" sz="2300" u="none" spc="0">
                <a:solidFill>
                  <a:srgbClr val="FFFFFF">
                    <a:alpha val="100000"/>
                  </a:srgbClr>
                </a:solidFill>
                <a:latin typeface="微软雅黑"/>
              </a:rPr>
              <a:t>。</a:t>
            </a:r>
          </a:p>
        </p:txBody>
      </p:sp>
      <p:sp>
        <p:nvSpPr>
          <p:cNvPr id="3" name="文本框 2"/>
          <p:cNvSpPr txBox="1"/>
          <p:nvPr/>
        </p:nvSpPr>
        <p:spPr>
          <a:xfrm>
            <a:off x="628650" y="1771650"/>
            <a:ext cx="8505825" cy="0"/>
          </a:xfrm>
          <a:prstGeom prst="rect">
            <a:avLst/>
          </a:prstGeom>
          <a:noFill/>
        </p:spPr>
        <p:txBody>
          <a:bodyPr lIns="0" tIns="0" rIns="0" bIns="0" rtlCol="0">
            <a:spAutoFit/>
          </a:bodyPr>
          <a:lstStyle/>
          <a:p>
            <a:pPr marL="0" marR="0" lvl="0" indent="0" algn="l" fontAlgn="base">
              <a:lnSpc>
                <a:spcPct val="125000"/>
              </a:lnSpc>
            </a:pPr>
            <a:r>
              <a:rPr lang="en-US" sz="2300" u="none" spc="0">
                <a:solidFill>
                  <a:srgbClr val="FFFFFF">
                    <a:alpha val="100000"/>
                  </a:srgbClr>
                </a:solidFill>
                <a:latin typeface="微软雅黑"/>
              </a:rPr>
              <a:t>实验电路</a:t>
            </a:r>
          </a:p>
        </p:txBody>
      </p:sp>
      <p:sp>
        <p:nvSpPr>
          <p:cNvPr id="4" name="文本框 3"/>
          <p:cNvSpPr txBox="1"/>
          <p:nvPr/>
        </p:nvSpPr>
        <p:spPr>
          <a:xfrm>
            <a:off x="628650" y="3733800"/>
            <a:ext cx="8505825" cy="0"/>
          </a:xfrm>
          <a:prstGeom prst="rect">
            <a:avLst/>
          </a:prstGeom>
          <a:noFill/>
        </p:spPr>
        <p:txBody>
          <a:bodyPr lIns="0" tIns="0" rIns="0" bIns="0" rtlCol="0">
            <a:spAutoFit/>
          </a:bodyPr>
          <a:lstStyle/>
          <a:p>
            <a:pPr marL="0" marR="0" lvl="0" indent="0" algn="l" fontAlgn="base">
              <a:lnSpc>
                <a:spcPct val="125000"/>
              </a:lnSpc>
            </a:pPr>
            <a:r>
              <a:rPr lang="en-US" sz="2300" u="none" spc="0">
                <a:solidFill>
                  <a:srgbClr val="FFFFFF">
                    <a:alpha val="100000"/>
                  </a:srgbClr>
                </a:solidFill>
                <a:latin typeface="微软雅黑"/>
              </a:rPr>
              <a:t>实验现象</a:t>
            </a:r>
          </a:p>
        </p:txBody>
      </p:sp>
      <p:sp>
        <p:nvSpPr>
          <p:cNvPr id="5" name="文本框 4"/>
          <p:cNvSpPr txBox="1"/>
          <p:nvPr/>
        </p:nvSpPr>
        <p:spPr>
          <a:xfrm>
            <a:off x="1895475" y="3733800"/>
            <a:ext cx="7239000" cy="0"/>
          </a:xfrm>
          <a:prstGeom prst="rect">
            <a:avLst/>
          </a:prstGeom>
          <a:noFill/>
        </p:spPr>
        <p:txBody>
          <a:bodyPr lIns="0" tIns="0" rIns="0" bIns="0" rtlCol="0">
            <a:spAutoFit/>
          </a:bodyPr>
          <a:lstStyle/>
          <a:p>
            <a:pPr marL="0" marR="0" lvl="0" indent="0" algn="l" fontAlgn="base">
              <a:lnSpc>
                <a:spcPct val="125000"/>
              </a:lnSpc>
            </a:pPr>
            <a:r>
              <a:rPr lang="en-US" sz="2300" u="none" spc="0">
                <a:solidFill>
                  <a:srgbClr val="FFFFFF">
                    <a:alpha val="100000"/>
                  </a:srgbClr>
                </a:solidFill>
                <a:latin typeface="微软雅黑"/>
              </a:rPr>
              <a:t>小灯泡的亮度不同。</a:t>
            </a:r>
          </a:p>
        </p:txBody>
      </p:sp>
      <p:sp>
        <p:nvSpPr>
          <p:cNvPr id="6" name="文本框 5"/>
          <p:cNvSpPr txBox="1"/>
          <p:nvPr/>
        </p:nvSpPr>
        <p:spPr>
          <a:xfrm>
            <a:off x="628650" y="4295775"/>
            <a:ext cx="8505825" cy="0"/>
          </a:xfrm>
          <a:prstGeom prst="rect">
            <a:avLst/>
          </a:prstGeom>
          <a:noFill/>
        </p:spPr>
        <p:txBody>
          <a:bodyPr lIns="0" tIns="0" rIns="0" bIns="0" rtlCol="0">
            <a:spAutoFit/>
          </a:bodyPr>
          <a:lstStyle/>
          <a:p>
            <a:pPr marL="0" marR="0" lvl="0" indent="0" algn="l" fontAlgn="base">
              <a:lnSpc>
                <a:spcPct val="125000"/>
              </a:lnSpc>
            </a:pPr>
            <a:r>
              <a:rPr lang="en-US" sz="2300" u="none" spc="0">
                <a:solidFill>
                  <a:srgbClr val="F65E5E">
                    <a:alpha val="100000"/>
                  </a:srgbClr>
                </a:solidFill>
                <a:latin typeface="微软雅黑"/>
              </a:rPr>
              <a:t>看来材料不同，阻碍作用不同。</a:t>
            </a:r>
          </a:p>
        </p:txBody>
      </p:sp>
      <p:sp>
        <p:nvSpPr>
          <p:cNvPr id="7" name="文本框 6"/>
          <p:cNvSpPr txBox="1"/>
          <p:nvPr/>
        </p:nvSpPr>
        <p:spPr>
          <a:xfrm>
            <a:off x="381000" y="390525"/>
            <a:ext cx="57150" cy="304800"/>
          </a:xfrm>
          <a:prstGeom prst="rect">
            <a:avLst/>
          </a:prstGeom>
          <a:solidFill>
            <a:srgbClr val="F65D5D">
              <a:alpha val="100000"/>
            </a:srgbClr>
          </a:solidFill>
        </p:spPr>
        <p:txBody>
          <a:bodyPr lIns="91440" tIns="45720" rIns="91440" bIns="45720" rtlCol="0">
            <a:spAutoFit/>
          </a:bodyPr>
          <a:lstStyle/>
          <a:p>
            <a:pPr marL="0" marR="0" lvl="0" indent="0" algn="l" fontAlgn="base">
              <a:lnSpc>
                <a:spcPct val="100000"/>
              </a:lnSpc>
            </a:pPr>
            <a:endParaRPr/>
          </a:p>
        </p:txBody>
      </p:sp>
      <p:sp>
        <p:nvSpPr>
          <p:cNvPr id="8" name="文本框 7"/>
          <p:cNvSpPr txBox="1"/>
          <p:nvPr/>
        </p:nvSpPr>
        <p:spPr>
          <a:xfrm>
            <a:off x="628650" y="266700"/>
            <a:ext cx="8505825" cy="0"/>
          </a:xfrm>
          <a:prstGeom prst="rect">
            <a:avLst/>
          </a:prstGeom>
          <a:noFill/>
        </p:spPr>
        <p:txBody>
          <a:bodyPr lIns="0" tIns="0" rIns="0" bIns="0" rtlCol="0">
            <a:spAutoFit/>
          </a:bodyPr>
          <a:lstStyle/>
          <a:p>
            <a:pPr marL="0" marR="0" lvl="0" indent="0" algn="l" fontAlgn="base">
              <a:lnSpc>
                <a:spcPct val="125000"/>
              </a:lnSpc>
            </a:pPr>
            <a:r>
              <a:rPr lang="en-US" sz="2400" b="1" u="none" spc="0">
                <a:solidFill>
                  <a:srgbClr val="FFFFFF">
                    <a:alpha val="100000"/>
                  </a:srgbClr>
                </a:solidFill>
                <a:latin typeface="微软雅黑"/>
              </a:rPr>
              <a:t>演示实验1</a:t>
            </a:r>
          </a:p>
        </p:txBody>
      </p:sp>
      <p:pic>
        <p:nvPicPr>
          <p:cNvPr id="9" name="图片 8"/>
          <p:cNvPicPr>
            <a:picLocks/>
          </p:cNvPicPr>
          <p:nvPr/>
        </p:nvPicPr>
        <p:blipFill>
          <a:blip r:embed="rId2"/>
          <a:stretch>
            <a:fillRect/>
          </a:stretch>
        </p:blipFill>
        <p:spPr>
          <a:xfrm>
            <a:off x="981075" y="1790700"/>
            <a:ext cx="4238625" cy="2009775"/>
          </a:xfrm>
          <a:prstGeom prst="rect">
            <a:avLst/>
          </a:prstGeom>
        </p:spPr>
      </p:pic>
      <p:sp>
        <p:nvSpPr>
          <p:cNvPr id="10" name="文本框 9"/>
          <p:cNvSpPr txBox="1"/>
          <p:nvPr/>
        </p:nvSpPr>
        <p:spPr>
          <a:xfrm>
            <a:off x="2962275" y="371475"/>
            <a:ext cx="1514475" cy="400050"/>
          </a:xfrm>
          <a:prstGeom prst="rect">
            <a:avLst/>
          </a:prstGeom>
          <a:noFill/>
          <a:ln w="25400" cap="flat" cmpd="sng" algn="ctr">
            <a:solidFill>
              <a:srgbClr val="FFD732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  <p:txBody>
          <a:bodyPr lIns="91440" tIns="45720" rIns="91440" bIns="45720" rtlCol="0">
            <a:spAutoFit/>
          </a:bodyPr>
          <a:lstStyle/>
          <a:p>
            <a:pPr marL="0" marR="0" lvl="0" indent="0" algn="l" fontAlgn="base">
              <a:lnSpc>
                <a:spcPct val="100000"/>
              </a:lnSpc>
            </a:pPr>
            <a:endParaRPr/>
          </a:p>
        </p:txBody>
      </p:sp>
      <p:pic>
        <p:nvPicPr>
          <p:cNvPr id="11" name="图片 10"/>
          <p:cNvPicPr>
            <a:picLocks/>
          </p:cNvPicPr>
          <p:nvPr/>
        </p:nvPicPr>
        <p:blipFill>
          <a:blip r:embed="rId3"/>
          <a:stretch>
            <a:fillRect/>
          </a:stretch>
        </p:blipFill>
        <p:spPr>
          <a:xfrm>
            <a:off x="3076575" y="723900"/>
            <a:ext cx="371475" cy="238125"/>
          </a:xfrm>
          <a:prstGeom prst="rect">
            <a:avLst/>
          </a:prstGeom>
        </p:spPr>
      </p:pic>
      <p:sp>
        <p:nvSpPr>
          <p:cNvPr id="12" name="文本框 11"/>
          <p:cNvSpPr txBox="1"/>
          <p:nvPr/>
        </p:nvSpPr>
        <p:spPr>
          <a:xfrm>
            <a:off x="3000375" y="314325"/>
            <a:ext cx="6134100" cy="0"/>
          </a:xfrm>
          <a:prstGeom prst="rect">
            <a:avLst/>
          </a:prstGeom>
          <a:noFill/>
        </p:spPr>
        <p:txBody>
          <a:bodyPr lIns="0" tIns="0" rIns="0" bIns="0" rtlCol="0">
            <a:spAutoFit/>
          </a:bodyPr>
          <a:lstStyle/>
          <a:p>
            <a:pPr marL="0" marR="0" lvl="0" indent="0" algn="l" fontAlgn="base">
              <a:lnSpc>
                <a:spcPct val="125000"/>
              </a:lnSpc>
            </a:pPr>
            <a:r>
              <a:rPr lang="en-US" sz="2300" u="none" spc="0">
                <a:solidFill>
                  <a:srgbClr val="FFD732">
                    <a:alpha val="100000"/>
                  </a:srgbClr>
                </a:solidFill>
                <a:latin typeface="微软雅黑"/>
              </a:rPr>
              <a:t>控制变量法</a:t>
            </a:r>
          </a:p>
        </p:txBody>
      </p:sp>
      <p:sp>
        <p:nvSpPr>
          <p:cNvPr id="13" name="文本框 12"/>
          <p:cNvSpPr txBox="1"/>
          <p:nvPr/>
        </p:nvSpPr>
        <p:spPr>
          <a:xfrm>
            <a:off x="5381625" y="1695450"/>
            <a:ext cx="3752850" cy="0"/>
          </a:xfrm>
          <a:prstGeom prst="rect">
            <a:avLst/>
          </a:prstGeom>
          <a:noFill/>
        </p:spPr>
        <p:txBody>
          <a:bodyPr lIns="0" tIns="0" rIns="0" bIns="0" rtlCol="0">
            <a:spAutoFit/>
          </a:bodyPr>
          <a:lstStyle/>
          <a:p>
            <a:pPr marL="0" marR="0" lvl="0" indent="0" algn="l" fontAlgn="base">
              <a:lnSpc>
                <a:spcPct val="125000"/>
              </a:lnSpc>
            </a:pPr>
            <a:r>
              <a:rPr lang="en-US" sz="2300" u="none" spc="0">
                <a:solidFill>
                  <a:srgbClr val="FFD732">
                    <a:alpha val="100000"/>
                  </a:srgbClr>
                </a:solidFill>
                <a:latin typeface="微软雅黑"/>
              </a:rPr>
              <a:t>转换法</a:t>
            </a:r>
          </a:p>
        </p:txBody>
      </p:sp>
      <p:sp>
        <p:nvSpPr>
          <p:cNvPr id="14" name="文本框 13"/>
          <p:cNvSpPr txBox="1"/>
          <p:nvPr/>
        </p:nvSpPr>
        <p:spPr>
          <a:xfrm>
            <a:off x="5324475" y="1752600"/>
            <a:ext cx="971550" cy="390525"/>
          </a:xfrm>
          <a:prstGeom prst="rect">
            <a:avLst/>
          </a:prstGeom>
          <a:noFill/>
          <a:ln w="25400" cap="flat" cmpd="sng" algn="ctr">
            <a:solidFill>
              <a:srgbClr val="FFD732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  <p:txBody>
          <a:bodyPr lIns="91440" tIns="45720" rIns="91440" bIns="45720" rtlCol="0">
            <a:spAutoFit/>
          </a:bodyPr>
          <a:lstStyle/>
          <a:p>
            <a:pPr marL="0" marR="0" lvl="0" indent="0" algn="l" fontAlgn="base">
              <a:lnSpc>
                <a:spcPct val="100000"/>
              </a:lnSpc>
            </a:pPr>
            <a:endParaRPr/>
          </a:p>
        </p:txBody>
      </p:sp>
      <p:pic>
        <p:nvPicPr>
          <p:cNvPr id="15" name="图片 14"/>
          <p:cNvPicPr>
            <a:picLocks/>
          </p:cNvPicPr>
          <p:nvPr/>
        </p:nvPicPr>
        <p:blipFill>
          <a:blip r:embed="rId4"/>
          <a:stretch>
            <a:fillRect/>
          </a:stretch>
        </p:blipFill>
        <p:spPr>
          <a:xfrm>
            <a:off x="5410200" y="1543050"/>
            <a:ext cx="371475" cy="238125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10" grpId="0" animBg="1"/>
      <p:bldP spid="11" grpId="0"/>
      <p:bldP spid="12" grpId="0"/>
      <p:bldP spid="13" grpId="0"/>
      <p:bldP spid="14" grpId="0" animBg="1"/>
      <p:bldP spid="15" grpId="0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383747">
            <a:alpha val="100000"/>
          </a:srgbClr>
        </a:solidFill>
        <a:effectLst/>
      </p:bgPr>
    </p:bg>
    <p:spTree>
      <p:nvGrpSpPr>
        <p:cNvPr id="1" name=""/>
        <p:cNvGrpSpPr/>
        <p:nvPr/>
      </p:nvGrpSpPr>
      <p:grpSpPr>
        <a:xfrm>
          <a:off x="381000" y="276225"/>
          <a:ext cx="9134475" cy="4038600"/>
          <a:chOff x="381000" y="276225"/>
          <a:chExt cx="9134475" cy="4038600"/>
        </a:xfrm>
      </p:grpSpPr>
      <p:sp>
        <p:nvSpPr>
          <p:cNvPr id="2" name="文本框 1"/>
          <p:cNvSpPr txBox="1"/>
          <p:nvPr/>
        </p:nvSpPr>
        <p:spPr>
          <a:xfrm>
            <a:off x="381000" y="390525"/>
            <a:ext cx="57150" cy="304800"/>
          </a:xfrm>
          <a:prstGeom prst="rect">
            <a:avLst/>
          </a:prstGeom>
          <a:solidFill>
            <a:srgbClr val="F65D5D">
              <a:alpha val="100000"/>
            </a:srgbClr>
          </a:solidFill>
        </p:spPr>
        <p:txBody>
          <a:bodyPr lIns="91440" tIns="45720" rIns="91440" bIns="45720" rtlCol="0">
            <a:spAutoFit/>
          </a:bodyPr>
          <a:lstStyle/>
          <a:p>
            <a:pPr marL="0" marR="0" lvl="0" indent="0" algn="l" fontAlgn="base">
              <a:lnSpc>
                <a:spcPct val="100000"/>
              </a:lnSpc>
            </a:pPr>
            <a:endParaRPr/>
          </a:p>
        </p:txBody>
      </p:sp>
      <p:sp>
        <p:nvSpPr>
          <p:cNvPr id="3" name="文本框 2"/>
          <p:cNvSpPr txBox="1"/>
          <p:nvPr/>
        </p:nvSpPr>
        <p:spPr>
          <a:xfrm>
            <a:off x="561975" y="276225"/>
            <a:ext cx="8572500" cy="0"/>
          </a:xfrm>
          <a:prstGeom prst="rect">
            <a:avLst/>
          </a:prstGeom>
          <a:noFill/>
        </p:spPr>
        <p:txBody>
          <a:bodyPr lIns="0" tIns="0" rIns="0" bIns="0" rtlCol="0">
            <a:spAutoFit/>
          </a:bodyPr>
          <a:lstStyle/>
          <a:p>
            <a:pPr marL="0" marR="0" lvl="0" indent="0" algn="l" fontAlgn="base">
              <a:lnSpc>
                <a:spcPct val="125000"/>
              </a:lnSpc>
            </a:pPr>
            <a:r>
              <a:rPr lang="en-US" sz="2400" b="1" u="none" spc="0">
                <a:solidFill>
                  <a:srgbClr val="FFFFFF">
                    <a:alpha val="100000"/>
                  </a:srgbClr>
                </a:solidFill>
                <a:latin typeface="微软雅黑"/>
              </a:rPr>
              <a:t>探究影响电阻大小的因素</a:t>
            </a:r>
          </a:p>
        </p:txBody>
      </p:sp>
      <p:sp>
        <p:nvSpPr>
          <p:cNvPr id="4" name="文本框 3"/>
          <p:cNvSpPr txBox="1"/>
          <p:nvPr/>
        </p:nvSpPr>
        <p:spPr>
          <a:xfrm>
            <a:off x="561975" y="762000"/>
            <a:ext cx="8572500" cy="0"/>
          </a:xfrm>
          <a:prstGeom prst="rect">
            <a:avLst/>
          </a:prstGeom>
          <a:noFill/>
        </p:spPr>
        <p:txBody>
          <a:bodyPr lIns="0" tIns="0" rIns="0" bIns="0" rtlCol="0">
            <a:spAutoFit/>
          </a:bodyPr>
          <a:lstStyle/>
          <a:p>
            <a:pPr marL="0" marR="0" lvl="0" indent="0" algn="l" fontAlgn="base">
              <a:lnSpc>
                <a:spcPct val="125000"/>
              </a:lnSpc>
            </a:pPr>
            <a:r>
              <a:rPr lang="en-US" sz="2300" u="none" spc="0">
                <a:solidFill>
                  <a:srgbClr val="FFFFFF">
                    <a:alpha val="100000"/>
                  </a:srgbClr>
                </a:solidFill>
                <a:latin typeface="微软雅黑"/>
              </a:rPr>
              <a:t>1．探究导体电阻与</a:t>
            </a:r>
            <a:r>
              <a:rPr lang="en-US" sz="2300" u="none" spc="0">
                <a:solidFill>
                  <a:srgbClr val="FFD732">
                    <a:alpha val="100000"/>
                  </a:srgbClr>
                </a:solidFill>
                <a:latin typeface="微软雅黑"/>
              </a:rPr>
              <a:t>材料</a:t>
            </a:r>
            <a:r>
              <a:rPr lang="en-US" sz="2300" u="none" spc="0">
                <a:solidFill>
                  <a:srgbClr val="FFFFFF">
                    <a:alpha val="100000"/>
                  </a:srgbClr>
                </a:solidFill>
                <a:latin typeface="微软雅黑"/>
              </a:rPr>
              <a:t>的关系</a:t>
            </a:r>
          </a:p>
        </p:txBody>
      </p:sp>
      <p:sp>
        <p:nvSpPr>
          <p:cNvPr id="5" name="文本框 4"/>
          <p:cNvSpPr txBox="1"/>
          <p:nvPr/>
        </p:nvSpPr>
        <p:spPr>
          <a:xfrm>
            <a:off x="1009650" y="1247775"/>
            <a:ext cx="8124825" cy="0"/>
          </a:xfrm>
          <a:prstGeom prst="rect">
            <a:avLst/>
          </a:prstGeom>
          <a:noFill/>
        </p:spPr>
        <p:txBody>
          <a:bodyPr lIns="0" tIns="0" rIns="0" bIns="0" rtlCol="0">
            <a:spAutoFit/>
          </a:bodyPr>
          <a:lstStyle/>
          <a:p>
            <a:pPr marL="0" marR="0" lvl="0" indent="0" algn="l" fontAlgn="base">
              <a:lnSpc>
                <a:spcPct val="125000"/>
              </a:lnSpc>
            </a:pPr>
            <a:r>
              <a:rPr lang="en-US" sz="2300" u="none" spc="0">
                <a:solidFill>
                  <a:srgbClr val="FFFFFF">
                    <a:alpha val="100000"/>
                  </a:srgbClr>
                </a:solidFill>
                <a:latin typeface="微软雅黑"/>
              </a:rPr>
              <a:t>控制的不变量有_____、_________。</a:t>
            </a:r>
          </a:p>
        </p:txBody>
      </p:sp>
      <p:sp>
        <p:nvSpPr>
          <p:cNvPr id="6" name="文本框 5"/>
          <p:cNvSpPr txBox="1"/>
          <p:nvPr/>
        </p:nvSpPr>
        <p:spPr>
          <a:xfrm>
            <a:off x="552450" y="3400425"/>
            <a:ext cx="8582025" cy="0"/>
          </a:xfrm>
          <a:prstGeom prst="rect">
            <a:avLst/>
          </a:prstGeom>
          <a:noFill/>
        </p:spPr>
        <p:txBody>
          <a:bodyPr lIns="0" tIns="0" rIns="0" bIns="0" rtlCol="0">
            <a:spAutoFit/>
          </a:bodyPr>
          <a:lstStyle/>
          <a:p>
            <a:pPr marL="0" marR="0" lvl="0" indent="0" algn="l" fontAlgn="base">
              <a:lnSpc>
                <a:spcPct val="125000"/>
              </a:lnSpc>
            </a:pPr>
            <a:r>
              <a:rPr lang="en-US" sz="2300" u="none" spc="0">
                <a:solidFill>
                  <a:srgbClr val="FFFFFF">
                    <a:alpha val="100000"/>
                  </a:srgbClr>
                </a:solidFill>
                <a:latin typeface="微软雅黑"/>
              </a:rPr>
              <a:t>实验结论：</a:t>
            </a:r>
          </a:p>
        </p:txBody>
      </p:sp>
      <p:sp>
        <p:nvSpPr>
          <p:cNvPr id="7" name="文本框 6"/>
          <p:cNvSpPr txBox="1"/>
          <p:nvPr/>
        </p:nvSpPr>
        <p:spPr>
          <a:xfrm>
            <a:off x="561975" y="4038600"/>
            <a:ext cx="8572500" cy="0"/>
          </a:xfrm>
          <a:prstGeom prst="rect">
            <a:avLst/>
          </a:prstGeom>
          <a:noFill/>
        </p:spPr>
        <p:txBody>
          <a:bodyPr lIns="0" tIns="0" rIns="0" bIns="0" rtlCol="0">
            <a:spAutoFit/>
          </a:bodyPr>
          <a:lstStyle/>
          <a:p>
            <a:pPr marL="0" marR="0" lvl="0" indent="0" algn="l" fontAlgn="base">
              <a:lnSpc>
                <a:spcPct val="125000"/>
              </a:lnSpc>
            </a:pPr>
            <a:r>
              <a:rPr lang="en-US" sz="2300" u="none" spc="0">
                <a:solidFill>
                  <a:srgbClr val="FFD732">
                    <a:alpha val="100000"/>
                  </a:srgbClr>
                </a:solidFill>
                <a:latin typeface="微软雅黑"/>
              </a:rPr>
              <a:t>长度、横截面积相同的导体，电阻大小与</a:t>
            </a:r>
            <a:r>
              <a:rPr lang="en-US" sz="2300" u="none" spc="0">
                <a:solidFill>
                  <a:srgbClr val="F65E5E">
                    <a:alpha val="100000"/>
                  </a:srgbClr>
                </a:solidFill>
                <a:latin typeface="微软雅黑"/>
              </a:rPr>
              <a:t>材料</a:t>
            </a:r>
            <a:r>
              <a:rPr lang="en-US" sz="2300" u="none" spc="0">
                <a:solidFill>
                  <a:srgbClr val="FFD732">
                    <a:alpha val="100000"/>
                  </a:srgbClr>
                </a:solidFill>
                <a:latin typeface="微软雅黑"/>
              </a:rPr>
              <a:t>有关。</a:t>
            </a:r>
          </a:p>
        </p:txBody>
      </p:sp>
      <p:sp>
        <p:nvSpPr>
          <p:cNvPr id="8" name="文本框 7"/>
          <p:cNvSpPr txBox="1"/>
          <p:nvPr/>
        </p:nvSpPr>
        <p:spPr>
          <a:xfrm>
            <a:off x="4000500" y="2362200"/>
            <a:ext cx="5133975" cy="0"/>
          </a:xfrm>
          <a:prstGeom prst="rect">
            <a:avLst/>
          </a:prstGeom>
          <a:noFill/>
        </p:spPr>
        <p:txBody>
          <a:bodyPr lIns="0" tIns="0" rIns="0" bIns="0" rtlCol="0">
            <a:spAutoFit/>
          </a:bodyPr>
          <a:lstStyle/>
          <a:p>
            <a:pPr marL="0" marR="0" lvl="0" indent="0" algn="l" fontAlgn="base">
              <a:lnSpc>
                <a:spcPct val="125000"/>
              </a:lnSpc>
            </a:pPr>
            <a:r>
              <a:rPr lang="en-US" sz="2300" u="none" spc="0">
                <a:solidFill>
                  <a:srgbClr val="FFFFFF">
                    <a:alpha val="100000"/>
                  </a:srgbClr>
                </a:solidFill>
                <a:latin typeface="微软雅黑"/>
              </a:rPr>
              <a:t> </a:t>
            </a:r>
          </a:p>
        </p:txBody>
      </p:sp>
      <p:pic>
        <p:nvPicPr>
          <p:cNvPr id="9" name="图片 8"/>
          <p:cNvPicPr>
            <a:picLocks/>
          </p:cNvPicPr>
          <p:nvPr/>
        </p:nvPicPr>
        <p:blipFill>
          <a:blip r:embed="rId2"/>
          <a:stretch>
            <a:fillRect/>
          </a:stretch>
        </p:blipFill>
        <p:spPr>
          <a:xfrm>
            <a:off x="5610225" y="1866900"/>
            <a:ext cx="2800350" cy="1857375"/>
          </a:xfrm>
          <a:prstGeom prst="rect">
            <a:avLst/>
          </a:prstGeom>
        </p:spPr>
      </p:pic>
      <p:sp>
        <p:nvSpPr>
          <p:cNvPr id="10" name="文本框 9"/>
          <p:cNvSpPr txBox="1"/>
          <p:nvPr/>
        </p:nvSpPr>
        <p:spPr>
          <a:xfrm>
            <a:off x="3009900" y="1238250"/>
            <a:ext cx="6124575" cy="0"/>
          </a:xfrm>
          <a:prstGeom prst="rect">
            <a:avLst/>
          </a:prstGeom>
          <a:noFill/>
        </p:spPr>
        <p:txBody>
          <a:bodyPr lIns="0" tIns="0" rIns="0" bIns="0" rtlCol="0">
            <a:spAutoFit/>
          </a:bodyPr>
          <a:lstStyle/>
          <a:p>
            <a:pPr marL="0" marR="0" lvl="0" indent="0" algn="l" fontAlgn="base">
              <a:lnSpc>
                <a:spcPct val="125000"/>
              </a:lnSpc>
            </a:pPr>
            <a:r>
              <a:rPr lang="en-US" sz="2300" u="none" spc="0">
                <a:solidFill>
                  <a:srgbClr val="FFD732">
                    <a:alpha val="100000"/>
                  </a:srgbClr>
                </a:solidFill>
                <a:latin typeface="微软雅黑"/>
              </a:rPr>
              <a:t>长度</a:t>
            </a:r>
          </a:p>
        </p:txBody>
      </p:sp>
      <p:sp>
        <p:nvSpPr>
          <p:cNvPr id="11" name="文本框 10"/>
          <p:cNvSpPr txBox="1"/>
          <p:nvPr/>
        </p:nvSpPr>
        <p:spPr>
          <a:xfrm>
            <a:off x="3952875" y="1247775"/>
            <a:ext cx="5181600" cy="0"/>
          </a:xfrm>
          <a:prstGeom prst="rect">
            <a:avLst/>
          </a:prstGeom>
          <a:noFill/>
        </p:spPr>
        <p:txBody>
          <a:bodyPr lIns="0" tIns="0" rIns="0" bIns="0" rtlCol="0">
            <a:spAutoFit/>
          </a:bodyPr>
          <a:lstStyle/>
          <a:p>
            <a:pPr marL="0" marR="0" lvl="0" indent="0" algn="l" fontAlgn="base">
              <a:lnSpc>
                <a:spcPct val="125000"/>
              </a:lnSpc>
            </a:pPr>
            <a:r>
              <a:rPr lang="en-US" sz="2300" u="none" spc="0">
                <a:solidFill>
                  <a:srgbClr val="FFD732">
                    <a:alpha val="100000"/>
                  </a:srgbClr>
                </a:solidFill>
                <a:latin typeface="微软雅黑"/>
              </a:rPr>
              <a:t>横截面积</a:t>
            </a:r>
          </a:p>
        </p:txBody>
      </p:sp>
      <p:graphicFrame>
        <p:nvGraphicFramePr>
          <p:cNvPr id="12" name="表格 11"/>
          <p:cNvGraphicFramePr>
            <a:graphicFrameLocks noGrp="1"/>
          </p:cNvGraphicFramePr>
          <p:nvPr/>
        </p:nvGraphicFramePr>
        <p:xfrm>
          <a:off x="609600" y="1943100"/>
          <a:ext cx="4981575" cy="1428750"/>
        </p:xfrm>
        <a:graphic>
          <a:graphicData uri="http://schemas.openxmlformats.org/drawingml/2006/table">
            <a:tbl>
              <a:tblPr firstRow="1" bandRow="1"/>
              <a:tblGrid>
                <a:gridCol w="714375"/>
                <a:gridCol w="1300163"/>
                <a:gridCol w="1666875"/>
                <a:gridCol w="1300163"/>
              </a:tblGrid>
              <a:tr h="476250">
                <a:tc>
                  <a:txBody>
                    <a:bodyPr/>
                    <a:lstStyle/>
                    <a:p>
                      <a:pPr marL="0" marR="0" lvl="0" indent="0" algn="l" fontAlgn="base">
                        <a:lnSpc>
                          <a:spcPct val="100000"/>
                        </a:lnSpc>
                      </a:pPr>
                      <a:endParaRPr/>
                    </a:p>
                  </a:txBody>
                  <a:tcPr marL="0" marR="0" marT="0" marB="0">
                    <a:lnL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fontAlgn="base">
                        <a:lnSpc>
                          <a:spcPct val="100000"/>
                        </a:lnSpc>
                      </a:pPr>
                      <a:endParaRPr/>
                    </a:p>
                  </a:txBody>
                  <a:tcPr marL="0" marR="0" marT="0" marB="0">
                    <a:lnL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fontAlgn="base">
                        <a:lnSpc>
                          <a:spcPct val="100000"/>
                        </a:lnSpc>
                      </a:pPr>
                      <a:endParaRPr/>
                    </a:p>
                  </a:txBody>
                  <a:tcPr marL="0" marR="0" marT="0" marB="0">
                    <a:lnL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fontAlgn="base">
                        <a:lnSpc>
                          <a:spcPct val="100000"/>
                        </a:lnSpc>
                      </a:pPr>
                      <a:endParaRPr/>
                    </a:p>
                  </a:txBody>
                  <a:tcPr marL="0" marR="0" marT="0" marB="0">
                    <a:lnL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noFill/>
                  </a:tcPr>
                </a:tc>
              </a:tr>
              <a:tr h="476250">
                <a:tc>
                  <a:txBody>
                    <a:bodyPr/>
                    <a:lstStyle/>
                    <a:p>
                      <a:pPr marL="0" marR="0" lvl="0" indent="0" algn="l" fontAlgn="base">
                        <a:lnSpc>
                          <a:spcPct val="100000"/>
                        </a:lnSpc>
                      </a:pPr>
                      <a:endParaRPr/>
                    </a:p>
                  </a:txBody>
                  <a:tcPr marL="0" marR="0" marT="0" marB="0">
                    <a:lnL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fontAlgn="base">
                        <a:lnSpc>
                          <a:spcPct val="100000"/>
                        </a:lnSpc>
                      </a:pPr>
                      <a:endParaRPr/>
                    </a:p>
                  </a:txBody>
                  <a:tcPr marL="0" marR="0" marT="0" marB="0">
                    <a:lnL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fontAlgn="base">
                        <a:lnSpc>
                          <a:spcPct val="100000"/>
                        </a:lnSpc>
                      </a:pPr>
                      <a:endParaRPr/>
                    </a:p>
                  </a:txBody>
                  <a:tcPr marL="0" marR="0" marT="0" marB="0">
                    <a:lnL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fontAlgn="base">
                        <a:lnSpc>
                          <a:spcPct val="100000"/>
                        </a:lnSpc>
                      </a:pPr>
                      <a:endParaRPr/>
                    </a:p>
                  </a:txBody>
                  <a:tcPr marL="0" marR="0" marT="0" marB="0">
                    <a:lnL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noFill/>
                  </a:tcPr>
                </a:tc>
              </a:tr>
              <a:tr h="476250">
                <a:tc>
                  <a:txBody>
                    <a:bodyPr/>
                    <a:lstStyle/>
                    <a:p>
                      <a:pPr marL="0" marR="0" lvl="0" indent="0" algn="l" fontAlgn="base">
                        <a:lnSpc>
                          <a:spcPct val="100000"/>
                        </a:lnSpc>
                      </a:pPr>
                      <a:endParaRPr/>
                    </a:p>
                  </a:txBody>
                  <a:tcPr marL="0" marR="0" marT="0" marB="0">
                    <a:lnL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fontAlgn="base">
                        <a:lnSpc>
                          <a:spcPct val="100000"/>
                        </a:lnSpc>
                      </a:pPr>
                      <a:endParaRPr/>
                    </a:p>
                  </a:txBody>
                  <a:tcPr marL="0" marR="0" marT="0" marB="0">
                    <a:lnL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fontAlgn="base">
                        <a:lnSpc>
                          <a:spcPct val="100000"/>
                        </a:lnSpc>
                      </a:pPr>
                      <a:endParaRPr/>
                    </a:p>
                  </a:txBody>
                  <a:tcPr marL="0" marR="0" marT="0" marB="0">
                    <a:lnL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fontAlgn="base">
                        <a:lnSpc>
                          <a:spcPct val="100000"/>
                        </a:lnSpc>
                      </a:pPr>
                      <a:endParaRPr/>
                    </a:p>
                  </a:txBody>
                  <a:tcPr marL="0" marR="0" marT="0" marB="0">
                    <a:lnL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noFill/>
                  </a:tcPr>
                </a:tc>
              </a:tr>
            </a:tbl>
          </a:graphicData>
        </a:graphic>
      </p:graphicFrame>
      <p:sp>
        <p:nvSpPr>
          <p:cNvPr id="13" name="文本框 12"/>
          <p:cNvSpPr txBox="1"/>
          <p:nvPr/>
        </p:nvSpPr>
        <p:spPr>
          <a:xfrm>
            <a:off x="1800225" y="2447925"/>
            <a:ext cx="7334250" cy="0"/>
          </a:xfrm>
          <a:prstGeom prst="rect">
            <a:avLst/>
          </a:prstGeom>
          <a:noFill/>
        </p:spPr>
        <p:txBody>
          <a:bodyPr lIns="0" tIns="0" rIns="0" bIns="0" rtlCol="0">
            <a:spAutoFit/>
          </a:bodyPr>
          <a:lstStyle/>
          <a:p>
            <a:pPr marL="0" marR="0" lvl="0" indent="0" algn="l" fontAlgn="base">
              <a:lnSpc>
                <a:spcPct val="125000"/>
              </a:lnSpc>
            </a:pPr>
            <a:r>
              <a:rPr lang="en-US" sz="2300" u="none" spc="0">
                <a:solidFill>
                  <a:srgbClr val="FFD732">
                    <a:alpha val="100000"/>
                  </a:srgbClr>
                </a:solidFill>
                <a:latin typeface="微软雅黑"/>
              </a:rPr>
              <a:t>亮</a:t>
            </a:r>
          </a:p>
        </p:txBody>
      </p:sp>
      <p:sp>
        <p:nvSpPr>
          <p:cNvPr id="14" name="文本框 13"/>
          <p:cNvSpPr txBox="1"/>
          <p:nvPr/>
        </p:nvSpPr>
        <p:spPr>
          <a:xfrm>
            <a:off x="3286125" y="2447925"/>
            <a:ext cx="5848350" cy="0"/>
          </a:xfrm>
          <a:prstGeom prst="rect">
            <a:avLst/>
          </a:prstGeom>
          <a:noFill/>
        </p:spPr>
        <p:txBody>
          <a:bodyPr lIns="0" tIns="0" rIns="0" bIns="0" rtlCol="0">
            <a:spAutoFit/>
          </a:bodyPr>
          <a:lstStyle/>
          <a:p>
            <a:pPr marL="0" marR="0" lvl="0" indent="0" algn="l" fontAlgn="base">
              <a:lnSpc>
                <a:spcPct val="125000"/>
              </a:lnSpc>
            </a:pPr>
            <a:r>
              <a:rPr lang="en-US" sz="2300" u="none" spc="0">
                <a:solidFill>
                  <a:srgbClr val="FFD732">
                    <a:alpha val="100000"/>
                  </a:srgbClr>
                </a:solidFill>
                <a:latin typeface="微软雅黑"/>
              </a:rPr>
              <a:t>大</a:t>
            </a:r>
          </a:p>
        </p:txBody>
      </p:sp>
      <p:sp>
        <p:nvSpPr>
          <p:cNvPr id="15" name="文本框 14"/>
          <p:cNvSpPr txBox="1"/>
          <p:nvPr/>
        </p:nvSpPr>
        <p:spPr>
          <a:xfrm>
            <a:off x="4781550" y="2447925"/>
            <a:ext cx="4352925" cy="0"/>
          </a:xfrm>
          <a:prstGeom prst="rect">
            <a:avLst/>
          </a:prstGeom>
          <a:noFill/>
        </p:spPr>
        <p:txBody>
          <a:bodyPr lIns="0" tIns="0" rIns="0" bIns="0" rtlCol="0">
            <a:spAutoFit/>
          </a:bodyPr>
          <a:lstStyle/>
          <a:p>
            <a:pPr marL="0" marR="0" lvl="0" indent="0" algn="l" fontAlgn="base">
              <a:lnSpc>
                <a:spcPct val="125000"/>
              </a:lnSpc>
            </a:pPr>
            <a:r>
              <a:rPr lang="en-US" sz="2300" u="none" spc="0">
                <a:solidFill>
                  <a:srgbClr val="FFD732">
                    <a:alpha val="100000"/>
                  </a:srgbClr>
                </a:solidFill>
                <a:latin typeface="微软雅黑"/>
              </a:rPr>
              <a:t>小</a:t>
            </a:r>
          </a:p>
        </p:txBody>
      </p:sp>
      <p:sp>
        <p:nvSpPr>
          <p:cNvPr id="16" name="文本框 15"/>
          <p:cNvSpPr txBox="1"/>
          <p:nvPr/>
        </p:nvSpPr>
        <p:spPr>
          <a:xfrm>
            <a:off x="1809750" y="2905125"/>
            <a:ext cx="7324725" cy="0"/>
          </a:xfrm>
          <a:prstGeom prst="rect">
            <a:avLst/>
          </a:prstGeom>
          <a:noFill/>
        </p:spPr>
        <p:txBody>
          <a:bodyPr lIns="0" tIns="0" rIns="0" bIns="0" rtlCol="0">
            <a:spAutoFit/>
          </a:bodyPr>
          <a:lstStyle/>
          <a:p>
            <a:pPr marL="0" marR="0" lvl="0" indent="0" algn="l" fontAlgn="base">
              <a:lnSpc>
                <a:spcPct val="125000"/>
              </a:lnSpc>
            </a:pPr>
            <a:r>
              <a:rPr lang="en-US" sz="2300" u="none" spc="0">
                <a:solidFill>
                  <a:srgbClr val="FFD732">
                    <a:alpha val="100000"/>
                  </a:srgbClr>
                </a:solidFill>
                <a:latin typeface="微软雅黑"/>
              </a:rPr>
              <a:t>暗</a:t>
            </a:r>
          </a:p>
        </p:txBody>
      </p:sp>
      <p:sp>
        <p:nvSpPr>
          <p:cNvPr id="17" name="文本框 16"/>
          <p:cNvSpPr txBox="1"/>
          <p:nvPr/>
        </p:nvSpPr>
        <p:spPr>
          <a:xfrm>
            <a:off x="3295650" y="2905125"/>
            <a:ext cx="5838825" cy="0"/>
          </a:xfrm>
          <a:prstGeom prst="rect">
            <a:avLst/>
          </a:prstGeom>
          <a:noFill/>
        </p:spPr>
        <p:txBody>
          <a:bodyPr lIns="0" tIns="0" rIns="0" bIns="0" rtlCol="0">
            <a:spAutoFit/>
          </a:bodyPr>
          <a:lstStyle/>
          <a:p>
            <a:pPr marL="0" marR="0" lvl="0" indent="0" algn="l" fontAlgn="base">
              <a:lnSpc>
                <a:spcPct val="125000"/>
              </a:lnSpc>
            </a:pPr>
            <a:r>
              <a:rPr lang="en-US" sz="2300" u="none" spc="0">
                <a:solidFill>
                  <a:srgbClr val="FFD732">
                    <a:alpha val="100000"/>
                  </a:srgbClr>
                </a:solidFill>
                <a:latin typeface="微软雅黑"/>
              </a:rPr>
              <a:t>小</a:t>
            </a:r>
          </a:p>
        </p:txBody>
      </p:sp>
      <p:sp>
        <p:nvSpPr>
          <p:cNvPr id="18" name="文本框 17"/>
          <p:cNvSpPr txBox="1"/>
          <p:nvPr/>
        </p:nvSpPr>
        <p:spPr>
          <a:xfrm>
            <a:off x="4791075" y="2905125"/>
            <a:ext cx="4343400" cy="0"/>
          </a:xfrm>
          <a:prstGeom prst="rect">
            <a:avLst/>
          </a:prstGeom>
          <a:noFill/>
        </p:spPr>
        <p:txBody>
          <a:bodyPr lIns="0" tIns="0" rIns="0" bIns="0" rtlCol="0">
            <a:spAutoFit/>
          </a:bodyPr>
          <a:lstStyle/>
          <a:p>
            <a:pPr marL="0" marR="0" lvl="0" indent="0" algn="l" fontAlgn="base">
              <a:lnSpc>
                <a:spcPct val="125000"/>
              </a:lnSpc>
            </a:pPr>
            <a:r>
              <a:rPr lang="en-US" sz="2300" u="none" spc="0">
                <a:solidFill>
                  <a:srgbClr val="FFD732">
                    <a:alpha val="100000"/>
                  </a:srgbClr>
                </a:solidFill>
                <a:latin typeface="微软雅黑"/>
              </a:rPr>
              <a:t>大</a:t>
            </a:r>
          </a:p>
        </p:txBody>
      </p:sp>
      <p:sp>
        <p:nvSpPr>
          <p:cNvPr id="19" name="文本框 18"/>
          <p:cNvSpPr txBox="1"/>
          <p:nvPr/>
        </p:nvSpPr>
        <p:spPr>
          <a:xfrm>
            <a:off x="909638" y="2447925"/>
            <a:ext cx="8224838" cy="0"/>
          </a:xfrm>
          <a:prstGeom prst="rect">
            <a:avLst/>
          </a:prstGeom>
          <a:noFill/>
        </p:spPr>
        <p:txBody>
          <a:bodyPr lIns="0" tIns="0" rIns="0" bIns="0" rtlCol="0">
            <a:spAutoFit/>
          </a:bodyPr>
          <a:lstStyle/>
          <a:p>
            <a:pPr marL="0" marR="0" lvl="0" indent="0" algn="l" fontAlgn="base">
              <a:lnSpc>
                <a:spcPct val="125000"/>
              </a:lnSpc>
            </a:pPr>
            <a:r>
              <a:rPr lang="en-US" sz="2300" u="none" spc="0">
                <a:solidFill>
                  <a:srgbClr val="FFFFFF">
                    <a:alpha val="100000"/>
                  </a:srgbClr>
                </a:solidFill>
                <a:latin typeface="微软雅黑"/>
              </a:rPr>
              <a:t>1</a:t>
            </a:r>
          </a:p>
        </p:txBody>
      </p:sp>
      <p:sp>
        <p:nvSpPr>
          <p:cNvPr id="20" name="文本框 19"/>
          <p:cNvSpPr txBox="1"/>
          <p:nvPr/>
        </p:nvSpPr>
        <p:spPr>
          <a:xfrm>
            <a:off x="909638" y="2905125"/>
            <a:ext cx="8224838" cy="0"/>
          </a:xfrm>
          <a:prstGeom prst="rect">
            <a:avLst/>
          </a:prstGeom>
          <a:noFill/>
        </p:spPr>
        <p:txBody>
          <a:bodyPr lIns="0" tIns="0" rIns="0" bIns="0" rtlCol="0">
            <a:spAutoFit/>
          </a:bodyPr>
          <a:lstStyle/>
          <a:p>
            <a:pPr marL="0" marR="0" lvl="0" indent="0" algn="l" fontAlgn="base">
              <a:lnSpc>
                <a:spcPct val="125000"/>
              </a:lnSpc>
            </a:pPr>
            <a:r>
              <a:rPr lang="en-US" sz="2300" u="none" spc="0">
                <a:solidFill>
                  <a:srgbClr val="FFFFFF">
                    <a:alpha val="100000"/>
                  </a:srgbClr>
                </a:solidFill>
                <a:latin typeface="微软雅黑"/>
              </a:rPr>
              <a:t>2</a:t>
            </a:r>
          </a:p>
        </p:txBody>
      </p:sp>
      <p:sp>
        <p:nvSpPr>
          <p:cNvPr id="21" name="文本框 20"/>
          <p:cNvSpPr txBox="1"/>
          <p:nvPr/>
        </p:nvSpPr>
        <p:spPr>
          <a:xfrm>
            <a:off x="704850" y="1952625"/>
            <a:ext cx="8429625" cy="0"/>
          </a:xfrm>
          <a:prstGeom prst="rect">
            <a:avLst/>
          </a:prstGeom>
          <a:noFill/>
        </p:spPr>
        <p:txBody>
          <a:bodyPr lIns="0" tIns="0" rIns="0" bIns="0" rtlCol="0">
            <a:spAutoFit/>
          </a:bodyPr>
          <a:lstStyle/>
          <a:p>
            <a:pPr marL="0" marR="0" lvl="0" indent="0" algn="l" fontAlgn="base">
              <a:lnSpc>
                <a:spcPct val="125000"/>
              </a:lnSpc>
            </a:pPr>
            <a:r>
              <a:rPr lang="en-US" sz="2300" u="none" spc="0">
                <a:solidFill>
                  <a:srgbClr val="FFFFFF">
                    <a:alpha val="100000"/>
                  </a:srgbClr>
                </a:solidFill>
                <a:latin typeface="微软雅黑"/>
              </a:rPr>
              <a:t>导体</a:t>
            </a:r>
          </a:p>
        </p:txBody>
      </p:sp>
      <p:sp>
        <p:nvSpPr>
          <p:cNvPr id="22" name="文本框 21"/>
          <p:cNvSpPr txBox="1"/>
          <p:nvPr/>
        </p:nvSpPr>
        <p:spPr>
          <a:xfrm>
            <a:off x="1400175" y="1952625"/>
            <a:ext cx="7734300" cy="0"/>
          </a:xfrm>
          <a:prstGeom prst="rect">
            <a:avLst/>
          </a:prstGeom>
          <a:noFill/>
        </p:spPr>
        <p:txBody>
          <a:bodyPr lIns="0" tIns="0" rIns="0" bIns="0" rtlCol="0">
            <a:spAutoFit/>
          </a:bodyPr>
          <a:lstStyle/>
          <a:p>
            <a:pPr marL="0" marR="0" lvl="0" indent="0" algn="l" fontAlgn="base">
              <a:lnSpc>
                <a:spcPct val="125000"/>
              </a:lnSpc>
            </a:pPr>
            <a:r>
              <a:rPr lang="en-US" sz="2300" u="none" spc="0">
                <a:solidFill>
                  <a:srgbClr val="FFFFFF">
                    <a:alpha val="100000"/>
                  </a:srgbClr>
                </a:solidFill>
                <a:latin typeface="微软雅黑"/>
              </a:rPr>
              <a:t>灯的亮度</a:t>
            </a:r>
          </a:p>
        </p:txBody>
      </p:sp>
      <p:sp>
        <p:nvSpPr>
          <p:cNvPr id="23" name="文本框 22"/>
          <p:cNvSpPr txBox="1"/>
          <p:nvPr/>
        </p:nvSpPr>
        <p:spPr>
          <a:xfrm>
            <a:off x="2714625" y="1952625"/>
            <a:ext cx="6419850" cy="0"/>
          </a:xfrm>
          <a:prstGeom prst="rect">
            <a:avLst/>
          </a:prstGeom>
          <a:noFill/>
        </p:spPr>
        <p:txBody>
          <a:bodyPr lIns="0" tIns="0" rIns="0" bIns="0" rtlCol="0">
            <a:spAutoFit/>
          </a:bodyPr>
          <a:lstStyle/>
          <a:p>
            <a:pPr marL="0" marR="0" lvl="0" indent="0" algn="l" fontAlgn="base">
              <a:lnSpc>
                <a:spcPct val="125000"/>
              </a:lnSpc>
            </a:pPr>
            <a:r>
              <a:rPr lang="en-US" sz="2300" u="none" spc="0">
                <a:solidFill>
                  <a:srgbClr val="FFFFFF">
                    <a:alpha val="100000"/>
                  </a:srgbClr>
                </a:solidFill>
                <a:latin typeface="微软雅黑"/>
              </a:rPr>
              <a:t>电流表示数</a:t>
            </a:r>
          </a:p>
        </p:txBody>
      </p:sp>
      <p:sp>
        <p:nvSpPr>
          <p:cNvPr id="24" name="文本框 23"/>
          <p:cNvSpPr txBox="1"/>
          <p:nvPr/>
        </p:nvSpPr>
        <p:spPr>
          <a:xfrm>
            <a:off x="4343400" y="1952625"/>
            <a:ext cx="4791075" cy="0"/>
          </a:xfrm>
          <a:prstGeom prst="rect">
            <a:avLst/>
          </a:prstGeom>
          <a:noFill/>
        </p:spPr>
        <p:txBody>
          <a:bodyPr lIns="0" tIns="0" rIns="0" bIns="0" rtlCol="0">
            <a:spAutoFit/>
          </a:bodyPr>
          <a:lstStyle/>
          <a:p>
            <a:pPr marL="0" marR="0" lvl="0" indent="0" algn="l" fontAlgn="base">
              <a:lnSpc>
                <a:spcPct val="125000"/>
              </a:lnSpc>
            </a:pPr>
            <a:r>
              <a:rPr lang="en-US" sz="2300" u="none" spc="0">
                <a:solidFill>
                  <a:srgbClr val="FFFFFF">
                    <a:alpha val="100000"/>
                  </a:srgbClr>
                </a:solidFill>
                <a:latin typeface="微软雅黑"/>
              </a:rPr>
              <a:t>电阻大小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8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1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4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0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3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4" fill="hold">
                      <p:stCondLst>
                        <p:cond delay="indefinite"/>
                      </p:stCondLst>
                      <p:childTnLst>
                        <p:par>
                          <p:cTn id="55" fill="hold">
                            <p:stCondLst>
                              <p:cond delay="0"/>
                            </p:stCondLst>
                            <p:childTnLst>
                              <p:par>
                                <p:cTn id="56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8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3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7" grpId="0"/>
      <p:bldP spid="10" grpId="0"/>
      <p:bldP spid="11" grpId="0"/>
      <p:bldP spid="12" grpId="0"/>
      <p:bldP spid="13" grpId="0"/>
      <p:bldP spid="14" grpId="0"/>
      <p:bldP spid="15" grpId="0"/>
      <p:bldP spid="16" grpId="0"/>
      <p:bldP spid="17" grpId="0"/>
      <p:bldP spid="18" grpId="0"/>
      <p:bldP spid="19" grpId="0"/>
      <p:bldP spid="20" grpId="0"/>
      <p:bldP spid="21" grpId="0"/>
      <p:bldP spid="22" grpId="0"/>
      <p:bldP spid="23" grpId="0"/>
      <p:bldP spid="24" grpId="0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383747">
            <a:alpha val="100000"/>
          </a:srgbClr>
        </a:solidFill>
        <a:effectLst/>
      </p:bgPr>
    </p:bg>
    <p:spTree>
      <p:nvGrpSpPr>
        <p:cNvPr id="1" name=""/>
        <p:cNvGrpSpPr/>
        <p:nvPr/>
      </p:nvGrpSpPr>
      <p:grpSpPr>
        <a:xfrm>
          <a:off x="381000" y="276225"/>
          <a:ext cx="9134475" cy="4533900"/>
          <a:chOff x="381000" y="276225"/>
          <a:chExt cx="9134475" cy="4533900"/>
        </a:xfrm>
      </p:grpSpPr>
      <p:sp>
        <p:nvSpPr>
          <p:cNvPr id="2" name="文本框 1"/>
          <p:cNvSpPr txBox="1"/>
          <p:nvPr/>
        </p:nvSpPr>
        <p:spPr>
          <a:xfrm>
            <a:off x="381000" y="390525"/>
            <a:ext cx="57150" cy="304800"/>
          </a:xfrm>
          <a:prstGeom prst="rect">
            <a:avLst/>
          </a:prstGeom>
          <a:solidFill>
            <a:srgbClr val="F65D5D">
              <a:alpha val="100000"/>
            </a:srgbClr>
          </a:solidFill>
        </p:spPr>
        <p:txBody>
          <a:bodyPr lIns="91440" tIns="45720" rIns="91440" bIns="45720" rtlCol="0">
            <a:spAutoFit/>
          </a:bodyPr>
          <a:lstStyle/>
          <a:p>
            <a:pPr marL="0" marR="0" lvl="0" indent="0" algn="l" fontAlgn="base">
              <a:lnSpc>
                <a:spcPct val="100000"/>
              </a:lnSpc>
            </a:pPr>
            <a:endParaRPr/>
          </a:p>
        </p:txBody>
      </p:sp>
      <p:sp>
        <p:nvSpPr>
          <p:cNvPr id="3" name="文本框 2"/>
          <p:cNvSpPr txBox="1"/>
          <p:nvPr/>
        </p:nvSpPr>
        <p:spPr>
          <a:xfrm>
            <a:off x="561975" y="276225"/>
            <a:ext cx="8572500" cy="0"/>
          </a:xfrm>
          <a:prstGeom prst="rect">
            <a:avLst/>
          </a:prstGeom>
          <a:noFill/>
        </p:spPr>
        <p:txBody>
          <a:bodyPr lIns="0" tIns="0" rIns="0" bIns="0" rtlCol="0">
            <a:spAutoFit/>
          </a:bodyPr>
          <a:lstStyle/>
          <a:p>
            <a:pPr marL="0" marR="0" lvl="0" indent="0" algn="l" fontAlgn="base">
              <a:lnSpc>
                <a:spcPct val="125000"/>
              </a:lnSpc>
            </a:pPr>
            <a:r>
              <a:rPr lang="en-US" sz="2400" b="1" u="none" spc="0">
                <a:solidFill>
                  <a:srgbClr val="FFFFFF">
                    <a:alpha val="100000"/>
                  </a:srgbClr>
                </a:solidFill>
                <a:latin typeface="微软雅黑"/>
              </a:rPr>
              <a:t>探究影响电阻大小的因素</a:t>
            </a:r>
          </a:p>
        </p:txBody>
      </p:sp>
      <p:sp>
        <p:nvSpPr>
          <p:cNvPr id="4" name="文本框 3"/>
          <p:cNvSpPr txBox="1"/>
          <p:nvPr/>
        </p:nvSpPr>
        <p:spPr>
          <a:xfrm>
            <a:off x="561975" y="819150"/>
            <a:ext cx="8572500" cy="0"/>
          </a:xfrm>
          <a:prstGeom prst="rect">
            <a:avLst/>
          </a:prstGeom>
          <a:noFill/>
        </p:spPr>
        <p:txBody>
          <a:bodyPr lIns="0" tIns="0" rIns="0" bIns="0" rtlCol="0">
            <a:spAutoFit/>
          </a:bodyPr>
          <a:lstStyle/>
          <a:p>
            <a:pPr marL="0" marR="0" lvl="0" indent="0" algn="l" fontAlgn="base">
              <a:lnSpc>
                <a:spcPct val="125000"/>
              </a:lnSpc>
            </a:pPr>
            <a:r>
              <a:rPr lang="en-US" sz="2300" u="none" spc="0">
                <a:solidFill>
                  <a:srgbClr val="FFFFFF">
                    <a:alpha val="100000"/>
                  </a:srgbClr>
                </a:solidFill>
                <a:latin typeface="微软雅黑"/>
              </a:rPr>
              <a:t>1．探究导体电阻与材料的关系</a:t>
            </a:r>
          </a:p>
        </p:txBody>
      </p:sp>
      <p:sp>
        <p:nvSpPr>
          <p:cNvPr id="5" name="文本框 4"/>
          <p:cNvSpPr txBox="1"/>
          <p:nvPr/>
        </p:nvSpPr>
        <p:spPr>
          <a:xfrm>
            <a:off x="561975" y="1381125"/>
            <a:ext cx="8572500" cy="0"/>
          </a:xfrm>
          <a:prstGeom prst="rect">
            <a:avLst/>
          </a:prstGeom>
          <a:noFill/>
        </p:spPr>
        <p:txBody>
          <a:bodyPr lIns="0" tIns="0" rIns="0" bIns="0" rtlCol="0">
            <a:spAutoFit/>
          </a:bodyPr>
          <a:lstStyle/>
          <a:p>
            <a:pPr marL="0" marR="0" lvl="0" indent="0" algn="l" fontAlgn="base">
              <a:lnSpc>
                <a:spcPct val="125000"/>
              </a:lnSpc>
            </a:pPr>
            <a:r>
              <a:rPr lang="en-US" sz="2300" u="none" spc="0">
                <a:solidFill>
                  <a:srgbClr val="FFFFFF">
                    <a:alpha val="100000"/>
                  </a:srgbClr>
                </a:solidFill>
                <a:latin typeface="微软雅黑"/>
              </a:rPr>
              <a:t>在20℃时，长1米，横截面积1毫米2的各种材料的电阻(欧姆)</a:t>
            </a:r>
          </a:p>
        </p:txBody>
      </p:sp>
      <p:graphicFrame>
        <p:nvGraphicFramePr>
          <p:cNvPr id="6" name="表格 5"/>
          <p:cNvGraphicFramePr>
            <a:graphicFrameLocks noGrp="1"/>
          </p:cNvGraphicFramePr>
          <p:nvPr/>
        </p:nvGraphicFramePr>
        <p:xfrm>
          <a:off x="590550" y="1895475"/>
          <a:ext cx="7381875" cy="2638425"/>
        </p:xfrm>
        <a:graphic>
          <a:graphicData uri="http://schemas.openxmlformats.org/drawingml/2006/table">
            <a:tbl>
              <a:tblPr firstRow="1" bandRow="1"/>
              <a:tblGrid>
                <a:gridCol w="1845469"/>
                <a:gridCol w="1845469"/>
                <a:gridCol w="1845469"/>
                <a:gridCol w="1845469"/>
              </a:tblGrid>
              <a:tr h="527685">
                <a:tc>
                  <a:txBody>
                    <a:bodyPr/>
                    <a:lstStyle/>
                    <a:p>
                      <a:pPr marL="0" marR="0" lvl="0" indent="0" algn="l" fontAlgn="base">
                        <a:lnSpc>
                          <a:spcPct val="100000"/>
                        </a:lnSpc>
                      </a:pPr>
                      <a:endParaRPr/>
                    </a:p>
                  </a:txBody>
                  <a:tcPr marL="0" marR="0" marT="0" marB="0">
                    <a:lnL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fontAlgn="base">
                        <a:lnSpc>
                          <a:spcPct val="100000"/>
                        </a:lnSpc>
                      </a:pPr>
                      <a:endParaRPr/>
                    </a:p>
                  </a:txBody>
                  <a:tcPr marL="0" marR="0" marT="0" marB="0">
                    <a:lnL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fontAlgn="base">
                        <a:lnSpc>
                          <a:spcPct val="100000"/>
                        </a:lnSpc>
                      </a:pPr>
                      <a:endParaRPr/>
                    </a:p>
                  </a:txBody>
                  <a:tcPr marL="0" marR="0" marT="0" marB="0">
                    <a:lnL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fontAlgn="base">
                        <a:lnSpc>
                          <a:spcPct val="100000"/>
                        </a:lnSpc>
                      </a:pPr>
                      <a:endParaRPr/>
                    </a:p>
                  </a:txBody>
                  <a:tcPr marL="0" marR="0" marT="0" marB="0">
                    <a:lnL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noFill/>
                  </a:tcPr>
                </a:tc>
              </a:tr>
              <a:tr h="527685">
                <a:tc>
                  <a:txBody>
                    <a:bodyPr/>
                    <a:lstStyle/>
                    <a:p>
                      <a:pPr marL="0" marR="0" lvl="0" indent="0" algn="l" fontAlgn="base">
                        <a:lnSpc>
                          <a:spcPct val="100000"/>
                        </a:lnSpc>
                      </a:pPr>
                      <a:endParaRPr/>
                    </a:p>
                  </a:txBody>
                  <a:tcPr marL="0" marR="0" marT="0" marB="0">
                    <a:lnL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fontAlgn="base">
                        <a:lnSpc>
                          <a:spcPct val="100000"/>
                        </a:lnSpc>
                      </a:pPr>
                      <a:endParaRPr/>
                    </a:p>
                  </a:txBody>
                  <a:tcPr marL="0" marR="0" marT="0" marB="0">
                    <a:lnL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fontAlgn="base">
                        <a:lnSpc>
                          <a:spcPct val="100000"/>
                        </a:lnSpc>
                      </a:pPr>
                      <a:endParaRPr/>
                    </a:p>
                  </a:txBody>
                  <a:tcPr marL="0" marR="0" marT="0" marB="0">
                    <a:lnL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fontAlgn="base">
                        <a:lnSpc>
                          <a:spcPct val="100000"/>
                        </a:lnSpc>
                      </a:pPr>
                      <a:endParaRPr/>
                    </a:p>
                  </a:txBody>
                  <a:tcPr marL="0" marR="0" marT="0" marB="0">
                    <a:lnL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noFill/>
                  </a:tcPr>
                </a:tc>
              </a:tr>
              <a:tr h="527685">
                <a:tc>
                  <a:txBody>
                    <a:bodyPr/>
                    <a:lstStyle/>
                    <a:p>
                      <a:pPr marL="0" marR="0" lvl="0" indent="0" algn="l" fontAlgn="base">
                        <a:lnSpc>
                          <a:spcPct val="100000"/>
                        </a:lnSpc>
                      </a:pPr>
                      <a:endParaRPr/>
                    </a:p>
                  </a:txBody>
                  <a:tcPr marL="0" marR="0" marT="0" marB="0">
                    <a:lnL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fontAlgn="base">
                        <a:lnSpc>
                          <a:spcPct val="100000"/>
                        </a:lnSpc>
                      </a:pPr>
                      <a:endParaRPr/>
                    </a:p>
                  </a:txBody>
                  <a:tcPr marL="0" marR="0" marT="0" marB="0">
                    <a:lnL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fontAlgn="base">
                        <a:lnSpc>
                          <a:spcPct val="100000"/>
                        </a:lnSpc>
                      </a:pPr>
                      <a:endParaRPr/>
                    </a:p>
                  </a:txBody>
                  <a:tcPr marL="0" marR="0" marT="0" marB="0">
                    <a:lnL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fontAlgn="base">
                        <a:lnSpc>
                          <a:spcPct val="100000"/>
                        </a:lnSpc>
                      </a:pPr>
                      <a:endParaRPr/>
                    </a:p>
                  </a:txBody>
                  <a:tcPr marL="0" marR="0" marT="0" marB="0">
                    <a:lnL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noFill/>
                  </a:tcPr>
                </a:tc>
              </a:tr>
              <a:tr h="527685">
                <a:tc>
                  <a:txBody>
                    <a:bodyPr/>
                    <a:lstStyle/>
                    <a:p>
                      <a:pPr marL="0" marR="0" lvl="0" indent="0" algn="l" fontAlgn="base">
                        <a:lnSpc>
                          <a:spcPct val="100000"/>
                        </a:lnSpc>
                      </a:pPr>
                      <a:endParaRPr/>
                    </a:p>
                  </a:txBody>
                  <a:tcPr marL="0" marR="0" marT="0" marB="0">
                    <a:lnL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fontAlgn="base">
                        <a:lnSpc>
                          <a:spcPct val="100000"/>
                        </a:lnSpc>
                      </a:pPr>
                      <a:endParaRPr/>
                    </a:p>
                  </a:txBody>
                  <a:tcPr marL="0" marR="0" marT="0" marB="0">
                    <a:lnL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fontAlgn="base">
                        <a:lnSpc>
                          <a:spcPct val="100000"/>
                        </a:lnSpc>
                      </a:pPr>
                      <a:endParaRPr/>
                    </a:p>
                  </a:txBody>
                  <a:tcPr marL="0" marR="0" marT="0" marB="0">
                    <a:lnL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fontAlgn="base">
                        <a:lnSpc>
                          <a:spcPct val="100000"/>
                        </a:lnSpc>
                      </a:pPr>
                      <a:endParaRPr/>
                    </a:p>
                  </a:txBody>
                  <a:tcPr marL="0" marR="0" marT="0" marB="0">
                    <a:lnL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noFill/>
                  </a:tcPr>
                </a:tc>
              </a:tr>
              <a:tr h="527685">
                <a:tc>
                  <a:txBody>
                    <a:bodyPr/>
                    <a:lstStyle/>
                    <a:p>
                      <a:pPr marL="0" marR="0" lvl="0" indent="0" algn="l" fontAlgn="base">
                        <a:lnSpc>
                          <a:spcPct val="100000"/>
                        </a:lnSpc>
                      </a:pPr>
                      <a:endParaRPr/>
                    </a:p>
                  </a:txBody>
                  <a:tcPr marL="0" marR="0" marT="0" marB="0">
                    <a:lnL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fontAlgn="base">
                        <a:lnSpc>
                          <a:spcPct val="100000"/>
                        </a:lnSpc>
                      </a:pPr>
                      <a:endParaRPr/>
                    </a:p>
                  </a:txBody>
                  <a:tcPr marL="0" marR="0" marT="0" marB="0">
                    <a:lnL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fontAlgn="base">
                        <a:lnSpc>
                          <a:spcPct val="100000"/>
                        </a:lnSpc>
                      </a:pPr>
                      <a:endParaRPr/>
                    </a:p>
                  </a:txBody>
                  <a:tcPr marL="0" marR="0" marT="0" marB="0">
                    <a:lnL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fontAlgn="base">
                        <a:lnSpc>
                          <a:spcPct val="100000"/>
                        </a:lnSpc>
                      </a:pPr>
                      <a:endParaRPr/>
                    </a:p>
                  </a:txBody>
                  <a:tcPr marL="0" marR="0" marT="0" marB="0">
                    <a:lnL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noFill/>
                  </a:tcPr>
                </a:tc>
              </a:tr>
            </a:tbl>
          </a:graphicData>
        </a:graphic>
      </p:graphicFrame>
      <p:sp>
        <p:nvSpPr>
          <p:cNvPr id="7" name="文本框 6"/>
          <p:cNvSpPr txBox="1"/>
          <p:nvPr/>
        </p:nvSpPr>
        <p:spPr>
          <a:xfrm>
            <a:off x="2762250" y="1895475"/>
            <a:ext cx="6372225" cy="0"/>
          </a:xfrm>
          <a:prstGeom prst="rect">
            <a:avLst/>
          </a:prstGeom>
          <a:noFill/>
        </p:spPr>
        <p:txBody>
          <a:bodyPr lIns="0" tIns="0" rIns="0" bIns="0" rtlCol="0">
            <a:spAutoFit/>
          </a:bodyPr>
          <a:lstStyle/>
          <a:p>
            <a:pPr marL="0" marR="0" lvl="0" indent="0" algn="l" fontAlgn="base">
              <a:lnSpc>
                <a:spcPct val="125000"/>
              </a:lnSpc>
            </a:pPr>
            <a:r>
              <a:rPr lang="en-US" sz="2300" u="none" spc="0">
                <a:solidFill>
                  <a:srgbClr val="FFFFFF">
                    <a:alpha val="100000"/>
                  </a:srgbClr>
                </a:solidFill>
                <a:latin typeface="微软雅黑"/>
              </a:rPr>
              <a:t>电阻(欧姆)</a:t>
            </a:r>
          </a:p>
        </p:txBody>
      </p:sp>
      <p:sp>
        <p:nvSpPr>
          <p:cNvPr id="8" name="文本框 7"/>
          <p:cNvSpPr txBox="1"/>
          <p:nvPr/>
        </p:nvSpPr>
        <p:spPr>
          <a:xfrm>
            <a:off x="4933950" y="1895475"/>
            <a:ext cx="4200525" cy="0"/>
          </a:xfrm>
          <a:prstGeom prst="rect">
            <a:avLst/>
          </a:prstGeom>
          <a:noFill/>
        </p:spPr>
        <p:txBody>
          <a:bodyPr lIns="0" tIns="0" rIns="0" bIns="0" rtlCol="0">
            <a:spAutoFit/>
          </a:bodyPr>
          <a:lstStyle/>
          <a:p>
            <a:pPr marL="0" marR="0" lvl="0" indent="0" algn="l" fontAlgn="base">
              <a:lnSpc>
                <a:spcPct val="125000"/>
              </a:lnSpc>
            </a:pPr>
            <a:r>
              <a:rPr lang="en-US" sz="2300" u="none" spc="0">
                <a:solidFill>
                  <a:srgbClr val="FFFFFF">
                    <a:alpha val="100000"/>
                  </a:srgbClr>
                </a:solidFill>
                <a:latin typeface="微软雅黑"/>
              </a:rPr>
              <a:t>材料</a:t>
            </a:r>
          </a:p>
        </p:txBody>
      </p:sp>
      <p:sp>
        <p:nvSpPr>
          <p:cNvPr id="9" name="文本框 8"/>
          <p:cNvSpPr txBox="1"/>
          <p:nvPr/>
        </p:nvSpPr>
        <p:spPr>
          <a:xfrm>
            <a:off x="6372225" y="1895475"/>
            <a:ext cx="2762250" cy="0"/>
          </a:xfrm>
          <a:prstGeom prst="rect">
            <a:avLst/>
          </a:prstGeom>
          <a:noFill/>
        </p:spPr>
        <p:txBody>
          <a:bodyPr lIns="0" tIns="0" rIns="0" bIns="0" rtlCol="0">
            <a:spAutoFit/>
          </a:bodyPr>
          <a:lstStyle/>
          <a:p>
            <a:pPr marL="0" marR="0" lvl="0" indent="0" algn="l" fontAlgn="base">
              <a:lnSpc>
                <a:spcPct val="125000"/>
              </a:lnSpc>
            </a:pPr>
            <a:r>
              <a:rPr lang="en-US" sz="2300" u="none" spc="0">
                <a:solidFill>
                  <a:srgbClr val="FFFFFF">
                    <a:alpha val="100000"/>
                  </a:srgbClr>
                </a:solidFill>
                <a:latin typeface="微软雅黑"/>
              </a:rPr>
              <a:t>电阻(欧姆)</a:t>
            </a:r>
          </a:p>
        </p:txBody>
      </p:sp>
      <p:sp>
        <p:nvSpPr>
          <p:cNvPr id="10" name="文本框 9"/>
          <p:cNvSpPr txBox="1"/>
          <p:nvPr/>
        </p:nvSpPr>
        <p:spPr>
          <a:xfrm>
            <a:off x="2990850" y="2466975"/>
            <a:ext cx="6143625" cy="0"/>
          </a:xfrm>
          <a:prstGeom prst="rect">
            <a:avLst/>
          </a:prstGeom>
          <a:noFill/>
        </p:spPr>
        <p:txBody>
          <a:bodyPr lIns="0" tIns="0" rIns="0" bIns="0" rtlCol="0">
            <a:spAutoFit/>
          </a:bodyPr>
          <a:lstStyle/>
          <a:p>
            <a:pPr marL="0" marR="0" lvl="0" indent="0" algn="l" fontAlgn="base">
              <a:lnSpc>
                <a:spcPct val="125000"/>
              </a:lnSpc>
            </a:pPr>
            <a:r>
              <a:rPr lang="en-US" sz="2300" u="none" spc="0">
                <a:solidFill>
                  <a:srgbClr val="FFFFFF">
                    <a:alpha val="100000"/>
                  </a:srgbClr>
                </a:solidFill>
                <a:latin typeface="微软雅黑"/>
              </a:rPr>
              <a:t>0.016</a:t>
            </a:r>
          </a:p>
        </p:txBody>
      </p:sp>
      <p:sp>
        <p:nvSpPr>
          <p:cNvPr id="11" name="文本框 10"/>
          <p:cNvSpPr txBox="1"/>
          <p:nvPr/>
        </p:nvSpPr>
        <p:spPr>
          <a:xfrm>
            <a:off x="2990850" y="2981325"/>
            <a:ext cx="6143625" cy="0"/>
          </a:xfrm>
          <a:prstGeom prst="rect">
            <a:avLst/>
          </a:prstGeom>
          <a:noFill/>
        </p:spPr>
        <p:txBody>
          <a:bodyPr lIns="0" tIns="0" rIns="0" bIns="0" rtlCol="0">
            <a:spAutoFit/>
          </a:bodyPr>
          <a:lstStyle/>
          <a:p>
            <a:pPr marL="0" marR="0" lvl="0" indent="0" algn="l" fontAlgn="base">
              <a:lnSpc>
                <a:spcPct val="125000"/>
              </a:lnSpc>
            </a:pPr>
            <a:r>
              <a:rPr lang="en-US" sz="2300" u="none" spc="0">
                <a:solidFill>
                  <a:srgbClr val="FFFFFF">
                    <a:alpha val="100000"/>
                  </a:srgbClr>
                </a:solidFill>
                <a:latin typeface="微软雅黑"/>
              </a:rPr>
              <a:t>0.017</a:t>
            </a:r>
          </a:p>
        </p:txBody>
      </p:sp>
      <p:sp>
        <p:nvSpPr>
          <p:cNvPr id="12" name="文本框 11"/>
          <p:cNvSpPr txBox="1"/>
          <p:nvPr/>
        </p:nvSpPr>
        <p:spPr>
          <a:xfrm>
            <a:off x="2990850" y="3514725"/>
            <a:ext cx="6143625" cy="0"/>
          </a:xfrm>
          <a:prstGeom prst="rect">
            <a:avLst/>
          </a:prstGeom>
          <a:noFill/>
        </p:spPr>
        <p:txBody>
          <a:bodyPr lIns="0" tIns="0" rIns="0" bIns="0" rtlCol="0">
            <a:spAutoFit/>
          </a:bodyPr>
          <a:lstStyle/>
          <a:p>
            <a:pPr marL="0" marR="0" lvl="0" indent="0" algn="l" fontAlgn="base">
              <a:lnSpc>
                <a:spcPct val="125000"/>
              </a:lnSpc>
            </a:pPr>
            <a:r>
              <a:rPr lang="en-US" sz="2300" u="none" spc="0">
                <a:solidFill>
                  <a:srgbClr val="FFFFFF">
                    <a:alpha val="100000"/>
                  </a:srgbClr>
                </a:solidFill>
                <a:latin typeface="微软雅黑"/>
              </a:rPr>
              <a:t>0.027</a:t>
            </a:r>
          </a:p>
        </p:txBody>
      </p:sp>
      <p:sp>
        <p:nvSpPr>
          <p:cNvPr id="13" name="文本框 12"/>
          <p:cNvSpPr txBox="1"/>
          <p:nvPr/>
        </p:nvSpPr>
        <p:spPr>
          <a:xfrm>
            <a:off x="2990850" y="4029075"/>
            <a:ext cx="6143625" cy="0"/>
          </a:xfrm>
          <a:prstGeom prst="rect">
            <a:avLst/>
          </a:prstGeom>
          <a:noFill/>
        </p:spPr>
        <p:txBody>
          <a:bodyPr lIns="0" tIns="0" rIns="0" bIns="0" rtlCol="0">
            <a:spAutoFit/>
          </a:bodyPr>
          <a:lstStyle/>
          <a:p>
            <a:pPr marL="0" marR="0" lvl="0" indent="0" algn="l" fontAlgn="base">
              <a:lnSpc>
                <a:spcPct val="125000"/>
              </a:lnSpc>
            </a:pPr>
            <a:r>
              <a:rPr lang="en-US" sz="2300" u="none" spc="0">
                <a:solidFill>
                  <a:srgbClr val="FFFFFF">
                    <a:alpha val="100000"/>
                  </a:srgbClr>
                </a:solidFill>
                <a:latin typeface="微软雅黑"/>
              </a:rPr>
              <a:t>0.052</a:t>
            </a:r>
          </a:p>
        </p:txBody>
      </p:sp>
      <p:sp>
        <p:nvSpPr>
          <p:cNvPr id="14" name="文本框 13"/>
          <p:cNvSpPr txBox="1"/>
          <p:nvPr/>
        </p:nvSpPr>
        <p:spPr>
          <a:xfrm>
            <a:off x="5076825" y="2466975"/>
            <a:ext cx="4057650" cy="0"/>
          </a:xfrm>
          <a:prstGeom prst="rect">
            <a:avLst/>
          </a:prstGeom>
          <a:noFill/>
        </p:spPr>
        <p:txBody>
          <a:bodyPr lIns="0" tIns="0" rIns="0" bIns="0" rtlCol="0">
            <a:spAutoFit/>
          </a:bodyPr>
          <a:lstStyle/>
          <a:p>
            <a:pPr marL="0" marR="0" lvl="0" indent="0" algn="l" fontAlgn="base">
              <a:lnSpc>
                <a:spcPct val="125000"/>
              </a:lnSpc>
            </a:pPr>
            <a:r>
              <a:rPr lang="en-US" sz="2300" u="none" spc="0">
                <a:solidFill>
                  <a:srgbClr val="FFFFFF">
                    <a:alpha val="100000"/>
                  </a:srgbClr>
                </a:solidFill>
                <a:latin typeface="微软雅黑"/>
              </a:rPr>
              <a:t>铁</a:t>
            </a:r>
          </a:p>
        </p:txBody>
      </p:sp>
      <p:sp>
        <p:nvSpPr>
          <p:cNvPr id="15" name="文本框 14"/>
          <p:cNvSpPr txBox="1"/>
          <p:nvPr/>
        </p:nvSpPr>
        <p:spPr>
          <a:xfrm>
            <a:off x="4638675" y="2981325"/>
            <a:ext cx="4495800" cy="0"/>
          </a:xfrm>
          <a:prstGeom prst="rect">
            <a:avLst/>
          </a:prstGeom>
          <a:noFill/>
        </p:spPr>
        <p:txBody>
          <a:bodyPr lIns="0" tIns="0" rIns="0" bIns="0" rtlCol="0">
            <a:spAutoFit/>
          </a:bodyPr>
          <a:lstStyle/>
          <a:p>
            <a:pPr marL="0" marR="0" lvl="0" indent="0" algn="l" fontAlgn="base">
              <a:lnSpc>
                <a:spcPct val="125000"/>
              </a:lnSpc>
            </a:pPr>
            <a:r>
              <a:rPr lang="en-US" sz="2300" u="none" spc="0">
                <a:solidFill>
                  <a:srgbClr val="FFFFFF">
                    <a:alpha val="100000"/>
                  </a:srgbClr>
                </a:solidFill>
                <a:latin typeface="微软雅黑"/>
              </a:rPr>
              <a:t>锰铜合金</a:t>
            </a:r>
          </a:p>
        </p:txBody>
      </p:sp>
      <p:sp>
        <p:nvSpPr>
          <p:cNvPr id="16" name="文本框 15"/>
          <p:cNvSpPr txBox="1"/>
          <p:nvPr/>
        </p:nvSpPr>
        <p:spPr>
          <a:xfrm>
            <a:off x="4667250" y="3514725"/>
            <a:ext cx="4467225" cy="0"/>
          </a:xfrm>
          <a:prstGeom prst="rect">
            <a:avLst/>
          </a:prstGeom>
          <a:noFill/>
        </p:spPr>
        <p:txBody>
          <a:bodyPr lIns="0" tIns="0" rIns="0" bIns="0" rtlCol="0">
            <a:spAutoFit/>
          </a:bodyPr>
          <a:lstStyle/>
          <a:p>
            <a:pPr marL="0" marR="0" lvl="0" indent="0" algn="l" fontAlgn="base">
              <a:lnSpc>
                <a:spcPct val="125000"/>
              </a:lnSpc>
            </a:pPr>
            <a:r>
              <a:rPr lang="en-US" sz="2300" u="none" spc="0">
                <a:solidFill>
                  <a:srgbClr val="FFFFFF">
                    <a:alpha val="100000"/>
                  </a:srgbClr>
                </a:solidFill>
                <a:latin typeface="微软雅黑"/>
              </a:rPr>
              <a:t>镍铬合金</a:t>
            </a:r>
          </a:p>
        </p:txBody>
      </p:sp>
      <p:sp>
        <p:nvSpPr>
          <p:cNvPr id="17" name="文本框 16"/>
          <p:cNvSpPr txBox="1"/>
          <p:nvPr/>
        </p:nvSpPr>
        <p:spPr>
          <a:xfrm>
            <a:off x="4933950" y="4029075"/>
            <a:ext cx="4200525" cy="0"/>
          </a:xfrm>
          <a:prstGeom prst="rect">
            <a:avLst/>
          </a:prstGeom>
          <a:noFill/>
        </p:spPr>
        <p:txBody>
          <a:bodyPr lIns="0" tIns="0" rIns="0" bIns="0" rtlCol="0">
            <a:spAutoFit/>
          </a:bodyPr>
          <a:lstStyle/>
          <a:p>
            <a:pPr marL="0" marR="0" lvl="0" indent="0" algn="l" fontAlgn="base">
              <a:lnSpc>
                <a:spcPct val="125000"/>
              </a:lnSpc>
            </a:pPr>
            <a:r>
              <a:rPr lang="en-US" sz="2300" u="none" spc="0">
                <a:solidFill>
                  <a:srgbClr val="FFFFFF">
                    <a:alpha val="100000"/>
                  </a:srgbClr>
                </a:solidFill>
                <a:latin typeface="微软雅黑"/>
              </a:rPr>
              <a:t>橡胶</a:t>
            </a:r>
          </a:p>
        </p:txBody>
      </p:sp>
      <p:sp>
        <p:nvSpPr>
          <p:cNvPr id="18" name="文本框 17"/>
          <p:cNvSpPr txBox="1"/>
          <p:nvPr/>
        </p:nvSpPr>
        <p:spPr>
          <a:xfrm>
            <a:off x="6496050" y="2466975"/>
            <a:ext cx="2638425" cy="0"/>
          </a:xfrm>
          <a:prstGeom prst="rect">
            <a:avLst/>
          </a:prstGeom>
          <a:noFill/>
        </p:spPr>
        <p:txBody>
          <a:bodyPr lIns="0" tIns="0" rIns="0" bIns="0" rtlCol="0">
            <a:spAutoFit/>
          </a:bodyPr>
          <a:lstStyle/>
          <a:p>
            <a:pPr marL="0" marR="0" lvl="0" indent="0" algn="l" fontAlgn="base">
              <a:lnSpc>
                <a:spcPct val="125000"/>
              </a:lnSpc>
            </a:pPr>
            <a:r>
              <a:rPr lang="en-US" sz="2300" u="none" spc="0">
                <a:solidFill>
                  <a:srgbClr val="FFFFFF">
                    <a:alpha val="100000"/>
                  </a:srgbClr>
                </a:solidFill>
                <a:latin typeface="微软雅黑"/>
              </a:rPr>
              <a:t>0.096</a:t>
            </a:r>
          </a:p>
        </p:txBody>
      </p:sp>
      <p:sp>
        <p:nvSpPr>
          <p:cNvPr id="19" name="文本框 18"/>
          <p:cNvSpPr txBox="1"/>
          <p:nvPr/>
        </p:nvSpPr>
        <p:spPr>
          <a:xfrm>
            <a:off x="6496050" y="2981325"/>
            <a:ext cx="2638425" cy="0"/>
          </a:xfrm>
          <a:prstGeom prst="rect">
            <a:avLst/>
          </a:prstGeom>
          <a:noFill/>
        </p:spPr>
        <p:txBody>
          <a:bodyPr lIns="0" tIns="0" rIns="0" bIns="0" rtlCol="0">
            <a:spAutoFit/>
          </a:bodyPr>
          <a:lstStyle/>
          <a:p>
            <a:pPr marL="0" marR="0" lvl="0" indent="0" algn="l" fontAlgn="base">
              <a:lnSpc>
                <a:spcPct val="125000"/>
              </a:lnSpc>
            </a:pPr>
            <a:r>
              <a:rPr lang="en-US" sz="2300" u="none" spc="0">
                <a:solidFill>
                  <a:srgbClr val="FFFFFF">
                    <a:alpha val="100000"/>
                  </a:srgbClr>
                </a:solidFill>
                <a:latin typeface="微软雅黑"/>
              </a:rPr>
              <a:t>0.44</a:t>
            </a:r>
          </a:p>
        </p:txBody>
      </p:sp>
      <p:sp>
        <p:nvSpPr>
          <p:cNvPr id="20" name="文本框 19"/>
          <p:cNvSpPr txBox="1"/>
          <p:nvPr/>
        </p:nvSpPr>
        <p:spPr>
          <a:xfrm>
            <a:off x="6496050" y="3514725"/>
            <a:ext cx="2638425" cy="0"/>
          </a:xfrm>
          <a:prstGeom prst="rect">
            <a:avLst/>
          </a:prstGeom>
          <a:noFill/>
        </p:spPr>
        <p:txBody>
          <a:bodyPr lIns="0" tIns="0" rIns="0" bIns="0" rtlCol="0">
            <a:spAutoFit/>
          </a:bodyPr>
          <a:lstStyle/>
          <a:p>
            <a:pPr marL="0" marR="0" lvl="0" indent="0" algn="l" fontAlgn="base">
              <a:lnSpc>
                <a:spcPct val="125000"/>
              </a:lnSpc>
            </a:pPr>
            <a:r>
              <a:rPr lang="en-US" sz="2300" u="none" spc="0">
                <a:solidFill>
                  <a:srgbClr val="FFFFFF">
                    <a:alpha val="100000"/>
                  </a:srgbClr>
                </a:solidFill>
                <a:latin typeface="微软雅黑"/>
              </a:rPr>
              <a:t>1.1</a:t>
            </a:r>
          </a:p>
        </p:txBody>
      </p:sp>
      <p:sp>
        <p:nvSpPr>
          <p:cNvPr id="21" name="文本框 20"/>
          <p:cNvSpPr txBox="1"/>
          <p:nvPr/>
        </p:nvSpPr>
        <p:spPr>
          <a:xfrm>
            <a:off x="6515100" y="4048125"/>
            <a:ext cx="1905000" cy="0"/>
          </a:xfrm>
          <a:prstGeom prst="rect">
            <a:avLst/>
          </a:prstGeom>
          <a:noFill/>
        </p:spPr>
        <p:txBody>
          <a:bodyPr lIns="0" tIns="0" rIns="0" bIns="0" rtlCol="0">
            <a:spAutoFit/>
          </a:bodyPr>
          <a:lstStyle/>
          <a:p>
            <a:pPr marL="0" marR="0" lvl="0" indent="0" algn="l" fontAlgn="base">
              <a:lnSpc>
                <a:spcPct val="125000"/>
              </a:lnSpc>
            </a:pPr>
            <a:endParaRPr/>
          </a:p>
        </p:txBody>
      </p:sp>
      <p:pic>
        <p:nvPicPr>
          <p:cNvPr id="22" name="图片 21"/>
          <p:cNvPicPr>
            <a:picLocks/>
          </p:cNvPicPr>
          <p:nvPr/>
        </p:nvPicPr>
        <p:blipFill>
          <a:blip r:embed="rId2"/>
          <a:stretch>
            <a:fillRect/>
          </a:stretch>
        </p:blipFill>
        <p:spPr>
          <a:xfrm>
            <a:off x="6467475" y="4000500"/>
            <a:ext cx="1188244" cy="533400"/>
          </a:xfrm>
          <a:prstGeom prst="rect">
            <a:avLst/>
          </a:prstGeom>
        </p:spPr>
      </p:pic>
      <p:sp>
        <p:nvSpPr>
          <p:cNvPr id="23" name="文本框 22"/>
          <p:cNvSpPr txBox="1"/>
          <p:nvPr/>
        </p:nvSpPr>
        <p:spPr>
          <a:xfrm>
            <a:off x="1228725" y="1895475"/>
            <a:ext cx="7905750" cy="0"/>
          </a:xfrm>
          <a:prstGeom prst="rect">
            <a:avLst/>
          </a:prstGeom>
          <a:noFill/>
        </p:spPr>
        <p:txBody>
          <a:bodyPr lIns="0" tIns="0" rIns="0" bIns="0" rtlCol="0">
            <a:spAutoFit/>
          </a:bodyPr>
          <a:lstStyle/>
          <a:p>
            <a:pPr marL="0" marR="0" lvl="0" indent="0" algn="l" fontAlgn="base">
              <a:lnSpc>
                <a:spcPct val="125000"/>
              </a:lnSpc>
            </a:pPr>
            <a:r>
              <a:rPr lang="en-US" sz="2300" u="none" spc="0">
                <a:solidFill>
                  <a:srgbClr val="FFFFFF">
                    <a:alpha val="100000"/>
                  </a:srgbClr>
                </a:solidFill>
                <a:latin typeface="微软雅黑"/>
              </a:rPr>
              <a:t>材料</a:t>
            </a:r>
          </a:p>
        </p:txBody>
      </p:sp>
      <p:sp>
        <p:nvSpPr>
          <p:cNvPr id="24" name="文本框 23"/>
          <p:cNvSpPr txBox="1"/>
          <p:nvPr/>
        </p:nvSpPr>
        <p:spPr>
          <a:xfrm>
            <a:off x="1371600" y="2466975"/>
            <a:ext cx="7762875" cy="0"/>
          </a:xfrm>
          <a:prstGeom prst="rect">
            <a:avLst/>
          </a:prstGeom>
          <a:noFill/>
        </p:spPr>
        <p:txBody>
          <a:bodyPr lIns="0" tIns="0" rIns="0" bIns="0" rtlCol="0">
            <a:spAutoFit/>
          </a:bodyPr>
          <a:lstStyle/>
          <a:p>
            <a:pPr marL="0" marR="0" lvl="0" indent="0" algn="l" fontAlgn="base">
              <a:lnSpc>
                <a:spcPct val="125000"/>
              </a:lnSpc>
            </a:pPr>
            <a:r>
              <a:rPr lang="en-US" sz="2300" u="none" spc="0">
                <a:solidFill>
                  <a:srgbClr val="FFFFFF">
                    <a:alpha val="100000"/>
                  </a:srgbClr>
                </a:solidFill>
                <a:latin typeface="微软雅黑"/>
              </a:rPr>
              <a:t>银</a:t>
            </a:r>
          </a:p>
        </p:txBody>
      </p:sp>
      <p:sp>
        <p:nvSpPr>
          <p:cNvPr id="25" name="文本框 24"/>
          <p:cNvSpPr txBox="1"/>
          <p:nvPr/>
        </p:nvSpPr>
        <p:spPr>
          <a:xfrm>
            <a:off x="1371600" y="2981325"/>
            <a:ext cx="7762875" cy="0"/>
          </a:xfrm>
          <a:prstGeom prst="rect">
            <a:avLst/>
          </a:prstGeom>
          <a:noFill/>
        </p:spPr>
        <p:txBody>
          <a:bodyPr lIns="0" tIns="0" rIns="0" bIns="0" rtlCol="0">
            <a:spAutoFit/>
          </a:bodyPr>
          <a:lstStyle/>
          <a:p>
            <a:pPr marL="0" marR="0" lvl="0" indent="0" algn="l" fontAlgn="base">
              <a:lnSpc>
                <a:spcPct val="125000"/>
              </a:lnSpc>
            </a:pPr>
            <a:r>
              <a:rPr lang="en-US" sz="2300" u="none" spc="0">
                <a:solidFill>
                  <a:srgbClr val="FFFFFF">
                    <a:alpha val="100000"/>
                  </a:srgbClr>
                </a:solidFill>
                <a:latin typeface="微软雅黑"/>
              </a:rPr>
              <a:t>铜</a:t>
            </a:r>
          </a:p>
        </p:txBody>
      </p:sp>
      <p:sp>
        <p:nvSpPr>
          <p:cNvPr id="26" name="文本框 25"/>
          <p:cNvSpPr txBox="1"/>
          <p:nvPr/>
        </p:nvSpPr>
        <p:spPr>
          <a:xfrm>
            <a:off x="1371600" y="3514725"/>
            <a:ext cx="7762875" cy="0"/>
          </a:xfrm>
          <a:prstGeom prst="rect">
            <a:avLst/>
          </a:prstGeom>
          <a:noFill/>
        </p:spPr>
        <p:txBody>
          <a:bodyPr lIns="0" tIns="0" rIns="0" bIns="0" rtlCol="0">
            <a:spAutoFit/>
          </a:bodyPr>
          <a:lstStyle/>
          <a:p>
            <a:pPr marL="0" marR="0" lvl="0" indent="0" algn="l" fontAlgn="base">
              <a:lnSpc>
                <a:spcPct val="125000"/>
              </a:lnSpc>
            </a:pPr>
            <a:r>
              <a:rPr lang="en-US" sz="2300" u="none" spc="0">
                <a:solidFill>
                  <a:srgbClr val="FFFFFF">
                    <a:alpha val="100000"/>
                  </a:srgbClr>
                </a:solidFill>
                <a:latin typeface="微软雅黑"/>
              </a:rPr>
              <a:t>铝</a:t>
            </a:r>
          </a:p>
        </p:txBody>
      </p:sp>
      <p:sp>
        <p:nvSpPr>
          <p:cNvPr id="27" name="文本框 26"/>
          <p:cNvSpPr txBox="1"/>
          <p:nvPr/>
        </p:nvSpPr>
        <p:spPr>
          <a:xfrm>
            <a:off x="1371600" y="4029075"/>
            <a:ext cx="7762875" cy="0"/>
          </a:xfrm>
          <a:prstGeom prst="rect">
            <a:avLst/>
          </a:prstGeom>
          <a:noFill/>
        </p:spPr>
        <p:txBody>
          <a:bodyPr lIns="0" tIns="0" rIns="0" bIns="0" rtlCol="0">
            <a:spAutoFit/>
          </a:bodyPr>
          <a:lstStyle/>
          <a:p>
            <a:pPr marL="0" marR="0" lvl="0" indent="0" algn="l" fontAlgn="base">
              <a:lnSpc>
                <a:spcPct val="125000"/>
              </a:lnSpc>
            </a:pPr>
            <a:r>
              <a:rPr lang="en-US" sz="2300" u="none" spc="0">
                <a:solidFill>
                  <a:srgbClr val="FFFFFF">
                    <a:alpha val="100000"/>
                  </a:srgbClr>
                </a:solidFill>
                <a:latin typeface="微软雅黑"/>
              </a:rPr>
              <a:t>钨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383747">
            <a:alpha val="100000"/>
          </a:srgbClr>
        </a:solidFill>
        <a:effectLst/>
      </p:bgPr>
    </p:bg>
    <p:spTree>
      <p:nvGrpSpPr>
        <p:cNvPr id="1" name=""/>
        <p:cNvGrpSpPr/>
        <p:nvPr/>
      </p:nvGrpSpPr>
      <p:grpSpPr>
        <a:xfrm>
          <a:off x="381000" y="276225"/>
          <a:ext cx="9134475" cy="4495800"/>
          <a:chOff x="381000" y="276225"/>
          <a:chExt cx="9134475" cy="4495800"/>
        </a:xfrm>
      </p:grpSpPr>
      <p:sp>
        <p:nvSpPr>
          <p:cNvPr id="2" name="文本框 1"/>
          <p:cNvSpPr txBox="1"/>
          <p:nvPr/>
        </p:nvSpPr>
        <p:spPr>
          <a:xfrm>
            <a:off x="381000" y="390525"/>
            <a:ext cx="57150" cy="304800"/>
          </a:xfrm>
          <a:prstGeom prst="rect">
            <a:avLst/>
          </a:prstGeom>
          <a:solidFill>
            <a:srgbClr val="F65D5D">
              <a:alpha val="100000"/>
            </a:srgbClr>
          </a:solidFill>
        </p:spPr>
        <p:txBody>
          <a:bodyPr lIns="91440" tIns="45720" rIns="91440" bIns="45720" rtlCol="0">
            <a:spAutoFit/>
          </a:bodyPr>
          <a:lstStyle/>
          <a:p>
            <a:pPr marL="0" marR="0" lvl="0" indent="0" algn="l" fontAlgn="base">
              <a:lnSpc>
                <a:spcPct val="100000"/>
              </a:lnSpc>
            </a:pPr>
            <a:endParaRPr/>
          </a:p>
        </p:txBody>
      </p:sp>
      <p:sp>
        <p:nvSpPr>
          <p:cNvPr id="3" name="文本框 2"/>
          <p:cNvSpPr txBox="1"/>
          <p:nvPr/>
        </p:nvSpPr>
        <p:spPr>
          <a:xfrm>
            <a:off x="561975" y="276225"/>
            <a:ext cx="8572500" cy="0"/>
          </a:xfrm>
          <a:prstGeom prst="rect">
            <a:avLst/>
          </a:prstGeom>
          <a:noFill/>
        </p:spPr>
        <p:txBody>
          <a:bodyPr lIns="0" tIns="0" rIns="0" bIns="0" rtlCol="0">
            <a:spAutoFit/>
          </a:bodyPr>
          <a:lstStyle/>
          <a:p>
            <a:pPr marL="0" marR="0" lvl="0" indent="0" algn="l" fontAlgn="base">
              <a:lnSpc>
                <a:spcPct val="125000"/>
              </a:lnSpc>
            </a:pPr>
            <a:r>
              <a:rPr lang="en-US" sz="2400" b="1" u="none" spc="0">
                <a:solidFill>
                  <a:srgbClr val="FFFFFF">
                    <a:alpha val="100000"/>
                  </a:srgbClr>
                </a:solidFill>
                <a:latin typeface="微软雅黑"/>
              </a:rPr>
              <a:t>电阻与材料</a:t>
            </a:r>
          </a:p>
        </p:txBody>
      </p:sp>
      <p:sp>
        <p:nvSpPr>
          <p:cNvPr id="4" name="文本框 3"/>
          <p:cNvSpPr txBox="1"/>
          <p:nvPr/>
        </p:nvSpPr>
        <p:spPr>
          <a:xfrm>
            <a:off x="781050" y="1238250"/>
            <a:ext cx="5362575" cy="0"/>
          </a:xfrm>
          <a:prstGeom prst="rect">
            <a:avLst/>
          </a:prstGeom>
          <a:noFill/>
        </p:spPr>
        <p:txBody>
          <a:bodyPr lIns="0" tIns="0" rIns="0" bIns="0" rtlCol="0">
            <a:spAutoFit/>
          </a:bodyPr>
          <a:lstStyle/>
          <a:p>
            <a:pPr marL="0" marR="0" lvl="0" indent="0" algn="l" fontAlgn="base">
              <a:lnSpc>
                <a:spcPct val="125000"/>
              </a:lnSpc>
            </a:pPr>
            <a:r>
              <a:rPr lang="en-US" sz="2300" u="none" spc="0">
                <a:solidFill>
                  <a:srgbClr val="FFFFFF">
                    <a:alpha val="100000"/>
                  </a:srgbClr>
                </a:solidFill>
                <a:latin typeface="微软雅黑"/>
              </a:rPr>
              <a:t>在其他条件相同的情况下，</a:t>
            </a:r>
            <a:r>
              <a:rPr lang="en-US" sz="2300" u="none" spc="0">
                <a:solidFill>
                  <a:srgbClr val="FFD732">
                    <a:alpha val="100000"/>
                  </a:srgbClr>
                </a:solidFill>
                <a:latin typeface="微软雅黑"/>
              </a:rPr>
              <a:t>电阻较小</a:t>
            </a:r>
            <a:r>
              <a:rPr lang="en-US" sz="2300" u="none" spc="0">
                <a:solidFill>
                  <a:srgbClr val="FFFFFF">
                    <a:alpha val="100000"/>
                  </a:srgbClr>
                </a:solidFill>
                <a:latin typeface="微软雅黑"/>
              </a:rPr>
              <a:t>的材料</a:t>
            </a:r>
            <a:r>
              <a:rPr lang="en-US" sz="2300" u="none" spc="0">
                <a:solidFill>
                  <a:srgbClr val="FFD732">
                    <a:alpha val="100000"/>
                  </a:srgbClr>
                </a:solidFill>
                <a:latin typeface="微软雅黑"/>
              </a:rPr>
              <a:t>导电性能较强</a:t>
            </a:r>
            <a:r>
              <a:rPr lang="en-US" sz="2300" u="none" spc="0">
                <a:solidFill>
                  <a:srgbClr val="FFFFFF">
                    <a:alpha val="100000"/>
                  </a:srgbClr>
                </a:solidFill>
                <a:latin typeface="微软雅黑"/>
              </a:rPr>
              <a:t>；反之，</a:t>
            </a:r>
            <a:r>
              <a:rPr lang="en-US" sz="2300" u="none" spc="0">
                <a:solidFill>
                  <a:srgbClr val="FFD732">
                    <a:alpha val="100000"/>
                  </a:srgbClr>
                </a:solidFill>
                <a:latin typeface="微软雅黑"/>
              </a:rPr>
              <a:t>电阻较大</a:t>
            </a:r>
            <a:r>
              <a:rPr lang="en-US" sz="2300" u="none" spc="0">
                <a:solidFill>
                  <a:srgbClr val="FFFFFF">
                    <a:alpha val="100000"/>
                  </a:srgbClr>
                </a:solidFill>
                <a:latin typeface="微软雅黑"/>
              </a:rPr>
              <a:t>，</a:t>
            </a:r>
            <a:r>
              <a:rPr lang="en-US" sz="2300" u="none" spc="0">
                <a:solidFill>
                  <a:srgbClr val="FFD732">
                    <a:alpha val="100000"/>
                  </a:srgbClr>
                </a:solidFill>
                <a:latin typeface="微软雅黑"/>
              </a:rPr>
              <a:t>导电性能较弱</a:t>
            </a:r>
            <a:r>
              <a:rPr lang="en-US" sz="2300" u="none" spc="0">
                <a:solidFill>
                  <a:srgbClr val="FFFFFF">
                    <a:alpha val="100000"/>
                  </a:srgbClr>
                </a:solidFill>
                <a:latin typeface="微软雅黑"/>
              </a:rPr>
              <a:t>。  </a:t>
            </a:r>
          </a:p>
        </p:txBody>
      </p:sp>
      <p:pic>
        <p:nvPicPr>
          <p:cNvPr id="5" name="图片 4"/>
          <p:cNvPicPr>
            <a:picLocks/>
          </p:cNvPicPr>
          <p:nvPr/>
        </p:nvPicPr>
        <p:blipFill>
          <a:blip r:embed="rId2"/>
          <a:stretch>
            <a:fillRect/>
          </a:stretch>
        </p:blipFill>
        <p:spPr>
          <a:xfrm>
            <a:off x="6705600" y="628650"/>
            <a:ext cx="1276350" cy="3867150"/>
          </a:xfrm>
          <a:prstGeom prst="rect">
            <a:avLst/>
          </a:prstGeom>
          <a:ln w="63500" cap="flat" cmpd="sng" algn="ctr">
            <a:solidFill>
              <a:srgbClr val="FFFFFF">
                <a:alpha val="14900"/>
              </a:srgbClr>
            </a:solidFill>
            <a:prstDash val="solid"/>
            <a:round/>
            <a:headEnd type="none" w="med" len="med"/>
            <a:tailEnd type="none" w="med" len="med"/>
          </a:ln>
        </p:spPr>
      </p:pic>
      <p:pic>
        <p:nvPicPr>
          <p:cNvPr id="6" name="图片 5"/>
          <p:cNvPicPr>
            <a:picLocks/>
          </p:cNvPicPr>
          <p:nvPr/>
        </p:nvPicPr>
        <p:blipFill>
          <a:blip r:embed="rId3"/>
          <a:stretch>
            <a:fillRect/>
          </a:stretch>
        </p:blipFill>
        <p:spPr>
          <a:xfrm>
            <a:off x="561975" y="1428750"/>
            <a:ext cx="114300" cy="114300"/>
          </a:xfrm>
          <a:prstGeom prst="rect">
            <a:avLst/>
          </a:prstGeom>
        </p:spPr>
      </p:pic>
      <p:pic>
        <p:nvPicPr>
          <p:cNvPr id="7" name="图片 6"/>
          <p:cNvPicPr>
            <a:picLocks/>
          </p:cNvPicPr>
          <p:nvPr/>
        </p:nvPicPr>
        <p:blipFill>
          <a:blip r:embed="rId3"/>
          <a:stretch>
            <a:fillRect/>
          </a:stretch>
        </p:blipFill>
        <p:spPr>
          <a:xfrm>
            <a:off x="561975" y="2714625"/>
            <a:ext cx="114300" cy="114300"/>
          </a:xfrm>
          <a:prstGeom prst="rect">
            <a:avLst/>
          </a:prstGeom>
        </p:spPr>
      </p:pic>
      <p:sp>
        <p:nvSpPr>
          <p:cNvPr id="8" name="文本框 7"/>
          <p:cNvSpPr txBox="1"/>
          <p:nvPr/>
        </p:nvSpPr>
        <p:spPr>
          <a:xfrm>
            <a:off x="790575" y="2552700"/>
            <a:ext cx="5191125" cy="0"/>
          </a:xfrm>
          <a:prstGeom prst="rect">
            <a:avLst/>
          </a:prstGeom>
          <a:noFill/>
        </p:spPr>
        <p:txBody>
          <a:bodyPr lIns="0" tIns="0" rIns="0" bIns="0" rtlCol="0">
            <a:spAutoFit/>
          </a:bodyPr>
          <a:lstStyle/>
          <a:p>
            <a:pPr marL="0" marR="0" lvl="0" indent="0" algn="l" fontAlgn="base">
              <a:lnSpc>
                <a:spcPct val="125000"/>
              </a:lnSpc>
            </a:pPr>
            <a:r>
              <a:rPr lang="en-US" sz="2300" u="none" spc="0">
                <a:solidFill>
                  <a:srgbClr val="FFFFFF">
                    <a:alpha val="100000"/>
                  </a:srgbClr>
                </a:solidFill>
                <a:latin typeface="微软雅黑"/>
              </a:rPr>
              <a:t>右图展示的是不同材料在导电性能上的排序，从上至下，材料的导电性能依次减弱。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7" grpId="0"/>
      <p:bldP spid="8" grpId="0"/>
    </p:bld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383747">
            <a:alpha val="100000"/>
          </a:srgbClr>
        </a:solidFill>
        <a:effectLst/>
      </p:bgPr>
    </p:bg>
    <p:spTree>
      <p:nvGrpSpPr>
        <p:cNvPr id="1" name=""/>
        <p:cNvGrpSpPr/>
        <p:nvPr/>
      </p:nvGrpSpPr>
      <p:grpSpPr>
        <a:xfrm>
          <a:off x="381000" y="276225"/>
          <a:ext cx="9134475" cy="4495800"/>
          <a:chOff x="381000" y="276225"/>
          <a:chExt cx="9134475" cy="4495800"/>
        </a:xfrm>
      </p:grpSpPr>
      <p:sp>
        <p:nvSpPr>
          <p:cNvPr id="2" name="文本框 1"/>
          <p:cNvSpPr txBox="1"/>
          <p:nvPr/>
        </p:nvSpPr>
        <p:spPr>
          <a:xfrm>
            <a:off x="781050" y="1114425"/>
            <a:ext cx="4895850" cy="0"/>
          </a:xfrm>
          <a:prstGeom prst="rect">
            <a:avLst/>
          </a:prstGeom>
          <a:noFill/>
        </p:spPr>
        <p:txBody>
          <a:bodyPr lIns="0" tIns="0" rIns="0" bIns="0" rtlCol="0">
            <a:spAutoFit/>
          </a:bodyPr>
          <a:lstStyle/>
          <a:p>
            <a:pPr marL="0" marR="0" lvl="0" indent="0" algn="l" fontAlgn="base">
              <a:lnSpc>
                <a:spcPct val="125000"/>
              </a:lnSpc>
            </a:pPr>
            <a:r>
              <a:rPr lang="en-US" sz="2300" u="none" spc="0">
                <a:solidFill>
                  <a:srgbClr val="FFFFFF">
                    <a:alpha val="100000"/>
                  </a:srgbClr>
                </a:solidFill>
                <a:latin typeface="微软雅黑"/>
              </a:rPr>
              <a:t>绝缘体不是完全不导电，只是对电流的</a:t>
            </a:r>
            <a:r>
              <a:rPr lang="en-US" sz="2300" u="none" spc="0">
                <a:solidFill>
                  <a:srgbClr val="FFD732">
                    <a:alpha val="100000"/>
                  </a:srgbClr>
                </a:solidFill>
                <a:latin typeface="微软雅黑"/>
              </a:rPr>
              <a:t>阻碍作用大</a:t>
            </a:r>
            <a:r>
              <a:rPr lang="en-US" sz="2300" u="none" spc="0">
                <a:solidFill>
                  <a:srgbClr val="FFFFFF">
                    <a:alpha val="100000"/>
                  </a:srgbClr>
                </a:solidFill>
                <a:latin typeface="微软雅黑"/>
              </a:rPr>
              <a:t>，如玻璃、橡胶；</a:t>
            </a:r>
          </a:p>
        </p:txBody>
      </p:sp>
      <p:sp>
        <p:nvSpPr>
          <p:cNvPr id="3" name="文本框 2"/>
          <p:cNvSpPr txBox="1"/>
          <p:nvPr/>
        </p:nvSpPr>
        <p:spPr>
          <a:xfrm>
            <a:off x="781050" y="2286000"/>
            <a:ext cx="4972050" cy="0"/>
          </a:xfrm>
          <a:prstGeom prst="rect">
            <a:avLst/>
          </a:prstGeom>
          <a:noFill/>
        </p:spPr>
        <p:txBody>
          <a:bodyPr lIns="0" tIns="0" rIns="0" bIns="0" rtlCol="0">
            <a:spAutoFit/>
          </a:bodyPr>
          <a:lstStyle/>
          <a:p>
            <a:pPr marL="0" marR="0" lvl="0" indent="0" algn="l" fontAlgn="base">
              <a:lnSpc>
                <a:spcPct val="125000"/>
              </a:lnSpc>
            </a:pPr>
            <a:r>
              <a:rPr lang="en-US" sz="2300" u="none" spc="0">
                <a:solidFill>
                  <a:srgbClr val="FFFFFF">
                    <a:alpha val="100000"/>
                  </a:srgbClr>
                </a:solidFill>
                <a:latin typeface="微软雅黑"/>
              </a:rPr>
              <a:t>导体不是对电流没有阻碍作用，只是阻碍作用小，如铜、铝。</a:t>
            </a:r>
          </a:p>
        </p:txBody>
      </p:sp>
      <p:sp>
        <p:nvSpPr>
          <p:cNvPr id="4" name="文本框 3"/>
          <p:cNvSpPr txBox="1"/>
          <p:nvPr/>
        </p:nvSpPr>
        <p:spPr>
          <a:xfrm>
            <a:off x="781050" y="3524250"/>
            <a:ext cx="8353425" cy="0"/>
          </a:xfrm>
          <a:prstGeom prst="rect">
            <a:avLst/>
          </a:prstGeom>
          <a:noFill/>
        </p:spPr>
        <p:txBody>
          <a:bodyPr lIns="0" tIns="0" rIns="0" bIns="0" rtlCol="0">
            <a:spAutoFit/>
          </a:bodyPr>
          <a:lstStyle/>
          <a:p>
            <a:pPr marL="0" marR="0" lvl="0" indent="0" algn="l" fontAlgn="base">
              <a:lnSpc>
                <a:spcPct val="125000"/>
              </a:lnSpc>
            </a:pPr>
            <a:r>
              <a:rPr lang="en-US" sz="2300" u="none" spc="0">
                <a:solidFill>
                  <a:srgbClr val="FFFFFF">
                    <a:alpha val="100000"/>
                  </a:srgbClr>
                </a:solidFill>
                <a:latin typeface="微软雅黑"/>
              </a:rPr>
              <a:t>绝缘体和导体并没有绝对界限。</a:t>
            </a:r>
          </a:p>
        </p:txBody>
      </p:sp>
      <p:sp>
        <p:nvSpPr>
          <p:cNvPr id="5" name="文本框 4"/>
          <p:cNvSpPr txBox="1"/>
          <p:nvPr/>
        </p:nvSpPr>
        <p:spPr>
          <a:xfrm>
            <a:off x="381000" y="390525"/>
            <a:ext cx="57150" cy="304800"/>
          </a:xfrm>
          <a:prstGeom prst="rect">
            <a:avLst/>
          </a:prstGeom>
          <a:solidFill>
            <a:srgbClr val="F65D5D">
              <a:alpha val="100000"/>
            </a:srgbClr>
          </a:solidFill>
        </p:spPr>
        <p:txBody>
          <a:bodyPr lIns="91440" tIns="45720" rIns="91440" bIns="45720" rtlCol="0">
            <a:spAutoFit/>
          </a:bodyPr>
          <a:lstStyle/>
          <a:p>
            <a:pPr marL="0" marR="0" lvl="0" indent="0" algn="l" fontAlgn="base">
              <a:lnSpc>
                <a:spcPct val="100000"/>
              </a:lnSpc>
            </a:pPr>
            <a:endParaRPr/>
          </a:p>
        </p:txBody>
      </p:sp>
      <p:sp>
        <p:nvSpPr>
          <p:cNvPr id="6" name="文本框 5"/>
          <p:cNvSpPr txBox="1"/>
          <p:nvPr/>
        </p:nvSpPr>
        <p:spPr>
          <a:xfrm>
            <a:off x="561975" y="276225"/>
            <a:ext cx="8572500" cy="0"/>
          </a:xfrm>
          <a:prstGeom prst="rect">
            <a:avLst/>
          </a:prstGeom>
          <a:noFill/>
        </p:spPr>
        <p:txBody>
          <a:bodyPr lIns="0" tIns="0" rIns="0" bIns="0" rtlCol="0">
            <a:spAutoFit/>
          </a:bodyPr>
          <a:lstStyle/>
          <a:p>
            <a:pPr marL="0" marR="0" lvl="0" indent="0" algn="l" fontAlgn="base">
              <a:lnSpc>
                <a:spcPct val="125000"/>
              </a:lnSpc>
            </a:pPr>
            <a:r>
              <a:rPr lang="en-US" sz="2400" b="1" u="none" spc="0">
                <a:solidFill>
                  <a:srgbClr val="FFFFFF">
                    <a:alpha val="100000"/>
                  </a:srgbClr>
                </a:solidFill>
                <a:latin typeface="微软雅黑"/>
              </a:rPr>
              <a:t>电阻与材料</a:t>
            </a:r>
          </a:p>
        </p:txBody>
      </p:sp>
      <p:pic>
        <p:nvPicPr>
          <p:cNvPr id="7" name="图片 6"/>
          <p:cNvPicPr>
            <a:picLocks/>
          </p:cNvPicPr>
          <p:nvPr/>
        </p:nvPicPr>
        <p:blipFill>
          <a:blip r:embed="rId2"/>
          <a:stretch>
            <a:fillRect/>
          </a:stretch>
        </p:blipFill>
        <p:spPr>
          <a:xfrm>
            <a:off x="6705600" y="628650"/>
            <a:ext cx="1276350" cy="3867150"/>
          </a:xfrm>
          <a:prstGeom prst="rect">
            <a:avLst/>
          </a:prstGeom>
          <a:ln w="63500" cap="flat" cmpd="sng" algn="ctr">
            <a:solidFill>
              <a:srgbClr val="FFFFFF">
                <a:alpha val="14900"/>
              </a:srgbClr>
            </a:solidFill>
            <a:prstDash val="solid"/>
            <a:round/>
            <a:headEnd type="none" w="med" len="med"/>
            <a:tailEnd type="none" w="med" len="med"/>
          </a:ln>
        </p:spPr>
      </p:pic>
      <p:pic>
        <p:nvPicPr>
          <p:cNvPr id="8" name="图片 7"/>
          <p:cNvPicPr>
            <a:picLocks/>
          </p:cNvPicPr>
          <p:nvPr/>
        </p:nvPicPr>
        <p:blipFill>
          <a:blip r:embed="rId3"/>
          <a:stretch>
            <a:fillRect/>
          </a:stretch>
        </p:blipFill>
        <p:spPr>
          <a:xfrm>
            <a:off x="561975" y="1295400"/>
            <a:ext cx="114300" cy="114300"/>
          </a:xfrm>
          <a:prstGeom prst="rect">
            <a:avLst/>
          </a:prstGeom>
        </p:spPr>
      </p:pic>
      <p:pic>
        <p:nvPicPr>
          <p:cNvPr id="9" name="图片 8"/>
          <p:cNvPicPr>
            <a:picLocks/>
          </p:cNvPicPr>
          <p:nvPr/>
        </p:nvPicPr>
        <p:blipFill>
          <a:blip r:embed="rId3"/>
          <a:stretch>
            <a:fillRect/>
          </a:stretch>
        </p:blipFill>
        <p:spPr>
          <a:xfrm>
            <a:off x="561975" y="2457450"/>
            <a:ext cx="114300" cy="114300"/>
          </a:xfrm>
          <a:prstGeom prst="rect">
            <a:avLst/>
          </a:prstGeom>
        </p:spPr>
      </p:pic>
      <p:pic>
        <p:nvPicPr>
          <p:cNvPr id="10" name="图片 9"/>
          <p:cNvPicPr>
            <a:picLocks/>
          </p:cNvPicPr>
          <p:nvPr/>
        </p:nvPicPr>
        <p:blipFill>
          <a:blip r:embed="rId3"/>
          <a:stretch>
            <a:fillRect/>
          </a:stretch>
        </p:blipFill>
        <p:spPr>
          <a:xfrm>
            <a:off x="561975" y="3724275"/>
            <a:ext cx="114300" cy="1143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4" grpId="0"/>
      <p:bldP spid="9" grpId="0"/>
      <p:bldP spid="10" grpId="0"/>
    </p:bld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383747">
            <a:alpha val="100000"/>
          </a:srgbClr>
        </a:solidFill>
        <a:effectLst/>
      </p:bgPr>
    </p:bg>
    <p:spTree>
      <p:nvGrpSpPr>
        <p:cNvPr id="1" name=""/>
        <p:cNvGrpSpPr/>
        <p:nvPr/>
      </p:nvGrpSpPr>
      <p:grpSpPr>
        <a:xfrm>
          <a:off x="381000" y="276225"/>
          <a:ext cx="9134475" cy="4381500"/>
          <a:chOff x="381000" y="276225"/>
          <a:chExt cx="9134475" cy="4381500"/>
        </a:xfrm>
      </p:grpSpPr>
      <p:sp>
        <p:nvSpPr>
          <p:cNvPr id="2" name="文本框 1"/>
          <p:cNvSpPr txBox="1"/>
          <p:nvPr/>
        </p:nvSpPr>
        <p:spPr>
          <a:xfrm>
            <a:off x="381000" y="390525"/>
            <a:ext cx="57150" cy="304800"/>
          </a:xfrm>
          <a:prstGeom prst="rect">
            <a:avLst/>
          </a:prstGeom>
          <a:solidFill>
            <a:srgbClr val="F65D5D">
              <a:alpha val="100000"/>
            </a:srgbClr>
          </a:solidFill>
        </p:spPr>
        <p:txBody>
          <a:bodyPr lIns="91440" tIns="45720" rIns="91440" bIns="45720" rtlCol="0">
            <a:spAutoFit/>
          </a:bodyPr>
          <a:lstStyle/>
          <a:p>
            <a:pPr marL="0" marR="0" lvl="0" indent="0" algn="l" fontAlgn="base">
              <a:lnSpc>
                <a:spcPct val="100000"/>
              </a:lnSpc>
            </a:pPr>
            <a:endParaRPr/>
          </a:p>
        </p:txBody>
      </p:sp>
      <p:sp>
        <p:nvSpPr>
          <p:cNvPr id="3" name="文本框 2"/>
          <p:cNvSpPr txBox="1"/>
          <p:nvPr/>
        </p:nvSpPr>
        <p:spPr>
          <a:xfrm>
            <a:off x="561975" y="276225"/>
            <a:ext cx="8572500" cy="0"/>
          </a:xfrm>
          <a:prstGeom prst="rect">
            <a:avLst/>
          </a:prstGeom>
          <a:noFill/>
        </p:spPr>
        <p:txBody>
          <a:bodyPr lIns="0" tIns="0" rIns="0" bIns="0" rtlCol="0">
            <a:spAutoFit/>
          </a:bodyPr>
          <a:lstStyle/>
          <a:p>
            <a:pPr marL="0" marR="0" lvl="0" indent="0" algn="l" fontAlgn="base">
              <a:lnSpc>
                <a:spcPct val="125000"/>
              </a:lnSpc>
            </a:pPr>
            <a:r>
              <a:rPr lang="en-US" sz="2400" b="1" u="none" spc="0">
                <a:solidFill>
                  <a:srgbClr val="FFFFFF">
                    <a:alpha val="100000"/>
                  </a:srgbClr>
                </a:solidFill>
                <a:latin typeface="微软雅黑"/>
              </a:rPr>
              <a:t>电阻与材料</a:t>
            </a:r>
          </a:p>
        </p:txBody>
      </p:sp>
      <p:sp>
        <p:nvSpPr>
          <p:cNvPr id="4" name="文本框 3"/>
          <p:cNvSpPr txBox="1"/>
          <p:nvPr/>
        </p:nvSpPr>
        <p:spPr>
          <a:xfrm>
            <a:off x="1047750" y="3629025"/>
            <a:ext cx="8086725" cy="0"/>
          </a:xfrm>
          <a:prstGeom prst="rect">
            <a:avLst/>
          </a:prstGeom>
          <a:noFill/>
        </p:spPr>
        <p:txBody>
          <a:bodyPr lIns="0" tIns="0" rIns="0" bIns="0" rtlCol="0">
            <a:spAutoFit/>
          </a:bodyPr>
          <a:lstStyle/>
          <a:p>
            <a:pPr marL="0" marR="0" lvl="0" indent="0" algn="l" fontAlgn="base">
              <a:lnSpc>
                <a:spcPct val="125000"/>
              </a:lnSpc>
            </a:pPr>
            <a:r>
              <a:rPr lang="en-US" sz="2300" u="none" spc="0">
                <a:solidFill>
                  <a:srgbClr val="FFFFFF">
                    <a:alpha val="100000"/>
                  </a:srgbClr>
                </a:solidFill>
                <a:latin typeface="微软雅黑"/>
              </a:rPr>
              <a:t>高压线的绝缘子为什么用陶瓷材料而不用玻璃？</a:t>
            </a:r>
          </a:p>
        </p:txBody>
      </p:sp>
      <p:sp>
        <p:nvSpPr>
          <p:cNvPr id="5" name="文本框 4"/>
          <p:cNvSpPr txBox="1"/>
          <p:nvPr/>
        </p:nvSpPr>
        <p:spPr>
          <a:xfrm>
            <a:off x="1047750" y="4181475"/>
            <a:ext cx="8086725" cy="0"/>
          </a:xfrm>
          <a:prstGeom prst="rect">
            <a:avLst/>
          </a:prstGeom>
          <a:noFill/>
        </p:spPr>
        <p:txBody>
          <a:bodyPr lIns="0" tIns="0" rIns="0" bIns="0" rtlCol="0">
            <a:spAutoFit/>
          </a:bodyPr>
          <a:lstStyle/>
          <a:p>
            <a:pPr marL="0" marR="0" lvl="0" indent="0" algn="l" fontAlgn="base">
              <a:lnSpc>
                <a:spcPct val="125000"/>
              </a:lnSpc>
            </a:pPr>
            <a:r>
              <a:rPr lang="en-US" sz="2300" u="none" spc="0">
                <a:solidFill>
                  <a:srgbClr val="FFD732">
                    <a:alpha val="100000"/>
                  </a:srgbClr>
                </a:solidFill>
                <a:latin typeface="微软雅黑"/>
              </a:rPr>
              <a:t>陶瓷比玻璃的绝缘能力更强。</a:t>
            </a:r>
          </a:p>
        </p:txBody>
      </p:sp>
      <p:pic>
        <p:nvPicPr>
          <p:cNvPr id="6" name="图片 5"/>
          <p:cNvPicPr>
            <a:picLocks/>
          </p:cNvPicPr>
          <p:nvPr/>
        </p:nvPicPr>
        <p:blipFill>
          <a:blip r:embed="rId2"/>
          <a:stretch>
            <a:fillRect/>
          </a:stretch>
        </p:blipFill>
        <p:spPr>
          <a:xfrm>
            <a:off x="561975" y="3676650"/>
            <a:ext cx="419100" cy="419100"/>
          </a:xfrm>
          <a:prstGeom prst="rect">
            <a:avLst/>
          </a:prstGeom>
        </p:spPr>
      </p:pic>
      <p:pic>
        <p:nvPicPr>
          <p:cNvPr id="7" name="图片 6"/>
          <p:cNvPicPr>
            <a:picLocks/>
          </p:cNvPicPr>
          <p:nvPr/>
        </p:nvPicPr>
        <p:blipFill>
          <a:blip r:embed="rId3"/>
          <a:stretch>
            <a:fillRect/>
          </a:stretch>
        </p:blipFill>
        <p:spPr>
          <a:xfrm>
            <a:off x="7219950" y="514350"/>
            <a:ext cx="1276350" cy="3867150"/>
          </a:xfrm>
          <a:prstGeom prst="rect">
            <a:avLst/>
          </a:prstGeom>
          <a:ln w="63500" cap="flat" cmpd="sng" algn="ctr">
            <a:solidFill>
              <a:srgbClr val="FFFFFF">
                <a:alpha val="14900"/>
              </a:srgbClr>
            </a:solidFill>
            <a:prstDash val="solid"/>
            <a:round/>
            <a:headEnd type="none" w="med" len="med"/>
            <a:tailEnd type="none" w="med" len="med"/>
          </a:ln>
        </p:spPr>
      </p:pic>
      <p:pic>
        <p:nvPicPr>
          <p:cNvPr id="8" name="图片 7"/>
          <p:cNvPicPr>
            <a:picLocks/>
          </p:cNvPicPr>
          <p:nvPr/>
        </p:nvPicPr>
        <p:blipFill>
          <a:blip r:embed="rId4"/>
          <a:stretch>
            <a:fillRect/>
          </a:stretch>
        </p:blipFill>
        <p:spPr>
          <a:xfrm>
            <a:off x="4562475" y="1038225"/>
            <a:ext cx="2038350" cy="2038350"/>
          </a:xfrm>
          <a:prstGeom prst="rect">
            <a:avLst/>
          </a:prstGeom>
          <a:ln w="63500" cap="flat" cmpd="sng" algn="ctr">
            <a:solidFill>
              <a:srgbClr val="FFFFFF">
                <a:alpha val="14900"/>
              </a:srgbClr>
            </a:solidFill>
            <a:prstDash val="solid"/>
            <a:round/>
            <a:headEnd type="none" w="med" len="med"/>
            <a:tailEnd type="none" w="med" len="med"/>
          </a:ln>
        </p:spPr>
      </p:pic>
      <p:pic>
        <p:nvPicPr>
          <p:cNvPr id="9" name="图片 8"/>
          <p:cNvPicPr>
            <a:picLocks/>
          </p:cNvPicPr>
          <p:nvPr/>
        </p:nvPicPr>
        <p:blipFill>
          <a:blip r:embed="rId5"/>
          <a:stretch>
            <a:fillRect/>
          </a:stretch>
        </p:blipFill>
        <p:spPr>
          <a:xfrm>
            <a:off x="1095375" y="1057275"/>
            <a:ext cx="2857500" cy="2000250"/>
          </a:xfrm>
          <a:prstGeom prst="rect">
            <a:avLst/>
          </a:prstGeom>
          <a:ln w="63500" cap="flat" cmpd="sng" algn="ctr">
            <a:solidFill>
              <a:srgbClr val="FFFFFF">
                <a:alpha val="14900"/>
              </a:srgbClr>
            </a:solidFill>
            <a:prstDash val="solid"/>
            <a:round/>
            <a:headEnd type="none" w="med" len="med"/>
            <a:tailEnd type="none" w="med" len="med"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</p:bld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383747">
            <a:alpha val="100000"/>
          </a:srgbClr>
        </a:solidFill>
        <a:effectLst/>
      </p:bgPr>
    </p:bg>
    <p:spTree>
      <p:nvGrpSpPr>
        <p:cNvPr id="1" name=""/>
        <p:cNvGrpSpPr/>
        <p:nvPr/>
      </p:nvGrpSpPr>
      <p:grpSpPr>
        <a:xfrm>
          <a:off x="381000" y="276225"/>
          <a:ext cx="9134475" cy="4191000"/>
          <a:chOff x="381000" y="276225"/>
          <a:chExt cx="9134475" cy="4191000"/>
        </a:xfrm>
      </p:grpSpPr>
      <p:sp>
        <p:nvSpPr>
          <p:cNvPr id="2" name="文本框 1"/>
          <p:cNvSpPr txBox="1"/>
          <p:nvPr/>
        </p:nvSpPr>
        <p:spPr>
          <a:xfrm>
            <a:off x="381000" y="390525"/>
            <a:ext cx="57150" cy="304800"/>
          </a:xfrm>
          <a:prstGeom prst="rect">
            <a:avLst/>
          </a:prstGeom>
          <a:solidFill>
            <a:srgbClr val="F65D5D">
              <a:alpha val="100000"/>
            </a:srgbClr>
          </a:solidFill>
        </p:spPr>
        <p:txBody>
          <a:bodyPr lIns="91440" tIns="45720" rIns="91440" bIns="45720" rtlCol="0">
            <a:spAutoFit/>
          </a:bodyPr>
          <a:lstStyle/>
          <a:p>
            <a:pPr marL="0" marR="0" lvl="0" indent="0" algn="l" fontAlgn="base">
              <a:lnSpc>
                <a:spcPct val="100000"/>
              </a:lnSpc>
            </a:pPr>
            <a:endParaRPr/>
          </a:p>
        </p:txBody>
      </p:sp>
      <p:sp>
        <p:nvSpPr>
          <p:cNvPr id="3" name="文本框 2"/>
          <p:cNvSpPr txBox="1"/>
          <p:nvPr/>
        </p:nvSpPr>
        <p:spPr>
          <a:xfrm>
            <a:off x="561975" y="276225"/>
            <a:ext cx="8572500" cy="0"/>
          </a:xfrm>
          <a:prstGeom prst="rect">
            <a:avLst/>
          </a:prstGeom>
          <a:noFill/>
        </p:spPr>
        <p:txBody>
          <a:bodyPr lIns="0" tIns="0" rIns="0" bIns="0" rtlCol="0">
            <a:spAutoFit/>
          </a:bodyPr>
          <a:lstStyle/>
          <a:p>
            <a:pPr marL="0" marR="0" lvl="0" indent="0" algn="l" fontAlgn="base">
              <a:lnSpc>
                <a:spcPct val="125000"/>
              </a:lnSpc>
            </a:pPr>
            <a:r>
              <a:rPr lang="en-US" sz="2400" b="1" u="none" spc="0">
                <a:solidFill>
                  <a:srgbClr val="FFFFFF">
                    <a:alpha val="100000"/>
                  </a:srgbClr>
                </a:solidFill>
                <a:latin typeface="微软雅黑"/>
              </a:rPr>
              <a:t>探究影响电阻大小的因素</a:t>
            </a:r>
          </a:p>
        </p:txBody>
      </p:sp>
      <p:sp>
        <p:nvSpPr>
          <p:cNvPr id="4" name="文本框 3"/>
          <p:cNvSpPr txBox="1"/>
          <p:nvPr/>
        </p:nvSpPr>
        <p:spPr>
          <a:xfrm>
            <a:off x="561975" y="838200"/>
            <a:ext cx="8572500" cy="0"/>
          </a:xfrm>
          <a:prstGeom prst="rect">
            <a:avLst/>
          </a:prstGeom>
          <a:noFill/>
        </p:spPr>
        <p:txBody>
          <a:bodyPr lIns="0" tIns="0" rIns="0" bIns="0" rtlCol="0">
            <a:spAutoFit/>
          </a:bodyPr>
          <a:lstStyle/>
          <a:p>
            <a:pPr marL="0" marR="0" lvl="0" indent="0" algn="l" fontAlgn="base">
              <a:lnSpc>
                <a:spcPct val="125000"/>
              </a:lnSpc>
            </a:pPr>
            <a:r>
              <a:rPr lang="en-US" sz="2300" u="none" spc="0">
                <a:solidFill>
                  <a:srgbClr val="FFFFFF">
                    <a:alpha val="100000"/>
                  </a:srgbClr>
                </a:solidFill>
                <a:latin typeface="微软雅黑"/>
              </a:rPr>
              <a:t>2．探究电阻与导体</a:t>
            </a:r>
            <a:r>
              <a:rPr lang="en-US" sz="2300" u="none" spc="0">
                <a:solidFill>
                  <a:srgbClr val="FFD732">
                    <a:alpha val="100000"/>
                  </a:srgbClr>
                </a:solidFill>
                <a:latin typeface="微软雅黑"/>
              </a:rPr>
              <a:t>长度</a:t>
            </a:r>
            <a:r>
              <a:rPr lang="en-US" sz="2300" u="none" spc="0">
                <a:solidFill>
                  <a:srgbClr val="FFFFFF">
                    <a:alpha val="100000"/>
                  </a:srgbClr>
                </a:solidFill>
                <a:latin typeface="微软雅黑"/>
              </a:rPr>
              <a:t>的关系</a:t>
            </a:r>
          </a:p>
        </p:txBody>
      </p:sp>
      <p:pic>
        <p:nvPicPr>
          <p:cNvPr id="5" name="图片 4"/>
          <p:cNvPicPr>
            <a:picLocks/>
          </p:cNvPicPr>
          <p:nvPr/>
        </p:nvPicPr>
        <p:blipFill>
          <a:blip r:embed="rId2"/>
          <a:stretch>
            <a:fillRect/>
          </a:stretch>
        </p:blipFill>
        <p:spPr>
          <a:xfrm>
            <a:off x="2466975" y="1524000"/>
            <a:ext cx="4286250" cy="2667000"/>
          </a:xfrm>
          <a:prstGeom prst="rect">
            <a:avLst/>
          </a:prstGeom>
          <a:ln w="63500" cap="flat" cmpd="sng" algn="ctr">
            <a:solidFill>
              <a:srgbClr val="FFFFFF">
                <a:alpha val="14900"/>
              </a:srgbClr>
            </a:solidFill>
            <a:prstDash val="solid"/>
            <a:round/>
            <a:headEnd type="none" w="med" len="med"/>
            <a:tailEnd type="none" w="med" len="med"/>
          </a:ln>
        </p:spPr>
      </p:pic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383747">
            <a:alpha val="100000"/>
          </a:srgbClr>
        </a:solidFill>
        <a:effectLst/>
      </p:bgPr>
    </p:bg>
    <p:spTree>
      <p:nvGrpSpPr>
        <p:cNvPr id="1" name=""/>
        <p:cNvGrpSpPr/>
        <p:nvPr/>
      </p:nvGrpSpPr>
      <p:grpSpPr>
        <a:xfrm>
          <a:off x="381000" y="276225"/>
          <a:ext cx="9134475" cy="4391025"/>
          <a:chOff x="381000" y="276225"/>
          <a:chExt cx="9134475" cy="4391025"/>
        </a:xfrm>
      </p:grpSpPr>
      <p:sp>
        <p:nvSpPr>
          <p:cNvPr id="2" name="文本框 1"/>
          <p:cNvSpPr txBox="1"/>
          <p:nvPr/>
        </p:nvSpPr>
        <p:spPr>
          <a:xfrm>
            <a:off x="381000" y="390525"/>
            <a:ext cx="57150" cy="304800"/>
          </a:xfrm>
          <a:prstGeom prst="rect">
            <a:avLst/>
          </a:prstGeom>
          <a:solidFill>
            <a:srgbClr val="F65D5D">
              <a:alpha val="100000"/>
            </a:srgbClr>
          </a:solidFill>
        </p:spPr>
        <p:txBody>
          <a:bodyPr lIns="91440" tIns="45720" rIns="91440" bIns="45720" rtlCol="0">
            <a:spAutoFit/>
          </a:bodyPr>
          <a:lstStyle/>
          <a:p>
            <a:pPr marL="0" marR="0" lvl="0" indent="0" algn="l" fontAlgn="base">
              <a:lnSpc>
                <a:spcPct val="100000"/>
              </a:lnSpc>
            </a:pPr>
            <a:endParaRPr/>
          </a:p>
        </p:txBody>
      </p:sp>
      <p:sp>
        <p:nvSpPr>
          <p:cNvPr id="3" name="文本框 2"/>
          <p:cNvSpPr txBox="1"/>
          <p:nvPr/>
        </p:nvSpPr>
        <p:spPr>
          <a:xfrm>
            <a:off x="561975" y="276225"/>
            <a:ext cx="8572500" cy="0"/>
          </a:xfrm>
          <a:prstGeom prst="rect">
            <a:avLst/>
          </a:prstGeom>
          <a:noFill/>
        </p:spPr>
        <p:txBody>
          <a:bodyPr lIns="0" tIns="0" rIns="0" bIns="0" rtlCol="0">
            <a:spAutoFit/>
          </a:bodyPr>
          <a:lstStyle/>
          <a:p>
            <a:pPr marL="0" marR="0" lvl="0" indent="0" algn="l" fontAlgn="base">
              <a:lnSpc>
                <a:spcPct val="125000"/>
              </a:lnSpc>
            </a:pPr>
            <a:r>
              <a:rPr lang="en-US" sz="2400" b="1" u="none" spc="0">
                <a:solidFill>
                  <a:srgbClr val="FFFFFF">
                    <a:alpha val="100000"/>
                  </a:srgbClr>
                </a:solidFill>
                <a:latin typeface="微软雅黑"/>
              </a:rPr>
              <a:t>探究影响电阻大小的因素</a:t>
            </a:r>
          </a:p>
        </p:txBody>
      </p:sp>
      <p:sp>
        <p:nvSpPr>
          <p:cNvPr id="4" name="文本框 3"/>
          <p:cNvSpPr txBox="1"/>
          <p:nvPr/>
        </p:nvSpPr>
        <p:spPr>
          <a:xfrm>
            <a:off x="561975" y="838200"/>
            <a:ext cx="8572500" cy="0"/>
          </a:xfrm>
          <a:prstGeom prst="rect">
            <a:avLst/>
          </a:prstGeom>
          <a:noFill/>
        </p:spPr>
        <p:txBody>
          <a:bodyPr lIns="0" tIns="0" rIns="0" bIns="0" rtlCol="0">
            <a:spAutoFit/>
          </a:bodyPr>
          <a:lstStyle/>
          <a:p>
            <a:pPr marL="0" marR="0" lvl="0" indent="0" algn="l" fontAlgn="base">
              <a:lnSpc>
                <a:spcPct val="125000"/>
              </a:lnSpc>
            </a:pPr>
            <a:r>
              <a:rPr lang="en-US" sz="2300" u="none" spc="0">
                <a:solidFill>
                  <a:srgbClr val="FFFFFF">
                    <a:alpha val="100000"/>
                  </a:srgbClr>
                </a:solidFill>
                <a:latin typeface="微软雅黑"/>
              </a:rPr>
              <a:t>2．探究电阻与导体</a:t>
            </a:r>
            <a:r>
              <a:rPr lang="en-US" sz="2300" u="none" spc="0">
                <a:solidFill>
                  <a:srgbClr val="FFD732">
                    <a:alpha val="100000"/>
                  </a:srgbClr>
                </a:solidFill>
                <a:latin typeface="微软雅黑"/>
              </a:rPr>
              <a:t>长度</a:t>
            </a:r>
            <a:r>
              <a:rPr lang="en-US" sz="2300" u="none" spc="0">
                <a:solidFill>
                  <a:srgbClr val="FFFFFF">
                    <a:alpha val="100000"/>
                  </a:srgbClr>
                </a:solidFill>
                <a:latin typeface="微软雅黑"/>
              </a:rPr>
              <a:t>的关系</a:t>
            </a:r>
          </a:p>
        </p:txBody>
      </p:sp>
      <p:sp>
        <p:nvSpPr>
          <p:cNvPr id="5" name="文本框 4"/>
          <p:cNvSpPr txBox="1"/>
          <p:nvPr/>
        </p:nvSpPr>
        <p:spPr>
          <a:xfrm>
            <a:off x="1047750" y="3948113"/>
            <a:ext cx="8086725" cy="0"/>
          </a:xfrm>
          <a:prstGeom prst="rect">
            <a:avLst/>
          </a:prstGeom>
          <a:noFill/>
        </p:spPr>
        <p:txBody>
          <a:bodyPr lIns="0" tIns="0" rIns="0" bIns="0" rtlCol="0">
            <a:spAutoFit/>
          </a:bodyPr>
          <a:lstStyle/>
          <a:p>
            <a:pPr marL="0" marR="0" lvl="0" indent="0" algn="l" fontAlgn="base">
              <a:lnSpc>
                <a:spcPct val="125000"/>
              </a:lnSpc>
            </a:pPr>
            <a:r>
              <a:rPr lang="en-US" sz="2300" u="none" spc="0">
                <a:solidFill>
                  <a:srgbClr val="FFFFFF">
                    <a:alpha val="100000"/>
                  </a:srgbClr>
                </a:solidFill>
                <a:latin typeface="微软雅黑"/>
              </a:rPr>
              <a:t>你会选择哪两根导体做实验？</a:t>
            </a:r>
          </a:p>
        </p:txBody>
      </p:sp>
      <p:pic>
        <p:nvPicPr>
          <p:cNvPr id="6" name="图片 5"/>
          <p:cNvPicPr>
            <a:picLocks/>
          </p:cNvPicPr>
          <p:nvPr/>
        </p:nvPicPr>
        <p:blipFill>
          <a:blip r:embed="rId2"/>
          <a:stretch>
            <a:fillRect/>
          </a:stretch>
        </p:blipFill>
        <p:spPr>
          <a:xfrm>
            <a:off x="2124075" y="1438275"/>
            <a:ext cx="4686796" cy="2381250"/>
          </a:xfrm>
          <a:prstGeom prst="rect">
            <a:avLst/>
          </a:prstGeom>
        </p:spPr>
      </p:pic>
      <p:pic>
        <p:nvPicPr>
          <p:cNvPr id="7" name="图片 6"/>
          <p:cNvPicPr>
            <a:picLocks/>
          </p:cNvPicPr>
          <p:nvPr/>
        </p:nvPicPr>
        <p:blipFill>
          <a:blip r:embed="rId3"/>
          <a:stretch>
            <a:fillRect/>
          </a:stretch>
        </p:blipFill>
        <p:spPr>
          <a:xfrm>
            <a:off x="561975" y="3971925"/>
            <a:ext cx="419100" cy="419100"/>
          </a:xfrm>
          <a:prstGeom prst="rect">
            <a:avLst/>
          </a:prstGeom>
        </p:spPr>
      </p:pic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383747">
            <a:alpha val="100000"/>
          </a:srgbClr>
        </a:solidFill>
        <a:effectLst/>
      </p:bgPr>
    </p:bg>
    <p:spTree>
      <p:nvGrpSpPr>
        <p:cNvPr id="1" name=""/>
        <p:cNvGrpSpPr/>
        <p:nvPr/>
      </p:nvGrpSpPr>
      <p:grpSpPr>
        <a:xfrm>
          <a:off x="381000" y="276225"/>
          <a:ext cx="9134475" cy="3838575"/>
          <a:chOff x="381000" y="276225"/>
          <a:chExt cx="9134475" cy="3838575"/>
        </a:xfrm>
      </p:grpSpPr>
      <p:sp>
        <p:nvSpPr>
          <p:cNvPr id="2" name="文本框 1"/>
          <p:cNvSpPr txBox="1"/>
          <p:nvPr/>
        </p:nvSpPr>
        <p:spPr>
          <a:xfrm>
            <a:off x="381000" y="390525"/>
            <a:ext cx="57150" cy="304800"/>
          </a:xfrm>
          <a:prstGeom prst="rect">
            <a:avLst/>
          </a:prstGeom>
          <a:solidFill>
            <a:srgbClr val="F65D5D">
              <a:alpha val="100000"/>
            </a:srgbClr>
          </a:solidFill>
        </p:spPr>
        <p:txBody>
          <a:bodyPr lIns="91440" tIns="45720" rIns="91440" bIns="45720" rtlCol="0">
            <a:spAutoFit/>
          </a:bodyPr>
          <a:lstStyle/>
          <a:p>
            <a:pPr marL="0" marR="0" lvl="0" indent="0" algn="l" fontAlgn="base">
              <a:lnSpc>
                <a:spcPct val="100000"/>
              </a:lnSpc>
            </a:pPr>
            <a:endParaRPr/>
          </a:p>
        </p:txBody>
      </p:sp>
      <p:sp>
        <p:nvSpPr>
          <p:cNvPr id="3" name="文本框 2"/>
          <p:cNvSpPr txBox="1"/>
          <p:nvPr/>
        </p:nvSpPr>
        <p:spPr>
          <a:xfrm>
            <a:off x="561975" y="276225"/>
            <a:ext cx="8572500" cy="0"/>
          </a:xfrm>
          <a:prstGeom prst="rect">
            <a:avLst/>
          </a:prstGeom>
          <a:noFill/>
        </p:spPr>
        <p:txBody>
          <a:bodyPr lIns="0" tIns="0" rIns="0" bIns="0" rtlCol="0">
            <a:spAutoFit/>
          </a:bodyPr>
          <a:lstStyle/>
          <a:p>
            <a:pPr marL="0" marR="0" lvl="0" indent="0" algn="l" fontAlgn="base">
              <a:lnSpc>
                <a:spcPct val="125000"/>
              </a:lnSpc>
            </a:pPr>
            <a:r>
              <a:rPr lang="en-US" sz="2400" b="1" u="none" spc="0">
                <a:solidFill>
                  <a:srgbClr val="FFFFFF">
                    <a:alpha val="100000"/>
                  </a:srgbClr>
                </a:solidFill>
                <a:latin typeface="微软雅黑"/>
              </a:rPr>
              <a:t>探究影响电阻大小的因素</a:t>
            </a:r>
          </a:p>
        </p:txBody>
      </p:sp>
      <p:sp>
        <p:nvSpPr>
          <p:cNvPr id="4" name="文本框 3"/>
          <p:cNvSpPr txBox="1"/>
          <p:nvPr/>
        </p:nvSpPr>
        <p:spPr>
          <a:xfrm>
            <a:off x="561975" y="762000"/>
            <a:ext cx="8572500" cy="0"/>
          </a:xfrm>
          <a:prstGeom prst="rect">
            <a:avLst/>
          </a:prstGeom>
          <a:noFill/>
        </p:spPr>
        <p:txBody>
          <a:bodyPr lIns="0" tIns="0" rIns="0" bIns="0" rtlCol="0">
            <a:spAutoFit/>
          </a:bodyPr>
          <a:lstStyle/>
          <a:p>
            <a:pPr marL="0" marR="0" lvl="0" indent="0" algn="l" fontAlgn="base">
              <a:lnSpc>
                <a:spcPct val="125000"/>
              </a:lnSpc>
            </a:pPr>
            <a:r>
              <a:rPr lang="en-US" sz="2300" u="none" spc="0">
                <a:solidFill>
                  <a:srgbClr val="FFFFFF">
                    <a:alpha val="100000"/>
                  </a:srgbClr>
                </a:solidFill>
                <a:latin typeface="微软雅黑"/>
              </a:rPr>
              <a:t>2．探究导体电阻与</a:t>
            </a:r>
            <a:r>
              <a:rPr lang="en-US" sz="2300" u="none" spc="0">
                <a:solidFill>
                  <a:srgbClr val="FFD732">
                    <a:alpha val="100000"/>
                  </a:srgbClr>
                </a:solidFill>
                <a:latin typeface="微软雅黑"/>
              </a:rPr>
              <a:t>长度</a:t>
            </a:r>
            <a:r>
              <a:rPr lang="en-US" sz="2300" u="none" spc="0">
                <a:solidFill>
                  <a:srgbClr val="FFFFFF">
                    <a:alpha val="100000"/>
                  </a:srgbClr>
                </a:solidFill>
                <a:latin typeface="微软雅黑"/>
              </a:rPr>
              <a:t>的关系</a:t>
            </a:r>
          </a:p>
        </p:txBody>
      </p:sp>
      <p:sp>
        <p:nvSpPr>
          <p:cNvPr id="5" name="文本框 4"/>
          <p:cNvSpPr txBox="1"/>
          <p:nvPr/>
        </p:nvSpPr>
        <p:spPr>
          <a:xfrm>
            <a:off x="1009650" y="1247775"/>
            <a:ext cx="8124825" cy="0"/>
          </a:xfrm>
          <a:prstGeom prst="rect">
            <a:avLst/>
          </a:prstGeom>
          <a:noFill/>
        </p:spPr>
        <p:txBody>
          <a:bodyPr lIns="0" tIns="0" rIns="0" bIns="0" rtlCol="0">
            <a:spAutoFit/>
          </a:bodyPr>
          <a:lstStyle/>
          <a:p>
            <a:pPr marL="0" marR="0" lvl="0" indent="0" algn="l" fontAlgn="base">
              <a:lnSpc>
                <a:spcPct val="125000"/>
              </a:lnSpc>
            </a:pPr>
            <a:r>
              <a:rPr lang="en-US" sz="2300" u="none" spc="0">
                <a:solidFill>
                  <a:srgbClr val="FFFFFF">
                    <a:alpha val="100000"/>
                  </a:srgbClr>
                </a:solidFill>
                <a:latin typeface="微软雅黑"/>
              </a:rPr>
              <a:t>控制的不变量有_____、_________。</a:t>
            </a:r>
          </a:p>
        </p:txBody>
      </p:sp>
      <p:sp>
        <p:nvSpPr>
          <p:cNvPr id="6" name="文本框 5"/>
          <p:cNvSpPr txBox="1"/>
          <p:nvPr/>
        </p:nvSpPr>
        <p:spPr>
          <a:xfrm>
            <a:off x="552450" y="3400425"/>
            <a:ext cx="8582025" cy="0"/>
          </a:xfrm>
          <a:prstGeom prst="rect">
            <a:avLst/>
          </a:prstGeom>
          <a:noFill/>
        </p:spPr>
        <p:txBody>
          <a:bodyPr lIns="0" tIns="0" rIns="0" bIns="0" rtlCol="0">
            <a:spAutoFit/>
          </a:bodyPr>
          <a:lstStyle/>
          <a:p>
            <a:pPr marL="0" marR="0" lvl="0" indent="0" algn="l" fontAlgn="base">
              <a:lnSpc>
                <a:spcPct val="125000"/>
              </a:lnSpc>
            </a:pPr>
            <a:r>
              <a:rPr lang="en-US" sz="2300" u="none" spc="0">
                <a:solidFill>
                  <a:srgbClr val="FFFFFF">
                    <a:alpha val="100000"/>
                  </a:srgbClr>
                </a:solidFill>
                <a:latin typeface="微软雅黑"/>
              </a:rPr>
              <a:t>实验结论：</a:t>
            </a:r>
          </a:p>
        </p:txBody>
      </p:sp>
      <p:sp>
        <p:nvSpPr>
          <p:cNvPr id="7" name="文本框 6"/>
          <p:cNvSpPr txBox="1"/>
          <p:nvPr/>
        </p:nvSpPr>
        <p:spPr>
          <a:xfrm>
            <a:off x="4000500" y="2362200"/>
            <a:ext cx="5133975" cy="0"/>
          </a:xfrm>
          <a:prstGeom prst="rect">
            <a:avLst/>
          </a:prstGeom>
          <a:noFill/>
        </p:spPr>
        <p:txBody>
          <a:bodyPr lIns="0" tIns="0" rIns="0" bIns="0" rtlCol="0">
            <a:spAutoFit/>
          </a:bodyPr>
          <a:lstStyle/>
          <a:p>
            <a:pPr marL="0" marR="0" lvl="0" indent="0" algn="l" fontAlgn="base">
              <a:lnSpc>
                <a:spcPct val="125000"/>
              </a:lnSpc>
            </a:pPr>
            <a:r>
              <a:rPr lang="en-US" sz="2300" u="none" spc="0">
                <a:solidFill>
                  <a:srgbClr val="FFFFFF">
                    <a:alpha val="100000"/>
                  </a:srgbClr>
                </a:solidFill>
                <a:latin typeface="微软雅黑"/>
              </a:rPr>
              <a:t> </a:t>
            </a:r>
          </a:p>
        </p:txBody>
      </p:sp>
      <p:pic>
        <p:nvPicPr>
          <p:cNvPr id="8" name="图片 7"/>
          <p:cNvPicPr>
            <a:picLocks/>
          </p:cNvPicPr>
          <p:nvPr/>
        </p:nvPicPr>
        <p:blipFill>
          <a:blip r:embed="rId2"/>
          <a:stretch>
            <a:fillRect/>
          </a:stretch>
        </p:blipFill>
        <p:spPr>
          <a:xfrm>
            <a:off x="5610225" y="1866900"/>
            <a:ext cx="2800350" cy="1857375"/>
          </a:xfrm>
          <a:prstGeom prst="rect">
            <a:avLst/>
          </a:prstGeom>
        </p:spPr>
      </p:pic>
      <p:sp>
        <p:nvSpPr>
          <p:cNvPr id="9" name="文本框 8"/>
          <p:cNvSpPr txBox="1"/>
          <p:nvPr/>
        </p:nvSpPr>
        <p:spPr>
          <a:xfrm>
            <a:off x="3009900" y="1238250"/>
            <a:ext cx="6124575" cy="0"/>
          </a:xfrm>
          <a:prstGeom prst="rect">
            <a:avLst/>
          </a:prstGeom>
          <a:noFill/>
        </p:spPr>
        <p:txBody>
          <a:bodyPr lIns="0" tIns="0" rIns="0" bIns="0" rtlCol="0">
            <a:spAutoFit/>
          </a:bodyPr>
          <a:lstStyle/>
          <a:p>
            <a:pPr marL="0" marR="0" lvl="0" indent="0" algn="l" fontAlgn="base">
              <a:lnSpc>
                <a:spcPct val="125000"/>
              </a:lnSpc>
            </a:pPr>
            <a:r>
              <a:rPr lang="en-US" sz="2300" u="none" spc="0">
                <a:solidFill>
                  <a:srgbClr val="FFD732">
                    <a:alpha val="100000"/>
                  </a:srgbClr>
                </a:solidFill>
                <a:latin typeface="微软雅黑"/>
              </a:rPr>
              <a:t>材料</a:t>
            </a:r>
          </a:p>
        </p:txBody>
      </p:sp>
      <p:sp>
        <p:nvSpPr>
          <p:cNvPr id="10" name="文本框 9"/>
          <p:cNvSpPr txBox="1"/>
          <p:nvPr/>
        </p:nvSpPr>
        <p:spPr>
          <a:xfrm>
            <a:off x="3952875" y="1247775"/>
            <a:ext cx="5181600" cy="0"/>
          </a:xfrm>
          <a:prstGeom prst="rect">
            <a:avLst/>
          </a:prstGeom>
          <a:noFill/>
        </p:spPr>
        <p:txBody>
          <a:bodyPr lIns="0" tIns="0" rIns="0" bIns="0" rtlCol="0">
            <a:spAutoFit/>
          </a:bodyPr>
          <a:lstStyle/>
          <a:p>
            <a:pPr marL="0" marR="0" lvl="0" indent="0" algn="l" fontAlgn="base">
              <a:lnSpc>
                <a:spcPct val="125000"/>
              </a:lnSpc>
            </a:pPr>
            <a:r>
              <a:rPr lang="en-US" sz="2300" u="none" spc="0">
                <a:solidFill>
                  <a:srgbClr val="FFD732">
                    <a:alpha val="100000"/>
                  </a:srgbClr>
                </a:solidFill>
                <a:latin typeface="微软雅黑"/>
              </a:rPr>
              <a:t>横截面积</a:t>
            </a:r>
          </a:p>
        </p:txBody>
      </p:sp>
      <p:graphicFrame>
        <p:nvGraphicFramePr>
          <p:cNvPr id="11" name="表格 10"/>
          <p:cNvGraphicFramePr>
            <a:graphicFrameLocks noGrp="1"/>
          </p:cNvGraphicFramePr>
          <p:nvPr/>
        </p:nvGraphicFramePr>
        <p:xfrm>
          <a:off x="619125" y="1919288"/>
          <a:ext cx="4981575" cy="1428750"/>
        </p:xfrm>
        <a:graphic>
          <a:graphicData uri="http://schemas.openxmlformats.org/drawingml/2006/table">
            <a:tbl>
              <a:tblPr firstRow="1" bandRow="1"/>
              <a:tblGrid>
                <a:gridCol w="714375"/>
                <a:gridCol w="1300163"/>
                <a:gridCol w="1666875"/>
                <a:gridCol w="1300163"/>
              </a:tblGrid>
              <a:tr h="476250">
                <a:tc>
                  <a:txBody>
                    <a:bodyPr/>
                    <a:lstStyle/>
                    <a:p>
                      <a:pPr marL="0" marR="0" lvl="0" indent="0" algn="l" fontAlgn="base">
                        <a:lnSpc>
                          <a:spcPct val="100000"/>
                        </a:lnSpc>
                      </a:pPr>
                      <a:endParaRPr/>
                    </a:p>
                  </a:txBody>
                  <a:tcPr marL="0" marR="0" marT="0" marB="0">
                    <a:lnL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fontAlgn="base">
                        <a:lnSpc>
                          <a:spcPct val="100000"/>
                        </a:lnSpc>
                      </a:pPr>
                      <a:endParaRPr/>
                    </a:p>
                  </a:txBody>
                  <a:tcPr marL="0" marR="0" marT="0" marB="0">
                    <a:lnL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fontAlgn="base">
                        <a:lnSpc>
                          <a:spcPct val="100000"/>
                        </a:lnSpc>
                      </a:pPr>
                      <a:endParaRPr/>
                    </a:p>
                  </a:txBody>
                  <a:tcPr marL="0" marR="0" marT="0" marB="0">
                    <a:lnL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fontAlgn="base">
                        <a:lnSpc>
                          <a:spcPct val="100000"/>
                        </a:lnSpc>
                      </a:pPr>
                      <a:endParaRPr/>
                    </a:p>
                  </a:txBody>
                  <a:tcPr marL="0" marR="0" marT="0" marB="0">
                    <a:lnL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noFill/>
                  </a:tcPr>
                </a:tc>
              </a:tr>
              <a:tr h="476250">
                <a:tc>
                  <a:txBody>
                    <a:bodyPr/>
                    <a:lstStyle/>
                    <a:p>
                      <a:pPr marL="0" marR="0" lvl="0" indent="0" algn="l" fontAlgn="base">
                        <a:lnSpc>
                          <a:spcPct val="100000"/>
                        </a:lnSpc>
                      </a:pPr>
                      <a:endParaRPr/>
                    </a:p>
                  </a:txBody>
                  <a:tcPr marL="0" marR="0" marT="0" marB="0">
                    <a:lnL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fontAlgn="base">
                        <a:lnSpc>
                          <a:spcPct val="100000"/>
                        </a:lnSpc>
                      </a:pPr>
                      <a:endParaRPr/>
                    </a:p>
                  </a:txBody>
                  <a:tcPr marL="0" marR="0" marT="0" marB="0">
                    <a:lnL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fontAlgn="base">
                        <a:lnSpc>
                          <a:spcPct val="100000"/>
                        </a:lnSpc>
                      </a:pPr>
                      <a:endParaRPr/>
                    </a:p>
                  </a:txBody>
                  <a:tcPr marL="0" marR="0" marT="0" marB="0">
                    <a:lnL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fontAlgn="base">
                        <a:lnSpc>
                          <a:spcPct val="100000"/>
                        </a:lnSpc>
                      </a:pPr>
                      <a:endParaRPr/>
                    </a:p>
                  </a:txBody>
                  <a:tcPr marL="0" marR="0" marT="0" marB="0">
                    <a:lnL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noFill/>
                  </a:tcPr>
                </a:tc>
              </a:tr>
              <a:tr h="476250">
                <a:tc>
                  <a:txBody>
                    <a:bodyPr/>
                    <a:lstStyle/>
                    <a:p>
                      <a:pPr marL="0" marR="0" lvl="0" indent="0" algn="l" fontAlgn="base">
                        <a:lnSpc>
                          <a:spcPct val="100000"/>
                        </a:lnSpc>
                      </a:pPr>
                      <a:endParaRPr/>
                    </a:p>
                  </a:txBody>
                  <a:tcPr marL="0" marR="0" marT="0" marB="0">
                    <a:lnL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fontAlgn="base">
                        <a:lnSpc>
                          <a:spcPct val="100000"/>
                        </a:lnSpc>
                      </a:pPr>
                      <a:endParaRPr/>
                    </a:p>
                  </a:txBody>
                  <a:tcPr marL="0" marR="0" marT="0" marB="0">
                    <a:lnL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fontAlgn="base">
                        <a:lnSpc>
                          <a:spcPct val="100000"/>
                        </a:lnSpc>
                      </a:pPr>
                      <a:endParaRPr/>
                    </a:p>
                  </a:txBody>
                  <a:tcPr marL="0" marR="0" marT="0" marB="0">
                    <a:lnL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fontAlgn="base">
                        <a:lnSpc>
                          <a:spcPct val="100000"/>
                        </a:lnSpc>
                      </a:pPr>
                      <a:endParaRPr/>
                    </a:p>
                  </a:txBody>
                  <a:tcPr marL="0" marR="0" marT="0" marB="0">
                    <a:lnL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noFill/>
                  </a:tcPr>
                </a:tc>
              </a:tr>
            </a:tbl>
          </a:graphicData>
        </a:graphic>
      </p:graphicFrame>
      <p:sp>
        <p:nvSpPr>
          <p:cNvPr id="12" name="文本框 11"/>
          <p:cNvSpPr txBox="1"/>
          <p:nvPr/>
        </p:nvSpPr>
        <p:spPr>
          <a:xfrm>
            <a:off x="1781175" y="2895600"/>
            <a:ext cx="7353300" cy="0"/>
          </a:xfrm>
          <a:prstGeom prst="rect">
            <a:avLst/>
          </a:prstGeom>
          <a:noFill/>
        </p:spPr>
        <p:txBody>
          <a:bodyPr lIns="0" tIns="0" rIns="0" bIns="0" rtlCol="0">
            <a:spAutoFit/>
          </a:bodyPr>
          <a:lstStyle/>
          <a:p>
            <a:pPr marL="0" marR="0" lvl="0" indent="0" algn="l" fontAlgn="base">
              <a:lnSpc>
                <a:spcPct val="125000"/>
              </a:lnSpc>
            </a:pPr>
            <a:r>
              <a:rPr lang="en-US" sz="2300" u="none" spc="0">
                <a:solidFill>
                  <a:srgbClr val="FFD732">
                    <a:alpha val="100000"/>
                  </a:srgbClr>
                </a:solidFill>
                <a:latin typeface="微软雅黑"/>
              </a:rPr>
              <a:t>亮</a:t>
            </a:r>
          </a:p>
        </p:txBody>
      </p:sp>
      <p:sp>
        <p:nvSpPr>
          <p:cNvPr id="13" name="文本框 12"/>
          <p:cNvSpPr txBox="1"/>
          <p:nvPr/>
        </p:nvSpPr>
        <p:spPr>
          <a:xfrm>
            <a:off x="4752975" y="2438400"/>
            <a:ext cx="4381500" cy="0"/>
          </a:xfrm>
          <a:prstGeom prst="rect">
            <a:avLst/>
          </a:prstGeom>
          <a:noFill/>
        </p:spPr>
        <p:txBody>
          <a:bodyPr lIns="0" tIns="0" rIns="0" bIns="0" rtlCol="0">
            <a:spAutoFit/>
          </a:bodyPr>
          <a:lstStyle/>
          <a:p>
            <a:pPr marL="0" marR="0" lvl="0" indent="0" algn="l" fontAlgn="base">
              <a:lnSpc>
                <a:spcPct val="125000"/>
              </a:lnSpc>
            </a:pPr>
            <a:r>
              <a:rPr lang="en-US" sz="2300" u="none" spc="0">
                <a:solidFill>
                  <a:srgbClr val="FFD732">
                    <a:alpha val="100000"/>
                  </a:srgbClr>
                </a:solidFill>
                <a:latin typeface="微软雅黑"/>
              </a:rPr>
              <a:t>大</a:t>
            </a:r>
          </a:p>
        </p:txBody>
      </p:sp>
      <p:sp>
        <p:nvSpPr>
          <p:cNvPr id="14" name="文本框 13"/>
          <p:cNvSpPr txBox="1"/>
          <p:nvPr/>
        </p:nvSpPr>
        <p:spPr>
          <a:xfrm>
            <a:off x="3257550" y="2438400"/>
            <a:ext cx="5876925" cy="0"/>
          </a:xfrm>
          <a:prstGeom prst="rect">
            <a:avLst/>
          </a:prstGeom>
          <a:noFill/>
        </p:spPr>
        <p:txBody>
          <a:bodyPr lIns="0" tIns="0" rIns="0" bIns="0" rtlCol="0">
            <a:spAutoFit/>
          </a:bodyPr>
          <a:lstStyle/>
          <a:p>
            <a:pPr marL="0" marR="0" lvl="0" indent="0" algn="l" fontAlgn="base">
              <a:lnSpc>
                <a:spcPct val="125000"/>
              </a:lnSpc>
            </a:pPr>
            <a:r>
              <a:rPr lang="en-US" sz="2300" u="none" spc="0">
                <a:solidFill>
                  <a:srgbClr val="FFD732">
                    <a:alpha val="100000"/>
                  </a:srgbClr>
                </a:solidFill>
                <a:latin typeface="微软雅黑"/>
              </a:rPr>
              <a:t>小</a:t>
            </a:r>
          </a:p>
        </p:txBody>
      </p:sp>
      <p:sp>
        <p:nvSpPr>
          <p:cNvPr id="15" name="文本框 14"/>
          <p:cNvSpPr txBox="1"/>
          <p:nvPr/>
        </p:nvSpPr>
        <p:spPr>
          <a:xfrm>
            <a:off x="1781175" y="2438400"/>
            <a:ext cx="7353300" cy="0"/>
          </a:xfrm>
          <a:prstGeom prst="rect">
            <a:avLst/>
          </a:prstGeom>
          <a:noFill/>
        </p:spPr>
        <p:txBody>
          <a:bodyPr lIns="0" tIns="0" rIns="0" bIns="0" rtlCol="0">
            <a:spAutoFit/>
          </a:bodyPr>
          <a:lstStyle/>
          <a:p>
            <a:pPr marL="0" marR="0" lvl="0" indent="0" algn="l" fontAlgn="base">
              <a:lnSpc>
                <a:spcPct val="125000"/>
              </a:lnSpc>
            </a:pPr>
            <a:r>
              <a:rPr lang="en-US" sz="2300" u="none" spc="0">
                <a:solidFill>
                  <a:srgbClr val="FFD732">
                    <a:alpha val="100000"/>
                  </a:srgbClr>
                </a:solidFill>
                <a:latin typeface="微软雅黑"/>
              </a:rPr>
              <a:t>暗</a:t>
            </a:r>
          </a:p>
        </p:txBody>
      </p:sp>
      <p:sp>
        <p:nvSpPr>
          <p:cNvPr id="16" name="文本框 15"/>
          <p:cNvSpPr txBox="1"/>
          <p:nvPr/>
        </p:nvSpPr>
        <p:spPr>
          <a:xfrm>
            <a:off x="4762500" y="2895600"/>
            <a:ext cx="4371975" cy="0"/>
          </a:xfrm>
          <a:prstGeom prst="rect">
            <a:avLst/>
          </a:prstGeom>
          <a:noFill/>
        </p:spPr>
        <p:txBody>
          <a:bodyPr lIns="0" tIns="0" rIns="0" bIns="0" rtlCol="0">
            <a:spAutoFit/>
          </a:bodyPr>
          <a:lstStyle/>
          <a:p>
            <a:pPr marL="0" marR="0" lvl="0" indent="0" algn="l" fontAlgn="base">
              <a:lnSpc>
                <a:spcPct val="125000"/>
              </a:lnSpc>
            </a:pPr>
            <a:r>
              <a:rPr lang="en-US" sz="2300" u="none" spc="0">
                <a:solidFill>
                  <a:srgbClr val="FFD732">
                    <a:alpha val="100000"/>
                  </a:srgbClr>
                </a:solidFill>
                <a:latin typeface="微软雅黑"/>
              </a:rPr>
              <a:t>小</a:t>
            </a:r>
          </a:p>
        </p:txBody>
      </p:sp>
      <p:sp>
        <p:nvSpPr>
          <p:cNvPr id="17" name="文本框 16"/>
          <p:cNvSpPr txBox="1"/>
          <p:nvPr/>
        </p:nvSpPr>
        <p:spPr>
          <a:xfrm>
            <a:off x="3257550" y="2895600"/>
            <a:ext cx="5876925" cy="0"/>
          </a:xfrm>
          <a:prstGeom prst="rect">
            <a:avLst/>
          </a:prstGeom>
          <a:noFill/>
        </p:spPr>
        <p:txBody>
          <a:bodyPr lIns="0" tIns="0" rIns="0" bIns="0" rtlCol="0">
            <a:spAutoFit/>
          </a:bodyPr>
          <a:lstStyle/>
          <a:p>
            <a:pPr marL="0" marR="0" lvl="0" indent="0" algn="l" fontAlgn="base">
              <a:lnSpc>
                <a:spcPct val="125000"/>
              </a:lnSpc>
            </a:pPr>
            <a:r>
              <a:rPr lang="en-US" sz="2300" u="none" spc="0">
                <a:solidFill>
                  <a:srgbClr val="FFD732">
                    <a:alpha val="100000"/>
                  </a:srgbClr>
                </a:solidFill>
                <a:latin typeface="微软雅黑"/>
              </a:rPr>
              <a:t>大</a:t>
            </a:r>
          </a:p>
        </p:txBody>
      </p:sp>
      <p:sp>
        <p:nvSpPr>
          <p:cNvPr id="18" name="文本框 17"/>
          <p:cNvSpPr txBox="1"/>
          <p:nvPr/>
        </p:nvSpPr>
        <p:spPr>
          <a:xfrm>
            <a:off x="909638" y="2409825"/>
            <a:ext cx="8224838" cy="0"/>
          </a:xfrm>
          <a:prstGeom prst="rect">
            <a:avLst/>
          </a:prstGeom>
          <a:noFill/>
        </p:spPr>
        <p:txBody>
          <a:bodyPr lIns="0" tIns="0" rIns="0" bIns="0" rtlCol="0">
            <a:spAutoFit/>
          </a:bodyPr>
          <a:lstStyle/>
          <a:p>
            <a:pPr marL="0" marR="0" lvl="0" indent="0" algn="l" fontAlgn="base">
              <a:lnSpc>
                <a:spcPct val="125000"/>
              </a:lnSpc>
            </a:pPr>
            <a:r>
              <a:rPr lang="en-US" sz="2300" u="none" spc="0">
                <a:solidFill>
                  <a:srgbClr val="FFFFFF">
                    <a:alpha val="100000"/>
                  </a:srgbClr>
                </a:solidFill>
                <a:latin typeface="微软雅黑"/>
              </a:rPr>
              <a:t>2</a:t>
            </a:r>
          </a:p>
        </p:txBody>
      </p:sp>
      <p:sp>
        <p:nvSpPr>
          <p:cNvPr id="19" name="文本框 18"/>
          <p:cNvSpPr txBox="1"/>
          <p:nvPr/>
        </p:nvSpPr>
        <p:spPr>
          <a:xfrm>
            <a:off x="552450" y="3838575"/>
            <a:ext cx="8582025" cy="0"/>
          </a:xfrm>
          <a:prstGeom prst="rect">
            <a:avLst/>
          </a:prstGeom>
          <a:noFill/>
        </p:spPr>
        <p:txBody>
          <a:bodyPr lIns="0" tIns="0" rIns="0" bIns="0" rtlCol="0">
            <a:spAutoFit/>
          </a:bodyPr>
          <a:lstStyle/>
          <a:p>
            <a:pPr marL="0" marR="0" lvl="0" indent="0" algn="l" fontAlgn="base">
              <a:lnSpc>
                <a:spcPct val="125000"/>
              </a:lnSpc>
            </a:pPr>
            <a:r>
              <a:rPr lang="en-US" sz="2300" u="none" spc="0">
                <a:solidFill>
                  <a:srgbClr val="FFD732">
                    <a:alpha val="100000"/>
                  </a:srgbClr>
                </a:solidFill>
                <a:latin typeface="微软雅黑"/>
              </a:rPr>
              <a:t>导体的电阻与</a:t>
            </a:r>
            <a:r>
              <a:rPr lang="en-US" sz="2300" u="none" spc="0">
                <a:solidFill>
                  <a:srgbClr val="F65E5E">
                    <a:alpha val="100000"/>
                  </a:srgbClr>
                </a:solidFill>
                <a:latin typeface="微软雅黑"/>
              </a:rPr>
              <a:t>长度</a:t>
            </a:r>
            <a:r>
              <a:rPr lang="en-US" sz="2300" u="none" spc="0">
                <a:solidFill>
                  <a:srgbClr val="FFD732">
                    <a:alpha val="100000"/>
                  </a:srgbClr>
                </a:solidFill>
                <a:latin typeface="微软雅黑"/>
              </a:rPr>
              <a:t>有关。 </a:t>
            </a:r>
            <a:r>
              <a:t/>
            </a:r>
            <a:br/>
            <a:r>
              <a:rPr lang="en-US" sz="2300" u="none" spc="0">
                <a:solidFill>
                  <a:srgbClr val="FFD732">
                    <a:alpha val="100000"/>
                  </a:srgbClr>
                </a:solidFill>
                <a:latin typeface="微软雅黑"/>
              </a:rPr>
              <a:t>材料、横截面积相同，导体</a:t>
            </a:r>
            <a:r>
              <a:rPr lang="en-US" sz="2300" u="none" spc="0">
                <a:solidFill>
                  <a:srgbClr val="F65E5E">
                    <a:alpha val="100000"/>
                  </a:srgbClr>
                </a:solidFill>
                <a:latin typeface="微软雅黑"/>
              </a:rPr>
              <a:t>越长，电阻越大</a:t>
            </a:r>
            <a:r>
              <a:rPr lang="en-US" sz="2300" u="none" spc="0">
                <a:solidFill>
                  <a:srgbClr val="FFD732">
                    <a:alpha val="100000"/>
                  </a:srgbClr>
                </a:solidFill>
                <a:latin typeface="微软雅黑"/>
              </a:rPr>
              <a:t>。</a:t>
            </a:r>
          </a:p>
        </p:txBody>
      </p:sp>
      <p:sp>
        <p:nvSpPr>
          <p:cNvPr id="20" name="文本框 19"/>
          <p:cNvSpPr txBox="1"/>
          <p:nvPr/>
        </p:nvSpPr>
        <p:spPr>
          <a:xfrm>
            <a:off x="909638" y="2905125"/>
            <a:ext cx="8224838" cy="0"/>
          </a:xfrm>
          <a:prstGeom prst="rect">
            <a:avLst/>
          </a:prstGeom>
          <a:noFill/>
        </p:spPr>
        <p:txBody>
          <a:bodyPr lIns="0" tIns="0" rIns="0" bIns="0" rtlCol="0">
            <a:spAutoFit/>
          </a:bodyPr>
          <a:lstStyle/>
          <a:p>
            <a:pPr marL="0" marR="0" lvl="0" indent="0" algn="l" fontAlgn="base">
              <a:lnSpc>
                <a:spcPct val="125000"/>
              </a:lnSpc>
            </a:pPr>
            <a:r>
              <a:rPr lang="en-US" sz="2300" u="none" spc="0">
                <a:solidFill>
                  <a:srgbClr val="FFFFFF">
                    <a:alpha val="100000"/>
                  </a:srgbClr>
                </a:solidFill>
                <a:latin typeface="微软雅黑"/>
              </a:rPr>
              <a:t>3</a:t>
            </a:r>
          </a:p>
        </p:txBody>
      </p:sp>
      <p:sp>
        <p:nvSpPr>
          <p:cNvPr id="21" name="文本框 20"/>
          <p:cNvSpPr txBox="1"/>
          <p:nvPr/>
        </p:nvSpPr>
        <p:spPr>
          <a:xfrm>
            <a:off x="704850" y="1952625"/>
            <a:ext cx="8429625" cy="0"/>
          </a:xfrm>
          <a:prstGeom prst="rect">
            <a:avLst/>
          </a:prstGeom>
          <a:noFill/>
        </p:spPr>
        <p:txBody>
          <a:bodyPr lIns="0" tIns="0" rIns="0" bIns="0" rtlCol="0">
            <a:spAutoFit/>
          </a:bodyPr>
          <a:lstStyle/>
          <a:p>
            <a:pPr marL="0" marR="0" lvl="0" indent="0" algn="l" fontAlgn="base">
              <a:lnSpc>
                <a:spcPct val="125000"/>
              </a:lnSpc>
            </a:pPr>
            <a:r>
              <a:rPr lang="en-US" sz="2300" u="none" spc="0">
                <a:solidFill>
                  <a:srgbClr val="FFFFFF">
                    <a:alpha val="100000"/>
                  </a:srgbClr>
                </a:solidFill>
                <a:latin typeface="微软雅黑"/>
              </a:rPr>
              <a:t>导体</a:t>
            </a:r>
          </a:p>
        </p:txBody>
      </p:sp>
      <p:sp>
        <p:nvSpPr>
          <p:cNvPr id="22" name="文本框 21"/>
          <p:cNvSpPr txBox="1"/>
          <p:nvPr/>
        </p:nvSpPr>
        <p:spPr>
          <a:xfrm>
            <a:off x="1400175" y="1952625"/>
            <a:ext cx="7734300" cy="0"/>
          </a:xfrm>
          <a:prstGeom prst="rect">
            <a:avLst/>
          </a:prstGeom>
          <a:noFill/>
        </p:spPr>
        <p:txBody>
          <a:bodyPr lIns="0" tIns="0" rIns="0" bIns="0" rtlCol="0">
            <a:spAutoFit/>
          </a:bodyPr>
          <a:lstStyle/>
          <a:p>
            <a:pPr marL="0" marR="0" lvl="0" indent="0" algn="l" fontAlgn="base">
              <a:lnSpc>
                <a:spcPct val="125000"/>
              </a:lnSpc>
            </a:pPr>
            <a:r>
              <a:rPr lang="en-US" sz="2300" u="none" spc="0">
                <a:solidFill>
                  <a:srgbClr val="FFFFFF">
                    <a:alpha val="100000"/>
                  </a:srgbClr>
                </a:solidFill>
                <a:latin typeface="微软雅黑"/>
              </a:rPr>
              <a:t>灯的亮度</a:t>
            </a:r>
          </a:p>
        </p:txBody>
      </p:sp>
      <p:sp>
        <p:nvSpPr>
          <p:cNvPr id="23" name="文本框 22"/>
          <p:cNvSpPr txBox="1"/>
          <p:nvPr/>
        </p:nvSpPr>
        <p:spPr>
          <a:xfrm>
            <a:off x="2752725" y="1952625"/>
            <a:ext cx="6381750" cy="0"/>
          </a:xfrm>
          <a:prstGeom prst="rect">
            <a:avLst/>
          </a:prstGeom>
          <a:noFill/>
        </p:spPr>
        <p:txBody>
          <a:bodyPr lIns="0" tIns="0" rIns="0" bIns="0" rtlCol="0">
            <a:spAutoFit/>
          </a:bodyPr>
          <a:lstStyle/>
          <a:p>
            <a:pPr marL="0" marR="0" lvl="0" indent="0" algn="l" fontAlgn="base">
              <a:lnSpc>
                <a:spcPct val="125000"/>
              </a:lnSpc>
            </a:pPr>
            <a:r>
              <a:rPr lang="en-US" sz="2300" u="none" spc="0">
                <a:solidFill>
                  <a:srgbClr val="FFFFFF">
                    <a:alpha val="100000"/>
                  </a:srgbClr>
                </a:solidFill>
                <a:latin typeface="微软雅黑"/>
              </a:rPr>
              <a:t>电流表示数</a:t>
            </a:r>
          </a:p>
        </p:txBody>
      </p:sp>
      <p:sp>
        <p:nvSpPr>
          <p:cNvPr id="24" name="文本框 23"/>
          <p:cNvSpPr txBox="1"/>
          <p:nvPr/>
        </p:nvSpPr>
        <p:spPr>
          <a:xfrm>
            <a:off x="4343400" y="1952625"/>
            <a:ext cx="4791075" cy="0"/>
          </a:xfrm>
          <a:prstGeom prst="rect">
            <a:avLst/>
          </a:prstGeom>
          <a:noFill/>
        </p:spPr>
        <p:txBody>
          <a:bodyPr lIns="0" tIns="0" rIns="0" bIns="0" rtlCol="0">
            <a:spAutoFit/>
          </a:bodyPr>
          <a:lstStyle/>
          <a:p>
            <a:pPr marL="0" marR="0" lvl="0" indent="0" algn="l" fontAlgn="base">
              <a:lnSpc>
                <a:spcPct val="125000"/>
              </a:lnSpc>
            </a:pPr>
            <a:r>
              <a:rPr lang="en-US" sz="2300" u="none" spc="0">
                <a:solidFill>
                  <a:srgbClr val="FFFFFF">
                    <a:alpha val="100000"/>
                  </a:srgbClr>
                </a:solidFill>
                <a:latin typeface="微软雅黑"/>
              </a:rPr>
              <a:t>电阻大小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8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1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4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0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3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4" fill="hold">
                      <p:stCondLst>
                        <p:cond delay="indefinite"/>
                      </p:stCondLst>
                      <p:childTnLst>
                        <p:par>
                          <p:cTn id="55" fill="hold">
                            <p:stCondLst>
                              <p:cond delay="0"/>
                            </p:stCondLst>
                            <p:childTnLst>
                              <p:par>
                                <p:cTn id="56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8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3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9" grpId="0"/>
      <p:bldP spid="10" grpId="0"/>
      <p:bldP spid="11" grpId="0"/>
      <p:bldP spid="12" grpId="0"/>
      <p:bldP spid="13" grpId="0"/>
      <p:bldP spid="14" grpId="0"/>
      <p:bldP spid="15" grpId="0"/>
      <p:bldP spid="16" grpId="0"/>
      <p:bldP spid="17" grpId="0"/>
      <p:bldP spid="18" grpId="0"/>
      <p:bldP spid="19" grpId="0"/>
      <p:bldP spid="20" grpId="0"/>
      <p:bldP spid="21" grpId="0"/>
      <p:bldP spid="22" grpId="0"/>
      <p:bldP spid="23" grpId="0"/>
      <p:bldP spid="24" grpId="0"/>
    </p:bld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383747">
            <a:alpha val="100000"/>
          </a:srgbClr>
        </a:solidFill>
        <a:effectLst/>
      </p:bgPr>
    </p:bg>
    <p:spTree>
      <p:nvGrpSpPr>
        <p:cNvPr id="1" name=""/>
        <p:cNvGrpSpPr/>
        <p:nvPr/>
      </p:nvGrpSpPr>
      <p:grpSpPr>
        <a:xfrm>
          <a:off x="381000" y="276225"/>
          <a:ext cx="9134475" cy="4229100"/>
          <a:chOff x="381000" y="276225"/>
          <a:chExt cx="9134475" cy="4229100"/>
        </a:xfrm>
      </p:grpSpPr>
      <p:sp>
        <p:nvSpPr>
          <p:cNvPr id="2" name="文本框 1"/>
          <p:cNvSpPr txBox="1"/>
          <p:nvPr/>
        </p:nvSpPr>
        <p:spPr>
          <a:xfrm>
            <a:off x="2185988" y="895350"/>
            <a:ext cx="6948488" cy="0"/>
          </a:xfrm>
          <a:prstGeom prst="rect">
            <a:avLst/>
          </a:prstGeom>
          <a:noFill/>
        </p:spPr>
        <p:txBody>
          <a:bodyPr lIns="0" tIns="0" rIns="0" bIns="0" rtlCol="0">
            <a:spAutoFit/>
          </a:bodyPr>
          <a:lstStyle/>
          <a:p>
            <a:pPr marL="0" marR="0" lvl="0" indent="0" algn="l" fontAlgn="base">
              <a:lnSpc>
                <a:spcPct val="125000"/>
              </a:lnSpc>
            </a:pPr>
            <a:r>
              <a:rPr lang="en-US" sz="2300" u="none" spc="0">
                <a:solidFill>
                  <a:srgbClr val="FFFFFF">
                    <a:alpha val="100000"/>
                  </a:srgbClr>
                </a:solidFill>
                <a:latin typeface="微软雅黑"/>
              </a:rPr>
              <a:t>3．探究电阻与导体</a:t>
            </a:r>
            <a:r>
              <a:rPr lang="en-US" sz="2300" u="none" spc="0">
                <a:solidFill>
                  <a:srgbClr val="FFD732">
                    <a:alpha val="100000"/>
                  </a:srgbClr>
                </a:solidFill>
                <a:latin typeface="微软雅黑"/>
              </a:rPr>
              <a:t>横截面积</a:t>
            </a:r>
            <a:r>
              <a:rPr lang="en-US" sz="2300" u="none" spc="0">
                <a:solidFill>
                  <a:srgbClr val="FFFFFF">
                    <a:alpha val="100000"/>
                  </a:srgbClr>
                </a:solidFill>
                <a:latin typeface="微软雅黑"/>
              </a:rPr>
              <a:t>的关系</a:t>
            </a:r>
          </a:p>
        </p:txBody>
      </p:sp>
      <p:pic>
        <p:nvPicPr>
          <p:cNvPr id="3" name="图片 2"/>
          <p:cNvPicPr>
            <a:picLocks/>
          </p:cNvPicPr>
          <p:nvPr/>
        </p:nvPicPr>
        <p:blipFill>
          <a:blip r:embed="rId2"/>
          <a:stretch>
            <a:fillRect/>
          </a:stretch>
        </p:blipFill>
        <p:spPr>
          <a:xfrm>
            <a:off x="2266950" y="1562100"/>
            <a:ext cx="4286250" cy="2667000"/>
          </a:xfrm>
          <a:prstGeom prst="rect">
            <a:avLst/>
          </a:prstGeom>
          <a:ln w="63500" cap="flat" cmpd="sng" algn="ctr">
            <a:solidFill>
              <a:srgbClr val="FFFFFF">
                <a:alpha val="14900"/>
              </a:srgbClr>
            </a:solidFill>
            <a:prstDash val="solid"/>
            <a:round/>
            <a:headEnd type="none" w="med" len="med"/>
            <a:tailEnd type="none" w="med" len="med"/>
          </a:ln>
        </p:spPr>
      </p:pic>
      <p:sp>
        <p:nvSpPr>
          <p:cNvPr id="4" name="文本框 3"/>
          <p:cNvSpPr txBox="1"/>
          <p:nvPr/>
        </p:nvSpPr>
        <p:spPr>
          <a:xfrm>
            <a:off x="381000" y="390525"/>
            <a:ext cx="57150" cy="304800"/>
          </a:xfrm>
          <a:prstGeom prst="rect">
            <a:avLst/>
          </a:prstGeom>
          <a:solidFill>
            <a:srgbClr val="F65D5D">
              <a:alpha val="100000"/>
            </a:srgbClr>
          </a:solidFill>
        </p:spPr>
        <p:txBody>
          <a:bodyPr lIns="91440" tIns="45720" rIns="91440" bIns="45720" rtlCol="0">
            <a:spAutoFit/>
          </a:bodyPr>
          <a:lstStyle/>
          <a:p>
            <a:pPr marL="0" marR="0" lvl="0" indent="0" algn="l" fontAlgn="base">
              <a:lnSpc>
                <a:spcPct val="100000"/>
              </a:lnSpc>
            </a:pPr>
            <a:endParaRPr/>
          </a:p>
        </p:txBody>
      </p:sp>
      <p:sp>
        <p:nvSpPr>
          <p:cNvPr id="5" name="文本框 4"/>
          <p:cNvSpPr txBox="1"/>
          <p:nvPr/>
        </p:nvSpPr>
        <p:spPr>
          <a:xfrm>
            <a:off x="561975" y="276225"/>
            <a:ext cx="8572500" cy="0"/>
          </a:xfrm>
          <a:prstGeom prst="rect">
            <a:avLst/>
          </a:prstGeom>
          <a:noFill/>
        </p:spPr>
        <p:txBody>
          <a:bodyPr lIns="0" tIns="0" rIns="0" bIns="0" rtlCol="0">
            <a:spAutoFit/>
          </a:bodyPr>
          <a:lstStyle/>
          <a:p>
            <a:pPr marL="0" marR="0" lvl="0" indent="0" algn="l" fontAlgn="base">
              <a:lnSpc>
                <a:spcPct val="125000"/>
              </a:lnSpc>
            </a:pPr>
            <a:r>
              <a:rPr lang="en-US" sz="2400" b="1" u="none" spc="0">
                <a:solidFill>
                  <a:srgbClr val="FFFFFF">
                    <a:alpha val="100000"/>
                  </a:srgbClr>
                </a:solidFill>
                <a:latin typeface="微软雅黑"/>
              </a:rPr>
              <a:t>探究影响电阻大小的因素</a:t>
            </a:r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383747">
            <a:alpha val="100000"/>
          </a:srgbClr>
        </a:solidFill>
        <a:effectLst/>
      </p:bgPr>
    </p:bg>
    <p:spTree>
      <p:nvGrpSpPr>
        <p:cNvPr id="1" name=""/>
        <p:cNvGrpSpPr/>
        <p:nvPr/>
      </p:nvGrpSpPr>
      <p:grpSpPr>
        <a:xfrm>
          <a:off x="381000" y="285750"/>
          <a:ext cx="9134475" cy="4576763"/>
          <a:chOff x="381000" y="285750"/>
          <a:chExt cx="9134475" cy="4576763"/>
        </a:xfrm>
      </p:grpSpPr>
      <p:sp>
        <p:nvSpPr>
          <p:cNvPr id="2" name="文本框 1"/>
          <p:cNvSpPr txBox="1"/>
          <p:nvPr/>
        </p:nvSpPr>
        <p:spPr>
          <a:xfrm>
            <a:off x="1076325" y="4133850"/>
            <a:ext cx="8058150" cy="0"/>
          </a:xfrm>
          <a:prstGeom prst="rect">
            <a:avLst/>
          </a:prstGeom>
          <a:noFill/>
        </p:spPr>
        <p:txBody>
          <a:bodyPr lIns="0" tIns="0" rIns="0" bIns="0" rtlCol="0">
            <a:spAutoFit/>
          </a:bodyPr>
          <a:lstStyle/>
          <a:p>
            <a:pPr marL="0" marR="0" lvl="0" indent="0" algn="l" fontAlgn="base">
              <a:lnSpc>
                <a:spcPct val="125000"/>
              </a:lnSpc>
            </a:pPr>
            <a:r>
              <a:rPr lang="en-US" sz="2300" u="none" spc="0">
                <a:solidFill>
                  <a:srgbClr val="FFFFFF">
                    <a:alpha val="100000"/>
                  </a:srgbClr>
                </a:solidFill>
                <a:latin typeface="微软雅黑"/>
              </a:rPr>
              <a:t>你会选择哪两根导体做实验？</a:t>
            </a:r>
          </a:p>
        </p:txBody>
      </p:sp>
      <p:sp>
        <p:nvSpPr>
          <p:cNvPr id="3" name="文本框 2"/>
          <p:cNvSpPr txBox="1"/>
          <p:nvPr/>
        </p:nvSpPr>
        <p:spPr>
          <a:xfrm>
            <a:off x="1076325" y="885825"/>
            <a:ext cx="8058150" cy="0"/>
          </a:xfrm>
          <a:prstGeom prst="rect">
            <a:avLst/>
          </a:prstGeom>
          <a:noFill/>
        </p:spPr>
        <p:txBody>
          <a:bodyPr lIns="0" tIns="0" rIns="0" bIns="0" rtlCol="0">
            <a:spAutoFit/>
          </a:bodyPr>
          <a:lstStyle/>
          <a:p>
            <a:pPr marL="0" marR="0" lvl="0" indent="0" algn="l" fontAlgn="base">
              <a:lnSpc>
                <a:spcPct val="125000"/>
              </a:lnSpc>
            </a:pPr>
            <a:r>
              <a:rPr lang="en-US" sz="2300" u="none" spc="0">
                <a:solidFill>
                  <a:srgbClr val="FFFFFF">
                    <a:alpha val="100000"/>
                  </a:srgbClr>
                </a:solidFill>
                <a:latin typeface="微软雅黑"/>
              </a:rPr>
              <a:t>3．探究电阻与导体</a:t>
            </a:r>
            <a:r>
              <a:rPr lang="en-US" sz="2300" u="none" spc="0">
                <a:solidFill>
                  <a:srgbClr val="FFD732">
                    <a:alpha val="100000"/>
                  </a:srgbClr>
                </a:solidFill>
                <a:latin typeface="微软雅黑"/>
              </a:rPr>
              <a:t>横截面积</a:t>
            </a:r>
            <a:r>
              <a:rPr lang="en-US" sz="2300" u="none" spc="0">
                <a:solidFill>
                  <a:srgbClr val="FFFFFF">
                    <a:alpha val="100000"/>
                  </a:srgbClr>
                </a:solidFill>
                <a:latin typeface="微软雅黑"/>
              </a:rPr>
              <a:t>的关系</a:t>
            </a:r>
          </a:p>
        </p:txBody>
      </p:sp>
      <p:sp>
        <p:nvSpPr>
          <p:cNvPr id="4" name="文本框 3"/>
          <p:cNvSpPr txBox="1"/>
          <p:nvPr/>
        </p:nvSpPr>
        <p:spPr>
          <a:xfrm>
            <a:off x="381000" y="390525"/>
            <a:ext cx="57150" cy="304800"/>
          </a:xfrm>
          <a:prstGeom prst="rect">
            <a:avLst/>
          </a:prstGeom>
          <a:solidFill>
            <a:srgbClr val="F65D5D">
              <a:alpha val="100000"/>
            </a:srgbClr>
          </a:solidFill>
        </p:spPr>
        <p:txBody>
          <a:bodyPr lIns="91440" tIns="45720" rIns="91440" bIns="45720" rtlCol="0">
            <a:spAutoFit/>
          </a:bodyPr>
          <a:lstStyle/>
          <a:p>
            <a:pPr marL="0" marR="0" lvl="0" indent="0" algn="l" fontAlgn="base">
              <a:lnSpc>
                <a:spcPct val="100000"/>
              </a:lnSpc>
            </a:pPr>
            <a:endParaRPr/>
          </a:p>
        </p:txBody>
      </p:sp>
      <p:sp>
        <p:nvSpPr>
          <p:cNvPr id="5" name="文本框 4"/>
          <p:cNvSpPr txBox="1"/>
          <p:nvPr/>
        </p:nvSpPr>
        <p:spPr>
          <a:xfrm>
            <a:off x="561975" y="285750"/>
            <a:ext cx="8572500" cy="0"/>
          </a:xfrm>
          <a:prstGeom prst="rect">
            <a:avLst/>
          </a:prstGeom>
          <a:noFill/>
        </p:spPr>
        <p:txBody>
          <a:bodyPr lIns="0" tIns="0" rIns="0" bIns="0" rtlCol="0">
            <a:spAutoFit/>
          </a:bodyPr>
          <a:lstStyle/>
          <a:p>
            <a:pPr marL="0" marR="0" lvl="0" indent="0" algn="l" fontAlgn="base">
              <a:lnSpc>
                <a:spcPct val="125000"/>
              </a:lnSpc>
            </a:pPr>
            <a:r>
              <a:rPr lang="en-US" sz="2400" b="1" u="none" spc="0">
                <a:solidFill>
                  <a:srgbClr val="FFFFFF">
                    <a:alpha val="100000"/>
                  </a:srgbClr>
                </a:solidFill>
                <a:latin typeface="微软雅黑"/>
              </a:rPr>
              <a:t>探究影响电阻大小的因素</a:t>
            </a:r>
          </a:p>
        </p:txBody>
      </p:sp>
      <p:pic>
        <p:nvPicPr>
          <p:cNvPr id="6" name="图片 5"/>
          <p:cNvPicPr>
            <a:picLocks/>
          </p:cNvPicPr>
          <p:nvPr/>
        </p:nvPicPr>
        <p:blipFill>
          <a:blip r:embed="rId2"/>
          <a:stretch>
            <a:fillRect/>
          </a:stretch>
        </p:blipFill>
        <p:spPr>
          <a:xfrm>
            <a:off x="561975" y="4157663"/>
            <a:ext cx="419100" cy="419100"/>
          </a:xfrm>
          <a:prstGeom prst="rect">
            <a:avLst/>
          </a:prstGeom>
        </p:spPr>
      </p:pic>
      <p:pic>
        <p:nvPicPr>
          <p:cNvPr id="7" name="图片 6"/>
          <p:cNvPicPr>
            <a:picLocks/>
          </p:cNvPicPr>
          <p:nvPr/>
        </p:nvPicPr>
        <p:blipFill>
          <a:blip r:embed="rId3"/>
          <a:stretch>
            <a:fillRect/>
          </a:stretch>
        </p:blipFill>
        <p:spPr>
          <a:xfrm>
            <a:off x="1143000" y="1533525"/>
            <a:ext cx="4686796" cy="2381250"/>
          </a:xfrm>
          <a:prstGeom prst="rect">
            <a:avLst/>
          </a:prstGeom>
        </p:spPr>
      </p:pic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383747">
            <a:alpha val="100000"/>
          </a:srgbClr>
        </a:solidFill>
        <a:effectLst/>
      </p:bgPr>
    </p:bg>
    <p:spTree>
      <p:nvGrpSpPr>
        <p:cNvPr id="1" name=""/>
        <p:cNvGrpSpPr/>
        <p:nvPr/>
      </p:nvGrpSpPr>
      <p:grpSpPr>
        <a:xfrm>
          <a:off x="381000" y="276225"/>
          <a:ext cx="9134475" cy="3810000"/>
          <a:chOff x="381000" y="276225"/>
          <a:chExt cx="9134475" cy="3810000"/>
        </a:xfrm>
      </p:grpSpPr>
      <p:sp>
        <p:nvSpPr>
          <p:cNvPr id="2" name="文本框 1"/>
          <p:cNvSpPr txBox="1"/>
          <p:nvPr/>
        </p:nvSpPr>
        <p:spPr>
          <a:xfrm>
            <a:off x="381000" y="390525"/>
            <a:ext cx="57150" cy="304800"/>
          </a:xfrm>
          <a:prstGeom prst="rect">
            <a:avLst/>
          </a:prstGeom>
          <a:solidFill>
            <a:srgbClr val="F65D5D">
              <a:alpha val="100000"/>
            </a:srgbClr>
          </a:solidFill>
        </p:spPr>
        <p:txBody>
          <a:bodyPr lIns="91440" tIns="45720" rIns="91440" bIns="45720" rtlCol="0">
            <a:spAutoFit/>
          </a:bodyPr>
          <a:lstStyle/>
          <a:p>
            <a:pPr marL="0" marR="0" lvl="0" indent="0" algn="l" fontAlgn="base">
              <a:lnSpc>
                <a:spcPct val="100000"/>
              </a:lnSpc>
            </a:pPr>
            <a:endParaRPr/>
          </a:p>
        </p:txBody>
      </p:sp>
      <p:sp>
        <p:nvSpPr>
          <p:cNvPr id="3" name="文本框 2"/>
          <p:cNvSpPr txBox="1"/>
          <p:nvPr/>
        </p:nvSpPr>
        <p:spPr>
          <a:xfrm>
            <a:off x="561975" y="276225"/>
            <a:ext cx="8572500" cy="0"/>
          </a:xfrm>
          <a:prstGeom prst="rect">
            <a:avLst/>
          </a:prstGeom>
          <a:noFill/>
        </p:spPr>
        <p:txBody>
          <a:bodyPr lIns="0" tIns="0" rIns="0" bIns="0" rtlCol="0">
            <a:spAutoFit/>
          </a:bodyPr>
          <a:lstStyle/>
          <a:p>
            <a:pPr marL="0" marR="0" lvl="0" indent="0" algn="l" fontAlgn="base">
              <a:lnSpc>
                <a:spcPct val="125000"/>
              </a:lnSpc>
            </a:pPr>
            <a:r>
              <a:rPr lang="en-US" sz="2400" b="1" u="none" spc="0">
                <a:solidFill>
                  <a:srgbClr val="FFFFFF">
                    <a:alpha val="100000"/>
                  </a:srgbClr>
                </a:solidFill>
                <a:latin typeface="微软雅黑"/>
              </a:rPr>
              <a:t>探究影响电阻大小的因素</a:t>
            </a:r>
          </a:p>
        </p:txBody>
      </p:sp>
      <p:sp>
        <p:nvSpPr>
          <p:cNvPr id="4" name="文本框 3"/>
          <p:cNvSpPr txBox="1"/>
          <p:nvPr/>
        </p:nvSpPr>
        <p:spPr>
          <a:xfrm>
            <a:off x="561975" y="762000"/>
            <a:ext cx="8572500" cy="0"/>
          </a:xfrm>
          <a:prstGeom prst="rect">
            <a:avLst/>
          </a:prstGeom>
          <a:noFill/>
        </p:spPr>
        <p:txBody>
          <a:bodyPr lIns="0" tIns="0" rIns="0" bIns="0" rtlCol="0">
            <a:spAutoFit/>
          </a:bodyPr>
          <a:lstStyle/>
          <a:p>
            <a:pPr marL="0" marR="0" lvl="0" indent="0" algn="l" fontAlgn="base">
              <a:lnSpc>
                <a:spcPct val="125000"/>
              </a:lnSpc>
            </a:pPr>
            <a:r>
              <a:rPr lang="en-US" sz="2300" u="none" spc="0">
                <a:solidFill>
                  <a:srgbClr val="FFFFFF">
                    <a:alpha val="100000"/>
                  </a:srgbClr>
                </a:solidFill>
                <a:latin typeface="微软雅黑"/>
              </a:rPr>
              <a:t>3．探究导体电阻与</a:t>
            </a:r>
            <a:r>
              <a:rPr lang="en-US" sz="2300" u="none" spc="0">
                <a:solidFill>
                  <a:srgbClr val="FFD732">
                    <a:alpha val="100000"/>
                  </a:srgbClr>
                </a:solidFill>
                <a:latin typeface="微软雅黑"/>
              </a:rPr>
              <a:t>横截面积</a:t>
            </a:r>
            <a:r>
              <a:rPr lang="en-US" sz="2300" u="none" spc="0">
                <a:solidFill>
                  <a:srgbClr val="FFFFFF">
                    <a:alpha val="100000"/>
                  </a:srgbClr>
                </a:solidFill>
                <a:latin typeface="微软雅黑"/>
              </a:rPr>
              <a:t>的关系</a:t>
            </a:r>
          </a:p>
        </p:txBody>
      </p:sp>
      <p:sp>
        <p:nvSpPr>
          <p:cNvPr id="5" name="文本框 4"/>
          <p:cNvSpPr txBox="1"/>
          <p:nvPr/>
        </p:nvSpPr>
        <p:spPr>
          <a:xfrm>
            <a:off x="1009650" y="1247775"/>
            <a:ext cx="8124825" cy="0"/>
          </a:xfrm>
          <a:prstGeom prst="rect">
            <a:avLst/>
          </a:prstGeom>
          <a:noFill/>
        </p:spPr>
        <p:txBody>
          <a:bodyPr lIns="0" tIns="0" rIns="0" bIns="0" rtlCol="0">
            <a:spAutoFit/>
          </a:bodyPr>
          <a:lstStyle/>
          <a:p>
            <a:pPr marL="0" marR="0" lvl="0" indent="0" algn="l" fontAlgn="base">
              <a:lnSpc>
                <a:spcPct val="125000"/>
              </a:lnSpc>
            </a:pPr>
            <a:r>
              <a:rPr lang="en-US" sz="2300" u="none" spc="0">
                <a:solidFill>
                  <a:srgbClr val="FFFFFF">
                    <a:alpha val="100000"/>
                  </a:srgbClr>
                </a:solidFill>
                <a:latin typeface="微软雅黑"/>
              </a:rPr>
              <a:t>控制的不变量有_____、_____。</a:t>
            </a:r>
          </a:p>
        </p:txBody>
      </p:sp>
      <p:sp>
        <p:nvSpPr>
          <p:cNvPr id="6" name="文本框 5"/>
          <p:cNvSpPr txBox="1"/>
          <p:nvPr/>
        </p:nvSpPr>
        <p:spPr>
          <a:xfrm>
            <a:off x="552450" y="3400425"/>
            <a:ext cx="8582025" cy="0"/>
          </a:xfrm>
          <a:prstGeom prst="rect">
            <a:avLst/>
          </a:prstGeom>
          <a:noFill/>
        </p:spPr>
        <p:txBody>
          <a:bodyPr lIns="0" tIns="0" rIns="0" bIns="0" rtlCol="0">
            <a:spAutoFit/>
          </a:bodyPr>
          <a:lstStyle/>
          <a:p>
            <a:pPr marL="0" marR="0" lvl="0" indent="0" algn="l" fontAlgn="base">
              <a:lnSpc>
                <a:spcPct val="125000"/>
              </a:lnSpc>
            </a:pPr>
            <a:r>
              <a:rPr lang="en-US" sz="2300" u="none" spc="0">
                <a:solidFill>
                  <a:srgbClr val="FFFFFF">
                    <a:alpha val="100000"/>
                  </a:srgbClr>
                </a:solidFill>
                <a:latin typeface="微软雅黑"/>
              </a:rPr>
              <a:t>实验结论：</a:t>
            </a:r>
          </a:p>
        </p:txBody>
      </p:sp>
      <p:sp>
        <p:nvSpPr>
          <p:cNvPr id="7" name="文本框 6"/>
          <p:cNvSpPr txBox="1"/>
          <p:nvPr/>
        </p:nvSpPr>
        <p:spPr>
          <a:xfrm>
            <a:off x="4000500" y="2362200"/>
            <a:ext cx="5133975" cy="0"/>
          </a:xfrm>
          <a:prstGeom prst="rect">
            <a:avLst/>
          </a:prstGeom>
          <a:noFill/>
        </p:spPr>
        <p:txBody>
          <a:bodyPr lIns="0" tIns="0" rIns="0" bIns="0" rtlCol="0">
            <a:spAutoFit/>
          </a:bodyPr>
          <a:lstStyle/>
          <a:p>
            <a:pPr marL="0" marR="0" lvl="0" indent="0" algn="l" fontAlgn="base">
              <a:lnSpc>
                <a:spcPct val="125000"/>
              </a:lnSpc>
            </a:pPr>
            <a:r>
              <a:rPr lang="en-US" sz="2300" u="none" spc="0">
                <a:solidFill>
                  <a:srgbClr val="FFFFFF">
                    <a:alpha val="100000"/>
                  </a:srgbClr>
                </a:solidFill>
                <a:latin typeface="微软雅黑"/>
              </a:rPr>
              <a:t> </a:t>
            </a:r>
          </a:p>
        </p:txBody>
      </p:sp>
      <p:pic>
        <p:nvPicPr>
          <p:cNvPr id="8" name="图片 7"/>
          <p:cNvPicPr>
            <a:picLocks/>
          </p:cNvPicPr>
          <p:nvPr/>
        </p:nvPicPr>
        <p:blipFill>
          <a:blip r:embed="rId2"/>
          <a:stretch>
            <a:fillRect/>
          </a:stretch>
        </p:blipFill>
        <p:spPr>
          <a:xfrm>
            <a:off x="5610225" y="1866900"/>
            <a:ext cx="2800350" cy="1857375"/>
          </a:xfrm>
          <a:prstGeom prst="rect">
            <a:avLst/>
          </a:prstGeom>
        </p:spPr>
      </p:pic>
      <p:sp>
        <p:nvSpPr>
          <p:cNvPr id="9" name="文本框 8"/>
          <p:cNvSpPr txBox="1"/>
          <p:nvPr/>
        </p:nvSpPr>
        <p:spPr>
          <a:xfrm>
            <a:off x="3009900" y="1238250"/>
            <a:ext cx="6124575" cy="0"/>
          </a:xfrm>
          <a:prstGeom prst="rect">
            <a:avLst/>
          </a:prstGeom>
          <a:noFill/>
        </p:spPr>
        <p:txBody>
          <a:bodyPr lIns="0" tIns="0" rIns="0" bIns="0" rtlCol="0">
            <a:spAutoFit/>
          </a:bodyPr>
          <a:lstStyle/>
          <a:p>
            <a:pPr marL="0" marR="0" lvl="0" indent="0" algn="l" fontAlgn="base">
              <a:lnSpc>
                <a:spcPct val="125000"/>
              </a:lnSpc>
            </a:pPr>
            <a:r>
              <a:rPr lang="en-US" sz="2300" u="none" spc="0">
                <a:solidFill>
                  <a:srgbClr val="FFD732">
                    <a:alpha val="100000"/>
                  </a:srgbClr>
                </a:solidFill>
                <a:latin typeface="微软雅黑"/>
              </a:rPr>
              <a:t>材料</a:t>
            </a:r>
          </a:p>
        </p:txBody>
      </p:sp>
      <p:sp>
        <p:nvSpPr>
          <p:cNvPr id="10" name="文本框 9"/>
          <p:cNvSpPr txBox="1"/>
          <p:nvPr/>
        </p:nvSpPr>
        <p:spPr>
          <a:xfrm>
            <a:off x="3952875" y="1247775"/>
            <a:ext cx="5181600" cy="0"/>
          </a:xfrm>
          <a:prstGeom prst="rect">
            <a:avLst/>
          </a:prstGeom>
          <a:noFill/>
        </p:spPr>
        <p:txBody>
          <a:bodyPr lIns="0" tIns="0" rIns="0" bIns="0" rtlCol="0">
            <a:spAutoFit/>
          </a:bodyPr>
          <a:lstStyle/>
          <a:p>
            <a:pPr marL="0" marR="0" lvl="0" indent="0" algn="l" fontAlgn="base">
              <a:lnSpc>
                <a:spcPct val="125000"/>
              </a:lnSpc>
            </a:pPr>
            <a:r>
              <a:rPr lang="en-US" sz="2300" u="none" spc="0">
                <a:solidFill>
                  <a:srgbClr val="FFD732">
                    <a:alpha val="100000"/>
                  </a:srgbClr>
                </a:solidFill>
                <a:latin typeface="微软雅黑"/>
              </a:rPr>
              <a:t>长度 </a:t>
            </a:r>
          </a:p>
        </p:txBody>
      </p:sp>
      <p:graphicFrame>
        <p:nvGraphicFramePr>
          <p:cNvPr id="11" name="表格 10"/>
          <p:cNvGraphicFramePr>
            <a:graphicFrameLocks noGrp="1"/>
          </p:cNvGraphicFramePr>
          <p:nvPr/>
        </p:nvGraphicFramePr>
        <p:xfrm>
          <a:off x="619125" y="1919288"/>
          <a:ext cx="4981575" cy="1428750"/>
        </p:xfrm>
        <a:graphic>
          <a:graphicData uri="http://schemas.openxmlformats.org/drawingml/2006/table">
            <a:tbl>
              <a:tblPr firstRow="1" bandRow="1"/>
              <a:tblGrid>
                <a:gridCol w="714375"/>
                <a:gridCol w="1300163"/>
                <a:gridCol w="1666875"/>
                <a:gridCol w="1300163"/>
              </a:tblGrid>
              <a:tr h="476250">
                <a:tc>
                  <a:txBody>
                    <a:bodyPr/>
                    <a:lstStyle/>
                    <a:p>
                      <a:pPr marL="0" marR="0" lvl="0" indent="0" algn="l" fontAlgn="base">
                        <a:lnSpc>
                          <a:spcPct val="100000"/>
                        </a:lnSpc>
                      </a:pPr>
                      <a:endParaRPr/>
                    </a:p>
                  </a:txBody>
                  <a:tcPr marL="0" marR="0" marT="0" marB="0">
                    <a:lnL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fontAlgn="base">
                        <a:lnSpc>
                          <a:spcPct val="100000"/>
                        </a:lnSpc>
                      </a:pPr>
                      <a:endParaRPr/>
                    </a:p>
                  </a:txBody>
                  <a:tcPr marL="0" marR="0" marT="0" marB="0">
                    <a:lnL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fontAlgn="base">
                        <a:lnSpc>
                          <a:spcPct val="100000"/>
                        </a:lnSpc>
                      </a:pPr>
                      <a:endParaRPr/>
                    </a:p>
                  </a:txBody>
                  <a:tcPr marL="0" marR="0" marT="0" marB="0">
                    <a:lnL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fontAlgn="base">
                        <a:lnSpc>
                          <a:spcPct val="100000"/>
                        </a:lnSpc>
                      </a:pPr>
                      <a:endParaRPr/>
                    </a:p>
                  </a:txBody>
                  <a:tcPr marL="0" marR="0" marT="0" marB="0">
                    <a:lnL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noFill/>
                  </a:tcPr>
                </a:tc>
              </a:tr>
              <a:tr h="476250">
                <a:tc>
                  <a:txBody>
                    <a:bodyPr/>
                    <a:lstStyle/>
                    <a:p>
                      <a:pPr marL="0" marR="0" lvl="0" indent="0" algn="l" fontAlgn="base">
                        <a:lnSpc>
                          <a:spcPct val="100000"/>
                        </a:lnSpc>
                      </a:pPr>
                      <a:endParaRPr/>
                    </a:p>
                  </a:txBody>
                  <a:tcPr marL="0" marR="0" marT="0" marB="0">
                    <a:lnL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fontAlgn="base">
                        <a:lnSpc>
                          <a:spcPct val="100000"/>
                        </a:lnSpc>
                      </a:pPr>
                      <a:endParaRPr/>
                    </a:p>
                  </a:txBody>
                  <a:tcPr marL="0" marR="0" marT="0" marB="0">
                    <a:lnL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fontAlgn="base">
                        <a:lnSpc>
                          <a:spcPct val="100000"/>
                        </a:lnSpc>
                      </a:pPr>
                      <a:endParaRPr/>
                    </a:p>
                  </a:txBody>
                  <a:tcPr marL="0" marR="0" marT="0" marB="0">
                    <a:lnL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fontAlgn="base">
                        <a:lnSpc>
                          <a:spcPct val="100000"/>
                        </a:lnSpc>
                      </a:pPr>
                      <a:endParaRPr/>
                    </a:p>
                  </a:txBody>
                  <a:tcPr marL="0" marR="0" marT="0" marB="0">
                    <a:lnL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noFill/>
                  </a:tcPr>
                </a:tc>
              </a:tr>
              <a:tr h="476250">
                <a:tc>
                  <a:txBody>
                    <a:bodyPr/>
                    <a:lstStyle/>
                    <a:p>
                      <a:pPr marL="0" marR="0" lvl="0" indent="0" algn="l" fontAlgn="base">
                        <a:lnSpc>
                          <a:spcPct val="100000"/>
                        </a:lnSpc>
                      </a:pPr>
                      <a:endParaRPr/>
                    </a:p>
                  </a:txBody>
                  <a:tcPr marL="0" marR="0" marT="0" marB="0">
                    <a:lnL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fontAlgn="base">
                        <a:lnSpc>
                          <a:spcPct val="100000"/>
                        </a:lnSpc>
                      </a:pPr>
                      <a:endParaRPr/>
                    </a:p>
                  </a:txBody>
                  <a:tcPr marL="0" marR="0" marT="0" marB="0">
                    <a:lnL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fontAlgn="base">
                        <a:lnSpc>
                          <a:spcPct val="100000"/>
                        </a:lnSpc>
                      </a:pPr>
                      <a:endParaRPr/>
                    </a:p>
                  </a:txBody>
                  <a:tcPr marL="0" marR="0" marT="0" marB="0">
                    <a:lnL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fontAlgn="base">
                        <a:lnSpc>
                          <a:spcPct val="100000"/>
                        </a:lnSpc>
                      </a:pPr>
                      <a:endParaRPr/>
                    </a:p>
                  </a:txBody>
                  <a:tcPr marL="0" marR="0" marT="0" marB="0">
                    <a:lnL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noFill/>
                  </a:tcPr>
                </a:tc>
              </a:tr>
            </a:tbl>
          </a:graphicData>
        </a:graphic>
      </p:graphicFrame>
      <p:sp>
        <p:nvSpPr>
          <p:cNvPr id="12" name="文本框 11"/>
          <p:cNvSpPr txBox="1"/>
          <p:nvPr/>
        </p:nvSpPr>
        <p:spPr>
          <a:xfrm>
            <a:off x="1781175" y="2895600"/>
            <a:ext cx="7353300" cy="0"/>
          </a:xfrm>
          <a:prstGeom prst="rect">
            <a:avLst/>
          </a:prstGeom>
          <a:noFill/>
        </p:spPr>
        <p:txBody>
          <a:bodyPr lIns="0" tIns="0" rIns="0" bIns="0" rtlCol="0">
            <a:spAutoFit/>
          </a:bodyPr>
          <a:lstStyle/>
          <a:p>
            <a:pPr marL="0" marR="0" lvl="0" indent="0" algn="l" fontAlgn="base">
              <a:lnSpc>
                <a:spcPct val="125000"/>
              </a:lnSpc>
            </a:pPr>
            <a:r>
              <a:rPr lang="en-US" sz="2300" u="none" spc="0">
                <a:solidFill>
                  <a:srgbClr val="FFD732">
                    <a:alpha val="100000"/>
                  </a:srgbClr>
                </a:solidFill>
                <a:latin typeface="微软雅黑"/>
              </a:rPr>
              <a:t>亮</a:t>
            </a:r>
          </a:p>
        </p:txBody>
      </p:sp>
      <p:sp>
        <p:nvSpPr>
          <p:cNvPr id="13" name="文本框 12"/>
          <p:cNvSpPr txBox="1"/>
          <p:nvPr/>
        </p:nvSpPr>
        <p:spPr>
          <a:xfrm>
            <a:off x="4752975" y="2438400"/>
            <a:ext cx="4381500" cy="0"/>
          </a:xfrm>
          <a:prstGeom prst="rect">
            <a:avLst/>
          </a:prstGeom>
          <a:noFill/>
        </p:spPr>
        <p:txBody>
          <a:bodyPr lIns="0" tIns="0" rIns="0" bIns="0" rtlCol="0">
            <a:spAutoFit/>
          </a:bodyPr>
          <a:lstStyle/>
          <a:p>
            <a:pPr marL="0" marR="0" lvl="0" indent="0" algn="l" fontAlgn="base">
              <a:lnSpc>
                <a:spcPct val="125000"/>
              </a:lnSpc>
            </a:pPr>
            <a:r>
              <a:rPr lang="en-US" sz="2300" u="none" spc="0">
                <a:solidFill>
                  <a:srgbClr val="FFD732">
                    <a:alpha val="100000"/>
                  </a:srgbClr>
                </a:solidFill>
                <a:latin typeface="微软雅黑"/>
              </a:rPr>
              <a:t>大</a:t>
            </a:r>
          </a:p>
        </p:txBody>
      </p:sp>
      <p:sp>
        <p:nvSpPr>
          <p:cNvPr id="14" name="文本框 13"/>
          <p:cNvSpPr txBox="1"/>
          <p:nvPr/>
        </p:nvSpPr>
        <p:spPr>
          <a:xfrm>
            <a:off x="3257550" y="2438400"/>
            <a:ext cx="5876925" cy="0"/>
          </a:xfrm>
          <a:prstGeom prst="rect">
            <a:avLst/>
          </a:prstGeom>
          <a:noFill/>
        </p:spPr>
        <p:txBody>
          <a:bodyPr lIns="0" tIns="0" rIns="0" bIns="0" rtlCol="0">
            <a:spAutoFit/>
          </a:bodyPr>
          <a:lstStyle/>
          <a:p>
            <a:pPr marL="0" marR="0" lvl="0" indent="0" algn="l" fontAlgn="base">
              <a:lnSpc>
                <a:spcPct val="125000"/>
              </a:lnSpc>
            </a:pPr>
            <a:r>
              <a:rPr lang="en-US" sz="2300" u="none" spc="0">
                <a:solidFill>
                  <a:srgbClr val="FFD732">
                    <a:alpha val="100000"/>
                  </a:srgbClr>
                </a:solidFill>
                <a:latin typeface="微软雅黑"/>
              </a:rPr>
              <a:t>小</a:t>
            </a:r>
          </a:p>
        </p:txBody>
      </p:sp>
      <p:sp>
        <p:nvSpPr>
          <p:cNvPr id="15" name="文本框 14"/>
          <p:cNvSpPr txBox="1"/>
          <p:nvPr/>
        </p:nvSpPr>
        <p:spPr>
          <a:xfrm>
            <a:off x="1781175" y="2438400"/>
            <a:ext cx="7353300" cy="0"/>
          </a:xfrm>
          <a:prstGeom prst="rect">
            <a:avLst/>
          </a:prstGeom>
          <a:noFill/>
        </p:spPr>
        <p:txBody>
          <a:bodyPr lIns="0" tIns="0" rIns="0" bIns="0" rtlCol="0">
            <a:spAutoFit/>
          </a:bodyPr>
          <a:lstStyle/>
          <a:p>
            <a:pPr marL="0" marR="0" lvl="0" indent="0" algn="l" fontAlgn="base">
              <a:lnSpc>
                <a:spcPct val="125000"/>
              </a:lnSpc>
            </a:pPr>
            <a:r>
              <a:rPr lang="en-US" sz="2300" u="none" spc="0">
                <a:solidFill>
                  <a:srgbClr val="FFD732">
                    <a:alpha val="100000"/>
                  </a:srgbClr>
                </a:solidFill>
                <a:latin typeface="微软雅黑"/>
              </a:rPr>
              <a:t>暗</a:t>
            </a:r>
          </a:p>
        </p:txBody>
      </p:sp>
      <p:sp>
        <p:nvSpPr>
          <p:cNvPr id="16" name="文本框 15"/>
          <p:cNvSpPr txBox="1"/>
          <p:nvPr/>
        </p:nvSpPr>
        <p:spPr>
          <a:xfrm>
            <a:off x="4762500" y="2895600"/>
            <a:ext cx="4371975" cy="0"/>
          </a:xfrm>
          <a:prstGeom prst="rect">
            <a:avLst/>
          </a:prstGeom>
          <a:noFill/>
        </p:spPr>
        <p:txBody>
          <a:bodyPr lIns="0" tIns="0" rIns="0" bIns="0" rtlCol="0">
            <a:spAutoFit/>
          </a:bodyPr>
          <a:lstStyle/>
          <a:p>
            <a:pPr marL="0" marR="0" lvl="0" indent="0" algn="l" fontAlgn="base">
              <a:lnSpc>
                <a:spcPct val="125000"/>
              </a:lnSpc>
            </a:pPr>
            <a:r>
              <a:rPr lang="en-US" sz="2300" u="none" spc="0">
                <a:solidFill>
                  <a:srgbClr val="FFD732">
                    <a:alpha val="100000"/>
                  </a:srgbClr>
                </a:solidFill>
                <a:latin typeface="微软雅黑"/>
              </a:rPr>
              <a:t>小</a:t>
            </a:r>
          </a:p>
        </p:txBody>
      </p:sp>
      <p:sp>
        <p:nvSpPr>
          <p:cNvPr id="17" name="文本框 16"/>
          <p:cNvSpPr txBox="1"/>
          <p:nvPr/>
        </p:nvSpPr>
        <p:spPr>
          <a:xfrm>
            <a:off x="3257550" y="2895600"/>
            <a:ext cx="5876925" cy="0"/>
          </a:xfrm>
          <a:prstGeom prst="rect">
            <a:avLst/>
          </a:prstGeom>
          <a:noFill/>
        </p:spPr>
        <p:txBody>
          <a:bodyPr lIns="0" tIns="0" rIns="0" bIns="0" rtlCol="0">
            <a:spAutoFit/>
          </a:bodyPr>
          <a:lstStyle/>
          <a:p>
            <a:pPr marL="0" marR="0" lvl="0" indent="0" algn="l" fontAlgn="base">
              <a:lnSpc>
                <a:spcPct val="125000"/>
              </a:lnSpc>
            </a:pPr>
            <a:r>
              <a:rPr lang="en-US" sz="2300" u="none" spc="0">
                <a:solidFill>
                  <a:srgbClr val="FFD732">
                    <a:alpha val="100000"/>
                  </a:srgbClr>
                </a:solidFill>
                <a:latin typeface="微软雅黑"/>
              </a:rPr>
              <a:t>大</a:t>
            </a:r>
          </a:p>
        </p:txBody>
      </p:sp>
      <p:sp>
        <p:nvSpPr>
          <p:cNvPr id="18" name="文本框 17"/>
          <p:cNvSpPr txBox="1"/>
          <p:nvPr/>
        </p:nvSpPr>
        <p:spPr>
          <a:xfrm>
            <a:off x="909638" y="2409825"/>
            <a:ext cx="8224838" cy="0"/>
          </a:xfrm>
          <a:prstGeom prst="rect">
            <a:avLst/>
          </a:prstGeom>
          <a:noFill/>
        </p:spPr>
        <p:txBody>
          <a:bodyPr lIns="0" tIns="0" rIns="0" bIns="0" rtlCol="0">
            <a:spAutoFit/>
          </a:bodyPr>
          <a:lstStyle/>
          <a:p>
            <a:pPr marL="0" marR="0" lvl="0" indent="0" algn="l" fontAlgn="base">
              <a:lnSpc>
                <a:spcPct val="125000"/>
              </a:lnSpc>
            </a:pPr>
            <a:r>
              <a:rPr lang="en-US" sz="2300" u="none" spc="0">
                <a:solidFill>
                  <a:srgbClr val="FFFFFF">
                    <a:alpha val="100000"/>
                  </a:srgbClr>
                </a:solidFill>
                <a:latin typeface="微软雅黑"/>
              </a:rPr>
              <a:t>2</a:t>
            </a:r>
          </a:p>
        </p:txBody>
      </p:sp>
      <p:sp>
        <p:nvSpPr>
          <p:cNvPr id="19" name="文本框 18"/>
          <p:cNvSpPr txBox="1"/>
          <p:nvPr/>
        </p:nvSpPr>
        <p:spPr>
          <a:xfrm>
            <a:off x="909638" y="2905125"/>
            <a:ext cx="8224838" cy="0"/>
          </a:xfrm>
          <a:prstGeom prst="rect">
            <a:avLst/>
          </a:prstGeom>
          <a:noFill/>
        </p:spPr>
        <p:txBody>
          <a:bodyPr lIns="0" tIns="0" rIns="0" bIns="0" rtlCol="0">
            <a:spAutoFit/>
          </a:bodyPr>
          <a:lstStyle/>
          <a:p>
            <a:pPr marL="0" marR="0" lvl="0" indent="0" algn="l" fontAlgn="base">
              <a:lnSpc>
                <a:spcPct val="125000"/>
              </a:lnSpc>
            </a:pPr>
            <a:r>
              <a:rPr lang="en-US" sz="2300" u="none" spc="0">
                <a:solidFill>
                  <a:srgbClr val="FFFFFF">
                    <a:alpha val="100000"/>
                  </a:srgbClr>
                </a:solidFill>
                <a:latin typeface="微软雅黑"/>
              </a:rPr>
              <a:t>4</a:t>
            </a:r>
          </a:p>
        </p:txBody>
      </p:sp>
      <p:sp>
        <p:nvSpPr>
          <p:cNvPr id="20" name="文本框 19"/>
          <p:cNvSpPr txBox="1"/>
          <p:nvPr/>
        </p:nvSpPr>
        <p:spPr>
          <a:xfrm>
            <a:off x="552450" y="3810000"/>
            <a:ext cx="8582025" cy="0"/>
          </a:xfrm>
          <a:prstGeom prst="rect">
            <a:avLst/>
          </a:prstGeom>
          <a:noFill/>
        </p:spPr>
        <p:txBody>
          <a:bodyPr lIns="0" tIns="0" rIns="0" bIns="0" rtlCol="0">
            <a:spAutoFit/>
          </a:bodyPr>
          <a:lstStyle/>
          <a:p>
            <a:pPr marL="0" marR="0" lvl="0" indent="0" algn="l" fontAlgn="base">
              <a:lnSpc>
                <a:spcPct val="125000"/>
              </a:lnSpc>
            </a:pPr>
            <a:r>
              <a:rPr lang="en-US" sz="2300" u="none" spc="0">
                <a:solidFill>
                  <a:srgbClr val="FFD732">
                    <a:alpha val="100000"/>
                  </a:srgbClr>
                </a:solidFill>
                <a:latin typeface="微软雅黑"/>
              </a:rPr>
              <a:t>导体的电阻与</a:t>
            </a:r>
            <a:r>
              <a:rPr lang="en-US" sz="2300" u="none" spc="0">
                <a:solidFill>
                  <a:srgbClr val="F65E5E">
                    <a:alpha val="100000"/>
                  </a:srgbClr>
                </a:solidFill>
                <a:latin typeface="微软雅黑"/>
              </a:rPr>
              <a:t>横截面积</a:t>
            </a:r>
            <a:r>
              <a:rPr lang="en-US" sz="2300" u="none" spc="0">
                <a:solidFill>
                  <a:srgbClr val="FFD732">
                    <a:alpha val="100000"/>
                  </a:srgbClr>
                </a:solidFill>
                <a:latin typeface="微软雅黑"/>
              </a:rPr>
              <a:t>有关；
材料、长度相同，导体的横截面积</a:t>
            </a:r>
            <a:r>
              <a:rPr lang="en-US" sz="2300" u="none" spc="0">
                <a:solidFill>
                  <a:srgbClr val="F65E5E">
                    <a:alpha val="100000"/>
                  </a:srgbClr>
                </a:solidFill>
                <a:latin typeface="微软雅黑"/>
              </a:rPr>
              <a:t>越大，电阻越小</a:t>
            </a:r>
            <a:r>
              <a:rPr lang="en-US" sz="2300" u="none" spc="0">
                <a:solidFill>
                  <a:srgbClr val="FFD732">
                    <a:alpha val="100000"/>
                  </a:srgbClr>
                </a:solidFill>
                <a:latin typeface="微软雅黑"/>
              </a:rPr>
              <a:t>。</a:t>
            </a:r>
          </a:p>
        </p:txBody>
      </p:sp>
      <p:sp>
        <p:nvSpPr>
          <p:cNvPr id="21" name="文本框 20"/>
          <p:cNvSpPr txBox="1"/>
          <p:nvPr/>
        </p:nvSpPr>
        <p:spPr>
          <a:xfrm>
            <a:off x="704850" y="1952625"/>
            <a:ext cx="8429625" cy="0"/>
          </a:xfrm>
          <a:prstGeom prst="rect">
            <a:avLst/>
          </a:prstGeom>
          <a:noFill/>
        </p:spPr>
        <p:txBody>
          <a:bodyPr lIns="0" tIns="0" rIns="0" bIns="0" rtlCol="0">
            <a:spAutoFit/>
          </a:bodyPr>
          <a:lstStyle/>
          <a:p>
            <a:pPr marL="0" marR="0" lvl="0" indent="0" algn="l" fontAlgn="base">
              <a:lnSpc>
                <a:spcPct val="125000"/>
              </a:lnSpc>
            </a:pPr>
            <a:r>
              <a:rPr lang="en-US" sz="2300" u="none" spc="0">
                <a:solidFill>
                  <a:srgbClr val="FFFFFF">
                    <a:alpha val="100000"/>
                  </a:srgbClr>
                </a:solidFill>
                <a:latin typeface="微软雅黑"/>
              </a:rPr>
              <a:t>导体</a:t>
            </a:r>
          </a:p>
        </p:txBody>
      </p:sp>
      <p:sp>
        <p:nvSpPr>
          <p:cNvPr id="22" name="文本框 21"/>
          <p:cNvSpPr txBox="1"/>
          <p:nvPr/>
        </p:nvSpPr>
        <p:spPr>
          <a:xfrm>
            <a:off x="1400175" y="1952625"/>
            <a:ext cx="7734300" cy="0"/>
          </a:xfrm>
          <a:prstGeom prst="rect">
            <a:avLst/>
          </a:prstGeom>
          <a:noFill/>
        </p:spPr>
        <p:txBody>
          <a:bodyPr lIns="0" tIns="0" rIns="0" bIns="0" rtlCol="0">
            <a:spAutoFit/>
          </a:bodyPr>
          <a:lstStyle/>
          <a:p>
            <a:pPr marL="0" marR="0" lvl="0" indent="0" algn="l" fontAlgn="base">
              <a:lnSpc>
                <a:spcPct val="125000"/>
              </a:lnSpc>
            </a:pPr>
            <a:r>
              <a:rPr lang="en-US" sz="2300" u="none" spc="0">
                <a:solidFill>
                  <a:srgbClr val="FFFFFF">
                    <a:alpha val="100000"/>
                  </a:srgbClr>
                </a:solidFill>
                <a:latin typeface="微软雅黑"/>
              </a:rPr>
              <a:t>灯的亮度</a:t>
            </a:r>
          </a:p>
        </p:txBody>
      </p:sp>
      <p:sp>
        <p:nvSpPr>
          <p:cNvPr id="23" name="文本框 22"/>
          <p:cNvSpPr txBox="1"/>
          <p:nvPr/>
        </p:nvSpPr>
        <p:spPr>
          <a:xfrm>
            <a:off x="2752725" y="1952625"/>
            <a:ext cx="6381750" cy="0"/>
          </a:xfrm>
          <a:prstGeom prst="rect">
            <a:avLst/>
          </a:prstGeom>
          <a:noFill/>
        </p:spPr>
        <p:txBody>
          <a:bodyPr lIns="0" tIns="0" rIns="0" bIns="0" rtlCol="0">
            <a:spAutoFit/>
          </a:bodyPr>
          <a:lstStyle/>
          <a:p>
            <a:pPr marL="0" marR="0" lvl="0" indent="0" algn="l" fontAlgn="base">
              <a:lnSpc>
                <a:spcPct val="125000"/>
              </a:lnSpc>
            </a:pPr>
            <a:r>
              <a:rPr lang="en-US" sz="2300" u="none" spc="0">
                <a:solidFill>
                  <a:srgbClr val="FFFFFF">
                    <a:alpha val="100000"/>
                  </a:srgbClr>
                </a:solidFill>
                <a:latin typeface="微软雅黑"/>
              </a:rPr>
              <a:t>电流表示数</a:t>
            </a:r>
          </a:p>
        </p:txBody>
      </p:sp>
      <p:sp>
        <p:nvSpPr>
          <p:cNvPr id="24" name="文本框 23"/>
          <p:cNvSpPr txBox="1"/>
          <p:nvPr/>
        </p:nvSpPr>
        <p:spPr>
          <a:xfrm>
            <a:off x="4343400" y="1952625"/>
            <a:ext cx="4791075" cy="0"/>
          </a:xfrm>
          <a:prstGeom prst="rect">
            <a:avLst/>
          </a:prstGeom>
          <a:noFill/>
        </p:spPr>
        <p:txBody>
          <a:bodyPr lIns="0" tIns="0" rIns="0" bIns="0" rtlCol="0">
            <a:spAutoFit/>
          </a:bodyPr>
          <a:lstStyle/>
          <a:p>
            <a:pPr marL="0" marR="0" lvl="0" indent="0" algn="l" fontAlgn="base">
              <a:lnSpc>
                <a:spcPct val="125000"/>
              </a:lnSpc>
            </a:pPr>
            <a:r>
              <a:rPr lang="en-US" sz="2300" u="none" spc="0">
                <a:solidFill>
                  <a:srgbClr val="FFFFFF">
                    <a:alpha val="100000"/>
                  </a:srgbClr>
                </a:solidFill>
                <a:latin typeface="微软雅黑"/>
              </a:rPr>
              <a:t>电阻大小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8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1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4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0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3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4" fill="hold">
                      <p:stCondLst>
                        <p:cond delay="indefinite"/>
                      </p:stCondLst>
                      <p:childTnLst>
                        <p:par>
                          <p:cTn id="55" fill="hold">
                            <p:stCondLst>
                              <p:cond delay="0"/>
                            </p:stCondLst>
                            <p:childTnLst>
                              <p:par>
                                <p:cTn id="56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8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3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9" grpId="0"/>
      <p:bldP spid="10" grpId="0"/>
      <p:bldP spid="11" grpId="0"/>
      <p:bldP spid="12" grpId="0"/>
      <p:bldP spid="13" grpId="0"/>
      <p:bldP spid="14" grpId="0"/>
      <p:bldP spid="15" grpId="0"/>
      <p:bldP spid="16" grpId="0"/>
      <p:bldP spid="17" grpId="0"/>
      <p:bldP spid="18" grpId="0"/>
      <p:bldP spid="19" grpId="0"/>
      <p:bldP spid="20" grpId="0"/>
      <p:bldP spid="21" grpId="0"/>
      <p:bldP spid="22" grpId="0"/>
      <p:bldP spid="23" grpId="0"/>
      <p:bldP spid="24" grpId="0"/>
    </p:bld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383747">
            <a:alpha val="100000"/>
          </a:srgbClr>
        </a:solidFill>
        <a:effectLst/>
      </p:bgPr>
    </p:bg>
    <p:spTree>
      <p:nvGrpSpPr>
        <p:cNvPr id="1" name=""/>
        <p:cNvGrpSpPr/>
        <p:nvPr/>
      </p:nvGrpSpPr>
      <p:grpSpPr>
        <a:xfrm>
          <a:off x="381000" y="276225"/>
          <a:ext cx="9134475" cy="3609975"/>
          <a:chOff x="381000" y="276225"/>
          <a:chExt cx="9134475" cy="3609975"/>
        </a:xfrm>
      </p:grpSpPr>
      <p:sp>
        <p:nvSpPr>
          <p:cNvPr id="2" name="文本框 1"/>
          <p:cNvSpPr txBox="1"/>
          <p:nvPr/>
        </p:nvSpPr>
        <p:spPr>
          <a:xfrm>
            <a:off x="752475" y="800100"/>
            <a:ext cx="8382000" cy="0"/>
          </a:xfrm>
          <a:prstGeom prst="rect">
            <a:avLst/>
          </a:prstGeom>
          <a:noFill/>
        </p:spPr>
        <p:txBody>
          <a:bodyPr lIns="0" tIns="0" rIns="0" bIns="0" rtlCol="0">
            <a:spAutoFit/>
          </a:bodyPr>
          <a:lstStyle/>
          <a:p>
            <a:pPr marL="0" marR="0" lvl="0" indent="0" algn="l" fontAlgn="base">
              <a:lnSpc>
                <a:spcPct val="125000"/>
              </a:lnSpc>
            </a:pPr>
            <a:r>
              <a:rPr lang="en-US" sz="2300" u="none" spc="0">
                <a:solidFill>
                  <a:srgbClr val="FFFFFF">
                    <a:alpha val="100000"/>
                  </a:srgbClr>
                </a:solidFill>
                <a:latin typeface="微软雅黑"/>
              </a:rPr>
              <a:t>实验结论</a:t>
            </a:r>
          </a:p>
        </p:txBody>
      </p:sp>
      <p:sp>
        <p:nvSpPr>
          <p:cNvPr id="3" name="文本框 2"/>
          <p:cNvSpPr txBox="1"/>
          <p:nvPr/>
        </p:nvSpPr>
        <p:spPr>
          <a:xfrm>
            <a:off x="752475" y="1228725"/>
            <a:ext cx="7848600" cy="0"/>
          </a:xfrm>
          <a:prstGeom prst="rect">
            <a:avLst/>
          </a:prstGeom>
          <a:noFill/>
        </p:spPr>
        <p:txBody>
          <a:bodyPr lIns="0" tIns="0" rIns="0" bIns="0" rtlCol="0">
            <a:spAutoFit/>
          </a:bodyPr>
          <a:lstStyle/>
          <a:p>
            <a:pPr marL="0" marR="0" lvl="0" indent="0" algn="l" fontAlgn="base">
              <a:lnSpc>
                <a:spcPct val="125000"/>
              </a:lnSpc>
            </a:pPr>
            <a:r>
              <a:rPr lang="en-US" sz="2300" u="none" spc="0">
                <a:solidFill>
                  <a:srgbClr val="FFFFFF">
                    <a:alpha val="100000"/>
                  </a:srgbClr>
                </a:solidFill>
                <a:latin typeface="微软雅黑"/>
              </a:rPr>
              <a:t>在材料、横截面积相同的情况下，导体的</a:t>
            </a:r>
            <a:r>
              <a:rPr lang="en-US" sz="2300" u="none" spc="0">
                <a:solidFill>
                  <a:srgbClr val="FFD732">
                    <a:alpha val="100000"/>
                  </a:srgbClr>
                </a:solidFill>
                <a:latin typeface="微软雅黑"/>
              </a:rPr>
              <a:t>电阻跟长度有关</a:t>
            </a:r>
            <a:r>
              <a:rPr lang="en-US" sz="2300" u="none" spc="0">
                <a:solidFill>
                  <a:srgbClr val="FFFFFF">
                    <a:alpha val="100000"/>
                  </a:srgbClr>
                </a:solidFill>
                <a:latin typeface="微软雅黑"/>
              </a:rPr>
              <a:t>，</a:t>
            </a:r>
            <a:r>
              <a:rPr lang="en-US" sz="2300" u="none" spc="0">
                <a:solidFill>
                  <a:srgbClr val="F65E5E">
                    <a:alpha val="100000"/>
                  </a:srgbClr>
                </a:solidFill>
                <a:latin typeface="微软雅黑"/>
              </a:rPr>
              <a:t>长度</a:t>
            </a:r>
            <a:r>
              <a:rPr lang="en-US" sz="2300" u="none" spc="0">
                <a:solidFill>
                  <a:srgbClr val="FFFFFF">
                    <a:alpha val="100000"/>
                  </a:srgbClr>
                </a:solidFill>
                <a:latin typeface="微软雅黑"/>
              </a:rPr>
              <a:t>越</a:t>
            </a:r>
            <a:r>
              <a:rPr lang="en-US" sz="2300" u="none" spc="0">
                <a:solidFill>
                  <a:srgbClr val="F65E5E">
                    <a:alpha val="100000"/>
                  </a:srgbClr>
                </a:solidFill>
                <a:latin typeface="微软雅黑"/>
              </a:rPr>
              <a:t>长</a:t>
            </a:r>
            <a:r>
              <a:rPr lang="en-US" sz="2300" u="none" spc="0">
                <a:solidFill>
                  <a:srgbClr val="FFFFFF">
                    <a:alpha val="100000"/>
                  </a:srgbClr>
                </a:solidFill>
                <a:latin typeface="微软雅黑"/>
              </a:rPr>
              <a:t>，电阻越</a:t>
            </a:r>
            <a:r>
              <a:rPr lang="en-US" sz="2300" u="none" spc="0">
                <a:solidFill>
                  <a:srgbClr val="F65E5E">
                    <a:alpha val="100000"/>
                  </a:srgbClr>
                </a:solidFill>
                <a:latin typeface="微软雅黑"/>
              </a:rPr>
              <a:t>大</a:t>
            </a:r>
            <a:r>
              <a:rPr lang="en-US" sz="2300" u="none" spc="0">
                <a:solidFill>
                  <a:srgbClr val="FFFFFF">
                    <a:alpha val="100000"/>
                  </a:srgbClr>
                </a:solidFill>
                <a:latin typeface="微软雅黑"/>
              </a:rPr>
              <a:t>。</a:t>
            </a:r>
          </a:p>
        </p:txBody>
      </p:sp>
      <p:sp>
        <p:nvSpPr>
          <p:cNvPr id="4" name="文本框 3"/>
          <p:cNvSpPr txBox="1"/>
          <p:nvPr/>
        </p:nvSpPr>
        <p:spPr>
          <a:xfrm>
            <a:off x="752475" y="2305050"/>
            <a:ext cx="7772400" cy="0"/>
          </a:xfrm>
          <a:prstGeom prst="rect">
            <a:avLst/>
          </a:prstGeom>
          <a:noFill/>
        </p:spPr>
        <p:txBody>
          <a:bodyPr lIns="0" tIns="0" rIns="0" bIns="0" rtlCol="0">
            <a:spAutoFit/>
          </a:bodyPr>
          <a:lstStyle/>
          <a:p>
            <a:pPr marL="0" marR="0" lvl="0" indent="0" algn="l" fontAlgn="base">
              <a:lnSpc>
                <a:spcPct val="125000"/>
              </a:lnSpc>
            </a:pPr>
            <a:r>
              <a:rPr lang="en-US" sz="2300" u="none" spc="0">
                <a:solidFill>
                  <a:srgbClr val="FFFFFF">
                    <a:alpha val="100000"/>
                  </a:srgbClr>
                </a:solidFill>
                <a:latin typeface="微软雅黑"/>
              </a:rPr>
              <a:t>在材料、长度相同的情况下，导体的</a:t>
            </a:r>
            <a:r>
              <a:rPr lang="en-US" sz="2300" u="none" spc="0">
                <a:solidFill>
                  <a:srgbClr val="FFD732">
                    <a:alpha val="100000"/>
                  </a:srgbClr>
                </a:solidFill>
                <a:latin typeface="微软雅黑"/>
              </a:rPr>
              <a:t>电阻跟横截面积有关</a:t>
            </a:r>
            <a:r>
              <a:rPr lang="en-US" sz="2300" u="none" spc="0">
                <a:solidFill>
                  <a:srgbClr val="FFFFFF">
                    <a:alpha val="100000"/>
                  </a:srgbClr>
                </a:solidFill>
                <a:latin typeface="微软雅黑"/>
              </a:rPr>
              <a:t>，</a:t>
            </a:r>
            <a:r>
              <a:rPr lang="en-US" sz="2300" u="none" spc="0">
                <a:solidFill>
                  <a:srgbClr val="F65E5E">
                    <a:alpha val="100000"/>
                  </a:srgbClr>
                </a:solidFill>
                <a:latin typeface="微软雅黑"/>
              </a:rPr>
              <a:t>横截面积</a:t>
            </a:r>
            <a:r>
              <a:rPr lang="en-US" sz="2300" u="none" spc="0">
                <a:solidFill>
                  <a:srgbClr val="FFFFFF">
                    <a:alpha val="100000"/>
                  </a:srgbClr>
                </a:solidFill>
                <a:latin typeface="微软雅黑"/>
              </a:rPr>
              <a:t>越</a:t>
            </a:r>
            <a:r>
              <a:rPr lang="en-US" sz="2300" u="none" spc="0">
                <a:solidFill>
                  <a:srgbClr val="F65E5E">
                    <a:alpha val="100000"/>
                  </a:srgbClr>
                </a:solidFill>
                <a:latin typeface="微软雅黑"/>
              </a:rPr>
              <a:t>大</a:t>
            </a:r>
            <a:r>
              <a:rPr lang="en-US" sz="2300" u="none" spc="0">
                <a:solidFill>
                  <a:srgbClr val="FFFFFF">
                    <a:alpha val="100000"/>
                  </a:srgbClr>
                </a:solidFill>
                <a:latin typeface="微软雅黑"/>
              </a:rPr>
              <a:t>，电阻越</a:t>
            </a:r>
            <a:r>
              <a:rPr lang="en-US" sz="2300" u="none" spc="0">
                <a:solidFill>
                  <a:srgbClr val="F65E5E">
                    <a:alpha val="100000"/>
                  </a:srgbClr>
                </a:solidFill>
                <a:latin typeface="微软雅黑"/>
              </a:rPr>
              <a:t>小</a:t>
            </a:r>
            <a:r>
              <a:rPr lang="en-US" sz="2300" u="none" spc="0">
                <a:solidFill>
                  <a:srgbClr val="FFFFFF">
                    <a:alpha val="100000"/>
                  </a:srgbClr>
                </a:solidFill>
                <a:latin typeface="微软雅黑"/>
              </a:rPr>
              <a:t>。</a:t>
            </a:r>
          </a:p>
        </p:txBody>
      </p:sp>
      <p:sp>
        <p:nvSpPr>
          <p:cNvPr id="5" name="文本框 4"/>
          <p:cNvSpPr txBox="1"/>
          <p:nvPr/>
        </p:nvSpPr>
        <p:spPr>
          <a:xfrm>
            <a:off x="752475" y="3305175"/>
            <a:ext cx="7886700" cy="0"/>
          </a:xfrm>
          <a:prstGeom prst="rect">
            <a:avLst/>
          </a:prstGeom>
          <a:noFill/>
        </p:spPr>
        <p:txBody>
          <a:bodyPr lIns="0" tIns="0" rIns="0" bIns="0" rtlCol="0">
            <a:spAutoFit/>
          </a:bodyPr>
          <a:lstStyle/>
          <a:p>
            <a:pPr marL="0" marR="0" lvl="0" indent="0" algn="l" fontAlgn="base">
              <a:lnSpc>
                <a:spcPct val="125000"/>
              </a:lnSpc>
            </a:pPr>
            <a:r>
              <a:rPr lang="en-US" sz="2300" u="none" spc="0">
                <a:solidFill>
                  <a:srgbClr val="FFFFFF">
                    <a:alpha val="100000"/>
                  </a:srgbClr>
                </a:solidFill>
                <a:latin typeface="微软雅黑"/>
              </a:rPr>
              <a:t>注意：导体的电阻是导体本身的一种性质。只与它本身的</a:t>
            </a:r>
            <a:r>
              <a:rPr lang="en-US" sz="2300" u="none" spc="0">
                <a:solidFill>
                  <a:srgbClr val="FFD732">
                    <a:alpha val="100000"/>
                  </a:srgbClr>
                </a:solidFill>
                <a:latin typeface="微软雅黑"/>
              </a:rPr>
              <a:t>材料、长度、横截面积</a:t>
            </a:r>
            <a:r>
              <a:rPr lang="en-US" sz="2300" u="none" spc="0">
                <a:solidFill>
                  <a:srgbClr val="FFFFFF">
                    <a:alpha val="100000"/>
                  </a:srgbClr>
                </a:solidFill>
                <a:latin typeface="微软雅黑"/>
              </a:rPr>
              <a:t>有关，</a:t>
            </a:r>
            <a:r>
              <a:rPr lang="en-US" sz="2300" u="none" spc="0">
                <a:solidFill>
                  <a:srgbClr val="FFD732">
                    <a:alpha val="100000"/>
                  </a:srgbClr>
                </a:solidFill>
                <a:latin typeface="微软雅黑"/>
              </a:rPr>
              <a:t>与通过导体的电流大小和导体两端的电压大小无关</a:t>
            </a:r>
            <a:r>
              <a:rPr lang="en-US" sz="2300" u="none" spc="0">
                <a:solidFill>
                  <a:srgbClr val="FFFFFF">
                    <a:alpha val="100000"/>
                  </a:srgbClr>
                </a:solidFill>
                <a:latin typeface="微软雅黑"/>
              </a:rPr>
              <a:t>。 也与是否有电无关。</a:t>
            </a:r>
          </a:p>
        </p:txBody>
      </p:sp>
      <p:sp>
        <p:nvSpPr>
          <p:cNvPr id="6" name="文本框 5"/>
          <p:cNvSpPr txBox="1"/>
          <p:nvPr/>
        </p:nvSpPr>
        <p:spPr>
          <a:xfrm>
            <a:off x="381000" y="390525"/>
            <a:ext cx="57150" cy="304800"/>
          </a:xfrm>
          <a:prstGeom prst="rect">
            <a:avLst/>
          </a:prstGeom>
          <a:solidFill>
            <a:srgbClr val="F65D5D">
              <a:alpha val="100000"/>
            </a:srgbClr>
          </a:solidFill>
        </p:spPr>
        <p:txBody>
          <a:bodyPr lIns="91440" tIns="45720" rIns="91440" bIns="45720" rtlCol="0">
            <a:spAutoFit/>
          </a:bodyPr>
          <a:lstStyle/>
          <a:p>
            <a:pPr marL="0" marR="0" lvl="0" indent="0" algn="l" fontAlgn="base">
              <a:lnSpc>
                <a:spcPct val="100000"/>
              </a:lnSpc>
            </a:pPr>
            <a:endParaRPr/>
          </a:p>
        </p:txBody>
      </p:sp>
      <p:sp>
        <p:nvSpPr>
          <p:cNvPr id="7" name="文本框 6"/>
          <p:cNvSpPr txBox="1"/>
          <p:nvPr/>
        </p:nvSpPr>
        <p:spPr>
          <a:xfrm>
            <a:off x="561975" y="276225"/>
            <a:ext cx="8572500" cy="0"/>
          </a:xfrm>
          <a:prstGeom prst="rect">
            <a:avLst/>
          </a:prstGeom>
          <a:noFill/>
        </p:spPr>
        <p:txBody>
          <a:bodyPr lIns="0" tIns="0" rIns="0" bIns="0" rtlCol="0">
            <a:spAutoFit/>
          </a:bodyPr>
          <a:lstStyle/>
          <a:p>
            <a:pPr marL="0" marR="0" lvl="0" indent="0" algn="l" fontAlgn="base">
              <a:lnSpc>
                <a:spcPct val="125000"/>
              </a:lnSpc>
            </a:pPr>
            <a:r>
              <a:rPr lang="en-US" sz="2400" b="1" u="none" spc="0">
                <a:solidFill>
                  <a:srgbClr val="FFFFFF">
                    <a:alpha val="100000"/>
                  </a:srgbClr>
                </a:solidFill>
                <a:latin typeface="微软雅黑"/>
              </a:rPr>
              <a:t>探究影响电阻大小的因素</a:t>
            </a:r>
          </a:p>
        </p:txBody>
      </p:sp>
      <p:pic>
        <p:nvPicPr>
          <p:cNvPr id="8" name="图片 7"/>
          <p:cNvPicPr>
            <a:picLocks/>
          </p:cNvPicPr>
          <p:nvPr/>
        </p:nvPicPr>
        <p:blipFill>
          <a:blip r:embed="rId2"/>
          <a:stretch>
            <a:fillRect/>
          </a:stretch>
        </p:blipFill>
        <p:spPr>
          <a:xfrm>
            <a:off x="561975" y="1390650"/>
            <a:ext cx="114300" cy="114300"/>
          </a:xfrm>
          <a:prstGeom prst="rect">
            <a:avLst/>
          </a:prstGeom>
        </p:spPr>
      </p:pic>
      <p:pic>
        <p:nvPicPr>
          <p:cNvPr id="9" name="图片 8"/>
          <p:cNvPicPr>
            <a:picLocks/>
          </p:cNvPicPr>
          <p:nvPr/>
        </p:nvPicPr>
        <p:blipFill>
          <a:blip r:embed="rId2"/>
          <a:stretch>
            <a:fillRect/>
          </a:stretch>
        </p:blipFill>
        <p:spPr>
          <a:xfrm>
            <a:off x="561975" y="2457450"/>
            <a:ext cx="114300" cy="114300"/>
          </a:xfrm>
          <a:prstGeom prst="rect">
            <a:avLst/>
          </a:prstGeom>
        </p:spPr>
      </p:pic>
      <p:pic>
        <p:nvPicPr>
          <p:cNvPr id="10" name="图片 9"/>
          <p:cNvPicPr>
            <a:picLocks/>
          </p:cNvPicPr>
          <p:nvPr/>
        </p:nvPicPr>
        <p:blipFill>
          <a:blip r:embed="rId2"/>
          <a:stretch>
            <a:fillRect/>
          </a:stretch>
        </p:blipFill>
        <p:spPr>
          <a:xfrm>
            <a:off x="561975" y="3495675"/>
            <a:ext cx="114300" cy="1143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4" grpId="0"/>
      <p:bldP spid="5" grpId="0"/>
      <p:bldP spid="8" grpId="0"/>
      <p:bldP spid="9" grpId="0"/>
      <p:bldP spid="10" grpId="0"/>
    </p:bld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383747">
            <a:alpha val="100000"/>
          </a:srgbClr>
        </a:solidFill>
        <a:effectLst/>
      </p:bgPr>
    </p:bg>
    <p:spTree>
      <p:nvGrpSpPr>
        <p:cNvPr id="1" name=""/>
        <p:cNvGrpSpPr/>
        <p:nvPr/>
      </p:nvGrpSpPr>
      <p:grpSpPr>
        <a:xfrm>
          <a:off x="381000" y="266700"/>
          <a:ext cx="9134475" cy="4648200"/>
          <a:chOff x="381000" y="266700"/>
          <a:chExt cx="9134475" cy="4648200"/>
        </a:xfrm>
      </p:grpSpPr>
      <p:sp>
        <p:nvSpPr>
          <p:cNvPr id="2" name="文本框 1"/>
          <p:cNvSpPr txBox="1"/>
          <p:nvPr/>
        </p:nvSpPr>
        <p:spPr>
          <a:xfrm>
            <a:off x="381000" y="390525"/>
            <a:ext cx="57150" cy="304800"/>
          </a:xfrm>
          <a:prstGeom prst="rect">
            <a:avLst/>
          </a:prstGeom>
          <a:solidFill>
            <a:srgbClr val="F65D5D">
              <a:alpha val="100000"/>
            </a:srgbClr>
          </a:solidFill>
        </p:spPr>
        <p:txBody>
          <a:bodyPr lIns="91440" tIns="45720" rIns="91440" bIns="45720" rtlCol="0">
            <a:spAutoFit/>
          </a:bodyPr>
          <a:lstStyle/>
          <a:p>
            <a:pPr marL="0" marR="0" lvl="0" indent="0" algn="l" fontAlgn="base">
              <a:lnSpc>
                <a:spcPct val="100000"/>
              </a:lnSpc>
            </a:pPr>
            <a:endParaRPr/>
          </a:p>
        </p:txBody>
      </p:sp>
      <p:sp>
        <p:nvSpPr>
          <p:cNvPr id="3" name="文本框 2"/>
          <p:cNvSpPr txBox="1"/>
          <p:nvPr/>
        </p:nvSpPr>
        <p:spPr>
          <a:xfrm>
            <a:off x="628650" y="266700"/>
            <a:ext cx="8505825" cy="0"/>
          </a:xfrm>
          <a:prstGeom prst="rect">
            <a:avLst/>
          </a:prstGeom>
          <a:noFill/>
        </p:spPr>
        <p:txBody>
          <a:bodyPr lIns="0" tIns="0" rIns="0" bIns="0" rtlCol="0">
            <a:spAutoFit/>
          </a:bodyPr>
          <a:lstStyle/>
          <a:p>
            <a:pPr marL="0" marR="0" lvl="0" indent="0" algn="l" fontAlgn="base">
              <a:lnSpc>
                <a:spcPct val="125000"/>
              </a:lnSpc>
            </a:pPr>
            <a:r>
              <a:rPr lang="en-US" sz="2400" b="1" u="none" spc="0">
                <a:solidFill>
                  <a:srgbClr val="FFFFFF">
                    <a:alpha val="100000"/>
                  </a:srgbClr>
                </a:solidFill>
                <a:latin typeface="微软雅黑"/>
              </a:rPr>
              <a:t>练习</a:t>
            </a:r>
          </a:p>
        </p:txBody>
      </p:sp>
      <p:sp>
        <p:nvSpPr>
          <p:cNvPr id="4" name="文本框 3"/>
          <p:cNvSpPr txBox="1"/>
          <p:nvPr/>
        </p:nvSpPr>
        <p:spPr>
          <a:xfrm>
            <a:off x="628650" y="819150"/>
            <a:ext cx="7439025" cy="0"/>
          </a:xfrm>
          <a:prstGeom prst="rect">
            <a:avLst/>
          </a:prstGeom>
          <a:noFill/>
        </p:spPr>
        <p:txBody>
          <a:bodyPr lIns="0" tIns="0" rIns="0" bIns="0" rtlCol="0">
            <a:spAutoFit/>
          </a:bodyPr>
          <a:lstStyle/>
          <a:p>
            <a:pPr marL="0" marR="0" lvl="0" indent="0" algn="l" fontAlgn="base">
              <a:lnSpc>
                <a:spcPct val="125000"/>
              </a:lnSpc>
            </a:pPr>
            <a:r>
              <a:rPr lang="en-US" sz="1800" u="none" spc="0">
                <a:solidFill>
                  <a:srgbClr val="FFFFFF">
                    <a:alpha val="100000"/>
                  </a:srgbClr>
                </a:solidFill>
                <a:latin typeface="微软雅黑"/>
              </a:rPr>
              <a:t>从表中可知，在同样条件下，___、___材料的电阻很小，_____、材料的电阻很大。一般常用___材料来做导线，____来做绝缘体。</a:t>
            </a:r>
          </a:p>
        </p:txBody>
      </p:sp>
      <p:sp>
        <p:nvSpPr>
          <p:cNvPr id="5" name="文本框 4"/>
          <p:cNvSpPr txBox="1"/>
          <p:nvPr/>
        </p:nvSpPr>
        <p:spPr>
          <a:xfrm>
            <a:off x="628650" y="1619250"/>
            <a:ext cx="7486650" cy="0"/>
          </a:xfrm>
          <a:prstGeom prst="rect">
            <a:avLst/>
          </a:prstGeom>
          <a:noFill/>
        </p:spPr>
        <p:txBody>
          <a:bodyPr lIns="0" tIns="0" rIns="0" bIns="0" rtlCol="0">
            <a:spAutoFit/>
          </a:bodyPr>
          <a:lstStyle/>
          <a:p>
            <a:pPr marL="0" marR="0" lvl="0" indent="0" algn="l" fontAlgn="base">
              <a:lnSpc>
                <a:spcPct val="125000"/>
              </a:lnSpc>
            </a:pPr>
            <a:r>
              <a:rPr lang="en-US" sz="1800" u="none" spc="0">
                <a:solidFill>
                  <a:srgbClr val="FFFFFF">
                    <a:alpha val="100000"/>
                  </a:srgbClr>
                </a:solidFill>
                <a:latin typeface="微软雅黑"/>
              </a:rPr>
              <a:t>人体电阻的一般值是_____________欧。出汗时，人体的电阻值较___；干燥时，人体的电阻值较___。</a:t>
            </a:r>
          </a:p>
        </p:txBody>
      </p:sp>
      <p:sp>
        <p:nvSpPr>
          <p:cNvPr id="6" name="文本框 5"/>
          <p:cNvSpPr txBox="1"/>
          <p:nvPr/>
        </p:nvSpPr>
        <p:spPr>
          <a:xfrm>
            <a:off x="3619500" y="800100"/>
            <a:ext cx="295275" cy="0"/>
          </a:xfrm>
          <a:prstGeom prst="rect">
            <a:avLst/>
          </a:prstGeom>
          <a:noFill/>
        </p:spPr>
        <p:txBody>
          <a:bodyPr lIns="0" tIns="0" rIns="0" bIns="0" rtlCol="0">
            <a:spAutoFit/>
          </a:bodyPr>
          <a:lstStyle/>
          <a:p>
            <a:pPr marL="0" marR="0" lvl="0" indent="0" algn="l" fontAlgn="base">
              <a:lnSpc>
                <a:spcPct val="125000"/>
              </a:lnSpc>
            </a:pPr>
            <a:r>
              <a:rPr lang="en-US" sz="1800" u="none" spc="0">
                <a:solidFill>
                  <a:srgbClr val="FFD732">
                    <a:alpha val="100000"/>
                  </a:srgbClr>
                </a:solidFill>
                <a:latin typeface="微软雅黑"/>
              </a:rPr>
              <a:t>银</a:t>
            </a:r>
          </a:p>
        </p:txBody>
      </p:sp>
      <p:sp>
        <p:nvSpPr>
          <p:cNvPr id="7" name="文本框 6"/>
          <p:cNvSpPr txBox="1"/>
          <p:nvPr/>
        </p:nvSpPr>
        <p:spPr>
          <a:xfrm>
            <a:off x="4171950" y="809625"/>
            <a:ext cx="4962525" cy="0"/>
          </a:xfrm>
          <a:prstGeom prst="rect">
            <a:avLst/>
          </a:prstGeom>
          <a:noFill/>
        </p:spPr>
        <p:txBody>
          <a:bodyPr lIns="0" tIns="0" rIns="0" bIns="0" rtlCol="0">
            <a:spAutoFit/>
          </a:bodyPr>
          <a:lstStyle/>
          <a:p>
            <a:pPr marL="0" marR="0" lvl="0" indent="0" algn="l" fontAlgn="base">
              <a:lnSpc>
                <a:spcPct val="125000"/>
              </a:lnSpc>
            </a:pPr>
            <a:r>
              <a:rPr lang="en-US" sz="1800" u="none" spc="0">
                <a:solidFill>
                  <a:srgbClr val="FFD732">
                    <a:alpha val="100000"/>
                  </a:srgbClr>
                </a:solidFill>
                <a:latin typeface="微软雅黑"/>
              </a:rPr>
              <a:t>铜</a:t>
            </a:r>
          </a:p>
        </p:txBody>
      </p:sp>
      <p:sp>
        <p:nvSpPr>
          <p:cNvPr id="8" name="文本框 7"/>
          <p:cNvSpPr txBox="1"/>
          <p:nvPr/>
        </p:nvSpPr>
        <p:spPr>
          <a:xfrm>
            <a:off x="2476500" y="1162050"/>
            <a:ext cx="6657975" cy="0"/>
          </a:xfrm>
          <a:prstGeom prst="rect">
            <a:avLst/>
          </a:prstGeom>
          <a:noFill/>
        </p:spPr>
        <p:txBody>
          <a:bodyPr lIns="0" tIns="0" rIns="0" bIns="0" rtlCol="0">
            <a:spAutoFit/>
          </a:bodyPr>
          <a:lstStyle/>
          <a:p>
            <a:pPr marL="0" marR="0" lvl="0" indent="0" algn="l" fontAlgn="base">
              <a:lnSpc>
                <a:spcPct val="125000"/>
              </a:lnSpc>
            </a:pPr>
            <a:r>
              <a:rPr lang="en-US" sz="1800" u="none" spc="0">
                <a:solidFill>
                  <a:srgbClr val="FFD732">
                    <a:alpha val="100000"/>
                  </a:srgbClr>
                </a:solidFill>
                <a:latin typeface="微软雅黑"/>
              </a:rPr>
              <a:t>铜</a:t>
            </a:r>
          </a:p>
        </p:txBody>
      </p:sp>
      <p:sp>
        <p:nvSpPr>
          <p:cNvPr id="9" name="文本框 8"/>
          <p:cNvSpPr txBox="1"/>
          <p:nvPr/>
        </p:nvSpPr>
        <p:spPr>
          <a:xfrm>
            <a:off x="4333875" y="1152525"/>
            <a:ext cx="4800600" cy="0"/>
          </a:xfrm>
          <a:prstGeom prst="rect">
            <a:avLst/>
          </a:prstGeom>
          <a:noFill/>
        </p:spPr>
        <p:txBody>
          <a:bodyPr lIns="0" tIns="0" rIns="0" bIns="0" rtlCol="0">
            <a:spAutoFit/>
          </a:bodyPr>
          <a:lstStyle/>
          <a:p>
            <a:pPr marL="0" marR="0" lvl="0" indent="0" algn="l" fontAlgn="base">
              <a:lnSpc>
                <a:spcPct val="125000"/>
              </a:lnSpc>
            </a:pPr>
            <a:r>
              <a:rPr lang="en-US" sz="1800" u="none" spc="0">
                <a:solidFill>
                  <a:srgbClr val="FFD732">
                    <a:alpha val="100000"/>
                  </a:srgbClr>
                </a:solidFill>
                <a:latin typeface="微软雅黑"/>
              </a:rPr>
              <a:t>橡胶</a:t>
            </a:r>
          </a:p>
        </p:txBody>
      </p:sp>
      <p:sp>
        <p:nvSpPr>
          <p:cNvPr id="10" name="文本框 9"/>
          <p:cNvSpPr txBox="1"/>
          <p:nvPr/>
        </p:nvSpPr>
        <p:spPr>
          <a:xfrm>
            <a:off x="6286500" y="790575"/>
            <a:ext cx="2847975" cy="0"/>
          </a:xfrm>
          <a:prstGeom prst="rect">
            <a:avLst/>
          </a:prstGeom>
          <a:noFill/>
        </p:spPr>
        <p:txBody>
          <a:bodyPr lIns="0" tIns="0" rIns="0" bIns="0" rtlCol="0">
            <a:spAutoFit/>
          </a:bodyPr>
          <a:lstStyle/>
          <a:p>
            <a:pPr marL="0" marR="0" lvl="0" indent="0" algn="l" fontAlgn="base">
              <a:lnSpc>
                <a:spcPct val="125000"/>
              </a:lnSpc>
            </a:pPr>
            <a:r>
              <a:rPr lang="en-US" sz="1800" u="none" spc="0">
                <a:solidFill>
                  <a:srgbClr val="FFD732">
                    <a:alpha val="100000"/>
                  </a:srgbClr>
                </a:solidFill>
                <a:latin typeface="微软雅黑"/>
              </a:rPr>
              <a:t>橡胶</a:t>
            </a:r>
          </a:p>
        </p:txBody>
      </p:sp>
      <p:sp>
        <p:nvSpPr>
          <p:cNvPr id="11" name="文本框 10"/>
          <p:cNvSpPr txBox="1"/>
          <p:nvPr/>
        </p:nvSpPr>
        <p:spPr>
          <a:xfrm>
            <a:off x="2705100" y="1628775"/>
            <a:ext cx="6429375" cy="0"/>
          </a:xfrm>
          <a:prstGeom prst="rect">
            <a:avLst/>
          </a:prstGeom>
          <a:noFill/>
        </p:spPr>
        <p:txBody>
          <a:bodyPr lIns="0" tIns="0" rIns="0" bIns="0" rtlCol="0">
            <a:spAutoFit/>
          </a:bodyPr>
          <a:lstStyle/>
          <a:p>
            <a:pPr marL="0" marR="0" lvl="0" indent="0" algn="l" fontAlgn="base">
              <a:lnSpc>
                <a:spcPct val="125000"/>
              </a:lnSpc>
            </a:pPr>
            <a:r>
              <a:rPr lang="en-US" sz="1800" u="none" spc="0">
                <a:solidFill>
                  <a:srgbClr val="FFD732">
                    <a:alpha val="100000"/>
                  </a:srgbClr>
                </a:solidFill>
                <a:latin typeface="微软雅黑"/>
              </a:rPr>
              <a:t>1000－2000</a:t>
            </a:r>
          </a:p>
        </p:txBody>
      </p:sp>
      <p:sp>
        <p:nvSpPr>
          <p:cNvPr id="12" name="文本框 11"/>
          <p:cNvSpPr txBox="1"/>
          <p:nvPr/>
        </p:nvSpPr>
        <p:spPr>
          <a:xfrm>
            <a:off x="7029450" y="1600200"/>
            <a:ext cx="295275" cy="0"/>
          </a:xfrm>
          <a:prstGeom prst="rect">
            <a:avLst/>
          </a:prstGeom>
          <a:noFill/>
        </p:spPr>
        <p:txBody>
          <a:bodyPr lIns="0" tIns="0" rIns="0" bIns="0" rtlCol="0">
            <a:spAutoFit/>
          </a:bodyPr>
          <a:lstStyle/>
          <a:p>
            <a:pPr marL="0" marR="0" lvl="0" indent="0" algn="l" fontAlgn="base">
              <a:lnSpc>
                <a:spcPct val="125000"/>
              </a:lnSpc>
            </a:pPr>
            <a:r>
              <a:rPr lang="en-US" sz="1800" u="none" spc="0">
                <a:solidFill>
                  <a:srgbClr val="FFD732">
                    <a:alpha val="100000"/>
                  </a:srgbClr>
                </a:solidFill>
                <a:latin typeface="微软雅黑"/>
              </a:rPr>
              <a:t>小</a:t>
            </a:r>
          </a:p>
        </p:txBody>
      </p:sp>
      <p:sp>
        <p:nvSpPr>
          <p:cNvPr id="13" name="文本框 12"/>
          <p:cNvSpPr txBox="1"/>
          <p:nvPr/>
        </p:nvSpPr>
        <p:spPr>
          <a:xfrm>
            <a:off x="2752725" y="1952625"/>
            <a:ext cx="6381750" cy="0"/>
          </a:xfrm>
          <a:prstGeom prst="rect">
            <a:avLst/>
          </a:prstGeom>
          <a:noFill/>
        </p:spPr>
        <p:txBody>
          <a:bodyPr lIns="0" tIns="0" rIns="0" bIns="0" rtlCol="0">
            <a:spAutoFit/>
          </a:bodyPr>
          <a:lstStyle/>
          <a:p>
            <a:pPr marL="0" marR="0" lvl="0" indent="0" algn="l" fontAlgn="base">
              <a:lnSpc>
                <a:spcPct val="125000"/>
              </a:lnSpc>
            </a:pPr>
            <a:r>
              <a:rPr lang="en-US" sz="1800" u="none" spc="0">
                <a:solidFill>
                  <a:srgbClr val="FFD732">
                    <a:alpha val="100000"/>
                  </a:srgbClr>
                </a:solidFill>
                <a:latin typeface="微软雅黑"/>
              </a:rPr>
              <a:t>大</a:t>
            </a:r>
          </a:p>
        </p:txBody>
      </p:sp>
      <p:graphicFrame>
        <p:nvGraphicFramePr>
          <p:cNvPr id="14" name="表格 13"/>
          <p:cNvGraphicFramePr>
            <a:graphicFrameLocks noGrp="1"/>
          </p:cNvGraphicFramePr>
          <p:nvPr/>
        </p:nvGraphicFramePr>
        <p:xfrm>
          <a:off x="647700" y="2562225"/>
          <a:ext cx="7381876" cy="2047875"/>
        </p:xfrm>
        <a:graphic>
          <a:graphicData uri="http://schemas.openxmlformats.org/drawingml/2006/table">
            <a:tbl>
              <a:tblPr firstRow="1" bandRow="1"/>
              <a:tblGrid>
                <a:gridCol w="1845469"/>
                <a:gridCol w="1845469"/>
                <a:gridCol w="1845469"/>
                <a:gridCol w="1845469"/>
              </a:tblGrid>
              <a:tr h="409575">
                <a:tc>
                  <a:txBody>
                    <a:bodyPr/>
                    <a:lstStyle/>
                    <a:p>
                      <a:pPr marL="0" marR="0" lvl="0" indent="0" algn="l" fontAlgn="base">
                        <a:lnSpc>
                          <a:spcPct val="100000"/>
                        </a:lnSpc>
                      </a:pPr>
                      <a:endParaRPr/>
                    </a:p>
                  </a:txBody>
                  <a:tcPr marL="0" marR="0" marT="0" marB="0">
                    <a:lnL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fontAlgn="base">
                        <a:lnSpc>
                          <a:spcPct val="100000"/>
                        </a:lnSpc>
                      </a:pPr>
                      <a:endParaRPr/>
                    </a:p>
                  </a:txBody>
                  <a:tcPr marL="0" marR="0" marT="0" marB="0">
                    <a:lnL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fontAlgn="base">
                        <a:lnSpc>
                          <a:spcPct val="100000"/>
                        </a:lnSpc>
                      </a:pPr>
                      <a:endParaRPr/>
                    </a:p>
                  </a:txBody>
                  <a:tcPr marL="0" marR="0" marT="0" marB="0">
                    <a:lnL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fontAlgn="base">
                        <a:lnSpc>
                          <a:spcPct val="100000"/>
                        </a:lnSpc>
                      </a:pPr>
                      <a:endParaRPr/>
                    </a:p>
                  </a:txBody>
                  <a:tcPr marL="0" marR="0" marT="0" marB="0">
                    <a:lnL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noFill/>
                  </a:tcPr>
                </a:tc>
              </a:tr>
              <a:tr h="409575">
                <a:tc>
                  <a:txBody>
                    <a:bodyPr/>
                    <a:lstStyle/>
                    <a:p>
                      <a:pPr marL="0" marR="0" lvl="0" indent="0" algn="l" fontAlgn="base">
                        <a:lnSpc>
                          <a:spcPct val="100000"/>
                        </a:lnSpc>
                      </a:pPr>
                      <a:endParaRPr/>
                    </a:p>
                  </a:txBody>
                  <a:tcPr marL="0" marR="0" marT="0" marB="0">
                    <a:lnL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fontAlgn="base">
                        <a:lnSpc>
                          <a:spcPct val="100000"/>
                        </a:lnSpc>
                      </a:pPr>
                      <a:endParaRPr/>
                    </a:p>
                  </a:txBody>
                  <a:tcPr marL="0" marR="0" marT="0" marB="0">
                    <a:lnL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fontAlgn="base">
                        <a:lnSpc>
                          <a:spcPct val="100000"/>
                        </a:lnSpc>
                      </a:pPr>
                      <a:endParaRPr/>
                    </a:p>
                  </a:txBody>
                  <a:tcPr marL="0" marR="0" marT="0" marB="0">
                    <a:lnL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fontAlgn="base">
                        <a:lnSpc>
                          <a:spcPct val="100000"/>
                        </a:lnSpc>
                      </a:pPr>
                      <a:endParaRPr/>
                    </a:p>
                  </a:txBody>
                  <a:tcPr marL="0" marR="0" marT="0" marB="0">
                    <a:lnL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noFill/>
                  </a:tcPr>
                </a:tc>
              </a:tr>
              <a:tr h="409575">
                <a:tc>
                  <a:txBody>
                    <a:bodyPr/>
                    <a:lstStyle/>
                    <a:p>
                      <a:pPr marL="0" marR="0" lvl="0" indent="0" algn="l" fontAlgn="base">
                        <a:lnSpc>
                          <a:spcPct val="100000"/>
                        </a:lnSpc>
                      </a:pPr>
                      <a:endParaRPr/>
                    </a:p>
                  </a:txBody>
                  <a:tcPr marL="0" marR="0" marT="0" marB="0">
                    <a:lnL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fontAlgn="base">
                        <a:lnSpc>
                          <a:spcPct val="100000"/>
                        </a:lnSpc>
                      </a:pPr>
                      <a:endParaRPr/>
                    </a:p>
                  </a:txBody>
                  <a:tcPr marL="0" marR="0" marT="0" marB="0">
                    <a:lnL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fontAlgn="base">
                        <a:lnSpc>
                          <a:spcPct val="100000"/>
                        </a:lnSpc>
                      </a:pPr>
                      <a:endParaRPr/>
                    </a:p>
                  </a:txBody>
                  <a:tcPr marL="0" marR="0" marT="0" marB="0">
                    <a:lnL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fontAlgn="base">
                        <a:lnSpc>
                          <a:spcPct val="100000"/>
                        </a:lnSpc>
                      </a:pPr>
                      <a:endParaRPr/>
                    </a:p>
                  </a:txBody>
                  <a:tcPr marL="0" marR="0" marT="0" marB="0">
                    <a:lnL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noFill/>
                  </a:tcPr>
                </a:tc>
              </a:tr>
              <a:tr h="409575">
                <a:tc>
                  <a:txBody>
                    <a:bodyPr/>
                    <a:lstStyle/>
                    <a:p>
                      <a:pPr marL="0" marR="0" lvl="0" indent="0" algn="l" fontAlgn="base">
                        <a:lnSpc>
                          <a:spcPct val="100000"/>
                        </a:lnSpc>
                      </a:pPr>
                      <a:endParaRPr/>
                    </a:p>
                  </a:txBody>
                  <a:tcPr marL="0" marR="0" marT="0" marB="0">
                    <a:lnL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fontAlgn="base">
                        <a:lnSpc>
                          <a:spcPct val="100000"/>
                        </a:lnSpc>
                      </a:pPr>
                      <a:endParaRPr/>
                    </a:p>
                  </a:txBody>
                  <a:tcPr marL="0" marR="0" marT="0" marB="0">
                    <a:lnL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fontAlgn="base">
                        <a:lnSpc>
                          <a:spcPct val="100000"/>
                        </a:lnSpc>
                      </a:pPr>
                      <a:endParaRPr/>
                    </a:p>
                  </a:txBody>
                  <a:tcPr marL="0" marR="0" marT="0" marB="0">
                    <a:lnL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fontAlgn="base">
                        <a:lnSpc>
                          <a:spcPct val="100000"/>
                        </a:lnSpc>
                      </a:pPr>
                      <a:endParaRPr/>
                    </a:p>
                  </a:txBody>
                  <a:tcPr marL="0" marR="0" marT="0" marB="0">
                    <a:lnL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noFill/>
                  </a:tcPr>
                </a:tc>
              </a:tr>
              <a:tr h="409575">
                <a:tc>
                  <a:txBody>
                    <a:bodyPr/>
                    <a:lstStyle/>
                    <a:p>
                      <a:pPr marL="0" marR="0" lvl="0" indent="0" algn="l" fontAlgn="base">
                        <a:lnSpc>
                          <a:spcPct val="100000"/>
                        </a:lnSpc>
                      </a:pPr>
                      <a:endParaRPr/>
                    </a:p>
                  </a:txBody>
                  <a:tcPr marL="0" marR="0" marT="0" marB="0">
                    <a:lnL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fontAlgn="base">
                        <a:lnSpc>
                          <a:spcPct val="100000"/>
                        </a:lnSpc>
                      </a:pPr>
                      <a:endParaRPr/>
                    </a:p>
                  </a:txBody>
                  <a:tcPr marL="0" marR="0" marT="0" marB="0">
                    <a:lnL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fontAlgn="base">
                        <a:lnSpc>
                          <a:spcPct val="100000"/>
                        </a:lnSpc>
                      </a:pPr>
                      <a:endParaRPr/>
                    </a:p>
                  </a:txBody>
                  <a:tcPr marL="0" marR="0" marT="0" marB="0">
                    <a:lnL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fontAlgn="base">
                        <a:lnSpc>
                          <a:spcPct val="100000"/>
                        </a:lnSpc>
                      </a:pPr>
                      <a:endParaRPr/>
                    </a:p>
                  </a:txBody>
                  <a:tcPr marL="0" marR="0" marT="0" marB="0">
                    <a:lnL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noFill/>
                  </a:tcPr>
                </a:tc>
              </a:tr>
            </a:tbl>
          </a:graphicData>
        </a:graphic>
      </p:graphicFrame>
      <p:sp>
        <p:nvSpPr>
          <p:cNvPr id="15" name="文本框 14"/>
          <p:cNvSpPr txBox="1"/>
          <p:nvPr/>
        </p:nvSpPr>
        <p:spPr>
          <a:xfrm>
            <a:off x="2819400" y="2581275"/>
            <a:ext cx="6315075" cy="0"/>
          </a:xfrm>
          <a:prstGeom prst="rect">
            <a:avLst/>
          </a:prstGeom>
          <a:noFill/>
        </p:spPr>
        <p:txBody>
          <a:bodyPr lIns="0" tIns="0" rIns="0" bIns="0" rtlCol="0">
            <a:spAutoFit/>
          </a:bodyPr>
          <a:lstStyle/>
          <a:p>
            <a:pPr marL="0" marR="0" lvl="0" indent="0" algn="l" fontAlgn="base">
              <a:lnSpc>
                <a:spcPct val="125000"/>
              </a:lnSpc>
            </a:pPr>
            <a:r>
              <a:rPr lang="en-US" sz="1800" u="none" spc="0">
                <a:solidFill>
                  <a:srgbClr val="FFFFFF">
                    <a:alpha val="100000"/>
                  </a:srgbClr>
                </a:solidFill>
                <a:latin typeface="微软雅黑"/>
              </a:rPr>
              <a:t>电阻(欧姆)</a:t>
            </a:r>
          </a:p>
        </p:txBody>
      </p:sp>
      <p:sp>
        <p:nvSpPr>
          <p:cNvPr id="16" name="文本框 15"/>
          <p:cNvSpPr txBox="1"/>
          <p:nvPr/>
        </p:nvSpPr>
        <p:spPr>
          <a:xfrm>
            <a:off x="5010150" y="2581275"/>
            <a:ext cx="4124325" cy="0"/>
          </a:xfrm>
          <a:prstGeom prst="rect">
            <a:avLst/>
          </a:prstGeom>
          <a:noFill/>
        </p:spPr>
        <p:txBody>
          <a:bodyPr lIns="0" tIns="0" rIns="0" bIns="0" rtlCol="0">
            <a:spAutoFit/>
          </a:bodyPr>
          <a:lstStyle/>
          <a:p>
            <a:pPr marL="0" marR="0" lvl="0" indent="0" algn="l" fontAlgn="base">
              <a:lnSpc>
                <a:spcPct val="125000"/>
              </a:lnSpc>
            </a:pPr>
            <a:r>
              <a:rPr lang="en-US" sz="1800" u="none" spc="0">
                <a:solidFill>
                  <a:srgbClr val="FFFFFF">
                    <a:alpha val="100000"/>
                  </a:srgbClr>
                </a:solidFill>
                <a:latin typeface="微软雅黑"/>
              </a:rPr>
              <a:t>材料</a:t>
            </a:r>
          </a:p>
        </p:txBody>
      </p:sp>
      <p:sp>
        <p:nvSpPr>
          <p:cNvPr id="17" name="文本框 16"/>
          <p:cNvSpPr txBox="1"/>
          <p:nvPr/>
        </p:nvSpPr>
        <p:spPr>
          <a:xfrm>
            <a:off x="6610350" y="2590800"/>
            <a:ext cx="2524125" cy="0"/>
          </a:xfrm>
          <a:prstGeom prst="rect">
            <a:avLst/>
          </a:prstGeom>
          <a:noFill/>
        </p:spPr>
        <p:txBody>
          <a:bodyPr lIns="0" tIns="0" rIns="0" bIns="0" rtlCol="0">
            <a:spAutoFit/>
          </a:bodyPr>
          <a:lstStyle/>
          <a:p>
            <a:pPr marL="0" marR="0" lvl="0" indent="0" algn="l" fontAlgn="base">
              <a:lnSpc>
                <a:spcPct val="125000"/>
              </a:lnSpc>
            </a:pPr>
            <a:r>
              <a:rPr lang="en-US" sz="1800" u="none" spc="0">
                <a:solidFill>
                  <a:srgbClr val="FFFFFF">
                    <a:alpha val="100000"/>
                  </a:srgbClr>
                </a:solidFill>
                <a:latin typeface="微软雅黑"/>
              </a:rPr>
              <a:t>电阻(欧姆)</a:t>
            </a:r>
          </a:p>
        </p:txBody>
      </p:sp>
      <p:sp>
        <p:nvSpPr>
          <p:cNvPr id="18" name="文本框 17"/>
          <p:cNvSpPr txBox="1"/>
          <p:nvPr/>
        </p:nvSpPr>
        <p:spPr>
          <a:xfrm>
            <a:off x="3019425" y="3019425"/>
            <a:ext cx="6115050" cy="0"/>
          </a:xfrm>
          <a:prstGeom prst="rect">
            <a:avLst/>
          </a:prstGeom>
          <a:noFill/>
        </p:spPr>
        <p:txBody>
          <a:bodyPr lIns="0" tIns="0" rIns="0" bIns="0" rtlCol="0">
            <a:spAutoFit/>
          </a:bodyPr>
          <a:lstStyle/>
          <a:p>
            <a:pPr marL="0" marR="0" lvl="0" indent="0" algn="l" fontAlgn="base">
              <a:lnSpc>
                <a:spcPct val="125000"/>
              </a:lnSpc>
            </a:pPr>
            <a:r>
              <a:rPr lang="en-US" sz="1800" u="none" spc="0">
                <a:solidFill>
                  <a:srgbClr val="FFFFFF">
                    <a:alpha val="100000"/>
                  </a:srgbClr>
                </a:solidFill>
                <a:latin typeface="微软雅黑"/>
              </a:rPr>
              <a:t>0.016</a:t>
            </a:r>
          </a:p>
        </p:txBody>
      </p:sp>
      <p:sp>
        <p:nvSpPr>
          <p:cNvPr id="19" name="文本框 18"/>
          <p:cNvSpPr txBox="1"/>
          <p:nvPr/>
        </p:nvSpPr>
        <p:spPr>
          <a:xfrm>
            <a:off x="3028950" y="3409950"/>
            <a:ext cx="6105525" cy="0"/>
          </a:xfrm>
          <a:prstGeom prst="rect">
            <a:avLst/>
          </a:prstGeom>
          <a:noFill/>
        </p:spPr>
        <p:txBody>
          <a:bodyPr lIns="0" tIns="0" rIns="0" bIns="0" rtlCol="0">
            <a:spAutoFit/>
          </a:bodyPr>
          <a:lstStyle/>
          <a:p>
            <a:pPr marL="0" marR="0" lvl="0" indent="0" algn="l" fontAlgn="base">
              <a:lnSpc>
                <a:spcPct val="125000"/>
              </a:lnSpc>
            </a:pPr>
            <a:r>
              <a:rPr lang="en-US" sz="1800" u="none" spc="0">
                <a:solidFill>
                  <a:srgbClr val="FFFFFF">
                    <a:alpha val="100000"/>
                  </a:srgbClr>
                </a:solidFill>
                <a:latin typeface="微软雅黑"/>
              </a:rPr>
              <a:t>0.017</a:t>
            </a:r>
          </a:p>
        </p:txBody>
      </p:sp>
      <p:sp>
        <p:nvSpPr>
          <p:cNvPr id="20" name="文本框 19"/>
          <p:cNvSpPr txBox="1"/>
          <p:nvPr/>
        </p:nvSpPr>
        <p:spPr>
          <a:xfrm>
            <a:off x="3048000" y="3800475"/>
            <a:ext cx="6086475" cy="0"/>
          </a:xfrm>
          <a:prstGeom prst="rect">
            <a:avLst/>
          </a:prstGeom>
          <a:noFill/>
        </p:spPr>
        <p:txBody>
          <a:bodyPr lIns="0" tIns="0" rIns="0" bIns="0" rtlCol="0">
            <a:spAutoFit/>
          </a:bodyPr>
          <a:lstStyle/>
          <a:p>
            <a:pPr marL="0" marR="0" lvl="0" indent="0" algn="l" fontAlgn="base">
              <a:lnSpc>
                <a:spcPct val="125000"/>
              </a:lnSpc>
            </a:pPr>
            <a:r>
              <a:rPr lang="en-US" sz="1800" u="none" spc="0">
                <a:solidFill>
                  <a:srgbClr val="FFFFFF">
                    <a:alpha val="100000"/>
                  </a:srgbClr>
                </a:solidFill>
                <a:latin typeface="微软雅黑"/>
              </a:rPr>
              <a:t>0.027</a:t>
            </a:r>
          </a:p>
        </p:txBody>
      </p:sp>
      <p:sp>
        <p:nvSpPr>
          <p:cNvPr id="21" name="文本框 20"/>
          <p:cNvSpPr txBox="1"/>
          <p:nvPr/>
        </p:nvSpPr>
        <p:spPr>
          <a:xfrm>
            <a:off x="3038475" y="4243388"/>
            <a:ext cx="6096000" cy="0"/>
          </a:xfrm>
          <a:prstGeom prst="rect">
            <a:avLst/>
          </a:prstGeom>
          <a:noFill/>
        </p:spPr>
        <p:txBody>
          <a:bodyPr lIns="0" tIns="0" rIns="0" bIns="0" rtlCol="0">
            <a:spAutoFit/>
          </a:bodyPr>
          <a:lstStyle/>
          <a:p>
            <a:pPr marL="0" marR="0" lvl="0" indent="0" algn="l" fontAlgn="base">
              <a:lnSpc>
                <a:spcPct val="125000"/>
              </a:lnSpc>
            </a:pPr>
            <a:r>
              <a:rPr lang="en-US" sz="1800" u="none" spc="0">
                <a:solidFill>
                  <a:srgbClr val="FFFFFF">
                    <a:alpha val="100000"/>
                  </a:srgbClr>
                </a:solidFill>
                <a:latin typeface="微软雅黑"/>
              </a:rPr>
              <a:t>0.052</a:t>
            </a:r>
          </a:p>
        </p:txBody>
      </p:sp>
      <p:sp>
        <p:nvSpPr>
          <p:cNvPr id="22" name="文本框 21"/>
          <p:cNvSpPr txBox="1"/>
          <p:nvPr/>
        </p:nvSpPr>
        <p:spPr>
          <a:xfrm>
            <a:off x="5124450" y="3009900"/>
            <a:ext cx="4010025" cy="0"/>
          </a:xfrm>
          <a:prstGeom prst="rect">
            <a:avLst/>
          </a:prstGeom>
          <a:noFill/>
        </p:spPr>
        <p:txBody>
          <a:bodyPr lIns="0" tIns="0" rIns="0" bIns="0" rtlCol="0">
            <a:spAutoFit/>
          </a:bodyPr>
          <a:lstStyle/>
          <a:p>
            <a:pPr marL="0" marR="0" lvl="0" indent="0" algn="l" fontAlgn="base">
              <a:lnSpc>
                <a:spcPct val="125000"/>
              </a:lnSpc>
            </a:pPr>
            <a:r>
              <a:rPr lang="en-US" sz="1800" u="none" spc="0">
                <a:solidFill>
                  <a:srgbClr val="FFFFFF">
                    <a:alpha val="100000"/>
                  </a:srgbClr>
                </a:solidFill>
                <a:latin typeface="微软雅黑"/>
              </a:rPr>
              <a:t>铁</a:t>
            </a:r>
          </a:p>
        </p:txBody>
      </p:sp>
      <p:sp>
        <p:nvSpPr>
          <p:cNvPr id="23" name="文本框 22"/>
          <p:cNvSpPr txBox="1"/>
          <p:nvPr/>
        </p:nvSpPr>
        <p:spPr>
          <a:xfrm>
            <a:off x="4781550" y="3409950"/>
            <a:ext cx="4352925" cy="0"/>
          </a:xfrm>
          <a:prstGeom prst="rect">
            <a:avLst/>
          </a:prstGeom>
          <a:noFill/>
        </p:spPr>
        <p:txBody>
          <a:bodyPr lIns="0" tIns="0" rIns="0" bIns="0" rtlCol="0">
            <a:spAutoFit/>
          </a:bodyPr>
          <a:lstStyle/>
          <a:p>
            <a:pPr marL="0" marR="0" lvl="0" indent="0" algn="l" fontAlgn="base">
              <a:lnSpc>
                <a:spcPct val="125000"/>
              </a:lnSpc>
            </a:pPr>
            <a:r>
              <a:rPr lang="en-US" sz="1800" u="none" spc="0">
                <a:solidFill>
                  <a:srgbClr val="FFFFFF">
                    <a:alpha val="100000"/>
                  </a:srgbClr>
                </a:solidFill>
                <a:latin typeface="微软雅黑"/>
              </a:rPr>
              <a:t>锰铜合金</a:t>
            </a:r>
          </a:p>
        </p:txBody>
      </p:sp>
      <p:sp>
        <p:nvSpPr>
          <p:cNvPr id="24" name="文本框 23"/>
          <p:cNvSpPr txBox="1"/>
          <p:nvPr/>
        </p:nvSpPr>
        <p:spPr>
          <a:xfrm>
            <a:off x="4781550" y="3781425"/>
            <a:ext cx="4352925" cy="0"/>
          </a:xfrm>
          <a:prstGeom prst="rect">
            <a:avLst/>
          </a:prstGeom>
          <a:noFill/>
        </p:spPr>
        <p:txBody>
          <a:bodyPr lIns="0" tIns="0" rIns="0" bIns="0" rtlCol="0">
            <a:spAutoFit/>
          </a:bodyPr>
          <a:lstStyle/>
          <a:p>
            <a:pPr marL="0" marR="0" lvl="0" indent="0" algn="l" fontAlgn="base">
              <a:lnSpc>
                <a:spcPct val="125000"/>
              </a:lnSpc>
            </a:pPr>
            <a:r>
              <a:rPr lang="en-US" sz="1800" u="none" spc="0">
                <a:solidFill>
                  <a:srgbClr val="FFFFFF">
                    <a:alpha val="100000"/>
                  </a:srgbClr>
                </a:solidFill>
                <a:latin typeface="微软雅黑"/>
              </a:rPr>
              <a:t>镍铬合金</a:t>
            </a:r>
          </a:p>
        </p:txBody>
      </p:sp>
      <p:sp>
        <p:nvSpPr>
          <p:cNvPr id="25" name="文本框 24"/>
          <p:cNvSpPr txBox="1"/>
          <p:nvPr/>
        </p:nvSpPr>
        <p:spPr>
          <a:xfrm>
            <a:off x="5010150" y="4243388"/>
            <a:ext cx="4124325" cy="0"/>
          </a:xfrm>
          <a:prstGeom prst="rect">
            <a:avLst/>
          </a:prstGeom>
          <a:noFill/>
        </p:spPr>
        <p:txBody>
          <a:bodyPr lIns="0" tIns="0" rIns="0" bIns="0" rtlCol="0">
            <a:spAutoFit/>
          </a:bodyPr>
          <a:lstStyle/>
          <a:p>
            <a:pPr marL="0" marR="0" lvl="0" indent="0" algn="l" fontAlgn="base">
              <a:lnSpc>
                <a:spcPct val="125000"/>
              </a:lnSpc>
            </a:pPr>
            <a:r>
              <a:rPr lang="en-US" sz="1800" u="none" spc="0">
                <a:solidFill>
                  <a:srgbClr val="FFFFFF">
                    <a:alpha val="100000"/>
                  </a:srgbClr>
                </a:solidFill>
                <a:latin typeface="微软雅黑"/>
              </a:rPr>
              <a:t>橡胶</a:t>
            </a:r>
          </a:p>
        </p:txBody>
      </p:sp>
      <p:sp>
        <p:nvSpPr>
          <p:cNvPr id="26" name="文本框 25"/>
          <p:cNvSpPr txBox="1"/>
          <p:nvPr/>
        </p:nvSpPr>
        <p:spPr>
          <a:xfrm>
            <a:off x="6524625" y="3019425"/>
            <a:ext cx="2609850" cy="0"/>
          </a:xfrm>
          <a:prstGeom prst="rect">
            <a:avLst/>
          </a:prstGeom>
          <a:noFill/>
        </p:spPr>
        <p:txBody>
          <a:bodyPr lIns="0" tIns="0" rIns="0" bIns="0" rtlCol="0">
            <a:spAutoFit/>
          </a:bodyPr>
          <a:lstStyle/>
          <a:p>
            <a:pPr marL="0" marR="0" lvl="0" indent="0" algn="l" fontAlgn="base">
              <a:lnSpc>
                <a:spcPct val="125000"/>
              </a:lnSpc>
            </a:pPr>
            <a:r>
              <a:rPr lang="en-US" sz="1800" u="none" spc="0">
                <a:solidFill>
                  <a:srgbClr val="FFFFFF">
                    <a:alpha val="100000"/>
                  </a:srgbClr>
                </a:solidFill>
                <a:latin typeface="微软雅黑"/>
              </a:rPr>
              <a:t>0.096</a:t>
            </a:r>
          </a:p>
        </p:txBody>
      </p:sp>
      <p:sp>
        <p:nvSpPr>
          <p:cNvPr id="27" name="文本框 26"/>
          <p:cNvSpPr txBox="1"/>
          <p:nvPr/>
        </p:nvSpPr>
        <p:spPr>
          <a:xfrm>
            <a:off x="6534150" y="3409950"/>
            <a:ext cx="2600325" cy="0"/>
          </a:xfrm>
          <a:prstGeom prst="rect">
            <a:avLst/>
          </a:prstGeom>
          <a:noFill/>
        </p:spPr>
        <p:txBody>
          <a:bodyPr lIns="0" tIns="0" rIns="0" bIns="0" rtlCol="0">
            <a:spAutoFit/>
          </a:bodyPr>
          <a:lstStyle/>
          <a:p>
            <a:pPr marL="0" marR="0" lvl="0" indent="0" algn="l" fontAlgn="base">
              <a:lnSpc>
                <a:spcPct val="125000"/>
              </a:lnSpc>
            </a:pPr>
            <a:r>
              <a:rPr lang="en-US" sz="1800" u="none" spc="0">
                <a:solidFill>
                  <a:srgbClr val="FFFFFF">
                    <a:alpha val="100000"/>
                  </a:srgbClr>
                </a:solidFill>
                <a:latin typeface="微软雅黑"/>
              </a:rPr>
              <a:t>0.44</a:t>
            </a:r>
          </a:p>
        </p:txBody>
      </p:sp>
      <p:sp>
        <p:nvSpPr>
          <p:cNvPr id="28" name="文本框 27"/>
          <p:cNvSpPr txBox="1"/>
          <p:nvPr/>
        </p:nvSpPr>
        <p:spPr>
          <a:xfrm>
            <a:off x="6515100" y="3800475"/>
            <a:ext cx="2619375" cy="0"/>
          </a:xfrm>
          <a:prstGeom prst="rect">
            <a:avLst/>
          </a:prstGeom>
          <a:noFill/>
        </p:spPr>
        <p:txBody>
          <a:bodyPr lIns="0" tIns="0" rIns="0" bIns="0" rtlCol="0">
            <a:spAutoFit/>
          </a:bodyPr>
          <a:lstStyle/>
          <a:p>
            <a:pPr marL="0" marR="0" lvl="0" indent="0" algn="l" fontAlgn="base">
              <a:lnSpc>
                <a:spcPct val="125000"/>
              </a:lnSpc>
            </a:pPr>
            <a:r>
              <a:rPr lang="en-US" sz="1800" u="none" spc="0">
                <a:solidFill>
                  <a:srgbClr val="FFFFFF">
                    <a:alpha val="100000"/>
                  </a:srgbClr>
                </a:solidFill>
                <a:latin typeface="微软雅黑"/>
              </a:rPr>
              <a:t>1.1</a:t>
            </a:r>
          </a:p>
        </p:txBody>
      </p:sp>
      <p:sp>
        <p:nvSpPr>
          <p:cNvPr id="29" name="文本框 28"/>
          <p:cNvSpPr txBox="1"/>
          <p:nvPr/>
        </p:nvSpPr>
        <p:spPr>
          <a:xfrm>
            <a:off x="6486525" y="4248150"/>
            <a:ext cx="1905000" cy="0"/>
          </a:xfrm>
          <a:prstGeom prst="rect">
            <a:avLst/>
          </a:prstGeom>
          <a:noFill/>
        </p:spPr>
        <p:txBody>
          <a:bodyPr lIns="0" tIns="0" rIns="0" bIns="0" rtlCol="0">
            <a:spAutoFit/>
          </a:bodyPr>
          <a:lstStyle/>
          <a:p>
            <a:pPr marL="0" marR="0" lvl="0" indent="0" algn="l" fontAlgn="base">
              <a:lnSpc>
                <a:spcPct val="125000"/>
              </a:lnSpc>
            </a:pPr>
            <a:endParaRPr/>
          </a:p>
        </p:txBody>
      </p:sp>
      <p:pic>
        <p:nvPicPr>
          <p:cNvPr id="30" name="图片 29"/>
          <p:cNvPicPr>
            <a:picLocks/>
          </p:cNvPicPr>
          <p:nvPr/>
        </p:nvPicPr>
        <p:blipFill>
          <a:blip r:embed="rId2"/>
          <a:stretch>
            <a:fillRect/>
          </a:stretch>
        </p:blipFill>
        <p:spPr>
          <a:xfrm>
            <a:off x="6438900" y="4200525"/>
            <a:ext cx="966788" cy="447675"/>
          </a:xfrm>
          <a:prstGeom prst="rect">
            <a:avLst/>
          </a:prstGeom>
        </p:spPr>
      </p:pic>
      <p:sp>
        <p:nvSpPr>
          <p:cNvPr id="31" name="文本框 30"/>
          <p:cNvSpPr txBox="1"/>
          <p:nvPr/>
        </p:nvSpPr>
        <p:spPr>
          <a:xfrm>
            <a:off x="1285875" y="2581275"/>
            <a:ext cx="7848600" cy="0"/>
          </a:xfrm>
          <a:prstGeom prst="rect">
            <a:avLst/>
          </a:prstGeom>
          <a:noFill/>
        </p:spPr>
        <p:txBody>
          <a:bodyPr lIns="0" tIns="0" rIns="0" bIns="0" rtlCol="0">
            <a:spAutoFit/>
          </a:bodyPr>
          <a:lstStyle/>
          <a:p>
            <a:pPr marL="0" marR="0" lvl="0" indent="0" algn="l" fontAlgn="base">
              <a:lnSpc>
                <a:spcPct val="125000"/>
              </a:lnSpc>
            </a:pPr>
            <a:r>
              <a:rPr lang="en-US" sz="1800" u="none" spc="0">
                <a:solidFill>
                  <a:srgbClr val="FFFFFF">
                    <a:alpha val="100000"/>
                  </a:srgbClr>
                </a:solidFill>
                <a:latin typeface="微软雅黑"/>
              </a:rPr>
              <a:t>材料</a:t>
            </a:r>
          </a:p>
        </p:txBody>
      </p:sp>
      <p:sp>
        <p:nvSpPr>
          <p:cNvPr id="32" name="文本框 31"/>
          <p:cNvSpPr txBox="1"/>
          <p:nvPr/>
        </p:nvSpPr>
        <p:spPr>
          <a:xfrm>
            <a:off x="1400175" y="3019425"/>
            <a:ext cx="7734300" cy="0"/>
          </a:xfrm>
          <a:prstGeom prst="rect">
            <a:avLst/>
          </a:prstGeom>
          <a:noFill/>
        </p:spPr>
        <p:txBody>
          <a:bodyPr lIns="0" tIns="0" rIns="0" bIns="0" rtlCol="0">
            <a:spAutoFit/>
          </a:bodyPr>
          <a:lstStyle/>
          <a:p>
            <a:pPr marL="0" marR="0" lvl="0" indent="0" algn="l" fontAlgn="base">
              <a:lnSpc>
                <a:spcPct val="125000"/>
              </a:lnSpc>
            </a:pPr>
            <a:r>
              <a:rPr lang="en-US" sz="1800" u="none" spc="0">
                <a:solidFill>
                  <a:srgbClr val="FFFFFF">
                    <a:alpha val="100000"/>
                  </a:srgbClr>
                </a:solidFill>
                <a:latin typeface="微软雅黑"/>
              </a:rPr>
              <a:t>银</a:t>
            </a:r>
          </a:p>
        </p:txBody>
      </p:sp>
      <p:sp>
        <p:nvSpPr>
          <p:cNvPr id="33" name="文本框 32"/>
          <p:cNvSpPr txBox="1"/>
          <p:nvPr/>
        </p:nvSpPr>
        <p:spPr>
          <a:xfrm>
            <a:off x="1409700" y="3409950"/>
            <a:ext cx="7724775" cy="0"/>
          </a:xfrm>
          <a:prstGeom prst="rect">
            <a:avLst/>
          </a:prstGeom>
          <a:noFill/>
        </p:spPr>
        <p:txBody>
          <a:bodyPr lIns="0" tIns="0" rIns="0" bIns="0" rtlCol="0">
            <a:spAutoFit/>
          </a:bodyPr>
          <a:lstStyle/>
          <a:p>
            <a:pPr marL="0" marR="0" lvl="0" indent="0" algn="l" fontAlgn="base">
              <a:lnSpc>
                <a:spcPct val="125000"/>
              </a:lnSpc>
            </a:pPr>
            <a:r>
              <a:rPr lang="en-US" sz="1800" u="none" spc="0">
                <a:solidFill>
                  <a:srgbClr val="FFFFFF">
                    <a:alpha val="100000"/>
                  </a:srgbClr>
                </a:solidFill>
                <a:latin typeface="微软雅黑"/>
              </a:rPr>
              <a:t>铜</a:t>
            </a:r>
          </a:p>
        </p:txBody>
      </p:sp>
      <p:sp>
        <p:nvSpPr>
          <p:cNvPr id="34" name="文本框 33"/>
          <p:cNvSpPr txBox="1"/>
          <p:nvPr/>
        </p:nvSpPr>
        <p:spPr>
          <a:xfrm>
            <a:off x="1409700" y="3819525"/>
            <a:ext cx="7724775" cy="0"/>
          </a:xfrm>
          <a:prstGeom prst="rect">
            <a:avLst/>
          </a:prstGeom>
          <a:noFill/>
        </p:spPr>
        <p:txBody>
          <a:bodyPr lIns="0" tIns="0" rIns="0" bIns="0" rtlCol="0">
            <a:spAutoFit/>
          </a:bodyPr>
          <a:lstStyle/>
          <a:p>
            <a:pPr marL="0" marR="0" lvl="0" indent="0" algn="l" fontAlgn="base">
              <a:lnSpc>
                <a:spcPct val="125000"/>
              </a:lnSpc>
            </a:pPr>
            <a:r>
              <a:rPr lang="en-US" sz="1800" u="none" spc="0">
                <a:solidFill>
                  <a:srgbClr val="FFFFFF">
                    <a:alpha val="100000"/>
                  </a:srgbClr>
                </a:solidFill>
                <a:latin typeface="微软雅黑"/>
              </a:rPr>
              <a:t>铝</a:t>
            </a:r>
          </a:p>
        </p:txBody>
      </p:sp>
      <p:sp>
        <p:nvSpPr>
          <p:cNvPr id="35" name="文本框 34"/>
          <p:cNvSpPr txBox="1"/>
          <p:nvPr/>
        </p:nvSpPr>
        <p:spPr>
          <a:xfrm>
            <a:off x="1428750" y="4243388"/>
            <a:ext cx="7705725" cy="0"/>
          </a:xfrm>
          <a:prstGeom prst="rect">
            <a:avLst/>
          </a:prstGeom>
          <a:noFill/>
        </p:spPr>
        <p:txBody>
          <a:bodyPr lIns="0" tIns="0" rIns="0" bIns="0" rtlCol="0">
            <a:spAutoFit/>
          </a:bodyPr>
          <a:lstStyle/>
          <a:p>
            <a:pPr marL="0" marR="0" lvl="0" indent="0" algn="l" fontAlgn="base">
              <a:lnSpc>
                <a:spcPct val="125000"/>
              </a:lnSpc>
            </a:pPr>
            <a:r>
              <a:rPr lang="en-US" sz="1800" u="none" spc="0">
                <a:solidFill>
                  <a:srgbClr val="FFFFFF">
                    <a:alpha val="100000"/>
                  </a:srgbClr>
                </a:solidFill>
                <a:latin typeface="微软雅黑"/>
              </a:rPr>
              <a:t>钨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7" grpId="0"/>
      <p:bldP spid="8" grpId="0"/>
      <p:bldP spid="9" grpId="0"/>
      <p:bldP spid="10" grpId="0"/>
      <p:bldP spid="11" grpId="0"/>
      <p:bldP spid="12" grpId="0"/>
      <p:bldP spid="13" grpId="0"/>
    </p:bld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383747">
            <a:alpha val="100000"/>
          </a:srgbClr>
        </a:solidFill>
        <a:effectLst/>
      </p:bgPr>
    </p:bg>
    <p:spTree>
      <p:nvGrpSpPr>
        <p:cNvPr id="1" name=""/>
        <p:cNvGrpSpPr/>
        <p:nvPr/>
      </p:nvGrpSpPr>
      <p:grpSpPr>
        <a:xfrm>
          <a:off x="381000" y="266700"/>
          <a:ext cx="9134475" cy="2333625"/>
          <a:chOff x="381000" y="266700"/>
          <a:chExt cx="9134475" cy="2333625"/>
        </a:xfrm>
      </p:grpSpPr>
      <p:sp>
        <p:nvSpPr>
          <p:cNvPr id="2" name="文本框 1"/>
          <p:cNvSpPr txBox="1"/>
          <p:nvPr/>
        </p:nvSpPr>
        <p:spPr>
          <a:xfrm>
            <a:off x="628650" y="1000125"/>
            <a:ext cx="8505825" cy="0"/>
          </a:xfrm>
          <a:prstGeom prst="rect">
            <a:avLst/>
          </a:prstGeom>
          <a:noFill/>
        </p:spPr>
        <p:txBody>
          <a:bodyPr lIns="0" tIns="0" rIns="0" bIns="0" rtlCol="0">
            <a:spAutoFit/>
          </a:bodyPr>
          <a:lstStyle/>
          <a:p>
            <a:pPr marL="0" marR="0" lvl="0" indent="0" algn="l" fontAlgn="base">
              <a:lnSpc>
                <a:spcPct val="125000"/>
              </a:lnSpc>
            </a:pPr>
            <a:r>
              <a:rPr lang="en-US" sz="2300" u="none" spc="0">
                <a:solidFill>
                  <a:srgbClr val="FFFFFF">
                    <a:alpha val="100000"/>
                  </a:srgbClr>
                </a:solidFill>
                <a:latin typeface="微软雅黑"/>
              </a:rPr>
              <a:t>1.  影响铜导体的电阻大小的因素有</a:t>
            </a:r>
            <a:r>
              <a:rPr lang="en-US" sz="1800" u="none" spc="0">
                <a:solidFill>
                  <a:srgbClr val="FFFFFF">
                    <a:alpha val="100000"/>
                  </a:srgbClr>
                </a:solidFill>
                <a:latin typeface="微软雅黑"/>
              </a:rPr>
              <a:t>______</a:t>
            </a:r>
            <a:r>
              <a:rPr lang="en-US" sz="2300" u="none" spc="0">
                <a:solidFill>
                  <a:srgbClr val="FFFFFF">
                    <a:alpha val="100000"/>
                  </a:srgbClr>
                </a:solidFill>
                <a:latin typeface="微软雅黑"/>
              </a:rPr>
              <a:t>、</a:t>
            </a:r>
            <a:r>
              <a:rPr lang="en-US" sz="1800" u="none" spc="0">
                <a:solidFill>
                  <a:srgbClr val="FFFFFF">
                    <a:alpha val="100000"/>
                  </a:srgbClr>
                </a:solidFill>
                <a:latin typeface="微软雅黑"/>
              </a:rPr>
              <a:t>___________</a:t>
            </a:r>
            <a:r>
              <a:rPr lang="en-US" sz="2300" u="none" spc="0">
                <a:solidFill>
                  <a:srgbClr val="FFFFFF">
                    <a:alpha val="100000"/>
                  </a:srgbClr>
                </a:solidFill>
                <a:latin typeface="微软雅黑"/>
              </a:rPr>
              <a:t>。</a:t>
            </a:r>
          </a:p>
        </p:txBody>
      </p:sp>
      <p:sp>
        <p:nvSpPr>
          <p:cNvPr id="3" name="文本框 2"/>
          <p:cNvSpPr txBox="1"/>
          <p:nvPr/>
        </p:nvSpPr>
        <p:spPr>
          <a:xfrm>
            <a:off x="381000" y="390525"/>
            <a:ext cx="57150" cy="304800"/>
          </a:xfrm>
          <a:prstGeom prst="rect">
            <a:avLst/>
          </a:prstGeom>
          <a:solidFill>
            <a:srgbClr val="F65D5D">
              <a:alpha val="100000"/>
            </a:srgbClr>
          </a:solidFill>
        </p:spPr>
        <p:txBody>
          <a:bodyPr lIns="91440" tIns="45720" rIns="91440" bIns="45720" rtlCol="0">
            <a:spAutoFit/>
          </a:bodyPr>
          <a:lstStyle/>
          <a:p>
            <a:pPr marL="0" marR="0" lvl="0" indent="0" algn="l" fontAlgn="base">
              <a:lnSpc>
                <a:spcPct val="100000"/>
              </a:lnSpc>
            </a:pPr>
            <a:endParaRPr/>
          </a:p>
        </p:txBody>
      </p:sp>
      <p:sp>
        <p:nvSpPr>
          <p:cNvPr id="4" name="文本框 3"/>
          <p:cNvSpPr txBox="1"/>
          <p:nvPr/>
        </p:nvSpPr>
        <p:spPr>
          <a:xfrm>
            <a:off x="628650" y="266700"/>
            <a:ext cx="8505825" cy="0"/>
          </a:xfrm>
          <a:prstGeom prst="rect">
            <a:avLst/>
          </a:prstGeom>
          <a:noFill/>
        </p:spPr>
        <p:txBody>
          <a:bodyPr lIns="0" tIns="0" rIns="0" bIns="0" rtlCol="0">
            <a:spAutoFit/>
          </a:bodyPr>
          <a:lstStyle/>
          <a:p>
            <a:pPr marL="0" marR="0" lvl="0" indent="0" algn="l" fontAlgn="base">
              <a:lnSpc>
                <a:spcPct val="125000"/>
              </a:lnSpc>
            </a:pPr>
            <a:r>
              <a:rPr lang="en-US" sz="2400" b="1" u="none" spc="0">
                <a:solidFill>
                  <a:srgbClr val="FFFFFF">
                    <a:alpha val="100000"/>
                  </a:srgbClr>
                </a:solidFill>
                <a:latin typeface="微软雅黑"/>
              </a:rPr>
              <a:t>练习</a:t>
            </a:r>
          </a:p>
        </p:txBody>
      </p:sp>
      <p:sp>
        <p:nvSpPr>
          <p:cNvPr id="5" name="文本框 4"/>
          <p:cNvSpPr txBox="1"/>
          <p:nvPr/>
        </p:nvSpPr>
        <p:spPr>
          <a:xfrm>
            <a:off x="628650" y="1609725"/>
            <a:ext cx="8505825" cy="0"/>
          </a:xfrm>
          <a:prstGeom prst="rect">
            <a:avLst/>
          </a:prstGeom>
          <a:noFill/>
        </p:spPr>
        <p:txBody>
          <a:bodyPr lIns="0" tIns="0" rIns="0" bIns="0" rtlCol="0">
            <a:spAutoFit/>
          </a:bodyPr>
          <a:lstStyle/>
          <a:p>
            <a:pPr marL="0" marR="0" lvl="0" indent="0" algn="l" fontAlgn="base">
              <a:lnSpc>
                <a:spcPct val="125000"/>
              </a:lnSpc>
            </a:pPr>
            <a:r>
              <a:rPr lang="en-US" sz="2300" u="none" spc="0">
                <a:solidFill>
                  <a:srgbClr val="FFFFFF">
                    <a:alpha val="100000"/>
                  </a:srgbClr>
                </a:solidFill>
                <a:latin typeface="微软雅黑"/>
              </a:rPr>
              <a:t>2.“铜导线比铁导线的电阻小。”这种说法对吗？应当怎么说？</a:t>
            </a:r>
          </a:p>
        </p:txBody>
      </p:sp>
      <p:sp>
        <p:nvSpPr>
          <p:cNvPr id="6" name="文本框 5"/>
          <p:cNvSpPr txBox="1"/>
          <p:nvPr/>
        </p:nvSpPr>
        <p:spPr>
          <a:xfrm>
            <a:off x="638175" y="2333625"/>
            <a:ext cx="7505700" cy="0"/>
          </a:xfrm>
          <a:prstGeom prst="rect">
            <a:avLst/>
          </a:prstGeom>
          <a:noFill/>
        </p:spPr>
        <p:txBody>
          <a:bodyPr lIns="0" tIns="0" rIns="0" bIns="0" rtlCol="0">
            <a:spAutoFit/>
          </a:bodyPr>
          <a:lstStyle/>
          <a:p>
            <a:pPr marL="0" marR="0" lvl="0" indent="0" algn="l" fontAlgn="base">
              <a:lnSpc>
                <a:spcPct val="125000"/>
              </a:lnSpc>
            </a:pPr>
            <a:r>
              <a:rPr lang="en-US" sz="2300" u="none" spc="0">
                <a:solidFill>
                  <a:srgbClr val="FFD732">
                    <a:alpha val="100000"/>
                  </a:srgbClr>
                </a:solidFill>
                <a:latin typeface="微软雅黑"/>
              </a:rPr>
              <a:t>答：不对。
    正确说法是：长度、横截面积都相同的导线，铜导线比铁导线的电阻小。</a:t>
            </a:r>
          </a:p>
        </p:txBody>
      </p:sp>
      <p:sp>
        <p:nvSpPr>
          <p:cNvPr id="7" name="文本框 6"/>
          <p:cNvSpPr txBox="1"/>
          <p:nvPr/>
        </p:nvSpPr>
        <p:spPr>
          <a:xfrm>
            <a:off x="5019675" y="990600"/>
            <a:ext cx="4114800" cy="0"/>
          </a:xfrm>
          <a:prstGeom prst="rect">
            <a:avLst/>
          </a:prstGeom>
          <a:noFill/>
        </p:spPr>
        <p:txBody>
          <a:bodyPr lIns="0" tIns="0" rIns="0" bIns="0" rtlCol="0">
            <a:spAutoFit/>
          </a:bodyPr>
          <a:lstStyle/>
          <a:p>
            <a:pPr marL="0" marR="0" lvl="0" indent="0" algn="l" fontAlgn="base">
              <a:lnSpc>
                <a:spcPct val="125000"/>
              </a:lnSpc>
            </a:pPr>
            <a:r>
              <a:rPr lang="en-US" sz="2300" u="none" spc="0">
                <a:solidFill>
                  <a:srgbClr val="FFD732">
                    <a:alpha val="100000"/>
                  </a:srgbClr>
                </a:solidFill>
                <a:latin typeface="微软雅黑"/>
              </a:rPr>
              <a:t>长度 </a:t>
            </a:r>
          </a:p>
        </p:txBody>
      </p:sp>
      <p:sp>
        <p:nvSpPr>
          <p:cNvPr id="8" name="文本框 7"/>
          <p:cNvSpPr txBox="1"/>
          <p:nvPr/>
        </p:nvSpPr>
        <p:spPr>
          <a:xfrm>
            <a:off x="5895975" y="981075"/>
            <a:ext cx="3238500" cy="0"/>
          </a:xfrm>
          <a:prstGeom prst="rect">
            <a:avLst/>
          </a:prstGeom>
          <a:noFill/>
        </p:spPr>
        <p:txBody>
          <a:bodyPr lIns="0" tIns="0" rIns="0" bIns="0" rtlCol="0">
            <a:spAutoFit/>
          </a:bodyPr>
          <a:lstStyle/>
          <a:p>
            <a:pPr marL="0" marR="0" lvl="0" indent="0" algn="l" fontAlgn="base">
              <a:lnSpc>
                <a:spcPct val="125000"/>
              </a:lnSpc>
            </a:pPr>
            <a:r>
              <a:rPr lang="en-US" sz="2300" u="none" spc="0">
                <a:solidFill>
                  <a:srgbClr val="FFD732">
                    <a:alpha val="100000"/>
                  </a:srgbClr>
                </a:solidFill>
                <a:latin typeface="微软雅黑"/>
              </a:rPr>
              <a:t>横截面积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6" grpId="0"/>
      <p:bldP spid="7" grpId="0"/>
      <p:bldP spid="8" grpId="0"/>
    </p:bld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383747">
            <a:alpha val="100000"/>
          </a:srgbClr>
        </a:solidFill>
        <a:effectLst/>
      </p:bgPr>
    </p:bg>
    <p:spTree>
      <p:nvGrpSpPr>
        <p:cNvPr id="1" name=""/>
        <p:cNvGrpSpPr/>
        <p:nvPr/>
      </p:nvGrpSpPr>
      <p:grpSpPr>
        <a:xfrm>
          <a:off x="381000" y="266700"/>
          <a:ext cx="9134475" cy="1552575"/>
          <a:chOff x="381000" y="266700"/>
          <a:chExt cx="9134475" cy="1552575"/>
        </a:xfrm>
      </p:grpSpPr>
      <p:sp>
        <p:nvSpPr>
          <p:cNvPr id="2" name="文本框 1"/>
          <p:cNvSpPr txBox="1"/>
          <p:nvPr/>
        </p:nvSpPr>
        <p:spPr>
          <a:xfrm>
            <a:off x="381000" y="390525"/>
            <a:ext cx="57150" cy="304800"/>
          </a:xfrm>
          <a:prstGeom prst="rect">
            <a:avLst/>
          </a:prstGeom>
          <a:solidFill>
            <a:srgbClr val="F65D5D">
              <a:alpha val="100000"/>
            </a:srgbClr>
          </a:solidFill>
        </p:spPr>
        <p:txBody>
          <a:bodyPr lIns="91440" tIns="45720" rIns="91440" bIns="45720" rtlCol="0">
            <a:spAutoFit/>
          </a:bodyPr>
          <a:lstStyle/>
          <a:p>
            <a:pPr marL="0" marR="0" lvl="0" indent="0" algn="l" fontAlgn="base">
              <a:lnSpc>
                <a:spcPct val="100000"/>
              </a:lnSpc>
            </a:pPr>
            <a:endParaRPr/>
          </a:p>
        </p:txBody>
      </p:sp>
      <p:sp>
        <p:nvSpPr>
          <p:cNvPr id="3" name="文本框 2"/>
          <p:cNvSpPr txBox="1"/>
          <p:nvPr/>
        </p:nvSpPr>
        <p:spPr>
          <a:xfrm>
            <a:off x="628650" y="266700"/>
            <a:ext cx="8505825" cy="0"/>
          </a:xfrm>
          <a:prstGeom prst="rect">
            <a:avLst/>
          </a:prstGeom>
          <a:noFill/>
        </p:spPr>
        <p:txBody>
          <a:bodyPr lIns="0" tIns="0" rIns="0" bIns="0" rtlCol="0">
            <a:spAutoFit/>
          </a:bodyPr>
          <a:lstStyle/>
          <a:p>
            <a:pPr marL="0" marR="0" lvl="0" indent="0" algn="l" fontAlgn="base">
              <a:lnSpc>
                <a:spcPct val="125000"/>
              </a:lnSpc>
            </a:pPr>
            <a:r>
              <a:rPr lang="en-US" sz="2400" b="1" u="none" spc="0">
                <a:solidFill>
                  <a:srgbClr val="FFFFFF">
                    <a:alpha val="100000"/>
                  </a:srgbClr>
                </a:solidFill>
                <a:latin typeface="微软雅黑"/>
              </a:rPr>
              <a:t>练习</a:t>
            </a:r>
          </a:p>
        </p:txBody>
      </p:sp>
      <p:sp>
        <p:nvSpPr>
          <p:cNvPr id="4" name="文本框 3"/>
          <p:cNvSpPr txBox="1"/>
          <p:nvPr/>
        </p:nvSpPr>
        <p:spPr>
          <a:xfrm>
            <a:off x="628650" y="1095375"/>
            <a:ext cx="7429500" cy="0"/>
          </a:xfrm>
          <a:prstGeom prst="rect">
            <a:avLst/>
          </a:prstGeom>
          <a:noFill/>
        </p:spPr>
        <p:txBody>
          <a:bodyPr lIns="0" tIns="0" rIns="0" bIns="0" rtlCol="0">
            <a:spAutoFit/>
          </a:bodyPr>
          <a:lstStyle/>
          <a:p>
            <a:pPr marL="0" marR="0" lvl="0" indent="0" algn="l" fontAlgn="base">
              <a:lnSpc>
                <a:spcPct val="125000"/>
              </a:lnSpc>
            </a:pPr>
            <a:r>
              <a:rPr lang="en-US" sz="2300" u="none" spc="0">
                <a:solidFill>
                  <a:srgbClr val="FFFFFF">
                    <a:alpha val="100000"/>
                  </a:srgbClr>
                </a:solidFill>
                <a:latin typeface="微软雅黑"/>
              </a:rPr>
              <a:t>关于导线电阻的大小，下列说法中正确的是（温度对电阻的影响可以不计）  （        ）
A.横截面积越大的导线，电阻越小
B.横截面积相同的导线，长导线的电阻大
C.长度相同的导线，细导线的电阻大
D.同种材料制成的长短相同的导线，粗导线的电阻小</a:t>
            </a:r>
          </a:p>
        </p:txBody>
      </p:sp>
      <p:sp>
        <p:nvSpPr>
          <p:cNvPr id="5" name="文本框 4"/>
          <p:cNvSpPr txBox="1"/>
          <p:nvPr/>
        </p:nvSpPr>
        <p:spPr>
          <a:xfrm>
            <a:off x="3057525" y="1552575"/>
            <a:ext cx="6076950" cy="0"/>
          </a:xfrm>
          <a:prstGeom prst="rect">
            <a:avLst/>
          </a:prstGeom>
          <a:noFill/>
        </p:spPr>
        <p:txBody>
          <a:bodyPr lIns="0" tIns="0" rIns="0" bIns="0" rtlCol="0">
            <a:spAutoFit/>
          </a:bodyPr>
          <a:lstStyle/>
          <a:p>
            <a:pPr marL="0" marR="0" lvl="0" indent="0" algn="l" fontAlgn="base">
              <a:lnSpc>
                <a:spcPct val="125000"/>
              </a:lnSpc>
            </a:pPr>
            <a:r>
              <a:rPr lang="en-US" sz="2300" u="none" spc="0">
                <a:solidFill>
                  <a:srgbClr val="FFD732">
                    <a:alpha val="100000"/>
                  </a:srgbClr>
                </a:solidFill>
                <a:latin typeface="微软雅黑"/>
              </a:rPr>
              <a:t>D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</p:bld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383747">
            <a:alpha val="100000"/>
          </a:srgbClr>
        </a:solidFill>
        <a:effectLst/>
      </p:bgPr>
    </p:bg>
    <p:spTree>
      <p:nvGrpSpPr>
        <p:cNvPr id="1" name=""/>
        <p:cNvGrpSpPr/>
        <p:nvPr/>
      </p:nvGrpSpPr>
      <p:grpSpPr>
        <a:xfrm>
          <a:off x="381000" y="266700"/>
          <a:ext cx="9134475" cy="1000125"/>
          <a:chOff x="381000" y="266700"/>
          <a:chExt cx="9134475" cy="1000125"/>
        </a:xfrm>
      </p:grpSpPr>
      <p:sp>
        <p:nvSpPr>
          <p:cNvPr id="2" name="文本框 1"/>
          <p:cNvSpPr txBox="1"/>
          <p:nvPr/>
        </p:nvSpPr>
        <p:spPr>
          <a:xfrm>
            <a:off x="381000" y="390525"/>
            <a:ext cx="57150" cy="304800"/>
          </a:xfrm>
          <a:prstGeom prst="rect">
            <a:avLst/>
          </a:prstGeom>
          <a:solidFill>
            <a:srgbClr val="F65D5D">
              <a:alpha val="100000"/>
            </a:srgbClr>
          </a:solidFill>
        </p:spPr>
        <p:txBody>
          <a:bodyPr lIns="91440" tIns="45720" rIns="91440" bIns="45720" rtlCol="0">
            <a:spAutoFit/>
          </a:bodyPr>
          <a:lstStyle/>
          <a:p>
            <a:pPr marL="0" marR="0" lvl="0" indent="0" algn="l" fontAlgn="base">
              <a:lnSpc>
                <a:spcPct val="100000"/>
              </a:lnSpc>
            </a:pPr>
            <a:endParaRPr/>
          </a:p>
        </p:txBody>
      </p:sp>
      <p:sp>
        <p:nvSpPr>
          <p:cNvPr id="3" name="文本框 2"/>
          <p:cNvSpPr txBox="1"/>
          <p:nvPr/>
        </p:nvSpPr>
        <p:spPr>
          <a:xfrm>
            <a:off x="628650" y="266700"/>
            <a:ext cx="8505825" cy="0"/>
          </a:xfrm>
          <a:prstGeom prst="rect">
            <a:avLst/>
          </a:prstGeom>
          <a:noFill/>
        </p:spPr>
        <p:txBody>
          <a:bodyPr lIns="0" tIns="0" rIns="0" bIns="0" rtlCol="0">
            <a:spAutoFit/>
          </a:bodyPr>
          <a:lstStyle/>
          <a:p>
            <a:pPr marL="0" marR="0" lvl="0" indent="0" algn="l" fontAlgn="base">
              <a:lnSpc>
                <a:spcPct val="125000"/>
              </a:lnSpc>
            </a:pPr>
            <a:r>
              <a:rPr lang="en-US" sz="2400" b="1" u="none" spc="0">
                <a:solidFill>
                  <a:srgbClr val="FFFFFF">
                    <a:alpha val="100000"/>
                  </a:srgbClr>
                </a:solidFill>
                <a:latin typeface="微软雅黑"/>
              </a:rPr>
              <a:t>练习</a:t>
            </a:r>
          </a:p>
        </p:txBody>
      </p:sp>
      <p:sp>
        <p:nvSpPr>
          <p:cNvPr id="4" name="文本框 3"/>
          <p:cNvSpPr txBox="1"/>
          <p:nvPr/>
        </p:nvSpPr>
        <p:spPr>
          <a:xfrm>
            <a:off x="628650" y="1000125"/>
            <a:ext cx="8505825" cy="0"/>
          </a:xfrm>
          <a:prstGeom prst="rect">
            <a:avLst/>
          </a:prstGeom>
          <a:noFill/>
        </p:spPr>
        <p:txBody>
          <a:bodyPr lIns="0" tIns="0" rIns="0" bIns="0" rtlCol="0">
            <a:spAutoFit/>
          </a:bodyPr>
          <a:lstStyle/>
          <a:p>
            <a:pPr marL="0" marR="0" lvl="0" indent="0" algn="l" fontAlgn="base">
              <a:lnSpc>
                <a:spcPct val="125000"/>
              </a:lnSpc>
            </a:pPr>
            <a:r>
              <a:rPr lang="en-US" sz="2300" u="none" spc="0">
                <a:solidFill>
                  <a:srgbClr val="FFFFFF">
                    <a:alpha val="100000"/>
                  </a:srgbClr>
                </a:solidFill>
                <a:latin typeface="微软雅黑"/>
              </a:rPr>
              <a:t>关于导体的电阻，下列说法中正确的是（    ）
A．导体中有电流，导体才能有电阻
B．导体电阻的大小取决于通过它的电流的大小
C．导体电阻是导体本身的一种性质
D．导体的电阻只与导体的长度有关</a:t>
            </a:r>
          </a:p>
        </p:txBody>
      </p:sp>
      <p:sp>
        <p:nvSpPr>
          <p:cNvPr id="5" name="文本框 4"/>
          <p:cNvSpPr txBox="1"/>
          <p:nvPr/>
        </p:nvSpPr>
        <p:spPr>
          <a:xfrm>
            <a:off x="5848350" y="1000125"/>
            <a:ext cx="3286125" cy="0"/>
          </a:xfrm>
          <a:prstGeom prst="rect">
            <a:avLst/>
          </a:prstGeom>
          <a:noFill/>
        </p:spPr>
        <p:txBody>
          <a:bodyPr lIns="0" tIns="0" rIns="0" bIns="0" rtlCol="0">
            <a:spAutoFit/>
          </a:bodyPr>
          <a:lstStyle/>
          <a:p>
            <a:pPr marL="0" marR="0" lvl="0" indent="0" algn="l" fontAlgn="base">
              <a:lnSpc>
                <a:spcPct val="125000"/>
              </a:lnSpc>
            </a:pPr>
            <a:r>
              <a:rPr lang="en-US" sz="2300" u="none" spc="0">
                <a:solidFill>
                  <a:srgbClr val="FFD732">
                    <a:alpha val="100000"/>
                  </a:srgbClr>
                </a:solidFill>
                <a:latin typeface="微软雅黑"/>
              </a:rPr>
              <a:t>C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</p:bld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383747">
            <a:alpha val="100000"/>
          </a:srgbClr>
        </a:solidFill>
        <a:effectLst/>
      </p:bgPr>
    </p:bg>
    <p:spTree>
      <p:nvGrpSpPr>
        <p:cNvPr id="1" name=""/>
        <p:cNvGrpSpPr/>
        <p:nvPr/>
      </p:nvGrpSpPr>
      <p:grpSpPr>
        <a:xfrm>
          <a:off x="381000" y="266700"/>
          <a:ext cx="9134475" cy="876300"/>
          <a:chOff x="381000" y="266700"/>
          <a:chExt cx="9134475" cy="876300"/>
        </a:xfrm>
      </p:grpSpPr>
      <p:sp>
        <p:nvSpPr>
          <p:cNvPr id="2" name="文本框 1"/>
          <p:cNvSpPr txBox="1"/>
          <p:nvPr/>
        </p:nvSpPr>
        <p:spPr>
          <a:xfrm>
            <a:off x="381000" y="390525"/>
            <a:ext cx="57150" cy="304800"/>
          </a:xfrm>
          <a:prstGeom prst="rect">
            <a:avLst/>
          </a:prstGeom>
          <a:solidFill>
            <a:srgbClr val="F65D5D">
              <a:alpha val="100000"/>
            </a:srgbClr>
          </a:solidFill>
        </p:spPr>
        <p:txBody>
          <a:bodyPr lIns="91440" tIns="45720" rIns="91440" bIns="45720" rtlCol="0">
            <a:spAutoFit/>
          </a:bodyPr>
          <a:lstStyle/>
          <a:p>
            <a:pPr marL="0" marR="0" lvl="0" indent="0" algn="l" fontAlgn="base">
              <a:lnSpc>
                <a:spcPct val="100000"/>
              </a:lnSpc>
            </a:pPr>
            <a:endParaRPr/>
          </a:p>
        </p:txBody>
      </p:sp>
      <p:sp>
        <p:nvSpPr>
          <p:cNvPr id="3" name="文本框 2"/>
          <p:cNvSpPr txBox="1"/>
          <p:nvPr/>
        </p:nvSpPr>
        <p:spPr>
          <a:xfrm>
            <a:off x="628650" y="266700"/>
            <a:ext cx="8505825" cy="0"/>
          </a:xfrm>
          <a:prstGeom prst="rect">
            <a:avLst/>
          </a:prstGeom>
          <a:noFill/>
        </p:spPr>
        <p:txBody>
          <a:bodyPr lIns="0" tIns="0" rIns="0" bIns="0" rtlCol="0">
            <a:spAutoFit/>
          </a:bodyPr>
          <a:lstStyle/>
          <a:p>
            <a:pPr marL="0" marR="0" lvl="0" indent="0" algn="l" fontAlgn="base">
              <a:lnSpc>
                <a:spcPct val="125000"/>
              </a:lnSpc>
            </a:pPr>
            <a:r>
              <a:rPr lang="en-US" sz="2400" b="1" u="none" spc="0">
                <a:solidFill>
                  <a:srgbClr val="FFFFFF">
                    <a:alpha val="100000"/>
                  </a:srgbClr>
                </a:solidFill>
                <a:latin typeface="微软雅黑"/>
              </a:rPr>
              <a:t>练习</a:t>
            </a:r>
          </a:p>
        </p:txBody>
      </p:sp>
      <p:sp>
        <p:nvSpPr>
          <p:cNvPr id="4" name="文本框 3"/>
          <p:cNvSpPr txBox="1"/>
          <p:nvPr/>
        </p:nvSpPr>
        <p:spPr>
          <a:xfrm>
            <a:off x="628650" y="876300"/>
            <a:ext cx="8505825" cy="0"/>
          </a:xfrm>
          <a:prstGeom prst="rect">
            <a:avLst/>
          </a:prstGeom>
          <a:noFill/>
        </p:spPr>
        <p:txBody>
          <a:bodyPr lIns="0" tIns="0" rIns="0" bIns="0" rtlCol="0">
            <a:spAutoFit/>
          </a:bodyPr>
          <a:lstStyle/>
          <a:p>
            <a:pPr marL="0" marR="0" lvl="0" indent="0" algn="l" fontAlgn="base">
              <a:lnSpc>
                <a:spcPct val="125000"/>
              </a:lnSpc>
            </a:pPr>
            <a:r>
              <a:rPr lang="en-US" sz="2300" u="none" spc="0">
                <a:solidFill>
                  <a:srgbClr val="FFFFFF">
                    <a:alpha val="100000"/>
                  </a:srgbClr>
                </a:solidFill>
                <a:latin typeface="微软雅黑"/>
              </a:rPr>
              <a:t>下列措施中能够减小导体电阻的是（    ）
A．减小导体两端的电压
B．减小导体中的电流
C．减小导体的横截面积
D．减小导体的长度</a:t>
            </a:r>
          </a:p>
        </p:txBody>
      </p:sp>
      <p:sp>
        <p:nvSpPr>
          <p:cNvPr id="5" name="文本框 4"/>
          <p:cNvSpPr txBox="1"/>
          <p:nvPr/>
        </p:nvSpPr>
        <p:spPr>
          <a:xfrm>
            <a:off x="5257800" y="866775"/>
            <a:ext cx="3876675" cy="0"/>
          </a:xfrm>
          <a:prstGeom prst="rect">
            <a:avLst/>
          </a:prstGeom>
          <a:noFill/>
        </p:spPr>
        <p:txBody>
          <a:bodyPr lIns="0" tIns="0" rIns="0" bIns="0" rtlCol="0">
            <a:spAutoFit/>
          </a:bodyPr>
          <a:lstStyle/>
          <a:p>
            <a:pPr marL="0" marR="0" lvl="0" indent="0" algn="l" fontAlgn="base">
              <a:lnSpc>
                <a:spcPct val="125000"/>
              </a:lnSpc>
            </a:pPr>
            <a:r>
              <a:rPr lang="en-US" sz="2300" u="none" spc="0">
                <a:solidFill>
                  <a:srgbClr val="FFD732">
                    <a:alpha val="100000"/>
                  </a:srgbClr>
                </a:solidFill>
                <a:latin typeface="微软雅黑"/>
              </a:rPr>
              <a:t>D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</p:bld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383747">
            <a:alpha val="100000"/>
          </a:srgbClr>
        </a:solidFill>
        <a:effectLst/>
      </p:bgPr>
    </p:bg>
    <p:spTree>
      <p:nvGrpSpPr>
        <p:cNvPr id="1" name=""/>
        <p:cNvGrpSpPr/>
        <p:nvPr/>
      </p:nvGrpSpPr>
      <p:grpSpPr>
        <a:xfrm>
          <a:off x="381000" y="266700"/>
          <a:ext cx="9134475" cy="1447800"/>
          <a:chOff x="381000" y="266700"/>
          <a:chExt cx="9134475" cy="1447800"/>
        </a:xfrm>
      </p:grpSpPr>
      <p:sp>
        <p:nvSpPr>
          <p:cNvPr id="2" name="文本框 1"/>
          <p:cNvSpPr txBox="1"/>
          <p:nvPr/>
        </p:nvSpPr>
        <p:spPr>
          <a:xfrm>
            <a:off x="381000" y="390525"/>
            <a:ext cx="57150" cy="304800"/>
          </a:xfrm>
          <a:prstGeom prst="rect">
            <a:avLst/>
          </a:prstGeom>
          <a:solidFill>
            <a:srgbClr val="F65D5D">
              <a:alpha val="100000"/>
            </a:srgbClr>
          </a:solidFill>
        </p:spPr>
        <p:txBody>
          <a:bodyPr lIns="91440" tIns="45720" rIns="91440" bIns="45720" rtlCol="0">
            <a:spAutoFit/>
          </a:bodyPr>
          <a:lstStyle/>
          <a:p>
            <a:pPr marL="0" marR="0" lvl="0" indent="0" algn="l" fontAlgn="base">
              <a:lnSpc>
                <a:spcPct val="100000"/>
              </a:lnSpc>
            </a:pPr>
            <a:endParaRPr/>
          </a:p>
        </p:txBody>
      </p:sp>
      <p:sp>
        <p:nvSpPr>
          <p:cNvPr id="3" name="文本框 2"/>
          <p:cNvSpPr txBox="1"/>
          <p:nvPr/>
        </p:nvSpPr>
        <p:spPr>
          <a:xfrm>
            <a:off x="628650" y="266700"/>
            <a:ext cx="8505825" cy="0"/>
          </a:xfrm>
          <a:prstGeom prst="rect">
            <a:avLst/>
          </a:prstGeom>
          <a:noFill/>
        </p:spPr>
        <p:txBody>
          <a:bodyPr lIns="0" tIns="0" rIns="0" bIns="0" rtlCol="0">
            <a:spAutoFit/>
          </a:bodyPr>
          <a:lstStyle/>
          <a:p>
            <a:pPr marL="0" marR="0" lvl="0" indent="0" algn="l" fontAlgn="base">
              <a:lnSpc>
                <a:spcPct val="125000"/>
              </a:lnSpc>
            </a:pPr>
            <a:r>
              <a:rPr lang="en-US" sz="2400" b="1" u="none" spc="0">
                <a:solidFill>
                  <a:srgbClr val="FFFFFF">
                    <a:alpha val="100000"/>
                  </a:srgbClr>
                </a:solidFill>
                <a:latin typeface="微软雅黑"/>
              </a:rPr>
              <a:t>练习</a:t>
            </a:r>
          </a:p>
        </p:txBody>
      </p:sp>
      <p:sp>
        <p:nvSpPr>
          <p:cNvPr id="4" name="文本框 3"/>
          <p:cNvSpPr txBox="1"/>
          <p:nvPr/>
        </p:nvSpPr>
        <p:spPr>
          <a:xfrm>
            <a:off x="628650" y="1038225"/>
            <a:ext cx="8096250" cy="0"/>
          </a:xfrm>
          <a:prstGeom prst="rect">
            <a:avLst/>
          </a:prstGeom>
          <a:noFill/>
        </p:spPr>
        <p:txBody>
          <a:bodyPr lIns="0" tIns="0" rIns="0" bIns="0" rtlCol="0">
            <a:spAutoFit/>
          </a:bodyPr>
          <a:lstStyle/>
          <a:p>
            <a:pPr marL="0" marR="0" lvl="0" indent="0" algn="l" fontAlgn="base">
              <a:lnSpc>
                <a:spcPct val="125000"/>
              </a:lnSpc>
            </a:pPr>
            <a:r>
              <a:rPr lang="en-US" sz="2300" u="none" spc="0">
                <a:solidFill>
                  <a:srgbClr val="FFFFFF">
                    <a:alpha val="100000"/>
                  </a:srgbClr>
                </a:solidFill>
                <a:latin typeface="微软雅黑"/>
              </a:rPr>
              <a:t>一个导体接在3伏的电源上，电阻大小为10欧，若从电路中取下这个导体，导体的电阻值为_____欧。</a:t>
            </a:r>
          </a:p>
        </p:txBody>
      </p:sp>
      <p:sp>
        <p:nvSpPr>
          <p:cNvPr id="5" name="文本框 4"/>
          <p:cNvSpPr txBox="1"/>
          <p:nvPr/>
        </p:nvSpPr>
        <p:spPr>
          <a:xfrm>
            <a:off x="4191000" y="1447800"/>
            <a:ext cx="4943475" cy="0"/>
          </a:xfrm>
          <a:prstGeom prst="rect">
            <a:avLst/>
          </a:prstGeom>
          <a:noFill/>
        </p:spPr>
        <p:txBody>
          <a:bodyPr lIns="0" tIns="0" rIns="0" bIns="0" rtlCol="0">
            <a:spAutoFit/>
          </a:bodyPr>
          <a:lstStyle/>
          <a:p>
            <a:pPr marL="0" marR="0" lvl="0" indent="0" algn="l" fontAlgn="base">
              <a:lnSpc>
                <a:spcPct val="125000"/>
              </a:lnSpc>
            </a:pPr>
            <a:r>
              <a:rPr lang="en-US" sz="2300" u="none" spc="0">
                <a:solidFill>
                  <a:srgbClr val="FFD732">
                    <a:alpha val="100000"/>
                  </a:srgbClr>
                </a:solidFill>
                <a:latin typeface="微软雅黑"/>
              </a:rPr>
              <a:t>10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</p:bld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383747">
            <a:alpha val="100000"/>
          </a:srgbClr>
        </a:solidFill>
        <a:effectLst/>
      </p:bgPr>
    </p:bg>
    <p:spTree>
      <p:nvGrpSpPr>
        <p:cNvPr id="1" name=""/>
        <p:cNvGrpSpPr/>
        <p:nvPr/>
      </p:nvGrpSpPr>
      <p:grpSpPr>
        <a:xfrm>
          <a:off x="381000" y="266700"/>
          <a:ext cx="9134475" cy="2295525"/>
          <a:chOff x="381000" y="266700"/>
          <a:chExt cx="9134475" cy="2295525"/>
        </a:xfrm>
      </p:grpSpPr>
      <p:sp>
        <p:nvSpPr>
          <p:cNvPr id="2" name="文本框 1"/>
          <p:cNvSpPr txBox="1"/>
          <p:nvPr/>
        </p:nvSpPr>
        <p:spPr>
          <a:xfrm>
            <a:off x="381000" y="390525"/>
            <a:ext cx="57150" cy="304800"/>
          </a:xfrm>
          <a:prstGeom prst="rect">
            <a:avLst/>
          </a:prstGeom>
          <a:solidFill>
            <a:srgbClr val="F65D5D">
              <a:alpha val="100000"/>
            </a:srgbClr>
          </a:solidFill>
        </p:spPr>
        <p:txBody>
          <a:bodyPr lIns="91440" tIns="45720" rIns="91440" bIns="45720" rtlCol="0">
            <a:spAutoFit/>
          </a:bodyPr>
          <a:lstStyle/>
          <a:p>
            <a:pPr marL="0" marR="0" lvl="0" indent="0" algn="l" fontAlgn="base">
              <a:lnSpc>
                <a:spcPct val="100000"/>
              </a:lnSpc>
            </a:pPr>
            <a:endParaRPr/>
          </a:p>
        </p:txBody>
      </p:sp>
      <p:sp>
        <p:nvSpPr>
          <p:cNvPr id="3" name="文本框 2"/>
          <p:cNvSpPr txBox="1"/>
          <p:nvPr/>
        </p:nvSpPr>
        <p:spPr>
          <a:xfrm>
            <a:off x="628650" y="266700"/>
            <a:ext cx="8505825" cy="0"/>
          </a:xfrm>
          <a:prstGeom prst="rect">
            <a:avLst/>
          </a:prstGeom>
          <a:noFill/>
        </p:spPr>
        <p:txBody>
          <a:bodyPr lIns="0" tIns="0" rIns="0" bIns="0" rtlCol="0">
            <a:spAutoFit/>
          </a:bodyPr>
          <a:lstStyle/>
          <a:p>
            <a:pPr marL="0" marR="0" lvl="0" indent="0" algn="l" fontAlgn="base">
              <a:lnSpc>
                <a:spcPct val="125000"/>
              </a:lnSpc>
            </a:pPr>
            <a:r>
              <a:rPr lang="en-US" sz="2400" b="1" u="none" spc="0">
                <a:solidFill>
                  <a:srgbClr val="FFFFFF">
                    <a:alpha val="100000"/>
                  </a:srgbClr>
                </a:solidFill>
                <a:latin typeface="微软雅黑"/>
              </a:rPr>
              <a:t>练习</a:t>
            </a:r>
          </a:p>
        </p:txBody>
      </p:sp>
      <p:sp>
        <p:nvSpPr>
          <p:cNvPr id="4" name="文本框 3"/>
          <p:cNvSpPr txBox="1"/>
          <p:nvPr/>
        </p:nvSpPr>
        <p:spPr>
          <a:xfrm>
            <a:off x="628650" y="1019175"/>
            <a:ext cx="7962900" cy="0"/>
          </a:xfrm>
          <a:prstGeom prst="rect">
            <a:avLst/>
          </a:prstGeom>
          <a:noFill/>
        </p:spPr>
        <p:txBody>
          <a:bodyPr lIns="0" tIns="0" rIns="0" bIns="0" rtlCol="0">
            <a:spAutoFit/>
          </a:bodyPr>
          <a:lstStyle/>
          <a:p>
            <a:pPr marL="0" marR="0" lvl="0" indent="0" algn="l" fontAlgn="base">
              <a:lnSpc>
                <a:spcPct val="125000"/>
              </a:lnSpc>
            </a:pPr>
            <a:r>
              <a:rPr lang="en-US" sz="2300" u="none" spc="0">
                <a:solidFill>
                  <a:srgbClr val="FFFFFF">
                    <a:alpha val="100000"/>
                  </a:srgbClr>
                </a:solidFill>
                <a:latin typeface="微软雅黑"/>
              </a:rPr>
              <a:t>在探究影响电阻大小的实验中，由于探究过程中涉及到多个因素,因此实验时采用___________法对每个因素逐一研究。通过比较电流表示数的大小来比较电阻的大小，电流表的示数越大，接入电路中的电阻丝的电阻越____,这种方法叫做转换法。</a:t>
            </a:r>
          </a:p>
        </p:txBody>
      </p:sp>
      <p:sp>
        <p:nvSpPr>
          <p:cNvPr id="5" name="文本框 4"/>
          <p:cNvSpPr txBox="1"/>
          <p:nvPr/>
        </p:nvSpPr>
        <p:spPr>
          <a:xfrm>
            <a:off x="3095625" y="1428750"/>
            <a:ext cx="6038850" cy="0"/>
          </a:xfrm>
          <a:prstGeom prst="rect">
            <a:avLst/>
          </a:prstGeom>
          <a:noFill/>
        </p:spPr>
        <p:txBody>
          <a:bodyPr lIns="0" tIns="0" rIns="0" bIns="0" rtlCol="0">
            <a:spAutoFit/>
          </a:bodyPr>
          <a:lstStyle/>
          <a:p>
            <a:pPr marL="0" marR="0" lvl="0" indent="0" algn="l" fontAlgn="base">
              <a:lnSpc>
                <a:spcPct val="125000"/>
              </a:lnSpc>
            </a:pPr>
            <a:r>
              <a:rPr lang="en-US" sz="2300" u="none" spc="0">
                <a:solidFill>
                  <a:srgbClr val="FFD732">
                    <a:alpha val="100000"/>
                  </a:srgbClr>
                </a:solidFill>
                <a:latin typeface="微软雅黑"/>
              </a:rPr>
              <a:t>控制变量 </a:t>
            </a:r>
          </a:p>
        </p:txBody>
      </p:sp>
      <p:sp>
        <p:nvSpPr>
          <p:cNvPr id="6" name="文本框 5"/>
          <p:cNvSpPr txBox="1"/>
          <p:nvPr/>
        </p:nvSpPr>
        <p:spPr>
          <a:xfrm>
            <a:off x="4448175" y="2295525"/>
            <a:ext cx="4686300" cy="0"/>
          </a:xfrm>
          <a:prstGeom prst="rect">
            <a:avLst/>
          </a:prstGeom>
          <a:noFill/>
        </p:spPr>
        <p:txBody>
          <a:bodyPr lIns="0" tIns="0" rIns="0" bIns="0" rtlCol="0">
            <a:spAutoFit/>
          </a:bodyPr>
          <a:lstStyle/>
          <a:p>
            <a:pPr marL="0" marR="0" lvl="0" indent="0" algn="l" fontAlgn="base">
              <a:lnSpc>
                <a:spcPct val="125000"/>
              </a:lnSpc>
            </a:pPr>
            <a:r>
              <a:rPr lang="en-US" sz="2300" u="none" spc="0">
                <a:solidFill>
                  <a:srgbClr val="FFD732">
                    <a:alpha val="100000"/>
                  </a:srgbClr>
                </a:solidFill>
                <a:latin typeface="微软雅黑"/>
              </a:rPr>
              <a:t>小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6" grpId="0"/>
    </p:bld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383747">
            <a:alpha val="100000"/>
          </a:srgbClr>
        </a:solidFill>
        <a:effectLst/>
      </p:bgPr>
    </p:bg>
    <p:spTree>
      <p:nvGrpSpPr>
        <p:cNvPr id="1" name=""/>
        <p:cNvGrpSpPr/>
        <p:nvPr/>
      </p:nvGrpSpPr>
      <p:grpSpPr>
        <a:xfrm>
          <a:off x="381000" y="266700"/>
          <a:ext cx="10163175" cy="4171950"/>
          <a:chOff x="381000" y="266700"/>
          <a:chExt cx="10163175" cy="4171950"/>
        </a:xfrm>
      </p:grpSpPr>
      <p:sp>
        <p:nvSpPr>
          <p:cNvPr id="2" name="文本框 1"/>
          <p:cNvSpPr txBox="1"/>
          <p:nvPr/>
        </p:nvSpPr>
        <p:spPr>
          <a:xfrm>
            <a:off x="381000" y="390525"/>
            <a:ext cx="57150" cy="304800"/>
          </a:xfrm>
          <a:prstGeom prst="rect">
            <a:avLst/>
          </a:prstGeom>
          <a:solidFill>
            <a:srgbClr val="F65D5D">
              <a:alpha val="100000"/>
            </a:srgbClr>
          </a:solidFill>
        </p:spPr>
        <p:txBody>
          <a:bodyPr lIns="91440" tIns="45720" rIns="91440" bIns="45720" rtlCol="0">
            <a:spAutoFit/>
          </a:bodyPr>
          <a:lstStyle/>
          <a:p>
            <a:pPr marL="0" marR="0" lvl="0" indent="0" algn="l" fontAlgn="base">
              <a:lnSpc>
                <a:spcPct val="100000"/>
              </a:lnSpc>
            </a:pPr>
            <a:endParaRPr/>
          </a:p>
        </p:txBody>
      </p:sp>
      <p:sp>
        <p:nvSpPr>
          <p:cNvPr id="3" name="文本框 2"/>
          <p:cNvSpPr txBox="1"/>
          <p:nvPr/>
        </p:nvSpPr>
        <p:spPr>
          <a:xfrm>
            <a:off x="628650" y="266700"/>
            <a:ext cx="8505825" cy="0"/>
          </a:xfrm>
          <a:prstGeom prst="rect">
            <a:avLst/>
          </a:prstGeom>
          <a:noFill/>
        </p:spPr>
        <p:txBody>
          <a:bodyPr lIns="0" tIns="0" rIns="0" bIns="0" rtlCol="0">
            <a:spAutoFit/>
          </a:bodyPr>
          <a:lstStyle/>
          <a:p>
            <a:pPr marL="0" marR="0" lvl="0" indent="0" algn="l" fontAlgn="base">
              <a:lnSpc>
                <a:spcPct val="125000"/>
              </a:lnSpc>
            </a:pPr>
            <a:r>
              <a:rPr lang="en-US" sz="2400" b="1" u="none" spc="0">
                <a:solidFill>
                  <a:srgbClr val="FFFFFF">
                    <a:alpha val="100000"/>
                  </a:srgbClr>
                </a:solidFill>
                <a:latin typeface="微软雅黑"/>
              </a:rPr>
              <a:t>练习</a:t>
            </a:r>
          </a:p>
        </p:txBody>
      </p:sp>
      <p:sp>
        <p:nvSpPr>
          <p:cNvPr id="4" name="文本框 3"/>
          <p:cNvSpPr txBox="1"/>
          <p:nvPr/>
        </p:nvSpPr>
        <p:spPr>
          <a:xfrm>
            <a:off x="666750" y="2457450"/>
            <a:ext cx="7600950" cy="0"/>
          </a:xfrm>
          <a:prstGeom prst="rect">
            <a:avLst/>
          </a:prstGeom>
          <a:noFill/>
        </p:spPr>
        <p:txBody>
          <a:bodyPr lIns="0" tIns="0" rIns="0" bIns="0" rtlCol="0">
            <a:spAutoFit/>
          </a:bodyPr>
          <a:lstStyle/>
          <a:p>
            <a:pPr marL="0" marR="0" lvl="0" indent="0" algn="l" fontAlgn="base">
              <a:lnSpc>
                <a:spcPct val="125000"/>
              </a:lnSpc>
            </a:pPr>
            <a:r>
              <a:rPr lang="en-US" sz="1800" u="none" spc="0">
                <a:solidFill>
                  <a:srgbClr val="FFFFFF">
                    <a:alpha val="100000"/>
                  </a:srgbClr>
                </a:solidFill>
                <a:latin typeface="微软雅黑"/>
              </a:rPr>
              <a:t>根据表格回答问题：
（1）若探究电阻的大小跟导体材料的关系，应选择序号为____和____的两根金属丝。  
（2）若探究电阻的大小跟导体长度的关系，应选择序号为____和____的两根金属丝。
（3）若探究电阻的大小跟导体横截面积的关系，应选择序号为____和____的两根金属丝。</a:t>
            </a:r>
          </a:p>
        </p:txBody>
      </p:sp>
      <p:sp>
        <p:nvSpPr>
          <p:cNvPr id="5" name="文本框 4"/>
          <p:cNvSpPr txBox="1"/>
          <p:nvPr/>
        </p:nvSpPr>
        <p:spPr>
          <a:xfrm>
            <a:off x="6648450" y="2790825"/>
            <a:ext cx="2486025" cy="0"/>
          </a:xfrm>
          <a:prstGeom prst="rect">
            <a:avLst/>
          </a:prstGeom>
          <a:noFill/>
        </p:spPr>
        <p:txBody>
          <a:bodyPr lIns="0" tIns="0" rIns="0" bIns="0" rtlCol="0">
            <a:spAutoFit/>
          </a:bodyPr>
          <a:lstStyle/>
          <a:p>
            <a:pPr marL="0" marR="0" lvl="0" indent="0" algn="l" fontAlgn="base">
              <a:lnSpc>
                <a:spcPct val="125000"/>
              </a:lnSpc>
            </a:pPr>
            <a:r>
              <a:rPr lang="en-US" sz="1800" u="none" spc="0">
                <a:solidFill>
                  <a:srgbClr val="FFD732">
                    <a:alpha val="100000"/>
                  </a:srgbClr>
                </a:solidFill>
                <a:latin typeface="微软雅黑"/>
              </a:rPr>
              <a:t>A</a:t>
            </a:r>
          </a:p>
        </p:txBody>
      </p:sp>
      <p:sp>
        <p:nvSpPr>
          <p:cNvPr id="6" name="文本框 5"/>
          <p:cNvSpPr txBox="1"/>
          <p:nvPr/>
        </p:nvSpPr>
        <p:spPr>
          <a:xfrm>
            <a:off x="7791450" y="4171950"/>
            <a:ext cx="1343025" cy="0"/>
          </a:xfrm>
          <a:prstGeom prst="rect">
            <a:avLst/>
          </a:prstGeom>
          <a:noFill/>
        </p:spPr>
        <p:txBody>
          <a:bodyPr lIns="0" tIns="0" rIns="0" bIns="0" rtlCol="0">
            <a:spAutoFit/>
          </a:bodyPr>
          <a:lstStyle/>
          <a:p>
            <a:pPr marL="0" marR="0" lvl="0" indent="0" algn="l" fontAlgn="base">
              <a:lnSpc>
                <a:spcPct val="125000"/>
              </a:lnSpc>
            </a:pPr>
            <a:r>
              <a:rPr lang="en-US" sz="1800" u="none" spc="0">
                <a:solidFill>
                  <a:srgbClr val="FFD732">
                    <a:alpha val="100000"/>
                  </a:srgbClr>
                </a:solidFill>
                <a:latin typeface="微软雅黑"/>
              </a:rPr>
              <a:t>C</a:t>
            </a:r>
          </a:p>
        </p:txBody>
      </p:sp>
      <p:sp>
        <p:nvSpPr>
          <p:cNvPr id="7" name="文本框 6"/>
          <p:cNvSpPr txBox="1"/>
          <p:nvPr/>
        </p:nvSpPr>
        <p:spPr>
          <a:xfrm>
            <a:off x="7324725" y="2790825"/>
            <a:ext cx="1809750" cy="0"/>
          </a:xfrm>
          <a:prstGeom prst="rect">
            <a:avLst/>
          </a:prstGeom>
          <a:noFill/>
        </p:spPr>
        <p:txBody>
          <a:bodyPr lIns="0" tIns="0" rIns="0" bIns="0" rtlCol="0">
            <a:spAutoFit/>
          </a:bodyPr>
          <a:lstStyle/>
          <a:p>
            <a:pPr marL="0" marR="0" lvl="0" indent="0" algn="l" fontAlgn="base">
              <a:lnSpc>
                <a:spcPct val="125000"/>
              </a:lnSpc>
            </a:pPr>
            <a:r>
              <a:rPr lang="en-US" sz="1800" u="none" spc="0">
                <a:solidFill>
                  <a:srgbClr val="FFD732">
                    <a:alpha val="100000"/>
                  </a:srgbClr>
                </a:solidFill>
                <a:latin typeface="微软雅黑"/>
              </a:rPr>
              <a:t>B</a:t>
            </a:r>
          </a:p>
        </p:txBody>
      </p:sp>
      <p:sp>
        <p:nvSpPr>
          <p:cNvPr id="8" name="文本框 7"/>
          <p:cNvSpPr txBox="1"/>
          <p:nvPr/>
        </p:nvSpPr>
        <p:spPr>
          <a:xfrm>
            <a:off x="7267575" y="3495675"/>
            <a:ext cx="1866900" cy="0"/>
          </a:xfrm>
          <a:prstGeom prst="rect">
            <a:avLst/>
          </a:prstGeom>
          <a:noFill/>
        </p:spPr>
        <p:txBody>
          <a:bodyPr lIns="0" tIns="0" rIns="0" bIns="0" rtlCol="0">
            <a:spAutoFit/>
          </a:bodyPr>
          <a:lstStyle/>
          <a:p>
            <a:pPr marL="0" marR="0" lvl="0" indent="0" algn="l" fontAlgn="base">
              <a:lnSpc>
                <a:spcPct val="125000"/>
              </a:lnSpc>
            </a:pPr>
            <a:r>
              <a:rPr lang="en-US" sz="1800" u="none" spc="0">
                <a:solidFill>
                  <a:srgbClr val="FFD732">
                    <a:alpha val="100000"/>
                  </a:srgbClr>
                </a:solidFill>
                <a:latin typeface="微软雅黑"/>
              </a:rPr>
              <a:t>D</a:t>
            </a:r>
          </a:p>
        </p:txBody>
      </p:sp>
      <p:sp>
        <p:nvSpPr>
          <p:cNvPr id="9" name="文本框 8"/>
          <p:cNvSpPr txBox="1"/>
          <p:nvPr/>
        </p:nvSpPr>
        <p:spPr>
          <a:xfrm>
            <a:off x="7115175" y="4171950"/>
            <a:ext cx="2019300" cy="0"/>
          </a:xfrm>
          <a:prstGeom prst="rect">
            <a:avLst/>
          </a:prstGeom>
          <a:noFill/>
        </p:spPr>
        <p:txBody>
          <a:bodyPr lIns="0" tIns="0" rIns="0" bIns="0" rtlCol="0">
            <a:spAutoFit/>
          </a:bodyPr>
          <a:lstStyle/>
          <a:p>
            <a:pPr marL="0" marR="0" lvl="0" indent="0" algn="l" fontAlgn="base">
              <a:lnSpc>
                <a:spcPct val="125000"/>
              </a:lnSpc>
            </a:pPr>
            <a:r>
              <a:rPr lang="en-US" sz="1800" u="none" spc="0">
                <a:solidFill>
                  <a:srgbClr val="FFD732">
                    <a:alpha val="100000"/>
                  </a:srgbClr>
                </a:solidFill>
                <a:latin typeface="微软雅黑"/>
              </a:rPr>
              <a:t>B</a:t>
            </a:r>
          </a:p>
        </p:txBody>
      </p:sp>
      <p:sp>
        <p:nvSpPr>
          <p:cNvPr id="10" name="文本框 9"/>
          <p:cNvSpPr txBox="1"/>
          <p:nvPr/>
        </p:nvSpPr>
        <p:spPr>
          <a:xfrm>
            <a:off x="6667500" y="3495675"/>
            <a:ext cx="2466975" cy="0"/>
          </a:xfrm>
          <a:prstGeom prst="rect">
            <a:avLst/>
          </a:prstGeom>
          <a:noFill/>
        </p:spPr>
        <p:txBody>
          <a:bodyPr lIns="0" tIns="0" rIns="0" bIns="0" rtlCol="0">
            <a:spAutoFit/>
          </a:bodyPr>
          <a:lstStyle/>
          <a:p>
            <a:pPr marL="0" marR="0" lvl="0" indent="0" algn="l" fontAlgn="base">
              <a:lnSpc>
                <a:spcPct val="125000"/>
              </a:lnSpc>
            </a:pPr>
            <a:r>
              <a:rPr lang="en-US" sz="1800" u="none" spc="0">
                <a:solidFill>
                  <a:srgbClr val="FFD732">
                    <a:alpha val="100000"/>
                  </a:srgbClr>
                </a:solidFill>
                <a:latin typeface="微软雅黑"/>
              </a:rPr>
              <a:t>B</a:t>
            </a:r>
          </a:p>
        </p:txBody>
      </p:sp>
      <p:graphicFrame>
        <p:nvGraphicFramePr>
          <p:cNvPr id="11" name="表格 10"/>
          <p:cNvGraphicFramePr>
            <a:graphicFrameLocks noGrp="1"/>
          </p:cNvGraphicFramePr>
          <p:nvPr/>
        </p:nvGraphicFramePr>
        <p:xfrm>
          <a:off x="685800" y="723900"/>
          <a:ext cx="7543800" cy="1743075"/>
        </p:xfrm>
        <a:graphic>
          <a:graphicData uri="http://schemas.openxmlformats.org/drawingml/2006/table">
            <a:tbl>
              <a:tblPr firstRow="1" bandRow="1"/>
              <a:tblGrid>
                <a:gridCol w="1885950"/>
                <a:gridCol w="1885950"/>
                <a:gridCol w="1885950"/>
                <a:gridCol w="1885950"/>
              </a:tblGrid>
              <a:tr h="348615">
                <a:tc>
                  <a:txBody>
                    <a:bodyPr/>
                    <a:lstStyle/>
                    <a:p>
                      <a:pPr marL="0" marR="0" lvl="0" indent="0" algn="l" fontAlgn="base">
                        <a:lnSpc>
                          <a:spcPct val="100000"/>
                        </a:lnSpc>
                      </a:pPr>
                      <a:endParaRPr/>
                    </a:p>
                  </a:txBody>
                  <a:tcPr marL="0" marR="0" marT="0" marB="0">
                    <a:lnL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fontAlgn="base">
                        <a:lnSpc>
                          <a:spcPct val="100000"/>
                        </a:lnSpc>
                      </a:pPr>
                      <a:endParaRPr/>
                    </a:p>
                  </a:txBody>
                  <a:tcPr marL="0" marR="0" marT="0" marB="0">
                    <a:lnL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fontAlgn="base">
                        <a:lnSpc>
                          <a:spcPct val="100000"/>
                        </a:lnSpc>
                      </a:pPr>
                      <a:endParaRPr/>
                    </a:p>
                  </a:txBody>
                  <a:tcPr marL="0" marR="0" marT="0" marB="0">
                    <a:lnL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fontAlgn="base">
                        <a:lnSpc>
                          <a:spcPct val="100000"/>
                        </a:lnSpc>
                      </a:pPr>
                      <a:endParaRPr/>
                    </a:p>
                  </a:txBody>
                  <a:tcPr marL="0" marR="0" marT="0" marB="0">
                    <a:lnL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noFill/>
                  </a:tcPr>
                </a:tc>
              </a:tr>
              <a:tr h="348615">
                <a:tc>
                  <a:txBody>
                    <a:bodyPr/>
                    <a:lstStyle/>
                    <a:p>
                      <a:pPr marL="0" marR="0" lvl="0" indent="0" algn="l" fontAlgn="base">
                        <a:lnSpc>
                          <a:spcPct val="100000"/>
                        </a:lnSpc>
                      </a:pPr>
                      <a:endParaRPr/>
                    </a:p>
                  </a:txBody>
                  <a:tcPr marL="0" marR="0" marT="0" marB="0">
                    <a:lnL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fontAlgn="base">
                        <a:lnSpc>
                          <a:spcPct val="100000"/>
                        </a:lnSpc>
                      </a:pPr>
                      <a:endParaRPr/>
                    </a:p>
                  </a:txBody>
                  <a:tcPr marL="0" marR="0" marT="0" marB="0">
                    <a:lnL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fontAlgn="base">
                        <a:lnSpc>
                          <a:spcPct val="100000"/>
                        </a:lnSpc>
                      </a:pPr>
                      <a:endParaRPr/>
                    </a:p>
                  </a:txBody>
                  <a:tcPr marL="0" marR="0" marT="0" marB="0">
                    <a:lnL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fontAlgn="base">
                        <a:lnSpc>
                          <a:spcPct val="100000"/>
                        </a:lnSpc>
                      </a:pPr>
                      <a:endParaRPr/>
                    </a:p>
                  </a:txBody>
                  <a:tcPr marL="0" marR="0" marT="0" marB="0">
                    <a:lnL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noFill/>
                  </a:tcPr>
                </a:tc>
              </a:tr>
              <a:tr h="348615">
                <a:tc>
                  <a:txBody>
                    <a:bodyPr/>
                    <a:lstStyle/>
                    <a:p>
                      <a:pPr marL="0" marR="0" lvl="0" indent="0" algn="l" fontAlgn="base">
                        <a:lnSpc>
                          <a:spcPct val="100000"/>
                        </a:lnSpc>
                      </a:pPr>
                      <a:endParaRPr/>
                    </a:p>
                  </a:txBody>
                  <a:tcPr marL="0" marR="0" marT="0" marB="0">
                    <a:lnL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fontAlgn="base">
                        <a:lnSpc>
                          <a:spcPct val="100000"/>
                        </a:lnSpc>
                      </a:pPr>
                      <a:endParaRPr/>
                    </a:p>
                  </a:txBody>
                  <a:tcPr marL="0" marR="0" marT="0" marB="0">
                    <a:lnL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fontAlgn="base">
                        <a:lnSpc>
                          <a:spcPct val="100000"/>
                        </a:lnSpc>
                      </a:pPr>
                      <a:endParaRPr/>
                    </a:p>
                  </a:txBody>
                  <a:tcPr marL="0" marR="0" marT="0" marB="0">
                    <a:lnL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fontAlgn="base">
                        <a:lnSpc>
                          <a:spcPct val="100000"/>
                        </a:lnSpc>
                      </a:pPr>
                      <a:endParaRPr/>
                    </a:p>
                  </a:txBody>
                  <a:tcPr marL="0" marR="0" marT="0" marB="0">
                    <a:lnL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noFill/>
                  </a:tcPr>
                </a:tc>
              </a:tr>
              <a:tr h="348615">
                <a:tc>
                  <a:txBody>
                    <a:bodyPr/>
                    <a:lstStyle/>
                    <a:p>
                      <a:pPr marL="0" marR="0" lvl="0" indent="0" algn="l" fontAlgn="base">
                        <a:lnSpc>
                          <a:spcPct val="100000"/>
                        </a:lnSpc>
                      </a:pPr>
                      <a:endParaRPr/>
                    </a:p>
                  </a:txBody>
                  <a:tcPr marL="0" marR="0" marT="0" marB="0">
                    <a:lnL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fontAlgn="base">
                        <a:lnSpc>
                          <a:spcPct val="100000"/>
                        </a:lnSpc>
                      </a:pPr>
                      <a:endParaRPr/>
                    </a:p>
                  </a:txBody>
                  <a:tcPr marL="0" marR="0" marT="0" marB="0">
                    <a:lnL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fontAlgn="base">
                        <a:lnSpc>
                          <a:spcPct val="100000"/>
                        </a:lnSpc>
                      </a:pPr>
                      <a:endParaRPr/>
                    </a:p>
                  </a:txBody>
                  <a:tcPr marL="0" marR="0" marT="0" marB="0">
                    <a:lnL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fontAlgn="base">
                        <a:lnSpc>
                          <a:spcPct val="100000"/>
                        </a:lnSpc>
                      </a:pPr>
                      <a:endParaRPr/>
                    </a:p>
                  </a:txBody>
                  <a:tcPr marL="0" marR="0" marT="0" marB="0">
                    <a:lnL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noFill/>
                  </a:tcPr>
                </a:tc>
              </a:tr>
              <a:tr h="348615">
                <a:tc>
                  <a:txBody>
                    <a:bodyPr/>
                    <a:lstStyle/>
                    <a:p>
                      <a:pPr marL="0" marR="0" lvl="0" indent="0" algn="l" fontAlgn="base">
                        <a:lnSpc>
                          <a:spcPct val="100000"/>
                        </a:lnSpc>
                      </a:pPr>
                      <a:endParaRPr/>
                    </a:p>
                  </a:txBody>
                  <a:tcPr marL="0" marR="0" marT="0" marB="0">
                    <a:lnL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fontAlgn="base">
                        <a:lnSpc>
                          <a:spcPct val="100000"/>
                        </a:lnSpc>
                      </a:pPr>
                      <a:endParaRPr/>
                    </a:p>
                  </a:txBody>
                  <a:tcPr marL="0" marR="0" marT="0" marB="0">
                    <a:lnL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fontAlgn="base">
                        <a:lnSpc>
                          <a:spcPct val="100000"/>
                        </a:lnSpc>
                      </a:pPr>
                      <a:endParaRPr/>
                    </a:p>
                  </a:txBody>
                  <a:tcPr marL="0" marR="0" marT="0" marB="0">
                    <a:lnL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fontAlgn="base">
                        <a:lnSpc>
                          <a:spcPct val="100000"/>
                        </a:lnSpc>
                      </a:pPr>
                      <a:endParaRPr/>
                    </a:p>
                  </a:txBody>
                  <a:tcPr marL="0" marR="0" marT="0" marB="0">
                    <a:lnL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noFill/>
                  </a:tcPr>
                </a:tc>
              </a:tr>
            </a:tbl>
          </a:graphicData>
        </a:graphic>
      </p:graphicFrame>
      <p:sp>
        <p:nvSpPr>
          <p:cNvPr id="12" name="文本框 11"/>
          <p:cNvSpPr txBox="1"/>
          <p:nvPr/>
        </p:nvSpPr>
        <p:spPr>
          <a:xfrm>
            <a:off x="1047750" y="733425"/>
            <a:ext cx="8086725" cy="0"/>
          </a:xfrm>
          <a:prstGeom prst="rect">
            <a:avLst/>
          </a:prstGeom>
          <a:noFill/>
        </p:spPr>
        <p:txBody>
          <a:bodyPr lIns="0" tIns="0" rIns="0" bIns="0" rtlCol="0">
            <a:spAutoFit/>
          </a:bodyPr>
          <a:lstStyle/>
          <a:p>
            <a:pPr marL="0" marR="0" lvl="0" indent="0" algn="l" fontAlgn="base">
              <a:lnSpc>
                <a:spcPct val="125000"/>
              </a:lnSpc>
            </a:pPr>
            <a:r>
              <a:rPr lang="en-US" sz="1800" u="none" spc="0">
                <a:solidFill>
                  <a:srgbClr val="FFFFFF">
                    <a:alpha val="100000"/>
                  </a:srgbClr>
                </a:solidFill>
                <a:latin typeface="微软雅黑"/>
              </a:rPr>
              <a:t>金属丝序号</a:t>
            </a:r>
          </a:p>
        </p:txBody>
      </p:sp>
      <p:sp>
        <p:nvSpPr>
          <p:cNvPr id="13" name="文本框 12"/>
          <p:cNvSpPr txBox="1"/>
          <p:nvPr/>
        </p:nvSpPr>
        <p:spPr>
          <a:xfrm>
            <a:off x="1538288" y="1085850"/>
            <a:ext cx="7596188" cy="0"/>
          </a:xfrm>
          <a:prstGeom prst="rect">
            <a:avLst/>
          </a:prstGeom>
          <a:noFill/>
        </p:spPr>
        <p:txBody>
          <a:bodyPr lIns="0" tIns="0" rIns="0" bIns="0" rtlCol="0">
            <a:spAutoFit/>
          </a:bodyPr>
          <a:lstStyle/>
          <a:p>
            <a:pPr marL="0" marR="0" lvl="0" indent="0" algn="l" fontAlgn="base">
              <a:lnSpc>
                <a:spcPct val="125000"/>
              </a:lnSpc>
            </a:pPr>
            <a:r>
              <a:rPr lang="en-US" sz="1800" u="none" spc="0">
                <a:solidFill>
                  <a:srgbClr val="FFFFFF">
                    <a:alpha val="100000"/>
                  </a:srgbClr>
                </a:solidFill>
                <a:latin typeface="微软雅黑"/>
              </a:rPr>
              <a:t>A</a:t>
            </a:r>
          </a:p>
        </p:txBody>
      </p:sp>
      <p:sp>
        <p:nvSpPr>
          <p:cNvPr id="14" name="文本框 13"/>
          <p:cNvSpPr txBox="1"/>
          <p:nvPr/>
        </p:nvSpPr>
        <p:spPr>
          <a:xfrm>
            <a:off x="1547813" y="1438275"/>
            <a:ext cx="7586663" cy="0"/>
          </a:xfrm>
          <a:prstGeom prst="rect">
            <a:avLst/>
          </a:prstGeom>
          <a:noFill/>
        </p:spPr>
        <p:txBody>
          <a:bodyPr lIns="0" tIns="0" rIns="0" bIns="0" rtlCol="0">
            <a:spAutoFit/>
          </a:bodyPr>
          <a:lstStyle/>
          <a:p>
            <a:pPr marL="0" marR="0" lvl="0" indent="0" algn="l" fontAlgn="base">
              <a:lnSpc>
                <a:spcPct val="125000"/>
              </a:lnSpc>
            </a:pPr>
            <a:r>
              <a:rPr lang="en-US" sz="1800" u="none" spc="0">
                <a:solidFill>
                  <a:srgbClr val="FFFFFF">
                    <a:alpha val="100000"/>
                  </a:srgbClr>
                </a:solidFill>
                <a:latin typeface="微软雅黑"/>
              </a:rPr>
              <a:t>B</a:t>
            </a:r>
          </a:p>
        </p:txBody>
      </p:sp>
      <p:sp>
        <p:nvSpPr>
          <p:cNvPr id="15" name="文本框 14"/>
          <p:cNvSpPr txBox="1"/>
          <p:nvPr/>
        </p:nvSpPr>
        <p:spPr>
          <a:xfrm>
            <a:off x="1547813" y="1790700"/>
            <a:ext cx="7586663" cy="0"/>
          </a:xfrm>
          <a:prstGeom prst="rect">
            <a:avLst/>
          </a:prstGeom>
          <a:noFill/>
        </p:spPr>
        <p:txBody>
          <a:bodyPr lIns="0" tIns="0" rIns="0" bIns="0" rtlCol="0">
            <a:spAutoFit/>
          </a:bodyPr>
          <a:lstStyle/>
          <a:p>
            <a:pPr marL="0" marR="0" lvl="0" indent="0" algn="l" fontAlgn="base">
              <a:lnSpc>
                <a:spcPct val="125000"/>
              </a:lnSpc>
            </a:pPr>
            <a:r>
              <a:rPr lang="en-US" sz="1800" u="none" spc="0">
                <a:solidFill>
                  <a:srgbClr val="FFFFFF">
                    <a:alpha val="100000"/>
                  </a:srgbClr>
                </a:solidFill>
                <a:latin typeface="微软雅黑"/>
              </a:rPr>
              <a:t>C</a:t>
            </a:r>
          </a:p>
        </p:txBody>
      </p:sp>
      <p:sp>
        <p:nvSpPr>
          <p:cNvPr id="16" name="文本框 15"/>
          <p:cNvSpPr txBox="1"/>
          <p:nvPr/>
        </p:nvSpPr>
        <p:spPr>
          <a:xfrm>
            <a:off x="1538288" y="2133600"/>
            <a:ext cx="7596188" cy="0"/>
          </a:xfrm>
          <a:prstGeom prst="rect">
            <a:avLst/>
          </a:prstGeom>
          <a:noFill/>
        </p:spPr>
        <p:txBody>
          <a:bodyPr lIns="0" tIns="0" rIns="0" bIns="0" rtlCol="0">
            <a:spAutoFit/>
          </a:bodyPr>
          <a:lstStyle/>
          <a:p>
            <a:pPr marL="0" marR="0" lvl="0" indent="0" algn="l" fontAlgn="base">
              <a:lnSpc>
                <a:spcPct val="125000"/>
              </a:lnSpc>
            </a:pPr>
            <a:r>
              <a:rPr lang="en-US" sz="1800" u="none" spc="0">
                <a:solidFill>
                  <a:srgbClr val="FFFFFF">
                    <a:alpha val="100000"/>
                  </a:srgbClr>
                </a:solidFill>
                <a:latin typeface="微软雅黑"/>
              </a:rPr>
              <a:t>D</a:t>
            </a:r>
          </a:p>
        </p:txBody>
      </p:sp>
      <p:sp>
        <p:nvSpPr>
          <p:cNvPr id="17" name="文本框 16"/>
          <p:cNvSpPr txBox="1"/>
          <p:nvPr/>
        </p:nvSpPr>
        <p:spPr>
          <a:xfrm>
            <a:off x="3314700" y="704850"/>
            <a:ext cx="5819775" cy="0"/>
          </a:xfrm>
          <a:prstGeom prst="rect">
            <a:avLst/>
          </a:prstGeom>
          <a:noFill/>
        </p:spPr>
        <p:txBody>
          <a:bodyPr lIns="0" tIns="0" rIns="0" bIns="0" rtlCol="0">
            <a:spAutoFit/>
          </a:bodyPr>
          <a:lstStyle/>
          <a:p>
            <a:pPr marL="0" marR="0" lvl="0" indent="0" algn="l" fontAlgn="base">
              <a:lnSpc>
                <a:spcPct val="125000"/>
              </a:lnSpc>
            </a:pPr>
            <a:r>
              <a:rPr lang="en-US" sz="1800" u="none" spc="0">
                <a:solidFill>
                  <a:srgbClr val="FFFFFF">
                    <a:alpha val="100000"/>
                  </a:srgbClr>
                </a:solidFill>
                <a:latin typeface="微软雅黑"/>
              </a:rPr>
              <a:t>材料</a:t>
            </a:r>
          </a:p>
        </p:txBody>
      </p:sp>
      <p:sp>
        <p:nvSpPr>
          <p:cNvPr id="18" name="文本框 17"/>
          <p:cNvSpPr txBox="1"/>
          <p:nvPr/>
        </p:nvSpPr>
        <p:spPr>
          <a:xfrm>
            <a:off x="3429000" y="1057275"/>
            <a:ext cx="5705475" cy="0"/>
          </a:xfrm>
          <a:prstGeom prst="rect">
            <a:avLst/>
          </a:prstGeom>
          <a:noFill/>
        </p:spPr>
        <p:txBody>
          <a:bodyPr lIns="0" tIns="0" rIns="0" bIns="0" rtlCol="0">
            <a:spAutoFit/>
          </a:bodyPr>
          <a:lstStyle/>
          <a:p>
            <a:pPr marL="0" marR="0" lvl="0" indent="0" algn="l" fontAlgn="base">
              <a:lnSpc>
                <a:spcPct val="125000"/>
              </a:lnSpc>
            </a:pPr>
            <a:r>
              <a:rPr lang="en-US" sz="1800" u="none" spc="0">
                <a:solidFill>
                  <a:srgbClr val="FFFFFF">
                    <a:alpha val="100000"/>
                  </a:srgbClr>
                </a:solidFill>
                <a:latin typeface="微软雅黑"/>
              </a:rPr>
              <a:t>铜</a:t>
            </a:r>
          </a:p>
        </p:txBody>
      </p:sp>
      <p:sp>
        <p:nvSpPr>
          <p:cNvPr id="19" name="文本框 18"/>
          <p:cNvSpPr txBox="1"/>
          <p:nvPr/>
        </p:nvSpPr>
        <p:spPr>
          <a:xfrm>
            <a:off x="3086100" y="1409700"/>
            <a:ext cx="6048375" cy="0"/>
          </a:xfrm>
          <a:prstGeom prst="rect">
            <a:avLst/>
          </a:prstGeom>
          <a:noFill/>
        </p:spPr>
        <p:txBody>
          <a:bodyPr lIns="0" tIns="0" rIns="0" bIns="0" rtlCol="0">
            <a:spAutoFit/>
          </a:bodyPr>
          <a:lstStyle/>
          <a:p>
            <a:pPr marL="0" marR="0" lvl="0" indent="0" algn="l" fontAlgn="base">
              <a:lnSpc>
                <a:spcPct val="125000"/>
              </a:lnSpc>
            </a:pPr>
            <a:r>
              <a:rPr lang="en-US" sz="1800" u="none" spc="0">
                <a:solidFill>
                  <a:srgbClr val="FFFFFF">
                    <a:alpha val="100000"/>
                  </a:srgbClr>
                </a:solidFill>
                <a:latin typeface="微软雅黑"/>
              </a:rPr>
              <a:t>镍铬合金</a:t>
            </a:r>
          </a:p>
        </p:txBody>
      </p:sp>
      <p:sp>
        <p:nvSpPr>
          <p:cNvPr id="20" name="文本框 19"/>
          <p:cNvSpPr txBox="1"/>
          <p:nvPr/>
        </p:nvSpPr>
        <p:spPr>
          <a:xfrm>
            <a:off x="3086100" y="1762125"/>
            <a:ext cx="6048375" cy="0"/>
          </a:xfrm>
          <a:prstGeom prst="rect">
            <a:avLst/>
          </a:prstGeom>
          <a:noFill/>
        </p:spPr>
        <p:txBody>
          <a:bodyPr lIns="0" tIns="0" rIns="0" bIns="0" rtlCol="0">
            <a:spAutoFit/>
          </a:bodyPr>
          <a:lstStyle/>
          <a:p>
            <a:pPr marL="0" marR="0" lvl="0" indent="0" algn="l" fontAlgn="base">
              <a:lnSpc>
                <a:spcPct val="125000"/>
              </a:lnSpc>
            </a:pPr>
            <a:r>
              <a:rPr lang="en-US" sz="1800" u="none" spc="0">
                <a:solidFill>
                  <a:srgbClr val="FFFFFF">
                    <a:alpha val="100000"/>
                  </a:srgbClr>
                </a:solidFill>
                <a:latin typeface="微软雅黑"/>
              </a:rPr>
              <a:t>镍铬合金</a:t>
            </a:r>
          </a:p>
        </p:txBody>
      </p:sp>
      <p:sp>
        <p:nvSpPr>
          <p:cNvPr id="21" name="文本框 20"/>
          <p:cNvSpPr txBox="1"/>
          <p:nvPr/>
        </p:nvSpPr>
        <p:spPr>
          <a:xfrm>
            <a:off x="3086100" y="2124075"/>
            <a:ext cx="6048375" cy="0"/>
          </a:xfrm>
          <a:prstGeom prst="rect">
            <a:avLst/>
          </a:prstGeom>
          <a:noFill/>
        </p:spPr>
        <p:txBody>
          <a:bodyPr lIns="0" tIns="0" rIns="0" bIns="0" rtlCol="0">
            <a:spAutoFit/>
          </a:bodyPr>
          <a:lstStyle/>
          <a:p>
            <a:pPr marL="0" marR="0" lvl="0" indent="0" algn="l" fontAlgn="base">
              <a:lnSpc>
                <a:spcPct val="125000"/>
              </a:lnSpc>
            </a:pPr>
            <a:r>
              <a:rPr lang="en-US" sz="1800" u="none" spc="0">
                <a:solidFill>
                  <a:srgbClr val="FFFFFF">
                    <a:alpha val="100000"/>
                  </a:srgbClr>
                </a:solidFill>
                <a:latin typeface="微软雅黑"/>
              </a:rPr>
              <a:t>镍铬合金</a:t>
            </a:r>
          </a:p>
        </p:txBody>
      </p:sp>
      <p:sp>
        <p:nvSpPr>
          <p:cNvPr id="22" name="文本框 21"/>
          <p:cNvSpPr txBox="1"/>
          <p:nvPr/>
        </p:nvSpPr>
        <p:spPr>
          <a:xfrm>
            <a:off x="4838700" y="723900"/>
            <a:ext cx="4295775" cy="0"/>
          </a:xfrm>
          <a:prstGeom prst="rect">
            <a:avLst/>
          </a:prstGeom>
          <a:noFill/>
        </p:spPr>
        <p:txBody>
          <a:bodyPr lIns="0" tIns="0" rIns="0" bIns="0" rtlCol="0">
            <a:spAutoFit/>
          </a:bodyPr>
          <a:lstStyle/>
          <a:p>
            <a:pPr marL="0" marR="0" lvl="0" indent="0" algn="l" fontAlgn="base">
              <a:lnSpc>
                <a:spcPct val="125000"/>
              </a:lnSpc>
            </a:pPr>
            <a:r>
              <a:rPr lang="en-US" sz="1800" u="none" spc="0">
                <a:solidFill>
                  <a:srgbClr val="FFFFFF">
                    <a:alpha val="100000"/>
                  </a:srgbClr>
                </a:solidFill>
                <a:latin typeface="微软雅黑"/>
              </a:rPr>
              <a:t>长度L（m）</a:t>
            </a:r>
          </a:p>
        </p:txBody>
      </p:sp>
      <p:sp>
        <p:nvSpPr>
          <p:cNvPr id="23" name="文本框 22"/>
          <p:cNvSpPr txBox="1"/>
          <p:nvPr/>
        </p:nvSpPr>
        <p:spPr>
          <a:xfrm>
            <a:off x="5395913" y="1085850"/>
            <a:ext cx="3738563" cy="0"/>
          </a:xfrm>
          <a:prstGeom prst="rect">
            <a:avLst/>
          </a:prstGeom>
          <a:noFill/>
        </p:spPr>
        <p:txBody>
          <a:bodyPr lIns="0" tIns="0" rIns="0" bIns="0" rtlCol="0">
            <a:spAutoFit/>
          </a:bodyPr>
          <a:lstStyle/>
          <a:p>
            <a:pPr marL="0" marR="0" lvl="0" indent="0" algn="l" fontAlgn="base">
              <a:lnSpc>
                <a:spcPct val="125000"/>
              </a:lnSpc>
            </a:pPr>
            <a:r>
              <a:rPr lang="en-US" sz="1800" u="none" spc="0">
                <a:solidFill>
                  <a:srgbClr val="FFFFFF">
                    <a:alpha val="100000"/>
                  </a:srgbClr>
                </a:solidFill>
                <a:latin typeface="微软雅黑"/>
              </a:rPr>
              <a:t>1</a:t>
            </a:r>
          </a:p>
        </p:txBody>
      </p:sp>
      <p:sp>
        <p:nvSpPr>
          <p:cNvPr id="24" name="文本框 23"/>
          <p:cNvSpPr txBox="1"/>
          <p:nvPr/>
        </p:nvSpPr>
        <p:spPr>
          <a:xfrm>
            <a:off x="5300663" y="2124075"/>
            <a:ext cx="3833813" cy="0"/>
          </a:xfrm>
          <a:prstGeom prst="rect">
            <a:avLst/>
          </a:prstGeom>
          <a:noFill/>
        </p:spPr>
        <p:txBody>
          <a:bodyPr lIns="0" tIns="0" rIns="0" bIns="0" rtlCol="0">
            <a:spAutoFit/>
          </a:bodyPr>
          <a:lstStyle/>
          <a:p>
            <a:pPr marL="0" marR="0" lvl="0" indent="0" algn="l" fontAlgn="base">
              <a:lnSpc>
                <a:spcPct val="125000"/>
              </a:lnSpc>
            </a:pPr>
            <a:r>
              <a:rPr lang="en-US" sz="1800" u="none" spc="0">
                <a:solidFill>
                  <a:srgbClr val="FFFFFF">
                    <a:alpha val="100000"/>
                  </a:srgbClr>
                </a:solidFill>
                <a:latin typeface="微软雅黑"/>
              </a:rPr>
              <a:t>0.5</a:t>
            </a:r>
          </a:p>
        </p:txBody>
      </p:sp>
      <p:sp>
        <p:nvSpPr>
          <p:cNvPr id="25" name="文本框 24"/>
          <p:cNvSpPr txBox="1"/>
          <p:nvPr/>
        </p:nvSpPr>
        <p:spPr>
          <a:xfrm>
            <a:off x="5395913" y="1381125"/>
            <a:ext cx="3738563" cy="0"/>
          </a:xfrm>
          <a:prstGeom prst="rect">
            <a:avLst/>
          </a:prstGeom>
          <a:noFill/>
        </p:spPr>
        <p:txBody>
          <a:bodyPr lIns="0" tIns="0" rIns="0" bIns="0" rtlCol="0">
            <a:spAutoFit/>
          </a:bodyPr>
          <a:lstStyle/>
          <a:p>
            <a:pPr marL="0" marR="0" lvl="0" indent="0" algn="l" fontAlgn="base">
              <a:lnSpc>
                <a:spcPct val="125000"/>
              </a:lnSpc>
            </a:pPr>
            <a:r>
              <a:rPr lang="en-US" sz="1800" u="none" spc="0">
                <a:solidFill>
                  <a:srgbClr val="FFFFFF">
                    <a:alpha val="100000"/>
                  </a:srgbClr>
                </a:solidFill>
                <a:latin typeface="微软雅黑"/>
              </a:rPr>
              <a:t>1</a:t>
            </a:r>
          </a:p>
        </p:txBody>
      </p:sp>
      <p:sp>
        <p:nvSpPr>
          <p:cNvPr id="26" name="文本框 25"/>
          <p:cNvSpPr txBox="1"/>
          <p:nvPr/>
        </p:nvSpPr>
        <p:spPr>
          <a:xfrm>
            <a:off x="5395913" y="1743075"/>
            <a:ext cx="3738563" cy="0"/>
          </a:xfrm>
          <a:prstGeom prst="rect">
            <a:avLst/>
          </a:prstGeom>
          <a:noFill/>
        </p:spPr>
        <p:txBody>
          <a:bodyPr lIns="0" tIns="0" rIns="0" bIns="0" rtlCol="0">
            <a:spAutoFit/>
          </a:bodyPr>
          <a:lstStyle/>
          <a:p>
            <a:pPr marL="0" marR="0" lvl="0" indent="0" algn="l" fontAlgn="base">
              <a:lnSpc>
                <a:spcPct val="125000"/>
              </a:lnSpc>
            </a:pPr>
            <a:r>
              <a:rPr lang="en-US" sz="1800" u="none" spc="0">
                <a:solidFill>
                  <a:srgbClr val="FFFFFF">
                    <a:alpha val="100000"/>
                  </a:srgbClr>
                </a:solidFill>
                <a:latin typeface="微软雅黑"/>
              </a:rPr>
              <a:t>1</a:t>
            </a:r>
          </a:p>
        </p:txBody>
      </p:sp>
      <p:sp>
        <p:nvSpPr>
          <p:cNvPr id="27" name="文本框 26"/>
          <p:cNvSpPr txBox="1"/>
          <p:nvPr/>
        </p:nvSpPr>
        <p:spPr>
          <a:xfrm>
            <a:off x="6353175" y="704850"/>
            <a:ext cx="3810000" cy="0"/>
          </a:xfrm>
          <a:prstGeom prst="rect">
            <a:avLst/>
          </a:prstGeom>
          <a:noFill/>
        </p:spPr>
        <p:txBody>
          <a:bodyPr lIns="0" tIns="0" rIns="0" bIns="0" rtlCol="0">
            <a:spAutoFit/>
          </a:bodyPr>
          <a:lstStyle/>
          <a:p>
            <a:pPr marL="0" marR="0" lvl="0" indent="0" algn="l" fontAlgn="base">
              <a:lnSpc>
                <a:spcPct val="125000"/>
              </a:lnSpc>
            </a:pPr>
            <a:endParaRPr/>
          </a:p>
        </p:txBody>
      </p:sp>
      <p:pic>
        <p:nvPicPr>
          <p:cNvPr id="28" name="图片 27"/>
          <p:cNvPicPr>
            <a:picLocks/>
          </p:cNvPicPr>
          <p:nvPr/>
        </p:nvPicPr>
        <p:blipFill>
          <a:blip r:embed="rId2"/>
          <a:stretch>
            <a:fillRect/>
          </a:stretch>
        </p:blipFill>
        <p:spPr>
          <a:xfrm>
            <a:off x="6305550" y="657225"/>
            <a:ext cx="1981200" cy="447675"/>
          </a:xfrm>
          <a:prstGeom prst="rect">
            <a:avLst/>
          </a:prstGeom>
        </p:spPr>
      </p:pic>
      <p:sp>
        <p:nvSpPr>
          <p:cNvPr id="29" name="文本框 28"/>
          <p:cNvSpPr txBox="1"/>
          <p:nvPr/>
        </p:nvSpPr>
        <p:spPr>
          <a:xfrm>
            <a:off x="7129463" y="1066800"/>
            <a:ext cx="2005013" cy="0"/>
          </a:xfrm>
          <a:prstGeom prst="rect">
            <a:avLst/>
          </a:prstGeom>
          <a:noFill/>
        </p:spPr>
        <p:txBody>
          <a:bodyPr lIns="0" tIns="0" rIns="0" bIns="0" rtlCol="0">
            <a:spAutoFit/>
          </a:bodyPr>
          <a:lstStyle/>
          <a:p>
            <a:pPr marL="0" marR="0" lvl="0" indent="0" algn="l" fontAlgn="base">
              <a:lnSpc>
                <a:spcPct val="125000"/>
              </a:lnSpc>
            </a:pPr>
            <a:r>
              <a:rPr lang="en-US" sz="1800" u="none" spc="0">
                <a:solidFill>
                  <a:srgbClr val="FFFFFF">
                    <a:alpha val="100000"/>
                  </a:srgbClr>
                </a:solidFill>
                <a:latin typeface="微软雅黑"/>
              </a:rPr>
              <a:t>1.0</a:t>
            </a:r>
          </a:p>
        </p:txBody>
      </p:sp>
      <p:sp>
        <p:nvSpPr>
          <p:cNvPr id="30" name="文本框 29"/>
          <p:cNvSpPr txBox="1"/>
          <p:nvPr/>
        </p:nvSpPr>
        <p:spPr>
          <a:xfrm>
            <a:off x="7129463" y="1400175"/>
            <a:ext cx="2005013" cy="0"/>
          </a:xfrm>
          <a:prstGeom prst="rect">
            <a:avLst/>
          </a:prstGeom>
          <a:noFill/>
        </p:spPr>
        <p:txBody>
          <a:bodyPr lIns="0" tIns="0" rIns="0" bIns="0" rtlCol="0">
            <a:spAutoFit/>
          </a:bodyPr>
          <a:lstStyle/>
          <a:p>
            <a:pPr marL="0" marR="0" lvl="0" indent="0" algn="l" fontAlgn="base">
              <a:lnSpc>
                <a:spcPct val="125000"/>
              </a:lnSpc>
            </a:pPr>
            <a:r>
              <a:rPr lang="en-US" sz="1800" u="none" spc="0">
                <a:solidFill>
                  <a:srgbClr val="FFFFFF">
                    <a:alpha val="100000"/>
                  </a:srgbClr>
                </a:solidFill>
                <a:latin typeface="微软雅黑"/>
              </a:rPr>
              <a:t>1.0</a:t>
            </a:r>
          </a:p>
        </p:txBody>
      </p:sp>
      <p:sp>
        <p:nvSpPr>
          <p:cNvPr id="31" name="文本框 30"/>
          <p:cNvSpPr txBox="1"/>
          <p:nvPr/>
        </p:nvSpPr>
        <p:spPr>
          <a:xfrm>
            <a:off x="7124700" y="2105025"/>
            <a:ext cx="2009775" cy="0"/>
          </a:xfrm>
          <a:prstGeom prst="rect">
            <a:avLst/>
          </a:prstGeom>
          <a:noFill/>
        </p:spPr>
        <p:txBody>
          <a:bodyPr lIns="0" tIns="0" rIns="0" bIns="0" rtlCol="0">
            <a:spAutoFit/>
          </a:bodyPr>
          <a:lstStyle/>
          <a:p>
            <a:pPr marL="0" marR="0" lvl="0" indent="0" algn="l" fontAlgn="base">
              <a:lnSpc>
                <a:spcPct val="125000"/>
              </a:lnSpc>
            </a:pPr>
            <a:r>
              <a:rPr lang="en-US" sz="1800" u="none" spc="0">
                <a:solidFill>
                  <a:srgbClr val="FFFFFF">
                    <a:alpha val="100000"/>
                  </a:srgbClr>
                </a:solidFill>
                <a:latin typeface="微软雅黑"/>
              </a:rPr>
              <a:t>1.0</a:t>
            </a:r>
          </a:p>
        </p:txBody>
      </p:sp>
      <p:sp>
        <p:nvSpPr>
          <p:cNvPr id="32" name="文本框 31"/>
          <p:cNvSpPr txBox="1"/>
          <p:nvPr/>
        </p:nvSpPr>
        <p:spPr>
          <a:xfrm>
            <a:off x="7129463" y="1752600"/>
            <a:ext cx="2005013" cy="0"/>
          </a:xfrm>
          <a:prstGeom prst="rect">
            <a:avLst/>
          </a:prstGeom>
          <a:noFill/>
        </p:spPr>
        <p:txBody>
          <a:bodyPr lIns="0" tIns="0" rIns="0" bIns="0" rtlCol="0">
            <a:spAutoFit/>
          </a:bodyPr>
          <a:lstStyle/>
          <a:p>
            <a:pPr marL="0" marR="0" lvl="0" indent="0" algn="l" fontAlgn="base">
              <a:lnSpc>
                <a:spcPct val="125000"/>
              </a:lnSpc>
            </a:pPr>
            <a:r>
              <a:rPr lang="en-US" sz="1800" u="none" spc="0">
                <a:solidFill>
                  <a:srgbClr val="FFFFFF">
                    <a:alpha val="100000"/>
                  </a:srgbClr>
                </a:solidFill>
                <a:latin typeface="微软雅黑"/>
              </a:rPr>
              <a:t>2.0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6" grpId="0"/>
      <p:bldP spid="7" grpId="0"/>
      <p:bldP spid="8" grpId="0"/>
      <p:bldP spid="9" grpId="0"/>
      <p:bldP spid="10" grpId="0"/>
    </p:bld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383747">
            <a:alpha val="100000"/>
          </a:srgbClr>
        </a:solidFill>
        <a:effectLst/>
      </p:bgPr>
    </p:bg>
    <p:spTree>
      <p:nvGrpSpPr>
        <p:cNvPr id="1" name=""/>
        <p:cNvGrpSpPr/>
        <p:nvPr/>
      </p:nvGrpSpPr>
      <p:grpSpPr>
        <a:xfrm>
          <a:off x="381000" y="266700"/>
          <a:ext cx="9134475" cy="3190875"/>
          <a:chOff x="381000" y="266700"/>
          <a:chExt cx="9134475" cy="3190875"/>
        </a:xfrm>
      </p:grpSpPr>
      <p:sp>
        <p:nvSpPr>
          <p:cNvPr id="2" name="文本框 1"/>
          <p:cNvSpPr txBox="1"/>
          <p:nvPr/>
        </p:nvSpPr>
        <p:spPr>
          <a:xfrm>
            <a:off x="381000" y="390525"/>
            <a:ext cx="57150" cy="304800"/>
          </a:xfrm>
          <a:prstGeom prst="rect">
            <a:avLst/>
          </a:prstGeom>
          <a:solidFill>
            <a:srgbClr val="F65D5D">
              <a:alpha val="100000"/>
            </a:srgbClr>
          </a:solidFill>
        </p:spPr>
        <p:txBody>
          <a:bodyPr lIns="91440" tIns="45720" rIns="91440" bIns="45720" rtlCol="0">
            <a:spAutoFit/>
          </a:bodyPr>
          <a:lstStyle/>
          <a:p>
            <a:pPr marL="0" marR="0" lvl="0" indent="0" algn="l" fontAlgn="base">
              <a:lnSpc>
                <a:spcPct val="100000"/>
              </a:lnSpc>
            </a:pPr>
            <a:endParaRPr/>
          </a:p>
        </p:txBody>
      </p:sp>
      <p:sp>
        <p:nvSpPr>
          <p:cNvPr id="3" name="文本框 2"/>
          <p:cNvSpPr txBox="1"/>
          <p:nvPr/>
        </p:nvSpPr>
        <p:spPr>
          <a:xfrm>
            <a:off x="628650" y="266700"/>
            <a:ext cx="8505825" cy="0"/>
          </a:xfrm>
          <a:prstGeom prst="rect">
            <a:avLst/>
          </a:prstGeom>
          <a:noFill/>
        </p:spPr>
        <p:txBody>
          <a:bodyPr lIns="0" tIns="0" rIns="0" bIns="0" rtlCol="0">
            <a:spAutoFit/>
          </a:bodyPr>
          <a:lstStyle/>
          <a:p>
            <a:pPr marL="0" marR="0" lvl="0" indent="0" algn="l" fontAlgn="base">
              <a:lnSpc>
                <a:spcPct val="125000"/>
              </a:lnSpc>
            </a:pPr>
            <a:r>
              <a:rPr lang="en-US" sz="2400" b="1" u="none" spc="0">
                <a:solidFill>
                  <a:srgbClr val="FFFFFF">
                    <a:alpha val="100000"/>
                  </a:srgbClr>
                </a:solidFill>
                <a:latin typeface="微软雅黑"/>
              </a:rPr>
              <a:t>练习</a:t>
            </a:r>
          </a:p>
        </p:txBody>
      </p:sp>
      <p:sp>
        <p:nvSpPr>
          <p:cNvPr id="4" name="文本框 3"/>
          <p:cNvSpPr txBox="1"/>
          <p:nvPr/>
        </p:nvSpPr>
        <p:spPr>
          <a:xfrm>
            <a:off x="628650" y="828675"/>
            <a:ext cx="7829550" cy="0"/>
          </a:xfrm>
          <a:prstGeom prst="rect">
            <a:avLst/>
          </a:prstGeom>
          <a:noFill/>
        </p:spPr>
        <p:txBody>
          <a:bodyPr lIns="0" tIns="0" rIns="0" bIns="0" rtlCol="0">
            <a:spAutoFit/>
          </a:bodyPr>
          <a:lstStyle/>
          <a:p>
            <a:pPr marL="0" marR="0" lvl="0" indent="0" algn="l" fontAlgn="base">
              <a:lnSpc>
                <a:spcPct val="125000"/>
              </a:lnSpc>
            </a:pPr>
            <a:r>
              <a:rPr lang="en-US" sz="2300" u="none" spc="0">
                <a:solidFill>
                  <a:srgbClr val="FFFFFF">
                    <a:alpha val="100000"/>
                  </a:srgbClr>
                </a:solidFill>
                <a:latin typeface="微软雅黑"/>
              </a:rPr>
              <a:t>给你两根长度相同但横截面积不同的镍铬合金线、一个电源、一只电流表、一只滑动变阻器、一个开关、若干根导线，现需要研究的课题有：①导体的电阻跟它的横截面积的关系；②导体的电阻跟它的长度的关系；③导体的电阻跟它的材料的关系。由上述实验器材，可以完成的研究课题是（     ）</a:t>
            </a:r>
          </a:p>
        </p:txBody>
      </p:sp>
      <p:sp>
        <p:nvSpPr>
          <p:cNvPr id="5" name="文本框 4"/>
          <p:cNvSpPr txBox="1"/>
          <p:nvPr/>
        </p:nvSpPr>
        <p:spPr>
          <a:xfrm>
            <a:off x="685800" y="3190875"/>
            <a:ext cx="8448675" cy="0"/>
          </a:xfrm>
          <a:prstGeom prst="rect">
            <a:avLst/>
          </a:prstGeom>
          <a:noFill/>
        </p:spPr>
        <p:txBody>
          <a:bodyPr lIns="0" tIns="0" rIns="0" bIns="0" rtlCol="0">
            <a:spAutoFit/>
          </a:bodyPr>
          <a:lstStyle/>
          <a:p>
            <a:pPr marL="0" marR="0" lvl="0" indent="0" algn="l" fontAlgn="base">
              <a:lnSpc>
                <a:spcPct val="125000"/>
              </a:lnSpc>
            </a:pPr>
            <a:r>
              <a:rPr lang="en-US" sz="2300" u="none" spc="0">
                <a:solidFill>
                  <a:srgbClr val="FFFFFF">
                    <a:alpha val="100000"/>
                  </a:srgbClr>
                </a:solidFill>
                <a:latin typeface="微软雅黑"/>
              </a:rPr>
              <a:t>A．只有①　　            B．只有②    
C．①和②　　            D．①、②和③</a:t>
            </a:r>
          </a:p>
        </p:txBody>
      </p:sp>
      <p:sp>
        <p:nvSpPr>
          <p:cNvPr id="6" name="文本框 5"/>
          <p:cNvSpPr txBox="1"/>
          <p:nvPr/>
        </p:nvSpPr>
        <p:spPr>
          <a:xfrm>
            <a:off x="6686550" y="2552700"/>
            <a:ext cx="2447925" cy="0"/>
          </a:xfrm>
          <a:prstGeom prst="rect">
            <a:avLst/>
          </a:prstGeom>
          <a:noFill/>
        </p:spPr>
        <p:txBody>
          <a:bodyPr lIns="0" tIns="0" rIns="0" bIns="0" rtlCol="0">
            <a:spAutoFit/>
          </a:bodyPr>
          <a:lstStyle/>
          <a:p>
            <a:pPr marL="0" marR="0" lvl="0" indent="0" algn="l" fontAlgn="base">
              <a:lnSpc>
                <a:spcPct val="125000"/>
              </a:lnSpc>
            </a:pPr>
            <a:r>
              <a:rPr lang="en-US" sz="2300" u="none" spc="0">
                <a:solidFill>
                  <a:srgbClr val="FFD732">
                    <a:alpha val="100000"/>
                  </a:srgbClr>
                </a:solidFill>
                <a:latin typeface="微软雅黑"/>
              </a:rPr>
              <a:t>C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</p:bld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383747">
            <a:alpha val="100000"/>
          </a:srgbClr>
        </a:solidFill>
        <a:effectLst/>
      </p:bgPr>
    </p:bg>
    <p:spTree>
      <p:nvGrpSpPr>
        <p:cNvPr id="1" name=""/>
        <p:cNvGrpSpPr/>
        <p:nvPr/>
      </p:nvGrpSpPr>
      <p:grpSpPr>
        <a:xfrm>
          <a:off x="381000" y="266700"/>
          <a:ext cx="9134475" cy="4762500"/>
          <a:chOff x="381000" y="266700"/>
          <a:chExt cx="9134475" cy="4762500"/>
        </a:xfrm>
      </p:grpSpPr>
      <p:sp>
        <p:nvSpPr>
          <p:cNvPr id="2" name="文本框 1"/>
          <p:cNvSpPr txBox="1"/>
          <p:nvPr/>
        </p:nvSpPr>
        <p:spPr>
          <a:xfrm>
            <a:off x="381000" y="390525"/>
            <a:ext cx="57150" cy="304800"/>
          </a:xfrm>
          <a:prstGeom prst="rect">
            <a:avLst/>
          </a:prstGeom>
          <a:solidFill>
            <a:srgbClr val="F65D5D">
              <a:alpha val="100000"/>
            </a:srgbClr>
          </a:solidFill>
        </p:spPr>
        <p:txBody>
          <a:bodyPr lIns="91440" tIns="45720" rIns="91440" bIns="45720" rtlCol="0">
            <a:spAutoFit/>
          </a:bodyPr>
          <a:lstStyle/>
          <a:p>
            <a:pPr marL="0" marR="0" lvl="0" indent="0" algn="l" fontAlgn="base">
              <a:lnSpc>
                <a:spcPct val="100000"/>
              </a:lnSpc>
            </a:pPr>
            <a:endParaRPr/>
          </a:p>
        </p:txBody>
      </p:sp>
      <p:sp>
        <p:nvSpPr>
          <p:cNvPr id="3" name="文本框 2"/>
          <p:cNvSpPr txBox="1"/>
          <p:nvPr/>
        </p:nvSpPr>
        <p:spPr>
          <a:xfrm>
            <a:off x="628650" y="266700"/>
            <a:ext cx="8505825" cy="0"/>
          </a:xfrm>
          <a:prstGeom prst="rect">
            <a:avLst/>
          </a:prstGeom>
          <a:noFill/>
        </p:spPr>
        <p:txBody>
          <a:bodyPr lIns="0" tIns="0" rIns="0" bIns="0" rtlCol="0">
            <a:spAutoFit/>
          </a:bodyPr>
          <a:lstStyle/>
          <a:p>
            <a:pPr marL="0" marR="0" lvl="0" indent="0" algn="l" fontAlgn="base">
              <a:lnSpc>
                <a:spcPct val="125000"/>
              </a:lnSpc>
            </a:pPr>
            <a:r>
              <a:rPr lang="en-US" sz="2400" b="1" u="none" spc="0">
                <a:solidFill>
                  <a:srgbClr val="FFFFFF">
                    <a:alpha val="100000"/>
                  </a:srgbClr>
                </a:solidFill>
                <a:latin typeface="微软雅黑"/>
              </a:rPr>
              <a:t>练习</a:t>
            </a:r>
          </a:p>
        </p:txBody>
      </p:sp>
      <p:sp>
        <p:nvSpPr>
          <p:cNvPr id="4" name="文本框 3"/>
          <p:cNvSpPr txBox="1"/>
          <p:nvPr/>
        </p:nvSpPr>
        <p:spPr>
          <a:xfrm>
            <a:off x="628650" y="800100"/>
            <a:ext cx="7677150" cy="0"/>
          </a:xfrm>
          <a:prstGeom prst="rect">
            <a:avLst/>
          </a:prstGeom>
          <a:noFill/>
        </p:spPr>
        <p:txBody>
          <a:bodyPr lIns="0" tIns="0" rIns="0" bIns="0" rtlCol="0">
            <a:spAutoFit/>
          </a:bodyPr>
          <a:lstStyle/>
          <a:p>
            <a:pPr marL="0" marR="0" lvl="0" indent="0" algn="l" fontAlgn="base">
              <a:lnSpc>
                <a:spcPct val="125000"/>
              </a:lnSpc>
            </a:pPr>
            <a:r>
              <a:rPr lang="en-US" sz="1800" u="none" spc="0">
                <a:solidFill>
                  <a:srgbClr val="FFFFFF">
                    <a:alpha val="100000"/>
                  </a:srgbClr>
                </a:solidFill>
                <a:latin typeface="微软雅黑"/>
              </a:rPr>
              <a:t>在做“研究电阻大小的因素”的实验时，为了便于研究，采用控制变量的方法，每次需挑选两根合适的导线，测出通过它们的电流，然后进行比较，最后得出结论。
  （1）为了研究电阻与导体材料的关系，应选用的两根导线是_____；
  （2）为了研究电阻与导体长度的关系，应选用导线C和导线_____；
 （3）为了研究电阻与____________的关系，应选用导线A和导线D。</a:t>
            </a:r>
          </a:p>
        </p:txBody>
      </p:sp>
      <p:graphicFrame>
        <p:nvGraphicFramePr>
          <p:cNvPr id="5" name="表格 4"/>
          <p:cNvGraphicFramePr>
            <a:graphicFrameLocks noGrp="1"/>
          </p:cNvGraphicFramePr>
          <p:nvPr/>
        </p:nvGraphicFramePr>
        <p:xfrm>
          <a:off x="628650" y="2857500"/>
          <a:ext cx="7343775" cy="1905000"/>
        </p:xfrm>
        <a:graphic>
          <a:graphicData uri="http://schemas.openxmlformats.org/drawingml/2006/table">
            <a:tbl>
              <a:tblPr firstRow="1" bandRow="1"/>
              <a:tblGrid>
                <a:gridCol w="1524000"/>
                <a:gridCol w="831396"/>
                <a:gridCol w="831396"/>
                <a:gridCol w="831396"/>
                <a:gridCol w="831396"/>
                <a:gridCol w="831396"/>
                <a:gridCol w="831396"/>
                <a:gridCol w="831396"/>
              </a:tblGrid>
              <a:tr h="476250">
                <a:tc>
                  <a:txBody>
                    <a:bodyPr/>
                    <a:lstStyle/>
                    <a:p>
                      <a:pPr marL="0" marR="0" lvl="0" indent="0" algn="l" fontAlgn="base">
                        <a:lnSpc>
                          <a:spcPct val="100000"/>
                        </a:lnSpc>
                      </a:pPr>
                      <a:endParaRPr/>
                    </a:p>
                  </a:txBody>
                  <a:tcPr marL="0" marR="0" marT="0" marB="0">
                    <a:lnL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fontAlgn="base">
                        <a:lnSpc>
                          <a:spcPct val="100000"/>
                        </a:lnSpc>
                      </a:pPr>
                      <a:endParaRPr/>
                    </a:p>
                  </a:txBody>
                  <a:tcPr marL="0" marR="0" marT="0" marB="0">
                    <a:lnL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fontAlgn="base">
                        <a:lnSpc>
                          <a:spcPct val="100000"/>
                        </a:lnSpc>
                      </a:pPr>
                      <a:endParaRPr/>
                    </a:p>
                  </a:txBody>
                  <a:tcPr marL="0" marR="0" marT="0" marB="0">
                    <a:lnL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fontAlgn="base">
                        <a:lnSpc>
                          <a:spcPct val="100000"/>
                        </a:lnSpc>
                      </a:pPr>
                      <a:endParaRPr/>
                    </a:p>
                  </a:txBody>
                  <a:tcPr marL="0" marR="0" marT="0" marB="0">
                    <a:lnL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fontAlgn="base">
                        <a:lnSpc>
                          <a:spcPct val="100000"/>
                        </a:lnSpc>
                      </a:pPr>
                      <a:endParaRPr/>
                    </a:p>
                  </a:txBody>
                  <a:tcPr marL="0" marR="0" marT="0" marB="0">
                    <a:lnL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fontAlgn="base">
                        <a:lnSpc>
                          <a:spcPct val="100000"/>
                        </a:lnSpc>
                      </a:pPr>
                      <a:endParaRPr/>
                    </a:p>
                  </a:txBody>
                  <a:tcPr marL="0" marR="0" marT="0" marB="0">
                    <a:lnL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fontAlgn="base">
                        <a:lnSpc>
                          <a:spcPct val="100000"/>
                        </a:lnSpc>
                      </a:pPr>
                      <a:endParaRPr/>
                    </a:p>
                  </a:txBody>
                  <a:tcPr marL="0" marR="0" marT="0" marB="0">
                    <a:lnL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fontAlgn="base">
                        <a:lnSpc>
                          <a:spcPct val="100000"/>
                        </a:lnSpc>
                      </a:pPr>
                      <a:endParaRPr/>
                    </a:p>
                  </a:txBody>
                  <a:tcPr marL="0" marR="0" marT="0" marB="0">
                    <a:lnL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noFill/>
                  </a:tcPr>
                </a:tc>
              </a:tr>
              <a:tr h="476250">
                <a:tc>
                  <a:txBody>
                    <a:bodyPr/>
                    <a:lstStyle/>
                    <a:p>
                      <a:pPr marL="0" marR="0" lvl="0" indent="0" algn="l" fontAlgn="base">
                        <a:lnSpc>
                          <a:spcPct val="100000"/>
                        </a:lnSpc>
                      </a:pPr>
                      <a:endParaRPr/>
                    </a:p>
                  </a:txBody>
                  <a:tcPr marL="0" marR="0" marT="0" marB="0">
                    <a:lnL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fontAlgn="base">
                        <a:lnSpc>
                          <a:spcPct val="100000"/>
                        </a:lnSpc>
                      </a:pPr>
                      <a:endParaRPr/>
                    </a:p>
                  </a:txBody>
                  <a:tcPr marL="0" marR="0" marT="0" marB="0">
                    <a:lnL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fontAlgn="base">
                        <a:lnSpc>
                          <a:spcPct val="100000"/>
                        </a:lnSpc>
                      </a:pPr>
                      <a:endParaRPr/>
                    </a:p>
                  </a:txBody>
                  <a:tcPr marL="0" marR="0" marT="0" marB="0">
                    <a:lnL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fontAlgn="base">
                        <a:lnSpc>
                          <a:spcPct val="100000"/>
                        </a:lnSpc>
                      </a:pPr>
                      <a:endParaRPr/>
                    </a:p>
                  </a:txBody>
                  <a:tcPr marL="0" marR="0" marT="0" marB="0">
                    <a:lnL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fontAlgn="base">
                        <a:lnSpc>
                          <a:spcPct val="100000"/>
                        </a:lnSpc>
                      </a:pPr>
                      <a:endParaRPr/>
                    </a:p>
                  </a:txBody>
                  <a:tcPr marL="0" marR="0" marT="0" marB="0">
                    <a:lnL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fontAlgn="base">
                        <a:lnSpc>
                          <a:spcPct val="100000"/>
                        </a:lnSpc>
                      </a:pPr>
                      <a:endParaRPr/>
                    </a:p>
                  </a:txBody>
                  <a:tcPr marL="0" marR="0" marT="0" marB="0">
                    <a:lnL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fontAlgn="base">
                        <a:lnSpc>
                          <a:spcPct val="100000"/>
                        </a:lnSpc>
                      </a:pPr>
                      <a:endParaRPr/>
                    </a:p>
                  </a:txBody>
                  <a:tcPr marL="0" marR="0" marT="0" marB="0">
                    <a:lnL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fontAlgn="base">
                        <a:lnSpc>
                          <a:spcPct val="100000"/>
                        </a:lnSpc>
                      </a:pPr>
                      <a:endParaRPr/>
                    </a:p>
                  </a:txBody>
                  <a:tcPr marL="0" marR="0" marT="0" marB="0">
                    <a:lnL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noFill/>
                  </a:tcPr>
                </a:tc>
              </a:tr>
              <a:tr h="476250">
                <a:tc>
                  <a:txBody>
                    <a:bodyPr/>
                    <a:lstStyle/>
                    <a:p>
                      <a:pPr marL="0" marR="0" lvl="0" indent="0" algn="l" fontAlgn="base">
                        <a:lnSpc>
                          <a:spcPct val="100000"/>
                        </a:lnSpc>
                      </a:pPr>
                      <a:endParaRPr/>
                    </a:p>
                  </a:txBody>
                  <a:tcPr marL="0" marR="0" marT="0" marB="0">
                    <a:lnL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fontAlgn="base">
                        <a:lnSpc>
                          <a:spcPct val="100000"/>
                        </a:lnSpc>
                      </a:pPr>
                      <a:endParaRPr/>
                    </a:p>
                  </a:txBody>
                  <a:tcPr marL="0" marR="0" marT="0" marB="0">
                    <a:lnL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fontAlgn="base">
                        <a:lnSpc>
                          <a:spcPct val="100000"/>
                        </a:lnSpc>
                      </a:pPr>
                      <a:endParaRPr/>
                    </a:p>
                  </a:txBody>
                  <a:tcPr marL="0" marR="0" marT="0" marB="0">
                    <a:lnL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fontAlgn="base">
                        <a:lnSpc>
                          <a:spcPct val="100000"/>
                        </a:lnSpc>
                      </a:pPr>
                      <a:endParaRPr/>
                    </a:p>
                  </a:txBody>
                  <a:tcPr marL="0" marR="0" marT="0" marB="0">
                    <a:lnL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fontAlgn="base">
                        <a:lnSpc>
                          <a:spcPct val="100000"/>
                        </a:lnSpc>
                      </a:pPr>
                      <a:endParaRPr/>
                    </a:p>
                  </a:txBody>
                  <a:tcPr marL="0" marR="0" marT="0" marB="0">
                    <a:lnL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fontAlgn="base">
                        <a:lnSpc>
                          <a:spcPct val="100000"/>
                        </a:lnSpc>
                      </a:pPr>
                      <a:endParaRPr/>
                    </a:p>
                  </a:txBody>
                  <a:tcPr marL="0" marR="0" marT="0" marB="0">
                    <a:lnL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fontAlgn="base">
                        <a:lnSpc>
                          <a:spcPct val="100000"/>
                        </a:lnSpc>
                      </a:pPr>
                      <a:endParaRPr/>
                    </a:p>
                  </a:txBody>
                  <a:tcPr marL="0" marR="0" marT="0" marB="0">
                    <a:lnL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fontAlgn="base">
                        <a:lnSpc>
                          <a:spcPct val="100000"/>
                        </a:lnSpc>
                      </a:pPr>
                      <a:endParaRPr/>
                    </a:p>
                  </a:txBody>
                  <a:tcPr marL="0" marR="0" marT="0" marB="0">
                    <a:lnL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noFill/>
                  </a:tcPr>
                </a:tc>
              </a:tr>
              <a:tr h="476250">
                <a:tc>
                  <a:txBody>
                    <a:bodyPr/>
                    <a:lstStyle/>
                    <a:p>
                      <a:pPr marL="0" marR="0" lvl="0" indent="0" algn="l" fontAlgn="base">
                        <a:lnSpc>
                          <a:spcPct val="100000"/>
                        </a:lnSpc>
                      </a:pPr>
                      <a:endParaRPr/>
                    </a:p>
                  </a:txBody>
                  <a:tcPr marL="0" marR="0" marT="0" marB="0">
                    <a:lnL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fontAlgn="base">
                        <a:lnSpc>
                          <a:spcPct val="100000"/>
                        </a:lnSpc>
                      </a:pPr>
                      <a:endParaRPr/>
                    </a:p>
                  </a:txBody>
                  <a:tcPr marL="0" marR="0" marT="0" marB="0">
                    <a:lnL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fontAlgn="base">
                        <a:lnSpc>
                          <a:spcPct val="100000"/>
                        </a:lnSpc>
                      </a:pPr>
                      <a:endParaRPr/>
                    </a:p>
                  </a:txBody>
                  <a:tcPr marL="0" marR="0" marT="0" marB="0">
                    <a:lnL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fontAlgn="base">
                        <a:lnSpc>
                          <a:spcPct val="100000"/>
                        </a:lnSpc>
                      </a:pPr>
                      <a:endParaRPr/>
                    </a:p>
                  </a:txBody>
                  <a:tcPr marL="0" marR="0" marT="0" marB="0">
                    <a:lnL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fontAlgn="base">
                        <a:lnSpc>
                          <a:spcPct val="100000"/>
                        </a:lnSpc>
                      </a:pPr>
                      <a:endParaRPr/>
                    </a:p>
                  </a:txBody>
                  <a:tcPr marL="0" marR="0" marT="0" marB="0">
                    <a:lnL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fontAlgn="base">
                        <a:lnSpc>
                          <a:spcPct val="100000"/>
                        </a:lnSpc>
                      </a:pPr>
                      <a:endParaRPr/>
                    </a:p>
                  </a:txBody>
                  <a:tcPr marL="0" marR="0" marT="0" marB="0">
                    <a:lnL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fontAlgn="base">
                        <a:lnSpc>
                          <a:spcPct val="100000"/>
                        </a:lnSpc>
                      </a:pPr>
                      <a:endParaRPr/>
                    </a:p>
                  </a:txBody>
                  <a:tcPr marL="0" marR="0" marT="0" marB="0">
                    <a:lnL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fontAlgn="base">
                        <a:lnSpc>
                          <a:spcPct val="100000"/>
                        </a:lnSpc>
                      </a:pPr>
                      <a:endParaRPr/>
                    </a:p>
                  </a:txBody>
                  <a:tcPr marL="0" marR="0" marT="0" marB="0">
                    <a:lnL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noFill/>
                  </a:tcPr>
                </a:tc>
              </a:tr>
            </a:tbl>
          </a:graphicData>
        </a:graphic>
      </p:graphicFrame>
      <p:sp>
        <p:nvSpPr>
          <p:cNvPr id="6" name="文本框 5"/>
          <p:cNvSpPr txBox="1"/>
          <p:nvPr/>
        </p:nvSpPr>
        <p:spPr>
          <a:xfrm>
            <a:off x="952500" y="2914650"/>
            <a:ext cx="8181975" cy="0"/>
          </a:xfrm>
          <a:prstGeom prst="rect">
            <a:avLst/>
          </a:prstGeom>
          <a:noFill/>
        </p:spPr>
        <p:txBody>
          <a:bodyPr lIns="0" tIns="0" rIns="0" bIns="0" rtlCol="0">
            <a:spAutoFit/>
          </a:bodyPr>
          <a:lstStyle/>
          <a:p>
            <a:pPr marL="0" marR="0" lvl="0" indent="0" algn="l" fontAlgn="base">
              <a:lnSpc>
                <a:spcPct val="125000"/>
              </a:lnSpc>
            </a:pPr>
            <a:r>
              <a:rPr lang="en-US" sz="1800" u="none" spc="0">
                <a:solidFill>
                  <a:srgbClr val="FFFFFF">
                    <a:alpha val="100000"/>
                  </a:srgbClr>
                </a:solidFill>
                <a:latin typeface="微软雅黑"/>
              </a:rPr>
              <a:t>导线代号</a:t>
            </a:r>
          </a:p>
        </p:txBody>
      </p:sp>
      <p:sp>
        <p:nvSpPr>
          <p:cNvPr id="7" name="文本框 6"/>
          <p:cNvSpPr txBox="1"/>
          <p:nvPr/>
        </p:nvSpPr>
        <p:spPr>
          <a:xfrm>
            <a:off x="1095375" y="4362450"/>
            <a:ext cx="8039100" cy="0"/>
          </a:xfrm>
          <a:prstGeom prst="rect">
            <a:avLst/>
          </a:prstGeom>
          <a:noFill/>
        </p:spPr>
        <p:txBody>
          <a:bodyPr lIns="0" tIns="0" rIns="0" bIns="0" rtlCol="0">
            <a:spAutoFit/>
          </a:bodyPr>
          <a:lstStyle/>
          <a:p>
            <a:pPr marL="0" marR="0" lvl="0" indent="0" algn="l" fontAlgn="base">
              <a:lnSpc>
                <a:spcPct val="125000"/>
              </a:lnSpc>
            </a:pPr>
            <a:r>
              <a:rPr lang="en-US" sz="1800" u="none" spc="0">
                <a:solidFill>
                  <a:srgbClr val="FFFFFF">
                    <a:alpha val="100000"/>
                  </a:srgbClr>
                </a:solidFill>
                <a:latin typeface="微软雅黑"/>
              </a:rPr>
              <a:t>材料</a:t>
            </a:r>
          </a:p>
        </p:txBody>
      </p:sp>
      <p:sp>
        <p:nvSpPr>
          <p:cNvPr id="8" name="文本框 7"/>
          <p:cNvSpPr txBox="1"/>
          <p:nvPr/>
        </p:nvSpPr>
        <p:spPr>
          <a:xfrm>
            <a:off x="990600" y="3414713"/>
            <a:ext cx="952500" cy="0"/>
          </a:xfrm>
          <a:prstGeom prst="rect">
            <a:avLst/>
          </a:prstGeom>
          <a:noFill/>
        </p:spPr>
        <p:txBody>
          <a:bodyPr lIns="0" tIns="0" rIns="0" bIns="0" rtlCol="0">
            <a:spAutoFit/>
          </a:bodyPr>
          <a:lstStyle/>
          <a:p>
            <a:pPr marL="0" marR="0" lvl="0" indent="0" algn="l" fontAlgn="base">
              <a:lnSpc>
                <a:spcPct val="125000"/>
              </a:lnSpc>
            </a:pPr>
            <a:endParaRPr/>
          </a:p>
        </p:txBody>
      </p:sp>
      <p:pic>
        <p:nvPicPr>
          <p:cNvPr id="9" name="图片 8"/>
          <p:cNvPicPr>
            <a:picLocks/>
          </p:cNvPicPr>
          <p:nvPr/>
        </p:nvPicPr>
        <p:blipFill>
          <a:blip r:embed="rId2"/>
          <a:stretch>
            <a:fillRect/>
          </a:stretch>
        </p:blipFill>
        <p:spPr>
          <a:xfrm>
            <a:off x="942975" y="3367088"/>
            <a:ext cx="831056" cy="447675"/>
          </a:xfrm>
          <a:prstGeom prst="rect">
            <a:avLst/>
          </a:prstGeom>
        </p:spPr>
      </p:pic>
      <p:sp>
        <p:nvSpPr>
          <p:cNvPr id="10" name="文本框 9"/>
          <p:cNvSpPr txBox="1"/>
          <p:nvPr/>
        </p:nvSpPr>
        <p:spPr>
          <a:xfrm>
            <a:off x="2438400" y="2862263"/>
            <a:ext cx="6696075" cy="0"/>
          </a:xfrm>
          <a:prstGeom prst="rect">
            <a:avLst/>
          </a:prstGeom>
          <a:noFill/>
        </p:spPr>
        <p:txBody>
          <a:bodyPr lIns="0" tIns="0" rIns="0" bIns="0" rtlCol="0">
            <a:spAutoFit/>
          </a:bodyPr>
          <a:lstStyle/>
          <a:p>
            <a:pPr marL="0" marR="0" lvl="0" indent="0" algn="l" fontAlgn="base">
              <a:lnSpc>
                <a:spcPct val="125000"/>
              </a:lnSpc>
            </a:pPr>
            <a:r>
              <a:rPr lang="en-US" sz="2300" u="none" spc="0">
                <a:solidFill>
                  <a:srgbClr val="FFFFFF">
                    <a:alpha val="100000"/>
                  </a:srgbClr>
                </a:solidFill>
                <a:latin typeface="微软雅黑"/>
              </a:rPr>
              <a:t>A</a:t>
            </a:r>
          </a:p>
        </p:txBody>
      </p:sp>
      <p:sp>
        <p:nvSpPr>
          <p:cNvPr id="11" name="文本框 10"/>
          <p:cNvSpPr txBox="1"/>
          <p:nvPr/>
        </p:nvSpPr>
        <p:spPr>
          <a:xfrm>
            <a:off x="3314700" y="2862263"/>
            <a:ext cx="5819775" cy="0"/>
          </a:xfrm>
          <a:prstGeom prst="rect">
            <a:avLst/>
          </a:prstGeom>
          <a:noFill/>
        </p:spPr>
        <p:txBody>
          <a:bodyPr lIns="0" tIns="0" rIns="0" bIns="0" rtlCol="0">
            <a:spAutoFit/>
          </a:bodyPr>
          <a:lstStyle/>
          <a:p>
            <a:pPr marL="0" marR="0" lvl="0" indent="0" algn="l" fontAlgn="base">
              <a:lnSpc>
                <a:spcPct val="125000"/>
              </a:lnSpc>
            </a:pPr>
            <a:r>
              <a:rPr lang="en-US" sz="2300" u="none" spc="0">
                <a:solidFill>
                  <a:srgbClr val="FFFFFF">
                    <a:alpha val="100000"/>
                  </a:srgbClr>
                </a:solidFill>
                <a:latin typeface="微软雅黑"/>
              </a:rPr>
              <a:t>B</a:t>
            </a:r>
          </a:p>
        </p:txBody>
      </p:sp>
      <p:sp>
        <p:nvSpPr>
          <p:cNvPr id="12" name="文本框 11"/>
          <p:cNvSpPr txBox="1"/>
          <p:nvPr/>
        </p:nvSpPr>
        <p:spPr>
          <a:xfrm>
            <a:off x="4381500" y="2881313"/>
            <a:ext cx="4752975" cy="0"/>
          </a:xfrm>
          <a:prstGeom prst="rect">
            <a:avLst/>
          </a:prstGeom>
          <a:noFill/>
        </p:spPr>
        <p:txBody>
          <a:bodyPr lIns="0" tIns="0" rIns="0" bIns="0" rtlCol="0">
            <a:spAutoFit/>
          </a:bodyPr>
          <a:lstStyle/>
          <a:p>
            <a:pPr marL="0" marR="0" lvl="0" indent="0" algn="l" fontAlgn="base">
              <a:lnSpc>
                <a:spcPct val="125000"/>
              </a:lnSpc>
            </a:pPr>
            <a:endParaRPr/>
          </a:p>
        </p:txBody>
      </p:sp>
      <p:sp>
        <p:nvSpPr>
          <p:cNvPr id="13" name="文本框 12"/>
          <p:cNvSpPr txBox="1"/>
          <p:nvPr/>
        </p:nvSpPr>
        <p:spPr>
          <a:xfrm>
            <a:off x="4133850" y="2862263"/>
            <a:ext cx="5000625" cy="0"/>
          </a:xfrm>
          <a:prstGeom prst="rect">
            <a:avLst/>
          </a:prstGeom>
          <a:noFill/>
        </p:spPr>
        <p:txBody>
          <a:bodyPr lIns="0" tIns="0" rIns="0" bIns="0" rtlCol="0">
            <a:spAutoFit/>
          </a:bodyPr>
          <a:lstStyle/>
          <a:p>
            <a:pPr marL="0" marR="0" lvl="0" indent="0" algn="l" fontAlgn="base">
              <a:lnSpc>
                <a:spcPct val="125000"/>
              </a:lnSpc>
            </a:pPr>
            <a:r>
              <a:rPr lang="en-US" sz="2300" u="none" spc="0">
                <a:solidFill>
                  <a:srgbClr val="FFFFFF">
                    <a:alpha val="100000"/>
                  </a:srgbClr>
                </a:solidFill>
                <a:latin typeface="微软雅黑"/>
              </a:rPr>
              <a:t>C</a:t>
            </a:r>
          </a:p>
        </p:txBody>
      </p:sp>
      <p:sp>
        <p:nvSpPr>
          <p:cNvPr id="14" name="文本框 13"/>
          <p:cNvSpPr txBox="1"/>
          <p:nvPr/>
        </p:nvSpPr>
        <p:spPr>
          <a:xfrm>
            <a:off x="4953000" y="2862263"/>
            <a:ext cx="4181475" cy="0"/>
          </a:xfrm>
          <a:prstGeom prst="rect">
            <a:avLst/>
          </a:prstGeom>
          <a:noFill/>
        </p:spPr>
        <p:txBody>
          <a:bodyPr lIns="0" tIns="0" rIns="0" bIns="0" rtlCol="0">
            <a:spAutoFit/>
          </a:bodyPr>
          <a:lstStyle/>
          <a:p>
            <a:pPr marL="0" marR="0" lvl="0" indent="0" algn="l" fontAlgn="base">
              <a:lnSpc>
                <a:spcPct val="125000"/>
              </a:lnSpc>
            </a:pPr>
            <a:r>
              <a:rPr lang="en-US" sz="2300" u="none" spc="0">
                <a:solidFill>
                  <a:srgbClr val="FFFFFF">
                    <a:alpha val="100000"/>
                  </a:srgbClr>
                </a:solidFill>
                <a:latin typeface="微软雅黑"/>
              </a:rPr>
              <a:t>D</a:t>
            </a:r>
          </a:p>
        </p:txBody>
      </p:sp>
      <p:sp>
        <p:nvSpPr>
          <p:cNvPr id="15" name="文本框 14"/>
          <p:cNvSpPr txBox="1"/>
          <p:nvPr/>
        </p:nvSpPr>
        <p:spPr>
          <a:xfrm>
            <a:off x="5819775" y="2862263"/>
            <a:ext cx="3314700" cy="0"/>
          </a:xfrm>
          <a:prstGeom prst="rect">
            <a:avLst/>
          </a:prstGeom>
          <a:noFill/>
        </p:spPr>
        <p:txBody>
          <a:bodyPr lIns="0" tIns="0" rIns="0" bIns="0" rtlCol="0">
            <a:spAutoFit/>
          </a:bodyPr>
          <a:lstStyle/>
          <a:p>
            <a:pPr marL="0" marR="0" lvl="0" indent="0" algn="l" fontAlgn="base">
              <a:lnSpc>
                <a:spcPct val="125000"/>
              </a:lnSpc>
            </a:pPr>
            <a:r>
              <a:rPr lang="en-US" sz="2300" u="none" spc="0">
                <a:solidFill>
                  <a:srgbClr val="FFFFFF">
                    <a:alpha val="100000"/>
                  </a:srgbClr>
                </a:solidFill>
                <a:latin typeface="微软雅黑"/>
              </a:rPr>
              <a:t>E</a:t>
            </a:r>
          </a:p>
        </p:txBody>
      </p:sp>
      <p:sp>
        <p:nvSpPr>
          <p:cNvPr id="16" name="文本框 15"/>
          <p:cNvSpPr txBox="1"/>
          <p:nvPr/>
        </p:nvSpPr>
        <p:spPr>
          <a:xfrm>
            <a:off x="7458075" y="2862263"/>
            <a:ext cx="1676400" cy="0"/>
          </a:xfrm>
          <a:prstGeom prst="rect">
            <a:avLst/>
          </a:prstGeom>
          <a:noFill/>
        </p:spPr>
        <p:txBody>
          <a:bodyPr lIns="0" tIns="0" rIns="0" bIns="0" rtlCol="0">
            <a:spAutoFit/>
          </a:bodyPr>
          <a:lstStyle/>
          <a:p>
            <a:pPr marL="0" marR="0" lvl="0" indent="0" algn="l" fontAlgn="base">
              <a:lnSpc>
                <a:spcPct val="125000"/>
              </a:lnSpc>
            </a:pPr>
            <a:r>
              <a:rPr lang="en-US" sz="2300" u="none" spc="0">
                <a:solidFill>
                  <a:srgbClr val="FFFFFF">
                    <a:alpha val="100000"/>
                  </a:srgbClr>
                </a:solidFill>
                <a:latin typeface="微软雅黑"/>
              </a:rPr>
              <a:t>G</a:t>
            </a:r>
          </a:p>
        </p:txBody>
      </p:sp>
      <p:sp>
        <p:nvSpPr>
          <p:cNvPr id="17" name="文本框 16"/>
          <p:cNvSpPr txBox="1"/>
          <p:nvPr/>
        </p:nvSpPr>
        <p:spPr>
          <a:xfrm>
            <a:off x="6662738" y="2862263"/>
            <a:ext cx="2471738" cy="0"/>
          </a:xfrm>
          <a:prstGeom prst="rect">
            <a:avLst/>
          </a:prstGeom>
          <a:noFill/>
        </p:spPr>
        <p:txBody>
          <a:bodyPr lIns="0" tIns="0" rIns="0" bIns="0" rtlCol="0">
            <a:spAutoFit/>
          </a:bodyPr>
          <a:lstStyle/>
          <a:p>
            <a:pPr marL="0" marR="0" lvl="0" indent="0" algn="l" fontAlgn="base">
              <a:lnSpc>
                <a:spcPct val="125000"/>
              </a:lnSpc>
            </a:pPr>
            <a:r>
              <a:rPr lang="en-US" sz="2300" u="none" spc="0">
                <a:solidFill>
                  <a:srgbClr val="FFFFFF">
                    <a:alpha val="100000"/>
                  </a:srgbClr>
                </a:solidFill>
                <a:latin typeface="微软雅黑"/>
              </a:rPr>
              <a:t>F</a:t>
            </a:r>
          </a:p>
        </p:txBody>
      </p:sp>
      <p:sp>
        <p:nvSpPr>
          <p:cNvPr id="18" name="文本框 17"/>
          <p:cNvSpPr txBox="1"/>
          <p:nvPr/>
        </p:nvSpPr>
        <p:spPr>
          <a:xfrm>
            <a:off x="2457450" y="3352800"/>
            <a:ext cx="6677025" cy="0"/>
          </a:xfrm>
          <a:prstGeom prst="rect">
            <a:avLst/>
          </a:prstGeom>
          <a:noFill/>
        </p:spPr>
        <p:txBody>
          <a:bodyPr lIns="0" tIns="0" rIns="0" bIns="0" rtlCol="0">
            <a:spAutoFit/>
          </a:bodyPr>
          <a:lstStyle/>
          <a:p>
            <a:pPr marL="0" marR="0" lvl="0" indent="0" algn="l" fontAlgn="base">
              <a:lnSpc>
                <a:spcPct val="125000"/>
              </a:lnSpc>
            </a:pPr>
            <a:r>
              <a:rPr lang="en-US" sz="2300" u="none" spc="0">
                <a:solidFill>
                  <a:srgbClr val="FFFFFF">
                    <a:alpha val="100000"/>
                  </a:srgbClr>
                </a:solidFill>
                <a:latin typeface="微软雅黑"/>
              </a:rPr>
              <a:t>1</a:t>
            </a:r>
          </a:p>
        </p:txBody>
      </p:sp>
      <p:sp>
        <p:nvSpPr>
          <p:cNvPr id="19" name="文本框 18"/>
          <p:cNvSpPr txBox="1"/>
          <p:nvPr/>
        </p:nvSpPr>
        <p:spPr>
          <a:xfrm>
            <a:off x="4024313" y="3352800"/>
            <a:ext cx="5110163" cy="0"/>
          </a:xfrm>
          <a:prstGeom prst="rect">
            <a:avLst/>
          </a:prstGeom>
          <a:noFill/>
        </p:spPr>
        <p:txBody>
          <a:bodyPr lIns="0" tIns="0" rIns="0" bIns="0" rtlCol="0">
            <a:spAutoFit/>
          </a:bodyPr>
          <a:lstStyle/>
          <a:p>
            <a:pPr marL="0" marR="0" lvl="0" indent="0" algn="l" fontAlgn="base">
              <a:lnSpc>
                <a:spcPct val="125000"/>
              </a:lnSpc>
            </a:pPr>
            <a:r>
              <a:rPr lang="en-US" sz="2300" u="none" spc="0">
                <a:solidFill>
                  <a:srgbClr val="FFFFFF">
                    <a:alpha val="100000"/>
                  </a:srgbClr>
                </a:solidFill>
                <a:latin typeface="微软雅黑"/>
              </a:rPr>
              <a:t>1.5</a:t>
            </a:r>
          </a:p>
        </p:txBody>
      </p:sp>
      <p:sp>
        <p:nvSpPr>
          <p:cNvPr id="20" name="文本框 19"/>
          <p:cNvSpPr txBox="1"/>
          <p:nvPr/>
        </p:nvSpPr>
        <p:spPr>
          <a:xfrm>
            <a:off x="5705475" y="3352800"/>
            <a:ext cx="3429000" cy="0"/>
          </a:xfrm>
          <a:prstGeom prst="rect">
            <a:avLst/>
          </a:prstGeom>
          <a:noFill/>
        </p:spPr>
        <p:txBody>
          <a:bodyPr lIns="0" tIns="0" rIns="0" bIns="0" rtlCol="0">
            <a:spAutoFit/>
          </a:bodyPr>
          <a:lstStyle/>
          <a:p>
            <a:pPr marL="0" marR="0" lvl="0" indent="0" algn="l" fontAlgn="base">
              <a:lnSpc>
                <a:spcPct val="125000"/>
              </a:lnSpc>
            </a:pPr>
            <a:r>
              <a:rPr lang="en-US" sz="2300" u="none" spc="0">
                <a:solidFill>
                  <a:srgbClr val="FFFFFF">
                    <a:alpha val="100000"/>
                  </a:srgbClr>
                </a:solidFill>
                <a:latin typeface="微软雅黑"/>
              </a:rPr>
              <a:t>1.2</a:t>
            </a:r>
          </a:p>
        </p:txBody>
      </p:sp>
      <p:sp>
        <p:nvSpPr>
          <p:cNvPr id="21" name="文本框 20"/>
          <p:cNvSpPr txBox="1"/>
          <p:nvPr/>
        </p:nvSpPr>
        <p:spPr>
          <a:xfrm>
            <a:off x="3200400" y="3352800"/>
            <a:ext cx="5934075" cy="0"/>
          </a:xfrm>
          <a:prstGeom prst="rect">
            <a:avLst/>
          </a:prstGeom>
          <a:noFill/>
        </p:spPr>
        <p:txBody>
          <a:bodyPr lIns="0" tIns="0" rIns="0" bIns="0" rtlCol="0">
            <a:spAutoFit/>
          </a:bodyPr>
          <a:lstStyle/>
          <a:p>
            <a:pPr marL="0" marR="0" lvl="0" indent="0" algn="l" fontAlgn="base">
              <a:lnSpc>
                <a:spcPct val="125000"/>
              </a:lnSpc>
            </a:pPr>
            <a:r>
              <a:rPr lang="en-US" sz="2300" u="none" spc="0">
                <a:solidFill>
                  <a:srgbClr val="FFFFFF">
                    <a:alpha val="100000"/>
                  </a:srgbClr>
                </a:solidFill>
                <a:latin typeface="微软雅黑"/>
              </a:rPr>
              <a:t>0.5</a:t>
            </a:r>
          </a:p>
        </p:txBody>
      </p:sp>
      <p:sp>
        <p:nvSpPr>
          <p:cNvPr id="22" name="文本框 21"/>
          <p:cNvSpPr txBox="1"/>
          <p:nvPr/>
        </p:nvSpPr>
        <p:spPr>
          <a:xfrm>
            <a:off x="4972050" y="3352800"/>
            <a:ext cx="4162425" cy="0"/>
          </a:xfrm>
          <a:prstGeom prst="rect">
            <a:avLst/>
          </a:prstGeom>
          <a:noFill/>
        </p:spPr>
        <p:txBody>
          <a:bodyPr lIns="0" tIns="0" rIns="0" bIns="0" rtlCol="0">
            <a:spAutoFit/>
          </a:bodyPr>
          <a:lstStyle/>
          <a:p>
            <a:pPr marL="0" marR="0" lvl="0" indent="0" algn="l" fontAlgn="base">
              <a:lnSpc>
                <a:spcPct val="125000"/>
              </a:lnSpc>
            </a:pPr>
            <a:r>
              <a:rPr lang="en-US" sz="2300" u="none" spc="0">
                <a:solidFill>
                  <a:srgbClr val="FFFFFF">
                    <a:alpha val="100000"/>
                  </a:srgbClr>
                </a:solidFill>
                <a:latin typeface="微软雅黑"/>
              </a:rPr>
              <a:t>1</a:t>
            </a:r>
          </a:p>
        </p:txBody>
      </p:sp>
      <p:sp>
        <p:nvSpPr>
          <p:cNvPr id="23" name="文本框 22"/>
          <p:cNvSpPr txBox="1"/>
          <p:nvPr/>
        </p:nvSpPr>
        <p:spPr>
          <a:xfrm>
            <a:off x="6543675" y="3352800"/>
            <a:ext cx="2590800" cy="0"/>
          </a:xfrm>
          <a:prstGeom prst="rect">
            <a:avLst/>
          </a:prstGeom>
          <a:noFill/>
        </p:spPr>
        <p:txBody>
          <a:bodyPr lIns="0" tIns="0" rIns="0" bIns="0" rtlCol="0">
            <a:spAutoFit/>
          </a:bodyPr>
          <a:lstStyle/>
          <a:p>
            <a:pPr marL="0" marR="0" lvl="0" indent="0" algn="l" fontAlgn="base">
              <a:lnSpc>
                <a:spcPct val="125000"/>
              </a:lnSpc>
            </a:pPr>
            <a:r>
              <a:rPr lang="en-US" sz="2300" u="none" spc="0">
                <a:solidFill>
                  <a:srgbClr val="FFFFFF">
                    <a:alpha val="100000"/>
                  </a:srgbClr>
                </a:solidFill>
                <a:latin typeface="微软雅黑"/>
              </a:rPr>
              <a:t>1.5</a:t>
            </a:r>
          </a:p>
        </p:txBody>
      </p:sp>
      <p:sp>
        <p:nvSpPr>
          <p:cNvPr id="24" name="文本框 23"/>
          <p:cNvSpPr txBox="1"/>
          <p:nvPr/>
        </p:nvSpPr>
        <p:spPr>
          <a:xfrm>
            <a:off x="7353300" y="3352800"/>
            <a:ext cx="1781175" cy="0"/>
          </a:xfrm>
          <a:prstGeom prst="rect">
            <a:avLst/>
          </a:prstGeom>
          <a:noFill/>
        </p:spPr>
        <p:txBody>
          <a:bodyPr lIns="0" tIns="0" rIns="0" bIns="0" rtlCol="0">
            <a:spAutoFit/>
          </a:bodyPr>
          <a:lstStyle/>
          <a:p>
            <a:pPr marL="0" marR="0" lvl="0" indent="0" algn="l" fontAlgn="base">
              <a:lnSpc>
                <a:spcPct val="125000"/>
              </a:lnSpc>
            </a:pPr>
            <a:r>
              <a:rPr lang="en-US" sz="2300" u="none" spc="0">
                <a:solidFill>
                  <a:srgbClr val="FFFFFF">
                    <a:alpha val="100000"/>
                  </a:srgbClr>
                </a:solidFill>
                <a:latin typeface="微软雅黑"/>
              </a:rPr>
              <a:t>0.5</a:t>
            </a:r>
          </a:p>
        </p:txBody>
      </p:sp>
      <p:sp>
        <p:nvSpPr>
          <p:cNvPr id="25" name="文本框 24"/>
          <p:cNvSpPr txBox="1"/>
          <p:nvPr/>
        </p:nvSpPr>
        <p:spPr>
          <a:xfrm>
            <a:off x="2333625" y="3819525"/>
            <a:ext cx="6800850" cy="0"/>
          </a:xfrm>
          <a:prstGeom prst="rect">
            <a:avLst/>
          </a:prstGeom>
          <a:noFill/>
        </p:spPr>
        <p:txBody>
          <a:bodyPr lIns="0" tIns="0" rIns="0" bIns="0" rtlCol="0">
            <a:spAutoFit/>
          </a:bodyPr>
          <a:lstStyle/>
          <a:p>
            <a:pPr marL="0" marR="0" lvl="0" indent="0" algn="l" fontAlgn="base">
              <a:lnSpc>
                <a:spcPct val="125000"/>
              </a:lnSpc>
            </a:pPr>
            <a:r>
              <a:rPr lang="en-US" sz="2300" u="none" spc="0">
                <a:solidFill>
                  <a:srgbClr val="FFFFFF">
                    <a:alpha val="100000"/>
                  </a:srgbClr>
                </a:solidFill>
                <a:latin typeface="微软雅黑"/>
              </a:rPr>
              <a:t>3.2</a:t>
            </a:r>
          </a:p>
        </p:txBody>
      </p:sp>
      <p:sp>
        <p:nvSpPr>
          <p:cNvPr id="26" name="文本框 25"/>
          <p:cNvSpPr txBox="1"/>
          <p:nvPr/>
        </p:nvSpPr>
        <p:spPr>
          <a:xfrm>
            <a:off x="3205163" y="3819525"/>
            <a:ext cx="5929313" cy="0"/>
          </a:xfrm>
          <a:prstGeom prst="rect">
            <a:avLst/>
          </a:prstGeom>
          <a:noFill/>
        </p:spPr>
        <p:txBody>
          <a:bodyPr lIns="0" tIns="0" rIns="0" bIns="0" rtlCol="0">
            <a:spAutoFit/>
          </a:bodyPr>
          <a:lstStyle/>
          <a:p>
            <a:pPr marL="0" marR="0" lvl="0" indent="0" algn="l" fontAlgn="base">
              <a:lnSpc>
                <a:spcPct val="125000"/>
              </a:lnSpc>
            </a:pPr>
            <a:r>
              <a:rPr lang="en-US" sz="2300" u="none" spc="0">
                <a:solidFill>
                  <a:srgbClr val="FFFFFF">
                    <a:alpha val="100000"/>
                  </a:srgbClr>
                </a:solidFill>
                <a:latin typeface="微软雅黑"/>
              </a:rPr>
              <a:t>0.8</a:t>
            </a:r>
          </a:p>
        </p:txBody>
      </p:sp>
      <p:sp>
        <p:nvSpPr>
          <p:cNvPr id="27" name="文本框 26"/>
          <p:cNvSpPr txBox="1"/>
          <p:nvPr/>
        </p:nvSpPr>
        <p:spPr>
          <a:xfrm>
            <a:off x="4848225" y="3819525"/>
            <a:ext cx="4286250" cy="0"/>
          </a:xfrm>
          <a:prstGeom prst="rect">
            <a:avLst/>
          </a:prstGeom>
          <a:noFill/>
        </p:spPr>
        <p:txBody>
          <a:bodyPr lIns="0" tIns="0" rIns="0" bIns="0" rtlCol="0">
            <a:spAutoFit/>
          </a:bodyPr>
          <a:lstStyle/>
          <a:p>
            <a:pPr marL="0" marR="0" lvl="0" indent="0" algn="l" fontAlgn="base">
              <a:lnSpc>
                <a:spcPct val="125000"/>
              </a:lnSpc>
            </a:pPr>
            <a:r>
              <a:rPr lang="en-US" sz="2300" u="none" spc="0">
                <a:solidFill>
                  <a:srgbClr val="FFFFFF">
                    <a:alpha val="100000"/>
                  </a:srgbClr>
                </a:solidFill>
                <a:latin typeface="微软雅黑"/>
              </a:rPr>
              <a:t>0.8</a:t>
            </a:r>
          </a:p>
        </p:txBody>
      </p:sp>
      <p:sp>
        <p:nvSpPr>
          <p:cNvPr id="28" name="文本框 27"/>
          <p:cNvSpPr txBox="1"/>
          <p:nvPr/>
        </p:nvSpPr>
        <p:spPr>
          <a:xfrm>
            <a:off x="5700713" y="3819525"/>
            <a:ext cx="3433763" cy="0"/>
          </a:xfrm>
          <a:prstGeom prst="rect">
            <a:avLst/>
          </a:prstGeom>
          <a:noFill/>
        </p:spPr>
        <p:txBody>
          <a:bodyPr lIns="0" tIns="0" rIns="0" bIns="0" rtlCol="0">
            <a:spAutoFit/>
          </a:bodyPr>
          <a:lstStyle/>
          <a:p>
            <a:pPr marL="0" marR="0" lvl="0" indent="0" algn="l" fontAlgn="base">
              <a:lnSpc>
                <a:spcPct val="125000"/>
              </a:lnSpc>
            </a:pPr>
            <a:r>
              <a:rPr lang="en-US" sz="2300" u="none" spc="0">
                <a:solidFill>
                  <a:srgbClr val="FFFFFF">
                    <a:alpha val="100000"/>
                  </a:srgbClr>
                </a:solidFill>
                <a:latin typeface="微软雅黑"/>
              </a:rPr>
              <a:t>1.2</a:t>
            </a:r>
          </a:p>
        </p:txBody>
      </p:sp>
      <p:sp>
        <p:nvSpPr>
          <p:cNvPr id="29" name="文本框 28"/>
          <p:cNvSpPr txBox="1"/>
          <p:nvPr/>
        </p:nvSpPr>
        <p:spPr>
          <a:xfrm>
            <a:off x="7353300" y="3819525"/>
            <a:ext cx="1781175" cy="0"/>
          </a:xfrm>
          <a:prstGeom prst="rect">
            <a:avLst/>
          </a:prstGeom>
          <a:noFill/>
        </p:spPr>
        <p:txBody>
          <a:bodyPr lIns="0" tIns="0" rIns="0" bIns="0" rtlCol="0">
            <a:spAutoFit/>
          </a:bodyPr>
          <a:lstStyle/>
          <a:p>
            <a:pPr marL="0" marR="0" lvl="0" indent="0" algn="l" fontAlgn="base">
              <a:lnSpc>
                <a:spcPct val="125000"/>
              </a:lnSpc>
            </a:pPr>
            <a:r>
              <a:rPr lang="en-US" sz="2300" u="none" spc="0">
                <a:solidFill>
                  <a:srgbClr val="FFFFFF">
                    <a:alpha val="100000"/>
                  </a:srgbClr>
                </a:solidFill>
                <a:latin typeface="微软雅黑"/>
              </a:rPr>
              <a:t>1.2</a:t>
            </a:r>
          </a:p>
        </p:txBody>
      </p:sp>
      <p:sp>
        <p:nvSpPr>
          <p:cNvPr id="30" name="文本框 29"/>
          <p:cNvSpPr txBox="1"/>
          <p:nvPr/>
        </p:nvSpPr>
        <p:spPr>
          <a:xfrm>
            <a:off x="6538913" y="3819525"/>
            <a:ext cx="2595563" cy="0"/>
          </a:xfrm>
          <a:prstGeom prst="rect">
            <a:avLst/>
          </a:prstGeom>
          <a:noFill/>
        </p:spPr>
        <p:txBody>
          <a:bodyPr lIns="0" tIns="0" rIns="0" bIns="0" rtlCol="0">
            <a:spAutoFit/>
          </a:bodyPr>
          <a:lstStyle/>
          <a:p>
            <a:pPr marL="0" marR="0" lvl="0" indent="0" algn="l" fontAlgn="base">
              <a:lnSpc>
                <a:spcPct val="125000"/>
              </a:lnSpc>
            </a:pPr>
            <a:r>
              <a:rPr lang="en-US" sz="2300" u="none" spc="0">
                <a:solidFill>
                  <a:srgbClr val="FFFFFF">
                    <a:alpha val="100000"/>
                  </a:srgbClr>
                </a:solidFill>
                <a:latin typeface="微软雅黑"/>
              </a:rPr>
              <a:t>1.2</a:t>
            </a:r>
          </a:p>
        </p:txBody>
      </p:sp>
      <p:sp>
        <p:nvSpPr>
          <p:cNvPr id="31" name="文本框 30"/>
          <p:cNvSpPr txBox="1"/>
          <p:nvPr/>
        </p:nvSpPr>
        <p:spPr>
          <a:xfrm>
            <a:off x="4019550" y="3819525"/>
            <a:ext cx="5114925" cy="0"/>
          </a:xfrm>
          <a:prstGeom prst="rect">
            <a:avLst/>
          </a:prstGeom>
          <a:noFill/>
        </p:spPr>
        <p:txBody>
          <a:bodyPr lIns="0" tIns="0" rIns="0" bIns="0" rtlCol="0">
            <a:spAutoFit/>
          </a:bodyPr>
          <a:lstStyle/>
          <a:p>
            <a:pPr marL="0" marR="0" lvl="0" indent="0" algn="l" fontAlgn="base">
              <a:lnSpc>
                <a:spcPct val="125000"/>
              </a:lnSpc>
            </a:pPr>
            <a:r>
              <a:rPr lang="en-US" sz="2300" u="none" spc="0">
                <a:solidFill>
                  <a:srgbClr val="FFFFFF">
                    <a:alpha val="100000"/>
                  </a:srgbClr>
                </a:solidFill>
                <a:latin typeface="微软雅黑"/>
              </a:rPr>
              <a:t>1.2</a:t>
            </a:r>
          </a:p>
        </p:txBody>
      </p:sp>
      <p:sp>
        <p:nvSpPr>
          <p:cNvPr id="32" name="文本框 31"/>
          <p:cNvSpPr txBox="1"/>
          <p:nvPr/>
        </p:nvSpPr>
        <p:spPr>
          <a:xfrm>
            <a:off x="2309813" y="4362450"/>
            <a:ext cx="6824663" cy="0"/>
          </a:xfrm>
          <a:prstGeom prst="rect">
            <a:avLst/>
          </a:prstGeom>
          <a:noFill/>
        </p:spPr>
        <p:txBody>
          <a:bodyPr lIns="0" tIns="0" rIns="0" bIns="0" rtlCol="0">
            <a:spAutoFit/>
          </a:bodyPr>
          <a:lstStyle/>
          <a:p>
            <a:pPr marL="0" marR="0" lvl="0" indent="0" algn="l" fontAlgn="base">
              <a:lnSpc>
                <a:spcPct val="125000"/>
              </a:lnSpc>
            </a:pPr>
            <a:r>
              <a:rPr lang="en-US" sz="1800" u="none" spc="0">
                <a:solidFill>
                  <a:srgbClr val="FFFFFF">
                    <a:alpha val="100000"/>
                  </a:srgbClr>
                </a:solidFill>
                <a:latin typeface="微软雅黑"/>
              </a:rPr>
              <a:t>锰铜</a:t>
            </a:r>
          </a:p>
        </p:txBody>
      </p:sp>
      <p:sp>
        <p:nvSpPr>
          <p:cNvPr id="33" name="文本框 32"/>
          <p:cNvSpPr txBox="1"/>
          <p:nvPr/>
        </p:nvSpPr>
        <p:spPr>
          <a:xfrm>
            <a:off x="3290888" y="4362450"/>
            <a:ext cx="5843588" cy="0"/>
          </a:xfrm>
          <a:prstGeom prst="rect">
            <a:avLst/>
          </a:prstGeom>
          <a:noFill/>
        </p:spPr>
        <p:txBody>
          <a:bodyPr lIns="0" tIns="0" rIns="0" bIns="0" rtlCol="0">
            <a:spAutoFit/>
          </a:bodyPr>
          <a:lstStyle/>
          <a:p>
            <a:pPr marL="0" marR="0" lvl="0" indent="0" algn="l" fontAlgn="base">
              <a:lnSpc>
                <a:spcPct val="125000"/>
              </a:lnSpc>
            </a:pPr>
            <a:r>
              <a:rPr lang="en-US" sz="1800" u="none" spc="0">
                <a:solidFill>
                  <a:srgbClr val="FFFFFF">
                    <a:alpha val="100000"/>
                  </a:srgbClr>
                </a:solidFill>
                <a:latin typeface="微软雅黑"/>
              </a:rPr>
              <a:t>钨</a:t>
            </a:r>
          </a:p>
        </p:txBody>
      </p:sp>
      <p:sp>
        <p:nvSpPr>
          <p:cNvPr id="34" name="文本框 33"/>
          <p:cNvSpPr txBox="1"/>
          <p:nvPr/>
        </p:nvSpPr>
        <p:spPr>
          <a:xfrm>
            <a:off x="3995738" y="4362450"/>
            <a:ext cx="5138738" cy="0"/>
          </a:xfrm>
          <a:prstGeom prst="rect">
            <a:avLst/>
          </a:prstGeom>
          <a:noFill/>
        </p:spPr>
        <p:txBody>
          <a:bodyPr lIns="0" tIns="0" rIns="0" bIns="0" rtlCol="0">
            <a:spAutoFit/>
          </a:bodyPr>
          <a:lstStyle/>
          <a:p>
            <a:pPr marL="0" marR="0" lvl="0" indent="0" algn="l" fontAlgn="base">
              <a:lnSpc>
                <a:spcPct val="125000"/>
              </a:lnSpc>
            </a:pPr>
            <a:r>
              <a:rPr lang="en-US" sz="1800" u="none" spc="0">
                <a:solidFill>
                  <a:srgbClr val="FFFFFF">
                    <a:alpha val="100000"/>
                  </a:srgbClr>
                </a:solidFill>
                <a:latin typeface="微软雅黑"/>
              </a:rPr>
              <a:t>镍铬</a:t>
            </a:r>
          </a:p>
        </p:txBody>
      </p:sp>
      <p:sp>
        <p:nvSpPr>
          <p:cNvPr id="35" name="文本框 34"/>
          <p:cNvSpPr txBox="1"/>
          <p:nvPr/>
        </p:nvSpPr>
        <p:spPr>
          <a:xfrm>
            <a:off x="6515100" y="4362450"/>
            <a:ext cx="2619375" cy="0"/>
          </a:xfrm>
          <a:prstGeom prst="rect">
            <a:avLst/>
          </a:prstGeom>
          <a:noFill/>
        </p:spPr>
        <p:txBody>
          <a:bodyPr lIns="0" tIns="0" rIns="0" bIns="0" rtlCol="0">
            <a:spAutoFit/>
          </a:bodyPr>
          <a:lstStyle/>
          <a:p>
            <a:pPr marL="0" marR="0" lvl="0" indent="0" algn="l" fontAlgn="base">
              <a:lnSpc>
                <a:spcPct val="125000"/>
              </a:lnSpc>
            </a:pPr>
            <a:r>
              <a:rPr lang="en-US" sz="1800" u="none" spc="0">
                <a:solidFill>
                  <a:srgbClr val="FFFFFF">
                    <a:alpha val="100000"/>
                  </a:srgbClr>
                </a:solidFill>
                <a:latin typeface="微软雅黑"/>
              </a:rPr>
              <a:t>锰铜</a:t>
            </a:r>
          </a:p>
        </p:txBody>
      </p:sp>
      <p:sp>
        <p:nvSpPr>
          <p:cNvPr id="36" name="文本框 35"/>
          <p:cNvSpPr txBox="1"/>
          <p:nvPr/>
        </p:nvSpPr>
        <p:spPr>
          <a:xfrm>
            <a:off x="4824413" y="4362450"/>
            <a:ext cx="4310063" cy="0"/>
          </a:xfrm>
          <a:prstGeom prst="rect">
            <a:avLst/>
          </a:prstGeom>
          <a:noFill/>
        </p:spPr>
        <p:txBody>
          <a:bodyPr lIns="0" tIns="0" rIns="0" bIns="0" rtlCol="0">
            <a:spAutoFit/>
          </a:bodyPr>
          <a:lstStyle/>
          <a:p>
            <a:pPr marL="0" marR="0" lvl="0" indent="0" algn="l" fontAlgn="base">
              <a:lnSpc>
                <a:spcPct val="125000"/>
              </a:lnSpc>
            </a:pPr>
            <a:r>
              <a:rPr lang="en-US" sz="1800" u="none" spc="0">
                <a:solidFill>
                  <a:srgbClr val="FFFFFF">
                    <a:alpha val="100000"/>
                  </a:srgbClr>
                </a:solidFill>
                <a:latin typeface="微软雅黑"/>
              </a:rPr>
              <a:t>锰铜</a:t>
            </a:r>
          </a:p>
        </p:txBody>
      </p:sp>
      <p:sp>
        <p:nvSpPr>
          <p:cNvPr id="37" name="文本框 36"/>
          <p:cNvSpPr txBox="1"/>
          <p:nvPr/>
        </p:nvSpPr>
        <p:spPr>
          <a:xfrm>
            <a:off x="5791200" y="4362450"/>
            <a:ext cx="3343275" cy="0"/>
          </a:xfrm>
          <a:prstGeom prst="rect">
            <a:avLst/>
          </a:prstGeom>
          <a:noFill/>
        </p:spPr>
        <p:txBody>
          <a:bodyPr lIns="0" tIns="0" rIns="0" bIns="0" rtlCol="0">
            <a:spAutoFit/>
          </a:bodyPr>
          <a:lstStyle/>
          <a:p>
            <a:pPr marL="0" marR="0" lvl="0" indent="0" algn="l" fontAlgn="base">
              <a:lnSpc>
                <a:spcPct val="125000"/>
              </a:lnSpc>
            </a:pPr>
            <a:r>
              <a:rPr lang="en-US" sz="1800" u="none" spc="0">
                <a:solidFill>
                  <a:srgbClr val="FFFFFF">
                    <a:alpha val="100000"/>
                  </a:srgbClr>
                </a:solidFill>
                <a:latin typeface="微软雅黑"/>
              </a:rPr>
              <a:t>钨</a:t>
            </a:r>
          </a:p>
        </p:txBody>
      </p:sp>
      <p:sp>
        <p:nvSpPr>
          <p:cNvPr id="38" name="文本框 37"/>
          <p:cNvSpPr txBox="1"/>
          <p:nvPr/>
        </p:nvSpPr>
        <p:spPr>
          <a:xfrm>
            <a:off x="7329488" y="4362450"/>
            <a:ext cx="1804988" cy="0"/>
          </a:xfrm>
          <a:prstGeom prst="rect">
            <a:avLst/>
          </a:prstGeom>
          <a:noFill/>
        </p:spPr>
        <p:txBody>
          <a:bodyPr lIns="0" tIns="0" rIns="0" bIns="0" rtlCol="0">
            <a:spAutoFit/>
          </a:bodyPr>
          <a:lstStyle/>
          <a:p>
            <a:pPr marL="0" marR="0" lvl="0" indent="0" algn="l" fontAlgn="base">
              <a:lnSpc>
                <a:spcPct val="125000"/>
              </a:lnSpc>
            </a:pPr>
            <a:r>
              <a:rPr lang="en-US" sz="1800" u="none" spc="0">
                <a:solidFill>
                  <a:srgbClr val="FFFFFF">
                    <a:alpha val="100000"/>
                  </a:srgbClr>
                </a:solidFill>
                <a:latin typeface="微软雅黑"/>
              </a:rPr>
              <a:t>镍铬</a:t>
            </a:r>
          </a:p>
        </p:txBody>
      </p:sp>
      <p:sp>
        <p:nvSpPr>
          <p:cNvPr id="39" name="文本框 38"/>
          <p:cNvSpPr txBox="1"/>
          <p:nvPr/>
        </p:nvSpPr>
        <p:spPr>
          <a:xfrm>
            <a:off x="6734175" y="1819275"/>
            <a:ext cx="2400300" cy="0"/>
          </a:xfrm>
          <a:prstGeom prst="rect">
            <a:avLst/>
          </a:prstGeom>
          <a:noFill/>
        </p:spPr>
        <p:txBody>
          <a:bodyPr lIns="0" tIns="0" rIns="0" bIns="0" rtlCol="0">
            <a:spAutoFit/>
          </a:bodyPr>
          <a:lstStyle/>
          <a:p>
            <a:pPr marL="0" marR="0" lvl="0" indent="0" algn="l" fontAlgn="base">
              <a:lnSpc>
                <a:spcPct val="125000"/>
              </a:lnSpc>
            </a:pPr>
            <a:r>
              <a:rPr lang="en-US" sz="1800" u="none" spc="0">
                <a:solidFill>
                  <a:srgbClr val="FFD732">
                    <a:alpha val="100000"/>
                  </a:srgbClr>
                </a:solidFill>
                <a:latin typeface="微软雅黑"/>
              </a:rPr>
              <a:t>C、F</a:t>
            </a:r>
          </a:p>
        </p:txBody>
      </p:sp>
      <p:sp>
        <p:nvSpPr>
          <p:cNvPr id="40" name="文本框 39"/>
          <p:cNvSpPr txBox="1"/>
          <p:nvPr/>
        </p:nvSpPr>
        <p:spPr>
          <a:xfrm>
            <a:off x="2981325" y="2495550"/>
            <a:ext cx="6153150" cy="0"/>
          </a:xfrm>
          <a:prstGeom prst="rect">
            <a:avLst/>
          </a:prstGeom>
          <a:noFill/>
        </p:spPr>
        <p:txBody>
          <a:bodyPr lIns="0" tIns="0" rIns="0" bIns="0" rtlCol="0">
            <a:spAutoFit/>
          </a:bodyPr>
          <a:lstStyle/>
          <a:p>
            <a:pPr marL="0" marR="0" lvl="0" indent="0" algn="l" fontAlgn="base">
              <a:lnSpc>
                <a:spcPct val="125000"/>
              </a:lnSpc>
            </a:pPr>
            <a:r>
              <a:rPr lang="en-US" sz="1800" u="none" spc="0">
                <a:solidFill>
                  <a:srgbClr val="FFD732">
                    <a:alpha val="100000"/>
                  </a:srgbClr>
                </a:solidFill>
                <a:latin typeface="微软雅黑"/>
              </a:rPr>
              <a:t>横截面积</a:t>
            </a:r>
          </a:p>
        </p:txBody>
      </p:sp>
      <p:sp>
        <p:nvSpPr>
          <p:cNvPr id="41" name="文本框 40"/>
          <p:cNvSpPr txBox="1"/>
          <p:nvPr/>
        </p:nvSpPr>
        <p:spPr>
          <a:xfrm>
            <a:off x="6619875" y="2181225"/>
            <a:ext cx="2514600" cy="0"/>
          </a:xfrm>
          <a:prstGeom prst="rect">
            <a:avLst/>
          </a:prstGeom>
          <a:noFill/>
        </p:spPr>
        <p:txBody>
          <a:bodyPr lIns="0" tIns="0" rIns="0" bIns="0" rtlCol="0">
            <a:spAutoFit/>
          </a:bodyPr>
          <a:lstStyle/>
          <a:p>
            <a:pPr marL="0" marR="0" lvl="0" indent="0" algn="l" fontAlgn="base">
              <a:lnSpc>
                <a:spcPct val="125000"/>
              </a:lnSpc>
            </a:pPr>
            <a:r>
              <a:rPr lang="en-US" sz="1800" u="none" spc="0">
                <a:solidFill>
                  <a:srgbClr val="FFD732">
                    <a:alpha val="100000"/>
                  </a:srgbClr>
                </a:solidFill>
                <a:latin typeface="微软雅黑"/>
              </a:rPr>
              <a:t>C、G</a:t>
            </a:r>
          </a:p>
        </p:txBody>
      </p:sp>
      <p:sp>
        <p:nvSpPr>
          <p:cNvPr id="42" name="文本框 41"/>
          <p:cNvSpPr txBox="1"/>
          <p:nvPr/>
        </p:nvSpPr>
        <p:spPr>
          <a:xfrm>
            <a:off x="638175" y="3876675"/>
            <a:ext cx="1524000" cy="0"/>
          </a:xfrm>
          <a:prstGeom prst="rect">
            <a:avLst/>
          </a:prstGeom>
          <a:noFill/>
        </p:spPr>
        <p:txBody>
          <a:bodyPr lIns="0" tIns="0" rIns="0" bIns="0" rtlCol="0">
            <a:spAutoFit/>
          </a:bodyPr>
          <a:lstStyle/>
          <a:p>
            <a:pPr marL="0" marR="0" lvl="0" indent="0" algn="l" fontAlgn="base">
              <a:lnSpc>
                <a:spcPct val="125000"/>
              </a:lnSpc>
            </a:pPr>
            <a:endParaRPr/>
          </a:p>
        </p:txBody>
      </p:sp>
      <p:pic>
        <p:nvPicPr>
          <p:cNvPr id="43" name="图片 42"/>
          <p:cNvPicPr>
            <a:picLocks/>
          </p:cNvPicPr>
          <p:nvPr/>
        </p:nvPicPr>
        <p:blipFill>
          <a:blip r:embed="rId3"/>
          <a:stretch>
            <a:fillRect/>
          </a:stretch>
        </p:blipFill>
        <p:spPr>
          <a:xfrm>
            <a:off x="590550" y="3829050"/>
            <a:ext cx="1581150" cy="447675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9" grpId="0"/>
      <p:bldP spid="40" grpId="0"/>
      <p:bldP spid="41" grpId="0"/>
    </p:bld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383747">
            <a:alpha val="100000"/>
          </a:srgbClr>
        </a:solidFill>
        <a:effectLst/>
      </p:bgPr>
    </p:bg>
    <p:spTree>
      <p:nvGrpSpPr>
        <p:cNvPr id="1" name=""/>
        <p:cNvGrpSpPr/>
        <p:nvPr/>
      </p:nvGrpSpPr>
      <p:grpSpPr>
        <a:xfrm>
          <a:off x="381000" y="285750"/>
          <a:ext cx="9134475" cy="876300"/>
          <a:chOff x="381000" y="285750"/>
          <a:chExt cx="9134475" cy="876300"/>
        </a:xfrm>
      </p:grpSpPr>
      <p:sp>
        <p:nvSpPr>
          <p:cNvPr id="2" name="文本框 1"/>
          <p:cNvSpPr txBox="1"/>
          <p:nvPr/>
        </p:nvSpPr>
        <p:spPr>
          <a:xfrm>
            <a:off x="628650" y="876300"/>
            <a:ext cx="7972425" cy="0"/>
          </a:xfrm>
          <a:prstGeom prst="rect">
            <a:avLst/>
          </a:prstGeom>
          <a:noFill/>
        </p:spPr>
        <p:txBody>
          <a:bodyPr lIns="0" tIns="0" rIns="0" bIns="0" rtlCol="0">
            <a:spAutoFit/>
          </a:bodyPr>
          <a:lstStyle/>
          <a:p>
            <a:pPr marL="0" marR="0" lvl="0" indent="0" algn="l" fontAlgn="base">
              <a:lnSpc>
                <a:spcPct val="125000"/>
              </a:lnSpc>
            </a:pPr>
            <a:r>
              <a:rPr lang="en-US" sz="2300" u="none" spc="0">
                <a:solidFill>
                  <a:srgbClr val="FFFFFF">
                    <a:alpha val="100000"/>
                  </a:srgbClr>
                </a:solidFill>
                <a:latin typeface="微软雅黑"/>
              </a:rPr>
              <a:t>1.有两段导线A和B，在相同的电压下，通过导线A的电流较大，通过导线B的电流较小，哪段导线的电阻大？</a:t>
            </a:r>
          </a:p>
        </p:txBody>
      </p:sp>
      <p:sp>
        <p:nvSpPr>
          <p:cNvPr id="3" name="文本框 2"/>
          <p:cNvSpPr txBox="1"/>
          <p:nvPr/>
        </p:nvSpPr>
        <p:spPr>
          <a:xfrm>
            <a:off x="381000" y="390525"/>
            <a:ext cx="57150" cy="304800"/>
          </a:xfrm>
          <a:prstGeom prst="rect">
            <a:avLst/>
          </a:prstGeom>
          <a:solidFill>
            <a:srgbClr val="F65D5D">
              <a:alpha val="100000"/>
            </a:srgbClr>
          </a:solidFill>
        </p:spPr>
        <p:txBody>
          <a:bodyPr lIns="91440" tIns="45720" rIns="91440" bIns="45720" rtlCol="0">
            <a:spAutoFit/>
          </a:bodyPr>
          <a:lstStyle/>
          <a:p>
            <a:pPr marL="0" marR="0" lvl="0" indent="0" algn="l" fontAlgn="base">
              <a:lnSpc>
                <a:spcPct val="100000"/>
              </a:lnSpc>
            </a:pPr>
            <a:endParaRPr/>
          </a:p>
        </p:txBody>
      </p:sp>
      <p:sp>
        <p:nvSpPr>
          <p:cNvPr id="4" name="文本框 3"/>
          <p:cNvSpPr txBox="1"/>
          <p:nvPr/>
        </p:nvSpPr>
        <p:spPr>
          <a:xfrm>
            <a:off x="590550" y="285750"/>
            <a:ext cx="8543925" cy="0"/>
          </a:xfrm>
          <a:prstGeom prst="rect">
            <a:avLst/>
          </a:prstGeom>
          <a:noFill/>
        </p:spPr>
        <p:txBody>
          <a:bodyPr lIns="0" tIns="0" rIns="0" bIns="0" rtlCol="0">
            <a:spAutoFit/>
          </a:bodyPr>
          <a:lstStyle/>
          <a:p>
            <a:pPr marL="0" marR="0" lvl="0" indent="0" algn="l" fontAlgn="base">
              <a:lnSpc>
                <a:spcPct val="125000"/>
              </a:lnSpc>
            </a:pPr>
            <a:r>
              <a:rPr lang="en-US" sz="2400" b="1" u="none" spc="0">
                <a:solidFill>
                  <a:srgbClr val="FFFFFF">
                    <a:alpha val="100000"/>
                  </a:srgbClr>
                </a:solidFill>
                <a:latin typeface="微软雅黑"/>
              </a:rPr>
              <a:t>课本练习</a:t>
            </a:r>
          </a:p>
        </p:txBody>
      </p:sp>
    </p:spTree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383747">
            <a:alpha val="100000"/>
          </a:srgbClr>
        </a:solidFill>
        <a:effectLst/>
      </p:bgPr>
    </p:bg>
    <p:spTree>
      <p:nvGrpSpPr>
        <p:cNvPr id="1" name=""/>
        <p:cNvGrpSpPr/>
        <p:nvPr/>
      </p:nvGrpSpPr>
      <p:grpSpPr>
        <a:xfrm>
          <a:off x="381000" y="266700"/>
          <a:ext cx="9134475" cy="838200"/>
          <a:chOff x="381000" y="266700"/>
          <a:chExt cx="9134475" cy="838200"/>
        </a:xfrm>
      </p:grpSpPr>
      <p:sp>
        <p:nvSpPr>
          <p:cNvPr id="2" name="文本框 1"/>
          <p:cNvSpPr txBox="1"/>
          <p:nvPr/>
        </p:nvSpPr>
        <p:spPr>
          <a:xfrm>
            <a:off x="381000" y="390525"/>
            <a:ext cx="57150" cy="304800"/>
          </a:xfrm>
          <a:prstGeom prst="rect">
            <a:avLst/>
          </a:prstGeom>
          <a:solidFill>
            <a:srgbClr val="F65D5D">
              <a:alpha val="100000"/>
            </a:srgbClr>
          </a:solidFill>
        </p:spPr>
        <p:txBody>
          <a:bodyPr lIns="91440" tIns="45720" rIns="91440" bIns="45720" rtlCol="0">
            <a:spAutoFit/>
          </a:bodyPr>
          <a:lstStyle/>
          <a:p>
            <a:pPr marL="0" marR="0" lvl="0" indent="0" algn="l" fontAlgn="base">
              <a:lnSpc>
                <a:spcPct val="100000"/>
              </a:lnSpc>
            </a:pPr>
            <a:endParaRPr/>
          </a:p>
        </p:txBody>
      </p:sp>
      <p:sp>
        <p:nvSpPr>
          <p:cNvPr id="3" name="文本框 2"/>
          <p:cNvSpPr txBox="1"/>
          <p:nvPr/>
        </p:nvSpPr>
        <p:spPr>
          <a:xfrm>
            <a:off x="628650" y="266700"/>
            <a:ext cx="8505825" cy="0"/>
          </a:xfrm>
          <a:prstGeom prst="rect">
            <a:avLst/>
          </a:prstGeom>
          <a:noFill/>
        </p:spPr>
        <p:txBody>
          <a:bodyPr lIns="0" tIns="0" rIns="0" bIns="0" rtlCol="0">
            <a:spAutoFit/>
          </a:bodyPr>
          <a:lstStyle/>
          <a:p>
            <a:pPr marL="0" marR="0" lvl="0" indent="0" algn="l" fontAlgn="base">
              <a:lnSpc>
                <a:spcPct val="125000"/>
              </a:lnSpc>
            </a:pPr>
            <a:r>
              <a:rPr lang="en-US" sz="2400" b="1" u="none" spc="0">
                <a:solidFill>
                  <a:srgbClr val="FFFFFF">
                    <a:alpha val="100000"/>
                  </a:srgbClr>
                </a:solidFill>
                <a:latin typeface="微软雅黑"/>
              </a:rPr>
              <a:t>课本练习</a:t>
            </a:r>
          </a:p>
        </p:txBody>
      </p:sp>
      <p:sp>
        <p:nvSpPr>
          <p:cNvPr id="4" name="文本框 3"/>
          <p:cNvSpPr txBox="1"/>
          <p:nvPr/>
        </p:nvSpPr>
        <p:spPr>
          <a:xfrm>
            <a:off x="628650" y="838200"/>
            <a:ext cx="8505825" cy="0"/>
          </a:xfrm>
          <a:prstGeom prst="rect">
            <a:avLst/>
          </a:prstGeom>
          <a:noFill/>
        </p:spPr>
        <p:txBody>
          <a:bodyPr lIns="0" tIns="0" rIns="0" bIns="0" rtlCol="0">
            <a:spAutoFit/>
          </a:bodyPr>
          <a:lstStyle/>
          <a:p>
            <a:pPr marL="0" marR="0" lvl="0" indent="0" algn="l" fontAlgn="base">
              <a:lnSpc>
                <a:spcPct val="125000"/>
              </a:lnSpc>
            </a:pPr>
            <a:r>
              <a:rPr lang="en-US" sz="2300" u="none" spc="0">
                <a:solidFill>
                  <a:srgbClr val="FFFFFF">
                    <a:alpha val="100000"/>
                  </a:srgbClr>
                </a:solidFill>
                <a:latin typeface="微软雅黑"/>
              </a:rPr>
              <a:t>2. 24 000Ω=________kΩ =________MΩ</a:t>
            </a:r>
          </a:p>
        </p:txBody>
      </p:sp>
    </p:spTree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383747">
            <a:alpha val="100000"/>
          </a:srgbClr>
        </a:solidFill>
        <a:effectLst/>
      </p:bgPr>
    </p:bg>
    <p:spTree>
      <p:nvGrpSpPr>
        <p:cNvPr id="1" name=""/>
        <p:cNvGrpSpPr/>
        <p:nvPr/>
      </p:nvGrpSpPr>
      <p:grpSpPr>
        <a:xfrm>
          <a:off x="381000" y="266700"/>
          <a:ext cx="9134475" cy="847725"/>
          <a:chOff x="381000" y="266700"/>
          <a:chExt cx="9134475" cy="847725"/>
        </a:xfrm>
      </p:grpSpPr>
      <p:sp>
        <p:nvSpPr>
          <p:cNvPr id="2" name="文本框 1"/>
          <p:cNvSpPr txBox="1"/>
          <p:nvPr/>
        </p:nvSpPr>
        <p:spPr>
          <a:xfrm>
            <a:off x="381000" y="390525"/>
            <a:ext cx="57150" cy="304800"/>
          </a:xfrm>
          <a:prstGeom prst="rect">
            <a:avLst/>
          </a:prstGeom>
          <a:solidFill>
            <a:srgbClr val="F65D5D">
              <a:alpha val="100000"/>
            </a:srgbClr>
          </a:solidFill>
        </p:spPr>
        <p:txBody>
          <a:bodyPr lIns="91440" tIns="45720" rIns="91440" bIns="45720" rtlCol="0">
            <a:spAutoFit/>
          </a:bodyPr>
          <a:lstStyle/>
          <a:p>
            <a:pPr marL="0" marR="0" lvl="0" indent="0" algn="l" fontAlgn="base">
              <a:lnSpc>
                <a:spcPct val="100000"/>
              </a:lnSpc>
            </a:pPr>
            <a:endParaRPr/>
          </a:p>
        </p:txBody>
      </p:sp>
      <p:sp>
        <p:nvSpPr>
          <p:cNvPr id="3" name="文本框 2"/>
          <p:cNvSpPr txBox="1"/>
          <p:nvPr/>
        </p:nvSpPr>
        <p:spPr>
          <a:xfrm>
            <a:off x="628650" y="266700"/>
            <a:ext cx="8505825" cy="0"/>
          </a:xfrm>
          <a:prstGeom prst="rect">
            <a:avLst/>
          </a:prstGeom>
          <a:noFill/>
        </p:spPr>
        <p:txBody>
          <a:bodyPr lIns="0" tIns="0" rIns="0" bIns="0" rtlCol="0">
            <a:spAutoFit/>
          </a:bodyPr>
          <a:lstStyle/>
          <a:p>
            <a:pPr marL="0" marR="0" lvl="0" indent="0" algn="l" fontAlgn="base">
              <a:lnSpc>
                <a:spcPct val="125000"/>
              </a:lnSpc>
            </a:pPr>
            <a:r>
              <a:rPr lang="en-US" sz="2400" b="1" u="none" spc="0">
                <a:solidFill>
                  <a:srgbClr val="FFFFFF">
                    <a:alpha val="100000"/>
                  </a:srgbClr>
                </a:solidFill>
                <a:latin typeface="微软雅黑"/>
              </a:rPr>
              <a:t>课本练习</a:t>
            </a:r>
          </a:p>
        </p:txBody>
      </p:sp>
      <p:sp>
        <p:nvSpPr>
          <p:cNvPr id="4" name="文本框 3"/>
          <p:cNvSpPr txBox="1"/>
          <p:nvPr/>
        </p:nvSpPr>
        <p:spPr>
          <a:xfrm>
            <a:off x="628650" y="847725"/>
            <a:ext cx="8505825" cy="0"/>
          </a:xfrm>
          <a:prstGeom prst="rect">
            <a:avLst/>
          </a:prstGeom>
          <a:noFill/>
        </p:spPr>
        <p:txBody>
          <a:bodyPr lIns="0" tIns="0" rIns="0" bIns="0" rtlCol="0">
            <a:spAutoFit/>
          </a:bodyPr>
          <a:lstStyle/>
          <a:p>
            <a:pPr marL="0" marR="0" lvl="0" indent="0" algn="l" fontAlgn="base">
              <a:lnSpc>
                <a:spcPct val="125000"/>
              </a:lnSpc>
            </a:pPr>
            <a:r>
              <a:rPr lang="en-US" sz="2300" u="none" spc="0">
                <a:solidFill>
                  <a:srgbClr val="FFFFFF">
                    <a:alpha val="100000"/>
                  </a:srgbClr>
                </a:solidFill>
                <a:latin typeface="微软雅黑"/>
              </a:rPr>
              <a:t>3.铁比铜便宜，为什么家庭电路中用铜导线而不用铁导线？</a:t>
            </a:r>
          </a:p>
        </p:txBody>
      </p:sp>
    </p:spTree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383747">
            <a:alpha val="100000"/>
          </a:srgbClr>
        </a:solidFill>
        <a:effectLst/>
      </p:bgPr>
    </p:bg>
    <p:spTree>
      <p:nvGrpSpPr>
        <p:cNvPr id="1" name=""/>
        <p:cNvGrpSpPr/>
        <p:nvPr/>
      </p:nvGrpSpPr>
      <p:grpSpPr>
        <a:xfrm>
          <a:off x="381000" y="266700"/>
          <a:ext cx="9134475" cy="838200"/>
          <a:chOff x="381000" y="266700"/>
          <a:chExt cx="9134475" cy="838200"/>
        </a:xfrm>
      </p:grpSpPr>
      <p:sp>
        <p:nvSpPr>
          <p:cNvPr id="2" name="文本框 1"/>
          <p:cNvSpPr txBox="1"/>
          <p:nvPr/>
        </p:nvSpPr>
        <p:spPr>
          <a:xfrm>
            <a:off x="381000" y="390525"/>
            <a:ext cx="57150" cy="304800"/>
          </a:xfrm>
          <a:prstGeom prst="rect">
            <a:avLst/>
          </a:prstGeom>
          <a:solidFill>
            <a:srgbClr val="F65D5D">
              <a:alpha val="100000"/>
            </a:srgbClr>
          </a:solidFill>
        </p:spPr>
        <p:txBody>
          <a:bodyPr lIns="91440" tIns="45720" rIns="91440" bIns="45720" rtlCol="0">
            <a:spAutoFit/>
          </a:bodyPr>
          <a:lstStyle/>
          <a:p>
            <a:pPr marL="0" marR="0" lvl="0" indent="0" algn="l" fontAlgn="base">
              <a:lnSpc>
                <a:spcPct val="100000"/>
              </a:lnSpc>
            </a:pPr>
            <a:endParaRPr/>
          </a:p>
        </p:txBody>
      </p:sp>
      <p:sp>
        <p:nvSpPr>
          <p:cNvPr id="3" name="文本框 2"/>
          <p:cNvSpPr txBox="1"/>
          <p:nvPr/>
        </p:nvSpPr>
        <p:spPr>
          <a:xfrm>
            <a:off x="628650" y="266700"/>
            <a:ext cx="8505825" cy="0"/>
          </a:xfrm>
          <a:prstGeom prst="rect">
            <a:avLst/>
          </a:prstGeom>
          <a:noFill/>
        </p:spPr>
        <p:txBody>
          <a:bodyPr lIns="0" tIns="0" rIns="0" bIns="0" rtlCol="0">
            <a:spAutoFit/>
          </a:bodyPr>
          <a:lstStyle/>
          <a:p>
            <a:pPr marL="0" marR="0" lvl="0" indent="0" algn="l" fontAlgn="base">
              <a:lnSpc>
                <a:spcPct val="125000"/>
              </a:lnSpc>
            </a:pPr>
            <a:r>
              <a:rPr lang="en-US" sz="2400" b="1" u="none" spc="0">
                <a:solidFill>
                  <a:srgbClr val="FFFFFF">
                    <a:alpha val="100000"/>
                  </a:srgbClr>
                </a:solidFill>
                <a:latin typeface="微软雅黑"/>
              </a:rPr>
              <a:t>课本练习</a:t>
            </a:r>
          </a:p>
        </p:txBody>
      </p:sp>
      <p:sp>
        <p:nvSpPr>
          <p:cNvPr id="4" name="文本框 3"/>
          <p:cNvSpPr txBox="1"/>
          <p:nvPr/>
        </p:nvSpPr>
        <p:spPr>
          <a:xfrm>
            <a:off x="628650" y="838200"/>
            <a:ext cx="7734300" cy="0"/>
          </a:xfrm>
          <a:prstGeom prst="rect">
            <a:avLst/>
          </a:prstGeom>
          <a:noFill/>
        </p:spPr>
        <p:txBody>
          <a:bodyPr lIns="0" tIns="0" rIns="0" bIns="0" rtlCol="0">
            <a:spAutoFit/>
          </a:bodyPr>
          <a:lstStyle/>
          <a:p>
            <a:pPr marL="0" marR="0" lvl="0" indent="0" algn="l" fontAlgn="base">
              <a:lnSpc>
                <a:spcPct val="125000"/>
              </a:lnSpc>
            </a:pPr>
            <a:r>
              <a:rPr lang="en-US" sz="2300" u="none" spc="0">
                <a:solidFill>
                  <a:srgbClr val="FFFFFF">
                    <a:alpha val="100000"/>
                  </a:srgbClr>
                </a:solidFill>
                <a:latin typeface="微软雅黑"/>
              </a:rPr>
              <a:t>4.A、B两根完全一样的导线，长度都是1m。把A剪去一半，剩下的一半跟B相比，哪个电阻大？把A剩下的一半再拉长到1m跟B相比，哪个电阻大？</a:t>
            </a:r>
          </a:p>
        </p:txBody>
      </p:sp>
    </p:spTree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383747">
            <a:alpha val="100000"/>
          </a:srgbClr>
        </a:solidFill>
        <a:effectLst/>
      </p:bgPr>
    </p:bg>
    <p:spTree>
      <p:nvGrpSpPr>
        <p:cNvPr id="1" name=""/>
        <p:cNvGrpSpPr/>
        <p:nvPr/>
      </p:nvGrpSpPr>
      <p:grpSpPr>
        <a:xfrm>
          <a:off x="381000" y="276225"/>
          <a:ext cx="9134475" cy="4886325"/>
          <a:chOff x="381000" y="276225"/>
          <a:chExt cx="9134475" cy="4886325"/>
        </a:xfrm>
      </p:grpSpPr>
      <p:sp>
        <p:nvSpPr>
          <p:cNvPr id="2" name="文本框 1"/>
          <p:cNvSpPr txBox="1"/>
          <p:nvPr/>
        </p:nvSpPr>
        <p:spPr>
          <a:xfrm>
            <a:off x="381000" y="390525"/>
            <a:ext cx="57150" cy="304800"/>
          </a:xfrm>
          <a:prstGeom prst="rect">
            <a:avLst/>
          </a:prstGeom>
          <a:solidFill>
            <a:srgbClr val="F65D5D">
              <a:alpha val="100000"/>
            </a:srgbClr>
          </a:solidFill>
        </p:spPr>
        <p:txBody>
          <a:bodyPr lIns="91440" tIns="45720" rIns="91440" bIns="45720" rtlCol="0">
            <a:spAutoFit/>
          </a:bodyPr>
          <a:lstStyle/>
          <a:p>
            <a:pPr marL="0" marR="0" lvl="0" indent="0" algn="l" fontAlgn="base">
              <a:lnSpc>
                <a:spcPct val="100000"/>
              </a:lnSpc>
            </a:pPr>
            <a:endParaRPr/>
          </a:p>
        </p:txBody>
      </p:sp>
      <p:sp>
        <p:nvSpPr>
          <p:cNvPr id="3" name="文本框 2"/>
          <p:cNvSpPr txBox="1"/>
          <p:nvPr/>
        </p:nvSpPr>
        <p:spPr>
          <a:xfrm>
            <a:off x="552450" y="276225"/>
            <a:ext cx="8582025" cy="0"/>
          </a:xfrm>
          <a:prstGeom prst="rect">
            <a:avLst/>
          </a:prstGeom>
          <a:noFill/>
        </p:spPr>
        <p:txBody>
          <a:bodyPr lIns="0" tIns="0" rIns="0" bIns="0" rtlCol="0">
            <a:spAutoFit/>
          </a:bodyPr>
          <a:lstStyle/>
          <a:p>
            <a:pPr marL="0" marR="0" lvl="0" indent="0" algn="l" fontAlgn="base">
              <a:lnSpc>
                <a:spcPct val="125000"/>
              </a:lnSpc>
            </a:pPr>
            <a:r>
              <a:rPr lang="en-US" sz="2300" b="1" u="none" spc="0">
                <a:solidFill>
                  <a:srgbClr val="FFFFFF">
                    <a:alpha val="100000"/>
                  </a:srgbClr>
                </a:solidFill>
                <a:latin typeface="微软雅黑"/>
              </a:rPr>
              <a:t>课本练习</a:t>
            </a:r>
          </a:p>
        </p:txBody>
      </p:sp>
      <p:sp>
        <p:nvSpPr>
          <p:cNvPr id="4" name="文本框 3"/>
          <p:cNvSpPr txBox="1"/>
          <p:nvPr/>
        </p:nvSpPr>
        <p:spPr>
          <a:xfrm>
            <a:off x="552450" y="685800"/>
            <a:ext cx="7905750" cy="0"/>
          </a:xfrm>
          <a:prstGeom prst="rect">
            <a:avLst/>
          </a:prstGeom>
          <a:noFill/>
        </p:spPr>
        <p:txBody>
          <a:bodyPr lIns="0" tIns="0" rIns="0" bIns="0" rtlCol="0">
            <a:spAutoFit/>
          </a:bodyPr>
          <a:lstStyle/>
          <a:p>
            <a:pPr marL="0" marR="0" lvl="0" indent="0" algn="l" fontAlgn="base">
              <a:lnSpc>
                <a:spcPct val="125000"/>
              </a:lnSpc>
            </a:pPr>
            <a:r>
              <a:rPr lang="en-US" sz="1800" u="none" spc="0">
                <a:solidFill>
                  <a:srgbClr val="FFFFFF">
                    <a:alpha val="100000"/>
                  </a:srgbClr>
                </a:solidFill>
                <a:latin typeface="微软雅黑"/>
              </a:rPr>
              <a:t>5.在做“探究影响导体电阻大小的因素”的实验中，分别对导体电阻跟它的长度、横截面积、材料有关的猜想进行了实验检验。某实验小组准备实验时对每一个猜想都用三个实验数据进行对比，下表中给出了可供选择的几种导体，分别是A~G七个字母代表。请你按该组的要求选用。
  （1）为检验“导体电阻跟长度有关”的猜想，应选用哪三种导体？
  （2）为检验“导体电阻跟横截面积有关”的猜想，应选用哪三种导体？
 （3）为检验“导体电阻跟材料有关”的猜想，应选用哪三种导体？</a:t>
            </a:r>
          </a:p>
        </p:txBody>
      </p:sp>
      <p:pic>
        <p:nvPicPr>
          <p:cNvPr id="5" name="图片 4"/>
          <p:cNvPicPr>
            <a:picLocks/>
          </p:cNvPicPr>
          <p:nvPr/>
        </p:nvPicPr>
        <p:blipFill>
          <a:blip r:embed="rId2"/>
          <a:stretch>
            <a:fillRect/>
          </a:stretch>
        </p:blipFill>
        <p:spPr>
          <a:xfrm>
            <a:off x="1343025" y="3076575"/>
            <a:ext cx="5629275" cy="1809750"/>
          </a:xfrm>
          <a:prstGeom prst="rect">
            <a:avLst/>
          </a:prstGeom>
        </p:spPr>
      </p:pic>
    </p:spTree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383747">
            <a:alpha val="100000"/>
          </a:srgbClr>
        </a:solidFill>
        <a:effectLst/>
      </p:bgPr>
    </p:bg>
    <p:spTree>
      <p:nvGrpSpPr>
        <p:cNvPr id="1" name=""/>
        <p:cNvGrpSpPr/>
        <p:nvPr/>
      </p:nvGrpSpPr>
      <p:grpSpPr>
        <a:xfrm>
          <a:off x="647700" y="519113"/>
          <a:ext cx="9134475" cy="4086225"/>
          <a:chOff x="647700" y="519113"/>
          <a:chExt cx="9134475" cy="4086225"/>
        </a:xfrm>
      </p:grpSpPr>
      <p:sp>
        <p:nvSpPr>
          <p:cNvPr id="2" name="文本框 1"/>
          <p:cNvSpPr txBox="1"/>
          <p:nvPr/>
        </p:nvSpPr>
        <p:spPr>
          <a:xfrm>
            <a:off x="1123950" y="519113"/>
            <a:ext cx="8010525" cy="0"/>
          </a:xfrm>
          <a:prstGeom prst="rect">
            <a:avLst/>
          </a:prstGeom>
          <a:noFill/>
        </p:spPr>
        <p:txBody>
          <a:bodyPr lIns="0" tIns="0" rIns="0" bIns="0" rtlCol="0">
            <a:spAutoFit/>
          </a:bodyPr>
          <a:lstStyle/>
          <a:p>
            <a:pPr marL="0" marR="0" lvl="0" indent="0" algn="l" fontAlgn="base">
              <a:lnSpc>
                <a:spcPct val="125000"/>
              </a:lnSpc>
            </a:pPr>
            <a:r>
              <a:rPr lang="en-US" sz="2300" u="none" spc="0">
                <a:solidFill>
                  <a:srgbClr val="FFFFFF">
                    <a:alpha val="100000"/>
                  </a:srgbClr>
                </a:solidFill>
                <a:latin typeface="微软雅黑"/>
              </a:rPr>
              <a:t>绝缘体可以变为导体吗？</a:t>
            </a:r>
          </a:p>
        </p:txBody>
      </p:sp>
      <p:sp>
        <p:nvSpPr>
          <p:cNvPr id="3" name="文本框 2"/>
          <p:cNvSpPr txBox="1"/>
          <p:nvPr/>
        </p:nvSpPr>
        <p:spPr>
          <a:xfrm>
            <a:off x="1123950" y="1009650"/>
            <a:ext cx="4972050" cy="0"/>
          </a:xfrm>
          <a:prstGeom prst="rect">
            <a:avLst/>
          </a:prstGeom>
          <a:noFill/>
        </p:spPr>
        <p:txBody>
          <a:bodyPr lIns="0" tIns="0" rIns="0" bIns="0" rtlCol="0">
            <a:spAutoFit/>
          </a:bodyPr>
          <a:lstStyle/>
          <a:p>
            <a:pPr marL="0" marR="0" lvl="0" indent="0" algn="l" fontAlgn="base">
              <a:lnSpc>
                <a:spcPct val="125000"/>
              </a:lnSpc>
            </a:pPr>
            <a:r>
              <a:rPr lang="en-US" sz="2300" u="none" spc="0">
                <a:solidFill>
                  <a:srgbClr val="FFFFFF">
                    <a:alpha val="100000"/>
                  </a:srgbClr>
                </a:solidFill>
                <a:latin typeface="微软雅黑"/>
              </a:rPr>
              <a:t>玻璃为绝缘体，当加热后，则成为导体</a:t>
            </a:r>
          </a:p>
        </p:txBody>
      </p:sp>
      <p:sp>
        <p:nvSpPr>
          <p:cNvPr id="4" name="文本框 3"/>
          <p:cNvSpPr txBox="1"/>
          <p:nvPr/>
        </p:nvSpPr>
        <p:spPr>
          <a:xfrm>
            <a:off x="1123950" y="3629025"/>
            <a:ext cx="5886450" cy="0"/>
          </a:xfrm>
          <a:prstGeom prst="rect">
            <a:avLst/>
          </a:prstGeom>
          <a:noFill/>
        </p:spPr>
        <p:txBody>
          <a:bodyPr lIns="0" tIns="0" rIns="0" bIns="0" rtlCol="0">
            <a:spAutoFit/>
          </a:bodyPr>
          <a:lstStyle/>
          <a:p>
            <a:pPr marL="0" marR="0" lvl="0" indent="0" algn="l" fontAlgn="base">
              <a:lnSpc>
                <a:spcPct val="125000"/>
              </a:lnSpc>
            </a:pPr>
            <a:r>
              <a:rPr lang="en-US" sz="2300" u="none" spc="0">
                <a:solidFill>
                  <a:srgbClr val="FFFFFF">
                    <a:alpha val="100000"/>
                  </a:srgbClr>
                </a:solidFill>
                <a:latin typeface="微软雅黑"/>
              </a:rPr>
              <a:t>影响电阻大小的因素除了材料、长度、横截面积，还有什么？</a:t>
            </a:r>
          </a:p>
        </p:txBody>
      </p:sp>
      <p:sp>
        <p:nvSpPr>
          <p:cNvPr id="5" name="文本框 4"/>
          <p:cNvSpPr txBox="1"/>
          <p:nvPr/>
        </p:nvSpPr>
        <p:spPr>
          <a:xfrm>
            <a:off x="3524250" y="4038600"/>
            <a:ext cx="5610225" cy="0"/>
          </a:xfrm>
          <a:prstGeom prst="rect">
            <a:avLst/>
          </a:prstGeom>
          <a:noFill/>
        </p:spPr>
        <p:txBody>
          <a:bodyPr lIns="0" tIns="0" rIns="0" bIns="0" rtlCol="0">
            <a:spAutoFit/>
          </a:bodyPr>
          <a:lstStyle/>
          <a:p>
            <a:pPr marL="0" marR="0" lvl="0" indent="0" algn="l" fontAlgn="base">
              <a:lnSpc>
                <a:spcPct val="125000"/>
              </a:lnSpc>
            </a:pPr>
            <a:r>
              <a:rPr lang="en-US" sz="2300" u="none" spc="0">
                <a:solidFill>
                  <a:srgbClr val="FFD732">
                    <a:alpha val="100000"/>
                  </a:srgbClr>
                </a:solidFill>
                <a:latin typeface="微软雅黑"/>
              </a:rPr>
              <a:t>温度</a:t>
            </a:r>
          </a:p>
        </p:txBody>
      </p:sp>
      <p:pic>
        <p:nvPicPr>
          <p:cNvPr id="6" name="图片 5"/>
          <p:cNvPicPr>
            <a:picLocks/>
          </p:cNvPicPr>
          <p:nvPr/>
        </p:nvPicPr>
        <p:blipFill>
          <a:blip r:embed="rId2"/>
          <a:stretch>
            <a:fillRect/>
          </a:stretch>
        </p:blipFill>
        <p:spPr>
          <a:xfrm>
            <a:off x="647700" y="542925"/>
            <a:ext cx="419100" cy="419100"/>
          </a:xfrm>
          <a:prstGeom prst="rect">
            <a:avLst/>
          </a:prstGeom>
        </p:spPr>
      </p:pic>
      <p:pic>
        <p:nvPicPr>
          <p:cNvPr id="7" name="图片 6"/>
          <p:cNvPicPr>
            <a:picLocks/>
          </p:cNvPicPr>
          <p:nvPr/>
        </p:nvPicPr>
        <p:blipFill>
          <a:blip r:embed="rId2"/>
          <a:stretch>
            <a:fillRect/>
          </a:stretch>
        </p:blipFill>
        <p:spPr>
          <a:xfrm>
            <a:off x="647700" y="3667125"/>
            <a:ext cx="419100" cy="419100"/>
          </a:xfrm>
          <a:prstGeom prst="rect">
            <a:avLst/>
          </a:prstGeom>
        </p:spPr>
      </p:pic>
      <p:pic>
        <p:nvPicPr>
          <p:cNvPr id="8" name="图片 7"/>
          <p:cNvPicPr>
            <a:picLocks/>
          </p:cNvPicPr>
          <p:nvPr/>
        </p:nvPicPr>
        <p:blipFill>
          <a:blip r:embed="rId3"/>
          <a:stretch>
            <a:fillRect/>
          </a:stretch>
        </p:blipFill>
        <p:spPr>
          <a:xfrm>
            <a:off x="1724025" y="1514475"/>
            <a:ext cx="3771900" cy="2085975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4" grpId="0"/>
      <p:bldP spid="5" grpId="0"/>
      <p:bldP spid="7" grpId="0"/>
      <p:bldP spid="8" grpId="0"/>
    </p:bldLst>
  </p:timing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383747">
            <a:alpha val="100000"/>
          </a:srgbClr>
        </a:solidFill>
        <a:effectLst/>
      </p:bgPr>
    </p:bg>
    <p:spTree>
      <p:nvGrpSpPr>
        <p:cNvPr id="1" name=""/>
        <p:cNvGrpSpPr/>
        <p:nvPr/>
      </p:nvGrpSpPr>
      <p:grpSpPr>
        <a:xfrm>
          <a:off x="381000" y="276225"/>
          <a:ext cx="9134475" cy="4667250"/>
          <a:chOff x="381000" y="276225"/>
          <a:chExt cx="9134475" cy="4667250"/>
        </a:xfrm>
      </p:grpSpPr>
      <p:sp>
        <p:nvSpPr>
          <p:cNvPr id="2" name="文本框 1"/>
          <p:cNvSpPr txBox="1"/>
          <p:nvPr/>
        </p:nvSpPr>
        <p:spPr>
          <a:xfrm>
            <a:off x="561975" y="714375"/>
            <a:ext cx="8572500" cy="0"/>
          </a:xfrm>
          <a:prstGeom prst="rect">
            <a:avLst/>
          </a:prstGeom>
          <a:noFill/>
        </p:spPr>
        <p:txBody>
          <a:bodyPr lIns="0" tIns="0" rIns="0" bIns="0" rtlCol="0">
            <a:spAutoFit/>
          </a:bodyPr>
          <a:lstStyle/>
          <a:p>
            <a:pPr marL="0" marR="0" lvl="0" indent="0" algn="l" fontAlgn="base">
              <a:lnSpc>
                <a:spcPct val="125000"/>
              </a:lnSpc>
            </a:pPr>
            <a:r>
              <a:rPr lang="en-US" sz="2300" u="none" spc="0">
                <a:solidFill>
                  <a:srgbClr val="FFFFFF">
                    <a:alpha val="100000"/>
                  </a:srgbClr>
                </a:solidFill>
                <a:latin typeface="微软雅黑"/>
              </a:rPr>
              <a:t>探究导体电阻与温度的关系</a:t>
            </a:r>
          </a:p>
        </p:txBody>
      </p:sp>
      <p:sp>
        <p:nvSpPr>
          <p:cNvPr id="3" name="文本框 2"/>
          <p:cNvSpPr txBox="1"/>
          <p:nvPr/>
        </p:nvSpPr>
        <p:spPr>
          <a:xfrm>
            <a:off x="381000" y="390525"/>
            <a:ext cx="57150" cy="304800"/>
          </a:xfrm>
          <a:prstGeom prst="rect">
            <a:avLst/>
          </a:prstGeom>
          <a:solidFill>
            <a:srgbClr val="F65D5D">
              <a:alpha val="100000"/>
            </a:srgbClr>
          </a:solidFill>
        </p:spPr>
        <p:txBody>
          <a:bodyPr lIns="91440" tIns="45720" rIns="91440" bIns="45720" rtlCol="0">
            <a:spAutoFit/>
          </a:bodyPr>
          <a:lstStyle/>
          <a:p>
            <a:pPr marL="0" marR="0" lvl="0" indent="0" algn="l" fontAlgn="base">
              <a:lnSpc>
                <a:spcPct val="100000"/>
              </a:lnSpc>
            </a:pPr>
            <a:endParaRPr/>
          </a:p>
        </p:txBody>
      </p:sp>
      <p:sp>
        <p:nvSpPr>
          <p:cNvPr id="4" name="文本框 3"/>
          <p:cNvSpPr txBox="1"/>
          <p:nvPr/>
        </p:nvSpPr>
        <p:spPr>
          <a:xfrm>
            <a:off x="561975" y="276225"/>
            <a:ext cx="8572500" cy="0"/>
          </a:xfrm>
          <a:prstGeom prst="rect">
            <a:avLst/>
          </a:prstGeom>
          <a:noFill/>
        </p:spPr>
        <p:txBody>
          <a:bodyPr lIns="0" tIns="0" rIns="0" bIns="0" rtlCol="0">
            <a:spAutoFit/>
          </a:bodyPr>
          <a:lstStyle/>
          <a:p>
            <a:pPr marL="0" marR="0" lvl="0" indent="0" algn="l" fontAlgn="base">
              <a:lnSpc>
                <a:spcPct val="125000"/>
              </a:lnSpc>
            </a:pPr>
            <a:r>
              <a:rPr lang="en-US" sz="2400" b="1" u="none" spc="0">
                <a:solidFill>
                  <a:srgbClr val="FFFFFF">
                    <a:alpha val="100000"/>
                  </a:srgbClr>
                </a:solidFill>
                <a:latin typeface="微软雅黑"/>
              </a:rPr>
              <a:t>探究影响电阻大小的因素</a:t>
            </a:r>
          </a:p>
        </p:txBody>
      </p:sp>
      <p:sp>
        <p:nvSpPr>
          <p:cNvPr id="5" name="文本框 4"/>
          <p:cNvSpPr txBox="1"/>
          <p:nvPr/>
        </p:nvSpPr>
        <p:spPr>
          <a:xfrm>
            <a:off x="4238625" y="1276350"/>
            <a:ext cx="4895850" cy="0"/>
          </a:xfrm>
          <a:prstGeom prst="rect">
            <a:avLst/>
          </a:prstGeom>
          <a:noFill/>
        </p:spPr>
        <p:txBody>
          <a:bodyPr lIns="0" tIns="0" rIns="0" bIns="0" rtlCol="0">
            <a:spAutoFit/>
          </a:bodyPr>
          <a:lstStyle/>
          <a:p>
            <a:pPr marL="0" marR="0" lvl="0" indent="0" algn="l" fontAlgn="base">
              <a:lnSpc>
                <a:spcPct val="125000"/>
              </a:lnSpc>
            </a:pPr>
            <a:r>
              <a:rPr lang="en-US" sz="2300" u="none" spc="0">
                <a:solidFill>
                  <a:srgbClr val="FFFFFF">
                    <a:alpha val="100000"/>
                  </a:srgbClr>
                </a:solidFill>
                <a:latin typeface="微软雅黑"/>
              </a:rPr>
              <a:t>结论：</a:t>
            </a:r>
            <a:r>
              <a:rPr lang="en-US" sz="2300" u="none" spc="0">
                <a:solidFill>
                  <a:srgbClr val="FFD732">
                    <a:alpha val="100000"/>
                  </a:srgbClr>
                </a:solidFill>
                <a:latin typeface="微软雅黑"/>
              </a:rPr>
              <a:t>电阻大小与温度有关。</a:t>
            </a:r>
            <a:r>
              <a:t/>
            </a:r>
            <a:br/>
            <a:endParaRPr/>
          </a:p>
        </p:txBody>
      </p:sp>
      <p:sp>
        <p:nvSpPr>
          <p:cNvPr id="6" name="文本框 5"/>
          <p:cNvSpPr txBox="1"/>
          <p:nvPr/>
        </p:nvSpPr>
        <p:spPr>
          <a:xfrm>
            <a:off x="4238625" y="1762125"/>
            <a:ext cx="4210050" cy="0"/>
          </a:xfrm>
          <a:prstGeom prst="rect">
            <a:avLst/>
          </a:prstGeom>
          <a:noFill/>
        </p:spPr>
        <p:txBody>
          <a:bodyPr lIns="0" tIns="0" rIns="0" bIns="0" rtlCol="0">
            <a:spAutoFit/>
          </a:bodyPr>
          <a:lstStyle/>
          <a:p>
            <a:pPr marL="0" marR="0" lvl="0" indent="0" algn="l" fontAlgn="base">
              <a:lnSpc>
                <a:spcPct val="125000"/>
              </a:lnSpc>
            </a:pPr>
            <a:r>
              <a:rPr lang="en-US" sz="2300" u="none" spc="0">
                <a:solidFill>
                  <a:srgbClr val="FFFFFF">
                    <a:alpha val="100000"/>
                  </a:srgbClr>
                </a:solidFill>
                <a:latin typeface="微软雅黑"/>
              </a:rPr>
              <a:t>对</a:t>
            </a:r>
            <a:r>
              <a:rPr lang="en-US" sz="2300" u="none" spc="0">
                <a:solidFill>
                  <a:srgbClr val="FFD732">
                    <a:alpha val="100000"/>
                  </a:srgbClr>
                </a:solidFill>
                <a:latin typeface="微软雅黑"/>
              </a:rPr>
              <a:t>大多数</a:t>
            </a:r>
            <a:r>
              <a:rPr lang="en-US" sz="2300" u="none" spc="0">
                <a:solidFill>
                  <a:srgbClr val="FFFFFF">
                    <a:alpha val="100000"/>
                  </a:srgbClr>
                </a:solidFill>
                <a:latin typeface="微软雅黑"/>
              </a:rPr>
              <a:t>导体来说(比如金属），</a:t>
            </a:r>
            <a:r>
              <a:rPr lang="en-US" sz="2300" u="none" spc="0">
                <a:solidFill>
                  <a:srgbClr val="FFD732">
                    <a:alpha val="100000"/>
                  </a:srgbClr>
                </a:solidFill>
                <a:latin typeface="微软雅黑"/>
              </a:rPr>
              <a:t>温度</a:t>
            </a:r>
            <a:r>
              <a:rPr lang="en-US" sz="2300" u="none" spc="0">
                <a:solidFill>
                  <a:srgbClr val="FFFFFF">
                    <a:alpha val="100000"/>
                  </a:srgbClr>
                </a:solidFill>
                <a:latin typeface="微软雅黑"/>
              </a:rPr>
              <a:t>越</a:t>
            </a:r>
            <a:r>
              <a:rPr lang="en-US" sz="2300" u="none" spc="0">
                <a:solidFill>
                  <a:srgbClr val="FFD732">
                    <a:alpha val="100000"/>
                  </a:srgbClr>
                </a:solidFill>
                <a:latin typeface="微软雅黑"/>
              </a:rPr>
              <a:t>高</a:t>
            </a:r>
            <a:r>
              <a:rPr lang="en-US" sz="2300" u="none" spc="0">
                <a:solidFill>
                  <a:srgbClr val="FFFFFF">
                    <a:alpha val="100000"/>
                  </a:srgbClr>
                </a:solidFill>
                <a:latin typeface="微软雅黑"/>
              </a:rPr>
              <a:t>，</a:t>
            </a:r>
            <a:r>
              <a:rPr lang="en-US" sz="2300" u="none" spc="0">
                <a:solidFill>
                  <a:srgbClr val="FFD732">
                    <a:alpha val="100000"/>
                  </a:srgbClr>
                </a:solidFill>
                <a:latin typeface="微软雅黑"/>
              </a:rPr>
              <a:t>电阻</a:t>
            </a:r>
            <a:r>
              <a:rPr lang="en-US" sz="2300" u="none" spc="0">
                <a:solidFill>
                  <a:srgbClr val="FFFFFF">
                    <a:alpha val="100000"/>
                  </a:srgbClr>
                </a:solidFill>
                <a:latin typeface="微软雅黑"/>
              </a:rPr>
              <a:t>越</a:t>
            </a:r>
            <a:r>
              <a:rPr lang="en-US" sz="2300" u="none" spc="0">
                <a:solidFill>
                  <a:srgbClr val="FFD732">
                    <a:alpha val="100000"/>
                  </a:srgbClr>
                </a:solidFill>
                <a:latin typeface="微软雅黑"/>
              </a:rPr>
              <a:t>大</a:t>
            </a:r>
            <a:r>
              <a:rPr lang="en-US" sz="2300" u="none" spc="0">
                <a:solidFill>
                  <a:srgbClr val="FFFFFF">
                    <a:alpha val="100000"/>
                  </a:srgbClr>
                </a:solidFill>
                <a:latin typeface="微软雅黑"/>
              </a:rPr>
              <a:t>。</a:t>
            </a:r>
            <a:r>
              <a:rPr lang="en-US" sz="2300" u="none" spc="0">
                <a:solidFill>
                  <a:srgbClr val="FFD732">
                    <a:alpha val="100000"/>
                  </a:srgbClr>
                </a:solidFill>
                <a:latin typeface="微软雅黑"/>
              </a:rPr>
              <a:t>但</a:t>
            </a:r>
            <a:r>
              <a:rPr lang="en-US" sz="2300" u="none" spc="0">
                <a:solidFill>
                  <a:srgbClr val="FFFFFF">
                    <a:alpha val="100000"/>
                  </a:srgbClr>
                </a:solidFill>
                <a:latin typeface="微软雅黑"/>
              </a:rPr>
              <a:t>也有</a:t>
            </a:r>
            <a:r>
              <a:rPr lang="en-US" sz="2300" u="none" spc="0">
                <a:solidFill>
                  <a:srgbClr val="FFD732">
                    <a:alpha val="100000"/>
                  </a:srgbClr>
                </a:solidFill>
                <a:latin typeface="微软雅黑"/>
              </a:rPr>
              <a:t>少数</a:t>
            </a:r>
            <a:r>
              <a:rPr lang="en-US" sz="2300" u="none" spc="0">
                <a:solidFill>
                  <a:srgbClr val="FFFFFF">
                    <a:alpha val="100000"/>
                  </a:srgbClr>
                </a:solidFill>
                <a:latin typeface="微软雅黑"/>
              </a:rPr>
              <a:t>导体（比如半导体），电阻</a:t>
            </a:r>
            <a:r>
              <a:rPr lang="en-US" sz="2300" u="none" spc="0">
                <a:solidFill>
                  <a:srgbClr val="FFD732">
                    <a:alpha val="100000"/>
                  </a:srgbClr>
                </a:solidFill>
                <a:latin typeface="微软雅黑"/>
              </a:rPr>
              <a:t>随温度</a:t>
            </a:r>
            <a:r>
              <a:rPr lang="en-US" sz="2300" u="none" spc="0">
                <a:solidFill>
                  <a:srgbClr val="FFFFFF">
                    <a:alpha val="100000"/>
                  </a:srgbClr>
                </a:solidFill>
                <a:latin typeface="微软雅黑"/>
              </a:rPr>
              <a:t>的</a:t>
            </a:r>
            <a:r>
              <a:rPr lang="en-US" sz="2300" u="none" spc="0">
                <a:solidFill>
                  <a:srgbClr val="FFD732">
                    <a:alpha val="100000"/>
                  </a:srgbClr>
                </a:solidFill>
                <a:latin typeface="微软雅黑"/>
              </a:rPr>
              <a:t>升高</a:t>
            </a:r>
            <a:r>
              <a:rPr lang="en-US" sz="2300" u="none" spc="0">
                <a:solidFill>
                  <a:srgbClr val="FFFFFF">
                    <a:alpha val="100000"/>
                  </a:srgbClr>
                </a:solidFill>
                <a:latin typeface="微软雅黑"/>
              </a:rPr>
              <a:t>而</a:t>
            </a:r>
            <a:r>
              <a:rPr lang="en-US" sz="2300" u="none" spc="0">
                <a:solidFill>
                  <a:srgbClr val="FFD732">
                    <a:alpha val="100000"/>
                  </a:srgbClr>
                </a:solidFill>
                <a:latin typeface="微软雅黑"/>
              </a:rPr>
              <a:t>减小</a:t>
            </a:r>
            <a:r>
              <a:rPr lang="en-US" sz="2300" u="none" spc="0">
                <a:solidFill>
                  <a:srgbClr val="FFFFFF">
                    <a:alpha val="100000"/>
                  </a:srgbClr>
                </a:solidFill>
                <a:latin typeface="微软雅黑"/>
              </a:rPr>
              <a:t>。</a:t>
            </a:r>
          </a:p>
        </p:txBody>
      </p:sp>
      <p:pic>
        <p:nvPicPr>
          <p:cNvPr id="7" name="图片 6"/>
          <p:cNvPicPr>
            <a:picLocks/>
          </p:cNvPicPr>
          <p:nvPr/>
        </p:nvPicPr>
        <p:blipFill>
          <a:blip r:embed="rId2"/>
          <a:stretch>
            <a:fillRect/>
          </a:stretch>
        </p:blipFill>
        <p:spPr>
          <a:xfrm>
            <a:off x="609600" y="1000125"/>
            <a:ext cx="3384586" cy="2381250"/>
          </a:xfrm>
          <a:prstGeom prst="rect">
            <a:avLst/>
          </a:prstGeom>
        </p:spPr>
      </p:pic>
      <p:sp>
        <p:nvSpPr>
          <p:cNvPr id="8" name="文本框 7"/>
          <p:cNvSpPr txBox="1"/>
          <p:nvPr/>
        </p:nvSpPr>
        <p:spPr>
          <a:xfrm>
            <a:off x="1695450" y="1171575"/>
            <a:ext cx="7439025" cy="0"/>
          </a:xfrm>
          <a:prstGeom prst="rect">
            <a:avLst/>
          </a:prstGeom>
          <a:noFill/>
        </p:spPr>
        <p:txBody>
          <a:bodyPr lIns="0" tIns="0" rIns="0" bIns="0" rtlCol="0">
            <a:spAutoFit/>
          </a:bodyPr>
          <a:lstStyle/>
          <a:p>
            <a:pPr marL="0" marR="0" lvl="0" indent="0" algn="l" fontAlgn="base">
              <a:lnSpc>
                <a:spcPct val="125000"/>
              </a:lnSpc>
            </a:pPr>
            <a:r>
              <a:rPr lang="en-US" sz="1400" u="none" spc="0">
                <a:solidFill>
                  <a:srgbClr val="FFFFFF">
                    <a:alpha val="100000"/>
                  </a:srgbClr>
                </a:solidFill>
                <a:latin typeface="微软雅黑"/>
              </a:rPr>
              <a:t>灯丝</a:t>
            </a:r>
          </a:p>
        </p:txBody>
      </p:sp>
      <p:sp>
        <p:nvSpPr>
          <p:cNvPr id="9" name="文本框 8"/>
          <p:cNvSpPr txBox="1"/>
          <p:nvPr/>
        </p:nvSpPr>
        <p:spPr>
          <a:xfrm>
            <a:off x="1552575" y="1895475"/>
            <a:ext cx="7581900" cy="0"/>
          </a:xfrm>
          <a:prstGeom prst="rect">
            <a:avLst/>
          </a:prstGeom>
          <a:noFill/>
        </p:spPr>
        <p:txBody>
          <a:bodyPr lIns="0" tIns="0" rIns="0" bIns="0" rtlCol="0">
            <a:spAutoFit/>
          </a:bodyPr>
          <a:lstStyle/>
          <a:p>
            <a:pPr marL="0" marR="0" lvl="0" indent="0" algn="l" fontAlgn="base">
              <a:lnSpc>
                <a:spcPct val="125000"/>
              </a:lnSpc>
            </a:pPr>
            <a:r>
              <a:rPr lang="en-US" sz="1800" u="none" spc="0">
                <a:solidFill>
                  <a:srgbClr val="FFFFFF">
                    <a:alpha val="100000"/>
                  </a:srgbClr>
                </a:solidFill>
                <a:latin typeface="微软雅黑"/>
              </a:rPr>
              <a:t>加热</a:t>
            </a:r>
          </a:p>
        </p:txBody>
      </p:sp>
      <p:pic>
        <p:nvPicPr>
          <p:cNvPr id="10" name="图片 9"/>
          <p:cNvPicPr>
            <a:picLocks/>
          </p:cNvPicPr>
          <p:nvPr/>
        </p:nvPicPr>
        <p:blipFill>
          <a:blip r:embed="rId3"/>
          <a:stretch>
            <a:fillRect/>
          </a:stretch>
        </p:blipFill>
        <p:spPr>
          <a:xfrm>
            <a:off x="1400175" y="1885950"/>
            <a:ext cx="819150" cy="381000"/>
          </a:xfrm>
          <a:prstGeom prst="rect">
            <a:avLst/>
          </a:prstGeom>
        </p:spPr>
      </p:pic>
      <p:graphicFrame>
        <p:nvGraphicFramePr>
          <p:cNvPr id="11" name="表格 10"/>
          <p:cNvGraphicFramePr>
            <a:graphicFrameLocks noGrp="1"/>
          </p:cNvGraphicFramePr>
          <p:nvPr/>
        </p:nvGraphicFramePr>
        <p:xfrm>
          <a:off x="628650" y="3457575"/>
          <a:ext cx="7524750" cy="1209675"/>
        </p:xfrm>
        <a:graphic>
          <a:graphicData uri="http://schemas.openxmlformats.org/drawingml/2006/table">
            <a:tbl>
              <a:tblPr firstRow="1" bandRow="1"/>
              <a:tblGrid>
                <a:gridCol w="4762500"/>
                <a:gridCol w="2762250"/>
              </a:tblGrid>
              <a:tr h="403225">
                <a:tc>
                  <a:txBody>
                    <a:bodyPr/>
                    <a:lstStyle/>
                    <a:p>
                      <a:pPr marL="0" marR="0" lvl="0" indent="0" algn="l" fontAlgn="base">
                        <a:lnSpc>
                          <a:spcPct val="100000"/>
                        </a:lnSpc>
                      </a:pPr>
                      <a:endParaRPr/>
                    </a:p>
                  </a:txBody>
                  <a:tcPr marL="0" marR="0" marT="0" marB="0">
                    <a:lnL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fontAlgn="base">
                        <a:lnSpc>
                          <a:spcPct val="100000"/>
                        </a:lnSpc>
                      </a:pPr>
                      <a:endParaRPr/>
                    </a:p>
                  </a:txBody>
                  <a:tcPr marL="0" marR="0" marT="0" marB="0">
                    <a:lnL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noFill/>
                  </a:tcPr>
                </a:tc>
              </a:tr>
              <a:tr h="403225">
                <a:tc>
                  <a:txBody>
                    <a:bodyPr/>
                    <a:lstStyle/>
                    <a:p>
                      <a:pPr marL="0" marR="0" lvl="0" indent="0" algn="l" fontAlgn="base">
                        <a:lnSpc>
                          <a:spcPct val="100000"/>
                        </a:lnSpc>
                      </a:pPr>
                      <a:endParaRPr/>
                    </a:p>
                  </a:txBody>
                  <a:tcPr marL="0" marR="0" marT="0" marB="0">
                    <a:lnL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fontAlgn="base">
                        <a:lnSpc>
                          <a:spcPct val="100000"/>
                        </a:lnSpc>
                      </a:pPr>
                      <a:endParaRPr/>
                    </a:p>
                  </a:txBody>
                  <a:tcPr marL="0" marR="0" marT="0" marB="0">
                    <a:lnL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noFill/>
                  </a:tcPr>
                </a:tc>
              </a:tr>
              <a:tr h="403225">
                <a:tc>
                  <a:txBody>
                    <a:bodyPr/>
                    <a:lstStyle/>
                    <a:p>
                      <a:pPr marL="0" marR="0" lvl="0" indent="0" algn="l" fontAlgn="base">
                        <a:lnSpc>
                          <a:spcPct val="100000"/>
                        </a:lnSpc>
                      </a:pPr>
                      <a:endParaRPr/>
                    </a:p>
                  </a:txBody>
                  <a:tcPr marL="0" marR="0" marT="0" marB="0">
                    <a:lnL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fontAlgn="base">
                        <a:lnSpc>
                          <a:spcPct val="100000"/>
                        </a:lnSpc>
                      </a:pPr>
                      <a:endParaRPr/>
                    </a:p>
                  </a:txBody>
                  <a:tcPr marL="0" marR="0" marT="0" marB="0">
                    <a:lnL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noFill/>
                  </a:tcPr>
                </a:tc>
              </a:tr>
            </a:tbl>
          </a:graphicData>
        </a:graphic>
      </p:graphicFrame>
      <p:sp>
        <p:nvSpPr>
          <p:cNvPr id="12" name="文本框 11"/>
          <p:cNvSpPr txBox="1"/>
          <p:nvPr/>
        </p:nvSpPr>
        <p:spPr>
          <a:xfrm>
            <a:off x="923925" y="3848100"/>
            <a:ext cx="8210550" cy="0"/>
          </a:xfrm>
          <a:prstGeom prst="rect">
            <a:avLst/>
          </a:prstGeom>
          <a:noFill/>
        </p:spPr>
        <p:txBody>
          <a:bodyPr lIns="0" tIns="0" rIns="0" bIns="0" rtlCol="0">
            <a:spAutoFit/>
          </a:bodyPr>
          <a:lstStyle/>
          <a:p>
            <a:pPr marL="0" marR="0" lvl="0" indent="0" algn="l" fontAlgn="base">
              <a:lnSpc>
                <a:spcPct val="125000"/>
              </a:lnSpc>
            </a:pPr>
            <a:r>
              <a:rPr lang="en-US" sz="2300" u="none" spc="0">
                <a:solidFill>
                  <a:srgbClr val="FFFFFF">
                    <a:alpha val="100000"/>
                  </a:srgbClr>
                </a:solidFill>
                <a:latin typeface="微软雅黑"/>
              </a:rPr>
              <a:t>“220V  40W”白炽灯炮（冷态）</a:t>
            </a:r>
          </a:p>
        </p:txBody>
      </p:sp>
      <p:sp>
        <p:nvSpPr>
          <p:cNvPr id="13" name="文本框 12"/>
          <p:cNvSpPr txBox="1"/>
          <p:nvPr/>
        </p:nvSpPr>
        <p:spPr>
          <a:xfrm>
            <a:off x="2543175" y="3438525"/>
            <a:ext cx="6591300" cy="0"/>
          </a:xfrm>
          <a:prstGeom prst="rect">
            <a:avLst/>
          </a:prstGeom>
          <a:noFill/>
        </p:spPr>
        <p:txBody>
          <a:bodyPr lIns="0" tIns="0" rIns="0" bIns="0" rtlCol="0">
            <a:spAutoFit/>
          </a:bodyPr>
          <a:lstStyle/>
          <a:p>
            <a:pPr marL="0" marR="0" lvl="0" indent="0" algn="l" fontAlgn="base">
              <a:lnSpc>
                <a:spcPct val="125000"/>
              </a:lnSpc>
            </a:pPr>
            <a:r>
              <a:rPr lang="en-US" sz="2300" u="none" spc="0">
                <a:solidFill>
                  <a:srgbClr val="FFFFFF">
                    <a:alpha val="100000"/>
                  </a:srgbClr>
                </a:solidFill>
                <a:latin typeface="微软雅黑"/>
              </a:rPr>
              <a:t>电阻</a:t>
            </a:r>
          </a:p>
        </p:txBody>
      </p:sp>
      <p:sp>
        <p:nvSpPr>
          <p:cNvPr id="14" name="文本框 13"/>
          <p:cNvSpPr txBox="1"/>
          <p:nvPr/>
        </p:nvSpPr>
        <p:spPr>
          <a:xfrm>
            <a:off x="933450" y="4238625"/>
            <a:ext cx="8201025" cy="0"/>
          </a:xfrm>
          <a:prstGeom prst="rect">
            <a:avLst/>
          </a:prstGeom>
          <a:noFill/>
        </p:spPr>
        <p:txBody>
          <a:bodyPr lIns="0" tIns="0" rIns="0" bIns="0" rtlCol="0">
            <a:spAutoFit/>
          </a:bodyPr>
          <a:lstStyle/>
          <a:p>
            <a:pPr marL="0" marR="0" lvl="0" indent="0" algn="l" fontAlgn="base">
              <a:lnSpc>
                <a:spcPct val="125000"/>
              </a:lnSpc>
            </a:pPr>
            <a:r>
              <a:rPr lang="en-US" sz="2300" u="none" spc="0">
                <a:solidFill>
                  <a:srgbClr val="FFFFFF">
                    <a:alpha val="100000"/>
                  </a:srgbClr>
                </a:solidFill>
                <a:latin typeface="微软雅黑"/>
              </a:rPr>
              <a:t>“220V  40W”白炽灯炮（热态）</a:t>
            </a:r>
          </a:p>
        </p:txBody>
      </p:sp>
      <p:sp>
        <p:nvSpPr>
          <p:cNvPr id="15" name="文本框 14"/>
          <p:cNvSpPr txBox="1"/>
          <p:nvPr/>
        </p:nvSpPr>
        <p:spPr>
          <a:xfrm>
            <a:off x="6172200" y="3438525"/>
            <a:ext cx="2962275" cy="0"/>
          </a:xfrm>
          <a:prstGeom prst="rect">
            <a:avLst/>
          </a:prstGeom>
          <a:noFill/>
        </p:spPr>
        <p:txBody>
          <a:bodyPr lIns="0" tIns="0" rIns="0" bIns="0" rtlCol="0">
            <a:spAutoFit/>
          </a:bodyPr>
          <a:lstStyle/>
          <a:p>
            <a:pPr marL="0" marR="0" lvl="0" indent="0" algn="l" fontAlgn="base">
              <a:lnSpc>
                <a:spcPct val="125000"/>
              </a:lnSpc>
            </a:pPr>
            <a:r>
              <a:rPr lang="en-US" sz="2300" u="none" spc="0">
                <a:solidFill>
                  <a:srgbClr val="FFFFFF">
                    <a:alpha val="100000"/>
                  </a:srgbClr>
                </a:solidFill>
                <a:latin typeface="微软雅黑"/>
              </a:rPr>
              <a:t>电阻值/Ω</a:t>
            </a:r>
          </a:p>
        </p:txBody>
      </p:sp>
      <p:sp>
        <p:nvSpPr>
          <p:cNvPr id="16" name="文本框 15"/>
          <p:cNvSpPr txBox="1"/>
          <p:nvPr/>
        </p:nvSpPr>
        <p:spPr>
          <a:xfrm>
            <a:off x="6381750" y="3829050"/>
            <a:ext cx="2752725" cy="0"/>
          </a:xfrm>
          <a:prstGeom prst="rect">
            <a:avLst/>
          </a:prstGeom>
          <a:noFill/>
        </p:spPr>
        <p:txBody>
          <a:bodyPr lIns="0" tIns="0" rIns="0" bIns="0" rtlCol="0">
            <a:spAutoFit/>
          </a:bodyPr>
          <a:lstStyle/>
          <a:p>
            <a:pPr marL="0" marR="0" lvl="0" indent="0" algn="l" fontAlgn="base">
              <a:lnSpc>
                <a:spcPct val="125000"/>
              </a:lnSpc>
            </a:pPr>
            <a:r>
              <a:rPr lang="en-US" sz="2300" u="none" spc="0">
                <a:solidFill>
                  <a:srgbClr val="FFFFFF">
                    <a:alpha val="100000"/>
                  </a:srgbClr>
                </a:solidFill>
                <a:latin typeface="微软雅黑"/>
              </a:rPr>
              <a:t>约100</a:t>
            </a:r>
          </a:p>
        </p:txBody>
      </p:sp>
      <p:sp>
        <p:nvSpPr>
          <p:cNvPr id="17" name="文本框 16"/>
          <p:cNvSpPr txBox="1"/>
          <p:nvPr/>
        </p:nvSpPr>
        <p:spPr>
          <a:xfrm>
            <a:off x="6296025" y="4229100"/>
            <a:ext cx="2838450" cy="0"/>
          </a:xfrm>
          <a:prstGeom prst="rect">
            <a:avLst/>
          </a:prstGeom>
          <a:noFill/>
        </p:spPr>
        <p:txBody>
          <a:bodyPr lIns="0" tIns="0" rIns="0" bIns="0" rtlCol="0">
            <a:spAutoFit/>
          </a:bodyPr>
          <a:lstStyle/>
          <a:p>
            <a:pPr marL="0" marR="0" lvl="0" indent="0" algn="l" fontAlgn="base">
              <a:lnSpc>
                <a:spcPct val="125000"/>
              </a:lnSpc>
            </a:pPr>
            <a:r>
              <a:rPr lang="en-US" sz="2300" u="none" spc="0">
                <a:solidFill>
                  <a:srgbClr val="FFFFFF">
                    <a:alpha val="100000"/>
                  </a:srgbClr>
                </a:solidFill>
                <a:latin typeface="微软雅黑"/>
              </a:rPr>
              <a:t>约1200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8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6" grpId="0"/>
      <p:bldP spid="9" grpId="0"/>
      <p:bldP spid="10" grpId="0"/>
      <p:bldP spid="11" grpId="0"/>
      <p:bldP spid="12" grpId="0"/>
      <p:bldP spid="13" grpId="0"/>
      <p:bldP spid="14" grpId="0"/>
      <p:bldP spid="15" grpId="0"/>
      <p:bldP spid="16" grpId="0"/>
      <p:bldP spid="17" grpId="0"/>
    </p:bldLst>
  </p:timing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383747">
            <a:alpha val="100000"/>
          </a:srgbClr>
        </a:solidFill>
        <a:effectLst/>
      </p:bgPr>
    </p:bg>
    <p:spTree>
      <p:nvGrpSpPr>
        <p:cNvPr id="1" name=""/>
        <p:cNvGrpSpPr/>
        <p:nvPr/>
      </p:nvGrpSpPr>
      <p:grpSpPr>
        <a:xfrm>
          <a:off x="381000" y="266700"/>
          <a:ext cx="9134475" cy="3552825"/>
          <a:chOff x="381000" y="266700"/>
          <a:chExt cx="9134475" cy="3552825"/>
        </a:xfrm>
      </p:grpSpPr>
      <p:sp>
        <p:nvSpPr>
          <p:cNvPr id="2" name="文本框 1"/>
          <p:cNvSpPr txBox="1"/>
          <p:nvPr/>
        </p:nvSpPr>
        <p:spPr>
          <a:xfrm>
            <a:off x="628650" y="3552825"/>
            <a:ext cx="8039100" cy="0"/>
          </a:xfrm>
          <a:prstGeom prst="rect">
            <a:avLst/>
          </a:prstGeom>
          <a:noFill/>
        </p:spPr>
        <p:txBody>
          <a:bodyPr lIns="0" tIns="0" rIns="0" bIns="0" rtlCol="0">
            <a:spAutoFit/>
          </a:bodyPr>
          <a:lstStyle/>
          <a:p>
            <a:pPr marL="0" marR="0" lvl="0" indent="0" algn="l" fontAlgn="base">
              <a:lnSpc>
                <a:spcPct val="125000"/>
              </a:lnSpc>
            </a:pPr>
            <a:r>
              <a:rPr lang="en-US" sz="2300" u="none" spc="0">
                <a:solidFill>
                  <a:srgbClr val="FFFFFF">
                    <a:alpha val="100000"/>
                  </a:srgbClr>
                </a:solidFill>
                <a:latin typeface="微软雅黑"/>
              </a:rPr>
              <a:t>某些材料的温度降低到一定程度时，电阻会突然消失。这就是</a:t>
            </a:r>
            <a:r>
              <a:rPr lang="en-US" sz="2300" u="none" spc="0">
                <a:solidFill>
                  <a:srgbClr val="FFD732">
                    <a:alpha val="100000"/>
                  </a:srgbClr>
                </a:solidFill>
                <a:latin typeface="微软雅黑"/>
              </a:rPr>
              <a:t>超导现象</a:t>
            </a:r>
            <a:r>
              <a:rPr lang="en-US" sz="2300" u="none" spc="0">
                <a:solidFill>
                  <a:srgbClr val="FFFFFF">
                    <a:alpha val="100000"/>
                  </a:srgbClr>
                </a:solidFill>
                <a:latin typeface="微软雅黑"/>
              </a:rPr>
              <a:t>。具有超导现象的导体叫做</a:t>
            </a:r>
            <a:r>
              <a:rPr lang="en-US" sz="2300" u="none" spc="0">
                <a:solidFill>
                  <a:srgbClr val="FFD732">
                    <a:alpha val="100000"/>
                  </a:srgbClr>
                </a:solidFill>
                <a:latin typeface="微软雅黑"/>
              </a:rPr>
              <a:t>超导体</a:t>
            </a:r>
            <a:r>
              <a:rPr lang="en-US" sz="2300" u="none" spc="0">
                <a:solidFill>
                  <a:srgbClr val="FFFFFF">
                    <a:alpha val="100000"/>
                  </a:srgbClr>
                </a:solidFill>
                <a:latin typeface="微软雅黑"/>
              </a:rPr>
              <a:t>。
利用超导原理,出现了磁悬浮列车。</a:t>
            </a:r>
          </a:p>
        </p:txBody>
      </p:sp>
      <p:pic>
        <p:nvPicPr>
          <p:cNvPr id="3" name="图片 2"/>
          <p:cNvPicPr>
            <a:picLocks/>
          </p:cNvPicPr>
          <p:nvPr/>
        </p:nvPicPr>
        <p:blipFill>
          <a:blip r:embed="rId2"/>
          <a:stretch>
            <a:fillRect/>
          </a:stretch>
        </p:blipFill>
        <p:spPr>
          <a:xfrm>
            <a:off x="2305050" y="847725"/>
            <a:ext cx="4286250" cy="2667000"/>
          </a:xfrm>
          <a:prstGeom prst="rect">
            <a:avLst/>
          </a:prstGeom>
          <a:ln w="63500" cap="flat" cmpd="sng" algn="ctr">
            <a:solidFill>
              <a:srgbClr val="FFFFFF">
                <a:alpha val="14900"/>
              </a:srgbClr>
            </a:solidFill>
            <a:prstDash val="solid"/>
            <a:round/>
            <a:headEnd type="none" w="med" len="med"/>
            <a:tailEnd type="none" w="med" len="med"/>
          </a:ln>
        </p:spPr>
      </p:pic>
      <p:sp>
        <p:nvSpPr>
          <p:cNvPr id="4" name="文本框 3"/>
          <p:cNvSpPr txBox="1"/>
          <p:nvPr/>
        </p:nvSpPr>
        <p:spPr>
          <a:xfrm>
            <a:off x="381000" y="390525"/>
            <a:ext cx="57150" cy="304800"/>
          </a:xfrm>
          <a:prstGeom prst="rect">
            <a:avLst/>
          </a:prstGeom>
          <a:solidFill>
            <a:srgbClr val="F65D5D">
              <a:alpha val="100000"/>
            </a:srgbClr>
          </a:solidFill>
        </p:spPr>
        <p:txBody>
          <a:bodyPr lIns="91440" tIns="45720" rIns="91440" bIns="45720" rtlCol="0">
            <a:spAutoFit/>
          </a:bodyPr>
          <a:lstStyle/>
          <a:p>
            <a:pPr marL="0" marR="0" lvl="0" indent="0" algn="l" fontAlgn="base">
              <a:lnSpc>
                <a:spcPct val="100000"/>
              </a:lnSpc>
            </a:pPr>
            <a:endParaRPr/>
          </a:p>
        </p:txBody>
      </p:sp>
      <p:sp>
        <p:nvSpPr>
          <p:cNvPr id="5" name="文本框 4"/>
          <p:cNvSpPr txBox="1"/>
          <p:nvPr/>
        </p:nvSpPr>
        <p:spPr>
          <a:xfrm>
            <a:off x="628650" y="266700"/>
            <a:ext cx="8505825" cy="0"/>
          </a:xfrm>
          <a:prstGeom prst="rect">
            <a:avLst/>
          </a:prstGeom>
          <a:noFill/>
        </p:spPr>
        <p:txBody>
          <a:bodyPr lIns="0" tIns="0" rIns="0" bIns="0" rtlCol="0">
            <a:spAutoFit/>
          </a:bodyPr>
          <a:lstStyle/>
          <a:p>
            <a:pPr marL="0" marR="0" lvl="0" indent="0" algn="l" fontAlgn="base">
              <a:lnSpc>
                <a:spcPct val="125000"/>
              </a:lnSpc>
            </a:pPr>
            <a:r>
              <a:rPr lang="en-US" sz="2400" b="1" u="none" spc="0">
                <a:solidFill>
                  <a:srgbClr val="FFFFFF">
                    <a:alpha val="100000"/>
                  </a:srgbClr>
                </a:solidFill>
                <a:latin typeface="微软雅黑"/>
              </a:rPr>
              <a:t>超导体</a:t>
            </a:r>
          </a:p>
        </p:txBody>
      </p:sp>
    </p:spTree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383747">
            <a:alpha val="100000"/>
          </a:srgbClr>
        </a:solidFill>
        <a:effectLst/>
      </p:bgPr>
    </p:bg>
    <p:spTree>
      <p:nvGrpSpPr>
        <p:cNvPr id="1" name=""/>
        <p:cNvGrpSpPr/>
        <p:nvPr/>
      </p:nvGrpSpPr>
      <p:grpSpPr>
        <a:xfrm>
          <a:off x="381000" y="266700"/>
          <a:ext cx="9134475" cy="1314450"/>
          <a:chOff x="381000" y="266700"/>
          <a:chExt cx="9134475" cy="1314450"/>
        </a:xfrm>
      </p:grpSpPr>
      <p:sp>
        <p:nvSpPr>
          <p:cNvPr id="2" name="文本框 1"/>
          <p:cNvSpPr txBox="1"/>
          <p:nvPr/>
        </p:nvSpPr>
        <p:spPr>
          <a:xfrm>
            <a:off x="381000" y="390525"/>
            <a:ext cx="57150" cy="304800"/>
          </a:xfrm>
          <a:prstGeom prst="rect">
            <a:avLst/>
          </a:prstGeom>
          <a:solidFill>
            <a:srgbClr val="F65D5D">
              <a:alpha val="100000"/>
            </a:srgbClr>
          </a:solidFill>
        </p:spPr>
        <p:txBody>
          <a:bodyPr lIns="91440" tIns="45720" rIns="91440" bIns="45720" rtlCol="0">
            <a:spAutoFit/>
          </a:bodyPr>
          <a:lstStyle/>
          <a:p>
            <a:pPr marL="0" marR="0" lvl="0" indent="0" algn="l" fontAlgn="base">
              <a:lnSpc>
                <a:spcPct val="100000"/>
              </a:lnSpc>
            </a:pPr>
            <a:endParaRPr/>
          </a:p>
        </p:txBody>
      </p:sp>
      <p:sp>
        <p:nvSpPr>
          <p:cNvPr id="3" name="文本框 2"/>
          <p:cNvSpPr txBox="1"/>
          <p:nvPr/>
        </p:nvSpPr>
        <p:spPr>
          <a:xfrm>
            <a:off x="628650" y="266700"/>
            <a:ext cx="8505825" cy="0"/>
          </a:xfrm>
          <a:prstGeom prst="rect">
            <a:avLst/>
          </a:prstGeom>
          <a:noFill/>
        </p:spPr>
        <p:txBody>
          <a:bodyPr lIns="0" tIns="0" rIns="0" bIns="0" rtlCol="0">
            <a:spAutoFit/>
          </a:bodyPr>
          <a:lstStyle/>
          <a:p>
            <a:pPr marL="0" marR="0" lvl="0" indent="0" algn="l" fontAlgn="base">
              <a:lnSpc>
                <a:spcPct val="125000"/>
              </a:lnSpc>
            </a:pPr>
            <a:r>
              <a:rPr lang="en-US" sz="2400" b="1" u="none" spc="0">
                <a:solidFill>
                  <a:srgbClr val="FFFFFF">
                    <a:alpha val="100000"/>
                  </a:srgbClr>
                </a:solidFill>
                <a:latin typeface="微软雅黑"/>
              </a:rPr>
              <a:t>练习</a:t>
            </a:r>
          </a:p>
        </p:txBody>
      </p:sp>
      <p:sp>
        <p:nvSpPr>
          <p:cNvPr id="4" name="文本框 3"/>
          <p:cNvSpPr txBox="1"/>
          <p:nvPr/>
        </p:nvSpPr>
        <p:spPr>
          <a:xfrm>
            <a:off x="628650" y="866775"/>
            <a:ext cx="7915275" cy="0"/>
          </a:xfrm>
          <a:prstGeom prst="rect">
            <a:avLst/>
          </a:prstGeom>
          <a:noFill/>
        </p:spPr>
        <p:txBody>
          <a:bodyPr lIns="0" tIns="0" rIns="0" bIns="0" rtlCol="0">
            <a:spAutoFit/>
          </a:bodyPr>
          <a:lstStyle/>
          <a:p>
            <a:pPr marL="0" marR="0" lvl="0" indent="0" algn="l" fontAlgn="base">
              <a:lnSpc>
                <a:spcPct val="125000"/>
              </a:lnSpc>
            </a:pPr>
            <a:r>
              <a:rPr lang="en-US" sz="2300" u="none" spc="0">
                <a:solidFill>
                  <a:srgbClr val="FFFFFF">
                    <a:alpha val="100000"/>
                  </a:srgbClr>
                </a:solidFill>
                <a:latin typeface="微软雅黑"/>
              </a:rPr>
              <a:t>长10米、电阻均为10欧的铜导线两根，接成为20米的导线，接长后的导线电阻为  (     )
    A．10欧      B．20欧      C．5欧      D．40欧</a:t>
            </a:r>
          </a:p>
        </p:txBody>
      </p:sp>
      <p:sp>
        <p:nvSpPr>
          <p:cNvPr id="5" name="文本框 4"/>
          <p:cNvSpPr txBox="1"/>
          <p:nvPr/>
        </p:nvSpPr>
        <p:spPr>
          <a:xfrm>
            <a:off x="3190875" y="1314450"/>
            <a:ext cx="5943600" cy="0"/>
          </a:xfrm>
          <a:prstGeom prst="rect">
            <a:avLst/>
          </a:prstGeom>
          <a:noFill/>
        </p:spPr>
        <p:txBody>
          <a:bodyPr lIns="0" tIns="0" rIns="0" bIns="0" rtlCol="0">
            <a:spAutoFit/>
          </a:bodyPr>
          <a:lstStyle/>
          <a:p>
            <a:pPr marL="0" marR="0" lvl="0" indent="0" algn="l" fontAlgn="base">
              <a:lnSpc>
                <a:spcPct val="125000"/>
              </a:lnSpc>
            </a:pPr>
            <a:r>
              <a:rPr lang="en-US" sz="2300" u="none" spc="0">
                <a:solidFill>
                  <a:srgbClr val="FFD732">
                    <a:alpha val="100000"/>
                  </a:srgbClr>
                </a:solidFill>
                <a:latin typeface="微软雅黑"/>
              </a:rPr>
              <a:t>B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</p:bldLst>
  </p:timing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383747">
            <a:alpha val="100000"/>
          </a:srgbClr>
        </a:solidFill>
        <a:effectLst/>
      </p:bgPr>
    </p:bg>
    <p:spTree>
      <p:nvGrpSpPr>
        <p:cNvPr id="1" name=""/>
        <p:cNvGrpSpPr/>
        <p:nvPr/>
      </p:nvGrpSpPr>
      <p:grpSpPr>
        <a:xfrm>
          <a:off x="381000" y="266700"/>
          <a:ext cx="9134475" cy="1657350"/>
          <a:chOff x="381000" y="266700"/>
          <a:chExt cx="9134475" cy="1657350"/>
        </a:xfrm>
      </p:grpSpPr>
      <p:sp>
        <p:nvSpPr>
          <p:cNvPr id="2" name="文本框 1"/>
          <p:cNvSpPr txBox="1"/>
          <p:nvPr/>
        </p:nvSpPr>
        <p:spPr>
          <a:xfrm>
            <a:off x="381000" y="390525"/>
            <a:ext cx="57150" cy="304800"/>
          </a:xfrm>
          <a:prstGeom prst="rect">
            <a:avLst/>
          </a:prstGeom>
          <a:solidFill>
            <a:srgbClr val="F65D5D">
              <a:alpha val="100000"/>
            </a:srgbClr>
          </a:solidFill>
        </p:spPr>
        <p:txBody>
          <a:bodyPr lIns="91440" tIns="45720" rIns="91440" bIns="45720" rtlCol="0">
            <a:spAutoFit/>
          </a:bodyPr>
          <a:lstStyle/>
          <a:p>
            <a:pPr marL="0" marR="0" lvl="0" indent="0" algn="l" fontAlgn="base">
              <a:lnSpc>
                <a:spcPct val="100000"/>
              </a:lnSpc>
            </a:pPr>
            <a:endParaRPr/>
          </a:p>
        </p:txBody>
      </p:sp>
      <p:sp>
        <p:nvSpPr>
          <p:cNvPr id="3" name="文本框 2"/>
          <p:cNvSpPr txBox="1"/>
          <p:nvPr/>
        </p:nvSpPr>
        <p:spPr>
          <a:xfrm>
            <a:off x="628650" y="266700"/>
            <a:ext cx="8505825" cy="0"/>
          </a:xfrm>
          <a:prstGeom prst="rect">
            <a:avLst/>
          </a:prstGeom>
          <a:noFill/>
        </p:spPr>
        <p:txBody>
          <a:bodyPr lIns="0" tIns="0" rIns="0" bIns="0" rtlCol="0">
            <a:spAutoFit/>
          </a:bodyPr>
          <a:lstStyle/>
          <a:p>
            <a:pPr marL="0" marR="0" lvl="0" indent="0" algn="l" fontAlgn="base">
              <a:lnSpc>
                <a:spcPct val="125000"/>
              </a:lnSpc>
            </a:pPr>
            <a:r>
              <a:rPr lang="en-US" sz="2400" b="1" u="none" spc="0">
                <a:solidFill>
                  <a:srgbClr val="FFFFFF">
                    <a:alpha val="100000"/>
                  </a:srgbClr>
                </a:solidFill>
                <a:latin typeface="微软雅黑"/>
              </a:rPr>
              <a:t>练习</a:t>
            </a:r>
          </a:p>
        </p:txBody>
      </p:sp>
      <p:sp>
        <p:nvSpPr>
          <p:cNvPr id="4" name="文本框 3"/>
          <p:cNvSpPr txBox="1"/>
          <p:nvPr/>
        </p:nvSpPr>
        <p:spPr>
          <a:xfrm>
            <a:off x="638175" y="1114425"/>
            <a:ext cx="8020050" cy="0"/>
          </a:xfrm>
          <a:prstGeom prst="rect">
            <a:avLst/>
          </a:prstGeom>
          <a:noFill/>
        </p:spPr>
        <p:txBody>
          <a:bodyPr lIns="0" tIns="0" rIns="0" bIns="0" rtlCol="0">
            <a:spAutoFit/>
          </a:bodyPr>
          <a:lstStyle/>
          <a:p>
            <a:pPr marL="0" marR="0" lvl="0" indent="0" algn="l" fontAlgn="base">
              <a:lnSpc>
                <a:spcPct val="125000"/>
              </a:lnSpc>
            </a:pPr>
            <a:r>
              <a:rPr lang="en-US" sz="2300" u="none" spc="0">
                <a:solidFill>
                  <a:srgbClr val="FFFFFF">
                    <a:alpha val="100000"/>
                  </a:srgbClr>
                </a:solidFill>
                <a:latin typeface="微软雅黑"/>
              </a:rPr>
              <a:t>A．1欧       B．2欧           C．0．5欧           D、4欧</a:t>
            </a:r>
          </a:p>
        </p:txBody>
      </p:sp>
      <p:sp>
        <p:nvSpPr>
          <p:cNvPr id="5" name="文本框 4"/>
          <p:cNvSpPr txBox="1"/>
          <p:nvPr/>
        </p:nvSpPr>
        <p:spPr>
          <a:xfrm>
            <a:off x="6734175" y="1190625"/>
            <a:ext cx="2400300" cy="0"/>
          </a:xfrm>
          <a:prstGeom prst="rect">
            <a:avLst/>
          </a:prstGeom>
          <a:noFill/>
        </p:spPr>
        <p:txBody>
          <a:bodyPr lIns="0" tIns="0" rIns="0" bIns="0" rtlCol="0">
            <a:spAutoFit/>
          </a:bodyPr>
          <a:lstStyle/>
          <a:p>
            <a:pPr marL="0" marR="0" lvl="0" indent="0" algn="l" fontAlgn="base">
              <a:lnSpc>
                <a:spcPct val="125000"/>
              </a:lnSpc>
            </a:pPr>
            <a:r>
              <a:rPr lang="en-US" sz="2300" u="none" spc="0">
                <a:solidFill>
                  <a:srgbClr val="FFD732">
                    <a:alpha val="100000"/>
                  </a:srgbClr>
                </a:solidFill>
                <a:latin typeface="微软雅黑"/>
              </a:rPr>
              <a:t>C</a:t>
            </a:r>
          </a:p>
        </p:txBody>
      </p:sp>
      <p:sp>
        <p:nvSpPr>
          <p:cNvPr id="6" name="文本框 5"/>
          <p:cNvSpPr txBox="1"/>
          <p:nvPr/>
        </p:nvSpPr>
        <p:spPr>
          <a:xfrm>
            <a:off x="628650" y="742950"/>
            <a:ext cx="7620000" cy="0"/>
          </a:xfrm>
          <a:prstGeom prst="rect">
            <a:avLst/>
          </a:prstGeom>
          <a:noFill/>
        </p:spPr>
        <p:txBody>
          <a:bodyPr lIns="0" tIns="0" rIns="0" bIns="0" rtlCol="0">
            <a:spAutoFit/>
          </a:bodyPr>
          <a:lstStyle/>
          <a:p>
            <a:pPr marL="0" marR="0" lvl="0" indent="0" algn="l" fontAlgn="base">
              <a:lnSpc>
                <a:spcPct val="125000"/>
              </a:lnSpc>
            </a:pPr>
            <a:endParaRPr/>
          </a:p>
        </p:txBody>
      </p:sp>
      <p:pic>
        <p:nvPicPr>
          <p:cNvPr id="7" name="图片 6"/>
          <p:cNvPicPr>
            <a:picLocks/>
          </p:cNvPicPr>
          <p:nvPr/>
        </p:nvPicPr>
        <p:blipFill>
          <a:blip r:embed="rId2"/>
          <a:stretch>
            <a:fillRect/>
          </a:stretch>
        </p:blipFill>
        <p:spPr>
          <a:xfrm>
            <a:off x="581025" y="695325"/>
            <a:ext cx="8324850" cy="962025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</p:bldLst>
  </p:timing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383747">
            <a:alpha val="100000"/>
          </a:srgbClr>
        </a:solidFill>
        <a:effectLst/>
      </p:bgPr>
    </p:bg>
    <p:spTree>
      <p:nvGrpSpPr>
        <p:cNvPr id="1" name=""/>
        <p:cNvGrpSpPr/>
        <p:nvPr/>
      </p:nvGrpSpPr>
      <p:grpSpPr>
        <a:xfrm>
          <a:off x="381000" y="266700"/>
          <a:ext cx="9134475" cy="1304925"/>
          <a:chOff x="381000" y="266700"/>
          <a:chExt cx="9134475" cy="1304925"/>
        </a:xfrm>
      </p:grpSpPr>
      <p:sp>
        <p:nvSpPr>
          <p:cNvPr id="2" name="文本框 1"/>
          <p:cNvSpPr txBox="1"/>
          <p:nvPr/>
        </p:nvSpPr>
        <p:spPr>
          <a:xfrm>
            <a:off x="381000" y="390525"/>
            <a:ext cx="57150" cy="304800"/>
          </a:xfrm>
          <a:prstGeom prst="rect">
            <a:avLst/>
          </a:prstGeom>
          <a:solidFill>
            <a:srgbClr val="F65D5D">
              <a:alpha val="100000"/>
            </a:srgbClr>
          </a:solidFill>
        </p:spPr>
        <p:txBody>
          <a:bodyPr lIns="91440" tIns="45720" rIns="91440" bIns="45720" rtlCol="0">
            <a:spAutoFit/>
          </a:bodyPr>
          <a:lstStyle/>
          <a:p>
            <a:pPr marL="0" marR="0" lvl="0" indent="0" algn="l" fontAlgn="base">
              <a:lnSpc>
                <a:spcPct val="100000"/>
              </a:lnSpc>
            </a:pPr>
            <a:endParaRPr/>
          </a:p>
        </p:txBody>
      </p:sp>
      <p:sp>
        <p:nvSpPr>
          <p:cNvPr id="3" name="文本框 2"/>
          <p:cNvSpPr txBox="1"/>
          <p:nvPr/>
        </p:nvSpPr>
        <p:spPr>
          <a:xfrm>
            <a:off x="628650" y="266700"/>
            <a:ext cx="8505825" cy="0"/>
          </a:xfrm>
          <a:prstGeom prst="rect">
            <a:avLst/>
          </a:prstGeom>
          <a:noFill/>
        </p:spPr>
        <p:txBody>
          <a:bodyPr lIns="0" tIns="0" rIns="0" bIns="0" rtlCol="0">
            <a:spAutoFit/>
          </a:bodyPr>
          <a:lstStyle/>
          <a:p>
            <a:pPr marL="0" marR="0" lvl="0" indent="0" algn="l" fontAlgn="base">
              <a:lnSpc>
                <a:spcPct val="125000"/>
              </a:lnSpc>
            </a:pPr>
            <a:r>
              <a:rPr lang="en-US" sz="2400" b="1" u="none" spc="0">
                <a:solidFill>
                  <a:srgbClr val="FFFFFF">
                    <a:alpha val="100000"/>
                  </a:srgbClr>
                </a:solidFill>
                <a:latin typeface="微软雅黑"/>
              </a:rPr>
              <a:t>练习</a:t>
            </a:r>
          </a:p>
        </p:txBody>
      </p:sp>
      <p:sp>
        <p:nvSpPr>
          <p:cNvPr id="4" name="文本框 3"/>
          <p:cNvSpPr txBox="1"/>
          <p:nvPr/>
        </p:nvSpPr>
        <p:spPr>
          <a:xfrm>
            <a:off x="628650" y="866775"/>
            <a:ext cx="7858125" cy="0"/>
          </a:xfrm>
          <a:prstGeom prst="rect">
            <a:avLst/>
          </a:prstGeom>
          <a:noFill/>
        </p:spPr>
        <p:txBody>
          <a:bodyPr lIns="0" tIns="0" rIns="0" bIns="0" rtlCol="0">
            <a:spAutoFit/>
          </a:bodyPr>
          <a:lstStyle/>
          <a:p>
            <a:pPr marL="0" marR="0" lvl="0" indent="0" algn="l" fontAlgn="base">
              <a:lnSpc>
                <a:spcPct val="125000"/>
              </a:lnSpc>
            </a:pPr>
            <a:r>
              <a:rPr lang="en-US" sz="2300" u="none" spc="0">
                <a:solidFill>
                  <a:srgbClr val="FFFFFF">
                    <a:alpha val="100000"/>
                  </a:srgbClr>
                </a:solidFill>
                <a:latin typeface="微软雅黑"/>
              </a:rPr>
              <a:t>把长10米、电阻为10欧的铜导线平分两等份后，合成一根长5米的铜导线，合并后的铜导线电阻为 (     )
 A．10欧        B．20欧        C．40欧        D．2.5欧</a:t>
            </a:r>
          </a:p>
        </p:txBody>
      </p:sp>
      <p:sp>
        <p:nvSpPr>
          <p:cNvPr id="5" name="文本框 4"/>
          <p:cNvSpPr txBox="1"/>
          <p:nvPr/>
        </p:nvSpPr>
        <p:spPr>
          <a:xfrm>
            <a:off x="5457825" y="1304925"/>
            <a:ext cx="3676650" cy="0"/>
          </a:xfrm>
          <a:prstGeom prst="rect">
            <a:avLst/>
          </a:prstGeom>
          <a:noFill/>
        </p:spPr>
        <p:txBody>
          <a:bodyPr lIns="0" tIns="0" rIns="0" bIns="0" rtlCol="0">
            <a:spAutoFit/>
          </a:bodyPr>
          <a:lstStyle/>
          <a:p>
            <a:pPr marL="0" marR="0" lvl="0" indent="0" algn="l" fontAlgn="base">
              <a:lnSpc>
                <a:spcPct val="125000"/>
              </a:lnSpc>
            </a:pPr>
            <a:r>
              <a:rPr lang="en-US" sz="2300" u="none" spc="0">
                <a:solidFill>
                  <a:srgbClr val="FFD732">
                    <a:alpha val="100000"/>
                  </a:srgbClr>
                </a:solidFill>
                <a:latin typeface="微软雅黑"/>
              </a:rPr>
              <a:t>D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</p:bldLst>
  </p:timing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383747">
            <a:alpha val="100000"/>
          </a:srgbClr>
        </a:solidFill>
        <a:effectLst/>
      </p:bgPr>
    </p:bg>
    <p:spTree>
      <p:nvGrpSpPr>
        <p:cNvPr id="1" name=""/>
        <p:cNvGrpSpPr/>
        <p:nvPr/>
      </p:nvGrpSpPr>
      <p:grpSpPr>
        <a:xfrm>
          <a:off x="381000" y="266700"/>
          <a:ext cx="9134475" cy="4267200"/>
          <a:chOff x="381000" y="266700"/>
          <a:chExt cx="9134475" cy="4267200"/>
        </a:xfrm>
      </p:grpSpPr>
      <p:sp>
        <p:nvSpPr>
          <p:cNvPr id="2" name="文本框 1"/>
          <p:cNvSpPr txBox="1"/>
          <p:nvPr/>
        </p:nvSpPr>
        <p:spPr>
          <a:xfrm>
            <a:off x="381000" y="390525"/>
            <a:ext cx="57150" cy="304800"/>
          </a:xfrm>
          <a:prstGeom prst="rect">
            <a:avLst/>
          </a:prstGeom>
          <a:solidFill>
            <a:srgbClr val="F65D5D">
              <a:alpha val="100000"/>
            </a:srgbClr>
          </a:solidFill>
        </p:spPr>
        <p:txBody>
          <a:bodyPr lIns="91440" tIns="45720" rIns="91440" bIns="45720" rtlCol="0">
            <a:spAutoFit/>
          </a:bodyPr>
          <a:lstStyle/>
          <a:p>
            <a:pPr marL="0" marR="0" lvl="0" indent="0" algn="l" fontAlgn="base">
              <a:lnSpc>
                <a:spcPct val="100000"/>
              </a:lnSpc>
            </a:pPr>
            <a:endParaRPr/>
          </a:p>
        </p:txBody>
      </p:sp>
      <p:sp>
        <p:nvSpPr>
          <p:cNvPr id="3" name="文本框 2"/>
          <p:cNvSpPr txBox="1"/>
          <p:nvPr/>
        </p:nvSpPr>
        <p:spPr>
          <a:xfrm>
            <a:off x="628650" y="266700"/>
            <a:ext cx="8505825" cy="0"/>
          </a:xfrm>
          <a:prstGeom prst="rect">
            <a:avLst/>
          </a:prstGeom>
          <a:noFill/>
        </p:spPr>
        <p:txBody>
          <a:bodyPr lIns="0" tIns="0" rIns="0" bIns="0" rtlCol="0">
            <a:spAutoFit/>
          </a:bodyPr>
          <a:lstStyle/>
          <a:p>
            <a:pPr marL="0" marR="0" lvl="0" indent="0" algn="l" fontAlgn="base">
              <a:lnSpc>
                <a:spcPct val="125000"/>
              </a:lnSpc>
            </a:pPr>
            <a:r>
              <a:rPr lang="en-US" sz="2400" b="1" u="none" spc="0">
                <a:solidFill>
                  <a:srgbClr val="FFFFFF">
                    <a:alpha val="100000"/>
                  </a:srgbClr>
                </a:solidFill>
                <a:latin typeface="微软雅黑"/>
              </a:rPr>
              <a:t>练习</a:t>
            </a:r>
          </a:p>
        </p:txBody>
      </p:sp>
      <p:sp>
        <p:nvSpPr>
          <p:cNvPr id="4" name="文本框 3"/>
          <p:cNvSpPr txBox="1"/>
          <p:nvPr/>
        </p:nvSpPr>
        <p:spPr>
          <a:xfrm>
            <a:off x="3457575" y="971550"/>
            <a:ext cx="5676900" cy="0"/>
          </a:xfrm>
          <a:prstGeom prst="rect">
            <a:avLst/>
          </a:prstGeom>
          <a:noFill/>
        </p:spPr>
        <p:txBody>
          <a:bodyPr lIns="0" tIns="0" rIns="0" bIns="0" rtlCol="0">
            <a:spAutoFit/>
          </a:bodyPr>
          <a:lstStyle/>
          <a:p>
            <a:pPr marL="0" marR="0" lvl="0" indent="0" algn="l" fontAlgn="base">
              <a:lnSpc>
                <a:spcPct val="125000"/>
              </a:lnSpc>
            </a:pPr>
            <a:r>
              <a:rPr lang="en-US" sz="2300" u="none" spc="0">
                <a:solidFill>
                  <a:srgbClr val="FFFFFF">
                    <a:alpha val="100000"/>
                  </a:srgbClr>
                </a:solidFill>
                <a:latin typeface="微软雅黑"/>
              </a:rPr>
              <a:t>的电阻为  10Ω</a:t>
            </a:r>
          </a:p>
        </p:txBody>
      </p:sp>
      <p:sp>
        <p:nvSpPr>
          <p:cNvPr id="5" name="文本框 4"/>
          <p:cNvSpPr txBox="1"/>
          <p:nvPr/>
        </p:nvSpPr>
        <p:spPr>
          <a:xfrm>
            <a:off x="3381375" y="1943100"/>
            <a:ext cx="5753100" cy="0"/>
          </a:xfrm>
          <a:prstGeom prst="rect">
            <a:avLst/>
          </a:prstGeom>
          <a:noFill/>
        </p:spPr>
        <p:txBody>
          <a:bodyPr lIns="0" tIns="0" rIns="0" bIns="0" rtlCol="0">
            <a:spAutoFit/>
          </a:bodyPr>
          <a:lstStyle/>
          <a:p>
            <a:pPr marL="0" marR="0" lvl="0" indent="0" algn="l" fontAlgn="base">
              <a:lnSpc>
                <a:spcPct val="125000"/>
              </a:lnSpc>
            </a:pPr>
            <a:r>
              <a:rPr lang="en-US" sz="2300" u="none" spc="0">
                <a:solidFill>
                  <a:srgbClr val="FFFFFF">
                    <a:alpha val="100000"/>
                  </a:srgbClr>
                </a:solidFill>
                <a:latin typeface="微软雅黑"/>
              </a:rPr>
              <a:t>拉成长度是原来的2倍。</a:t>
            </a:r>
          </a:p>
        </p:txBody>
      </p:sp>
      <p:sp>
        <p:nvSpPr>
          <p:cNvPr id="6" name="文本框 5"/>
          <p:cNvSpPr txBox="1"/>
          <p:nvPr/>
        </p:nvSpPr>
        <p:spPr>
          <a:xfrm>
            <a:off x="3429000" y="2590800"/>
            <a:ext cx="5705475" cy="0"/>
          </a:xfrm>
          <a:prstGeom prst="rect">
            <a:avLst/>
          </a:prstGeom>
          <a:noFill/>
        </p:spPr>
        <p:txBody>
          <a:bodyPr lIns="0" tIns="0" rIns="0" bIns="0" rtlCol="0">
            <a:spAutoFit/>
          </a:bodyPr>
          <a:lstStyle/>
          <a:p>
            <a:pPr marL="0" marR="0" lvl="0" indent="0" algn="l" fontAlgn="base">
              <a:lnSpc>
                <a:spcPct val="125000"/>
              </a:lnSpc>
            </a:pPr>
            <a:r>
              <a:rPr lang="en-US" sz="2300" u="none" spc="0">
                <a:solidFill>
                  <a:srgbClr val="FFFFFF">
                    <a:alpha val="100000"/>
                  </a:srgbClr>
                </a:solidFill>
                <a:latin typeface="微软雅黑"/>
              </a:rPr>
              <a:t>它的电阻为多少?</a:t>
            </a:r>
          </a:p>
        </p:txBody>
      </p:sp>
      <p:sp>
        <p:nvSpPr>
          <p:cNvPr id="7" name="文本框 6"/>
          <p:cNvSpPr txBox="1"/>
          <p:nvPr/>
        </p:nvSpPr>
        <p:spPr>
          <a:xfrm>
            <a:off x="5676900" y="2590800"/>
            <a:ext cx="3457575" cy="0"/>
          </a:xfrm>
          <a:prstGeom prst="rect">
            <a:avLst/>
          </a:prstGeom>
          <a:noFill/>
        </p:spPr>
        <p:txBody>
          <a:bodyPr lIns="0" tIns="0" rIns="0" bIns="0" rtlCol="0">
            <a:spAutoFit/>
          </a:bodyPr>
          <a:lstStyle/>
          <a:p>
            <a:pPr marL="0" marR="0" lvl="0" indent="0" algn="l" fontAlgn="base">
              <a:lnSpc>
                <a:spcPct val="125000"/>
              </a:lnSpc>
            </a:pPr>
            <a:r>
              <a:rPr lang="en-US" sz="2300" u="none" spc="0">
                <a:solidFill>
                  <a:srgbClr val="FFD732">
                    <a:alpha val="100000"/>
                  </a:srgbClr>
                </a:solidFill>
                <a:latin typeface="微软雅黑"/>
              </a:rPr>
              <a:t>40欧</a:t>
            </a:r>
          </a:p>
        </p:txBody>
      </p:sp>
      <p:sp>
        <p:nvSpPr>
          <p:cNvPr id="8" name="文本框 7"/>
          <p:cNvSpPr txBox="1"/>
          <p:nvPr/>
        </p:nvSpPr>
        <p:spPr>
          <a:xfrm>
            <a:off x="1390650" y="3190875"/>
            <a:ext cx="7743825" cy="0"/>
          </a:xfrm>
          <a:prstGeom prst="rect">
            <a:avLst/>
          </a:prstGeom>
          <a:noFill/>
        </p:spPr>
        <p:txBody>
          <a:bodyPr lIns="0" tIns="0" rIns="0" bIns="0" rtlCol="0">
            <a:spAutoFit/>
          </a:bodyPr>
          <a:lstStyle/>
          <a:p>
            <a:pPr marL="0" marR="0" lvl="0" indent="0" algn="l" fontAlgn="base">
              <a:lnSpc>
                <a:spcPct val="125000"/>
              </a:lnSpc>
            </a:pPr>
            <a:r>
              <a:rPr lang="en-US" sz="2300" u="none" spc="0">
                <a:solidFill>
                  <a:srgbClr val="FFFFFF">
                    <a:alpha val="100000"/>
                  </a:srgbClr>
                </a:solidFill>
                <a:latin typeface="微软雅黑"/>
              </a:rPr>
              <a:t>压成长度是原来的0.5倍。</a:t>
            </a:r>
          </a:p>
        </p:txBody>
      </p:sp>
      <p:sp>
        <p:nvSpPr>
          <p:cNvPr id="9" name="文本框 8"/>
          <p:cNvSpPr txBox="1"/>
          <p:nvPr/>
        </p:nvSpPr>
        <p:spPr>
          <a:xfrm>
            <a:off x="2124075" y="3829050"/>
            <a:ext cx="7010400" cy="0"/>
          </a:xfrm>
          <a:prstGeom prst="rect">
            <a:avLst/>
          </a:prstGeom>
          <a:noFill/>
        </p:spPr>
        <p:txBody>
          <a:bodyPr lIns="0" tIns="0" rIns="0" bIns="0" rtlCol="0">
            <a:spAutoFit/>
          </a:bodyPr>
          <a:lstStyle/>
          <a:p>
            <a:pPr marL="0" marR="0" lvl="0" indent="0" algn="l" fontAlgn="base">
              <a:lnSpc>
                <a:spcPct val="125000"/>
              </a:lnSpc>
            </a:pPr>
            <a:r>
              <a:rPr lang="en-US" sz="2300" u="none" spc="0">
                <a:solidFill>
                  <a:srgbClr val="FFFFFF">
                    <a:alpha val="100000"/>
                  </a:srgbClr>
                </a:solidFill>
                <a:latin typeface="微软雅黑"/>
              </a:rPr>
              <a:t>它的电阻为多少?</a:t>
            </a:r>
          </a:p>
        </p:txBody>
      </p:sp>
      <p:sp>
        <p:nvSpPr>
          <p:cNvPr id="10" name="文本框 9"/>
          <p:cNvSpPr txBox="1"/>
          <p:nvPr/>
        </p:nvSpPr>
        <p:spPr>
          <a:xfrm>
            <a:off x="4362450" y="3819525"/>
            <a:ext cx="4772025" cy="0"/>
          </a:xfrm>
          <a:prstGeom prst="rect">
            <a:avLst/>
          </a:prstGeom>
          <a:noFill/>
        </p:spPr>
        <p:txBody>
          <a:bodyPr lIns="0" tIns="0" rIns="0" bIns="0" rtlCol="0">
            <a:spAutoFit/>
          </a:bodyPr>
          <a:lstStyle/>
          <a:p>
            <a:pPr marL="0" marR="0" lvl="0" indent="0" algn="l" fontAlgn="base">
              <a:lnSpc>
                <a:spcPct val="125000"/>
              </a:lnSpc>
            </a:pPr>
            <a:r>
              <a:rPr lang="en-US" sz="2300" u="none" spc="0">
                <a:solidFill>
                  <a:srgbClr val="FFD732">
                    <a:alpha val="100000"/>
                  </a:srgbClr>
                </a:solidFill>
                <a:latin typeface="微软雅黑"/>
              </a:rPr>
              <a:t>2.5欧</a:t>
            </a:r>
          </a:p>
        </p:txBody>
      </p:sp>
      <p:pic>
        <p:nvPicPr>
          <p:cNvPr id="11" name="图片 10"/>
          <p:cNvPicPr>
            <a:picLocks/>
          </p:cNvPicPr>
          <p:nvPr/>
        </p:nvPicPr>
        <p:blipFill>
          <a:blip r:embed="rId2"/>
          <a:stretch>
            <a:fillRect/>
          </a:stretch>
        </p:blipFill>
        <p:spPr>
          <a:xfrm>
            <a:off x="628650" y="1104900"/>
            <a:ext cx="2505075" cy="142875"/>
          </a:xfrm>
          <a:prstGeom prst="rect">
            <a:avLst/>
          </a:prstGeom>
        </p:spPr>
      </p:pic>
      <p:pic>
        <p:nvPicPr>
          <p:cNvPr id="12" name="图片 11"/>
          <p:cNvPicPr>
            <a:picLocks/>
          </p:cNvPicPr>
          <p:nvPr/>
        </p:nvPicPr>
        <p:blipFill>
          <a:blip r:embed="rId3"/>
          <a:stretch>
            <a:fillRect/>
          </a:stretch>
        </p:blipFill>
        <p:spPr>
          <a:xfrm>
            <a:off x="647700" y="1228725"/>
            <a:ext cx="1354849" cy="3038475"/>
          </a:xfrm>
          <a:prstGeom prst="rect">
            <a:avLst/>
          </a:prstGeom>
        </p:spPr>
      </p:pic>
      <p:pic>
        <p:nvPicPr>
          <p:cNvPr id="13" name="图片 12"/>
          <p:cNvPicPr>
            <a:picLocks/>
          </p:cNvPicPr>
          <p:nvPr/>
        </p:nvPicPr>
        <p:blipFill>
          <a:blip r:embed="rId4"/>
          <a:stretch>
            <a:fillRect/>
          </a:stretch>
        </p:blipFill>
        <p:spPr>
          <a:xfrm>
            <a:off x="609600" y="1276350"/>
            <a:ext cx="4800600" cy="1285875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8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6" grpId="0"/>
      <p:bldP spid="7" grpId="0"/>
      <p:bldP spid="8" grpId="0"/>
      <p:bldP spid="9" grpId="0"/>
      <p:bldP spid="10" grpId="0"/>
      <p:bldP spid="12" grpId="0"/>
      <p:bldP spid="13" grpId="0"/>
    </p:bldLst>
  </p:timing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383747">
            <a:alpha val="100000"/>
          </a:srgbClr>
        </a:solidFill>
        <a:effectLst/>
      </p:bgPr>
    </p:bg>
    <p:spTree>
      <p:nvGrpSpPr>
        <p:cNvPr id="1" name=""/>
        <p:cNvGrpSpPr/>
        <p:nvPr/>
      </p:nvGrpSpPr>
      <p:grpSpPr>
        <a:xfrm>
          <a:off x="381000" y="266700"/>
          <a:ext cx="9134475" cy="3238500"/>
          <a:chOff x="381000" y="266700"/>
          <a:chExt cx="9134475" cy="3238500"/>
        </a:xfrm>
      </p:grpSpPr>
      <p:sp>
        <p:nvSpPr>
          <p:cNvPr id="2" name="文本框 1"/>
          <p:cNvSpPr txBox="1"/>
          <p:nvPr/>
        </p:nvSpPr>
        <p:spPr>
          <a:xfrm>
            <a:off x="628650" y="866775"/>
            <a:ext cx="8505825" cy="0"/>
          </a:xfrm>
          <a:prstGeom prst="rect">
            <a:avLst/>
          </a:prstGeom>
          <a:noFill/>
        </p:spPr>
        <p:txBody>
          <a:bodyPr lIns="0" tIns="0" rIns="0" bIns="0" rtlCol="0">
            <a:spAutoFit/>
          </a:bodyPr>
          <a:lstStyle/>
          <a:p>
            <a:pPr marL="0" marR="0" lvl="0" indent="0" algn="l" fontAlgn="base">
              <a:lnSpc>
                <a:spcPct val="125000"/>
              </a:lnSpc>
            </a:pPr>
            <a:r>
              <a:rPr lang="en-US" sz="2300" u="none" spc="0">
                <a:solidFill>
                  <a:srgbClr val="FFFFFF">
                    <a:alpha val="100000"/>
                  </a:srgbClr>
                </a:solidFill>
                <a:latin typeface="微软雅黑"/>
              </a:rPr>
              <a:t>1、物理学中，用______来表示导体对电流阻碍作用的大小。</a:t>
            </a:r>
          </a:p>
        </p:txBody>
      </p:sp>
      <p:sp>
        <p:nvSpPr>
          <p:cNvPr id="3" name="文本框 2"/>
          <p:cNvSpPr txBox="1"/>
          <p:nvPr/>
        </p:nvSpPr>
        <p:spPr>
          <a:xfrm>
            <a:off x="628650" y="1847850"/>
            <a:ext cx="8505825" cy="0"/>
          </a:xfrm>
          <a:prstGeom prst="rect">
            <a:avLst/>
          </a:prstGeom>
          <a:noFill/>
        </p:spPr>
        <p:txBody>
          <a:bodyPr lIns="0" tIns="0" rIns="0" bIns="0" rtlCol="0">
            <a:spAutoFit/>
          </a:bodyPr>
          <a:lstStyle/>
          <a:p>
            <a:pPr marL="0" marR="0" lvl="0" indent="0" algn="l" fontAlgn="base">
              <a:lnSpc>
                <a:spcPct val="125000"/>
              </a:lnSpc>
            </a:pPr>
            <a:r>
              <a:rPr lang="en-US" sz="2300" u="none" spc="0">
                <a:solidFill>
                  <a:srgbClr val="FFFFFF">
                    <a:alpha val="100000"/>
                  </a:srgbClr>
                </a:solidFill>
                <a:latin typeface="微软雅黑"/>
              </a:rPr>
              <a:t>2、电阻的单位是______ ，简称___ ，符号___。</a:t>
            </a:r>
          </a:p>
        </p:txBody>
      </p:sp>
      <p:sp>
        <p:nvSpPr>
          <p:cNvPr id="4" name="文本框 3"/>
          <p:cNvSpPr txBox="1"/>
          <p:nvPr/>
        </p:nvSpPr>
        <p:spPr>
          <a:xfrm>
            <a:off x="628650" y="2800350"/>
            <a:ext cx="7648575" cy="0"/>
          </a:xfrm>
          <a:prstGeom prst="rect">
            <a:avLst/>
          </a:prstGeom>
          <a:noFill/>
        </p:spPr>
        <p:txBody>
          <a:bodyPr lIns="0" tIns="0" rIns="0" bIns="0" rtlCol="0">
            <a:spAutoFit/>
          </a:bodyPr>
          <a:lstStyle/>
          <a:p>
            <a:pPr marL="0" marR="0" lvl="0" indent="0" algn="l" fontAlgn="base">
              <a:lnSpc>
                <a:spcPct val="125000"/>
              </a:lnSpc>
            </a:pPr>
            <a:r>
              <a:rPr lang="en-US" sz="2300" u="none" spc="0">
                <a:solidFill>
                  <a:srgbClr val="FFFFFF">
                    <a:alpha val="100000"/>
                  </a:srgbClr>
                </a:solidFill>
                <a:latin typeface="微软雅黑"/>
              </a:rPr>
              <a:t>3、电阻是导体本身的性质。它的大小取决于导体的______ 、 ______ 、 _________ 。</a:t>
            </a:r>
          </a:p>
        </p:txBody>
      </p:sp>
      <p:sp>
        <p:nvSpPr>
          <p:cNvPr id="5" name="文本框 4"/>
          <p:cNvSpPr txBox="1"/>
          <p:nvPr/>
        </p:nvSpPr>
        <p:spPr>
          <a:xfrm>
            <a:off x="2857500" y="1828800"/>
            <a:ext cx="6276975" cy="0"/>
          </a:xfrm>
          <a:prstGeom prst="rect">
            <a:avLst/>
          </a:prstGeom>
          <a:noFill/>
        </p:spPr>
        <p:txBody>
          <a:bodyPr lIns="0" tIns="0" rIns="0" bIns="0" rtlCol="0">
            <a:spAutoFit/>
          </a:bodyPr>
          <a:lstStyle/>
          <a:p>
            <a:pPr marL="0" marR="0" lvl="0" indent="0" algn="l" fontAlgn="base">
              <a:lnSpc>
                <a:spcPct val="125000"/>
              </a:lnSpc>
            </a:pPr>
            <a:r>
              <a:rPr lang="en-US" sz="2300" u="none" spc="0">
                <a:solidFill>
                  <a:srgbClr val="FFD732">
                    <a:alpha val="100000"/>
                  </a:srgbClr>
                </a:solidFill>
                <a:latin typeface="微软雅黑"/>
              </a:rPr>
              <a:t>欧姆</a:t>
            </a:r>
          </a:p>
        </p:txBody>
      </p:sp>
      <p:sp>
        <p:nvSpPr>
          <p:cNvPr id="6" name="文本框 5"/>
          <p:cNvSpPr txBox="1"/>
          <p:nvPr/>
        </p:nvSpPr>
        <p:spPr>
          <a:xfrm>
            <a:off x="5905500" y="1847850"/>
            <a:ext cx="3228975" cy="0"/>
          </a:xfrm>
          <a:prstGeom prst="rect">
            <a:avLst/>
          </a:prstGeom>
          <a:noFill/>
        </p:spPr>
        <p:txBody>
          <a:bodyPr lIns="0" tIns="0" rIns="0" bIns="0" rtlCol="0">
            <a:spAutoFit/>
          </a:bodyPr>
          <a:lstStyle/>
          <a:p>
            <a:pPr marL="0" marR="0" lvl="0" indent="0" algn="l" fontAlgn="base">
              <a:lnSpc>
                <a:spcPct val="125000"/>
              </a:lnSpc>
            </a:pPr>
            <a:r>
              <a:rPr lang="en-US" sz="2300" u="none" spc="0">
                <a:solidFill>
                  <a:srgbClr val="FFD732">
                    <a:alpha val="100000"/>
                  </a:srgbClr>
                </a:solidFill>
                <a:latin typeface="微软雅黑"/>
              </a:rPr>
              <a:t>Ω</a:t>
            </a:r>
          </a:p>
        </p:txBody>
      </p:sp>
      <p:sp>
        <p:nvSpPr>
          <p:cNvPr id="7" name="文本框 6"/>
          <p:cNvSpPr txBox="1"/>
          <p:nvPr/>
        </p:nvSpPr>
        <p:spPr>
          <a:xfrm>
            <a:off x="7162800" y="2790825"/>
            <a:ext cx="1971675" cy="0"/>
          </a:xfrm>
          <a:prstGeom prst="rect">
            <a:avLst/>
          </a:prstGeom>
          <a:noFill/>
        </p:spPr>
        <p:txBody>
          <a:bodyPr lIns="0" tIns="0" rIns="0" bIns="0" rtlCol="0">
            <a:spAutoFit/>
          </a:bodyPr>
          <a:lstStyle/>
          <a:p>
            <a:pPr marL="0" marR="0" lvl="0" indent="0" algn="l" fontAlgn="base">
              <a:lnSpc>
                <a:spcPct val="125000"/>
              </a:lnSpc>
            </a:pPr>
            <a:r>
              <a:rPr lang="en-US" sz="2300" u="none" spc="0">
                <a:solidFill>
                  <a:srgbClr val="FFD732">
                    <a:alpha val="100000"/>
                  </a:srgbClr>
                </a:solidFill>
                <a:latin typeface="微软雅黑"/>
              </a:rPr>
              <a:t>材料</a:t>
            </a:r>
          </a:p>
        </p:txBody>
      </p:sp>
      <p:sp>
        <p:nvSpPr>
          <p:cNvPr id="8" name="文本框 7"/>
          <p:cNvSpPr txBox="1"/>
          <p:nvPr/>
        </p:nvSpPr>
        <p:spPr>
          <a:xfrm>
            <a:off x="704850" y="3209925"/>
            <a:ext cx="8429625" cy="0"/>
          </a:xfrm>
          <a:prstGeom prst="rect">
            <a:avLst/>
          </a:prstGeom>
          <a:noFill/>
        </p:spPr>
        <p:txBody>
          <a:bodyPr lIns="0" tIns="0" rIns="0" bIns="0" rtlCol="0">
            <a:spAutoFit/>
          </a:bodyPr>
          <a:lstStyle/>
          <a:p>
            <a:pPr marL="0" marR="0" lvl="0" indent="0" algn="l" fontAlgn="base">
              <a:lnSpc>
                <a:spcPct val="125000"/>
              </a:lnSpc>
            </a:pPr>
            <a:r>
              <a:rPr lang="en-US" sz="2300" u="none" spc="0">
                <a:solidFill>
                  <a:srgbClr val="FFD732">
                    <a:alpha val="100000"/>
                  </a:srgbClr>
                </a:solidFill>
                <a:latin typeface="微软雅黑"/>
              </a:rPr>
              <a:t>长度</a:t>
            </a:r>
          </a:p>
        </p:txBody>
      </p:sp>
      <p:sp>
        <p:nvSpPr>
          <p:cNvPr id="9" name="文本框 8"/>
          <p:cNvSpPr txBox="1"/>
          <p:nvPr/>
        </p:nvSpPr>
        <p:spPr>
          <a:xfrm>
            <a:off x="1847850" y="3238500"/>
            <a:ext cx="7286625" cy="0"/>
          </a:xfrm>
          <a:prstGeom prst="rect">
            <a:avLst/>
          </a:prstGeom>
          <a:noFill/>
        </p:spPr>
        <p:txBody>
          <a:bodyPr lIns="0" tIns="0" rIns="0" bIns="0" rtlCol="0">
            <a:spAutoFit/>
          </a:bodyPr>
          <a:lstStyle/>
          <a:p>
            <a:pPr marL="0" marR="0" lvl="0" indent="0" algn="l" fontAlgn="base">
              <a:lnSpc>
                <a:spcPct val="125000"/>
              </a:lnSpc>
            </a:pPr>
            <a:r>
              <a:rPr lang="en-US" sz="2300" u="none" spc="0">
                <a:solidFill>
                  <a:srgbClr val="FFD732">
                    <a:alpha val="100000"/>
                  </a:srgbClr>
                </a:solidFill>
                <a:latin typeface="微软雅黑"/>
              </a:rPr>
              <a:t>横截面积</a:t>
            </a:r>
          </a:p>
        </p:txBody>
      </p:sp>
      <p:sp>
        <p:nvSpPr>
          <p:cNvPr id="10" name="文本框 9"/>
          <p:cNvSpPr txBox="1"/>
          <p:nvPr/>
        </p:nvSpPr>
        <p:spPr>
          <a:xfrm>
            <a:off x="381000" y="390525"/>
            <a:ext cx="57150" cy="304800"/>
          </a:xfrm>
          <a:prstGeom prst="rect">
            <a:avLst/>
          </a:prstGeom>
          <a:solidFill>
            <a:srgbClr val="F65D5D">
              <a:alpha val="100000"/>
            </a:srgbClr>
          </a:solidFill>
        </p:spPr>
        <p:txBody>
          <a:bodyPr lIns="91440" tIns="45720" rIns="91440" bIns="45720" rtlCol="0">
            <a:spAutoFit/>
          </a:bodyPr>
          <a:lstStyle/>
          <a:p>
            <a:pPr marL="0" marR="0" lvl="0" indent="0" algn="l" fontAlgn="base">
              <a:lnSpc>
                <a:spcPct val="100000"/>
              </a:lnSpc>
            </a:pPr>
            <a:endParaRPr/>
          </a:p>
        </p:txBody>
      </p:sp>
      <p:sp>
        <p:nvSpPr>
          <p:cNvPr id="11" name="文本框 10"/>
          <p:cNvSpPr txBox="1"/>
          <p:nvPr/>
        </p:nvSpPr>
        <p:spPr>
          <a:xfrm>
            <a:off x="628650" y="266700"/>
            <a:ext cx="8505825" cy="0"/>
          </a:xfrm>
          <a:prstGeom prst="rect">
            <a:avLst/>
          </a:prstGeom>
          <a:noFill/>
        </p:spPr>
        <p:txBody>
          <a:bodyPr lIns="0" tIns="0" rIns="0" bIns="0" rtlCol="0">
            <a:spAutoFit/>
          </a:bodyPr>
          <a:lstStyle/>
          <a:p>
            <a:pPr marL="0" marR="0" lvl="0" indent="0" algn="l" fontAlgn="base">
              <a:lnSpc>
                <a:spcPct val="125000"/>
              </a:lnSpc>
            </a:pPr>
            <a:r>
              <a:rPr lang="en-US" sz="2400" b="1" u="none" spc="0">
                <a:solidFill>
                  <a:srgbClr val="FFFFFF">
                    <a:alpha val="100000"/>
                  </a:srgbClr>
                </a:solidFill>
                <a:latin typeface="微软雅黑"/>
              </a:rPr>
              <a:t>总结</a:t>
            </a:r>
          </a:p>
        </p:txBody>
      </p:sp>
      <p:sp>
        <p:nvSpPr>
          <p:cNvPr id="12" name="文本框 11"/>
          <p:cNvSpPr txBox="1"/>
          <p:nvPr/>
        </p:nvSpPr>
        <p:spPr>
          <a:xfrm>
            <a:off x="2886075" y="857250"/>
            <a:ext cx="6248400" cy="0"/>
          </a:xfrm>
          <a:prstGeom prst="rect">
            <a:avLst/>
          </a:prstGeom>
          <a:noFill/>
        </p:spPr>
        <p:txBody>
          <a:bodyPr lIns="0" tIns="0" rIns="0" bIns="0" rtlCol="0">
            <a:spAutoFit/>
          </a:bodyPr>
          <a:lstStyle/>
          <a:p>
            <a:pPr marL="0" marR="0" lvl="0" indent="0" algn="l" fontAlgn="base">
              <a:lnSpc>
                <a:spcPct val="125000"/>
              </a:lnSpc>
            </a:pPr>
            <a:r>
              <a:rPr lang="en-US" sz="2300" u="none" spc="0">
                <a:solidFill>
                  <a:srgbClr val="FFD732">
                    <a:alpha val="100000"/>
                  </a:srgbClr>
                </a:solidFill>
                <a:latin typeface="微软雅黑"/>
              </a:rPr>
              <a:t>电阻</a:t>
            </a:r>
          </a:p>
        </p:txBody>
      </p:sp>
      <p:sp>
        <p:nvSpPr>
          <p:cNvPr id="13" name="文本框 12"/>
          <p:cNvSpPr txBox="1"/>
          <p:nvPr/>
        </p:nvSpPr>
        <p:spPr>
          <a:xfrm>
            <a:off x="4562475" y="1857375"/>
            <a:ext cx="4572000" cy="0"/>
          </a:xfrm>
          <a:prstGeom prst="rect">
            <a:avLst/>
          </a:prstGeom>
          <a:noFill/>
        </p:spPr>
        <p:txBody>
          <a:bodyPr lIns="0" tIns="0" rIns="0" bIns="0" rtlCol="0">
            <a:spAutoFit/>
          </a:bodyPr>
          <a:lstStyle/>
          <a:p>
            <a:pPr marL="0" marR="0" lvl="0" indent="0" algn="l" fontAlgn="base">
              <a:lnSpc>
                <a:spcPct val="125000"/>
              </a:lnSpc>
            </a:pPr>
            <a:r>
              <a:rPr lang="en-US" sz="2300" u="none" spc="0">
                <a:solidFill>
                  <a:srgbClr val="FFD732">
                    <a:alpha val="100000"/>
                  </a:srgbClr>
                </a:solidFill>
                <a:latin typeface="微软雅黑"/>
              </a:rPr>
              <a:t>欧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4" grpId="0"/>
      <p:bldP spid="5" grpId="0"/>
      <p:bldP spid="6" grpId="0"/>
      <p:bldP spid="7" grpId="0"/>
      <p:bldP spid="8" grpId="0"/>
      <p:bldP spid="9" grpId="0"/>
      <p:bldP spid="12" grpId="0"/>
      <p:bldP spid="13" grpId="0"/>
    </p:bldLst>
  </p:timing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383747">
            <a:alpha val="100000"/>
          </a:srgbClr>
        </a:solidFill>
        <a:effectLst/>
      </p:bgPr>
    </p:bg>
    <p:spTree>
      <p:nvGrpSpPr>
        <p:cNvPr id="1" name=""/>
        <p:cNvGrpSpPr/>
        <p:nvPr/>
      </p:nvGrpSpPr>
      <p:grpSpPr>
        <a:xfrm>
          <a:off x="381000" y="266700"/>
          <a:ext cx="9134475" cy="3238500"/>
          <a:chOff x="381000" y="266700"/>
          <a:chExt cx="9134475" cy="3238500"/>
        </a:xfrm>
      </p:grpSpPr>
      <p:sp>
        <p:nvSpPr>
          <p:cNvPr id="2" name="文本框 1"/>
          <p:cNvSpPr txBox="1"/>
          <p:nvPr/>
        </p:nvSpPr>
        <p:spPr>
          <a:xfrm>
            <a:off x="381000" y="390525"/>
            <a:ext cx="57150" cy="304800"/>
          </a:xfrm>
          <a:prstGeom prst="rect">
            <a:avLst/>
          </a:prstGeom>
          <a:solidFill>
            <a:srgbClr val="F65D5D">
              <a:alpha val="100000"/>
            </a:srgbClr>
          </a:solidFill>
        </p:spPr>
        <p:txBody>
          <a:bodyPr lIns="91440" tIns="45720" rIns="91440" bIns="45720" rtlCol="0">
            <a:spAutoFit/>
          </a:bodyPr>
          <a:lstStyle/>
          <a:p>
            <a:pPr marL="0" marR="0" lvl="0" indent="0" algn="l" fontAlgn="base">
              <a:lnSpc>
                <a:spcPct val="100000"/>
              </a:lnSpc>
            </a:pPr>
            <a:endParaRPr/>
          </a:p>
        </p:txBody>
      </p:sp>
      <p:sp>
        <p:nvSpPr>
          <p:cNvPr id="3" name="文本框 2"/>
          <p:cNvSpPr txBox="1"/>
          <p:nvPr/>
        </p:nvSpPr>
        <p:spPr>
          <a:xfrm>
            <a:off x="628650" y="266700"/>
            <a:ext cx="8505825" cy="0"/>
          </a:xfrm>
          <a:prstGeom prst="rect">
            <a:avLst/>
          </a:prstGeom>
          <a:noFill/>
        </p:spPr>
        <p:txBody>
          <a:bodyPr lIns="0" tIns="0" rIns="0" bIns="0" rtlCol="0">
            <a:spAutoFit/>
          </a:bodyPr>
          <a:lstStyle/>
          <a:p>
            <a:pPr marL="0" marR="0" lvl="0" indent="0" algn="l" fontAlgn="base">
              <a:lnSpc>
                <a:spcPct val="125000"/>
              </a:lnSpc>
            </a:pPr>
            <a:r>
              <a:rPr lang="en-US" sz="2400" b="1" u="none" spc="0">
                <a:solidFill>
                  <a:srgbClr val="FFFFFF">
                    <a:alpha val="100000"/>
                  </a:srgbClr>
                </a:solidFill>
                <a:latin typeface="微软雅黑"/>
              </a:rPr>
              <a:t>总结</a:t>
            </a:r>
          </a:p>
        </p:txBody>
      </p:sp>
      <p:sp>
        <p:nvSpPr>
          <p:cNvPr id="4" name="文本框 3"/>
          <p:cNvSpPr txBox="1"/>
          <p:nvPr/>
        </p:nvSpPr>
        <p:spPr>
          <a:xfrm>
            <a:off x="628650" y="866775"/>
            <a:ext cx="8505825" cy="0"/>
          </a:xfrm>
          <a:prstGeom prst="rect">
            <a:avLst/>
          </a:prstGeom>
          <a:noFill/>
        </p:spPr>
        <p:txBody>
          <a:bodyPr lIns="0" tIns="0" rIns="0" bIns="0" rtlCol="0">
            <a:spAutoFit/>
          </a:bodyPr>
          <a:lstStyle/>
          <a:p>
            <a:pPr marL="0" marR="0" lvl="0" indent="0" algn="l" fontAlgn="base">
              <a:lnSpc>
                <a:spcPct val="125000"/>
              </a:lnSpc>
            </a:pPr>
            <a:r>
              <a:rPr lang="en-US" sz="2300" u="none" spc="0">
                <a:solidFill>
                  <a:srgbClr val="FFFFFF">
                    <a:alpha val="100000"/>
                  </a:srgbClr>
                </a:solidFill>
                <a:latin typeface="微软雅黑"/>
              </a:rPr>
              <a:t>1、物理学中，用______来表示导体对电流阻碍作用的大小。</a:t>
            </a:r>
          </a:p>
        </p:txBody>
      </p:sp>
      <p:sp>
        <p:nvSpPr>
          <p:cNvPr id="5" name="文本框 4"/>
          <p:cNvSpPr txBox="1"/>
          <p:nvPr/>
        </p:nvSpPr>
        <p:spPr>
          <a:xfrm>
            <a:off x="628650" y="1847850"/>
            <a:ext cx="8505825" cy="0"/>
          </a:xfrm>
          <a:prstGeom prst="rect">
            <a:avLst/>
          </a:prstGeom>
          <a:noFill/>
        </p:spPr>
        <p:txBody>
          <a:bodyPr lIns="0" tIns="0" rIns="0" bIns="0" rtlCol="0">
            <a:spAutoFit/>
          </a:bodyPr>
          <a:lstStyle/>
          <a:p>
            <a:pPr marL="0" marR="0" lvl="0" indent="0" algn="l" fontAlgn="base">
              <a:lnSpc>
                <a:spcPct val="125000"/>
              </a:lnSpc>
            </a:pPr>
            <a:r>
              <a:rPr lang="en-US" sz="2300" u="none" spc="0">
                <a:solidFill>
                  <a:srgbClr val="FFFFFF">
                    <a:alpha val="100000"/>
                  </a:srgbClr>
                </a:solidFill>
                <a:latin typeface="微软雅黑"/>
              </a:rPr>
              <a:t>2、电阻的单位是______ ，简称___ ，符号___。</a:t>
            </a:r>
          </a:p>
        </p:txBody>
      </p:sp>
      <p:sp>
        <p:nvSpPr>
          <p:cNvPr id="6" name="文本框 5"/>
          <p:cNvSpPr txBox="1"/>
          <p:nvPr/>
        </p:nvSpPr>
        <p:spPr>
          <a:xfrm>
            <a:off x="628650" y="2800350"/>
            <a:ext cx="7648575" cy="0"/>
          </a:xfrm>
          <a:prstGeom prst="rect">
            <a:avLst/>
          </a:prstGeom>
          <a:noFill/>
        </p:spPr>
        <p:txBody>
          <a:bodyPr lIns="0" tIns="0" rIns="0" bIns="0" rtlCol="0">
            <a:spAutoFit/>
          </a:bodyPr>
          <a:lstStyle/>
          <a:p>
            <a:pPr marL="0" marR="0" lvl="0" indent="0" algn="l" fontAlgn="base">
              <a:lnSpc>
                <a:spcPct val="125000"/>
              </a:lnSpc>
            </a:pPr>
            <a:r>
              <a:rPr lang="en-US" sz="2300" u="none" spc="0">
                <a:solidFill>
                  <a:srgbClr val="FFFFFF">
                    <a:alpha val="100000"/>
                  </a:srgbClr>
                </a:solidFill>
                <a:latin typeface="微软雅黑"/>
              </a:rPr>
              <a:t>3、电阻是导体本身的性质。它的大小取决于导体的______ 、 ______ 、 _________ 、 ______。</a:t>
            </a:r>
          </a:p>
        </p:txBody>
      </p:sp>
      <p:sp>
        <p:nvSpPr>
          <p:cNvPr id="7" name="文本框 6"/>
          <p:cNvSpPr txBox="1"/>
          <p:nvPr/>
        </p:nvSpPr>
        <p:spPr>
          <a:xfrm>
            <a:off x="2857500" y="1828800"/>
            <a:ext cx="6276975" cy="0"/>
          </a:xfrm>
          <a:prstGeom prst="rect">
            <a:avLst/>
          </a:prstGeom>
          <a:noFill/>
        </p:spPr>
        <p:txBody>
          <a:bodyPr lIns="0" tIns="0" rIns="0" bIns="0" rtlCol="0">
            <a:spAutoFit/>
          </a:bodyPr>
          <a:lstStyle/>
          <a:p>
            <a:pPr marL="0" marR="0" lvl="0" indent="0" algn="l" fontAlgn="base">
              <a:lnSpc>
                <a:spcPct val="125000"/>
              </a:lnSpc>
            </a:pPr>
            <a:r>
              <a:rPr lang="en-US" sz="2300" u="none" spc="0">
                <a:solidFill>
                  <a:srgbClr val="FFD732">
                    <a:alpha val="100000"/>
                  </a:srgbClr>
                </a:solidFill>
                <a:latin typeface="微软雅黑"/>
              </a:rPr>
              <a:t>欧姆</a:t>
            </a:r>
          </a:p>
        </p:txBody>
      </p:sp>
      <p:sp>
        <p:nvSpPr>
          <p:cNvPr id="8" name="文本框 7"/>
          <p:cNvSpPr txBox="1"/>
          <p:nvPr/>
        </p:nvSpPr>
        <p:spPr>
          <a:xfrm>
            <a:off x="5905500" y="1847850"/>
            <a:ext cx="3228975" cy="0"/>
          </a:xfrm>
          <a:prstGeom prst="rect">
            <a:avLst/>
          </a:prstGeom>
          <a:noFill/>
        </p:spPr>
        <p:txBody>
          <a:bodyPr lIns="0" tIns="0" rIns="0" bIns="0" rtlCol="0">
            <a:spAutoFit/>
          </a:bodyPr>
          <a:lstStyle/>
          <a:p>
            <a:pPr marL="0" marR="0" lvl="0" indent="0" algn="l" fontAlgn="base">
              <a:lnSpc>
                <a:spcPct val="125000"/>
              </a:lnSpc>
            </a:pPr>
            <a:r>
              <a:rPr lang="en-US" sz="2300" u="none" spc="0">
                <a:solidFill>
                  <a:srgbClr val="FFD732">
                    <a:alpha val="100000"/>
                  </a:srgbClr>
                </a:solidFill>
                <a:latin typeface="微软雅黑"/>
              </a:rPr>
              <a:t>Ω</a:t>
            </a:r>
          </a:p>
        </p:txBody>
      </p:sp>
      <p:sp>
        <p:nvSpPr>
          <p:cNvPr id="9" name="文本框 8"/>
          <p:cNvSpPr txBox="1"/>
          <p:nvPr/>
        </p:nvSpPr>
        <p:spPr>
          <a:xfrm>
            <a:off x="7162800" y="2790825"/>
            <a:ext cx="1971675" cy="0"/>
          </a:xfrm>
          <a:prstGeom prst="rect">
            <a:avLst/>
          </a:prstGeom>
          <a:noFill/>
        </p:spPr>
        <p:txBody>
          <a:bodyPr lIns="0" tIns="0" rIns="0" bIns="0" rtlCol="0">
            <a:spAutoFit/>
          </a:bodyPr>
          <a:lstStyle/>
          <a:p>
            <a:pPr marL="0" marR="0" lvl="0" indent="0" algn="l" fontAlgn="base">
              <a:lnSpc>
                <a:spcPct val="125000"/>
              </a:lnSpc>
            </a:pPr>
            <a:r>
              <a:rPr lang="en-US" sz="2300" u="none" spc="0">
                <a:solidFill>
                  <a:srgbClr val="FFD732">
                    <a:alpha val="100000"/>
                  </a:srgbClr>
                </a:solidFill>
                <a:latin typeface="微软雅黑"/>
              </a:rPr>
              <a:t>材料</a:t>
            </a:r>
          </a:p>
        </p:txBody>
      </p:sp>
      <p:sp>
        <p:nvSpPr>
          <p:cNvPr id="10" name="文本框 9"/>
          <p:cNvSpPr txBox="1"/>
          <p:nvPr/>
        </p:nvSpPr>
        <p:spPr>
          <a:xfrm>
            <a:off x="704850" y="3209925"/>
            <a:ext cx="8429625" cy="0"/>
          </a:xfrm>
          <a:prstGeom prst="rect">
            <a:avLst/>
          </a:prstGeom>
          <a:noFill/>
        </p:spPr>
        <p:txBody>
          <a:bodyPr lIns="0" tIns="0" rIns="0" bIns="0" rtlCol="0">
            <a:spAutoFit/>
          </a:bodyPr>
          <a:lstStyle/>
          <a:p>
            <a:pPr marL="0" marR="0" lvl="0" indent="0" algn="l" fontAlgn="base">
              <a:lnSpc>
                <a:spcPct val="125000"/>
              </a:lnSpc>
            </a:pPr>
            <a:r>
              <a:rPr lang="en-US" sz="2300" u="none" spc="0">
                <a:solidFill>
                  <a:srgbClr val="FFD732">
                    <a:alpha val="100000"/>
                  </a:srgbClr>
                </a:solidFill>
                <a:latin typeface="微软雅黑"/>
              </a:rPr>
              <a:t>长度</a:t>
            </a:r>
          </a:p>
        </p:txBody>
      </p:sp>
      <p:sp>
        <p:nvSpPr>
          <p:cNvPr id="11" name="文本框 10"/>
          <p:cNvSpPr txBox="1"/>
          <p:nvPr/>
        </p:nvSpPr>
        <p:spPr>
          <a:xfrm>
            <a:off x="1847850" y="3238500"/>
            <a:ext cx="7286625" cy="0"/>
          </a:xfrm>
          <a:prstGeom prst="rect">
            <a:avLst/>
          </a:prstGeom>
          <a:noFill/>
        </p:spPr>
        <p:txBody>
          <a:bodyPr lIns="0" tIns="0" rIns="0" bIns="0" rtlCol="0">
            <a:spAutoFit/>
          </a:bodyPr>
          <a:lstStyle/>
          <a:p>
            <a:pPr marL="0" marR="0" lvl="0" indent="0" algn="l" fontAlgn="base">
              <a:lnSpc>
                <a:spcPct val="125000"/>
              </a:lnSpc>
            </a:pPr>
            <a:r>
              <a:rPr lang="en-US" sz="2300" u="none" spc="0">
                <a:solidFill>
                  <a:srgbClr val="FFD732">
                    <a:alpha val="100000"/>
                  </a:srgbClr>
                </a:solidFill>
                <a:latin typeface="微软雅黑"/>
              </a:rPr>
              <a:t>横截面积</a:t>
            </a:r>
          </a:p>
        </p:txBody>
      </p:sp>
      <p:sp>
        <p:nvSpPr>
          <p:cNvPr id="12" name="文本框 11"/>
          <p:cNvSpPr txBox="1"/>
          <p:nvPr/>
        </p:nvSpPr>
        <p:spPr>
          <a:xfrm>
            <a:off x="2886075" y="857250"/>
            <a:ext cx="6248400" cy="0"/>
          </a:xfrm>
          <a:prstGeom prst="rect">
            <a:avLst/>
          </a:prstGeom>
          <a:noFill/>
        </p:spPr>
        <p:txBody>
          <a:bodyPr lIns="0" tIns="0" rIns="0" bIns="0" rtlCol="0">
            <a:spAutoFit/>
          </a:bodyPr>
          <a:lstStyle/>
          <a:p>
            <a:pPr marL="0" marR="0" lvl="0" indent="0" algn="l" fontAlgn="base">
              <a:lnSpc>
                <a:spcPct val="125000"/>
              </a:lnSpc>
            </a:pPr>
            <a:r>
              <a:rPr lang="en-US" sz="2300" u="none" spc="0">
                <a:solidFill>
                  <a:srgbClr val="FFD732">
                    <a:alpha val="100000"/>
                  </a:srgbClr>
                </a:solidFill>
                <a:latin typeface="微软雅黑"/>
              </a:rPr>
              <a:t>电阻</a:t>
            </a:r>
          </a:p>
        </p:txBody>
      </p:sp>
      <p:sp>
        <p:nvSpPr>
          <p:cNvPr id="13" name="文本框 12"/>
          <p:cNvSpPr txBox="1"/>
          <p:nvPr/>
        </p:nvSpPr>
        <p:spPr>
          <a:xfrm>
            <a:off x="4562475" y="1857375"/>
            <a:ext cx="4572000" cy="0"/>
          </a:xfrm>
          <a:prstGeom prst="rect">
            <a:avLst/>
          </a:prstGeom>
          <a:noFill/>
        </p:spPr>
        <p:txBody>
          <a:bodyPr lIns="0" tIns="0" rIns="0" bIns="0" rtlCol="0">
            <a:spAutoFit/>
          </a:bodyPr>
          <a:lstStyle/>
          <a:p>
            <a:pPr marL="0" marR="0" lvl="0" indent="0" algn="l" fontAlgn="base">
              <a:lnSpc>
                <a:spcPct val="125000"/>
              </a:lnSpc>
            </a:pPr>
            <a:r>
              <a:rPr lang="en-US" sz="2300" u="none" spc="0">
                <a:solidFill>
                  <a:srgbClr val="FFD732">
                    <a:alpha val="100000"/>
                  </a:srgbClr>
                </a:solidFill>
                <a:latin typeface="微软雅黑"/>
              </a:rPr>
              <a:t>欧</a:t>
            </a:r>
          </a:p>
        </p:txBody>
      </p:sp>
      <p:sp>
        <p:nvSpPr>
          <p:cNvPr id="14" name="文本框 13"/>
          <p:cNvSpPr txBox="1"/>
          <p:nvPr/>
        </p:nvSpPr>
        <p:spPr>
          <a:xfrm>
            <a:off x="3495675" y="3238500"/>
            <a:ext cx="5638800" cy="0"/>
          </a:xfrm>
          <a:prstGeom prst="rect">
            <a:avLst/>
          </a:prstGeom>
          <a:noFill/>
        </p:spPr>
        <p:txBody>
          <a:bodyPr lIns="0" tIns="0" rIns="0" bIns="0" rtlCol="0">
            <a:spAutoFit/>
          </a:bodyPr>
          <a:lstStyle/>
          <a:p>
            <a:pPr marL="0" marR="0" lvl="0" indent="0" algn="l" fontAlgn="base">
              <a:lnSpc>
                <a:spcPct val="125000"/>
              </a:lnSpc>
            </a:pPr>
            <a:r>
              <a:rPr lang="en-US" sz="2300" u="none" spc="0">
                <a:solidFill>
                  <a:srgbClr val="FFD732">
                    <a:alpha val="100000"/>
                  </a:srgbClr>
                </a:solidFill>
                <a:latin typeface="微软雅黑"/>
              </a:rPr>
              <a:t>温度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6" grpId="0"/>
      <p:bldP spid="7" grpId="0"/>
      <p:bldP spid="8" grpId="0"/>
      <p:bldP spid="9" grpId="0"/>
      <p:bldP spid="10" grpId="0"/>
      <p:bldP spid="11" grpId="0"/>
      <p:bldP spid="12" grpId="0"/>
      <p:bldP spid="13" grpId="0"/>
      <p:bldP spid="14" grpId="0"/>
    </p:bldLst>
  </p:timing>
</p:sld>
</file>

<file path=ppt/theme/theme1.xml><?xml version="1.0" encoding="utf-8"?>
<a:theme xmlns:a="http://schemas.openxmlformats.org/drawingml/2006/main" name="Theme92">
  <a:themeElements>
    <a:clrScheme name="Theme92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92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92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1002</Words>
  <Application>Microsoft Office PowerPoint</Application>
  <PresentationFormat>全屏显示(16:9)</PresentationFormat>
  <Paragraphs>374</Paragraphs>
  <Slides>57</Slides>
  <Notes>0</Notes>
  <HiddenSlides>0</HiddenSlides>
  <MMClips>0</MMClips>
  <ScaleCrop>false</ScaleCrop>
  <HeadingPairs>
    <vt:vector size="4" baseType="variant">
      <vt:variant>
        <vt:lpstr>主题</vt:lpstr>
      </vt:variant>
      <vt:variant>
        <vt:i4>1</vt:i4>
      </vt:variant>
      <vt:variant>
        <vt:lpstr>幻灯片标题</vt:lpstr>
      </vt:variant>
      <vt:variant>
        <vt:i4>57</vt:i4>
      </vt:variant>
    </vt:vector>
  </HeadingPairs>
  <TitlesOfParts>
    <vt:vector size="58" baseType="lpstr">
      <vt:lpstr>Theme92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Company>Microsoft Corporation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十六章第三节：电阻</dc:title>
  <dc:subject/>
  <dc:creator>Unknown Creator</dc:creator>
  <cp:keywords/>
  <dc:description/>
  <cp:lastModifiedBy>User</cp:lastModifiedBy>
  <cp:revision>3</cp:revision>
  <dcterms:created xsi:type="dcterms:W3CDTF">2019-12-06T08:26:40Z</dcterms:created>
  <dcterms:modified xsi:type="dcterms:W3CDTF">2020-02-16T03:09:45Z</dcterms:modified>
  <cp:category/>
</cp:coreProperties>
</file>