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wav" ContentType="audio/x-wav"/>
  <Default Extension="png" ContentType="image/png"/>
  <Default Extension="wmf" ContentType="image/x-wm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0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image" Target="file:///D:\qq&#25991;&#20214;\712321467\Image\C2C\Image2\%7b75232B38-A165-1FB7-499C-2E1C792CACB5%7d.png" TargetMode="External" /><Relationship Id="rId24" Type="http://schemas.openxmlformats.org/officeDocument/2006/relationships/image" Target="../media/image1.png" /><Relationship Id="rId25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24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package" Target="../embeddings/Document1.docx" TargetMode="Internal" /><Relationship Id="rId11" Type="http://schemas.openxmlformats.org/officeDocument/2006/relationships/image" Target="../media/image10.wmf" /><Relationship Id="rId12" Type="http://schemas.openxmlformats.org/officeDocument/2006/relationships/image" Target="../media/image11.png" /><Relationship Id="rId13" Type="http://schemas.openxmlformats.org/officeDocument/2006/relationships/vmlDrawing" Target="../drawings/vmlDrawing1.v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0.png" /><Relationship Id="rId11" Type="http://schemas.openxmlformats.org/officeDocument/2006/relationships/image" Target="../media/image21.png" /><Relationship Id="rId12" Type="http://schemas.openxmlformats.org/officeDocument/2006/relationships/image" Target="../media/image22.png" /><Relationship Id="rId13" Type="http://schemas.openxmlformats.org/officeDocument/2006/relationships/image" Target="../media/image23.png" /><Relationship Id="rId14" Type="http://schemas.openxmlformats.org/officeDocument/2006/relationships/image" Target="../media/image24.png" /><Relationship Id="rId15" Type="http://schemas.openxmlformats.org/officeDocument/2006/relationships/image" Target="../media/image25.png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Relationship Id="rId6" Type="http://schemas.openxmlformats.org/officeDocument/2006/relationships/image" Target="../media/image16.png" /><Relationship Id="rId7" Type="http://schemas.openxmlformats.org/officeDocument/2006/relationships/image" Target="../media/image17.png" /><Relationship Id="rId8" Type="http://schemas.openxmlformats.org/officeDocument/2006/relationships/image" Target="../media/image18.png" /><Relationship Id="rId9" Type="http://schemas.openxmlformats.org/officeDocument/2006/relationships/image" Target="../media/image1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audio" Target="../media/audio111.wav" /><Relationship Id="rId2" Type="http://schemas.openxmlformats.org/officeDocument/2006/relationships/image" Target="../media/image26.png" /><Relationship Id="rId3" Type="http://schemas.openxmlformats.org/officeDocument/2006/relationships/slide" Target="slide17.xml" TargetMode="Internal" /><Relationship Id="rId4" Type="http://schemas.openxmlformats.org/officeDocument/2006/relationships/image" Target="../media/image27.png" /><Relationship Id="rId5" Type="http://schemas.openxmlformats.org/officeDocument/2006/relationships/image" Target="../media/image28.png" /><Relationship Id="rId6" Type="http://schemas.openxmlformats.org/officeDocument/2006/relationships/image" Target="../media/image29.png" /><Relationship Id="rId7" Type="http://schemas.openxmlformats.org/officeDocument/2006/relationships/image" Target="../media/image30.png" /><Relationship Id="rId8" Type="http://schemas.openxmlformats.org/officeDocument/2006/relationships/image" Target="../media/image31.png" /><Relationship Id="rId9" Type="http://schemas.openxmlformats.org/officeDocument/2006/relationships/image" Target="../media/image32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slide" Target="slide18.xml" TargetMode="Internal" /><Relationship Id="rId3" Type="http://schemas.openxmlformats.org/officeDocument/2006/relationships/image" Target="../media/image33.png" /><Relationship Id="rId4" Type="http://schemas.openxmlformats.org/officeDocument/2006/relationships/image" Target="../media/image34.png" /><Relationship Id="rId5" Type="http://schemas.openxmlformats.org/officeDocument/2006/relationships/image" Target="../media/image3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41.png" /><Relationship Id="rId11" Type="http://schemas.openxmlformats.org/officeDocument/2006/relationships/image" Target="../media/image42.png" /><Relationship Id="rId12" Type="http://schemas.openxmlformats.org/officeDocument/2006/relationships/image" Target="../media/image43.png" /><Relationship Id="rId13" Type="http://schemas.openxmlformats.org/officeDocument/2006/relationships/image" Target="../media/image44.png" /><Relationship Id="rId14" Type="http://schemas.openxmlformats.org/officeDocument/2006/relationships/image" Target="../media/image45.png" /><Relationship Id="rId15" Type="http://schemas.openxmlformats.org/officeDocument/2006/relationships/image" Target="../media/image46.png" /><Relationship Id="rId16" Type="http://schemas.openxmlformats.org/officeDocument/2006/relationships/image" Target="../media/image47.png" /><Relationship Id="rId17" Type="http://schemas.openxmlformats.org/officeDocument/2006/relationships/image" Target="../media/image48.png" /><Relationship Id="rId18" Type="http://schemas.openxmlformats.org/officeDocument/2006/relationships/image" Target="../media/image49.png" /><Relationship Id="rId19" Type="http://schemas.openxmlformats.org/officeDocument/2006/relationships/image" Target="../media/image50.png" /><Relationship Id="rId2" Type="http://schemas.openxmlformats.org/officeDocument/2006/relationships/notesSlide" Target="../notesSlides/notesSlide1.xml" /><Relationship Id="rId20" Type="http://schemas.openxmlformats.org/officeDocument/2006/relationships/image" Target="../media/image51.png" /><Relationship Id="rId21" Type="http://schemas.openxmlformats.org/officeDocument/2006/relationships/image" Target="../media/image52.png" /><Relationship Id="rId22" Type="http://schemas.openxmlformats.org/officeDocument/2006/relationships/image" Target="../media/image31.png" /><Relationship Id="rId23" Type="http://schemas.openxmlformats.org/officeDocument/2006/relationships/image" Target="../media/image32.png" /><Relationship Id="rId24" Type="http://schemas.openxmlformats.org/officeDocument/2006/relationships/audio" Target="../media/audio111.wav" /><Relationship Id="rId3" Type="http://schemas.openxmlformats.org/officeDocument/2006/relationships/slide" Target="slide2.xml" TargetMode="Internal" /><Relationship Id="rId4" Type="http://schemas.openxmlformats.org/officeDocument/2006/relationships/image" Target="../media/image35.png" /><Relationship Id="rId5" Type="http://schemas.openxmlformats.org/officeDocument/2006/relationships/image" Target="../media/image36.png" /><Relationship Id="rId6" Type="http://schemas.openxmlformats.org/officeDocument/2006/relationships/image" Target="../media/image37.png" /><Relationship Id="rId7" Type="http://schemas.openxmlformats.org/officeDocument/2006/relationships/image" Target="../media/image38.png" /><Relationship Id="rId8" Type="http://schemas.openxmlformats.org/officeDocument/2006/relationships/image" Target="../media/image39.png" /><Relationship Id="rId9" Type="http://schemas.openxmlformats.org/officeDocument/2006/relationships/image" Target="../media/image4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audio" Target="../media/audio111.wav" /><Relationship Id="rId2" Type="http://schemas.openxmlformats.org/officeDocument/2006/relationships/slide" Target="slide19.xml" TargetMode="Internal" /><Relationship Id="rId3" Type="http://schemas.openxmlformats.org/officeDocument/2006/relationships/image" Target="../media/image53.png" /><Relationship Id="rId4" Type="http://schemas.openxmlformats.org/officeDocument/2006/relationships/image" Target="../media/image54.png" /><Relationship Id="rId5" Type="http://schemas.openxmlformats.org/officeDocument/2006/relationships/image" Target="../media/image55.png" /><Relationship Id="rId6" Type="http://schemas.openxmlformats.org/officeDocument/2006/relationships/image" Target="../media/image56.png" /><Relationship Id="rId7" Type="http://schemas.openxmlformats.org/officeDocument/2006/relationships/image" Target="../media/image57.png" /><Relationship Id="rId8" Type="http://schemas.openxmlformats.org/officeDocument/2006/relationships/image" Target="../media/image31.png" /><Relationship Id="rId9" Type="http://schemas.openxmlformats.org/officeDocument/2006/relationships/image" Target="../media/image3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66.png" /><Relationship Id="rId11" Type="http://schemas.openxmlformats.org/officeDocument/2006/relationships/image" Target="../media/image67.png" /><Relationship Id="rId12" Type="http://schemas.openxmlformats.org/officeDocument/2006/relationships/image" Target="../media/image68.png" /><Relationship Id="rId13" Type="http://schemas.openxmlformats.org/officeDocument/2006/relationships/image" Target="../media/image69.png" /><Relationship Id="rId14" Type="http://schemas.openxmlformats.org/officeDocument/2006/relationships/image" Target="../media/image70.png" /><Relationship Id="rId15" Type="http://schemas.openxmlformats.org/officeDocument/2006/relationships/image" Target="../media/image32.png" /><Relationship Id="rId16" Type="http://schemas.openxmlformats.org/officeDocument/2006/relationships/audio" Target="../media/audio111.wav" /><Relationship Id="rId2" Type="http://schemas.openxmlformats.org/officeDocument/2006/relationships/image" Target="../media/image58.png" /><Relationship Id="rId3" Type="http://schemas.openxmlformats.org/officeDocument/2006/relationships/image" Target="../media/image59.png" /><Relationship Id="rId4" Type="http://schemas.openxmlformats.org/officeDocument/2006/relationships/image" Target="../media/image60.png" /><Relationship Id="rId5" Type="http://schemas.openxmlformats.org/officeDocument/2006/relationships/image" Target="../media/image61.png" /><Relationship Id="rId6" Type="http://schemas.openxmlformats.org/officeDocument/2006/relationships/image" Target="../media/image62.png" /><Relationship Id="rId7" Type="http://schemas.openxmlformats.org/officeDocument/2006/relationships/image" Target="../media/image63.png" /><Relationship Id="rId8" Type="http://schemas.openxmlformats.org/officeDocument/2006/relationships/image" Target="../media/image64.png" /><Relationship Id="rId9" Type="http://schemas.openxmlformats.org/officeDocument/2006/relationships/image" Target="../media/image6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10" Type="http://schemas.openxmlformats.org/officeDocument/2006/relationships/image" Target="../media/image79.png" /><Relationship Id="rId11" Type="http://schemas.openxmlformats.org/officeDocument/2006/relationships/image" Target="../media/image80.png" /><Relationship Id="rId12" Type="http://schemas.openxmlformats.org/officeDocument/2006/relationships/image" Target="../media/image81.png" /><Relationship Id="rId13" Type="http://schemas.openxmlformats.org/officeDocument/2006/relationships/image" Target="../media/image82.png" /><Relationship Id="rId14" Type="http://schemas.openxmlformats.org/officeDocument/2006/relationships/image" Target="../media/image83.png" /><Relationship Id="rId15" Type="http://schemas.openxmlformats.org/officeDocument/2006/relationships/image" Target="../media/image84.png" /><Relationship Id="rId16" Type="http://schemas.openxmlformats.org/officeDocument/2006/relationships/image" Target="../media/image85.png" /><Relationship Id="rId17" Type="http://schemas.openxmlformats.org/officeDocument/2006/relationships/image" Target="../media/image32.png" /><Relationship Id="rId2" Type="http://schemas.openxmlformats.org/officeDocument/2006/relationships/image" Target="../media/image71.png" /><Relationship Id="rId3" Type="http://schemas.openxmlformats.org/officeDocument/2006/relationships/image" Target="../media/image72.png" /><Relationship Id="rId4" Type="http://schemas.openxmlformats.org/officeDocument/2006/relationships/image" Target="../media/image73.png" /><Relationship Id="rId5" Type="http://schemas.openxmlformats.org/officeDocument/2006/relationships/image" Target="../media/image74.png" /><Relationship Id="rId6" Type="http://schemas.openxmlformats.org/officeDocument/2006/relationships/image" Target="../media/image75.png" /><Relationship Id="rId7" Type="http://schemas.openxmlformats.org/officeDocument/2006/relationships/image" Target="../media/image76.png" /><Relationship Id="rId8" Type="http://schemas.openxmlformats.org/officeDocument/2006/relationships/image" Target="../media/image77.png" /><Relationship Id="rId9" Type="http://schemas.openxmlformats.org/officeDocument/2006/relationships/image" Target="../media/image7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10" Type="http://schemas.openxmlformats.org/officeDocument/2006/relationships/image" Target="../media/image31.png" /><Relationship Id="rId11" Type="http://schemas.openxmlformats.org/officeDocument/2006/relationships/image" Target="../media/image32.png" /><Relationship Id="rId12" Type="http://schemas.openxmlformats.org/officeDocument/2006/relationships/audio" Target="../media/audio111.wav" /><Relationship Id="rId2" Type="http://schemas.openxmlformats.org/officeDocument/2006/relationships/slide" Target="slide2.xml" TargetMode="Internal" /><Relationship Id="rId3" Type="http://schemas.openxmlformats.org/officeDocument/2006/relationships/image" Target="../media/image86.png" /><Relationship Id="rId4" Type="http://schemas.openxmlformats.org/officeDocument/2006/relationships/image" Target="../media/image87.png" /><Relationship Id="rId5" Type="http://schemas.openxmlformats.org/officeDocument/2006/relationships/image" Target="../media/image88.png" /><Relationship Id="rId6" Type="http://schemas.openxmlformats.org/officeDocument/2006/relationships/image" Target="../media/image89.png" /><Relationship Id="rId7" Type="http://schemas.openxmlformats.org/officeDocument/2006/relationships/image" Target="../media/image90.png" /><Relationship Id="rId8" Type="http://schemas.openxmlformats.org/officeDocument/2006/relationships/image" Target="../media/image91.png" /><Relationship Id="rId9" Type="http://schemas.openxmlformats.org/officeDocument/2006/relationships/image" Target="../media/image9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image" Target="../media/image32.png" /><Relationship Id="rId2" Type="http://schemas.openxmlformats.org/officeDocument/2006/relationships/slide" Target="slide20.xml" TargetMode="Internal" /><Relationship Id="rId3" Type="http://schemas.openxmlformats.org/officeDocument/2006/relationships/image" Target="../media/image93.png" /><Relationship Id="rId4" Type="http://schemas.openxmlformats.org/officeDocument/2006/relationships/image" Target="../media/image94.png" /><Relationship Id="rId5" Type="http://schemas.openxmlformats.org/officeDocument/2006/relationships/image" Target="../media/image95.png" /><Relationship Id="rId6" Type="http://schemas.openxmlformats.org/officeDocument/2006/relationships/image" Target="../media/image96.png" /><Relationship Id="rId7" Type="http://schemas.openxmlformats.org/officeDocument/2006/relationships/image" Target="../media/image97.png" /><Relationship Id="rId8" Type="http://schemas.openxmlformats.org/officeDocument/2006/relationships/image" Target="../media/image98.png" /><Relationship Id="rId9" Type="http://schemas.openxmlformats.org/officeDocument/2006/relationships/image" Target="../media/image9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106.png" /><Relationship Id="rId11" Type="http://schemas.openxmlformats.org/officeDocument/2006/relationships/image" Target="../media/image107.png" /><Relationship Id="rId12" Type="http://schemas.openxmlformats.org/officeDocument/2006/relationships/image" Target="../media/image96.png" /><Relationship Id="rId13" Type="http://schemas.openxmlformats.org/officeDocument/2006/relationships/image" Target="../media/image108.png" /><Relationship Id="rId14" Type="http://schemas.openxmlformats.org/officeDocument/2006/relationships/image" Target="../media/image109.png" /><Relationship Id="rId15" Type="http://schemas.openxmlformats.org/officeDocument/2006/relationships/image" Target="../media/image110.png" /><Relationship Id="rId16" Type="http://schemas.openxmlformats.org/officeDocument/2006/relationships/image" Target="../media/image31.png" /><Relationship Id="rId17" Type="http://schemas.openxmlformats.org/officeDocument/2006/relationships/image" Target="../media/image32.png" /><Relationship Id="rId18" Type="http://schemas.openxmlformats.org/officeDocument/2006/relationships/audio" Target="../media/audio111.wav" /><Relationship Id="rId2" Type="http://schemas.openxmlformats.org/officeDocument/2006/relationships/notesSlide" Target="../notesSlides/notesSlide2.xml" /><Relationship Id="rId3" Type="http://schemas.openxmlformats.org/officeDocument/2006/relationships/slide" Target="slide21.xml" TargetMode="Internal" /><Relationship Id="rId4" Type="http://schemas.openxmlformats.org/officeDocument/2006/relationships/image" Target="../media/image100.png" /><Relationship Id="rId5" Type="http://schemas.openxmlformats.org/officeDocument/2006/relationships/image" Target="../media/image101.png" /><Relationship Id="rId6" Type="http://schemas.openxmlformats.org/officeDocument/2006/relationships/image" Target="../media/image102.png" /><Relationship Id="rId7" Type="http://schemas.openxmlformats.org/officeDocument/2006/relationships/image" Target="../media/image103.png" /><Relationship Id="rId8" Type="http://schemas.openxmlformats.org/officeDocument/2006/relationships/image" Target="../media/image104.png" /><Relationship Id="rId9" Type="http://schemas.openxmlformats.org/officeDocument/2006/relationships/image" Target="../media/image10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118.png" /><Relationship Id="rId11" Type="http://schemas.openxmlformats.org/officeDocument/2006/relationships/image" Target="../media/image119.png" /><Relationship Id="rId12" Type="http://schemas.openxmlformats.org/officeDocument/2006/relationships/image" Target="../media/image32.png" /><Relationship Id="rId2" Type="http://schemas.openxmlformats.org/officeDocument/2006/relationships/slide" Target="slide22.xml" TargetMode="Internal" /><Relationship Id="rId3" Type="http://schemas.openxmlformats.org/officeDocument/2006/relationships/image" Target="../media/image111.png" /><Relationship Id="rId4" Type="http://schemas.openxmlformats.org/officeDocument/2006/relationships/image" Target="../media/image112.png" /><Relationship Id="rId5" Type="http://schemas.openxmlformats.org/officeDocument/2006/relationships/image" Target="../media/image113.png" /><Relationship Id="rId6" Type="http://schemas.openxmlformats.org/officeDocument/2006/relationships/image" Target="../media/image114.png" /><Relationship Id="rId7" Type="http://schemas.openxmlformats.org/officeDocument/2006/relationships/image" Target="../media/image115.png" /><Relationship Id="rId8" Type="http://schemas.openxmlformats.org/officeDocument/2006/relationships/image" Target="../media/image116.png" /><Relationship Id="rId9" Type="http://schemas.openxmlformats.org/officeDocument/2006/relationships/image" Target="../media/image11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28.png" /><Relationship Id="rId11" Type="http://schemas.openxmlformats.org/officeDocument/2006/relationships/image" Target="../media/image129.png" /><Relationship Id="rId12" Type="http://schemas.openxmlformats.org/officeDocument/2006/relationships/image" Target="../media/image130.png" /><Relationship Id="rId13" Type="http://schemas.openxmlformats.org/officeDocument/2006/relationships/image" Target="../media/image131.png" /><Relationship Id="rId14" Type="http://schemas.openxmlformats.org/officeDocument/2006/relationships/image" Target="../media/image132.png" /><Relationship Id="rId15" Type="http://schemas.openxmlformats.org/officeDocument/2006/relationships/image" Target="../media/image32.png" /><Relationship Id="rId2" Type="http://schemas.openxmlformats.org/officeDocument/2006/relationships/image" Target="../media/image120.png" /><Relationship Id="rId3" Type="http://schemas.openxmlformats.org/officeDocument/2006/relationships/image" Target="../media/image121.png" /><Relationship Id="rId4" Type="http://schemas.openxmlformats.org/officeDocument/2006/relationships/image" Target="../media/image122.png" /><Relationship Id="rId5" Type="http://schemas.openxmlformats.org/officeDocument/2006/relationships/image" Target="../media/image123.png" /><Relationship Id="rId6" Type="http://schemas.openxmlformats.org/officeDocument/2006/relationships/image" Target="../media/image124.png" /><Relationship Id="rId7" Type="http://schemas.openxmlformats.org/officeDocument/2006/relationships/image" Target="../media/image125.png" /><Relationship Id="rId8" Type="http://schemas.openxmlformats.org/officeDocument/2006/relationships/image" Target="../media/image126.png" /><Relationship Id="rId9" Type="http://schemas.openxmlformats.org/officeDocument/2006/relationships/image" Target="../media/image12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141.png" /><Relationship Id="rId11" Type="http://schemas.openxmlformats.org/officeDocument/2006/relationships/image" Target="../media/image142.png" /><Relationship Id="rId12" Type="http://schemas.openxmlformats.org/officeDocument/2006/relationships/image" Target="../media/image143.png" /><Relationship Id="rId13" Type="http://schemas.openxmlformats.org/officeDocument/2006/relationships/image" Target="../media/image31.png" /><Relationship Id="rId14" Type="http://schemas.openxmlformats.org/officeDocument/2006/relationships/image" Target="../media/image32.png" /><Relationship Id="rId15" Type="http://schemas.openxmlformats.org/officeDocument/2006/relationships/audio" Target="../media/audio222.wav" /><Relationship Id="rId2" Type="http://schemas.openxmlformats.org/officeDocument/2006/relationships/image" Target="../media/image133.png" /><Relationship Id="rId3" Type="http://schemas.openxmlformats.org/officeDocument/2006/relationships/image" Target="../media/image134.png" /><Relationship Id="rId4" Type="http://schemas.openxmlformats.org/officeDocument/2006/relationships/image" Target="../media/image135.png" /><Relationship Id="rId5" Type="http://schemas.openxmlformats.org/officeDocument/2006/relationships/image" Target="../media/image136.png" /><Relationship Id="rId6" Type="http://schemas.openxmlformats.org/officeDocument/2006/relationships/image" Target="../media/image137.png" /><Relationship Id="rId7" Type="http://schemas.openxmlformats.org/officeDocument/2006/relationships/image" Target="../media/image138.png" /><Relationship Id="rId8" Type="http://schemas.openxmlformats.org/officeDocument/2006/relationships/image" Target="../media/image139.png" /><Relationship Id="rId9" Type="http://schemas.openxmlformats.org/officeDocument/2006/relationships/image" Target="../media/image14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audio" Target="../media/audio333.wav" /><Relationship Id="rId2" Type="http://schemas.openxmlformats.org/officeDocument/2006/relationships/image" Target="../media/image144.png" /><Relationship Id="rId3" Type="http://schemas.openxmlformats.org/officeDocument/2006/relationships/image" Target="../media/image145.png" /><Relationship Id="rId4" Type="http://schemas.openxmlformats.org/officeDocument/2006/relationships/image" Target="../media/image146.png" /><Relationship Id="rId5" Type="http://schemas.openxmlformats.org/officeDocument/2006/relationships/image" Target="../media/image98.png" /><Relationship Id="rId6" Type="http://schemas.openxmlformats.org/officeDocument/2006/relationships/image" Target="../media/image147.png" /><Relationship Id="rId7" Type="http://schemas.openxmlformats.org/officeDocument/2006/relationships/image" Target="../media/image148.png" /><Relationship Id="rId8" Type="http://schemas.openxmlformats.org/officeDocument/2006/relationships/image" Target="../media/image31.png" /><Relationship Id="rId9" Type="http://schemas.openxmlformats.org/officeDocument/2006/relationships/image" Target="../media/image32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149.png" /><Relationship Id="rId3" Type="http://schemas.openxmlformats.org/officeDocument/2006/relationships/image" Target="../media/image150.png" /><Relationship Id="rId4" Type="http://schemas.openxmlformats.org/officeDocument/2006/relationships/video" Target="../media/media4.mp4" /><Relationship Id="rId5" Type="http://schemas.microsoft.com/office/2007/relationships/media" Target="../media/media4.mp4" /><Relationship Id="rId6" Type="http://schemas.openxmlformats.org/officeDocument/2006/relationships/image" Target="../media/image1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149.png" /><Relationship Id="rId3" Type="http://schemas.openxmlformats.org/officeDocument/2006/relationships/slide" Target="slide3.xml" TargetMode="Internal" /><Relationship Id="rId4" Type="http://schemas.openxmlformats.org/officeDocument/2006/relationships/image" Target="../media/image151.png" /><Relationship Id="rId5" Type="http://schemas.openxmlformats.org/officeDocument/2006/relationships/video" Target="../media/media5.mp4" /><Relationship Id="rId6" Type="http://schemas.microsoft.com/office/2007/relationships/media" Target="../media/media5.mp4" /><Relationship Id="rId7" Type="http://schemas.openxmlformats.org/officeDocument/2006/relationships/image" Target="../media/image11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9.png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152.png" /><Relationship Id="rId5" Type="http://schemas.openxmlformats.org/officeDocument/2006/relationships/video" Target="../media/media6.mp4" /><Relationship Id="rId6" Type="http://schemas.microsoft.com/office/2007/relationships/media" Target="../media/media6.mp4" /><Relationship Id="rId7" Type="http://schemas.openxmlformats.org/officeDocument/2006/relationships/image" Target="../media/image11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149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153.png" /><Relationship Id="rId5" Type="http://schemas.openxmlformats.org/officeDocument/2006/relationships/video" Target="../media/media7.mp4" /><Relationship Id="rId6" Type="http://schemas.microsoft.com/office/2007/relationships/media" Target="../media/media7.mp4" /><Relationship Id="rId7" Type="http://schemas.openxmlformats.org/officeDocument/2006/relationships/image" Target="../media/image11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49.png" /><Relationship Id="rId3" Type="http://schemas.openxmlformats.org/officeDocument/2006/relationships/slide" Target="slide10.xml" TargetMode="Internal" /><Relationship Id="rId4" Type="http://schemas.openxmlformats.org/officeDocument/2006/relationships/image" Target="../media/image154.png" /><Relationship Id="rId5" Type="http://schemas.openxmlformats.org/officeDocument/2006/relationships/video" Target="../media/media8.mp4" /><Relationship Id="rId6" Type="http://schemas.microsoft.com/office/2007/relationships/media" Target="../media/media8.mp4" /><Relationship Id="rId7" Type="http://schemas.openxmlformats.org/officeDocument/2006/relationships/image" Target="../media/image1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149.png" /><Relationship Id="rId3" Type="http://schemas.openxmlformats.org/officeDocument/2006/relationships/slide" Target="slide11.xml" TargetMode="Internal" /><Relationship Id="rId4" Type="http://schemas.openxmlformats.org/officeDocument/2006/relationships/image" Target="../media/image155.png" /><Relationship Id="rId5" Type="http://schemas.openxmlformats.org/officeDocument/2006/relationships/video" Target="../media/media9.mp4" /><Relationship Id="rId6" Type="http://schemas.microsoft.com/office/2007/relationships/media" Target="../media/media9.mp4" /><Relationship Id="rId7" Type="http://schemas.openxmlformats.org/officeDocument/2006/relationships/image" Target="../media/image1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149.png" /><Relationship Id="rId3" Type="http://schemas.openxmlformats.org/officeDocument/2006/relationships/slide" Target="slide12.xml" TargetMode="Internal" /><Relationship Id="rId4" Type="http://schemas.openxmlformats.org/officeDocument/2006/relationships/image" Target="../media/image156.png" /><Relationship Id="rId5" Type="http://schemas.openxmlformats.org/officeDocument/2006/relationships/video" Target="../media/media10.mp4" /><Relationship Id="rId6" Type="http://schemas.microsoft.com/office/2007/relationships/media" Target="../media/media10.mp4" /><Relationship Id="rId7" Type="http://schemas.openxmlformats.org/officeDocument/2006/relationships/image" Target="../media/image1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第六章　质量与密度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第4节　密度的应用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8" title=""/>
          <p:cNvPicPr>
            <a:picLocks noChangeAspect="1"/>
          </p:cNvPicPr>
          <p:nvPr/>
        </p:nvPicPr>
        <p:blipFill>
          <a:blip r:embed="rId9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  <p:graphicFrame>
        <p:nvGraphicFramePr>
          <p:cNvPr id="12" name="对象 11" title="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236335" y="2259965"/>
          <a:ext cx="971550" cy="8001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showAsIcon="1" r:id="rId10" imgW="971550" imgH="800100" progId="Word.Document.12">
                  <p:embed/>
                </p:oleObj>
              </mc:Choice>
              <mc:Fallback>
                <p:oleObj showAsIcon="1" r:id="rId10" imgW="971550" imgH="8001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36335" y="2259965"/>
                        <a:ext cx="97155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思维导图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00" y="638527"/>
            <a:ext cx="6381750" cy="5581650"/>
          </a:xfrm>
          <a:prstGeom prst="rect">
            <a:avLst/>
          </a:prstGeom>
        </p:spPr>
      </p:pic>
      <p:grpSp>
        <p:nvGrpSpPr>
          <p:cNvPr id="3" name="组合1" title=""/>
          <p:cNvGrpSpPr/>
          <p:nvPr/>
        </p:nvGrpSpPr>
        <p:grpSpPr>
          <a:xfrm>
            <a:off x="7790774" y="592712"/>
            <a:ext cx="4140662" cy="5897123"/>
            <a:chExt cx="4140662" cy="5897123"/>
          </a:xfrm>
        </p:grpSpPr>
        <p:sp>
          <p:nvSpPr>
            <p:cNvPr id="4" name="形状1"/>
            <p:cNvSpPr txBox="1"/>
            <p:nvPr/>
          </p:nvSpPr>
          <p:spPr>
            <a:xfrm>
              <a:off x="0" y="0"/>
              <a:ext cx="3917882" cy="5897123"/>
            </a:xfrm>
            <a:custGeom>
              <a:gdLst>
                <a:gd name="connsiteX0" fmla="*/ 652980 w 3917882"/>
                <a:gd name="connsiteY0" fmla="*/ 0 h 5897123"/>
                <a:gd name="connsiteX1" fmla="*/ 3264902 w 3917882"/>
                <a:gd name="connsiteY1" fmla="*/ 0 h 5897123"/>
                <a:gd name="connsiteX2" fmla="*/ 3625533 w 3917882"/>
                <a:gd name="connsiteY2" fmla="*/ 0 h 5897123"/>
                <a:gd name="connsiteX3" fmla="*/ 3917882 w 3917882"/>
                <a:gd name="connsiteY3" fmla="*/ 5244143 h 5897123"/>
                <a:gd name="connsiteX4" fmla="*/ 3917882 w 3917882"/>
                <a:gd name="connsiteY4" fmla="*/ 5604774 h 5897123"/>
                <a:gd name="connsiteX5" fmla="*/ 652980 w 3917882"/>
                <a:gd name="connsiteY5" fmla="*/ 5897123 h 5897123"/>
                <a:gd name="connsiteX6" fmla="*/ 292349 w 3917882"/>
                <a:gd name="connsiteY6" fmla="*/ 5897123 h 5897123"/>
                <a:gd name="connsiteX7" fmla="*/ 0 w 3917882"/>
                <a:gd name="connsiteY7" fmla="*/ 652980 h 5897123"/>
                <a:gd name="connsiteX8" fmla="*/ 0 w 3917882"/>
                <a:gd name="connsiteY8" fmla="*/ 292349 h 58971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7882" h="5897123">
                  <a:moveTo>
                    <a:pt x="652980" y="0"/>
                  </a:moveTo>
                  <a:lnTo>
                    <a:pt x="3264902" y="0"/>
                  </a:lnTo>
                  <a:cubicBezTo>
                    <a:pt x="3625533" y="0"/>
                    <a:pt x="3917883" y="292349"/>
                    <a:pt x="3917882" y="652980"/>
                  </a:cubicBezTo>
                  <a:lnTo>
                    <a:pt x="3917882" y="5244143"/>
                  </a:lnTo>
                  <a:cubicBezTo>
                    <a:pt x="3917882" y="5604774"/>
                    <a:pt x="3625533" y="5897123"/>
                    <a:pt x="3264902" y="5897123"/>
                  </a:cubicBezTo>
                  <a:lnTo>
                    <a:pt x="652980" y="5897123"/>
                  </a:lnTo>
                  <a:cubicBezTo>
                    <a:pt x="292349" y="5897123"/>
                    <a:pt x="0" y="5604774"/>
                    <a:pt x="0" y="5244143"/>
                  </a:cubicBezTo>
                  <a:lnTo>
                    <a:pt x="0" y="652980"/>
                  </a:lnTo>
                  <a:cubicBezTo>
                    <a:pt x="0" y="292349"/>
                    <a:pt x="292349" y="0"/>
                    <a:pt x="652980" y="0"/>
                  </a:cubicBezTo>
                  <a:close/>
                </a:path>
              </a:pathLst>
            </a:custGeom>
            <a:solidFill>
              <a:srgbClr val="A7C9F5">
                <a:alpha val="2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文本1"/>
            <p:cNvSpPr txBox="1"/>
            <p:nvPr/>
          </p:nvSpPr>
          <p:spPr>
            <a:xfrm>
              <a:off x="130587" y="246050"/>
              <a:ext cx="762000" cy="54056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本专题中涉及常见物质密度</a:t>
              </a:r>
              <a:endParaRPr lang="zh-CN" altLang="en-US" sz="3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" name="形状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864" y="367865"/>
              <a:ext cx="508140" cy="5162140"/>
            </a:xfrm>
            <a:prstGeom prst="rect">
              <a:avLst/>
            </a:prstGeom>
          </p:spPr>
        </p:pic>
        <p:pic>
          <p:nvPicPr>
            <p:cNvPr id="7" name="公式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130" y="4025918"/>
              <a:ext cx="2837394" cy="482803"/>
            </a:xfrm>
            <a:prstGeom prst="rect">
              <a:avLst/>
            </a:prstGeom>
          </p:spPr>
        </p:pic>
        <p:pic>
          <p:nvPicPr>
            <p:cNvPr id="8" name="公式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4130" y="4498260"/>
              <a:ext cx="3053287" cy="482803"/>
            </a:xfrm>
            <a:prstGeom prst="rect">
              <a:avLst/>
            </a:prstGeom>
          </p:spPr>
        </p:pic>
        <p:pic>
          <p:nvPicPr>
            <p:cNvPr id="9" name="公式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4130" y="3553577"/>
              <a:ext cx="2672839" cy="482803"/>
            </a:xfrm>
            <a:prstGeom prst="rect">
              <a:avLst/>
            </a:prstGeom>
          </p:spPr>
        </p:pic>
        <p:pic>
          <p:nvPicPr>
            <p:cNvPr id="10" name="公式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4130" y="1164044"/>
              <a:ext cx="2672839" cy="482803"/>
            </a:xfrm>
            <a:prstGeom prst="rect">
              <a:avLst/>
            </a:prstGeom>
          </p:spPr>
        </p:pic>
        <p:pic>
          <p:nvPicPr>
            <p:cNvPr id="11" name="公式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4130" y="2108727"/>
              <a:ext cx="3053287" cy="482803"/>
            </a:xfrm>
            <a:prstGeom prst="rect">
              <a:avLst/>
            </a:prstGeom>
          </p:spPr>
        </p:pic>
        <p:pic>
          <p:nvPicPr>
            <p:cNvPr id="12" name="公式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4130" y="1636386"/>
              <a:ext cx="2672839" cy="482803"/>
            </a:xfrm>
            <a:prstGeom prst="rect">
              <a:avLst/>
            </a:prstGeom>
          </p:spPr>
        </p:pic>
        <p:pic>
          <p:nvPicPr>
            <p:cNvPr id="13" name="公式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4130" y="3048953"/>
              <a:ext cx="3176532" cy="515085"/>
            </a:xfrm>
            <a:prstGeom prst="rect">
              <a:avLst/>
            </a:prstGeom>
          </p:spPr>
        </p:pic>
        <p:pic>
          <p:nvPicPr>
            <p:cNvPr id="14" name="公式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4130" y="219360"/>
              <a:ext cx="2672839" cy="482803"/>
            </a:xfrm>
            <a:prstGeom prst="rect">
              <a:avLst/>
            </a:prstGeom>
          </p:spPr>
        </p:pic>
        <p:pic>
          <p:nvPicPr>
            <p:cNvPr id="15" name="公式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64130" y="691702"/>
              <a:ext cx="2672839" cy="482803"/>
            </a:xfrm>
            <a:prstGeom prst="rect">
              <a:avLst/>
            </a:prstGeom>
          </p:spPr>
        </p:pic>
        <p:pic>
          <p:nvPicPr>
            <p:cNvPr id="16" name="公式1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64130" y="2581069"/>
              <a:ext cx="2672839" cy="482803"/>
            </a:xfrm>
            <a:prstGeom prst="rect">
              <a:avLst/>
            </a:prstGeom>
          </p:spPr>
        </p:pic>
        <p:pic>
          <p:nvPicPr>
            <p:cNvPr id="17" name="公式1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64130" y="4970602"/>
              <a:ext cx="2837394" cy="482803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5" name="图片1" title=""/>
          <p:cNvPicPr>
            <a:picLocks noChangeAspect="1"/>
          </p:cNvPicPr>
          <p:nvPr/>
        </p:nvPicPr>
        <p:blipFill>
          <a:blip r:embed="rId2"/>
          <a:srcRect l="5654" t="50313" r="69494" b="16283"/>
          <a:stretch>
            <a:fillRect/>
          </a:stretch>
        </p:blipFill>
        <p:spPr>
          <a:xfrm>
            <a:off x="1139028" y="2501970"/>
            <a:ext cx="3336112" cy="1600619"/>
          </a:xfrm>
          <a:prstGeom prst="rect">
            <a:avLst/>
          </a:prstGeom>
        </p:spPr>
      </p:pic>
      <p:sp>
        <p:nvSpPr>
          <p:cNvPr id="6" name="形状1" title=""/>
          <p:cNvSpPr txBox="1"/>
          <p:nvPr/>
        </p:nvSpPr>
        <p:spPr>
          <a:xfrm>
            <a:off x="218418" y="775678"/>
            <a:ext cx="5810250" cy="1726882"/>
          </a:xfrm>
          <a:custGeom>
            <a:gdLst>
              <a:gd name="connsiteX0" fmla="*/ 287814 w 5810250"/>
              <a:gd name="connsiteY0" fmla="*/ 0 h 1726882"/>
              <a:gd name="connsiteX1" fmla="*/ 5522436 w 5810250"/>
              <a:gd name="connsiteY1" fmla="*/ 0 h 1726882"/>
              <a:gd name="connsiteX2" fmla="*/ 5598769 w 5810250"/>
              <a:gd name="connsiteY2" fmla="*/ 0 h 1726882"/>
              <a:gd name="connsiteX3" fmla="*/ 5779927 w 5810250"/>
              <a:gd name="connsiteY3" fmla="*/ 138274 h 1726882"/>
              <a:gd name="connsiteX4" fmla="*/ 5810250 w 5810250"/>
              <a:gd name="connsiteY4" fmla="*/ 1439069 h 1726882"/>
              <a:gd name="connsiteX5" fmla="*/ 5810250 w 5810250"/>
              <a:gd name="connsiteY5" fmla="*/ 1515402 h 1726882"/>
              <a:gd name="connsiteX6" fmla="*/ 5671976 w 5810250"/>
              <a:gd name="connsiteY6" fmla="*/ 1696560 h 1726882"/>
              <a:gd name="connsiteX7" fmla="*/ 287814 w 5810250"/>
              <a:gd name="connsiteY7" fmla="*/ 1726883 h 1726882"/>
              <a:gd name="connsiteX8" fmla="*/ 211481 w 5810250"/>
              <a:gd name="connsiteY8" fmla="*/ 1726883 h 1726882"/>
              <a:gd name="connsiteX9" fmla="*/ 30323 w 5810250"/>
              <a:gd name="connsiteY9" fmla="*/ 1588608 h 1726882"/>
              <a:gd name="connsiteX10" fmla="*/ 0 w 5810250"/>
              <a:gd name="connsiteY10" fmla="*/ 287814 h 1726882"/>
              <a:gd name="connsiteX11" fmla="*/ 0 w 5810250"/>
              <a:gd name="connsiteY11" fmla="*/ 128859 h 17268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10250" h="1726882">
                <a:moveTo>
                  <a:pt x="287814" y="0"/>
                </a:moveTo>
                <a:lnTo>
                  <a:pt x="5522436" y="0"/>
                </a:lnTo>
                <a:cubicBezTo>
                  <a:pt x="5598769" y="0"/>
                  <a:pt x="5671976" y="30323"/>
                  <a:pt x="5725951" y="84299"/>
                </a:cubicBezTo>
                <a:cubicBezTo>
                  <a:pt x="5779927" y="138274"/>
                  <a:pt x="5810250" y="211481"/>
                  <a:pt x="5810250" y="287814"/>
                </a:cubicBezTo>
                <a:lnTo>
                  <a:pt x="5810250" y="1439069"/>
                </a:lnTo>
                <a:cubicBezTo>
                  <a:pt x="5810250" y="1515402"/>
                  <a:pt x="5779927" y="1588608"/>
                  <a:pt x="5725951" y="1642584"/>
                </a:cubicBezTo>
                <a:cubicBezTo>
                  <a:pt x="5671976" y="1696560"/>
                  <a:pt x="5598769" y="1726883"/>
                  <a:pt x="5522436" y="1726883"/>
                </a:cubicBezTo>
                <a:lnTo>
                  <a:pt x="287814" y="1726883"/>
                </a:lnTo>
                <a:cubicBezTo>
                  <a:pt x="211481" y="1726883"/>
                  <a:pt x="138274" y="1696560"/>
                  <a:pt x="84299" y="1642584"/>
                </a:cubicBezTo>
                <a:cubicBezTo>
                  <a:pt x="30323" y="1588608"/>
                  <a:pt x="0" y="1515402"/>
                  <a:pt x="0" y="1439069"/>
                </a:cubicBezTo>
                <a:lnTo>
                  <a:pt x="0" y="287814"/>
                </a:lnTo>
                <a:cubicBezTo>
                  <a:pt x="0" y="128859"/>
                  <a:pt x="128859" y="0"/>
                  <a:pt x="287814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如图所示,由不同物质制成的甲、乙两种实心球的体积相等,此时天平平衡。则制成甲、乙两种实心球的物质密度之比为（  ）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200"/>
              </a:lnSpc>
            </a:pP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A.3:5    B.5:3    C.2:1    D.3:1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2" title=""/>
          <p:cNvSpPr txBox="1"/>
          <p:nvPr/>
        </p:nvSpPr>
        <p:spPr>
          <a:xfrm>
            <a:off x="239668" y="380324"/>
            <a:ext cx="11727180" cy="159544"/>
          </a:xfrm>
          <a:prstGeom prst="rect">
            <a:avLst/>
          </a:prstGeom>
          <a:solidFill>
            <a:srgbClr val="009CAE">
              <a:alpha val="75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3" title=""/>
          <p:cNvSpPr txBox="1"/>
          <p:nvPr/>
        </p:nvSpPr>
        <p:spPr>
          <a:xfrm>
            <a:off x="5565319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形状4" title=""/>
          <p:cNvSpPr txBox="1"/>
          <p:nvPr/>
        </p:nvSpPr>
        <p:spPr>
          <a:xfrm>
            <a:off x="5027000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0" name="形状5" title=""/>
          <p:cNvSpPr txBox="1"/>
          <p:nvPr/>
        </p:nvSpPr>
        <p:spPr>
          <a:xfrm>
            <a:off x="7180278" y="211503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1" name="形状6" title=""/>
          <p:cNvSpPr txBox="1"/>
          <p:nvPr/>
        </p:nvSpPr>
        <p:spPr>
          <a:xfrm>
            <a:off x="6103639" y="2112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2" name="形状7" title=""/>
          <p:cNvSpPr txBox="1"/>
          <p:nvPr/>
        </p:nvSpPr>
        <p:spPr>
          <a:xfrm>
            <a:off x="6641958" y="2114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" name="形状8" title=""/>
          <p:cNvSpPr txBox="1"/>
          <p:nvPr/>
        </p:nvSpPr>
        <p:spPr>
          <a:xfrm>
            <a:off x="4488680" y="211788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4" name="文本1" title="">
            <a:hlinkClick r:id="rId3" action="ppaction://hlinksldjump"/>
          </p:cNvPr>
          <p:cNvSpPr txBox="1"/>
          <p:nvPr/>
        </p:nvSpPr>
        <p:spPr>
          <a:xfrm>
            <a:off x="3406740" y="168735"/>
            <a:ext cx="5393493" cy="61540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   、 </a:t>
            </a: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sldjump"/>
              </a:rPr>
              <a:t>比  例  问  题</a:t>
            </a:r>
            <a:endParaRPr lang="zh-CN" altLang="en-US" sz="26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3" action="ppaction://hlinksldjump"/>
            </a:endParaRPr>
          </a:p>
        </p:txBody>
      </p:sp>
      <p:sp>
        <p:nvSpPr>
          <p:cNvPr id="16" name="形状9" title=""/>
          <p:cNvSpPr txBox="1"/>
          <p:nvPr/>
        </p:nvSpPr>
        <p:spPr>
          <a:xfrm>
            <a:off x="319926" y="835924"/>
            <a:ext cx="723700" cy="376066"/>
          </a:xfrm>
          <a:custGeom>
            <a:gdLst>
              <a:gd name="connsiteX0" fmla="*/ 62678 w 723700"/>
              <a:gd name="connsiteY0" fmla="*/ 0 h 376066"/>
              <a:gd name="connsiteX1" fmla="*/ 661022 w 723700"/>
              <a:gd name="connsiteY1" fmla="*/ 0 h 376066"/>
              <a:gd name="connsiteX2" fmla="*/ 695638 w 723700"/>
              <a:gd name="connsiteY2" fmla="*/ 0 h 376066"/>
              <a:gd name="connsiteX3" fmla="*/ 723700 w 723700"/>
              <a:gd name="connsiteY3" fmla="*/ 313388 h 376066"/>
              <a:gd name="connsiteX4" fmla="*/ 723700 w 723700"/>
              <a:gd name="connsiteY4" fmla="*/ 348004 h 376066"/>
              <a:gd name="connsiteX5" fmla="*/ 62678 w 723700"/>
              <a:gd name="connsiteY5" fmla="*/ 376066 h 376066"/>
              <a:gd name="connsiteX6" fmla="*/ 28062 w 723700"/>
              <a:gd name="connsiteY6" fmla="*/ 376066 h 376066"/>
              <a:gd name="connsiteX7" fmla="*/ 0 w 723700"/>
              <a:gd name="connsiteY7" fmla="*/ 62678 h 376066"/>
              <a:gd name="connsiteX8" fmla="*/ 0 w 72370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700" h="376066">
                <a:moveTo>
                  <a:pt x="62678" y="0"/>
                </a:moveTo>
                <a:lnTo>
                  <a:pt x="661022" y="0"/>
                </a:lnTo>
                <a:cubicBezTo>
                  <a:pt x="695638" y="0"/>
                  <a:pt x="723700" y="28062"/>
                  <a:pt x="723700" y="62678"/>
                </a:cubicBezTo>
                <a:lnTo>
                  <a:pt x="723700" y="313388"/>
                </a:lnTo>
                <a:cubicBezTo>
                  <a:pt x="723700" y="348004"/>
                  <a:pt x="695638" y="376066"/>
                  <a:pt x="66102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009CA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例 1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2" title=""/>
          <p:cNvGrpSpPr/>
          <p:nvPr/>
        </p:nvGrpSpPr>
        <p:grpSpPr>
          <a:xfrm>
            <a:off x="6108402" y="783650"/>
            <a:ext cx="5857989" cy="1870110"/>
            <a:chExt cx="5857989" cy="1870110"/>
          </a:xfrm>
        </p:grpSpPr>
        <p:sp>
          <p:nvSpPr>
            <p:cNvPr id="18" name="形状11"/>
            <p:cNvSpPr txBox="1"/>
            <p:nvPr/>
          </p:nvSpPr>
          <p:spPr>
            <a:xfrm>
              <a:off x="0" y="0"/>
              <a:ext cx="5857989" cy="1870110"/>
            </a:xfrm>
            <a:custGeom>
              <a:gdLst>
                <a:gd name="connsiteX0" fmla="*/ 311685 w 5857989"/>
                <a:gd name="connsiteY0" fmla="*/ 0 h 1870110"/>
                <a:gd name="connsiteX1" fmla="*/ 5546304 w 5857989"/>
                <a:gd name="connsiteY1" fmla="*/ 0 h 1870110"/>
                <a:gd name="connsiteX2" fmla="*/ 5628969 w 5857989"/>
                <a:gd name="connsiteY2" fmla="*/ 0 h 1870110"/>
                <a:gd name="connsiteX3" fmla="*/ 5825152 w 5857989"/>
                <a:gd name="connsiteY3" fmla="*/ 149743 h 1870110"/>
                <a:gd name="connsiteX4" fmla="*/ 5857990 w 5857989"/>
                <a:gd name="connsiteY4" fmla="*/ 1558425 h 1870110"/>
                <a:gd name="connsiteX5" fmla="*/ 5857990 w 5857989"/>
                <a:gd name="connsiteY5" fmla="*/ 1641089 h 1870110"/>
                <a:gd name="connsiteX6" fmla="*/ 5708248 w 5857989"/>
                <a:gd name="connsiteY6" fmla="*/ 1837272 h 1870110"/>
                <a:gd name="connsiteX7" fmla="*/ 311685 w 5857989"/>
                <a:gd name="connsiteY7" fmla="*/ 1870110 h 1870110"/>
                <a:gd name="connsiteX8" fmla="*/ 229021 w 5857989"/>
                <a:gd name="connsiteY8" fmla="*/ 1870110 h 1870110"/>
                <a:gd name="connsiteX9" fmla="*/ 32838 w 5857989"/>
                <a:gd name="connsiteY9" fmla="*/ 1720367 h 1870110"/>
                <a:gd name="connsiteX10" fmla="*/ 0 w 5857989"/>
                <a:gd name="connsiteY10" fmla="*/ 311685 h 1870110"/>
                <a:gd name="connsiteX11" fmla="*/ 0 w 5857989"/>
                <a:gd name="connsiteY11" fmla="*/ 139546 h 187011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57990" h="1870110">
                  <a:moveTo>
                    <a:pt x="311685" y="0"/>
                  </a:moveTo>
                  <a:lnTo>
                    <a:pt x="5546304" y="0"/>
                  </a:lnTo>
                  <a:cubicBezTo>
                    <a:pt x="5628969" y="0"/>
                    <a:pt x="5708248" y="32838"/>
                    <a:pt x="5766700" y="91290"/>
                  </a:cubicBezTo>
                  <a:cubicBezTo>
                    <a:pt x="5825152" y="149743"/>
                    <a:pt x="5857990" y="229021"/>
                    <a:pt x="5857990" y="311685"/>
                  </a:cubicBezTo>
                  <a:lnTo>
                    <a:pt x="5857990" y="1558425"/>
                  </a:lnTo>
                  <a:cubicBezTo>
                    <a:pt x="5857990" y="1641089"/>
                    <a:pt x="5825152" y="1720367"/>
                    <a:pt x="5766700" y="1778819"/>
                  </a:cubicBezTo>
                  <a:cubicBezTo>
                    <a:pt x="5708248" y="1837272"/>
                    <a:pt x="5628969" y="1870110"/>
                    <a:pt x="5546304" y="1870110"/>
                  </a:cubicBezTo>
                  <a:lnTo>
                    <a:pt x="311685" y="1870110"/>
                  </a:lnTo>
                  <a:cubicBezTo>
                    <a:pt x="229021" y="1870110"/>
                    <a:pt x="149743" y="1837272"/>
                    <a:pt x="91290" y="1778819"/>
                  </a:cubicBezTo>
                  <a:cubicBezTo>
                    <a:pt x="32838" y="1720367"/>
                    <a:pt x="0" y="1641089"/>
                    <a:pt x="0" y="1558425"/>
                  </a:cubicBezTo>
                  <a:lnTo>
                    <a:pt x="0" y="311685"/>
                  </a:lnTo>
                  <a:cubicBezTo>
                    <a:pt x="0" y="139546"/>
                    <a:pt x="139546" y="0"/>
                    <a:pt x="31168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甲、乙两个实心球,体积之比是4:3,质量之比是5:2,则甲、乙两球的密度之比是（  ）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A.3:2   B.5:6   C.10:3  D.15:8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形状12"/>
            <p:cNvSpPr txBox="1"/>
            <p:nvPr/>
          </p:nvSpPr>
          <p:spPr>
            <a:xfrm>
              <a:off x="154543" y="52693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1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文本2" title=""/>
          <p:cNvSpPr txBox="1"/>
          <p:nvPr/>
        </p:nvSpPr>
        <p:spPr>
          <a:xfrm>
            <a:off x="5012684" y="1554413"/>
            <a:ext cx="3810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D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21" name="文本3" title=""/>
          <p:cNvSpPr txBox="1"/>
          <p:nvPr/>
        </p:nvSpPr>
        <p:spPr>
          <a:xfrm>
            <a:off x="6715868" y="1554413"/>
            <a:ext cx="3810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D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grpSp>
        <p:nvGrpSpPr>
          <p:cNvPr id="22" name="组合3" title=""/>
          <p:cNvGrpSpPr/>
          <p:nvPr/>
        </p:nvGrpSpPr>
        <p:grpSpPr>
          <a:xfrm>
            <a:off x="557803" y="4051916"/>
            <a:ext cx="3333395" cy="606723"/>
            <a:chExt cx="3333395" cy="606723"/>
          </a:xfrm>
        </p:grpSpPr>
        <p:sp>
          <p:nvSpPr>
            <p:cNvPr id="23" name="文本6"/>
            <p:cNvSpPr txBox="1"/>
            <p:nvPr/>
          </p:nvSpPr>
          <p:spPr>
            <a:xfrm>
              <a:off x="0" y="55740"/>
              <a:ext cx="990600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解析：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4" name="公式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0654" y="0"/>
              <a:ext cx="1532741" cy="606723"/>
            </a:xfrm>
            <a:prstGeom prst="rect">
              <a:avLst/>
            </a:prstGeom>
          </p:spPr>
        </p:pic>
      </p:grpSp>
      <p:pic>
        <p:nvPicPr>
          <p:cNvPr id="25" name="公式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4" y="5131813"/>
            <a:ext cx="6076064" cy="606723"/>
          </a:xfrm>
          <a:prstGeom prst="rect">
            <a:avLst/>
          </a:prstGeom>
        </p:spPr>
      </p:pic>
      <p:pic>
        <p:nvPicPr>
          <p:cNvPr id="26" name="公式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694" y="4591860"/>
            <a:ext cx="3827465" cy="606723"/>
          </a:xfrm>
          <a:prstGeom prst="rect">
            <a:avLst/>
          </a:prstGeom>
        </p:spPr>
      </p:pic>
      <p:grpSp>
        <p:nvGrpSpPr>
          <p:cNvPr id="27" name="组合4" title=""/>
          <p:cNvGrpSpPr/>
          <p:nvPr/>
        </p:nvGrpSpPr>
        <p:grpSpPr>
          <a:xfrm>
            <a:off x="319678" y="5664317"/>
            <a:ext cx="3143155" cy="613572"/>
            <a:chExt cx="3143155" cy="613572"/>
          </a:xfrm>
        </p:grpSpPr>
        <p:pic>
          <p:nvPicPr>
            <p:cNvPr id="28" name="公式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3729" y="0"/>
              <a:ext cx="2419426" cy="613572"/>
            </a:xfrm>
            <a:prstGeom prst="rect">
              <a:avLst/>
            </a:prstGeom>
          </p:spPr>
        </p:pic>
        <p:sp>
          <p:nvSpPr>
            <p:cNvPr id="29" name="文本7"/>
            <p:cNvSpPr txBox="1"/>
            <p:nvPr/>
          </p:nvSpPr>
          <p:spPr>
            <a:xfrm>
              <a:off x="0" y="118558"/>
              <a:ext cx="990600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解得：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1" title=""/>
          <p:cNvGrpSpPr/>
          <p:nvPr/>
        </p:nvGrpSpPr>
        <p:grpSpPr>
          <a:xfrm>
            <a:off x="3012662" y="3468024"/>
            <a:ext cx="6254363" cy="3097197"/>
            <a:chExt cx="6254363" cy="3097197"/>
          </a:xfrm>
        </p:grpSpPr>
        <p:sp>
          <p:nvSpPr>
            <p:cNvPr id="3" name="形状10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8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8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4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5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P102—14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5" grpId="0" animBg="1"/>
      <p:bldP spid="20" grpId="0" animBg="1"/>
      <p:bldP spid="17" grpId="0" animBg="1"/>
      <p:bldP spid="21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239668" y="380324"/>
            <a:ext cx="11727180" cy="159544"/>
          </a:xfrm>
          <a:prstGeom prst="rect">
            <a:avLst/>
          </a:prstGeom>
          <a:solidFill>
            <a:srgbClr val="009CAE">
              <a:alpha val="75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5565319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5027000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7180278" y="211503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5" title=""/>
          <p:cNvSpPr txBox="1"/>
          <p:nvPr/>
        </p:nvSpPr>
        <p:spPr>
          <a:xfrm>
            <a:off x="6103639" y="2112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6" title=""/>
          <p:cNvSpPr txBox="1"/>
          <p:nvPr/>
        </p:nvSpPr>
        <p:spPr>
          <a:xfrm>
            <a:off x="6641958" y="2114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7" title=""/>
          <p:cNvSpPr txBox="1"/>
          <p:nvPr/>
        </p:nvSpPr>
        <p:spPr>
          <a:xfrm>
            <a:off x="4488680" y="211788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1" title="">
            <a:hlinkClick r:id="rId2" action="ppaction://hlinksldjump"/>
          </p:cNvPr>
          <p:cNvSpPr txBox="1"/>
          <p:nvPr/>
        </p:nvSpPr>
        <p:spPr>
          <a:xfrm>
            <a:off x="3268828" y="152571"/>
            <a:ext cx="5669718" cy="61540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   、 </a:t>
            </a: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图  像  问  题</a:t>
            </a:r>
            <a:endParaRPr lang="zh-CN" altLang="en-US" sz="26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2" action="ppaction://hlinksldjump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195634" y="680929"/>
            <a:ext cx="5805377" cy="2899259"/>
            <a:chExt cx="5805377" cy="2899259"/>
          </a:xfrm>
        </p:grpSpPr>
        <p:sp>
          <p:nvSpPr>
            <p:cNvPr id="11" name="文本4"/>
            <p:cNvSpPr txBox="1"/>
            <p:nvPr/>
          </p:nvSpPr>
          <p:spPr>
            <a:xfrm>
              <a:off x="0" y="0"/>
              <a:ext cx="5728097" cy="289925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通过实验,得到了a、b、c三个实心球的m-V图象如图所示,由图象可知（   )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A. 同种物质组成的物体,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质量越大,密度越大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B. a物质的密度是c的2倍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C. b物质的密度是1g/cm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endParaRPr lang="zh-CN" altLang="en-US" sz="2200" b="0" i="0" baseline="30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D. c物质的密度最大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2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8246" y="959036"/>
              <a:ext cx="2497131" cy="1871672"/>
            </a:xfrm>
            <a:prstGeom prst="rect">
              <a:avLst/>
            </a:prstGeom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13" name="形状8"/>
            <p:cNvSpPr txBox="1"/>
            <p:nvPr/>
          </p:nvSpPr>
          <p:spPr>
            <a:xfrm>
              <a:off x="124292" y="154995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2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2" title=""/>
          <p:cNvGrpSpPr/>
          <p:nvPr/>
        </p:nvGrpSpPr>
        <p:grpSpPr>
          <a:xfrm>
            <a:off x="6108087" y="663359"/>
            <a:ext cx="5740903" cy="2994866"/>
            <a:chExt cx="5740903" cy="2994866"/>
          </a:xfrm>
        </p:grpSpPr>
        <p:sp>
          <p:nvSpPr>
            <p:cNvPr id="15" name="文本5"/>
            <p:cNvSpPr txBox="1"/>
            <p:nvPr/>
          </p:nvSpPr>
          <p:spPr>
            <a:xfrm>
              <a:off x="0" y="0"/>
              <a:ext cx="5728097" cy="299486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通如图所示是甲、乙两种物质的质量m与体积V的关系图像，下列说法正确的是（   ）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A.甲物质的密度与质量成正比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B.乙物质的密度为4g/cm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endParaRPr lang="zh-CN" altLang="en-US" sz="2200" b="0" i="0" baseline="30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C.甲乙两物质的密度之比是3:1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D.水的m-V图像应该在Ⅱ区域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形状9"/>
            <p:cNvSpPr txBox="1"/>
            <p:nvPr/>
          </p:nvSpPr>
          <p:spPr>
            <a:xfrm>
              <a:off x="154858" y="172984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2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00511" y="1214152"/>
              <a:ext cx="1840392" cy="1631080"/>
            </a:xfrm>
            <a:prstGeom prst="rect">
              <a:avLst/>
            </a:prstGeom>
          </p:spPr>
        </p:pic>
      </p:grpSp>
      <p:sp>
        <p:nvSpPr>
          <p:cNvPr id="18" name="文本2" title=""/>
          <p:cNvSpPr txBox="1"/>
          <p:nvPr/>
        </p:nvSpPr>
        <p:spPr>
          <a:xfrm>
            <a:off x="4474502" y="1081802"/>
            <a:ext cx="3810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C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9" name="文本3" title=""/>
          <p:cNvSpPr txBox="1"/>
          <p:nvPr/>
        </p:nvSpPr>
        <p:spPr>
          <a:xfrm>
            <a:off x="7035279" y="1471593"/>
            <a:ext cx="381000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D</a:t>
            </a:r>
            <a:endParaRPr lang="zh-CN" altLang="en-US" sz="3000" b="0" i="0">
              <a:solidFill>
                <a:srgbClr val="FF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239668" y="380324"/>
            <a:ext cx="11727180" cy="159544"/>
          </a:xfrm>
          <a:prstGeom prst="rect">
            <a:avLst/>
          </a:prstGeom>
          <a:solidFill>
            <a:srgbClr val="009CAE">
              <a:alpha val="75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5565319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5027000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7180278" y="211503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5" title=""/>
          <p:cNvSpPr txBox="1"/>
          <p:nvPr/>
        </p:nvSpPr>
        <p:spPr>
          <a:xfrm>
            <a:off x="6103639" y="2112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6" title=""/>
          <p:cNvSpPr txBox="1"/>
          <p:nvPr/>
        </p:nvSpPr>
        <p:spPr>
          <a:xfrm>
            <a:off x="6641958" y="2114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7" title=""/>
          <p:cNvSpPr txBox="1"/>
          <p:nvPr/>
        </p:nvSpPr>
        <p:spPr>
          <a:xfrm>
            <a:off x="4488680" y="211788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1" title="">
            <a:hlinkClick r:id="rId3" action="ppaction://hlinksldjump"/>
          </p:cNvPr>
          <p:cNvSpPr txBox="1"/>
          <p:nvPr/>
        </p:nvSpPr>
        <p:spPr>
          <a:xfrm>
            <a:off x="2224230" y="168764"/>
            <a:ext cx="7757484" cy="61540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   、 图  像  问  题</a:t>
            </a:r>
            <a:endParaRPr lang="zh-CN" altLang="en-US" sz="26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6150454" y="686943"/>
            <a:ext cx="5886450" cy="2676192"/>
            <a:chExt cx="5886450" cy="2676192"/>
          </a:xfrm>
        </p:grpSpPr>
        <p:sp>
          <p:nvSpPr>
            <p:cNvPr id="11" name="文本3"/>
            <p:cNvSpPr txBox="1"/>
            <p:nvPr/>
          </p:nvSpPr>
          <p:spPr>
            <a:xfrm>
              <a:off x="0" y="0"/>
              <a:ext cx="5886450" cy="267619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为测量某种液体的密度,小明利用天平和量杯测量了液体和量杯的总质量m</a:t>
              </a:r>
              <a:r>
                <a:rPr lang="zh-CN" altLang="en-US" sz="2200" b="0" i="0" baseline="-25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及液体的体积V</a:t>
              </a:r>
              <a:r>
                <a:rPr lang="zh-CN" altLang="en-US" sz="2200" b="0" i="0" baseline="-25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液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,得到了几组数据并绘出了m-V图象,如图所示。求：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(1)该液体的密度；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(2)量杯的质量。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2" name="图片1"/>
            <p:cNvPicPr>
              <a:picLocks noChangeAspect="1"/>
            </p:cNvPicPr>
            <p:nvPr/>
          </p:nvPicPr>
          <p:blipFill>
            <a:blip r:embed="rId4"/>
            <a:srcRect l="25820" t="45176" r="20423"/>
            <a:stretch>
              <a:fillRect/>
            </a:stretch>
          </p:blipFill>
          <p:spPr>
            <a:xfrm>
              <a:off x="3705406" y="1271978"/>
              <a:ext cx="1974923" cy="1289895"/>
            </a:xfrm>
            <a:prstGeom prst="rect">
              <a:avLst/>
            </a:prstGeom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13" name="形状8"/>
            <p:cNvSpPr txBox="1"/>
            <p:nvPr/>
          </p:nvSpPr>
          <p:spPr>
            <a:xfrm>
              <a:off x="112491" y="149400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3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2" title=""/>
          <p:cNvGrpSpPr/>
          <p:nvPr/>
        </p:nvGrpSpPr>
        <p:grpSpPr>
          <a:xfrm>
            <a:off x="209531" y="698221"/>
            <a:ext cx="5845605" cy="2834233"/>
            <a:chExt cx="5845605" cy="2834233"/>
          </a:xfrm>
        </p:grpSpPr>
        <p:sp>
          <p:nvSpPr>
            <p:cNvPr id="15" name="文本4"/>
            <p:cNvSpPr txBox="1"/>
            <p:nvPr/>
          </p:nvSpPr>
          <p:spPr>
            <a:xfrm>
              <a:off x="0" y="0"/>
              <a:ext cx="5728097" cy="267619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一量杯盛某种液体，测得液体体积V与量杯和液体总质量m的关系如图所示，求：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(1)量杯的质量是多少克？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(2)该液体的密度是多少？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(3)当液体的体积为50cm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时，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液体的质量为多少？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形状9"/>
            <p:cNvSpPr txBox="1"/>
            <p:nvPr/>
          </p:nvSpPr>
          <p:spPr>
            <a:xfrm>
              <a:off x="110395" y="137703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3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90384" y="920956"/>
              <a:ext cx="2455221" cy="1913277"/>
            </a:xfrm>
            <a:prstGeom prst="rect">
              <a:avLst/>
            </a:prstGeom>
          </p:spPr>
        </p:pic>
      </p:grpSp>
      <p:grpSp>
        <p:nvGrpSpPr>
          <p:cNvPr id="18" name="组合3" title=""/>
          <p:cNvGrpSpPr/>
          <p:nvPr/>
        </p:nvGrpSpPr>
        <p:grpSpPr>
          <a:xfrm>
            <a:off x="231238" y="3018204"/>
            <a:ext cx="5823947" cy="1146524"/>
            <a:chExt cx="5823947" cy="1146524"/>
          </a:xfrm>
        </p:grpSpPr>
        <p:sp>
          <p:nvSpPr>
            <p:cNvPr id="19" name="文本5"/>
            <p:cNvSpPr txBox="1"/>
            <p:nvPr/>
          </p:nvSpPr>
          <p:spPr>
            <a:xfrm>
              <a:off x="0" y="0"/>
              <a:ext cx="5823947" cy="114652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(1)由图可知，当     时，此时无液体，m即为量杯的质量，则：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0" name="公式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70662" y="372229"/>
              <a:ext cx="651497" cy="403115"/>
            </a:xfrm>
            <a:prstGeom prst="rect">
              <a:avLst/>
            </a:prstGeom>
          </p:spPr>
        </p:pic>
        <p:pic>
          <p:nvPicPr>
            <p:cNvPr id="21" name="公式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77205" y="593552"/>
              <a:ext cx="1274833" cy="465997"/>
            </a:xfrm>
            <a:prstGeom prst="rect">
              <a:avLst/>
            </a:prstGeom>
          </p:spPr>
        </p:pic>
      </p:grpSp>
      <p:grpSp>
        <p:nvGrpSpPr>
          <p:cNvPr id="22" name="组合4" title=""/>
          <p:cNvGrpSpPr/>
          <p:nvPr/>
        </p:nvGrpSpPr>
        <p:grpSpPr>
          <a:xfrm>
            <a:off x="372577" y="4446672"/>
            <a:ext cx="5543390" cy="509175"/>
            <a:chExt cx="5543390" cy="509175"/>
          </a:xfrm>
        </p:grpSpPr>
        <p:pic>
          <p:nvPicPr>
            <p:cNvPr id="23" name="公式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4725" y="21593"/>
              <a:ext cx="4338665" cy="465997"/>
            </a:xfrm>
            <a:prstGeom prst="rect">
              <a:avLst/>
            </a:prstGeom>
          </p:spPr>
        </p:pic>
        <p:sp>
          <p:nvSpPr>
            <p:cNvPr id="24" name="文本6"/>
            <p:cNvSpPr txBox="1"/>
            <p:nvPr/>
          </p:nvSpPr>
          <p:spPr>
            <a:xfrm>
              <a:off x="0" y="0"/>
              <a:ext cx="1587500" cy="509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液体质量: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5" title=""/>
          <p:cNvGrpSpPr/>
          <p:nvPr/>
        </p:nvGrpSpPr>
        <p:grpSpPr>
          <a:xfrm>
            <a:off x="230991" y="4047858"/>
            <a:ext cx="5857875" cy="566776"/>
            <a:chExt cx="5857875" cy="566776"/>
          </a:xfrm>
        </p:grpSpPr>
        <p:sp>
          <p:nvSpPr>
            <p:cNvPr id="26" name="文本7"/>
            <p:cNvSpPr txBox="1"/>
            <p:nvPr/>
          </p:nvSpPr>
          <p:spPr>
            <a:xfrm>
              <a:off x="0" y="29242"/>
              <a:ext cx="5857875" cy="509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(2)当m=100g时，液体体积            ,则：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7" name="公式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45863" y="0"/>
              <a:ext cx="1624774" cy="566776"/>
            </a:xfrm>
            <a:prstGeom prst="rect">
              <a:avLst/>
            </a:prstGeom>
          </p:spPr>
        </p:pic>
      </p:grpSp>
      <p:pic>
        <p:nvPicPr>
          <p:cNvPr id="28" name="公式1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809" y="5955443"/>
            <a:ext cx="5193602" cy="566776"/>
          </a:xfrm>
          <a:prstGeom prst="rect">
            <a:avLst/>
          </a:prstGeom>
        </p:spPr>
      </p:pic>
      <p:grpSp>
        <p:nvGrpSpPr>
          <p:cNvPr id="29" name="组合6" title=""/>
          <p:cNvGrpSpPr/>
          <p:nvPr/>
        </p:nvGrpSpPr>
        <p:grpSpPr>
          <a:xfrm>
            <a:off x="231419" y="5632270"/>
            <a:ext cx="5857875" cy="566776"/>
            <a:chExt cx="5857875" cy="566776"/>
          </a:xfrm>
        </p:grpSpPr>
        <p:sp>
          <p:nvSpPr>
            <p:cNvPr id="30" name="文本8"/>
            <p:cNvSpPr txBox="1"/>
            <p:nvPr/>
          </p:nvSpPr>
          <p:spPr>
            <a:xfrm>
              <a:off x="0" y="29070"/>
              <a:ext cx="5857875" cy="509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(3)当体积             时，液体质量：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1" name="公式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45797" y="0"/>
              <a:ext cx="1766330" cy="566776"/>
            </a:xfrm>
            <a:prstGeom prst="rect">
              <a:avLst/>
            </a:prstGeom>
          </p:spPr>
        </p:pic>
      </p:grpSp>
      <p:grpSp>
        <p:nvGrpSpPr>
          <p:cNvPr id="32" name="组合7" title=""/>
          <p:cNvGrpSpPr/>
          <p:nvPr/>
        </p:nvGrpSpPr>
        <p:grpSpPr>
          <a:xfrm>
            <a:off x="6108059" y="3229313"/>
            <a:ext cx="5669062" cy="494697"/>
            <a:chExt cx="5669062" cy="494697"/>
          </a:xfrm>
        </p:grpSpPr>
        <p:sp>
          <p:nvSpPr>
            <p:cNvPr id="33" name="文本9"/>
            <p:cNvSpPr txBox="1"/>
            <p:nvPr/>
          </p:nvSpPr>
          <p:spPr>
            <a:xfrm>
              <a:off x="0" y="0"/>
              <a:ext cx="20883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解：由题意得：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4" name="公式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02536" y="14497"/>
              <a:ext cx="3966526" cy="465997"/>
            </a:xfrm>
            <a:prstGeom prst="rect">
              <a:avLst/>
            </a:prstGeom>
          </p:spPr>
        </p:pic>
      </p:grpSp>
      <p:grpSp>
        <p:nvGrpSpPr>
          <p:cNvPr id="35" name="组合8" title=""/>
          <p:cNvGrpSpPr/>
          <p:nvPr/>
        </p:nvGrpSpPr>
        <p:grpSpPr>
          <a:xfrm>
            <a:off x="6089266" y="3670264"/>
            <a:ext cx="5947772" cy="566776"/>
            <a:chExt cx="5947772" cy="566776"/>
          </a:xfrm>
        </p:grpSpPr>
        <p:sp>
          <p:nvSpPr>
            <p:cNvPr id="36" name="文本10"/>
            <p:cNvSpPr txBox="1"/>
            <p:nvPr/>
          </p:nvSpPr>
          <p:spPr>
            <a:xfrm>
              <a:off x="0" y="36128"/>
              <a:ext cx="59477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由图，当总质量         时，            ，则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7" name="公式1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46732" y="53721"/>
              <a:ext cx="1274833" cy="465997"/>
            </a:xfrm>
            <a:prstGeom prst="rect">
              <a:avLst/>
            </a:prstGeom>
          </p:spPr>
        </p:pic>
        <p:pic>
          <p:nvPicPr>
            <p:cNvPr id="38" name="公式1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58280" y="0"/>
              <a:ext cx="1624774" cy="566776"/>
            </a:xfrm>
            <a:prstGeom prst="rect">
              <a:avLst/>
            </a:prstGeom>
          </p:spPr>
        </p:pic>
      </p:grpSp>
      <p:pic>
        <p:nvPicPr>
          <p:cNvPr id="39" name="公式2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8363" y="4090348"/>
            <a:ext cx="4511819" cy="566776"/>
          </a:xfrm>
          <a:prstGeom prst="rect">
            <a:avLst/>
          </a:prstGeom>
        </p:spPr>
      </p:pic>
      <p:grpSp>
        <p:nvGrpSpPr>
          <p:cNvPr id="40" name="组合9" title=""/>
          <p:cNvGrpSpPr/>
          <p:nvPr/>
        </p:nvGrpSpPr>
        <p:grpSpPr>
          <a:xfrm>
            <a:off x="6244428" y="4589792"/>
            <a:ext cx="5404847" cy="566776"/>
            <a:chExt cx="5404847" cy="566776"/>
          </a:xfrm>
        </p:grpSpPr>
        <p:sp>
          <p:nvSpPr>
            <p:cNvPr id="41" name="文本11"/>
            <p:cNvSpPr txBox="1"/>
            <p:nvPr/>
          </p:nvSpPr>
          <p:spPr>
            <a:xfrm>
              <a:off x="0" y="35815"/>
              <a:ext cx="5404847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当总质量          时，            ，则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2" name="公式1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49972" y="53721"/>
              <a:ext cx="1274833" cy="465997"/>
            </a:xfrm>
            <a:prstGeom prst="rect">
              <a:avLst/>
            </a:prstGeom>
          </p:spPr>
        </p:pic>
        <p:pic>
          <p:nvPicPr>
            <p:cNvPr id="43" name="公式1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887460" y="0"/>
              <a:ext cx="1624774" cy="566776"/>
            </a:xfrm>
            <a:prstGeom prst="rect">
              <a:avLst/>
            </a:prstGeom>
          </p:spPr>
        </p:pic>
      </p:grpSp>
      <p:pic>
        <p:nvPicPr>
          <p:cNvPr id="44" name="公式3" title="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55004" y="5100496"/>
            <a:ext cx="4511819" cy="566776"/>
          </a:xfrm>
          <a:prstGeom prst="rect">
            <a:avLst/>
          </a:prstGeom>
        </p:spPr>
      </p:pic>
      <p:sp>
        <p:nvSpPr>
          <p:cNvPr id="45" name="文本2" title=""/>
          <p:cNvSpPr txBox="1"/>
          <p:nvPr/>
        </p:nvSpPr>
        <p:spPr>
          <a:xfrm>
            <a:off x="6092800" y="5687082"/>
            <a:ext cx="1628184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解①②得：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6" name="组合10" title=""/>
          <p:cNvGrpSpPr/>
          <p:nvPr/>
        </p:nvGrpSpPr>
        <p:grpSpPr>
          <a:xfrm>
            <a:off x="7349909" y="5597385"/>
            <a:ext cx="3194120" cy="567468"/>
            <a:chExt cx="3194120" cy="567468"/>
          </a:xfrm>
        </p:grpSpPr>
        <p:pic>
          <p:nvPicPr>
            <p:cNvPr id="47" name="公式15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360961" y="0"/>
              <a:ext cx="1833159" cy="566776"/>
            </a:xfrm>
            <a:prstGeom prst="rect">
              <a:avLst/>
            </a:prstGeom>
          </p:spPr>
        </p:pic>
        <p:sp>
          <p:nvSpPr>
            <p:cNvPr id="48" name="文本12"/>
            <p:cNvSpPr txBox="1"/>
            <p:nvPr/>
          </p:nvSpPr>
          <p:spPr>
            <a:xfrm>
              <a:off x="0" y="72771"/>
              <a:ext cx="16281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液体密度：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9" name="组合11" title=""/>
          <p:cNvGrpSpPr/>
          <p:nvPr/>
        </p:nvGrpSpPr>
        <p:grpSpPr>
          <a:xfrm>
            <a:off x="7349909" y="6077188"/>
            <a:ext cx="2564190" cy="494697"/>
            <a:chExt cx="2564190" cy="494697"/>
          </a:xfrm>
        </p:grpSpPr>
        <p:pic>
          <p:nvPicPr>
            <p:cNvPr id="50" name="公式1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444276" y="14516"/>
              <a:ext cx="1119914" cy="465997"/>
            </a:xfrm>
            <a:prstGeom prst="rect">
              <a:avLst/>
            </a:prstGeom>
          </p:spPr>
        </p:pic>
        <p:sp>
          <p:nvSpPr>
            <p:cNvPr id="51" name="文本13"/>
            <p:cNvSpPr txBox="1"/>
            <p:nvPr/>
          </p:nvSpPr>
          <p:spPr>
            <a:xfrm>
              <a:off x="0" y="0"/>
              <a:ext cx="16281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杯子质量：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52" name="公式4" title="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8077" y="4742336"/>
            <a:ext cx="4021439" cy="1064371"/>
          </a:xfrm>
          <a:prstGeom prst="rect">
            <a:avLst/>
          </a:prstGeom>
        </p:spPr>
      </p:pic>
      <p:grpSp>
        <p:nvGrpSpPr>
          <p:cNvPr id="53" name="组合12" title=""/>
          <p:cNvGrpSpPr/>
          <p:nvPr/>
        </p:nvGrpSpPr>
        <p:grpSpPr>
          <a:xfrm>
            <a:off x="2679287" y="3479454"/>
            <a:ext cx="6254363" cy="3097197"/>
            <a:chExt cx="6254363" cy="3097197"/>
          </a:xfrm>
        </p:grpSpPr>
        <p:sp>
          <p:nvSpPr>
            <p:cNvPr id="54" name="形状10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22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22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文本14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文本15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P103—3、4、10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P105—4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P106—9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4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3" grpId="0" animBg="1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196701" y="703488"/>
            <a:ext cx="5854903" cy="1019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      一块体积为100cm</a:t>
            </a:r>
            <a:r>
              <a:rPr lang="zh-CN" altLang="en-US" sz="2200" b="0" i="0" baseline="3000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3</a:t>
            </a: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的冰块熔化成水后，体积多大？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319926" y="835924"/>
            <a:ext cx="723700" cy="376066"/>
          </a:xfrm>
          <a:custGeom>
            <a:gdLst>
              <a:gd name="connsiteX0" fmla="*/ 62678 w 723700"/>
              <a:gd name="connsiteY0" fmla="*/ 0 h 376066"/>
              <a:gd name="connsiteX1" fmla="*/ 661022 w 723700"/>
              <a:gd name="connsiteY1" fmla="*/ 0 h 376066"/>
              <a:gd name="connsiteX2" fmla="*/ 695638 w 723700"/>
              <a:gd name="connsiteY2" fmla="*/ 0 h 376066"/>
              <a:gd name="connsiteX3" fmla="*/ 723700 w 723700"/>
              <a:gd name="connsiteY3" fmla="*/ 313388 h 376066"/>
              <a:gd name="connsiteX4" fmla="*/ 723700 w 723700"/>
              <a:gd name="connsiteY4" fmla="*/ 348004 h 376066"/>
              <a:gd name="connsiteX5" fmla="*/ 62678 w 723700"/>
              <a:gd name="connsiteY5" fmla="*/ 376066 h 376066"/>
              <a:gd name="connsiteX6" fmla="*/ 28062 w 723700"/>
              <a:gd name="connsiteY6" fmla="*/ 376066 h 376066"/>
              <a:gd name="connsiteX7" fmla="*/ 0 w 723700"/>
              <a:gd name="connsiteY7" fmla="*/ 62678 h 376066"/>
              <a:gd name="connsiteX8" fmla="*/ 0 w 72370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700" h="376066">
                <a:moveTo>
                  <a:pt x="62678" y="0"/>
                </a:moveTo>
                <a:lnTo>
                  <a:pt x="661022" y="0"/>
                </a:lnTo>
                <a:cubicBezTo>
                  <a:pt x="695638" y="0"/>
                  <a:pt x="723700" y="28062"/>
                  <a:pt x="723700" y="62678"/>
                </a:cubicBezTo>
                <a:lnTo>
                  <a:pt x="723700" y="313388"/>
                </a:lnTo>
                <a:cubicBezTo>
                  <a:pt x="723700" y="348004"/>
                  <a:pt x="695638" y="376066"/>
                  <a:pt x="66102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009CA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例 4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形状2" title=""/>
          <p:cNvSpPr txBox="1"/>
          <p:nvPr/>
        </p:nvSpPr>
        <p:spPr>
          <a:xfrm>
            <a:off x="239668" y="380324"/>
            <a:ext cx="11727180" cy="159544"/>
          </a:xfrm>
          <a:prstGeom prst="rect">
            <a:avLst/>
          </a:prstGeom>
          <a:solidFill>
            <a:srgbClr val="009CAE">
              <a:alpha val="75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3" title=""/>
          <p:cNvSpPr txBox="1"/>
          <p:nvPr/>
        </p:nvSpPr>
        <p:spPr>
          <a:xfrm>
            <a:off x="5565319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4" title=""/>
          <p:cNvSpPr txBox="1"/>
          <p:nvPr/>
        </p:nvSpPr>
        <p:spPr>
          <a:xfrm>
            <a:off x="5027000" y="2108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5" title=""/>
          <p:cNvSpPr txBox="1"/>
          <p:nvPr/>
        </p:nvSpPr>
        <p:spPr>
          <a:xfrm>
            <a:off x="7180278" y="211503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6" title=""/>
          <p:cNvSpPr txBox="1"/>
          <p:nvPr/>
        </p:nvSpPr>
        <p:spPr>
          <a:xfrm>
            <a:off x="6103639" y="2112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形状7" title=""/>
          <p:cNvSpPr txBox="1"/>
          <p:nvPr/>
        </p:nvSpPr>
        <p:spPr>
          <a:xfrm>
            <a:off x="6641958" y="211455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0" name="形状8" title=""/>
          <p:cNvSpPr txBox="1"/>
          <p:nvPr/>
        </p:nvSpPr>
        <p:spPr>
          <a:xfrm>
            <a:off x="4488680" y="211788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1" name="形状9" title=""/>
          <p:cNvSpPr txBox="1"/>
          <p:nvPr/>
        </p:nvSpPr>
        <p:spPr>
          <a:xfrm>
            <a:off x="3950361" y="211846"/>
            <a:ext cx="528952" cy="528952"/>
          </a:xfrm>
          <a:custGeom>
            <a:gdLst>
              <a:gd name="connsiteX0" fmla="*/ 264476 w 528952"/>
              <a:gd name="connsiteY0" fmla="*/ 0 h 528952"/>
              <a:gd name="connsiteX1" fmla="*/ 410542 w 528952"/>
              <a:gd name="connsiteY1" fmla="*/ 0 h 528952"/>
              <a:gd name="connsiteX2" fmla="*/ 528952 w 528952"/>
              <a:gd name="connsiteY2" fmla="*/ 410542 h 528952"/>
              <a:gd name="connsiteX3" fmla="*/ 118410 w 528952"/>
              <a:gd name="connsiteY3" fmla="*/ 528952 h 528952"/>
              <a:gd name="connsiteX4" fmla="*/ 0 w 528952"/>
              <a:gd name="connsiteY4" fmla="*/ 118410 h 52895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2" h="528952">
                <a:moveTo>
                  <a:pt x="264476" y="0"/>
                </a:moveTo>
                <a:cubicBezTo>
                  <a:pt x="410542" y="0"/>
                  <a:pt x="528952" y="118410"/>
                  <a:pt x="528952" y="264476"/>
                </a:cubicBezTo>
                <a:cubicBezTo>
                  <a:pt x="528952" y="410542"/>
                  <a:pt x="410542" y="528952"/>
                  <a:pt x="264476" y="528952"/>
                </a:cubicBezTo>
                <a:cubicBezTo>
                  <a:pt x="118410" y="528952"/>
                  <a:pt x="0" y="410542"/>
                  <a:pt x="0" y="264476"/>
                </a:cubicBezTo>
                <a:cubicBezTo>
                  <a:pt x="0" y="118410"/>
                  <a:pt x="118410" y="0"/>
                  <a:pt x="264476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009CA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2" name="文本2" title="">
            <a:hlinkClick r:id="rId2" action="ppaction://hlinksldjump"/>
          </p:cNvPr>
          <p:cNvSpPr txBox="1"/>
          <p:nvPr/>
        </p:nvSpPr>
        <p:spPr>
          <a:xfrm>
            <a:off x="3799932" y="152419"/>
            <a:ext cx="4059993" cy="61540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300"/>
              </a:lnSpc>
            </a:pP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   、 </a:t>
            </a:r>
            <a:r>
              <a: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等  质  量  问  题</a:t>
            </a:r>
            <a:endParaRPr lang="zh-CN" altLang="en-US" sz="26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2" action="ppaction://hlinksldjump"/>
            </a:endParaRPr>
          </a:p>
        </p:txBody>
      </p:sp>
      <p:grpSp>
        <p:nvGrpSpPr>
          <p:cNvPr id="13" name="组合1" title=""/>
          <p:cNvGrpSpPr/>
          <p:nvPr/>
        </p:nvGrpSpPr>
        <p:grpSpPr>
          <a:xfrm>
            <a:off x="6208833" y="761971"/>
            <a:ext cx="5715152" cy="890978"/>
            <a:chExt cx="5715152" cy="890978"/>
          </a:xfrm>
        </p:grpSpPr>
        <p:sp>
          <p:nvSpPr>
            <p:cNvPr id="14" name="形状10"/>
            <p:cNvSpPr txBox="1"/>
            <p:nvPr/>
          </p:nvSpPr>
          <p:spPr>
            <a:xfrm>
              <a:off x="0" y="0"/>
              <a:ext cx="5715152" cy="890978"/>
            </a:xfrm>
            <a:custGeom>
              <a:gdLst>
                <a:gd name="connsiteX0" fmla="*/ 148496 w 5715152"/>
                <a:gd name="connsiteY0" fmla="*/ 0 h 890978"/>
                <a:gd name="connsiteX1" fmla="*/ 5566656 w 5715152"/>
                <a:gd name="connsiteY1" fmla="*/ 0 h 890978"/>
                <a:gd name="connsiteX2" fmla="*/ 5648669 w 5715152"/>
                <a:gd name="connsiteY2" fmla="*/ 0 h 890978"/>
                <a:gd name="connsiteX3" fmla="*/ 5715152 w 5715152"/>
                <a:gd name="connsiteY3" fmla="*/ 742482 h 890978"/>
                <a:gd name="connsiteX4" fmla="*/ 5715152 w 5715152"/>
                <a:gd name="connsiteY4" fmla="*/ 824494 h 890978"/>
                <a:gd name="connsiteX5" fmla="*/ 148496 w 5715152"/>
                <a:gd name="connsiteY5" fmla="*/ 890978 h 890978"/>
                <a:gd name="connsiteX6" fmla="*/ 66484 w 5715152"/>
                <a:gd name="connsiteY6" fmla="*/ 890978 h 890978"/>
                <a:gd name="connsiteX7" fmla="*/ 0 w 5715152"/>
                <a:gd name="connsiteY7" fmla="*/ 148496 h 890978"/>
                <a:gd name="connsiteX8" fmla="*/ 0 w 5715152"/>
                <a:gd name="connsiteY8" fmla="*/ 66484 h 89097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5152" h="890978">
                  <a:moveTo>
                    <a:pt x="148496" y="0"/>
                  </a:moveTo>
                  <a:lnTo>
                    <a:pt x="5566656" y="0"/>
                  </a:lnTo>
                  <a:cubicBezTo>
                    <a:pt x="5648669" y="0"/>
                    <a:pt x="5715152" y="66484"/>
                    <a:pt x="5715152" y="148496"/>
                  </a:cubicBezTo>
                  <a:lnTo>
                    <a:pt x="5715152" y="742482"/>
                  </a:lnTo>
                  <a:cubicBezTo>
                    <a:pt x="5715152" y="824494"/>
                    <a:pt x="5648669" y="890978"/>
                    <a:pt x="5566656" y="890978"/>
                  </a:cubicBezTo>
                  <a:lnTo>
                    <a:pt x="148496" y="890978"/>
                  </a:lnTo>
                  <a:cubicBezTo>
                    <a:pt x="66484" y="890978"/>
                    <a:pt x="0" y="824494"/>
                    <a:pt x="0" y="742482"/>
                  </a:cubicBezTo>
                  <a:lnTo>
                    <a:pt x="0" y="148496"/>
                  </a:lnTo>
                  <a:cubicBezTo>
                    <a:pt x="0" y="66484"/>
                    <a:pt x="66484" y="0"/>
                    <a:pt x="14849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体积为lm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的水结成冰后,体积增大还是减小了，改变了多少？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形状11"/>
            <p:cNvSpPr txBox="1"/>
            <p:nvPr/>
          </p:nvSpPr>
          <p:spPr>
            <a:xfrm>
              <a:off x="54112" y="74372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4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3" title=""/>
          <p:cNvSpPr txBox="1"/>
          <p:nvPr/>
        </p:nvSpPr>
        <p:spPr>
          <a:xfrm>
            <a:off x="239468" y="1667218"/>
            <a:ext cx="20883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解：冰的质量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7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11" y="2103806"/>
            <a:ext cx="5496389" cy="566776"/>
          </a:xfrm>
          <a:prstGeom prst="rect">
            <a:avLst/>
          </a:prstGeom>
        </p:spPr>
      </p:pic>
      <p:pic>
        <p:nvPicPr>
          <p:cNvPr id="18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89" y="2670543"/>
            <a:ext cx="4921661" cy="1064371"/>
          </a:xfrm>
          <a:prstGeom prst="rect">
            <a:avLst/>
          </a:prstGeom>
        </p:spPr>
      </p:pic>
      <p:sp>
        <p:nvSpPr>
          <p:cNvPr id="19" name="文本4" title=""/>
          <p:cNvSpPr txBox="1"/>
          <p:nvPr/>
        </p:nvSpPr>
        <p:spPr>
          <a:xfrm>
            <a:off x="6172762" y="1666942"/>
            <a:ext cx="20883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解：水的质量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564" y="2103530"/>
            <a:ext cx="6004404" cy="566776"/>
          </a:xfrm>
          <a:prstGeom prst="rect">
            <a:avLst/>
          </a:prstGeom>
        </p:spPr>
      </p:pic>
      <p:pic>
        <p:nvPicPr>
          <p:cNvPr id="21" name="公式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4721" y="2966742"/>
            <a:ext cx="5940294" cy="1064371"/>
          </a:xfrm>
          <a:prstGeom prst="rect">
            <a:avLst/>
          </a:prstGeom>
        </p:spPr>
      </p:pic>
      <p:sp>
        <p:nvSpPr>
          <p:cNvPr id="22" name="文本5" title=""/>
          <p:cNvSpPr txBox="1"/>
          <p:nvPr/>
        </p:nvSpPr>
        <p:spPr>
          <a:xfrm>
            <a:off x="6172762" y="2670038"/>
            <a:ext cx="20883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结成冰后：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6" title=""/>
          <p:cNvSpPr txBox="1"/>
          <p:nvPr/>
        </p:nvSpPr>
        <p:spPr>
          <a:xfrm>
            <a:off x="6172762" y="3955913"/>
            <a:ext cx="192643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体积增加了：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" name="公式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724" y="4203202"/>
            <a:ext cx="4943180" cy="900710"/>
          </a:xfrm>
          <a:prstGeom prst="rect">
            <a:avLst/>
          </a:prstGeom>
        </p:spPr>
      </p:pic>
      <p:grpSp>
        <p:nvGrpSpPr>
          <p:cNvPr id="25" name="组合2" title=""/>
          <p:cNvGrpSpPr/>
          <p:nvPr/>
        </p:nvGrpSpPr>
        <p:grpSpPr>
          <a:xfrm>
            <a:off x="3012662" y="3468024"/>
            <a:ext cx="6254363" cy="3097197"/>
            <a:chExt cx="6254363" cy="3097197"/>
          </a:xfrm>
        </p:grpSpPr>
        <p:sp>
          <p:nvSpPr>
            <p:cNvPr id="26" name="形状12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8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8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7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8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P104—12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P105—6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8" name="组合8" title=""/>
          <p:cNvGrpSpPr/>
          <p:nvPr/>
        </p:nvGrpSpPr>
        <p:grpSpPr>
          <a:xfrm>
            <a:off x="6108211" y="698383"/>
            <a:ext cx="5858475" cy="2676192"/>
            <a:chExt cx="5858475" cy="2676192"/>
          </a:xfrm>
        </p:grpSpPr>
        <p:sp>
          <p:nvSpPr>
            <p:cNvPr id="39" name="文本8"/>
            <p:cNvSpPr txBox="1"/>
            <p:nvPr/>
          </p:nvSpPr>
          <p:spPr>
            <a:xfrm>
              <a:off x="0" y="0"/>
              <a:ext cx="5858475" cy="267619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新宋体" panose="02010609030101010101" charset="-122"/>
                  <a:ea typeface="新宋体" panose="02010609030101010101" charset="-122"/>
                </a:rPr>
                <a:t>             某空烧杯的质量为100g，在烧杯内装满水，测得烧杯和水的总质量为600g，将质量为400g的金属块浸没在烧杯内水中，待溢水停止后测得烧杯、金属块和剩余水的总质量为950g。求：(1)烧杯的容积；(2)溢出水的质量；(3)金属块的密度。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40" name="形状14"/>
            <p:cNvSpPr txBox="1"/>
            <p:nvPr/>
          </p:nvSpPr>
          <p:spPr>
            <a:xfrm>
              <a:off x="181185" y="140160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5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1" title=""/>
          <p:cNvGrpSpPr/>
          <p:nvPr/>
        </p:nvGrpSpPr>
        <p:grpSpPr>
          <a:xfrm>
            <a:off x="5854808" y="662330"/>
            <a:ext cx="6513528" cy="750189"/>
            <a:chExt cx="6513528" cy="750189"/>
          </a:xfrm>
        </p:grpSpPr>
        <p:sp>
          <p:nvSpPr>
            <p:cNvPr id="3" name="文本1"/>
            <p:cNvSpPr txBox="1"/>
            <p:nvPr/>
          </p:nvSpPr>
          <p:spPr>
            <a:xfrm>
              <a:off x="155629" y="0"/>
              <a:ext cx="429339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(3)放入石块后，瓶中水的质量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公式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22069"/>
              <a:ext cx="6513528" cy="428120"/>
            </a:xfrm>
            <a:prstGeom prst="rect">
              <a:avLst/>
            </a:prstGeom>
          </p:spPr>
        </p:pic>
      </p:grpSp>
      <p:sp>
        <p:nvSpPr>
          <p:cNvPr id="5" name="形状1" title=""/>
          <p:cNvSpPr txBox="1"/>
          <p:nvPr/>
        </p:nvSpPr>
        <p:spPr>
          <a:xfrm>
            <a:off x="239401" y="767925"/>
            <a:ext cx="5849541" cy="2537460"/>
          </a:xfrm>
          <a:custGeom>
            <a:gdLst>
              <a:gd name="connsiteX0" fmla="*/ 422910 w 5849541"/>
              <a:gd name="connsiteY0" fmla="*/ 0 h 2537460"/>
              <a:gd name="connsiteX1" fmla="*/ 5426630 w 5849541"/>
              <a:gd name="connsiteY1" fmla="*/ 0 h 2537460"/>
              <a:gd name="connsiteX2" fmla="*/ 5538793 w 5849541"/>
              <a:gd name="connsiteY2" fmla="*/ 0 h 2537460"/>
              <a:gd name="connsiteX3" fmla="*/ 5804984 w 5849541"/>
              <a:gd name="connsiteY3" fmla="*/ 203178 h 2537460"/>
              <a:gd name="connsiteX4" fmla="*/ 5849541 w 5849541"/>
              <a:gd name="connsiteY4" fmla="*/ 2114550 h 2537460"/>
              <a:gd name="connsiteX5" fmla="*/ 5849541 w 5849541"/>
              <a:gd name="connsiteY5" fmla="*/ 2226713 h 2537460"/>
              <a:gd name="connsiteX6" fmla="*/ 5646362 w 5849541"/>
              <a:gd name="connsiteY6" fmla="*/ 2492904 h 2537460"/>
              <a:gd name="connsiteX7" fmla="*/ 422910 w 5849541"/>
              <a:gd name="connsiteY7" fmla="*/ 2537460 h 2537460"/>
              <a:gd name="connsiteX8" fmla="*/ 189343 w 5849541"/>
              <a:gd name="connsiteY8" fmla="*/ 2537460 h 2537460"/>
              <a:gd name="connsiteX9" fmla="*/ 0 w 5849541"/>
              <a:gd name="connsiteY9" fmla="*/ 422910 h 2537460"/>
              <a:gd name="connsiteX10" fmla="*/ 0 w 5849541"/>
              <a:gd name="connsiteY10" fmla="*/ 189343 h 25374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49541" h="2537460">
                <a:moveTo>
                  <a:pt x="422910" y="0"/>
                </a:moveTo>
                <a:lnTo>
                  <a:pt x="5426630" y="0"/>
                </a:lnTo>
                <a:cubicBezTo>
                  <a:pt x="5538793" y="0"/>
                  <a:pt x="5646362" y="44556"/>
                  <a:pt x="5725673" y="123867"/>
                </a:cubicBezTo>
                <a:cubicBezTo>
                  <a:pt x="5804984" y="203178"/>
                  <a:pt x="5849541" y="310747"/>
                  <a:pt x="5849541" y="422910"/>
                </a:cubicBezTo>
                <a:lnTo>
                  <a:pt x="5849541" y="2114550"/>
                </a:lnTo>
                <a:cubicBezTo>
                  <a:pt x="5849541" y="2226713"/>
                  <a:pt x="5804984" y="2334282"/>
                  <a:pt x="5725673" y="2413593"/>
                </a:cubicBezTo>
                <a:cubicBezTo>
                  <a:pt x="5646362" y="2492904"/>
                  <a:pt x="5538793" y="2537460"/>
                  <a:pt x="5426630" y="2537460"/>
                </a:cubicBezTo>
                <a:lnTo>
                  <a:pt x="422910" y="2537460"/>
                </a:lnTo>
                <a:cubicBezTo>
                  <a:pt x="189343" y="2537460"/>
                  <a:pt x="0" y="2348117"/>
                  <a:pt x="0" y="2114550"/>
                </a:cubicBezTo>
                <a:lnTo>
                  <a:pt x="0" y="422910"/>
                </a:lnTo>
                <a:cubicBezTo>
                  <a:pt x="0" y="189343"/>
                  <a:pt x="189343" y="0"/>
                  <a:pt x="422910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2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一质量为200g的玻璃瓶，盛满水时测出总质量为700g。求：(1)玻璃瓶的容积；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200"/>
              </a:lnSpc>
            </a:pP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(2)若盛满某种液体时总质量为800g，求该液体的密度；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200"/>
              </a:lnSpc>
            </a:pPr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(3)若在空瓶中放入质量为150g的石块，再加满水，测得总质量为790g，求该石块的密度。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" name="组合2" title=""/>
          <p:cNvGrpSpPr/>
          <p:nvPr/>
        </p:nvGrpSpPr>
        <p:grpSpPr>
          <a:xfrm>
            <a:off x="239668" y="152533"/>
            <a:ext cx="11727180" cy="615405"/>
            <a:chExt cx="11727180" cy="615405"/>
          </a:xfrm>
        </p:grpSpPr>
        <p:sp>
          <p:nvSpPr>
            <p:cNvPr id="7" name="形状3"/>
            <p:cNvSpPr txBox="1"/>
            <p:nvPr/>
          </p:nvSpPr>
          <p:spPr>
            <a:xfrm>
              <a:off x="0" y="227791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4"/>
            <p:cNvSpPr txBox="1"/>
            <p:nvPr/>
          </p:nvSpPr>
          <p:spPr>
            <a:xfrm>
              <a:off x="5325651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4787332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6940610" y="5897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7"/>
            <p:cNvSpPr txBox="1"/>
            <p:nvPr/>
          </p:nvSpPr>
          <p:spPr>
            <a:xfrm>
              <a:off x="5863971" y="587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6402290" y="589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9"/>
            <p:cNvSpPr txBox="1"/>
            <p:nvPr/>
          </p:nvSpPr>
          <p:spPr>
            <a:xfrm>
              <a:off x="4249012" y="59255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0"/>
            <p:cNvSpPr txBox="1"/>
            <p:nvPr/>
          </p:nvSpPr>
          <p:spPr>
            <a:xfrm>
              <a:off x="3710693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1"/>
            <p:cNvSpPr txBox="1"/>
            <p:nvPr/>
          </p:nvSpPr>
          <p:spPr>
            <a:xfrm>
              <a:off x="3172374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2"/>
            <p:cNvSpPr txBox="1"/>
            <p:nvPr/>
          </p:nvSpPr>
          <p:spPr>
            <a:xfrm>
              <a:off x="7478930" y="4312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3"/>
            <p:cNvSpPr txBox="1"/>
            <p:nvPr/>
          </p:nvSpPr>
          <p:spPr>
            <a:xfrm>
              <a:off x="8017249" y="43091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文本2"/>
            <p:cNvSpPr txBox="1"/>
            <p:nvPr/>
          </p:nvSpPr>
          <p:spPr>
            <a:xfrm>
              <a:off x="3190818" y="0"/>
              <a:ext cx="534586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   、 等  体  积  —  装  瓶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形状2" title=""/>
          <p:cNvSpPr txBox="1"/>
          <p:nvPr/>
        </p:nvSpPr>
        <p:spPr>
          <a:xfrm>
            <a:off x="319926" y="835924"/>
            <a:ext cx="723700" cy="376066"/>
          </a:xfrm>
          <a:custGeom>
            <a:gdLst>
              <a:gd name="connsiteX0" fmla="*/ 62678 w 723700"/>
              <a:gd name="connsiteY0" fmla="*/ 0 h 376066"/>
              <a:gd name="connsiteX1" fmla="*/ 661022 w 723700"/>
              <a:gd name="connsiteY1" fmla="*/ 0 h 376066"/>
              <a:gd name="connsiteX2" fmla="*/ 695638 w 723700"/>
              <a:gd name="connsiteY2" fmla="*/ 0 h 376066"/>
              <a:gd name="connsiteX3" fmla="*/ 723700 w 723700"/>
              <a:gd name="connsiteY3" fmla="*/ 313388 h 376066"/>
              <a:gd name="connsiteX4" fmla="*/ 723700 w 723700"/>
              <a:gd name="connsiteY4" fmla="*/ 348004 h 376066"/>
              <a:gd name="connsiteX5" fmla="*/ 62678 w 723700"/>
              <a:gd name="connsiteY5" fmla="*/ 376066 h 376066"/>
              <a:gd name="connsiteX6" fmla="*/ 28062 w 723700"/>
              <a:gd name="connsiteY6" fmla="*/ 376066 h 376066"/>
              <a:gd name="connsiteX7" fmla="*/ 0 w 723700"/>
              <a:gd name="connsiteY7" fmla="*/ 62678 h 376066"/>
              <a:gd name="connsiteX8" fmla="*/ 0 w 72370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700" h="376066">
                <a:moveTo>
                  <a:pt x="62678" y="0"/>
                </a:moveTo>
                <a:lnTo>
                  <a:pt x="661022" y="0"/>
                </a:lnTo>
                <a:cubicBezTo>
                  <a:pt x="695638" y="0"/>
                  <a:pt x="723700" y="28062"/>
                  <a:pt x="723700" y="62678"/>
                </a:cubicBezTo>
                <a:lnTo>
                  <a:pt x="723700" y="313388"/>
                </a:lnTo>
                <a:cubicBezTo>
                  <a:pt x="723700" y="348004"/>
                  <a:pt x="695638" y="376066"/>
                  <a:pt x="66102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009CA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例 5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3" title=""/>
          <p:cNvGrpSpPr/>
          <p:nvPr/>
        </p:nvGrpSpPr>
        <p:grpSpPr>
          <a:xfrm>
            <a:off x="216005" y="3162643"/>
            <a:ext cx="4528797" cy="795428"/>
            <a:chExt cx="4528797" cy="795428"/>
          </a:xfrm>
        </p:grpSpPr>
        <p:sp>
          <p:nvSpPr>
            <p:cNvPr id="21" name="文本3"/>
            <p:cNvSpPr txBox="1"/>
            <p:nvPr/>
          </p:nvSpPr>
          <p:spPr>
            <a:xfrm>
              <a:off x="103835" y="0"/>
              <a:ext cx="3733209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解：(1)装满水时，水的质量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2" name="公式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67309"/>
              <a:ext cx="4528797" cy="428119"/>
            </a:xfrm>
            <a:prstGeom prst="rect">
              <a:avLst/>
            </a:prstGeom>
          </p:spPr>
        </p:pic>
      </p:grpSp>
      <p:grpSp>
        <p:nvGrpSpPr>
          <p:cNvPr id="23" name="组合4" title=""/>
          <p:cNvGrpSpPr/>
          <p:nvPr/>
        </p:nvGrpSpPr>
        <p:grpSpPr>
          <a:xfrm>
            <a:off x="181137" y="3740515"/>
            <a:ext cx="5738193" cy="977856"/>
            <a:chExt cx="5738193" cy="977856"/>
          </a:xfrm>
        </p:grpSpPr>
        <p:pic>
          <p:nvPicPr>
            <p:cNvPr id="24" name="公式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6771" y="0"/>
              <a:ext cx="4521422" cy="977856"/>
            </a:xfrm>
            <a:prstGeom prst="rect">
              <a:avLst/>
            </a:prstGeom>
          </p:spPr>
        </p:pic>
        <p:sp>
          <p:nvSpPr>
            <p:cNvPr id="25" name="文本4"/>
            <p:cNvSpPr txBox="1"/>
            <p:nvPr/>
          </p:nvSpPr>
          <p:spPr>
            <a:xfrm>
              <a:off x="0" y="197825"/>
              <a:ext cx="1580559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瓶子容积：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5" title=""/>
          <p:cNvGrpSpPr/>
          <p:nvPr/>
        </p:nvGrpSpPr>
        <p:grpSpPr>
          <a:xfrm>
            <a:off x="181137" y="4603299"/>
            <a:ext cx="4695224" cy="800791"/>
            <a:chExt cx="4695224" cy="800791"/>
          </a:xfrm>
        </p:grpSpPr>
        <p:sp>
          <p:nvSpPr>
            <p:cNvPr id="27" name="文本5"/>
            <p:cNvSpPr txBox="1"/>
            <p:nvPr/>
          </p:nvSpPr>
          <p:spPr>
            <a:xfrm>
              <a:off x="0" y="0"/>
              <a:ext cx="36855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(2)装某液体时，液体的质量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8" name="公式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68" y="372672"/>
              <a:ext cx="4660356" cy="428119"/>
            </a:xfrm>
            <a:prstGeom prst="rect">
              <a:avLst/>
            </a:prstGeom>
          </p:spPr>
        </p:pic>
      </p:grpSp>
      <p:grpSp>
        <p:nvGrpSpPr>
          <p:cNvPr id="29" name="组合6" title=""/>
          <p:cNvGrpSpPr/>
          <p:nvPr/>
        </p:nvGrpSpPr>
        <p:grpSpPr>
          <a:xfrm>
            <a:off x="181127" y="5224062"/>
            <a:ext cx="5246906" cy="977856"/>
            <a:chExt cx="5246906" cy="977856"/>
          </a:xfrm>
        </p:grpSpPr>
        <p:sp>
          <p:nvSpPr>
            <p:cNvPr id="30" name="文本6"/>
            <p:cNvSpPr txBox="1"/>
            <p:nvPr/>
          </p:nvSpPr>
          <p:spPr>
            <a:xfrm>
              <a:off x="0" y="198387"/>
              <a:ext cx="1580559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液体密度：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1" name="公式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7955" y="0"/>
              <a:ext cx="4088951" cy="977856"/>
            </a:xfrm>
            <a:prstGeom prst="rect">
              <a:avLst/>
            </a:prstGeom>
          </p:spPr>
        </p:pic>
      </p:grpSp>
      <p:pic>
        <p:nvPicPr>
          <p:cNvPr id="32" name="公式1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4245" y="1311678"/>
            <a:ext cx="3894677" cy="923639"/>
          </a:xfrm>
          <a:prstGeom prst="rect">
            <a:avLst/>
          </a:prstGeom>
        </p:spPr>
      </p:pic>
      <p:pic>
        <p:nvPicPr>
          <p:cNvPr id="33" name="公式2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4245" y="2098348"/>
            <a:ext cx="5168752" cy="491836"/>
          </a:xfrm>
          <a:prstGeom prst="rect">
            <a:avLst/>
          </a:prstGeom>
        </p:spPr>
      </p:pic>
      <p:pic>
        <p:nvPicPr>
          <p:cNvPr id="34" name="公式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4245" y="2509476"/>
            <a:ext cx="3709617" cy="923639"/>
          </a:xfrm>
          <a:prstGeom prst="rect">
            <a:avLst/>
          </a:prstGeom>
        </p:spPr>
      </p:pic>
      <p:grpSp>
        <p:nvGrpSpPr>
          <p:cNvPr id="35" name="组合7" title=""/>
          <p:cNvGrpSpPr/>
          <p:nvPr/>
        </p:nvGrpSpPr>
        <p:grpSpPr>
          <a:xfrm>
            <a:off x="6025906" y="3224549"/>
            <a:ext cx="6198060" cy="494697"/>
            <a:chExt cx="6198060" cy="494697"/>
          </a:xfrm>
        </p:grpSpPr>
        <p:sp>
          <p:nvSpPr>
            <p:cNvPr id="36" name="文本7"/>
            <p:cNvSpPr txBox="1"/>
            <p:nvPr/>
          </p:nvSpPr>
          <p:spPr>
            <a:xfrm>
              <a:off x="0" y="0"/>
              <a:ext cx="22788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解：(1)装满水时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7" name="公式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82908" y="7782"/>
              <a:ext cx="4415152" cy="417376"/>
            </a:xfrm>
            <a:prstGeom prst="rect">
              <a:avLst/>
            </a:prstGeom>
          </p:spPr>
        </p:pic>
      </p:grpSp>
      <p:grpSp>
        <p:nvGrpSpPr>
          <p:cNvPr id="41" name="组合9" title=""/>
          <p:cNvGrpSpPr/>
          <p:nvPr/>
        </p:nvGrpSpPr>
        <p:grpSpPr>
          <a:xfrm>
            <a:off x="6417745" y="3506311"/>
            <a:ext cx="5364861" cy="895245"/>
            <a:chExt cx="5364861" cy="895245"/>
          </a:xfrm>
        </p:grpSpPr>
        <p:pic>
          <p:nvPicPr>
            <p:cNvPr id="42" name="公式1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25420" y="0"/>
              <a:ext cx="4139441" cy="895245"/>
            </a:xfrm>
            <a:prstGeom prst="rect">
              <a:avLst/>
            </a:prstGeom>
          </p:spPr>
        </p:pic>
        <p:sp>
          <p:nvSpPr>
            <p:cNvPr id="43" name="文本9"/>
            <p:cNvSpPr txBox="1"/>
            <p:nvPr/>
          </p:nvSpPr>
          <p:spPr>
            <a:xfrm>
              <a:off x="0" y="208055"/>
              <a:ext cx="13544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瓶子容积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10" title=""/>
          <p:cNvGrpSpPr/>
          <p:nvPr/>
        </p:nvGrpSpPr>
        <p:grpSpPr>
          <a:xfrm>
            <a:off x="5999617" y="4318914"/>
            <a:ext cx="5995791" cy="951192"/>
            <a:chExt cx="5995791" cy="951192"/>
          </a:xfrm>
        </p:grpSpPr>
        <p:sp>
          <p:nvSpPr>
            <p:cNvPr id="45" name="文本10"/>
            <p:cNvSpPr txBox="1"/>
            <p:nvPr/>
          </p:nvSpPr>
          <p:spPr>
            <a:xfrm>
              <a:off x="26622" y="0"/>
              <a:ext cx="4529138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(2)放入金属块后，溢出水的质量m</a:t>
              </a:r>
              <a:r>
                <a:rPr lang="zh-CN" altLang="en-US" sz="2100" b="0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溢</a:t>
              </a:r>
              <a:endPara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6" name="公式1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493841"/>
              <a:ext cx="5995791" cy="457351"/>
            </a:xfrm>
            <a:prstGeom prst="rect">
              <a:avLst/>
            </a:prstGeom>
          </p:spPr>
        </p:pic>
      </p:grpSp>
      <p:grpSp>
        <p:nvGrpSpPr>
          <p:cNvPr id="47" name="组合11" title=""/>
          <p:cNvGrpSpPr/>
          <p:nvPr/>
        </p:nvGrpSpPr>
        <p:grpSpPr>
          <a:xfrm>
            <a:off x="6006541" y="5099929"/>
            <a:ext cx="5878164" cy="895245"/>
            <a:chExt cx="5878164" cy="895245"/>
          </a:xfrm>
        </p:grpSpPr>
        <p:sp>
          <p:nvSpPr>
            <p:cNvPr id="48" name="文本11"/>
            <p:cNvSpPr txBox="1"/>
            <p:nvPr/>
          </p:nvSpPr>
          <p:spPr>
            <a:xfrm>
              <a:off x="0" y="169831"/>
              <a:ext cx="221635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(3)金属块体积：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9" name="公式1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88770" y="0"/>
              <a:ext cx="3989394" cy="895245"/>
            </a:xfrm>
            <a:prstGeom prst="rect">
              <a:avLst/>
            </a:prstGeom>
          </p:spPr>
        </p:pic>
      </p:grpSp>
      <p:grpSp>
        <p:nvGrpSpPr>
          <p:cNvPr id="50" name="组合12" title=""/>
          <p:cNvGrpSpPr/>
          <p:nvPr/>
        </p:nvGrpSpPr>
        <p:grpSpPr>
          <a:xfrm>
            <a:off x="6254591" y="5816851"/>
            <a:ext cx="5180476" cy="966058"/>
            <a:chExt cx="5180476" cy="966058"/>
          </a:xfrm>
        </p:grpSpPr>
        <p:pic>
          <p:nvPicPr>
            <p:cNvPr id="51" name="公式1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30496" y="0"/>
              <a:ext cx="3649980" cy="966058"/>
            </a:xfrm>
            <a:prstGeom prst="rect">
              <a:avLst/>
            </a:prstGeom>
          </p:spPr>
        </p:pic>
        <p:sp>
          <p:nvSpPr>
            <p:cNvPr id="52" name="文本12"/>
            <p:cNvSpPr txBox="1"/>
            <p:nvPr/>
          </p:nvSpPr>
          <p:spPr>
            <a:xfrm>
              <a:off x="0" y="235944"/>
              <a:ext cx="221635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金属块密度：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3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4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4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4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1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 animBg="1"/>
      <p:bldP spid="33" grpId="0" animBg="1"/>
      <p:bldP spid="34" grpId="0" animBg="1"/>
      <p:bldP spid="38" grpId="0" animBg="1"/>
      <p:bldP spid="35" grpId="0" animBg="1"/>
      <p:bldP spid="41" grpId="0" animBg="1"/>
      <p:bldP spid="44" grpId="0" animBg="1"/>
      <p:bldP spid="47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668" y="152533"/>
            <a:ext cx="11727180" cy="615405"/>
            <a:chExt cx="11727180" cy="615405"/>
          </a:xfrm>
        </p:grpSpPr>
        <p:sp>
          <p:nvSpPr>
            <p:cNvPr id="3" name="形状1"/>
            <p:cNvSpPr txBox="1"/>
            <p:nvPr/>
          </p:nvSpPr>
          <p:spPr>
            <a:xfrm>
              <a:off x="0" y="227791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5325651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4787332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6940610" y="5897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863971" y="587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6402290" y="589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4249012" y="59255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8"/>
            <p:cNvSpPr txBox="1"/>
            <p:nvPr/>
          </p:nvSpPr>
          <p:spPr>
            <a:xfrm>
              <a:off x="3710693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9"/>
            <p:cNvSpPr txBox="1"/>
            <p:nvPr/>
          </p:nvSpPr>
          <p:spPr>
            <a:xfrm>
              <a:off x="3172374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10"/>
            <p:cNvSpPr txBox="1"/>
            <p:nvPr/>
          </p:nvSpPr>
          <p:spPr>
            <a:xfrm>
              <a:off x="7478930" y="4312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1"/>
            <p:cNvSpPr txBox="1"/>
            <p:nvPr/>
          </p:nvSpPr>
          <p:spPr>
            <a:xfrm>
              <a:off x="8017249" y="43091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4"/>
            <p:cNvSpPr txBox="1"/>
            <p:nvPr/>
          </p:nvSpPr>
          <p:spPr>
            <a:xfrm>
              <a:off x="3190818" y="0"/>
              <a:ext cx="534586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   、 等  体  积  —  装  瓶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2" title=""/>
          <p:cNvGrpSpPr/>
          <p:nvPr/>
        </p:nvGrpSpPr>
        <p:grpSpPr>
          <a:xfrm>
            <a:off x="239792" y="695506"/>
            <a:ext cx="5849541" cy="1433346"/>
            <a:chExt cx="5849541" cy="1433346"/>
          </a:xfrm>
        </p:grpSpPr>
        <p:sp>
          <p:nvSpPr>
            <p:cNvPr id="16" name="文本5"/>
            <p:cNvSpPr txBox="1"/>
            <p:nvPr/>
          </p:nvSpPr>
          <p:spPr>
            <a:xfrm>
              <a:off x="0" y="0"/>
              <a:ext cx="5849541" cy="143334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新宋体" panose="02010609030101010101" charset="-122"/>
                  <a:ea typeface="新宋体" panose="02010609030101010101" charset="-122"/>
                </a:rPr>
                <a:t>      一只玻璃瓶装满水时总质量为200g，装满酒精时总质量为180g，求这只瓶子的质量和容积分别是多少？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17" name="形状12"/>
            <p:cNvSpPr txBox="1"/>
            <p:nvPr/>
          </p:nvSpPr>
          <p:spPr>
            <a:xfrm>
              <a:off x="80134" y="140418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6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3" title=""/>
          <p:cNvGrpSpPr/>
          <p:nvPr/>
        </p:nvGrpSpPr>
        <p:grpSpPr>
          <a:xfrm>
            <a:off x="6089399" y="793633"/>
            <a:ext cx="5877516" cy="1724978"/>
            <a:chExt cx="5877516" cy="1724978"/>
          </a:xfrm>
        </p:grpSpPr>
        <p:sp>
          <p:nvSpPr>
            <p:cNvPr id="19" name="形状13"/>
            <p:cNvSpPr txBox="1"/>
            <p:nvPr/>
          </p:nvSpPr>
          <p:spPr>
            <a:xfrm>
              <a:off x="0" y="0"/>
              <a:ext cx="5877516" cy="1724978"/>
            </a:xfrm>
            <a:custGeom>
              <a:gdLst>
                <a:gd name="connsiteX0" fmla="*/ 287496 w 5877516"/>
                <a:gd name="connsiteY0" fmla="*/ 0 h 1724978"/>
                <a:gd name="connsiteX1" fmla="*/ 5590019 w 5877516"/>
                <a:gd name="connsiteY1" fmla="*/ 0 h 1724978"/>
                <a:gd name="connsiteX2" fmla="*/ 5666268 w 5877516"/>
                <a:gd name="connsiteY2" fmla="*/ 0 h 1724978"/>
                <a:gd name="connsiteX3" fmla="*/ 5847226 w 5877516"/>
                <a:gd name="connsiteY3" fmla="*/ 138122 h 1724978"/>
                <a:gd name="connsiteX4" fmla="*/ 5877516 w 5877516"/>
                <a:gd name="connsiteY4" fmla="*/ 1437481 h 1724978"/>
                <a:gd name="connsiteX5" fmla="*/ 5877516 w 5877516"/>
                <a:gd name="connsiteY5" fmla="*/ 1513730 h 1724978"/>
                <a:gd name="connsiteX6" fmla="*/ 5739394 w 5877516"/>
                <a:gd name="connsiteY6" fmla="*/ 1694688 h 1724978"/>
                <a:gd name="connsiteX7" fmla="*/ 287496 w 5877516"/>
                <a:gd name="connsiteY7" fmla="*/ 1724978 h 1724978"/>
                <a:gd name="connsiteX8" fmla="*/ 211247 w 5877516"/>
                <a:gd name="connsiteY8" fmla="*/ 1724978 h 1724978"/>
                <a:gd name="connsiteX9" fmla="*/ 30290 w 5877516"/>
                <a:gd name="connsiteY9" fmla="*/ 1586856 h 1724978"/>
                <a:gd name="connsiteX10" fmla="*/ 0 w 5877516"/>
                <a:gd name="connsiteY10" fmla="*/ 287496 h 1724978"/>
                <a:gd name="connsiteX11" fmla="*/ 0 w 5877516"/>
                <a:gd name="connsiteY11" fmla="*/ 128716 h 172497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77516" h="1724978">
                  <a:moveTo>
                    <a:pt x="287496" y="0"/>
                  </a:moveTo>
                  <a:lnTo>
                    <a:pt x="5590019" y="0"/>
                  </a:lnTo>
                  <a:cubicBezTo>
                    <a:pt x="5666268" y="0"/>
                    <a:pt x="5739394" y="30290"/>
                    <a:pt x="5793310" y="84206"/>
                  </a:cubicBezTo>
                  <a:cubicBezTo>
                    <a:pt x="5847226" y="138122"/>
                    <a:pt x="5877516" y="211247"/>
                    <a:pt x="5877516" y="287496"/>
                  </a:cubicBezTo>
                  <a:lnTo>
                    <a:pt x="5877516" y="1437481"/>
                  </a:lnTo>
                  <a:cubicBezTo>
                    <a:pt x="5877516" y="1513730"/>
                    <a:pt x="5847226" y="1586856"/>
                    <a:pt x="5793310" y="1640772"/>
                  </a:cubicBezTo>
                  <a:cubicBezTo>
                    <a:pt x="5739394" y="1694688"/>
                    <a:pt x="5666268" y="1724978"/>
                    <a:pt x="5590019" y="1724978"/>
                  </a:cubicBezTo>
                  <a:lnTo>
                    <a:pt x="287496" y="1724978"/>
                  </a:lnTo>
                  <a:cubicBezTo>
                    <a:pt x="211247" y="1724978"/>
                    <a:pt x="138122" y="1694688"/>
                    <a:pt x="84206" y="1640772"/>
                  </a:cubicBezTo>
                  <a:cubicBezTo>
                    <a:pt x="30290" y="1586856"/>
                    <a:pt x="0" y="1513730"/>
                    <a:pt x="0" y="1437481"/>
                  </a:cubicBezTo>
                  <a:lnTo>
                    <a:pt x="0" y="287496"/>
                  </a:lnTo>
                  <a:cubicBezTo>
                    <a:pt x="0" y="128716"/>
                    <a:pt x="128716" y="0"/>
                    <a:pt x="28749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一玻璃瓶装满水的总质量为120g,装满酒精后的总质量是100g。求：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(1)空玻璃瓶的质量；(2)玻璃瓶的容积；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(3)用该瓶装满蜂蜜后的总质量是多少？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形状14"/>
            <p:cNvSpPr txBox="1"/>
            <p:nvPr/>
          </p:nvSpPr>
          <p:spPr>
            <a:xfrm>
              <a:off x="173546" y="42291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6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1" title=""/>
          <p:cNvSpPr txBox="1"/>
          <p:nvPr/>
        </p:nvSpPr>
        <p:spPr>
          <a:xfrm>
            <a:off x="239468" y="2128780"/>
            <a:ext cx="584954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解：由题意得，设瓶子的质量为m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瓶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，容积为V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容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2" name="组合4" title=""/>
          <p:cNvGrpSpPr/>
          <p:nvPr/>
        </p:nvGrpSpPr>
        <p:grpSpPr>
          <a:xfrm>
            <a:off x="239649" y="2578637"/>
            <a:ext cx="5763846" cy="494697"/>
            <a:chExt cx="5763846" cy="494697"/>
          </a:xfrm>
        </p:grpSpPr>
        <p:pic>
          <p:nvPicPr>
            <p:cNvPr id="23" name="公式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7320" y="14468"/>
              <a:ext cx="3966526" cy="465997"/>
            </a:xfrm>
            <a:prstGeom prst="rect">
              <a:avLst/>
            </a:prstGeom>
          </p:spPr>
        </p:pic>
        <p:sp>
          <p:nvSpPr>
            <p:cNvPr id="24" name="文本6"/>
            <p:cNvSpPr txBox="1"/>
            <p:nvPr/>
          </p:nvSpPr>
          <p:spPr>
            <a:xfrm>
              <a:off x="0" y="0"/>
              <a:ext cx="2324100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瓶子装满液体时：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5" title=""/>
          <p:cNvGrpSpPr/>
          <p:nvPr/>
        </p:nvGrpSpPr>
        <p:grpSpPr>
          <a:xfrm>
            <a:off x="204340" y="3182036"/>
            <a:ext cx="5108972" cy="494697"/>
            <a:chExt cx="5108972" cy="494697"/>
          </a:xfrm>
        </p:grpSpPr>
        <p:sp>
          <p:nvSpPr>
            <p:cNvPr id="26" name="文本7"/>
            <p:cNvSpPr txBox="1"/>
            <p:nvPr/>
          </p:nvSpPr>
          <p:spPr>
            <a:xfrm>
              <a:off x="0" y="0"/>
              <a:ext cx="51089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装满水时有：                ，即: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7" name="公式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1640" y="14649"/>
              <a:ext cx="2457644" cy="465997"/>
            </a:xfrm>
            <a:prstGeom prst="rect">
              <a:avLst/>
            </a:prstGeom>
          </p:spPr>
        </p:pic>
      </p:grpSp>
      <p:pic>
        <p:nvPicPr>
          <p:cNvPr id="28" name="公式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88" y="3661829"/>
            <a:ext cx="4811447" cy="566776"/>
          </a:xfrm>
          <a:prstGeom prst="rect">
            <a:avLst/>
          </a:prstGeom>
        </p:spPr>
      </p:pic>
      <p:grpSp>
        <p:nvGrpSpPr>
          <p:cNvPr id="29" name="组合6" title=""/>
          <p:cNvGrpSpPr/>
          <p:nvPr/>
        </p:nvGrpSpPr>
        <p:grpSpPr>
          <a:xfrm>
            <a:off x="204340" y="4216613"/>
            <a:ext cx="5108972" cy="494697"/>
            <a:chExt cx="5108972" cy="494697"/>
          </a:xfrm>
        </p:grpSpPr>
        <p:sp>
          <p:nvSpPr>
            <p:cNvPr id="30" name="文本8"/>
            <p:cNvSpPr txBox="1"/>
            <p:nvPr/>
          </p:nvSpPr>
          <p:spPr>
            <a:xfrm>
              <a:off x="0" y="0"/>
              <a:ext cx="51089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装满酒精时有：                 ，即: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1" name="公式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85891" y="14649"/>
              <a:ext cx="2600842" cy="465997"/>
            </a:xfrm>
            <a:prstGeom prst="rect">
              <a:avLst/>
            </a:prstGeom>
          </p:spPr>
        </p:pic>
      </p:grpSp>
      <p:pic>
        <p:nvPicPr>
          <p:cNvPr id="32" name="公式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94" y="4696939"/>
            <a:ext cx="5079039" cy="566776"/>
          </a:xfrm>
          <a:prstGeom prst="rect">
            <a:avLst/>
          </a:prstGeom>
        </p:spPr>
      </p:pic>
      <p:sp>
        <p:nvSpPr>
          <p:cNvPr id="33" name="文本2" title=""/>
          <p:cNvSpPr txBox="1"/>
          <p:nvPr/>
        </p:nvSpPr>
        <p:spPr>
          <a:xfrm>
            <a:off x="320078" y="5315302"/>
            <a:ext cx="1628184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解①②得：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4" name="组合7" title=""/>
          <p:cNvGrpSpPr/>
          <p:nvPr/>
        </p:nvGrpSpPr>
        <p:grpSpPr>
          <a:xfrm>
            <a:off x="1577188" y="5336476"/>
            <a:ext cx="3076818" cy="937042"/>
            <a:chExt cx="3076818" cy="937042"/>
          </a:xfrm>
        </p:grpSpPr>
        <p:pic>
          <p:nvPicPr>
            <p:cNvPr id="35" name="公式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71647" y="14574"/>
              <a:ext cx="1455147" cy="465997"/>
            </a:xfrm>
            <a:prstGeom prst="rect">
              <a:avLst/>
            </a:prstGeom>
          </p:spPr>
        </p:pic>
        <p:sp>
          <p:nvSpPr>
            <p:cNvPr id="36" name="文本9"/>
            <p:cNvSpPr txBox="1"/>
            <p:nvPr/>
          </p:nvSpPr>
          <p:spPr>
            <a:xfrm>
              <a:off x="0" y="0"/>
              <a:ext cx="16281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7" name="公式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44275" y="370266"/>
              <a:ext cx="1632543" cy="566776"/>
            </a:xfrm>
            <a:prstGeom prst="rect">
              <a:avLst/>
            </a:prstGeom>
          </p:spPr>
        </p:pic>
        <p:sp>
          <p:nvSpPr>
            <p:cNvPr id="38" name="文本10"/>
            <p:cNvSpPr txBox="1"/>
            <p:nvPr/>
          </p:nvSpPr>
          <p:spPr>
            <a:xfrm>
              <a:off x="0" y="407032"/>
              <a:ext cx="16281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瓶子容积：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9" name="文本3" title=""/>
          <p:cNvSpPr txBox="1"/>
          <p:nvPr/>
        </p:nvSpPr>
        <p:spPr>
          <a:xfrm>
            <a:off x="6298187" y="2414123"/>
            <a:ext cx="584954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解：由题意得，设瓶子的质量为m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瓶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，容积为V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容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0" name="组合8" title=""/>
          <p:cNvGrpSpPr/>
          <p:nvPr/>
        </p:nvGrpSpPr>
        <p:grpSpPr>
          <a:xfrm>
            <a:off x="6298368" y="2838038"/>
            <a:ext cx="5763846" cy="494697"/>
            <a:chExt cx="5763846" cy="494697"/>
          </a:xfrm>
        </p:grpSpPr>
        <p:pic>
          <p:nvPicPr>
            <p:cNvPr id="41" name="公式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97320" y="14469"/>
              <a:ext cx="3966526" cy="465997"/>
            </a:xfrm>
            <a:prstGeom prst="rect">
              <a:avLst/>
            </a:prstGeom>
          </p:spPr>
        </p:pic>
        <p:sp>
          <p:nvSpPr>
            <p:cNvPr id="42" name="文本11"/>
            <p:cNvSpPr txBox="1"/>
            <p:nvPr/>
          </p:nvSpPr>
          <p:spPr>
            <a:xfrm>
              <a:off x="0" y="0"/>
              <a:ext cx="2324100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瓶子装满液体时：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9" title=""/>
          <p:cNvGrpSpPr/>
          <p:nvPr/>
        </p:nvGrpSpPr>
        <p:grpSpPr>
          <a:xfrm>
            <a:off x="6263059" y="3337676"/>
            <a:ext cx="5108972" cy="494697"/>
            <a:chExt cx="5108972" cy="494697"/>
          </a:xfrm>
        </p:grpSpPr>
        <p:sp>
          <p:nvSpPr>
            <p:cNvPr id="44" name="文本12"/>
            <p:cNvSpPr txBox="1"/>
            <p:nvPr/>
          </p:nvSpPr>
          <p:spPr>
            <a:xfrm>
              <a:off x="0" y="0"/>
              <a:ext cx="51089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装满水时有：                ，即: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5" name="公式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91641" y="14649"/>
              <a:ext cx="2457644" cy="465997"/>
            </a:xfrm>
            <a:prstGeom prst="rect">
              <a:avLst/>
            </a:prstGeom>
          </p:spPr>
        </p:pic>
      </p:grpSp>
      <p:pic>
        <p:nvPicPr>
          <p:cNvPr id="46" name="公式3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8607" y="3765588"/>
            <a:ext cx="4811447" cy="566776"/>
          </a:xfrm>
          <a:prstGeom prst="rect">
            <a:avLst/>
          </a:prstGeom>
        </p:spPr>
      </p:pic>
      <p:grpSp>
        <p:nvGrpSpPr>
          <p:cNvPr id="47" name="组合10" title=""/>
          <p:cNvGrpSpPr/>
          <p:nvPr/>
        </p:nvGrpSpPr>
        <p:grpSpPr>
          <a:xfrm>
            <a:off x="6263059" y="4320372"/>
            <a:ext cx="5108972" cy="494697"/>
            <a:chExt cx="5108972" cy="494697"/>
          </a:xfrm>
        </p:grpSpPr>
        <p:sp>
          <p:nvSpPr>
            <p:cNvPr id="48" name="文本13"/>
            <p:cNvSpPr txBox="1"/>
            <p:nvPr/>
          </p:nvSpPr>
          <p:spPr>
            <a:xfrm>
              <a:off x="0" y="0"/>
              <a:ext cx="51089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装满酒精时有：                 ，即: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9" name="公式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85891" y="14649"/>
              <a:ext cx="2600842" cy="465997"/>
            </a:xfrm>
            <a:prstGeom prst="rect">
              <a:avLst/>
            </a:prstGeom>
          </p:spPr>
        </p:pic>
      </p:grpSp>
      <p:pic>
        <p:nvPicPr>
          <p:cNvPr id="50" name="公式4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8413" y="4757465"/>
            <a:ext cx="5079039" cy="566776"/>
          </a:xfrm>
          <a:prstGeom prst="rect">
            <a:avLst/>
          </a:prstGeom>
        </p:spPr>
      </p:pic>
      <p:grpSp>
        <p:nvGrpSpPr>
          <p:cNvPr id="51" name="组合11" title=""/>
          <p:cNvGrpSpPr/>
          <p:nvPr/>
        </p:nvGrpSpPr>
        <p:grpSpPr>
          <a:xfrm>
            <a:off x="6378797" y="5278698"/>
            <a:ext cx="4810725" cy="566776"/>
            <a:chExt cx="4810725" cy="566776"/>
          </a:xfrm>
        </p:grpSpPr>
        <p:sp>
          <p:nvSpPr>
            <p:cNvPr id="52" name="文本14"/>
            <p:cNvSpPr txBox="1"/>
            <p:nvPr/>
          </p:nvSpPr>
          <p:spPr>
            <a:xfrm>
              <a:off x="0" y="27956"/>
              <a:ext cx="4810725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解①②得：          ，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53" name="公式1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55367" y="42500"/>
              <a:ext cx="1278317" cy="465997"/>
            </a:xfrm>
            <a:prstGeom prst="rect">
              <a:avLst/>
            </a:prstGeom>
          </p:spPr>
        </p:pic>
        <p:pic>
          <p:nvPicPr>
            <p:cNvPr id="54" name="公式1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00515" y="0"/>
              <a:ext cx="1632543" cy="566776"/>
            </a:xfrm>
            <a:prstGeom prst="rect">
              <a:avLst/>
            </a:prstGeom>
          </p:spPr>
        </p:pic>
      </p:grpSp>
      <p:grpSp>
        <p:nvGrpSpPr>
          <p:cNvPr id="55" name="组合12" title=""/>
          <p:cNvGrpSpPr/>
          <p:nvPr/>
        </p:nvGrpSpPr>
        <p:grpSpPr>
          <a:xfrm>
            <a:off x="6003588" y="5595414"/>
            <a:ext cx="6143777" cy="929126"/>
            <a:chExt cx="6143777" cy="929126"/>
          </a:xfrm>
        </p:grpSpPr>
        <p:sp>
          <p:nvSpPr>
            <p:cNvPr id="56" name="文本15"/>
            <p:cNvSpPr txBox="1"/>
            <p:nvPr/>
          </p:nvSpPr>
          <p:spPr>
            <a:xfrm>
              <a:off x="169117" y="87182"/>
              <a:ext cx="5479847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由      得，装满蜂蜜时总质量：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57" name="公式1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0" y="465601"/>
              <a:ext cx="6143777" cy="463525"/>
            </a:xfrm>
            <a:prstGeom prst="rect">
              <a:avLst/>
            </a:prstGeom>
          </p:spPr>
        </p:pic>
        <p:pic>
          <p:nvPicPr>
            <p:cNvPr id="58" name="公式15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75663" y="0"/>
              <a:ext cx="694106" cy="61502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33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668" y="152533"/>
            <a:ext cx="11727180" cy="615405"/>
            <a:chExt cx="11727180" cy="615405"/>
          </a:xfrm>
        </p:grpSpPr>
        <p:sp>
          <p:nvSpPr>
            <p:cNvPr id="3" name="形状1"/>
            <p:cNvSpPr txBox="1"/>
            <p:nvPr/>
          </p:nvSpPr>
          <p:spPr>
            <a:xfrm>
              <a:off x="0" y="227791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5325651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4787332" y="583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6940610" y="5897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863971" y="587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6402290" y="5892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4249012" y="59255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8"/>
            <p:cNvSpPr txBox="1"/>
            <p:nvPr/>
          </p:nvSpPr>
          <p:spPr>
            <a:xfrm>
              <a:off x="3710693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9"/>
            <p:cNvSpPr txBox="1"/>
            <p:nvPr/>
          </p:nvSpPr>
          <p:spPr>
            <a:xfrm>
              <a:off x="3172374" y="5931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10"/>
            <p:cNvSpPr txBox="1"/>
            <p:nvPr/>
          </p:nvSpPr>
          <p:spPr>
            <a:xfrm>
              <a:off x="7478930" y="43120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1"/>
            <p:cNvSpPr txBox="1"/>
            <p:nvPr/>
          </p:nvSpPr>
          <p:spPr>
            <a:xfrm>
              <a:off x="8017249" y="43091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2">
              <a:hlinkClick r:id="rId2" action="ppaction://hlinksldjump"/>
            </p:cNvPr>
            <p:cNvSpPr txBox="1"/>
            <p:nvPr/>
          </p:nvSpPr>
          <p:spPr>
            <a:xfrm>
              <a:off x="3190818" y="0"/>
              <a:ext cx="534586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   、 等  体  积  —  模  具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2" title=""/>
          <p:cNvGrpSpPr/>
          <p:nvPr/>
        </p:nvGrpSpPr>
        <p:grpSpPr>
          <a:xfrm>
            <a:off x="239335" y="738207"/>
            <a:ext cx="5849541" cy="1019064"/>
            <a:chExt cx="5849541" cy="1019064"/>
          </a:xfrm>
        </p:grpSpPr>
        <p:sp>
          <p:nvSpPr>
            <p:cNvPr id="16" name="文本3"/>
            <p:cNvSpPr txBox="1"/>
            <p:nvPr/>
          </p:nvSpPr>
          <p:spPr>
            <a:xfrm>
              <a:off x="0" y="0"/>
              <a:ext cx="5849541" cy="101906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新宋体" panose="02010609030101010101" charset="-122"/>
                  <a:ea typeface="新宋体" panose="02010609030101010101" charset="-122"/>
                </a:rPr>
                <a:t>      一个石蜡雕塑的质量为4.5kg，现浇铸一个完全相同的铜雕塑，需要多少千克铜？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17" name="形状12"/>
            <p:cNvSpPr txBox="1"/>
            <p:nvPr/>
          </p:nvSpPr>
          <p:spPr>
            <a:xfrm>
              <a:off x="80591" y="97717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7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3" title=""/>
          <p:cNvGrpSpPr/>
          <p:nvPr/>
        </p:nvGrpSpPr>
        <p:grpSpPr>
          <a:xfrm>
            <a:off x="6108230" y="767610"/>
            <a:ext cx="5858466" cy="1727835"/>
            <a:chExt cx="5858466" cy="1727835"/>
          </a:xfrm>
        </p:grpSpPr>
        <p:sp>
          <p:nvSpPr>
            <p:cNvPr id="19" name="形状13"/>
            <p:cNvSpPr txBox="1"/>
            <p:nvPr/>
          </p:nvSpPr>
          <p:spPr>
            <a:xfrm>
              <a:off x="0" y="0"/>
              <a:ext cx="5858466" cy="1727835"/>
            </a:xfrm>
            <a:custGeom>
              <a:gdLst>
                <a:gd name="connsiteX0" fmla="*/ 287973 w 5858466"/>
                <a:gd name="connsiteY0" fmla="*/ 0 h 1727835"/>
                <a:gd name="connsiteX1" fmla="*/ 5570493 w 5858466"/>
                <a:gd name="connsiteY1" fmla="*/ 0 h 1727835"/>
                <a:gd name="connsiteX2" fmla="*/ 5646868 w 5858466"/>
                <a:gd name="connsiteY2" fmla="*/ 0 h 1727835"/>
                <a:gd name="connsiteX3" fmla="*/ 5828126 w 5858466"/>
                <a:gd name="connsiteY3" fmla="*/ 138351 h 1727835"/>
                <a:gd name="connsiteX4" fmla="*/ 5858466 w 5858466"/>
                <a:gd name="connsiteY4" fmla="*/ 1439863 h 1727835"/>
                <a:gd name="connsiteX5" fmla="*/ 5858466 w 5858466"/>
                <a:gd name="connsiteY5" fmla="*/ 1598905 h 1727835"/>
                <a:gd name="connsiteX6" fmla="*/ 287973 w 5858466"/>
                <a:gd name="connsiteY6" fmla="*/ 1727835 h 1727835"/>
                <a:gd name="connsiteX7" fmla="*/ 128930 w 5858466"/>
                <a:gd name="connsiteY7" fmla="*/ 1727835 h 1727835"/>
                <a:gd name="connsiteX8" fmla="*/ 0 w 5858466"/>
                <a:gd name="connsiteY8" fmla="*/ 287973 h 1727835"/>
                <a:gd name="connsiteX9" fmla="*/ 0 w 5858466"/>
                <a:gd name="connsiteY9" fmla="*/ 128930 h 17278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58466" h="1727835">
                  <a:moveTo>
                    <a:pt x="287973" y="0"/>
                  </a:moveTo>
                  <a:lnTo>
                    <a:pt x="5570493" y="0"/>
                  </a:lnTo>
                  <a:cubicBezTo>
                    <a:pt x="5646868" y="0"/>
                    <a:pt x="5720115" y="30340"/>
                    <a:pt x="5774120" y="84345"/>
                  </a:cubicBezTo>
                  <a:cubicBezTo>
                    <a:pt x="5828126" y="138351"/>
                    <a:pt x="5858466" y="211597"/>
                    <a:pt x="5858466" y="287973"/>
                  </a:cubicBezTo>
                  <a:lnTo>
                    <a:pt x="5858466" y="1439863"/>
                  </a:lnTo>
                  <a:cubicBezTo>
                    <a:pt x="5858466" y="1598905"/>
                    <a:pt x="5729536" y="1727835"/>
                    <a:pt x="5570493" y="1727835"/>
                  </a:cubicBezTo>
                  <a:lnTo>
                    <a:pt x="287973" y="1727835"/>
                  </a:lnTo>
                  <a:cubicBezTo>
                    <a:pt x="128930" y="1727835"/>
                    <a:pt x="0" y="1598905"/>
                    <a:pt x="0" y="1439863"/>
                  </a:cubicBezTo>
                  <a:lnTo>
                    <a:pt x="0" y="287973"/>
                  </a:lnTo>
                  <a:cubicBezTo>
                    <a:pt x="0" y="128930"/>
                    <a:pt x="128930" y="0"/>
                    <a:pt x="287973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工厂里要用铁加工一种金属零件，先用木材制成零件的木模，现测得木模的质量为630g，那么要制成这样的金属零件20个需几千克这样的金属？(               )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形状14"/>
            <p:cNvSpPr txBox="1"/>
            <p:nvPr/>
          </p:nvSpPr>
          <p:spPr>
            <a:xfrm>
              <a:off x="154715" y="68314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7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1" name="公式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0001" y="1206913"/>
              <a:ext cx="2377383" cy="429435"/>
            </a:xfrm>
            <a:prstGeom prst="rect">
              <a:avLst/>
            </a:prstGeom>
          </p:spPr>
        </p:pic>
      </p:grpSp>
      <p:sp>
        <p:nvSpPr>
          <p:cNvPr id="22" name="文本1" title=""/>
          <p:cNvSpPr txBox="1"/>
          <p:nvPr/>
        </p:nvSpPr>
        <p:spPr>
          <a:xfrm>
            <a:off x="239468" y="1667218"/>
            <a:ext cx="20883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解：雕像的体积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公式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02" y="1974399"/>
            <a:ext cx="5390798" cy="1002382"/>
          </a:xfrm>
          <a:prstGeom prst="rect">
            <a:avLst/>
          </a:prstGeom>
        </p:spPr>
      </p:pic>
      <p:grpSp>
        <p:nvGrpSpPr>
          <p:cNvPr id="24" name="组合4" title=""/>
          <p:cNvGrpSpPr/>
          <p:nvPr/>
        </p:nvGrpSpPr>
        <p:grpSpPr>
          <a:xfrm>
            <a:off x="239439" y="3063640"/>
            <a:ext cx="5206505" cy="1084504"/>
            <a:chExt cx="5206505" cy="1084504"/>
          </a:xfrm>
        </p:grpSpPr>
        <p:pic>
          <p:nvPicPr>
            <p:cNvPr id="25" name="公式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9839" y="14669"/>
              <a:ext cx="3177410" cy="465997"/>
            </a:xfrm>
            <a:prstGeom prst="rect">
              <a:avLst/>
            </a:prstGeom>
          </p:spPr>
        </p:pic>
        <p:sp>
          <p:nvSpPr>
            <p:cNvPr id="26" name="文本4"/>
            <p:cNvSpPr txBox="1"/>
            <p:nvPr/>
          </p:nvSpPr>
          <p:spPr>
            <a:xfrm>
              <a:off x="0" y="0"/>
              <a:ext cx="20883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铜雕像的质量：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7" name="公式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7" y="479831"/>
              <a:ext cx="5206238" cy="604673"/>
            </a:xfrm>
            <a:prstGeom prst="rect">
              <a:avLst/>
            </a:prstGeom>
          </p:spPr>
        </p:pic>
      </p:grpSp>
      <p:grpSp>
        <p:nvGrpSpPr>
          <p:cNvPr id="28" name="组合5" title=""/>
          <p:cNvGrpSpPr/>
          <p:nvPr/>
        </p:nvGrpSpPr>
        <p:grpSpPr>
          <a:xfrm>
            <a:off x="6107954" y="2495188"/>
            <a:ext cx="5772150" cy="1309564"/>
            <a:chExt cx="5772150" cy="1309564"/>
          </a:xfrm>
        </p:grpSpPr>
        <p:sp>
          <p:nvSpPr>
            <p:cNvPr id="29" name="文本5"/>
            <p:cNvSpPr txBox="1"/>
            <p:nvPr/>
          </p:nvSpPr>
          <p:spPr>
            <a:xfrm>
              <a:off x="0" y="0"/>
              <a:ext cx="5772150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解：木模质量m</a:t>
              </a:r>
              <a:r>
                <a:rPr lang="zh-CN" altLang="en-US" sz="2100" b="0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模</a:t>
              </a:r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=630g=0.63kg，木模的体积：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0" name="公式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34" y="445332"/>
              <a:ext cx="4647848" cy="864232"/>
            </a:xfrm>
            <a:prstGeom prst="rect">
              <a:avLst/>
            </a:prstGeom>
          </p:spPr>
        </p:pic>
      </p:grpSp>
      <p:grpSp>
        <p:nvGrpSpPr>
          <p:cNvPr id="31" name="组合6" title=""/>
          <p:cNvGrpSpPr/>
          <p:nvPr/>
        </p:nvGrpSpPr>
        <p:grpSpPr>
          <a:xfrm>
            <a:off x="6015933" y="3915985"/>
            <a:ext cx="6183709" cy="952319"/>
            <a:chExt cx="6183709" cy="952319"/>
          </a:xfrm>
        </p:grpSpPr>
        <p:pic>
          <p:nvPicPr>
            <p:cNvPr id="32" name="公式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463658"/>
              <a:ext cx="6183709" cy="488661"/>
            </a:xfrm>
            <a:prstGeom prst="rect">
              <a:avLst/>
            </a:prstGeom>
          </p:spPr>
        </p:pic>
        <p:sp>
          <p:nvSpPr>
            <p:cNvPr id="33" name="文本6"/>
            <p:cNvSpPr txBox="1"/>
            <p:nvPr/>
          </p:nvSpPr>
          <p:spPr>
            <a:xfrm>
              <a:off x="92278" y="0"/>
              <a:ext cx="322183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一个该金属零件的质量：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7" title=""/>
          <p:cNvGrpSpPr/>
          <p:nvPr/>
        </p:nvGrpSpPr>
        <p:grpSpPr>
          <a:xfrm>
            <a:off x="6016085" y="4867418"/>
            <a:ext cx="4180354" cy="935732"/>
            <a:chExt cx="4180354" cy="935732"/>
          </a:xfrm>
        </p:grpSpPr>
        <p:pic>
          <p:nvPicPr>
            <p:cNvPr id="35" name="公式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533960"/>
              <a:ext cx="4180354" cy="401772"/>
            </a:xfrm>
            <a:prstGeom prst="rect">
              <a:avLst/>
            </a:prstGeom>
          </p:spPr>
        </p:pic>
        <p:sp>
          <p:nvSpPr>
            <p:cNvPr id="36" name="文本7"/>
            <p:cNvSpPr txBox="1"/>
            <p:nvPr/>
          </p:nvSpPr>
          <p:spPr>
            <a:xfrm>
              <a:off x="172384" y="0"/>
              <a:ext cx="322183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20个该金属零件的质量：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37" name="组合8" title=""/>
          <p:cNvGrpSpPr/>
          <p:nvPr/>
        </p:nvGrpSpPr>
        <p:grpSpPr>
          <a:xfrm>
            <a:off x="3012662" y="3468024"/>
            <a:ext cx="6254363" cy="3097197"/>
            <a:chExt cx="6254363" cy="3097197"/>
          </a:xfrm>
        </p:grpSpPr>
        <p:sp>
          <p:nvSpPr>
            <p:cNvPr id="38" name="形状15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10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10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8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文本9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P101—10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P103—5、7、9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P104—13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P105—7、8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P106—12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7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668" y="168612"/>
            <a:ext cx="11727180" cy="615405"/>
            <a:chExt cx="11727180" cy="615405"/>
          </a:xfrm>
        </p:grpSpPr>
        <p:sp>
          <p:nvSpPr>
            <p:cNvPr id="3" name="形状1"/>
            <p:cNvSpPr txBox="1"/>
            <p:nvPr/>
          </p:nvSpPr>
          <p:spPr>
            <a:xfrm>
              <a:off x="0" y="211712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5325651" y="4224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4787332" y="4224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6940610" y="42891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863971" y="4264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6402290" y="42843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4249012" y="43176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8"/>
            <p:cNvSpPr txBox="1"/>
            <p:nvPr/>
          </p:nvSpPr>
          <p:spPr>
            <a:xfrm>
              <a:off x="3710693" y="4323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文本4"/>
            <p:cNvSpPr txBox="1"/>
            <p:nvPr/>
          </p:nvSpPr>
          <p:spPr>
            <a:xfrm>
              <a:off x="3479540" y="0"/>
              <a:ext cx="422132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五   、 </a:t>
              </a: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等  密  度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</p:grpSp>
      <p:grpSp>
        <p:nvGrpSpPr>
          <p:cNvPr id="12" name="组合2" title=""/>
          <p:cNvGrpSpPr/>
          <p:nvPr/>
        </p:nvGrpSpPr>
        <p:grpSpPr>
          <a:xfrm>
            <a:off x="239849" y="783793"/>
            <a:ext cx="5772150" cy="2645797"/>
            <a:chExt cx="5772150" cy="2645797"/>
          </a:xfrm>
        </p:grpSpPr>
        <p:sp>
          <p:nvSpPr>
            <p:cNvPr id="13" name="形状9"/>
            <p:cNvSpPr txBox="1"/>
            <p:nvPr/>
          </p:nvSpPr>
          <p:spPr>
            <a:xfrm>
              <a:off x="0" y="0"/>
              <a:ext cx="5772150" cy="2645797"/>
            </a:xfrm>
            <a:custGeom>
              <a:gdLst>
                <a:gd name="connsiteX0" fmla="*/ 440966 w 5772150"/>
                <a:gd name="connsiteY0" fmla="*/ 0 h 2645797"/>
                <a:gd name="connsiteX1" fmla="*/ 5331184 w 5772150"/>
                <a:gd name="connsiteY1" fmla="*/ 0 h 2645797"/>
                <a:gd name="connsiteX2" fmla="*/ 5574723 w 5772150"/>
                <a:gd name="connsiteY2" fmla="*/ 0 h 2645797"/>
                <a:gd name="connsiteX3" fmla="*/ 5772150 w 5772150"/>
                <a:gd name="connsiteY3" fmla="*/ 2204831 h 2645797"/>
                <a:gd name="connsiteX4" fmla="*/ 5772150 w 5772150"/>
                <a:gd name="connsiteY4" fmla="*/ 2448370 h 2645797"/>
                <a:gd name="connsiteX5" fmla="*/ 440966 w 5772150"/>
                <a:gd name="connsiteY5" fmla="*/ 2645797 h 2645797"/>
                <a:gd name="connsiteX6" fmla="*/ 197427 w 5772150"/>
                <a:gd name="connsiteY6" fmla="*/ 2645797 h 2645797"/>
                <a:gd name="connsiteX7" fmla="*/ 0 w 5772150"/>
                <a:gd name="connsiteY7" fmla="*/ 440966 h 2645797"/>
                <a:gd name="connsiteX8" fmla="*/ 0 w 5772150"/>
                <a:gd name="connsiteY8" fmla="*/ 197427 h 26457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2150" h="2645797">
                  <a:moveTo>
                    <a:pt x="440966" y="0"/>
                  </a:moveTo>
                  <a:lnTo>
                    <a:pt x="5331184" y="0"/>
                  </a:lnTo>
                  <a:cubicBezTo>
                    <a:pt x="5574723" y="0"/>
                    <a:pt x="5772150" y="197427"/>
                    <a:pt x="5772150" y="440966"/>
                  </a:cubicBezTo>
                  <a:lnTo>
                    <a:pt x="5772150" y="2204831"/>
                  </a:lnTo>
                  <a:cubicBezTo>
                    <a:pt x="5772150" y="2448370"/>
                    <a:pt x="5574723" y="2645797"/>
                    <a:pt x="5331184" y="2645797"/>
                  </a:cubicBezTo>
                  <a:lnTo>
                    <a:pt x="440966" y="2645797"/>
                  </a:lnTo>
                  <a:cubicBezTo>
                    <a:pt x="197427" y="2645797"/>
                    <a:pt x="0" y="2448370"/>
                    <a:pt x="0" y="2204831"/>
                  </a:cubicBezTo>
                  <a:lnTo>
                    <a:pt x="0" y="440966"/>
                  </a:lnTo>
                  <a:cubicBezTo>
                    <a:pt x="0" y="197427"/>
                    <a:pt x="197427" y="0"/>
                    <a:pt x="44096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为了测一块体积为5m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的石碑质量，取一小块该石碑同种材质的样品,测得它的质量是140g,用量筒装30ml的水,再把石碑样品完全浸入水中,水面升高到80ml处,求：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(1)石碑的密度是多少？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(2)这块石碑的质量是多少？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形状10"/>
            <p:cNvSpPr txBox="1"/>
            <p:nvPr/>
          </p:nvSpPr>
          <p:spPr>
            <a:xfrm>
              <a:off x="80077" y="52131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8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3" title=""/>
          <p:cNvGrpSpPr/>
          <p:nvPr/>
        </p:nvGrpSpPr>
        <p:grpSpPr>
          <a:xfrm>
            <a:off x="6111640" y="783774"/>
            <a:ext cx="5772388" cy="1809864"/>
            <a:chExt cx="5772388" cy="1809864"/>
          </a:xfrm>
        </p:grpSpPr>
        <p:sp>
          <p:nvSpPr>
            <p:cNvPr id="16" name="形状11"/>
            <p:cNvSpPr txBox="1"/>
            <p:nvPr/>
          </p:nvSpPr>
          <p:spPr>
            <a:xfrm>
              <a:off x="0" y="0"/>
              <a:ext cx="5772388" cy="1809864"/>
            </a:xfrm>
            <a:custGeom>
              <a:gdLst>
                <a:gd name="connsiteX0" fmla="*/ 301644 w 5772388"/>
                <a:gd name="connsiteY0" fmla="*/ 0 h 1809864"/>
                <a:gd name="connsiteX1" fmla="*/ 5470744 w 5772388"/>
                <a:gd name="connsiteY1" fmla="*/ 0 h 1809864"/>
                <a:gd name="connsiteX2" fmla="*/ 5550745 w 5772388"/>
                <a:gd name="connsiteY2" fmla="*/ 0 h 1809864"/>
                <a:gd name="connsiteX3" fmla="*/ 5740608 w 5772388"/>
                <a:gd name="connsiteY3" fmla="*/ 144919 h 1809864"/>
                <a:gd name="connsiteX4" fmla="*/ 5772388 w 5772388"/>
                <a:gd name="connsiteY4" fmla="*/ 1508220 h 1809864"/>
                <a:gd name="connsiteX5" fmla="*/ 5772388 w 5772388"/>
                <a:gd name="connsiteY5" fmla="*/ 1588221 h 1809864"/>
                <a:gd name="connsiteX6" fmla="*/ 5627470 w 5772388"/>
                <a:gd name="connsiteY6" fmla="*/ 1778084 h 1809864"/>
                <a:gd name="connsiteX7" fmla="*/ 301644 w 5772388"/>
                <a:gd name="connsiteY7" fmla="*/ 1809864 h 1809864"/>
                <a:gd name="connsiteX8" fmla="*/ 135051 w 5772388"/>
                <a:gd name="connsiteY8" fmla="*/ 1809864 h 1809864"/>
                <a:gd name="connsiteX9" fmla="*/ 0 w 5772388"/>
                <a:gd name="connsiteY9" fmla="*/ 301644 h 1809864"/>
                <a:gd name="connsiteX10" fmla="*/ 0 w 5772388"/>
                <a:gd name="connsiteY10" fmla="*/ 135051 h 18098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72388" h="1809864">
                  <a:moveTo>
                    <a:pt x="301644" y="0"/>
                  </a:moveTo>
                  <a:lnTo>
                    <a:pt x="5470744" y="0"/>
                  </a:lnTo>
                  <a:cubicBezTo>
                    <a:pt x="5550745" y="0"/>
                    <a:pt x="5627470" y="31780"/>
                    <a:pt x="5684039" y="88349"/>
                  </a:cubicBezTo>
                  <a:cubicBezTo>
                    <a:pt x="5740608" y="144919"/>
                    <a:pt x="5772388" y="221643"/>
                    <a:pt x="5772388" y="301644"/>
                  </a:cubicBezTo>
                  <a:lnTo>
                    <a:pt x="5772388" y="1508220"/>
                  </a:lnTo>
                  <a:cubicBezTo>
                    <a:pt x="5772388" y="1588221"/>
                    <a:pt x="5740608" y="1664946"/>
                    <a:pt x="5684039" y="1721515"/>
                  </a:cubicBezTo>
                  <a:cubicBezTo>
                    <a:pt x="5627470" y="1778084"/>
                    <a:pt x="5550745" y="1809864"/>
                    <a:pt x="5470744" y="1809864"/>
                  </a:cubicBezTo>
                  <a:lnTo>
                    <a:pt x="301644" y="1809864"/>
                  </a:lnTo>
                  <a:cubicBezTo>
                    <a:pt x="135051" y="1809864"/>
                    <a:pt x="0" y="1674814"/>
                    <a:pt x="0" y="1508220"/>
                  </a:cubicBezTo>
                  <a:lnTo>
                    <a:pt x="0" y="301644"/>
                  </a:lnTo>
                  <a:cubicBezTo>
                    <a:pt x="0" y="135051"/>
                    <a:pt x="135051" y="0"/>
                    <a:pt x="301644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有一节运油车内装了100m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的油。取出20cm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的油,称得质量为l6g。则: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(1)这种油的密度是多少?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(2)这节油车所装的油的总质量是多少?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形状12"/>
            <p:cNvSpPr txBox="1"/>
            <p:nvPr/>
          </p:nvSpPr>
          <p:spPr>
            <a:xfrm>
              <a:off x="151305" y="52150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8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1" title=""/>
          <p:cNvSpPr txBox="1"/>
          <p:nvPr/>
        </p:nvSpPr>
        <p:spPr>
          <a:xfrm>
            <a:off x="258356" y="3754631"/>
            <a:ext cx="15168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石碑密度: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97" y="4087997"/>
            <a:ext cx="5771864" cy="829056"/>
          </a:xfrm>
          <a:prstGeom prst="rect">
            <a:avLst/>
          </a:prstGeom>
        </p:spPr>
      </p:pic>
      <p:pic>
        <p:nvPicPr>
          <p:cNvPr id="20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814" y="5326656"/>
            <a:ext cx="6330020" cy="529161"/>
          </a:xfrm>
          <a:prstGeom prst="rect">
            <a:avLst/>
          </a:prstGeom>
        </p:spPr>
      </p:pic>
      <p:sp>
        <p:nvSpPr>
          <p:cNvPr id="21" name="文本2" title=""/>
          <p:cNvSpPr txBox="1"/>
          <p:nvPr/>
        </p:nvSpPr>
        <p:spPr>
          <a:xfrm>
            <a:off x="6090780" y="2470718"/>
            <a:ext cx="24122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解：(1)油的密度: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2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780" y="2937320"/>
            <a:ext cx="5212888" cy="858575"/>
          </a:xfrm>
          <a:prstGeom prst="rect">
            <a:avLst/>
          </a:prstGeom>
        </p:spPr>
      </p:pic>
      <p:grpSp>
        <p:nvGrpSpPr>
          <p:cNvPr id="23" name="组合4" title=""/>
          <p:cNvGrpSpPr/>
          <p:nvPr/>
        </p:nvGrpSpPr>
        <p:grpSpPr>
          <a:xfrm>
            <a:off x="149895" y="4825860"/>
            <a:ext cx="4031456" cy="701578"/>
            <a:chExt cx="4031456" cy="701578"/>
          </a:xfrm>
        </p:grpSpPr>
        <p:sp>
          <p:nvSpPr>
            <p:cNvPr id="24" name="文本5"/>
            <p:cNvSpPr txBox="1"/>
            <p:nvPr/>
          </p:nvSpPr>
          <p:spPr>
            <a:xfrm>
              <a:off x="0" y="103918"/>
              <a:ext cx="40314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(2)由      得，石碑质量: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5" name="公式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909" y="0"/>
              <a:ext cx="706010" cy="701578"/>
            </a:xfrm>
            <a:prstGeom prst="rect">
              <a:avLst/>
            </a:prstGeom>
          </p:spPr>
        </p:pic>
      </p:grpSp>
      <p:pic>
        <p:nvPicPr>
          <p:cNvPr id="26" name="公式4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1704" y="4314787"/>
            <a:ext cx="6203747" cy="511874"/>
          </a:xfrm>
          <a:prstGeom prst="rect">
            <a:avLst/>
          </a:prstGeom>
        </p:spPr>
      </p:pic>
      <p:grpSp>
        <p:nvGrpSpPr>
          <p:cNvPr id="27" name="组合5" title=""/>
          <p:cNvGrpSpPr/>
          <p:nvPr/>
        </p:nvGrpSpPr>
        <p:grpSpPr>
          <a:xfrm>
            <a:off x="6107144" y="3796084"/>
            <a:ext cx="4031456" cy="701578"/>
            <a:chExt cx="4031456" cy="701578"/>
          </a:xfrm>
        </p:grpSpPr>
        <p:sp>
          <p:nvSpPr>
            <p:cNvPr id="28" name="文本6"/>
            <p:cNvSpPr txBox="1"/>
            <p:nvPr/>
          </p:nvSpPr>
          <p:spPr>
            <a:xfrm>
              <a:off x="0" y="103918"/>
              <a:ext cx="40314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(2)由      得，油的总质量: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9" name="公式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7909" y="0"/>
              <a:ext cx="706010" cy="701578"/>
            </a:xfrm>
            <a:prstGeom prst="rect">
              <a:avLst/>
            </a:prstGeom>
          </p:spPr>
        </p:pic>
      </p:grpSp>
      <p:sp>
        <p:nvSpPr>
          <p:cNvPr id="30" name="文本3" title=""/>
          <p:cNvSpPr txBox="1"/>
          <p:nvPr/>
        </p:nvSpPr>
        <p:spPr>
          <a:xfrm>
            <a:off x="258890" y="3328959"/>
            <a:ext cx="24122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解：(1)样品体积: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1" name="公式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3587" y="3355677"/>
            <a:ext cx="3520793" cy="44147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849" y="783793"/>
            <a:ext cx="6023372" cy="2154669"/>
            <a:chExt cx="6023372" cy="2154669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6023372" cy="2154669"/>
            </a:xfrm>
            <a:custGeom>
              <a:gdLst>
                <a:gd name="connsiteX0" fmla="*/ 359112 w 6023372"/>
                <a:gd name="connsiteY0" fmla="*/ 0 h 2154669"/>
                <a:gd name="connsiteX1" fmla="*/ 5664260 w 6023372"/>
                <a:gd name="connsiteY1" fmla="*/ 0 h 2154669"/>
                <a:gd name="connsiteX2" fmla="*/ 5759502 w 6023372"/>
                <a:gd name="connsiteY2" fmla="*/ 0 h 2154669"/>
                <a:gd name="connsiteX3" fmla="*/ 5985537 w 6023372"/>
                <a:gd name="connsiteY3" fmla="*/ 172528 h 2154669"/>
                <a:gd name="connsiteX4" fmla="*/ 6023372 w 6023372"/>
                <a:gd name="connsiteY4" fmla="*/ 1795558 h 2154669"/>
                <a:gd name="connsiteX5" fmla="*/ 6023372 w 6023372"/>
                <a:gd name="connsiteY5" fmla="*/ 1890800 h 2154669"/>
                <a:gd name="connsiteX6" fmla="*/ 5850843 w 6023372"/>
                <a:gd name="connsiteY6" fmla="*/ 2116834 h 2154669"/>
                <a:gd name="connsiteX7" fmla="*/ 359112 w 6023372"/>
                <a:gd name="connsiteY7" fmla="*/ 2154669 h 2154669"/>
                <a:gd name="connsiteX8" fmla="*/ 263869 w 6023372"/>
                <a:gd name="connsiteY8" fmla="*/ 2154669 h 2154669"/>
                <a:gd name="connsiteX9" fmla="*/ 37835 w 6023372"/>
                <a:gd name="connsiteY9" fmla="*/ 1982141 h 2154669"/>
                <a:gd name="connsiteX10" fmla="*/ 0 w 6023372"/>
                <a:gd name="connsiteY10" fmla="*/ 359112 h 2154669"/>
                <a:gd name="connsiteX11" fmla="*/ 0 w 6023372"/>
                <a:gd name="connsiteY11" fmla="*/ 160780 h 215466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23372" h="2154669">
                  <a:moveTo>
                    <a:pt x="359112" y="0"/>
                  </a:moveTo>
                  <a:lnTo>
                    <a:pt x="5664260" y="0"/>
                  </a:lnTo>
                  <a:cubicBezTo>
                    <a:pt x="5759502" y="0"/>
                    <a:pt x="5850843" y="37835"/>
                    <a:pt x="5918191" y="105181"/>
                  </a:cubicBezTo>
                  <a:cubicBezTo>
                    <a:pt x="5985537" y="172528"/>
                    <a:pt x="6023372" y="263869"/>
                    <a:pt x="6023372" y="359112"/>
                  </a:cubicBezTo>
                  <a:lnTo>
                    <a:pt x="6023372" y="1795558"/>
                  </a:lnTo>
                  <a:cubicBezTo>
                    <a:pt x="6023372" y="1890800"/>
                    <a:pt x="5985537" y="1982142"/>
                    <a:pt x="5918190" y="2049488"/>
                  </a:cubicBezTo>
                  <a:cubicBezTo>
                    <a:pt x="5850843" y="2116834"/>
                    <a:pt x="5759502" y="2154669"/>
                    <a:pt x="5664260" y="2154669"/>
                  </a:cubicBezTo>
                  <a:lnTo>
                    <a:pt x="359112" y="2154669"/>
                  </a:lnTo>
                  <a:cubicBezTo>
                    <a:pt x="263869" y="2154669"/>
                    <a:pt x="172528" y="2116834"/>
                    <a:pt x="105181" y="2049488"/>
                  </a:cubicBezTo>
                  <a:cubicBezTo>
                    <a:pt x="37835" y="1982141"/>
                    <a:pt x="0" y="1890800"/>
                    <a:pt x="0" y="1795558"/>
                  </a:cubicBezTo>
                  <a:lnTo>
                    <a:pt x="0" y="359112"/>
                  </a:lnTo>
                  <a:cubicBezTo>
                    <a:pt x="0" y="160780"/>
                    <a:pt x="160780" y="0"/>
                    <a:pt x="35911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一个体积为0.5dm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的铁球，其质量是1.58kg，问：(1)它是实心还是空心的，为什么？(2)如果是空心的，空心部分能注入多少克水？(3)若该球注入某液体后的质量是1.82kg，该液体的密度是多少？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80077" y="52131"/>
              <a:ext cx="723700" cy="376066"/>
            </a:xfrm>
            <a:custGeom>
              <a:gdLst>
                <a:gd name="connsiteX0" fmla="*/ 62678 w 723700"/>
                <a:gd name="connsiteY0" fmla="*/ 0 h 376066"/>
                <a:gd name="connsiteX1" fmla="*/ 661022 w 723700"/>
                <a:gd name="connsiteY1" fmla="*/ 0 h 376066"/>
                <a:gd name="connsiteX2" fmla="*/ 695638 w 723700"/>
                <a:gd name="connsiteY2" fmla="*/ 0 h 376066"/>
                <a:gd name="connsiteX3" fmla="*/ 723700 w 723700"/>
                <a:gd name="connsiteY3" fmla="*/ 313388 h 376066"/>
                <a:gd name="connsiteX4" fmla="*/ 723700 w 723700"/>
                <a:gd name="connsiteY4" fmla="*/ 348004 h 376066"/>
                <a:gd name="connsiteX5" fmla="*/ 62678 w 723700"/>
                <a:gd name="connsiteY5" fmla="*/ 376066 h 376066"/>
                <a:gd name="connsiteX6" fmla="*/ 28062 w 723700"/>
                <a:gd name="connsiteY6" fmla="*/ 376066 h 376066"/>
                <a:gd name="connsiteX7" fmla="*/ 0 w 723700"/>
                <a:gd name="connsiteY7" fmla="*/ 62678 h 376066"/>
                <a:gd name="connsiteX8" fmla="*/ 0 w 7237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3700" h="376066">
                  <a:moveTo>
                    <a:pt x="62678" y="0"/>
                  </a:moveTo>
                  <a:lnTo>
                    <a:pt x="661022" y="0"/>
                  </a:lnTo>
                  <a:cubicBezTo>
                    <a:pt x="695638" y="0"/>
                    <a:pt x="723700" y="28062"/>
                    <a:pt x="723700" y="62678"/>
                  </a:cubicBezTo>
                  <a:lnTo>
                    <a:pt x="723700" y="313388"/>
                  </a:lnTo>
                  <a:cubicBezTo>
                    <a:pt x="723700" y="348004"/>
                    <a:pt x="695638" y="376066"/>
                    <a:pt x="6610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 9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2" title=""/>
          <p:cNvGrpSpPr/>
          <p:nvPr/>
        </p:nvGrpSpPr>
        <p:grpSpPr>
          <a:xfrm>
            <a:off x="239668" y="152571"/>
            <a:ext cx="11727180" cy="615405"/>
            <a:chExt cx="11727180" cy="615405"/>
          </a:xfrm>
        </p:grpSpPr>
        <p:sp>
          <p:nvSpPr>
            <p:cNvPr id="6" name="形状3"/>
            <p:cNvSpPr txBox="1"/>
            <p:nvPr/>
          </p:nvSpPr>
          <p:spPr>
            <a:xfrm>
              <a:off x="0" y="227753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5325651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4787332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6940610" y="5893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5863971" y="586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8"/>
            <p:cNvSpPr txBox="1"/>
            <p:nvPr/>
          </p:nvSpPr>
          <p:spPr>
            <a:xfrm>
              <a:off x="6402290" y="588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4249012" y="59217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5"/>
            <p:cNvSpPr txBox="1"/>
            <p:nvPr/>
          </p:nvSpPr>
          <p:spPr>
            <a:xfrm>
              <a:off x="3029160" y="0"/>
              <a:ext cx="566971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六   、 </a:t>
              </a: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3" action="ppaction://hlinksldjump"/>
                </a:rPr>
                <a:t>空  心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sldjump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6108297" y="783460"/>
            <a:ext cx="5839063" cy="1692592"/>
            <a:chExt cx="5839063" cy="1692592"/>
          </a:xfrm>
        </p:grpSpPr>
        <p:sp>
          <p:nvSpPr>
            <p:cNvPr id="15" name="形状10"/>
            <p:cNvSpPr txBox="1"/>
            <p:nvPr/>
          </p:nvSpPr>
          <p:spPr>
            <a:xfrm>
              <a:off x="154648" y="52883"/>
              <a:ext cx="1619050" cy="376066"/>
            </a:xfrm>
            <a:custGeom>
              <a:gdLst>
                <a:gd name="connsiteX0" fmla="*/ 62678 w 1619050"/>
                <a:gd name="connsiteY0" fmla="*/ 0 h 376066"/>
                <a:gd name="connsiteX1" fmla="*/ 1556372 w 1619050"/>
                <a:gd name="connsiteY1" fmla="*/ 0 h 376066"/>
                <a:gd name="connsiteX2" fmla="*/ 1572996 w 1619050"/>
                <a:gd name="connsiteY2" fmla="*/ 0 h 376066"/>
                <a:gd name="connsiteX3" fmla="*/ 1612447 w 1619050"/>
                <a:gd name="connsiteY3" fmla="*/ 30112 h 376066"/>
                <a:gd name="connsiteX4" fmla="*/ 1619050 w 1619050"/>
                <a:gd name="connsiteY4" fmla="*/ 313388 h 376066"/>
                <a:gd name="connsiteX5" fmla="*/ 1619050 w 1619050"/>
                <a:gd name="connsiteY5" fmla="*/ 330012 h 376066"/>
                <a:gd name="connsiteX6" fmla="*/ 1588938 w 1619050"/>
                <a:gd name="connsiteY6" fmla="*/ 369463 h 376066"/>
                <a:gd name="connsiteX7" fmla="*/ 62678 w 1619050"/>
                <a:gd name="connsiteY7" fmla="*/ 376066 h 376066"/>
                <a:gd name="connsiteX8" fmla="*/ 28062 w 1619050"/>
                <a:gd name="connsiteY8" fmla="*/ 376066 h 376066"/>
                <a:gd name="connsiteX9" fmla="*/ 0 w 1619050"/>
                <a:gd name="connsiteY9" fmla="*/ 62678 h 376066"/>
                <a:gd name="connsiteX10" fmla="*/ 0 w 161905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050" h="376066">
                  <a:moveTo>
                    <a:pt x="62678" y="0"/>
                  </a:moveTo>
                  <a:lnTo>
                    <a:pt x="1556372" y="0"/>
                  </a:lnTo>
                  <a:cubicBezTo>
                    <a:pt x="1572996" y="0"/>
                    <a:pt x="1588938" y="6603"/>
                    <a:pt x="1600692" y="18358"/>
                  </a:cubicBezTo>
                  <a:cubicBezTo>
                    <a:pt x="1612447" y="30112"/>
                    <a:pt x="1619050" y="46055"/>
                    <a:pt x="1619050" y="62678"/>
                  </a:cubicBezTo>
                  <a:lnTo>
                    <a:pt x="1619050" y="313388"/>
                  </a:lnTo>
                  <a:cubicBezTo>
                    <a:pt x="1619050" y="330012"/>
                    <a:pt x="1612447" y="345954"/>
                    <a:pt x="1600692" y="357708"/>
                  </a:cubicBezTo>
                  <a:cubicBezTo>
                    <a:pt x="1588938" y="369463"/>
                    <a:pt x="1572996" y="376066"/>
                    <a:pt x="155637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 9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形状11"/>
            <p:cNvSpPr txBox="1"/>
            <p:nvPr/>
          </p:nvSpPr>
          <p:spPr>
            <a:xfrm>
              <a:off x="0" y="0"/>
              <a:ext cx="5839063" cy="1692592"/>
            </a:xfrm>
            <a:custGeom>
              <a:gdLst>
                <a:gd name="connsiteX0" fmla="*/ 282099 w 5839063"/>
                <a:gd name="connsiteY0" fmla="*/ 0 h 1692592"/>
                <a:gd name="connsiteX1" fmla="*/ 5556964 w 5839063"/>
                <a:gd name="connsiteY1" fmla="*/ 0 h 1692592"/>
                <a:gd name="connsiteX2" fmla="*/ 5631782 w 5839063"/>
                <a:gd name="connsiteY2" fmla="*/ 0 h 1692592"/>
                <a:gd name="connsiteX3" fmla="*/ 5809342 w 5839063"/>
                <a:gd name="connsiteY3" fmla="*/ 135528 h 1692592"/>
                <a:gd name="connsiteX4" fmla="*/ 5839063 w 5839063"/>
                <a:gd name="connsiteY4" fmla="*/ 1410494 h 1692592"/>
                <a:gd name="connsiteX5" fmla="*/ 5839063 w 5839063"/>
                <a:gd name="connsiteY5" fmla="*/ 1485311 h 1692592"/>
                <a:gd name="connsiteX6" fmla="*/ 5703535 w 5839063"/>
                <a:gd name="connsiteY6" fmla="*/ 1662871 h 1692592"/>
                <a:gd name="connsiteX7" fmla="*/ 282099 w 5839063"/>
                <a:gd name="connsiteY7" fmla="*/ 1692592 h 1692592"/>
                <a:gd name="connsiteX8" fmla="*/ 207281 w 5839063"/>
                <a:gd name="connsiteY8" fmla="*/ 1692592 h 1692592"/>
                <a:gd name="connsiteX9" fmla="*/ 29721 w 5839063"/>
                <a:gd name="connsiteY9" fmla="*/ 1557064 h 1692592"/>
                <a:gd name="connsiteX10" fmla="*/ 0 w 5839063"/>
                <a:gd name="connsiteY10" fmla="*/ 282099 h 1692592"/>
                <a:gd name="connsiteX11" fmla="*/ 0 w 5839063"/>
                <a:gd name="connsiteY11" fmla="*/ 126300 h 16925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39063" h="1692592">
                  <a:moveTo>
                    <a:pt x="282099" y="0"/>
                  </a:moveTo>
                  <a:lnTo>
                    <a:pt x="5556964" y="0"/>
                  </a:lnTo>
                  <a:cubicBezTo>
                    <a:pt x="5631782" y="0"/>
                    <a:pt x="5703535" y="29721"/>
                    <a:pt x="5756439" y="82625"/>
                  </a:cubicBezTo>
                  <a:cubicBezTo>
                    <a:pt x="5809342" y="135528"/>
                    <a:pt x="5839063" y="207281"/>
                    <a:pt x="5839063" y="282099"/>
                  </a:cubicBezTo>
                  <a:lnTo>
                    <a:pt x="5839063" y="1410494"/>
                  </a:lnTo>
                  <a:cubicBezTo>
                    <a:pt x="5839063" y="1485311"/>
                    <a:pt x="5809342" y="1557064"/>
                    <a:pt x="5756439" y="1609968"/>
                  </a:cubicBezTo>
                  <a:cubicBezTo>
                    <a:pt x="5703535" y="1662871"/>
                    <a:pt x="5631782" y="1692592"/>
                    <a:pt x="5556964" y="1692592"/>
                  </a:cubicBezTo>
                  <a:lnTo>
                    <a:pt x="282099" y="1692592"/>
                  </a:lnTo>
                  <a:cubicBezTo>
                    <a:pt x="207281" y="1692592"/>
                    <a:pt x="135529" y="1662871"/>
                    <a:pt x="82625" y="1609968"/>
                  </a:cubicBezTo>
                  <a:cubicBezTo>
                    <a:pt x="29721" y="1557064"/>
                    <a:pt x="0" y="1485311"/>
                    <a:pt x="0" y="1410494"/>
                  </a:cubicBezTo>
                  <a:lnTo>
                    <a:pt x="0" y="282099"/>
                  </a:lnTo>
                  <a:cubicBezTo>
                    <a:pt x="0" y="126300"/>
                    <a:pt x="126300" y="0"/>
                    <a:pt x="282099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一个铝球的质量是81g,体积是O.O4dm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,这个铝球是空心还是实心的？如果是空心的,空心体积有多少？如果在空心部分注满水银,则总质量是多少？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239468" y="2795340"/>
            <a:ext cx="33266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解：(1)铁球中铁的体积：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公式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05" y="3088005"/>
            <a:ext cx="5589956" cy="846934"/>
          </a:xfrm>
          <a:prstGeom prst="rect">
            <a:avLst/>
          </a:prstGeom>
        </p:spPr>
      </p:pic>
      <p:sp>
        <p:nvSpPr>
          <p:cNvPr id="19" name="文本2" title=""/>
          <p:cNvSpPr txBox="1"/>
          <p:nvPr/>
        </p:nvSpPr>
        <p:spPr>
          <a:xfrm>
            <a:off x="239468" y="3887133"/>
            <a:ext cx="50792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因0.2dm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&lt;0.5dm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，所以该球是空心的。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0" name="组合4" title=""/>
          <p:cNvGrpSpPr/>
          <p:nvPr/>
        </p:nvGrpSpPr>
        <p:grpSpPr>
          <a:xfrm>
            <a:off x="191843" y="4252655"/>
            <a:ext cx="6071478" cy="494697"/>
            <a:chExt cx="6071478" cy="494697"/>
          </a:xfrm>
        </p:grpSpPr>
        <p:sp>
          <p:nvSpPr>
            <p:cNvPr id="21" name="文本6"/>
            <p:cNvSpPr txBox="1"/>
            <p:nvPr/>
          </p:nvSpPr>
          <p:spPr>
            <a:xfrm>
              <a:off x="0" y="0"/>
              <a:ext cx="68818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2" name="公式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333" y="12945"/>
              <a:ext cx="5919145" cy="468939"/>
            </a:xfrm>
            <a:prstGeom prst="rect">
              <a:avLst/>
            </a:prstGeom>
          </p:spPr>
        </p:pic>
      </p:grpSp>
      <p:grpSp>
        <p:nvGrpSpPr>
          <p:cNvPr id="23" name="组合5" title=""/>
          <p:cNvGrpSpPr/>
          <p:nvPr/>
        </p:nvGrpSpPr>
        <p:grpSpPr>
          <a:xfrm>
            <a:off x="191843" y="4677699"/>
            <a:ext cx="4193381" cy="494697"/>
            <a:chExt cx="4193381" cy="494697"/>
          </a:xfrm>
        </p:grpSpPr>
        <p:sp>
          <p:nvSpPr>
            <p:cNvPr id="24" name="文本7"/>
            <p:cNvSpPr txBox="1"/>
            <p:nvPr/>
          </p:nvSpPr>
          <p:spPr>
            <a:xfrm>
              <a:off x="0" y="0"/>
              <a:ext cx="419338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注入水后，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5" name="公式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35212" y="12354"/>
              <a:ext cx="2098853" cy="468939"/>
            </a:xfrm>
            <a:prstGeom prst="rect">
              <a:avLst/>
            </a:prstGeom>
          </p:spPr>
        </p:pic>
      </p:grpSp>
      <p:grpSp>
        <p:nvGrpSpPr>
          <p:cNvPr id="26" name="组合6" title=""/>
          <p:cNvGrpSpPr/>
          <p:nvPr/>
        </p:nvGrpSpPr>
        <p:grpSpPr>
          <a:xfrm>
            <a:off x="191843" y="5089055"/>
            <a:ext cx="5569153" cy="494697"/>
            <a:chExt cx="5569153" cy="494697"/>
          </a:xfrm>
        </p:grpSpPr>
        <p:pic>
          <p:nvPicPr>
            <p:cNvPr id="27" name="公式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5327" y="12954"/>
              <a:ext cx="4473826" cy="468939"/>
            </a:xfrm>
            <a:prstGeom prst="rect">
              <a:avLst/>
            </a:prstGeom>
          </p:spPr>
        </p:pic>
        <p:sp>
          <p:nvSpPr>
            <p:cNvPr id="28" name="文本8"/>
            <p:cNvSpPr txBox="1"/>
            <p:nvPr/>
          </p:nvSpPr>
          <p:spPr>
            <a:xfrm>
              <a:off x="0" y="0"/>
              <a:ext cx="153590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水的质量：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7" title=""/>
          <p:cNvGrpSpPr/>
          <p:nvPr/>
        </p:nvGrpSpPr>
        <p:grpSpPr>
          <a:xfrm>
            <a:off x="239468" y="5516509"/>
            <a:ext cx="6086649" cy="494697"/>
            <a:chExt cx="6086649" cy="494697"/>
          </a:xfrm>
        </p:grpSpPr>
        <p:sp>
          <p:nvSpPr>
            <p:cNvPr id="30" name="文本9"/>
            <p:cNvSpPr txBox="1"/>
            <p:nvPr/>
          </p:nvSpPr>
          <p:spPr>
            <a:xfrm>
              <a:off x="0" y="0"/>
              <a:ext cx="204252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(3)液体质量：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1" name="公式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93574" y="54597"/>
              <a:ext cx="4693075" cy="385557"/>
            </a:xfrm>
            <a:prstGeom prst="rect">
              <a:avLst/>
            </a:prstGeom>
          </p:spPr>
        </p:pic>
      </p:grpSp>
      <p:pic>
        <p:nvPicPr>
          <p:cNvPr id="32" name="公式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43" y="5841854"/>
            <a:ext cx="5328115" cy="858575"/>
          </a:xfrm>
          <a:prstGeom prst="rect">
            <a:avLst/>
          </a:prstGeom>
        </p:spPr>
      </p:pic>
      <p:sp>
        <p:nvSpPr>
          <p:cNvPr id="33" name="文本3" title=""/>
          <p:cNvSpPr txBox="1"/>
          <p:nvPr/>
        </p:nvSpPr>
        <p:spPr>
          <a:xfrm>
            <a:off x="6155684" y="2383974"/>
            <a:ext cx="33266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解：铝球中铝的体积：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4" name="公式3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2920" y="2676639"/>
            <a:ext cx="4595451" cy="846934"/>
          </a:xfrm>
          <a:prstGeom prst="rect">
            <a:avLst/>
          </a:prstGeom>
        </p:spPr>
      </p:pic>
      <p:sp>
        <p:nvSpPr>
          <p:cNvPr id="35" name="文本4" title=""/>
          <p:cNvSpPr txBox="1"/>
          <p:nvPr/>
        </p:nvSpPr>
        <p:spPr>
          <a:xfrm>
            <a:off x="6155684" y="3475768"/>
            <a:ext cx="6023372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因0.03dm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&lt;0.04dm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，则该球是空心的,空心体积：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6" name="公式4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32970" y="3886972"/>
            <a:ext cx="6754304" cy="468939"/>
          </a:xfrm>
          <a:prstGeom prst="rect">
            <a:avLst/>
          </a:prstGeom>
        </p:spPr>
      </p:pic>
      <p:grpSp>
        <p:nvGrpSpPr>
          <p:cNvPr id="37" name="组合8" title=""/>
          <p:cNvGrpSpPr/>
          <p:nvPr/>
        </p:nvGrpSpPr>
        <p:grpSpPr>
          <a:xfrm>
            <a:off x="6108344" y="4252341"/>
            <a:ext cx="4031456" cy="701578"/>
            <a:chExt cx="4031456" cy="701578"/>
          </a:xfrm>
        </p:grpSpPr>
        <p:sp>
          <p:nvSpPr>
            <p:cNvPr id="38" name="文本10"/>
            <p:cNvSpPr txBox="1"/>
            <p:nvPr/>
          </p:nvSpPr>
          <p:spPr>
            <a:xfrm>
              <a:off x="0" y="103918"/>
              <a:ext cx="40314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由      得，注入水银质量: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9" name="公式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2025" y="0"/>
              <a:ext cx="706010" cy="701578"/>
            </a:xfrm>
            <a:prstGeom prst="rect">
              <a:avLst/>
            </a:prstGeom>
          </p:spPr>
        </p:pic>
      </p:grpSp>
      <p:grpSp>
        <p:nvGrpSpPr>
          <p:cNvPr id="40" name="组合9" title=""/>
          <p:cNvGrpSpPr/>
          <p:nvPr/>
        </p:nvGrpSpPr>
        <p:grpSpPr>
          <a:xfrm>
            <a:off x="5992873" y="4785303"/>
            <a:ext cx="6350596" cy="856796"/>
            <a:chExt cx="6350596" cy="856796"/>
          </a:xfrm>
        </p:grpSpPr>
        <p:pic>
          <p:nvPicPr>
            <p:cNvPr id="41" name="公式1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3595301" cy="435071"/>
            </a:xfrm>
            <a:prstGeom prst="rect">
              <a:avLst/>
            </a:prstGeom>
          </p:spPr>
        </p:pic>
        <p:pic>
          <p:nvPicPr>
            <p:cNvPr id="42" name="公式1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386343"/>
              <a:ext cx="6350596" cy="470453"/>
            </a:xfrm>
            <a:prstGeom prst="rect">
              <a:avLst/>
            </a:prstGeom>
          </p:spPr>
        </p:pic>
      </p:grpSp>
      <p:grpSp>
        <p:nvGrpSpPr>
          <p:cNvPr id="43" name="组合10" title=""/>
          <p:cNvGrpSpPr/>
          <p:nvPr/>
        </p:nvGrpSpPr>
        <p:grpSpPr>
          <a:xfrm>
            <a:off x="6155684" y="5612349"/>
            <a:ext cx="5481490" cy="494697"/>
            <a:chExt cx="5481490" cy="494697"/>
          </a:xfrm>
        </p:grpSpPr>
        <p:pic>
          <p:nvPicPr>
            <p:cNvPr id="44" name="公式1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27198" y="29594"/>
              <a:ext cx="4654292" cy="435071"/>
            </a:xfrm>
            <a:prstGeom prst="rect">
              <a:avLst/>
            </a:prstGeom>
          </p:spPr>
        </p:pic>
        <p:sp>
          <p:nvSpPr>
            <p:cNvPr id="45" name="文本11"/>
            <p:cNvSpPr txBox="1"/>
            <p:nvPr/>
          </p:nvSpPr>
          <p:spPr>
            <a:xfrm>
              <a:off x="0" y="0"/>
              <a:ext cx="134540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6" name="组合11" title=""/>
          <p:cNvGrpSpPr/>
          <p:nvPr/>
        </p:nvGrpSpPr>
        <p:grpSpPr>
          <a:xfrm>
            <a:off x="2990437" y="3481359"/>
            <a:ext cx="6254363" cy="3097197"/>
            <a:chExt cx="6254363" cy="3097197"/>
          </a:xfrm>
        </p:grpSpPr>
        <p:sp>
          <p:nvSpPr>
            <p:cNvPr id="47" name="形状12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16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16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文本12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文本13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P100—6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P102—13、2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P106—15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P108—18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3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6" grpId="0" animBg="1"/>
      <p:bldP spid="17" grpId="0"/>
      <p:bldP spid="19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516" y="754685"/>
            <a:ext cx="5772150" cy="1727835"/>
            <a:chExt cx="5772150" cy="1727835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5772150" cy="1727835"/>
            </a:xfrm>
            <a:custGeom>
              <a:gdLst>
                <a:gd name="connsiteX0" fmla="*/ 287973 w 5772150"/>
                <a:gd name="connsiteY0" fmla="*/ 0 h 1727835"/>
                <a:gd name="connsiteX1" fmla="*/ 5484177 w 5772150"/>
                <a:gd name="connsiteY1" fmla="*/ 0 h 1727835"/>
                <a:gd name="connsiteX2" fmla="*/ 5560552 w 5772150"/>
                <a:gd name="connsiteY2" fmla="*/ 0 h 1727835"/>
                <a:gd name="connsiteX3" fmla="*/ 5741810 w 5772150"/>
                <a:gd name="connsiteY3" fmla="*/ 138351 h 1727835"/>
                <a:gd name="connsiteX4" fmla="*/ 5772150 w 5772150"/>
                <a:gd name="connsiteY4" fmla="*/ 1439863 h 1727835"/>
                <a:gd name="connsiteX5" fmla="*/ 5772150 w 5772150"/>
                <a:gd name="connsiteY5" fmla="*/ 1598905 h 1727835"/>
                <a:gd name="connsiteX6" fmla="*/ 287973 w 5772150"/>
                <a:gd name="connsiteY6" fmla="*/ 1727835 h 1727835"/>
                <a:gd name="connsiteX7" fmla="*/ 128930 w 5772150"/>
                <a:gd name="connsiteY7" fmla="*/ 1727835 h 1727835"/>
                <a:gd name="connsiteX8" fmla="*/ 0 w 5772150"/>
                <a:gd name="connsiteY8" fmla="*/ 287972 h 1727835"/>
                <a:gd name="connsiteX9" fmla="*/ 0 w 5772150"/>
                <a:gd name="connsiteY9" fmla="*/ 128930 h 17278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72150" h="1727835">
                  <a:moveTo>
                    <a:pt x="287973" y="0"/>
                  </a:moveTo>
                  <a:lnTo>
                    <a:pt x="5484177" y="0"/>
                  </a:lnTo>
                  <a:cubicBezTo>
                    <a:pt x="5560552" y="0"/>
                    <a:pt x="5633799" y="30340"/>
                    <a:pt x="5687805" y="84345"/>
                  </a:cubicBezTo>
                  <a:cubicBezTo>
                    <a:pt x="5741810" y="138351"/>
                    <a:pt x="5772150" y="211597"/>
                    <a:pt x="5772150" y="287972"/>
                  </a:cubicBezTo>
                  <a:lnTo>
                    <a:pt x="5772150" y="1439863"/>
                  </a:lnTo>
                  <a:cubicBezTo>
                    <a:pt x="5772150" y="1598905"/>
                    <a:pt x="5643220" y="1727835"/>
                    <a:pt x="5484177" y="1727835"/>
                  </a:cubicBezTo>
                  <a:lnTo>
                    <a:pt x="287973" y="1727835"/>
                  </a:lnTo>
                  <a:cubicBezTo>
                    <a:pt x="128930" y="1727835"/>
                    <a:pt x="0" y="1598905"/>
                    <a:pt x="0" y="1439863"/>
                  </a:cubicBezTo>
                  <a:lnTo>
                    <a:pt x="0" y="287972"/>
                  </a:lnTo>
                  <a:cubicBezTo>
                    <a:pt x="0" y="128930"/>
                    <a:pt x="128930" y="0"/>
                    <a:pt x="287973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已知甲物质的密度为 5g/cm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,乙物质的密度为 2g/cm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,各取一定质量混合后密度为 3g/cm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,假设混合前后总体积保持不变,求所取甲、乙两种物质的体积之比。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80467" y="67980"/>
              <a:ext cx="828475" cy="376066"/>
            </a:xfrm>
            <a:custGeom>
              <a:gdLst>
                <a:gd name="connsiteX0" fmla="*/ 62678 w 828475"/>
                <a:gd name="connsiteY0" fmla="*/ 0 h 376066"/>
                <a:gd name="connsiteX1" fmla="*/ 765797 w 828475"/>
                <a:gd name="connsiteY1" fmla="*/ 0 h 376066"/>
                <a:gd name="connsiteX2" fmla="*/ 800413 w 828475"/>
                <a:gd name="connsiteY2" fmla="*/ 0 h 376066"/>
                <a:gd name="connsiteX3" fmla="*/ 828475 w 828475"/>
                <a:gd name="connsiteY3" fmla="*/ 313388 h 376066"/>
                <a:gd name="connsiteX4" fmla="*/ 828475 w 828475"/>
                <a:gd name="connsiteY4" fmla="*/ 348004 h 376066"/>
                <a:gd name="connsiteX5" fmla="*/ 62678 w 828475"/>
                <a:gd name="connsiteY5" fmla="*/ 376066 h 376066"/>
                <a:gd name="connsiteX6" fmla="*/ 28062 w 828475"/>
                <a:gd name="connsiteY6" fmla="*/ 376066 h 376066"/>
                <a:gd name="connsiteX7" fmla="*/ 0 w 828475"/>
                <a:gd name="connsiteY7" fmla="*/ 62678 h 376066"/>
                <a:gd name="connsiteX8" fmla="*/ 0 w 828475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8475" h="376066">
                  <a:moveTo>
                    <a:pt x="62678" y="0"/>
                  </a:moveTo>
                  <a:lnTo>
                    <a:pt x="765797" y="0"/>
                  </a:lnTo>
                  <a:cubicBezTo>
                    <a:pt x="800413" y="0"/>
                    <a:pt x="828475" y="28062"/>
                    <a:pt x="828475" y="62678"/>
                  </a:cubicBezTo>
                  <a:lnTo>
                    <a:pt x="828475" y="313388"/>
                  </a:lnTo>
                  <a:cubicBezTo>
                    <a:pt x="828475" y="348004"/>
                    <a:pt x="800413" y="376066"/>
                    <a:pt x="76579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例10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2" title=""/>
          <p:cNvGrpSpPr/>
          <p:nvPr/>
        </p:nvGrpSpPr>
        <p:grpSpPr>
          <a:xfrm>
            <a:off x="239668" y="152571"/>
            <a:ext cx="11727180" cy="615405"/>
            <a:chExt cx="11727180" cy="615405"/>
          </a:xfrm>
        </p:grpSpPr>
        <p:sp>
          <p:nvSpPr>
            <p:cNvPr id="6" name="形状3"/>
            <p:cNvSpPr txBox="1"/>
            <p:nvPr/>
          </p:nvSpPr>
          <p:spPr>
            <a:xfrm>
              <a:off x="0" y="227753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5325651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4787332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6940610" y="5893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5863971" y="586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8"/>
            <p:cNvSpPr txBox="1"/>
            <p:nvPr/>
          </p:nvSpPr>
          <p:spPr>
            <a:xfrm>
              <a:off x="6402290" y="588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4249012" y="59217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3"/>
            <p:cNvSpPr txBox="1"/>
            <p:nvPr/>
          </p:nvSpPr>
          <p:spPr>
            <a:xfrm>
              <a:off x="3029160" y="0"/>
              <a:ext cx="566971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七   、 </a:t>
              </a: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混  合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6108068" y="747846"/>
            <a:ext cx="5772388" cy="2102282"/>
            <a:chExt cx="5772388" cy="2102282"/>
          </a:xfrm>
        </p:grpSpPr>
        <p:sp>
          <p:nvSpPr>
            <p:cNvPr id="15" name="形状10"/>
            <p:cNvSpPr txBox="1"/>
            <p:nvPr/>
          </p:nvSpPr>
          <p:spPr>
            <a:xfrm>
              <a:off x="0" y="0"/>
              <a:ext cx="5772388" cy="2102282"/>
            </a:xfrm>
            <a:custGeom>
              <a:gdLst>
                <a:gd name="connsiteX0" fmla="*/ 350380 w 5772388"/>
                <a:gd name="connsiteY0" fmla="*/ 0 h 2102282"/>
                <a:gd name="connsiteX1" fmla="*/ 5422008 w 5772388"/>
                <a:gd name="connsiteY1" fmla="*/ 0 h 2102282"/>
                <a:gd name="connsiteX2" fmla="*/ 5514934 w 5772388"/>
                <a:gd name="connsiteY2" fmla="*/ 0 h 2102282"/>
                <a:gd name="connsiteX3" fmla="*/ 5735473 w 5772388"/>
                <a:gd name="connsiteY3" fmla="*/ 168333 h 2102282"/>
                <a:gd name="connsiteX4" fmla="*/ 5772388 w 5772388"/>
                <a:gd name="connsiteY4" fmla="*/ 1751901 h 2102282"/>
                <a:gd name="connsiteX5" fmla="*/ 5772388 w 5772388"/>
                <a:gd name="connsiteY5" fmla="*/ 1844828 h 2102282"/>
                <a:gd name="connsiteX6" fmla="*/ 5604055 w 5772388"/>
                <a:gd name="connsiteY6" fmla="*/ 2065367 h 2102282"/>
                <a:gd name="connsiteX7" fmla="*/ 350380 w 5772388"/>
                <a:gd name="connsiteY7" fmla="*/ 2102282 h 2102282"/>
                <a:gd name="connsiteX8" fmla="*/ 257454 w 5772388"/>
                <a:gd name="connsiteY8" fmla="*/ 2102282 h 2102282"/>
                <a:gd name="connsiteX9" fmla="*/ 36915 w 5772388"/>
                <a:gd name="connsiteY9" fmla="*/ 1933949 h 2102282"/>
                <a:gd name="connsiteX10" fmla="*/ 0 w 5772388"/>
                <a:gd name="connsiteY10" fmla="*/ 350380 h 2102282"/>
                <a:gd name="connsiteX11" fmla="*/ 0 w 5772388"/>
                <a:gd name="connsiteY11" fmla="*/ 156871 h 21022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72388" h="2102282">
                  <a:moveTo>
                    <a:pt x="350380" y="0"/>
                  </a:moveTo>
                  <a:lnTo>
                    <a:pt x="5422008" y="0"/>
                  </a:lnTo>
                  <a:cubicBezTo>
                    <a:pt x="5514934" y="0"/>
                    <a:pt x="5604055" y="36915"/>
                    <a:pt x="5669764" y="102624"/>
                  </a:cubicBezTo>
                  <a:cubicBezTo>
                    <a:pt x="5735473" y="168333"/>
                    <a:pt x="5772388" y="257454"/>
                    <a:pt x="5772388" y="350380"/>
                  </a:cubicBezTo>
                  <a:lnTo>
                    <a:pt x="5772388" y="1751901"/>
                  </a:lnTo>
                  <a:cubicBezTo>
                    <a:pt x="5772388" y="1844828"/>
                    <a:pt x="5735473" y="1933949"/>
                    <a:pt x="5669764" y="1999658"/>
                  </a:cubicBezTo>
                  <a:cubicBezTo>
                    <a:pt x="5604055" y="2065367"/>
                    <a:pt x="5514934" y="2102282"/>
                    <a:pt x="5422008" y="2102282"/>
                  </a:cubicBezTo>
                  <a:lnTo>
                    <a:pt x="350380" y="2102282"/>
                  </a:lnTo>
                  <a:cubicBezTo>
                    <a:pt x="257454" y="2102282"/>
                    <a:pt x="168333" y="2065367"/>
                    <a:pt x="102624" y="1999658"/>
                  </a:cubicBezTo>
                  <a:cubicBezTo>
                    <a:pt x="36915" y="1933949"/>
                    <a:pt x="0" y="1844828"/>
                    <a:pt x="0" y="1751901"/>
                  </a:cubicBezTo>
                  <a:lnTo>
                    <a:pt x="0" y="350380"/>
                  </a:lnTo>
                  <a:cubicBezTo>
                    <a:pt x="0" y="156871"/>
                    <a:pt x="156871" y="0"/>
                    <a:pt x="350380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已知甲、乙两种金属的密度分别是   、  ,若由质量相等的甲、乙两种金属制成合金,求：(1)该合金密度的表达式;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(2)若取相同体积制成合金，密度又是多少？(混合后体积不变)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6" name="公式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683" y="346246"/>
              <a:ext cx="559708" cy="484861"/>
            </a:xfrm>
            <a:prstGeom prst="rect">
              <a:avLst/>
            </a:prstGeom>
          </p:spPr>
        </p:pic>
        <p:pic>
          <p:nvPicPr>
            <p:cNvPr id="17" name="公式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3048" y="312995"/>
              <a:ext cx="559708" cy="484861"/>
            </a:xfrm>
            <a:prstGeom prst="rect">
              <a:avLst/>
            </a:prstGeom>
          </p:spPr>
        </p:pic>
        <p:sp>
          <p:nvSpPr>
            <p:cNvPr id="18" name="形状11"/>
            <p:cNvSpPr txBox="1"/>
            <p:nvPr/>
          </p:nvSpPr>
          <p:spPr>
            <a:xfrm>
              <a:off x="154877" y="69450"/>
              <a:ext cx="1638100" cy="376066"/>
            </a:xfrm>
            <a:custGeom>
              <a:gdLst>
                <a:gd name="connsiteX0" fmla="*/ 62678 w 1638100"/>
                <a:gd name="connsiteY0" fmla="*/ 0 h 376066"/>
                <a:gd name="connsiteX1" fmla="*/ 1575422 w 1638100"/>
                <a:gd name="connsiteY1" fmla="*/ 0 h 376066"/>
                <a:gd name="connsiteX2" fmla="*/ 1592046 w 1638100"/>
                <a:gd name="connsiteY2" fmla="*/ 0 h 376066"/>
                <a:gd name="connsiteX3" fmla="*/ 1631497 w 1638100"/>
                <a:gd name="connsiteY3" fmla="*/ 30112 h 376066"/>
                <a:gd name="connsiteX4" fmla="*/ 1638100 w 1638100"/>
                <a:gd name="connsiteY4" fmla="*/ 313388 h 376066"/>
                <a:gd name="connsiteX5" fmla="*/ 1638100 w 1638100"/>
                <a:gd name="connsiteY5" fmla="*/ 330012 h 376066"/>
                <a:gd name="connsiteX6" fmla="*/ 1607988 w 1638100"/>
                <a:gd name="connsiteY6" fmla="*/ 369463 h 376066"/>
                <a:gd name="connsiteX7" fmla="*/ 62678 w 1638100"/>
                <a:gd name="connsiteY7" fmla="*/ 376066 h 376066"/>
                <a:gd name="connsiteX8" fmla="*/ 28062 w 1638100"/>
                <a:gd name="connsiteY8" fmla="*/ 376066 h 376066"/>
                <a:gd name="connsiteX9" fmla="*/ 0 w 1638100"/>
                <a:gd name="connsiteY9" fmla="*/ 62678 h 376066"/>
                <a:gd name="connsiteX10" fmla="*/ 0 w 163810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8100" h="376066">
                  <a:moveTo>
                    <a:pt x="62678" y="0"/>
                  </a:moveTo>
                  <a:lnTo>
                    <a:pt x="1575422" y="0"/>
                  </a:lnTo>
                  <a:cubicBezTo>
                    <a:pt x="1592046" y="0"/>
                    <a:pt x="1607988" y="6603"/>
                    <a:pt x="1619742" y="18358"/>
                  </a:cubicBezTo>
                  <a:cubicBezTo>
                    <a:pt x="1631497" y="30112"/>
                    <a:pt x="1638100" y="46055"/>
                    <a:pt x="1638100" y="62678"/>
                  </a:cubicBezTo>
                  <a:lnTo>
                    <a:pt x="1638100" y="313388"/>
                  </a:lnTo>
                  <a:cubicBezTo>
                    <a:pt x="1638100" y="330012"/>
                    <a:pt x="1631497" y="345954"/>
                    <a:pt x="1619742" y="357708"/>
                  </a:cubicBezTo>
                  <a:cubicBezTo>
                    <a:pt x="1607988" y="369463"/>
                    <a:pt x="1592046" y="376066"/>
                    <a:pt x="15754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变式训练10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1" title=""/>
          <p:cNvSpPr txBox="1"/>
          <p:nvPr/>
        </p:nvSpPr>
        <p:spPr>
          <a:xfrm>
            <a:off x="6262840" y="2789996"/>
            <a:ext cx="51173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解：(1)取相同质量m制成合金，密度为：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文本2" title=""/>
          <p:cNvSpPr txBox="1"/>
          <p:nvPr/>
        </p:nvSpPr>
        <p:spPr>
          <a:xfrm>
            <a:off x="6262840" y="4555843"/>
            <a:ext cx="447913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(2)取相同体积V制成合金，密度为：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1" name="公式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2463" y="3292321"/>
            <a:ext cx="5124419" cy="1216641"/>
          </a:xfrm>
          <a:prstGeom prst="rect">
            <a:avLst/>
          </a:prstGeom>
        </p:spPr>
      </p:pic>
      <p:pic>
        <p:nvPicPr>
          <p:cNvPr id="22" name="公式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7628" y="5050019"/>
            <a:ext cx="5653204" cy="799537"/>
          </a:xfrm>
          <a:prstGeom prst="rect">
            <a:avLst/>
          </a:prstGeom>
        </p:spPr>
      </p:pic>
      <p:pic>
        <p:nvPicPr>
          <p:cNvPr id="23" name="公式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4334" y="3148752"/>
            <a:ext cx="2596192" cy="362973"/>
          </a:xfrm>
          <a:prstGeom prst="rect">
            <a:avLst/>
          </a:prstGeom>
        </p:spPr>
      </p:pic>
      <p:pic>
        <p:nvPicPr>
          <p:cNvPr id="24" name="公式4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158" y="3663477"/>
            <a:ext cx="3432510" cy="362973"/>
          </a:xfrm>
          <a:prstGeom prst="rect">
            <a:avLst/>
          </a:prstGeom>
        </p:spPr>
      </p:pic>
      <p:pic>
        <p:nvPicPr>
          <p:cNvPr id="25" name="公式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812" y="4178202"/>
            <a:ext cx="4814239" cy="441471"/>
          </a:xfrm>
          <a:prstGeom prst="rect">
            <a:avLst/>
          </a:prstGeom>
        </p:spPr>
      </p:pic>
      <p:grpSp>
        <p:nvGrpSpPr>
          <p:cNvPr id="26" name="组合4" title=""/>
          <p:cNvGrpSpPr/>
          <p:nvPr/>
        </p:nvGrpSpPr>
        <p:grpSpPr>
          <a:xfrm>
            <a:off x="318640" y="2502303"/>
            <a:ext cx="4155872" cy="494697"/>
            <a:chExt cx="4155872" cy="494697"/>
          </a:xfrm>
        </p:grpSpPr>
        <p:sp>
          <p:nvSpPr>
            <p:cNvPr id="27" name="文本4"/>
            <p:cNvSpPr txBox="1"/>
            <p:nvPr/>
          </p:nvSpPr>
          <p:spPr>
            <a:xfrm>
              <a:off x="0" y="0"/>
              <a:ext cx="4155872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解：由题得：          ，即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8" name="公式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14558" y="65789"/>
              <a:ext cx="1540439" cy="362973"/>
            </a:xfrm>
            <a:prstGeom prst="rect">
              <a:avLst/>
            </a:prstGeom>
          </p:spPr>
        </p:pic>
      </p:grpSp>
      <p:grpSp>
        <p:nvGrpSpPr>
          <p:cNvPr id="29" name="组合5" title=""/>
          <p:cNvGrpSpPr/>
          <p:nvPr/>
        </p:nvGrpSpPr>
        <p:grpSpPr>
          <a:xfrm>
            <a:off x="551155" y="4771425"/>
            <a:ext cx="2561690" cy="494697"/>
            <a:chExt cx="2561690" cy="494697"/>
          </a:xfrm>
        </p:grpSpPr>
        <p:pic>
          <p:nvPicPr>
            <p:cNvPr id="30" name="公式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7856" y="65770"/>
              <a:ext cx="1653834" cy="362973"/>
            </a:xfrm>
            <a:prstGeom prst="rect">
              <a:avLst/>
            </a:prstGeom>
          </p:spPr>
        </p:pic>
        <p:sp>
          <p:nvSpPr>
            <p:cNvPr id="31" name="文本5"/>
            <p:cNvSpPr txBox="1"/>
            <p:nvPr/>
          </p:nvSpPr>
          <p:spPr>
            <a:xfrm>
              <a:off x="0" y="0"/>
              <a:ext cx="1060247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解得：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6127118" y="746731"/>
            <a:ext cx="5858713" cy="2780233"/>
            <a:chExt cx="5858713" cy="2780233"/>
          </a:xfrm>
        </p:grpSpPr>
        <p:sp>
          <p:nvSpPr>
            <p:cNvPr id="3" name="形状1"/>
            <p:cNvSpPr txBox="1"/>
            <p:nvPr/>
          </p:nvSpPr>
          <p:spPr>
            <a:xfrm>
              <a:off x="0" y="0"/>
              <a:ext cx="5858713" cy="2780233"/>
            </a:xfrm>
            <a:custGeom>
              <a:gdLst>
                <a:gd name="connsiteX0" fmla="*/ 463372 w 5858713"/>
                <a:gd name="connsiteY0" fmla="*/ 0 h 2780233"/>
                <a:gd name="connsiteX1" fmla="*/ 5395341 w 5858713"/>
                <a:gd name="connsiteY1" fmla="*/ 0 h 2780233"/>
                <a:gd name="connsiteX2" fmla="*/ 5518235 w 5858713"/>
                <a:gd name="connsiteY2" fmla="*/ 0 h 2780233"/>
                <a:gd name="connsiteX3" fmla="*/ 5809894 w 5858713"/>
                <a:gd name="connsiteY3" fmla="*/ 222618 h 2780233"/>
                <a:gd name="connsiteX4" fmla="*/ 5858713 w 5858713"/>
                <a:gd name="connsiteY4" fmla="*/ 2316861 h 2780233"/>
                <a:gd name="connsiteX5" fmla="*/ 5858714 w 5858713"/>
                <a:gd name="connsiteY5" fmla="*/ 2439755 h 2780233"/>
                <a:gd name="connsiteX6" fmla="*/ 5636096 w 5858713"/>
                <a:gd name="connsiteY6" fmla="*/ 2731414 h 2780233"/>
                <a:gd name="connsiteX7" fmla="*/ 463372 w 5858713"/>
                <a:gd name="connsiteY7" fmla="*/ 2780233 h 2780233"/>
                <a:gd name="connsiteX8" fmla="*/ 207459 w 5858713"/>
                <a:gd name="connsiteY8" fmla="*/ 2780233 h 2780233"/>
                <a:gd name="connsiteX9" fmla="*/ 0 w 5858713"/>
                <a:gd name="connsiteY9" fmla="*/ 463372 h 2780233"/>
                <a:gd name="connsiteX10" fmla="*/ 0 w 5858713"/>
                <a:gd name="connsiteY10" fmla="*/ 207459 h 278023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8713" h="2780233">
                  <a:moveTo>
                    <a:pt x="463372" y="0"/>
                  </a:moveTo>
                  <a:lnTo>
                    <a:pt x="5395341" y="0"/>
                  </a:lnTo>
                  <a:cubicBezTo>
                    <a:pt x="5518235" y="0"/>
                    <a:pt x="5636096" y="48819"/>
                    <a:pt x="5722995" y="135719"/>
                  </a:cubicBezTo>
                  <a:cubicBezTo>
                    <a:pt x="5809894" y="222618"/>
                    <a:pt x="5858714" y="340478"/>
                    <a:pt x="5858713" y="463372"/>
                  </a:cubicBezTo>
                  <a:lnTo>
                    <a:pt x="5858713" y="2316861"/>
                  </a:lnTo>
                  <a:cubicBezTo>
                    <a:pt x="5858714" y="2439755"/>
                    <a:pt x="5809894" y="2557615"/>
                    <a:pt x="5722995" y="2644514"/>
                  </a:cubicBezTo>
                  <a:cubicBezTo>
                    <a:pt x="5636096" y="2731414"/>
                    <a:pt x="5518235" y="2780233"/>
                    <a:pt x="5395341" y="2780233"/>
                  </a:cubicBezTo>
                  <a:lnTo>
                    <a:pt x="463372" y="2780233"/>
                  </a:lnTo>
                  <a:cubicBezTo>
                    <a:pt x="207459" y="2780233"/>
                    <a:pt x="0" y="2572774"/>
                    <a:pt x="0" y="2316861"/>
                  </a:cubicBezTo>
                  <a:lnTo>
                    <a:pt x="0" y="463372"/>
                  </a:lnTo>
                  <a:cubicBezTo>
                    <a:pt x="0" y="207459"/>
                    <a:pt x="207459" y="0"/>
                    <a:pt x="46337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1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1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小刚同学想测量一件用合金制成的实心构件中铝所占比例。他先用天平测出构件质量为374g，用量杯测出构件的体积是100 cm</a:t>
              </a:r>
              <a:r>
                <a:rPr lang="zh-CN" altLang="en-US" sz="21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1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，已知合金由铝与钢两种材料合成，如果构件的体积等于原来两种金属体积之和。求：</a:t>
              </a:r>
              <a:endParaRPr lang="zh-CN" altLang="en-US" sz="21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100"/>
                </a:lnSpc>
              </a:pPr>
              <a:r>
                <a:rPr lang="zh-CN" altLang="en-US" sz="21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(1)这种合金的平均密度；</a:t>
              </a:r>
              <a:endParaRPr lang="zh-CN" altLang="en-US" sz="21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100"/>
                </a:lnSpc>
              </a:pPr>
              <a:r>
                <a:rPr lang="zh-CN" altLang="en-US" sz="21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(2)这种合金中铝的质量占总质量的百分比。</a:t>
              </a:r>
              <a:endParaRPr lang="zh-CN" altLang="en-US" sz="21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135827" y="51093"/>
              <a:ext cx="1638100" cy="376066"/>
            </a:xfrm>
            <a:custGeom>
              <a:gdLst>
                <a:gd name="connsiteX0" fmla="*/ 62678 w 1638100"/>
                <a:gd name="connsiteY0" fmla="*/ 0 h 376066"/>
                <a:gd name="connsiteX1" fmla="*/ 1575422 w 1638100"/>
                <a:gd name="connsiteY1" fmla="*/ 0 h 376066"/>
                <a:gd name="connsiteX2" fmla="*/ 1592046 w 1638100"/>
                <a:gd name="connsiteY2" fmla="*/ 0 h 376066"/>
                <a:gd name="connsiteX3" fmla="*/ 1631497 w 1638100"/>
                <a:gd name="connsiteY3" fmla="*/ 30112 h 376066"/>
                <a:gd name="connsiteX4" fmla="*/ 1638100 w 1638100"/>
                <a:gd name="connsiteY4" fmla="*/ 313388 h 376066"/>
                <a:gd name="connsiteX5" fmla="*/ 1638100 w 1638100"/>
                <a:gd name="connsiteY5" fmla="*/ 330012 h 376066"/>
                <a:gd name="connsiteX6" fmla="*/ 1607988 w 1638100"/>
                <a:gd name="connsiteY6" fmla="*/ 369463 h 376066"/>
                <a:gd name="connsiteX7" fmla="*/ 62678 w 1638100"/>
                <a:gd name="connsiteY7" fmla="*/ 376066 h 376066"/>
                <a:gd name="connsiteX8" fmla="*/ 28062 w 1638100"/>
                <a:gd name="connsiteY8" fmla="*/ 376066 h 376066"/>
                <a:gd name="connsiteX9" fmla="*/ 0 w 1638100"/>
                <a:gd name="connsiteY9" fmla="*/ 62678 h 376066"/>
                <a:gd name="connsiteX10" fmla="*/ 0 w 163810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8100" h="376066">
                  <a:moveTo>
                    <a:pt x="62678" y="0"/>
                  </a:moveTo>
                  <a:lnTo>
                    <a:pt x="1575422" y="0"/>
                  </a:lnTo>
                  <a:cubicBezTo>
                    <a:pt x="1592046" y="0"/>
                    <a:pt x="1607988" y="6603"/>
                    <a:pt x="1619742" y="18358"/>
                  </a:cubicBezTo>
                  <a:cubicBezTo>
                    <a:pt x="1631497" y="30112"/>
                    <a:pt x="1638100" y="46055"/>
                    <a:pt x="1638100" y="62678"/>
                  </a:cubicBezTo>
                  <a:lnTo>
                    <a:pt x="1638100" y="313388"/>
                  </a:lnTo>
                  <a:cubicBezTo>
                    <a:pt x="1638100" y="330012"/>
                    <a:pt x="1631497" y="345954"/>
                    <a:pt x="1619742" y="357708"/>
                  </a:cubicBezTo>
                  <a:cubicBezTo>
                    <a:pt x="1607988" y="369463"/>
                    <a:pt x="1592046" y="376066"/>
                    <a:pt x="15754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变式训练11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2" title=""/>
          <p:cNvGrpSpPr/>
          <p:nvPr/>
        </p:nvGrpSpPr>
        <p:grpSpPr>
          <a:xfrm>
            <a:off x="239668" y="152571"/>
            <a:ext cx="11727180" cy="615405"/>
            <a:chExt cx="11727180" cy="615405"/>
          </a:xfrm>
        </p:grpSpPr>
        <p:sp>
          <p:nvSpPr>
            <p:cNvPr id="6" name="形状3"/>
            <p:cNvSpPr txBox="1"/>
            <p:nvPr/>
          </p:nvSpPr>
          <p:spPr>
            <a:xfrm>
              <a:off x="0" y="227753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5325651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4787332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6940610" y="5893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5863971" y="586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8"/>
            <p:cNvSpPr txBox="1"/>
            <p:nvPr/>
          </p:nvSpPr>
          <p:spPr>
            <a:xfrm>
              <a:off x="6402290" y="588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4249012" y="59217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2"/>
            <p:cNvSpPr txBox="1"/>
            <p:nvPr/>
          </p:nvSpPr>
          <p:spPr>
            <a:xfrm>
              <a:off x="3029160" y="0"/>
              <a:ext cx="566971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七   、 混  合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233801" y="3117085"/>
            <a:ext cx="4031456" cy="701578"/>
            <a:chExt cx="4031456" cy="701578"/>
          </a:xfrm>
        </p:grpSpPr>
        <p:sp>
          <p:nvSpPr>
            <p:cNvPr id="15" name="文本3"/>
            <p:cNvSpPr txBox="1"/>
            <p:nvPr/>
          </p:nvSpPr>
          <p:spPr>
            <a:xfrm>
              <a:off x="0" y="103918"/>
              <a:ext cx="40314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解：(1)由      得，钢材体积: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6" name="公式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1784" y="0"/>
              <a:ext cx="706010" cy="701578"/>
            </a:xfrm>
            <a:prstGeom prst="rect">
              <a:avLst/>
            </a:prstGeom>
          </p:spPr>
        </p:pic>
      </p:grpSp>
      <p:pic>
        <p:nvPicPr>
          <p:cNvPr id="17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10" y="3601812"/>
            <a:ext cx="3941121" cy="732834"/>
          </a:xfrm>
          <a:prstGeom prst="rect">
            <a:avLst/>
          </a:prstGeom>
        </p:spPr>
      </p:pic>
      <p:grpSp>
        <p:nvGrpSpPr>
          <p:cNvPr id="18" name="组合4" title=""/>
          <p:cNvGrpSpPr/>
          <p:nvPr/>
        </p:nvGrpSpPr>
        <p:grpSpPr>
          <a:xfrm>
            <a:off x="239754" y="4230052"/>
            <a:ext cx="5873895" cy="494697"/>
            <a:chExt cx="5873895" cy="494697"/>
          </a:xfrm>
        </p:grpSpPr>
        <p:sp>
          <p:nvSpPr>
            <p:cNvPr id="19" name="文本4"/>
            <p:cNvSpPr txBox="1"/>
            <p:nvPr/>
          </p:nvSpPr>
          <p:spPr>
            <a:xfrm>
              <a:off x="0" y="0"/>
              <a:ext cx="206930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(2)橡胶质量: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0" name="公式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4321" y="81296"/>
              <a:ext cx="4519574" cy="383362"/>
            </a:xfrm>
            <a:prstGeom prst="rect">
              <a:avLst/>
            </a:prstGeom>
          </p:spPr>
        </p:pic>
      </p:grpSp>
      <p:pic>
        <p:nvPicPr>
          <p:cNvPr id="21" name="公式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24" y="4593136"/>
            <a:ext cx="4815918" cy="756532"/>
          </a:xfrm>
          <a:prstGeom prst="rect">
            <a:avLst/>
          </a:prstGeom>
        </p:spPr>
      </p:pic>
      <p:pic>
        <p:nvPicPr>
          <p:cNvPr id="22" name="公式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13" y="5656032"/>
            <a:ext cx="5460045" cy="466270"/>
          </a:xfrm>
          <a:prstGeom prst="rect">
            <a:avLst/>
          </a:prstGeom>
        </p:spPr>
      </p:pic>
      <p:grpSp>
        <p:nvGrpSpPr>
          <p:cNvPr id="23" name="组合5" title=""/>
          <p:cNvGrpSpPr/>
          <p:nvPr/>
        </p:nvGrpSpPr>
        <p:grpSpPr>
          <a:xfrm>
            <a:off x="239754" y="5234349"/>
            <a:ext cx="5849541" cy="494697"/>
            <a:chExt cx="5849541" cy="494697"/>
          </a:xfrm>
        </p:grpSpPr>
        <p:sp>
          <p:nvSpPr>
            <p:cNvPr id="24" name="文本5"/>
            <p:cNvSpPr txBox="1"/>
            <p:nvPr/>
          </p:nvSpPr>
          <p:spPr>
            <a:xfrm>
              <a:off x="0" y="0"/>
              <a:ext cx="584954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(3)换用密度                     的合金后: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5" name="公式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99175" y="26461"/>
              <a:ext cx="3070476" cy="441471"/>
            </a:xfrm>
            <a:prstGeom prst="rect">
              <a:avLst/>
            </a:prstGeom>
          </p:spPr>
        </p:pic>
      </p:grpSp>
      <p:grpSp>
        <p:nvGrpSpPr>
          <p:cNvPr id="26" name="组合6" title=""/>
          <p:cNvGrpSpPr/>
          <p:nvPr/>
        </p:nvGrpSpPr>
        <p:grpSpPr>
          <a:xfrm>
            <a:off x="239754" y="6086227"/>
            <a:ext cx="6027546" cy="494697"/>
            <a:chExt cx="6027546" cy="494697"/>
          </a:xfrm>
        </p:grpSpPr>
        <p:pic>
          <p:nvPicPr>
            <p:cNvPr id="27" name="公式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10306" y="55703"/>
              <a:ext cx="4417240" cy="383362"/>
            </a:xfrm>
            <a:prstGeom prst="rect">
              <a:avLst/>
            </a:prstGeom>
          </p:spPr>
        </p:pic>
        <p:sp>
          <p:nvSpPr>
            <p:cNvPr id="28" name="文本6"/>
            <p:cNvSpPr txBox="1"/>
            <p:nvPr/>
          </p:nvSpPr>
          <p:spPr>
            <a:xfrm>
              <a:off x="0" y="0"/>
              <a:ext cx="206930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自行车总质量: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" name="文本1" title=""/>
          <p:cNvSpPr txBox="1"/>
          <p:nvPr/>
        </p:nvSpPr>
        <p:spPr>
          <a:xfrm>
            <a:off x="6108344" y="3497228"/>
            <a:ext cx="40314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解：(1)合金平均密度: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" name="公式4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4149" y="3848062"/>
            <a:ext cx="4659011" cy="701507"/>
          </a:xfrm>
          <a:prstGeom prst="rect">
            <a:avLst/>
          </a:prstGeom>
        </p:spPr>
      </p:pic>
      <p:grpSp>
        <p:nvGrpSpPr>
          <p:cNvPr id="31" name="组合7" title=""/>
          <p:cNvGrpSpPr/>
          <p:nvPr/>
        </p:nvGrpSpPr>
        <p:grpSpPr>
          <a:xfrm>
            <a:off x="6108344" y="4486046"/>
            <a:ext cx="4512697" cy="494697"/>
            <a:chExt cx="4512697" cy="494697"/>
          </a:xfrm>
        </p:grpSpPr>
        <p:sp>
          <p:nvSpPr>
            <p:cNvPr id="32" name="文本7"/>
            <p:cNvSpPr txBox="1"/>
            <p:nvPr/>
          </p:nvSpPr>
          <p:spPr>
            <a:xfrm>
              <a:off x="0" y="0"/>
              <a:ext cx="430768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(2)合金总质量：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3" name="公式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21199" y="55931"/>
              <a:ext cx="2691498" cy="383362"/>
            </a:xfrm>
            <a:prstGeom prst="rect">
              <a:avLst/>
            </a:prstGeom>
          </p:spPr>
        </p:pic>
      </p:grpSp>
      <p:grpSp>
        <p:nvGrpSpPr>
          <p:cNvPr id="34" name="组合8" title=""/>
          <p:cNvGrpSpPr/>
          <p:nvPr/>
        </p:nvGrpSpPr>
        <p:grpSpPr>
          <a:xfrm>
            <a:off x="6102991" y="4823670"/>
            <a:ext cx="5492777" cy="747903"/>
            <a:chExt cx="5492777" cy="747903"/>
          </a:xfrm>
        </p:grpSpPr>
        <p:sp>
          <p:nvSpPr>
            <p:cNvPr id="35" name="文本8"/>
            <p:cNvSpPr txBox="1"/>
            <p:nvPr/>
          </p:nvSpPr>
          <p:spPr>
            <a:xfrm>
              <a:off x="0" y="126720"/>
              <a:ext cx="4307681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总体积：         ，即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6" name="公式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1562" y="182651"/>
              <a:ext cx="1547781" cy="383362"/>
            </a:xfrm>
            <a:prstGeom prst="rect">
              <a:avLst/>
            </a:prstGeom>
          </p:spPr>
        </p:pic>
        <p:pic>
          <p:nvPicPr>
            <p:cNvPr id="37" name="公式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35624" y="0"/>
              <a:ext cx="2557153" cy="747903"/>
            </a:xfrm>
            <a:prstGeom prst="rect">
              <a:avLst/>
            </a:prstGeom>
          </p:spPr>
        </p:pic>
      </p:grpSp>
      <p:grpSp>
        <p:nvGrpSpPr>
          <p:cNvPr id="38" name="组合9" title=""/>
          <p:cNvGrpSpPr/>
          <p:nvPr/>
        </p:nvGrpSpPr>
        <p:grpSpPr>
          <a:xfrm>
            <a:off x="6494069" y="5485562"/>
            <a:ext cx="4017219" cy="494697"/>
            <a:chExt cx="4017219" cy="494697"/>
          </a:xfrm>
        </p:grpSpPr>
        <p:sp>
          <p:nvSpPr>
            <p:cNvPr id="39" name="文本9"/>
            <p:cNvSpPr txBox="1"/>
            <p:nvPr/>
          </p:nvSpPr>
          <p:spPr>
            <a:xfrm>
              <a:off x="0" y="0"/>
              <a:ext cx="293966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解①②解得含铝质量：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0" name="公式1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62072" y="14316"/>
              <a:ext cx="1455147" cy="465997"/>
            </a:xfrm>
            <a:prstGeom prst="rect">
              <a:avLst/>
            </a:prstGeom>
          </p:spPr>
        </p:pic>
      </p:grpSp>
      <p:grpSp>
        <p:nvGrpSpPr>
          <p:cNvPr id="41" name="组合10" title=""/>
          <p:cNvGrpSpPr/>
          <p:nvPr/>
        </p:nvGrpSpPr>
        <p:grpSpPr>
          <a:xfrm>
            <a:off x="6331363" y="5823090"/>
            <a:ext cx="5449729" cy="833323"/>
            <a:chExt cx="5449729" cy="833323"/>
          </a:xfrm>
        </p:grpSpPr>
        <p:pic>
          <p:nvPicPr>
            <p:cNvPr id="42" name="公式1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65682" y="0"/>
              <a:ext cx="4184047" cy="833323"/>
            </a:xfrm>
            <a:prstGeom prst="rect">
              <a:avLst/>
            </a:prstGeom>
          </p:spPr>
        </p:pic>
        <p:sp>
          <p:nvSpPr>
            <p:cNvPr id="43" name="文本10"/>
            <p:cNvSpPr txBox="1"/>
            <p:nvPr/>
          </p:nvSpPr>
          <p:spPr>
            <a:xfrm>
              <a:off x="0" y="169850"/>
              <a:ext cx="16281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铝的占比：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11" title=""/>
          <p:cNvGrpSpPr/>
          <p:nvPr/>
        </p:nvGrpSpPr>
        <p:grpSpPr>
          <a:xfrm>
            <a:off x="239849" y="770620"/>
            <a:ext cx="5868591" cy="2405967"/>
            <a:chExt cx="5868591" cy="2405967"/>
          </a:xfrm>
        </p:grpSpPr>
        <p:sp>
          <p:nvSpPr>
            <p:cNvPr id="45" name="形状10"/>
            <p:cNvSpPr txBox="1"/>
            <p:nvPr/>
          </p:nvSpPr>
          <p:spPr>
            <a:xfrm>
              <a:off x="0" y="0"/>
              <a:ext cx="5868591" cy="2405967"/>
            </a:xfrm>
            <a:custGeom>
              <a:gdLst>
                <a:gd name="connsiteX0" fmla="*/ 400995 w 5868591"/>
                <a:gd name="connsiteY0" fmla="*/ 0 h 2405967"/>
                <a:gd name="connsiteX1" fmla="*/ 5467596 w 5868591"/>
                <a:gd name="connsiteY1" fmla="*/ 0 h 2405967"/>
                <a:gd name="connsiteX2" fmla="*/ 5573947 w 5868591"/>
                <a:gd name="connsiteY2" fmla="*/ 0 h 2405967"/>
                <a:gd name="connsiteX3" fmla="*/ 5826344 w 5868591"/>
                <a:gd name="connsiteY3" fmla="*/ 192650 h 2405967"/>
                <a:gd name="connsiteX4" fmla="*/ 5868591 w 5868591"/>
                <a:gd name="connsiteY4" fmla="*/ 2004973 h 2405967"/>
                <a:gd name="connsiteX5" fmla="*/ 5868591 w 5868591"/>
                <a:gd name="connsiteY5" fmla="*/ 2111323 h 2405967"/>
                <a:gd name="connsiteX6" fmla="*/ 5675941 w 5868591"/>
                <a:gd name="connsiteY6" fmla="*/ 2363720 h 2405967"/>
                <a:gd name="connsiteX7" fmla="*/ 400995 w 5868591"/>
                <a:gd name="connsiteY7" fmla="*/ 2405967 h 2405967"/>
                <a:gd name="connsiteX8" fmla="*/ 179531 w 5868591"/>
                <a:gd name="connsiteY8" fmla="*/ 2405967 h 2405967"/>
                <a:gd name="connsiteX9" fmla="*/ 0 w 5868591"/>
                <a:gd name="connsiteY9" fmla="*/ 400995 h 2405967"/>
                <a:gd name="connsiteX10" fmla="*/ 0 w 5868591"/>
                <a:gd name="connsiteY10" fmla="*/ 179531 h 24059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68591" h="2405967">
                  <a:moveTo>
                    <a:pt x="400995" y="0"/>
                  </a:moveTo>
                  <a:lnTo>
                    <a:pt x="5467596" y="0"/>
                  </a:lnTo>
                  <a:cubicBezTo>
                    <a:pt x="5573947" y="0"/>
                    <a:pt x="5675941" y="42247"/>
                    <a:pt x="5751143" y="117449"/>
                  </a:cubicBezTo>
                  <a:cubicBezTo>
                    <a:pt x="5826344" y="192650"/>
                    <a:pt x="5868591" y="294644"/>
                    <a:pt x="5868591" y="400995"/>
                  </a:cubicBezTo>
                  <a:lnTo>
                    <a:pt x="5868591" y="2004973"/>
                  </a:lnTo>
                  <a:cubicBezTo>
                    <a:pt x="5868591" y="2111323"/>
                    <a:pt x="5826344" y="2213318"/>
                    <a:pt x="5751143" y="2288519"/>
                  </a:cubicBezTo>
                  <a:cubicBezTo>
                    <a:pt x="5675941" y="2363720"/>
                    <a:pt x="5573947" y="2405967"/>
                    <a:pt x="5467596" y="2405967"/>
                  </a:cubicBezTo>
                  <a:lnTo>
                    <a:pt x="400995" y="2405967"/>
                  </a:lnTo>
                  <a:cubicBezTo>
                    <a:pt x="179531" y="2405967"/>
                    <a:pt x="0" y="2226436"/>
                    <a:pt x="0" y="2004973"/>
                  </a:cubicBezTo>
                  <a:lnTo>
                    <a:pt x="0" y="400995"/>
                  </a:lnTo>
                  <a:cubicBezTo>
                    <a:pt x="0" y="179531"/>
                    <a:pt x="179531" y="0"/>
                    <a:pt x="40099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1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</a:t>
              </a:r>
              <a:r>
                <a:rPr lang="zh-CN" altLang="en-US" sz="21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阳想了解有关自行车的知识,他称出一辆自行车的总质量为34.2kg,并得知自行车所有钢材质量为31.6kg,其中橡胶和钢材各占自行车总体积的一半.求:(1)此车所用钢材的体积；(2)橡胶的密度?(3)若将所用的钢材换为密度为3g/cm³的某合金材料,则此自行车的质量为多少?</a:t>
              </a:r>
              <a:endParaRPr lang="zh-CN" altLang="en-US" sz="21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6" name="形状11"/>
            <p:cNvSpPr txBox="1"/>
            <p:nvPr/>
          </p:nvSpPr>
          <p:spPr>
            <a:xfrm>
              <a:off x="80077" y="36729"/>
              <a:ext cx="799900" cy="376066"/>
            </a:xfrm>
            <a:custGeom>
              <a:gdLst>
                <a:gd name="connsiteX0" fmla="*/ 62678 w 799900"/>
                <a:gd name="connsiteY0" fmla="*/ 0 h 376066"/>
                <a:gd name="connsiteX1" fmla="*/ 737222 w 799900"/>
                <a:gd name="connsiteY1" fmla="*/ 0 h 376066"/>
                <a:gd name="connsiteX2" fmla="*/ 771838 w 799900"/>
                <a:gd name="connsiteY2" fmla="*/ 0 h 376066"/>
                <a:gd name="connsiteX3" fmla="*/ 799900 w 799900"/>
                <a:gd name="connsiteY3" fmla="*/ 313388 h 376066"/>
                <a:gd name="connsiteX4" fmla="*/ 799900 w 799900"/>
                <a:gd name="connsiteY4" fmla="*/ 348004 h 376066"/>
                <a:gd name="connsiteX5" fmla="*/ 62678 w 799900"/>
                <a:gd name="connsiteY5" fmla="*/ 376066 h 376066"/>
                <a:gd name="connsiteX6" fmla="*/ 28062 w 799900"/>
                <a:gd name="connsiteY6" fmla="*/ 376066 h 376066"/>
                <a:gd name="connsiteX7" fmla="*/ 0 w 799900"/>
                <a:gd name="connsiteY7" fmla="*/ 62678 h 376066"/>
                <a:gd name="connsiteX8" fmla="*/ 0 w 7999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9900" h="376066">
                  <a:moveTo>
                    <a:pt x="62678" y="0"/>
                  </a:moveTo>
                  <a:lnTo>
                    <a:pt x="737222" y="0"/>
                  </a:lnTo>
                  <a:cubicBezTo>
                    <a:pt x="771838" y="0"/>
                    <a:pt x="799900" y="28062"/>
                    <a:pt x="799900" y="62678"/>
                  </a:cubicBezTo>
                  <a:lnTo>
                    <a:pt x="799900" y="313388"/>
                  </a:lnTo>
                  <a:cubicBezTo>
                    <a:pt x="799900" y="348004"/>
                    <a:pt x="771838" y="376066"/>
                    <a:pt x="7372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例11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63173" y="690562"/>
            <a:ext cx="5925874" cy="1847628"/>
            <a:chExt cx="5925874" cy="1847628"/>
          </a:xfrm>
        </p:grpSpPr>
        <p:sp>
          <p:nvSpPr>
            <p:cNvPr id="3" name="文本7"/>
            <p:cNvSpPr txBox="1"/>
            <p:nvPr/>
          </p:nvSpPr>
          <p:spPr>
            <a:xfrm>
              <a:off x="74952" y="0"/>
              <a:ext cx="5850922" cy="18476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用盐水选种时，要求盐水的密度是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,现在配制了0.5dm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的盐水，测得其质量是0.6kg，这样的盐水是否符合要求，应该如何配制？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公式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92538"/>
              <a:ext cx="2024589" cy="440628"/>
            </a:xfrm>
            <a:prstGeom prst="rect">
              <a:avLst/>
            </a:prstGeom>
          </p:spPr>
        </p:pic>
        <p:sp>
          <p:nvSpPr>
            <p:cNvPr id="5" name="形状1"/>
            <p:cNvSpPr txBox="1"/>
            <p:nvPr/>
          </p:nvSpPr>
          <p:spPr>
            <a:xfrm>
              <a:off x="156753" y="116787"/>
              <a:ext cx="799900" cy="376066"/>
            </a:xfrm>
            <a:custGeom>
              <a:gdLst>
                <a:gd name="connsiteX0" fmla="*/ 62678 w 799900"/>
                <a:gd name="connsiteY0" fmla="*/ 0 h 376066"/>
                <a:gd name="connsiteX1" fmla="*/ 737222 w 799900"/>
                <a:gd name="connsiteY1" fmla="*/ 0 h 376066"/>
                <a:gd name="connsiteX2" fmla="*/ 771838 w 799900"/>
                <a:gd name="connsiteY2" fmla="*/ 0 h 376066"/>
                <a:gd name="connsiteX3" fmla="*/ 799900 w 799900"/>
                <a:gd name="connsiteY3" fmla="*/ 313388 h 376066"/>
                <a:gd name="connsiteX4" fmla="*/ 799900 w 799900"/>
                <a:gd name="connsiteY4" fmla="*/ 348004 h 376066"/>
                <a:gd name="connsiteX5" fmla="*/ 62678 w 799900"/>
                <a:gd name="connsiteY5" fmla="*/ 376066 h 376066"/>
                <a:gd name="connsiteX6" fmla="*/ 28062 w 799900"/>
                <a:gd name="connsiteY6" fmla="*/ 376066 h 376066"/>
                <a:gd name="connsiteX7" fmla="*/ 0 w 799900"/>
                <a:gd name="connsiteY7" fmla="*/ 62678 h 376066"/>
                <a:gd name="connsiteX8" fmla="*/ 0 w 799900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9900" h="376066">
                  <a:moveTo>
                    <a:pt x="62678" y="0"/>
                  </a:moveTo>
                  <a:lnTo>
                    <a:pt x="737222" y="0"/>
                  </a:lnTo>
                  <a:cubicBezTo>
                    <a:pt x="771838" y="0"/>
                    <a:pt x="799900" y="28062"/>
                    <a:pt x="799900" y="62678"/>
                  </a:cubicBezTo>
                  <a:lnTo>
                    <a:pt x="799900" y="313388"/>
                  </a:lnTo>
                  <a:cubicBezTo>
                    <a:pt x="799900" y="348004"/>
                    <a:pt x="771838" y="376066"/>
                    <a:pt x="73722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例12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2" title=""/>
          <p:cNvGrpSpPr/>
          <p:nvPr/>
        </p:nvGrpSpPr>
        <p:grpSpPr>
          <a:xfrm>
            <a:off x="239668" y="152571"/>
            <a:ext cx="11727180" cy="615405"/>
            <a:chExt cx="11727180" cy="615405"/>
          </a:xfrm>
        </p:grpSpPr>
        <p:sp>
          <p:nvSpPr>
            <p:cNvPr id="7" name="形状2"/>
            <p:cNvSpPr txBox="1"/>
            <p:nvPr/>
          </p:nvSpPr>
          <p:spPr>
            <a:xfrm>
              <a:off x="0" y="227753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3"/>
            <p:cNvSpPr txBox="1"/>
            <p:nvPr/>
          </p:nvSpPr>
          <p:spPr>
            <a:xfrm>
              <a:off x="5325651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4"/>
            <p:cNvSpPr txBox="1"/>
            <p:nvPr/>
          </p:nvSpPr>
          <p:spPr>
            <a:xfrm>
              <a:off x="4787332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5"/>
            <p:cNvSpPr txBox="1"/>
            <p:nvPr/>
          </p:nvSpPr>
          <p:spPr>
            <a:xfrm>
              <a:off x="6940610" y="5893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5863971" y="586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6402290" y="588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4249012" y="59217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8"/>
            <p:cNvSpPr txBox="1"/>
            <p:nvPr/>
          </p:nvSpPr>
          <p:spPr>
            <a:xfrm>
              <a:off x="3029160" y="0"/>
              <a:ext cx="566971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七   、 混  合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3" title=""/>
          <p:cNvGrpSpPr/>
          <p:nvPr/>
        </p:nvGrpSpPr>
        <p:grpSpPr>
          <a:xfrm>
            <a:off x="6192431" y="661988"/>
            <a:ext cx="5800325" cy="2691051"/>
            <a:chExt cx="5800325" cy="2691051"/>
          </a:xfrm>
        </p:grpSpPr>
        <p:sp>
          <p:nvSpPr>
            <p:cNvPr id="16" name="文本9"/>
            <p:cNvSpPr txBox="1"/>
            <p:nvPr/>
          </p:nvSpPr>
          <p:spPr>
            <a:xfrm>
              <a:off x="0" y="0"/>
              <a:ext cx="5800325" cy="269105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老板派小姚去订购酒精，合同上要求酒精的密度小于或者等于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0.82g/cm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就算达标，小姚在抽样检查时，取酒精的样本500ml，称得质量是420g。求：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(1)请通过计算帮小姚鉴别样本是否达标;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(2)应该如何配置500ml密度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0.82g/cm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的酒精？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形状9"/>
            <p:cNvSpPr txBox="1"/>
            <p:nvPr/>
          </p:nvSpPr>
          <p:spPr>
            <a:xfrm>
              <a:off x="70514" y="145780"/>
              <a:ext cx="1647625" cy="376066"/>
            </a:xfrm>
            <a:custGeom>
              <a:gdLst>
                <a:gd name="connsiteX0" fmla="*/ 62678 w 1647625"/>
                <a:gd name="connsiteY0" fmla="*/ 0 h 376066"/>
                <a:gd name="connsiteX1" fmla="*/ 1584947 w 1647625"/>
                <a:gd name="connsiteY1" fmla="*/ 0 h 376066"/>
                <a:gd name="connsiteX2" fmla="*/ 1601571 w 1647625"/>
                <a:gd name="connsiteY2" fmla="*/ 0 h 376066"/>
                <a:gd name="connsiteX3" fmla="*/ 1641022 w 1647625"/>
                <a:gd name="connsiteY3" fmla="*/ 30112 h 376066"/>
                <a:gd name="connsiteX4" fmla="*/ 1647625 w 1647625"/>
                <a:gd name="connsiteY4" fmla="*/ 313388 h 376066"/>
                <a:gd name="connsiteX5" fmla="*/ 1647625 w 1647625"/>
                <a:gd name="connsiteY5" fmla="*/ 330012 h 376066"/>
                <a:gd name="connsiteX6" fmla="*/ 1617513 w 1647625"/>
                <a:gd name="connsiteY6" fmla="*/ 369463 h 376066"/>
                <a:gd name="connsiteX7" fmla="*/ 62678 w 1647625"/>
                <a:gd name="connsiteY7" fmla="*/ 376066 h 376066"/>
                <a:gd name="connsiteX8" fmla="*/ 28062 w 1647625"/>
                <a:gd name="connsiteY8" fmla="*/ 376066 h 376066"/>
                <a:gd name="connsiteX9" fmla="*/ 0 w 1647625"/>
                <a:gd name="connsiteY9" fmla="*/ 62678 h 376066"/>
                <a:gd name="connsiteX10" fmla="*/ 0 w 1647625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7625" h="376066">
                  <a:moveTo>
                    <a:pt x="62678" y="0"/>
                  </a:moveTo>
                  <a:lnTo>
                    <a:pt x="1584947" y="0"/>
                  </a:lnTo>
                  <a:cubicBezTo>
                    <a:pt x="1601571" y="0"/>
                    <a:pt x="1617513" y="6603"/>
                    <a:pt x="1629267" y="18358"/>
                  </a:cubicBezTo>
                  <a:cubicBezTo>
                    <a:pt x="1641022" y="30112"/>
                    <a:pt x="1647625" y="46055"/>
                    <a:pt x="1647625" y="62678"/>
                  </a:cubicBezTo>
                  <a:lnTo>
                    <a:pt x="1647625" y="313388"/>
                  </a:lnTo>
                  <a:cubicBezTo>
                    <a:pt x="1647625" y="330012"/>
                    <a:pt x="1641022" y="345954"/>
                    <a:pt x="1629267" y="357708"/>
                  </a:cubicBezTo>
                  <a:cubicBezTo>
                    <a:pt x="1617513" y="369463"/>
                    <a:pt x="1601571" y="376066"/>
                    <a:pt x="158494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变式训练12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1" title=""/>
          <p:cNvSpPr txBox="1"/>
          <p:nvPr/>
        </p:nvSpPr>
        <p:spPr>
          <a:xfrm>
            <a:off x="163554" y="2354228"/>
            <a:ext cx="293608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解：配制的盐水体积: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30" y="4353820"/>
            <a:ext cx="4067988" cy="756532"/>
          </a:xfrm>
          <a:prstGeom prst="rect">
            <a:avLst/>
          </a:prstGeom>
        </p:spPr>
      </p:pic>
      <p:pic>
        <p:nvPicPr>
          <p:cNvPr id="20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613" y="2406425"/>
            <a:ext cx="2476620" cy="390233"/>
          </a:xfrm>
          <a:prstGeom prst="rect">
            <a:avLst/>
          </a:prstGeom>
        </p:spPr>
      </p:pic>
      <p:sp>
        <p:nvSpPr>
          <p:cNvPr id="21" name="文本2" title=""/>
          <p:cNvSpPr txBox="1"/>
          <p:nvPr/>
        </p:nvSpPr>
        <p:spPr>
          <a:xfrm>
            <a:off x="239754" y="2796540"/>
            <a:ext cx="1720453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盐水密度: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2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71" y="3227489"/>
            <a:ext cx="5660866" cy="756532"/>
          </a:xfrm>
          <a:prstGeom prst="rect">
            <a:avLst/>
          </a:prstGeom>
        </p:spPr>
      </p:pic>
      <p:sp>
        <p:nvSpPr>
          <p:cNvPr id="23" name="文本3" title=""/>
          <p:cNvSpPr txBox="1"/>
          <p:nvPr/>
        </p:nvSpPr>
        <p:spPr>
          <a:xfrm>
            <a:off x="239754" y="3983593"/>
            <a:ext cx="5797753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因此不符合要求，需加水稀释，加水质量m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,有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" name="公式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680" y="5102133"/>
            <a:ext cx="4839192" cy="825701"/>
          </a:xfrm>
          <a:prstGeom prst="rect">
            <a:avLst/>
          </a:prstGeom>
        </p:spPr>
      </p:pic>
      <p:sp>
        <p:nvSpPr>
          <p:cNvPr id="25" name="文本4" title=""/>
          <p:cNvSpPr txBox="1"/>
          <p:nvPr/>
        </p:nvSpPr>
        <p:spPr>
          <a:xfrm>
            <a:off x="239754" y="5267687"/>
            <a:ext cx="827484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即：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6" name="组合4" title=""/>
          <p:cNvGrpSpPr/>
          <p:nvPr/>
        </p:nvGrpSpPr>
        <p:grpSpPr>
          <a:xfrm>
            <a:off x="376638" y="5952287"/>
            <a:ext cx="2161728" cy="494697"/>
            <a:chExt cx="2161728" cy="494697"/>
          </a:xfrm>
        </p:grpSpPr>
        <p:sp>
          <p:nvSpPr>
            <p:cNvPr id="27" name="文本10"/>
            <p:cNvSpPr txBox="1"/>
            <p:nvPr/>
          </p:nvSpPr>
          <p:spPr>
            <a:xfrm>
              <a:off x="0" y="0"/>
              <a:ext cx="118706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解得：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8" name="公式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022" y="14316"/>
              <a:ext cx="1523706" cy="465997"/>
            </a:xfrm>
            <a:prstGeom prst="rect">
              <a:avLst/>
            </a:prstGeom>
          </p:spPr>
        </p:pic>
      </p:grpSp>
      <p:pic>
        <p:nvPicPr>
          <p:cNvPr id="29" name="公式5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796" y="4854483"/>
            <a:ext cx="4956976" cy="730522"/>
          </a:xfrm>
          <a:prstGeom prst="rect">
            <a:avLst/>
          </a:prstGeom>
        </p:spPr>
      </p:pic>
      <p:grpSp>
        <p:nvGrpSpPr>
          <p:cNvPr id="30" name="组合5" title=""/>
          <p:cNvGrpSpPr/>
          <p:nvPr/>
        </p:nvGrpSpPr>
        <p:grpSpPr>
          <a:xfrm>
            <a:off x="6192279" y="3160814"/>
            <a:ext cx="5346490" cy="756532"/>
            <a:chExt cx="5346490" cy="756532"/>
          </a:xfrm>
        </p:grpSpPr>
        <p:sp>
          <p:nvSpPr>
            <p:cNvPr id="31" name="文本11"/>
            <p:cNvSpPr txBox="1"/>
            <p:nvPr/>
          </p:nvSpPr>
          <p:spPr>
            <a:xfrm>
              <a:off x="0" y="178060"/>
              <a:ext cx="869156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文本12"/>
            <p:cNvSpPr txBox="1"/>
            <p:nvPr/>
          </p:nvSpPr>
          <p:spPr>
            <a:xfrm>
              <a:off x="428625" y="178051"/>
              <a:ext cx="193000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(1)样品密度: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33" name="公式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71973" y="0"/>
              <a:ext cx="3274517" cy="756532"/>
            </a:xfrm>
            <a:prstGeom prst="rect">
              <a:avLst/>
            </a:prstGeom>
          </p:spPr>
        </p:pic>
      </p:grpSp>
      <p:sp>
        <p:nvSpPr>
          <p:cNvPr id="34" name="文本5" title=""/>
          <p:cNvSpPr txBox="1"/>
          <p:nvPr/>
        </p:nvSpPr>
        <p:spPr>
          <a:xfrm>
            <a:off x="6194069" y="3859768"/>
            <a:ext cx="5797753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因0.84g/cm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&gt;0.82g/cm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，所以不达标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5" name="组合6" title=""/>
          <p:cNvGrpSpPr/>
          <p:nvPr/>
        </p:nvGrpSpPr>
        <p:grpSpPr>
          <a:xfrm>
            <a:off x="6194069" y="5504564"/>
            <a:ext cx="5534489" cy="799690"/>
            <a:chExt cx="5534489" cy="799690"/>
          </a:xfrm>
        </p:grpSpPr>
        <p:pic>
          <p:nvPicPr>
            <p:cNvPr id="36" name="公式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9530" y="0"/>
              <a:ext cx="4954959" cy="799690"/>
            </a:xfrm>
            <a:prstGeom prst="rect">
              <a:avLst/>
            </a:prstGeom>
          </p:spPr>
        </p:pic>
        <p:sp>
          <p:nvSpPr>
            <p:cNvPr id="37" name="文本13"/>
            <p:cNvSpPr txBox="1"/>
            <p:nvPr/>
          </p:nvSpPr>
          <p:spPr>
            <a:xfrm>
              <a:off x="0" y="152457"/>
              <a:ext cx="827484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即：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8" name="文本6" title=""/>
          <p:cNvSpPr txBox="1"/>
          <p:nvPr/>
        </p:nvSpPr>
        <p:spPr>
          <a:xfrm>
            <a:off x="6192869" y="4249102"/>
            <a:ext cx="5800134" cy="7988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(2)设500ml酒精含水体积V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，则含纯酒体积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V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酒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=500cm</a:t>
            </a:r>
            <a:r>
              <a:rPr lang="zh-CN" altLang="en-US" sz="2100" b="0" i="0" baseline="30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-V</a:t>
            </a:r>
            <a:r>
              <a:rPr lang="zh-CN" altLang="en-US" sz="2100" b="0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9" name="组合7" title=""/>
          <p:cNvGrpSpPr/>
          <p:nvPr/>
        </p:nvGrpSpPr>
        <p:grpSpPr>
          <a:xfrm>
            <a:off x="6364291" y="6155179"/>
            <a:ext cx="4028617" cy="506708"/>
            <a:chExt cx="4028617" cy="506708"/>
          </a:xfrm>
        </p:grpSpPr>
        <p:sp>
          <p:nvSpPr>
            <p:cNvPr id="40" name="文本14"/>
            <p:cNvSpPr txBox="1"/>
            <p:nvPr/>
          </p:nvSpPr>
          <p:spPr>
            <a:xfrm>
              <a:off x="0" y="12011"/>
              <a:ext cx="1187063" cy="49469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100" b="0" i="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解得：</a:t>
              </a:r>
              <a:endPara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1" name="公式1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59454" y="2981"/>
              <a:ext cx="1446474" cy="503206"/>
            </a:xfrm>
            <a:prstGeom prst="rect">
              <a:avLst/>
            </a:prstGeom>
          </p:spPr>
        </p:pic>
        <p:pic>
          <p:nvPicPr>
            <p:cNvPr id="42" name="公式1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19172" y="0"/>
              <a:ext cx="1809445" cy="503206"/>
            </a:xfrm>
            <a:prstGeom prst="rect">
              <a:avLst/>
            </a:prstGeom>
          </p:spPr>
        </p:pic>
      </p:grpSp>
      <p:grpSp>
        <p:nvGrpSpPr>
          <p:cNvPr id="43" name="组合8" title=""/>
          <p:cNvGrpSpPr/>
          <p:nvPr/>
        </p:nvGrpSpPr>
        <p:grpSpPr>
          <a:xfrm>
            <a:off x="3012662" y="3468024"/>
            <a:ext cx="6254363" cy="3097197"/>
            <a:chExt cx="6254363" cy="3097197"/>
          </a:xfrm>
        </p:grpSpPr>
        <p:sp>
          <p:nvSpPr>
            <p:cNvPr id="44" name="形状10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13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13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文本15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文本16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P106—10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3" grpId="0" animBg="1"/>
      <p:bldP spid="18" grpId="0"/>
      <p:bldP spid="21" grpId="0"/>
      <p:bldP spid="23" grpId="0"/>
      <p:bldP spid="25" grpId="0"/>
      <p:bldP spid="34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39668" y="152571"/>
            <a:ext cx="11727180" cy="615405"/>
            <a:chExt cx="11727180" cy="615405"/>
          </a:xfrm>
        </p:grpSpPr>
        <p:sp>
          <p:nvSpPr>
            <p:cNvPr id="3" name="形状1"/>
            <p:cNvSpPr txBox="1"/>
            <p:nvPr/>
          </p:nvSpPr>
          <p:spPr>
            <a:xfrm>
              <a:off x="0" y="227753"/>
              <a:ext cx="11727180" cy="159544"/>
            </a:xfrm>
            <a:prstGeom prst="rect">
              <a:avLst/>
            </a:prstGeom>
            <a:solidFill>
              <a:srgbClr val="009CAE">
                <a:alpha val="75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2"/>
            <p:cNvSpPr txBox="1"/>
            <p:nvPr/>
          </p:nvSpPr>
          <p:spPr>
            <a:xfrm>
              <a:off x="5325651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4787332" y="582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6940610" y="58932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863971" y="586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6402290" y="58884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4249012" y="59217"/>
              <a:ext cx="528952" cy="528952"/>
            </a:xfrm>
            <a:custGeom>
              <a:gdLst>
                <a:gd name="connsiteX0" fmla="*/ 264476 w 528952"/>
                <a:gd name="connsiteY0" fmla="*/ 0 h 528952"/>
                <a:gd name="connsiteX1" fmla="*/ 410542 w 528952"/>
                <a:gd name="connsiteY1" fmla="*/ 0 h 528952"/>
                <a:gd name="connsiteX2" fmla="*/ 528952 w 528952"/>
                <a:gd name="connsiteY2" fmla="*/ 410542 h 528952"/>
                <a:gd name="connsiteX3" fmla="*/ 118410 w 528952"/>
                <a:gd name="connsiteY3" fmla="*/ 528952 h 528952"/>
                <a:gd name="connsiteX4" fmla="*/ 0 w 528952"/>
                <a:gd name="connsiteY4" fmla="*/ 118410 h 52895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952" h="528952">
                  <a:moveTo>
                    <a:pt x="264476" y="0"/>
                  </a:moveTo>
                  <a:cubicBezTo>
                    <a:pt x="410542" y="0"/>
                    <a:pt x="528952" y="118410"/>
                    <a:pt x="528952" y="264476"/>
                  </a:cubicBezTo>
                  <a:cubicBezTo>
                    <a:pt x="528952" y="410542"/>
                    <a:pt x="410542" y="528952"/>
                    <a:pt x="264476" y="528952"/>
                  </a:cubicBezTo>
                  <a:cubicBezTo>
                    <a:pt x="118410" y="528952"/>
                    <a:pt x="0" y="410542"/>
                    <a:pt x="0" y="264476"/>
                  </a:cubicBezTo>
                  <a:cubicBezTo>
                    <a:pt x="0" y="118410"/>
                    <a:pt x="118410" y="0"/>
                    <a:pt x="264476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28575">
              <a:solidFill>
                <a:srgbClr val="009CAE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6"/>
            <p:cNvSpPr txBox="1"/>
            <p:nvPr/>
          </p:nvSpPr>
          <p:spPr>
            <a:xfrm>
              <a:off x="3029160" y="0"/>
              <a:ext cx="5669718" cy="61540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300"/>
                </a:lnSpc>
              </a:pPr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八   、 鉴  别  问  题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2" title=""/>
          <p:cNvGrpSpPr/>
          <p:nvPr/>
        </p:nvGrpSpPr>
        <p:grpSpPr>
          <a:xfrm>
            <a:off x="238125" y="690562"/>
            <a:ext cx="5850922" cy="1433346"/>
            <a:chExt cx="5850922" cy="1433346"/>
          </a:xfrm>
        </p:grpSpPr>
        <p:sp>
          <p:nvSpPr>
            <p:cNvPr id="12" name="文本7"/>
            <p:cNvSpPr txBox="1"/>
            <p:nvPr/>
          </p:nvSpPr>
          <p:spPr>
            <a:xfrm>
              <a:off x="0" y="0"/>
              <a:ext cx="5850922" cy="143334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有一只金戒指，用量筒测得其体积为0.24cm</a:t>
              </a:r>
              <a:r>
                <a:rPr lang="zh-CN" altLang="en-US" sz="22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，用天平称出其质量为4.2g，试问这只戒指是否是纯金制成的？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81801" y="116787"/>
              <a:ext cx="809425" cy="376066"/>
            </a:xfrm>
            <a:custGeom>
              <a:gdLst>
                <a:gd name="connsiteX0" fmla="*/ 62678 w 809425"/>
                <a:gd name="connsiteY0" fmla="*/ 0 h 376066"/>
                <a:gd name="connsiteX1" fmla="*/ 746747 w 809425"/>
                <a:gd name="connsiteY1" fmla="*/ 0 h 376066"/>
                <a:gd name="connsiteX2" fmla="*/ 781363 w 809425"/>
                <a:gd name="connsiteY2" fmla="*/ 0 h 376066"/>
                <a:gd name="connsiteX3" fmla="*/ 809425 w 809425"/>
                <a:gd name="connsiteY3" fmla="*/ 313388 h 376066"/>
                <a:gd name="connsiteX4" fmla="*/ 809425 w 809425"/>
                <a:gd name="connsiteY4" fmla="*/ 348004 h 376066"/>
                <a:gd name="connsiteX5" fmla="*/ 62678 w 809425"/>
                <a:gd name="connsiteY5" fmla="*/ 376066 h 376066"/>
                <a:gd name="connsiteX6" fmla="*/ 28062 w 809425"/>
                <a:gd name="connsiteY6" fmla="*/ 376066 h 376066"/>
                <a:gd name="connsiteX7" fmla="*/ 0 w 809425"/>
                <a:gd name="connsiteY7" fmla="*/ 62678 h 376066"/>
                <a:gd name="connsiteX8" fmla="*/ 0 w 809425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9425" h="376066">
                  <a:moveTo>
                    <a:pt x="62678" y="0"/>
                  </a:moveTo>
                  <a:lnTo>
                    <a:pt x="746747" y="0"/>
                  </a:lnTo>
                  <a:cubicBezTo>
                    <a:pt x="781363" y="0"/>
                    <a:pt x="809425" y="28062"/>
                    <a:pt x="809425" y="62678"/>
                  </a:cubicBezTo>
                  <a:lnTo>
                    <a:pt x="809425" y="313388"/>
                  </a:lnTo>
                  <a:cubicBezTo>
                    <a:pt x="809425" y="348004"/>
                    <a:pt x="781363" y="376066"/>
                    <a:pt x="74674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例13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6089390" y="807320"/>
            <a:ext cx="5934666" cy="3411579"/>
            <a:chExt cx="5934666" cy="3411579"/>
          </a:xfrm>
        </p:grpSpPr>
        <p:pic>
          <p:nvPicPr>
            <p:cNvPr id="15" name="图片1"/>
            <p:cNvPicPr>
              <a:picLocks noChangeAspect="1"/>
            </p:cNvPicPr>
            <p:nvPr/>
          </p:nvPicPr>
          <p:blipFill>
            <a:blip r:embed="rId2"/>
            <a:srcRect l="83624" t="14000" r="3202" b="37200"/>
            <a:stretch>
              <a:fillRect/>
            </a:stretch>
          </p:blipFill>
          <p:spPr>
            <a:xfrm>
              <a:off x="4732105" y="1607925"/>
              <a:ext cx="1035558" cy="1803654"/>
            </a:xfrm>
            <a:prstGeom prst="rect">
              <a:avLst/>
            </a:prstGeom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16" name="形状9"/>
            <p:cNvSpPr txBox="1"/>
            <p:nvPr/>
          </p:nvSpPr>
          <p:spPr>
            <a:xfrm>
              <a:off x="0" y="0"/>
              <a:ext cx="5934666" cy="2476738"/>
            </a:xfrm>
            <a:custGeom>
              <a:gdLst>
                <a:gd name="connsiteX0" fmla="*/ 412790 w 5934666"/>
                <a:gd name="connsiteY0" fmla="*/ 0 h 2476738"/>
                <a:gd name="connsiteX1" fmla="*/ 5521876 w 5934666"/>
                <a:gd name="connsiteY1" fmla="*/ 0 h 2476738"/>
                <a:gd name="connsiteX2" fmla="*/ 5631355 w 5934666"/>
                <a:gd name="connsiteY2" fmla="*/ 0 h 2476738"/>
                <a:gd name="connsiteX3" fmla="*/ 5891175 w 5934666"/>
                <a:gd name="connsiteY3" fmla="*/ 198316 h 2476738"/>
                <a:gd name="connsiteX4" fmla="*/ 5934666 w 5934666"/>
                <a:gd name="connsiteY4" fmla="*/ 2063948 h 2476738"/>
                <a:gd name="connsiteX5" fmla="*/ 5934666 w 5934666"/>
                <a:gd name="connsiteY5" fmla="*/ 2173427 h 2476738"/>
                <a:gd name="connsiteX6" fmla="*/ 5736349 w 5934666"/>
                <a:gd name="connsiteY6" fmla="*/ 2433248 h 2476738"/>
                <a:gd name="connsiteX7" fmla="*/ 412790 w 5934666"/>
                <a:gd name="connsiteY7" fmla="*/ 2476738 h 2476738"/>
                <a:gd name="connsiteX8" fmla="*/ 184812 w 5934666"/>
                <a:gd name="connsiteY8" fmla="*/ 2476738 h 2476738"/>
                <a:gd name="connsiteX9" fmla="*/ 0 w 5934666"/>
                <a:gd name="connsiteY9" fmla="*/ 412790 h 2476738"/>
                <a:gd name="connsiteX10" fmla="*/ 0 w 5934666"/>
                <a:gd name="connsiteY10" fmla="*/ 184812 h 247673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34666" h="2476738">
                  <a:moveTo>
                    <a:pt x="412790" y="0"/>
                  </a:moveTo>
                  <a:lnTo>
                    <a:pt x="5521876" y="0"/>
                  </a:lnTo>
                  <a:cubicBezTo>
                    <a:pt x="5631355" y="0"/>
                    <a:pt x="5736349" y="43490"/>
                    <a:pt x="5813762" y="120903"/>
                  </a:cubicBezTo>
                  <a:cubicBezTo>
                    <a:pt x="5891175" y="198316"/>
                    <a:pt x="5934666" y="303311"/>
                    <a:pt x="5934666" y="412790"/>
                  </a:cubicBezTo>
                  <a:lnTo>
                    <a:pt x="5934666" y="2063948"/>
                  </a:lnTo>
                  <a:cubicBezTo>
                    <a:pt x="5934666" y="2173427"/>
                    <a:pt x="5891175" y="2278422"/>
                    <a:pt x="5813762" y="2355835"/>
                  </a:cubicBezTo>
                  <a:cubicBezTo>
                    <a:pt x="5736349" y="2433248"/>
                    <a:pt x="5631354" y="2476738"/>
                    <a:pt x="5521876" y="2476738"/>
                  </a:cubicBezTo>
                  <a:lnTo>
                    <a:pt x="412790" y="2476738"/>
                  </a:lnTo>
                  <a:cubicBezTo>
                    <a:pt x="184812" y="2476738"/>
                    <a:pt x="0" y="2291926"/>
                    <a:pt x="0" y="2063948"/>
                  </a:cubicBezTo>
                  <a:lnTo>
                    <a:pt x="0" y="412790"/>
                  </a:lnTo>
                  <a:cubicBezTo>
                    <a:pt x="0" y="184812"/>
                    <a:pt x="184812" y="0"/>
                    <a:pt x="412790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>
                <a:lnSpc>
                  <a:spcPts val="3200"/>
                </a:lnSpc>
              </a:pPr>
              <a:r>
                <a:rPr lang="zh-CN" altLang="en-US" sz="2200" b="1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      </a:t>
              </a:r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芸芸给妈妈买了一个银饰,如图所示,芸芸想鉴别该银饰是否是纯银,测得该银饰质量为525g,把该银饰浸没到装满水的容器中,溢出50g的水。请帮芸芸计算说明该银饰是否是纯银的。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形状10"/>
            <p:cNvSpPr txBox="1"/>
            <p:nvPr/>
          </p:nvSpPr>
          <p:spPr>
            <a:xfrm>
              <a:off x="173555" y="448"/>
              <a:ext cx="1647625" cy="376066"/>
            </a:xfrm>
            <a:custGeom>
              <a:gdLst>
                <a:gd name="connsiteX0" fmla="*/ 62678 w 1647625"/>
                <a:gd name="connsiteY0" fmla="*/ 0 h 376066"/>
                <a:gd name="connsiteX1" fmla="*/ 1584947 w 1647625"/>
                <a:gd name="connsiteY1" fmla="*/ 0 h 376066"/>
                <a:gd name="connsiteX2" fmla="*/ 1601571 w 1647625"/>
                <a:gd name="connsiteY2" fmla="*/ 0 h 376066"/>
                <a:gd name="connsiteX3" fmla="*/ 1641022 w 1647625"/>
                <a:gd name="connsiteY3" fmla="*/ 30112 h 376066"/>
                <a:gd name="connsiteX4" fmla="*/ 1647625 w 1647625"/>
                <a:gd name="connsiteY4" fmla="*/ 313388 h 376066"/>
                <a:gd name="connsiteX5" fmla="*/ 1647625 w 1647625"/>
                <a:gd name="connsiteY5" fmla="*/ 330012 h 376066"/>
                <a:gd name="connsiteX6" fmla="*/ 1617513 w 1647625"/>
                <a:gd name="connsiteY6" fmla="*/ 369463 h 376066"/>
                <a:gd name="connsiteX7" fmla="*/ 62678 w 1647625"/>
                <a:gd name="connsiteY7" fmla="*/ 376066 h 376066"/>
                <a:gd name="connsiteX8" fmla="*/ 28062 w 1647625"/>
                <a:gd name="connsiteY8" fmla="*/ 376066 h 376066"/>
                <a:gd name="connsiteX9" fmla="*/ 0 w 1647625"/>
                <a:gd name="connsiteY9" fmla="*/ 62678 h 376066"/>
                <a:gd name="connsiteX10" fmla="*/ 0 w 1647625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7625" h="376066">
                  <a:moveTo>
                    <a:pt x="62678" y="0"/>
                  </a:moveTo>
                  <a:lnTo>
                    <a:pt x="1584947" y="0"/>
                  </a:lnTo>
                  <a:cubicBezTo>
                    <a:pt x="1601571" y="0"/>
                    <a:pt x="1617513" y="6603"/>
                    <a:pt x="1629267" y="18358"/>
                  </a:cubicBezTo>
                  <a:cubicBezTo>
                    <a:pt x="1641022" y="30112"/>
                    <a:pt x="1647625" y="46055"/>
                    <a:pt x="1647625" y="62678"/>
                  </a:cubicBezTo>
                  <a:lnTo>
                    <a:pt x="1647625" y="313388"/>
                  </a:lnTo>
                  <a:cubicBezTo>
                    <a:pt x="1647625" y="330012"/>
                    <a:pt x="1641022" y="345954"/>
                    <a:pt x="1629267" y="357708"/>
                  </a:cubicBezTo>
                  <a:cubicBezTo>
                    <a:pt x="1617513" y="369463"/>
                    <a:pt x="1601571" y="376066"/>
                    <a:pt x="158494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009CAE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变式训练13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1" title=""/>
          <p:cNvSpPr txBox="1"/>
          <p:nvPr/>
        </p:nvSpPr>
        <p:spPr>
          <a:xfrm>
            <a:off x="227247" y="2123837"/>
            <a:ext cx="233600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解：金戒指的密度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9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12" y="2522639"/>
            <a:ext cx="4313515" cy="687363"/>
          </a:xfrm>
          <a:prstGeom prst="rect">
            <a:avLst/>
          </a:prstGeom>
        </p:spPr>
      </p:pic>
      <p:sp>
        <p:nvSpPr>
          <p:cNvPr id="20" name="文本2" title=""/>
          <p:cNvSpPr txBox="1"/>
          <p:nvPr/>
        </p:nvSpPr>
        <p:spPr>
          <a:xfrm>
            <a:off x="227247" y="3284106"/>
            <a:ext cx="5707856" cy="98141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因                                   ，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100"/>
              </a:lnSpc>
            </a:pP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所以该戒指不是纯金制成的。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1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12" y="3284030"/>
            <a:ext cx="4880521" cy="519379"/>
          </a:xfrm>
          <a:prstGeom prst="rect">
            <a:avLst/>
          </a:prstGeom>
        </p:spPr>
      </p:pic>
      <p:sp>
        <p:nvSpPr>
          <p:cNvPr id="22" name="文本3" title=""/>
          <p:cNvSpPr txBox="1"/>
          <p:nvPr/>
        </p:nvSpPr>
        <p:spPr>
          <a:xfrm>
            <a:off x="6116079" y="2828696"/>
            <a:ext cx="4031456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解：由      得，银饰体积: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757" y="2724779"/>
            <a:ext cx="706010" cy="701578"/>
          </a:xfrm>
          <a:prstGeom prst="rect">
            <a:avLst/>
          </a:prstGeom>
        </p:spPr>
      </p:pic>
      <p:pic>
        <p:nvPicPr>
          <p:cNvPr id="24" name="公式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113" y="3322615"/>
            <a:ext cx="3104488" cy="732834"/>
          </a:xfrm>
          <a:prstGeom prst="rect">
            <a:avLst/>
          </a:prstGeom>
        </p:spPr>
      </p:pic>
      <p:sp>
        <p:nvSpPr>
          <p:cNvPr id="25" name="文本4" title=""/>
          <p:cNvSpPr txBox="1"/>
          <p:nvPr/>
        </p:nvSpPr>
        <p:spPr>
          <a:xfrm>
            <a:off x="6246457" y="4055631"/>
            <a:ext cx="1831181" cy="49469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银饰的密度：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" name="公式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162" y="4465739"/>
            <a:ext cx="5010371" cy="687363"/>
          </a:xfrm>
          <a:prstGeom prst="rect">
            <a:avLst/>
          </a:prstGeom>
        </p:spPr>
      </p:pic>
      <p:sp>
        <p:nvSpPr>
          <p:cNvPr id="27" name="文本5" title=""/>
          <p:cNvSpPr txBox="1"/>
          <p:nvPr/>
        </p:nvSpPr>
        <p:spPr>
          <a:xfrm>
            <a:off x="6246019" y="5148863"/>
            <a:ext cx="2924175" cy="5859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1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所以该银饰是纯银的。</a:t>
            </a:r>
            <a:endParaRPr lang="zh-CN" altLang="en-US" sz="21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8" name="组合4" title=""/>
          <p:cNvGrpSpPr/>
          <p:nvPr/>
        </p:nvGrpSpPr>
        <p:grpSpPr>
          <a:xfrm>
            <a:off x="3012662" y="3468024"/>
            <a:ext cx="6254363" cy="3097197"/>
            <a:chExt cx="6254363" cy="3097197"/>
          </a:xfrm>
        </p:grpSpPr>
        <p:sp>
          <p:nvSpPr>
            <p:cNvPr id="29" name="形状11"/>
            <p:cNvSpPr txBox="1"/>
            <p:nvPr/>
          </p:nvSpPr>
          <p:spPr>
            <a:xfrm>
              <a:off x="0" y="0"/>
              <a:ext cx="6254363" cy="3097197"/>
            </a:xfrm>
            <a:custGeom>
              <a:gdLst>
                <a:gd name="connsiteX0" fmla="*/ 743327 w 6254363"/>
                <a:gd name="connsiteY0" fmla="*/ 0 h 3097197"/>
                <a:gd name="connsiteX1" fmla="*/ 6006587 w 6254363"/>
                <a:gd name="connsiteY1" fmla="*/ 0 h 3097197"/>
                <a:gd name="connsiteX2" fmla="*/ 6095109 w 6254363"/>
                <a:gd name="connsiteY2" fmla="*/ 0 h 3097197"/>
                <a:gd name="connsiteX3" fmla="*/ 6265428 w 6254363"/>
                <a:gd name="connsiteY3" fmla="*/ 200550 h 3097197"/>
                <a:gd name="connsiteX4" fmla="*/ 6176906 w 6254363"/>
                <a:gd name="connsiteY4" fmla="*/ 448326 h 3097197"/>
                <a:gd name="connsiteX5" fmla="*/ 5758811 w 6254363"/>
                <a:gd name="connsiteY5" fmla="*/ 495551 h 3097197"/>
                <a:gd name="connsiteX6" fmla="*/ 5758811 w 6254363"/>
                <a:gd name="connsiteY6" fmla="*/ 2849421 h 3097197"/>
                <a:gd name="connsiteX7" fmla="*/ 5758811 w 6254363"/>
                <a:gd name="connsiteY7" fmla="*/ 2986263 h 3097197"/>
                <a:gd name="connsiteX8" fmla="*/ 247776 w 6254363"/>
                <a:gd name="connsiteY8" fmla="*/ 3097197 h 3097197"/>
                <a:gd name="connsiteX9" fmla="*/ 110966 w 6254363"/>
                <a:gd name="connsiteY9" fmla="*/ 3097149 h 3097197"/>
                <a:gd name="connsiteX10" fmla="*/ 86 w 6254363"/>
                <a:gd name="connsiteY10" fmla="*/ 2712611 h 3097197"/>
                <a:gd name="connsiteX11" fmla="*/ 495551 w 6254363"/>
                <a:gd name="connsiteY11" fmla="*/ 2601645 h 3097197"/>
                <a:gd name="connsiteX12" fmla="*/ 495551 w 6254363"/>
                <a:gd name="connsiteY12" fmla="*/ 247776 h 3097197"/>
                <a:gd name="connsiteX13" fmla="*/ 495551 w 6254363"/>
                <a:gd name="connsiteY13" fmla="*/ 110933 h 3097197"/>
                <a:gd name="connsiteX0-1" fmla="*/ 743327 w 6254363"/>
                <a:gd name="connsiteY0-2" fmla="*/ 0 h 3097197"/>
                <a:gd name="connsiteX1-3" fmla="*/ 6006587 w 6254363"/>
                <a:gd name="connsiteY1-4" fmla="*/ 0 h 3097197"/>
                <a:gd name="connsiteX2-5" fmla="*/ 6095109 w 6254363"/>
                <a:gd name="connsiteY2-6" fmla="*/ 0 h 3097197"/>
                <a:gd name="connsiteX3-7" fmla="*/ 6265428 w 6254363"/>
                <a:gd name="connsiteY3-8" fmla="*/ 200550 h 3097197"/>
                <a:gd name="connsiteX4-9" fmla="*/ 6176906 w 6254363"/>
                <a:gd name="connsiteY4-10" fmla="*/ 448326 h 3097197"/>
                <a:gd name="connsiteX5-11" fmla="*/ 743327 w 6254363"/>
                <a:gd name="connsiteY5-12" fmla="*/ 495552 h 3097197"/>
                <a:gd name="connsiteX6-13" fmla="*/ 831849 w 6254363"/>
                <a:gd name="connsiteY6-14" fmla="*/ 495551 h 3097197"/>
                <a:gd name="connsiteX7-15" fmla="*/ 1002168 w 6254363"/>
                <a:gd name="connsiteY7-16" fmla="*/ 295002 h 3097197"/>
                <a:gd name="connsiteX8-17" fmla="*/ 913646 w 6254363"/>
                <a:gd name="connsiteY8-18" fmla="*/ 47226 h 3097197"/>
                <a:gd name="connsiteX0-19" fmla="*/ 743327 w 6254363"/>
                <a:gd name="connsiteY0-20" fmla="*/ 247776 h 3097197"/>
                <a:gd name="connsiteX1-21" fmla="*/ 991103 w 6254363"/>
                <a:gd name="connsiteY1-22" fmla="*/ 247776 h 3097197"/>
                <a:gd name="connsiteX2-23" fmla="*/ 991103 w 6254363"/>
                <a:gd name="connsiteY2-24" fmla="*/ 313490 h 3097197"/>
                <a:gd name="connsiteX3-25" fmla="*/ 872064 w 6254363"/>
                <a:gd name="connsiteY3-26" fmla="*/ 469447 h 3097197"/>
                <a:gd name="connsiteX4-27" fmla="*/ 674906 w 6254363"/>
                <a:gd name="connsiteY4-28" fmla="*/ 495551 h 3097197"/>
                <a:gd name="connsiteX5-29" fmla="*/ 619439 w 6254363"/>
                <a:gd name="connsiteY5-30" fmla="*/ 303242 h 3097197"/>
                <a:gd name="connsiteX0-31" fmla="*/ 247776 w 6254363"/>
                <a:gd name="connsiteY0-32" fmla="*/ 2601645 h 3097197"/>
                <a:gd name="connsiteX1-33" fmla="*/ 495551 w 6254363"/>
                <a:gd name="connsiteY1-34" fmla="*/ 2601645 h 3097197"/>
                <a:gd name="connsiteX2-35" fmla="*/ 495551 w 6254363"/>
                <a:gd name="connsiteY2-36" fmla="*/ 2849421 h 3097197"/>
                <a:gd name="connsiteX3-37" fmla="*/ 495552 w 6254363"/>
                <a:gd name="connsiteY3-38" fmla="*/ 2949637 h 3097197"/>
                <a:gd name="connsiteX4-39" fmla="*/ 250008 w 6254363"/>
                <a:gd name="connsiteY4-40" fmla="*/ 3116687 h 3097197"/>
                <a:gd name="connsiteX5-41" fmla="*/ 1708 w 6254363"/>
                <a:gd name="connsiteY5-42" fmla="*/ 2953762 h 3097197"/>
                <a:gd name="connsiteX6-43" fmla="*/ 57212 w 6254363"/>
                <a:gd name="connsiteY6-44" fmla="*/ 2662014 h 3097197"/>
                <a:gd name="connsiteX0-45" fmla="*/ 247776 w 6254363"/>
                <a:gd name="connsiteY0-46" fmla="*/ 2601645 h 3097197"/>
                <a:gd name="connsiteX1-47" fmla="*/ 316142 w 6254363"/>
                <a:gd name="connsiteY1-48" fmla="*/ 2601723 h 3097197"/>
                <a:gd name="connsiteX2-49" fmla="*/ 371522 w 6254363"/>
                <a:gd name="connsiteY2-50" fmla="*/ 2793899 h 3097197"/>
                <a:gd name="connsiteX3-51" fmla="*/ 495551 w 6254363"/>
                <a:gd name="connsiteY3-52" fmla="*/ 2849421 h 3097197"/>
                <a:gd name="connsiteX4-53" fmla="*/ 495552 w 6254363"/>
                <a:gd name="connsiteY4-54" fmla="*/ 2949637 h 3097197"/>
                <a:gd name="connsiteX5-55" fmla="*/ 250008 w 6254363"/>
                <a:gd name="connsiteY5-56" fmla="*/ 3116687 h 3097197"/>
                <a:gd name="connsiteX6-57" fmla="*/ 1708 w 6254363"/>
                <a:gd name="connsiteY6-58" fmla="*/ 2953762 h 3097197"/>
                <a:gd name="connsiteX7-59" fmla="*/ 57212 w 6254363"/>
                <a:gd name="connsiteY7-60" fmla="*/ 2662014 h 309719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1"/>
                  </a:cubicBezTo>
                  <a:lnTo>
                    <a:pt x="5758811" y="495551"/>
                  </a:lnTo>
                  <a:lnTo>
                    <a:pt x="5758811" y="2849421"/>
                  </a:lnTo>
                  <a:cubicBezTo>
                    <a:pt x="5758811" y="2986263"/>
                    <a:pt x="5647879" y="3097196"/>
                    <a:pt x="5511036" y="3097197"/>
                  </a:cubicBezTo>
                  <a:lnTo>
                    <a:pt x="247776" y="3097197"/>
                  </a:lnTo>
                  <a:cubicBezTo>
                    <a:pt x="110966" y="3097149"/>
                    <a:pt x="86" y="2986230"/>
                    <a:pt x="86" y="2849421"/>
                  </a:cubicBezTo>
                  <a:cubicBezTo>
                    <a:pt x="86" y="2712611"/>
                    <a:pt x="110966" y="2601692"/>
                    <a:pt x="247776" y="2601645"/>
                  </a:cubicBezTo>
                  <a:lnTo>
                    <a:pt x="495551" y="2601645"/>
                  </a:lnTo>
                  <a:lnTo>
                    <a:pt x="495551" y="247776"/>
                  </a:lnTo>
                  <a:cubicBezTo>
                    <a:pt x="495551" y="110933"/>
                    <a:pt x="606484" y="0"/>
                    <a:pt x="743327" y="0"/>
                  </a:cubicBezTo>
                  <a:close/>
                </a:path>
                <a:path w="6254370" h="3097204">
                  <a:moveTo>
                    <a:pt x="743327" y="0"/>
                  </a:moveTo>
                  <a:lnTo>
                    <a:pt x="6006587" y="0"/>
                  </a:lnTo>
                  <a:cubicBezTo>
                    <a:pt x="6095109" y="0"/>
                    <a:pt x="6176906" y="47226"/>
                    <a:pt x="6221167" y="123888"/>
                  </a:cubicBezTo>
                  <a:cubicBezTo>
                    <a:pt x="6265428" y="200550"/>
                    <a:pt x="6265428" y="295002"/>
                    <a:pt x="6221167" y="371664"/>
                  </a:cubicBezTo>
                  <a:cubicBezTo>
                    <a:pt x="6176906" y="448326"/>
                    <a:pt x="6095109" y="495551"/>
                    <a:pt x="6006587" y="495552"/>
                  </a:cubicBezTo>
                  <a:lnTo>
                    <a:pt x="743327" y="495552"/>
                  </a:lnTo>
                  <a:cubicBezTo>
                    <a:pt x="831849" y="495551"/>
                    <a:pt x="913646" y="448326"/>
                    <a:pt x="957907" y="371664"/>
                  </a:cubicBezTo>
                  <a:cubicBezTo>
                    <a:pt x="1002168" y="295002"/>
                    <a:pt x="1002168" y="200550"/>
                    <a:pt x="957907" y="123888"/>
                  </a:cubicBezTo>
                  <a:cubicBezTo>
                    <a:pt x="913646" y="47226"/>
                    <a:pt x="831849" y="0"/>
                    <a:pt x="743327" y="0"/>
                  </a:cubicBezTo>
                  <a:close/>
                </a:path>
                <a:path w="6254370" h="3097204">
                  <a:moveTo>
                    <a:pt x="743327" y="247776"/>
                  </a:moveTo>
                  <a:lnTo>
                    <a:pt x="991103" y="247776"/>
                  </a:lnTo>
                  <a:cubicBezTo>
                    <a:pt x="991103" y="313490"/>
                    <a:pt x="964998" y="376513"/>
                    <a:pt x="918531" y="422980"/>
                  </a:cubicBezTo>
                  <a:cubicBezTo>
                    <a:pt x="872064" y="469447"/>
                    <a:pt x="809041" y="495552"/>
                    <a:pt x="743327" y="495551"/>
                  </a:cubicBezTo>
                  <a:cubicBezTo>
                    <a:pt x="674906" y="495551"/>
                    <a:pt x="619439" y="440085"/>
                    <a:pt x="619439" y="371664"/>
                  </a:cubicBezTo>
                  <a:cubicBezTo>
                    <a:pt x="619439" y="303242"/>
                    <a:pt x="674906" y="247776"/>
                    <a:pt x="743327" y="247776"/>
                  </a:cubicBezTo>
                  <a:close/>
                </a:path>
                <a:path w="6254370" h="3097204">
                  <a:moveTo>
                    <a:pt x="247776" y="2601645"/>
                  </a:moveTo>
                  <a:lnTo>
                    <a:pt x="495551" y="2601645"/>
                  </a:ln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  <a:path w="6254370" h="3097204">
                  <a:moveTo>
                    <a:pt x="247776" y="2601645"/>
                  </a:moveTo>
                  <a:cubicBezTo>
                    <a:pt x="316142" y="2601723"/>
                    <a:pt x="371522" y="2657167"/>
                    <a:pt x="371522" y="2725533"/>
                  </a:cubicBezTo>
                  <a:cubicBezTo>
                    <a:pt x="371522" y="2793899"/>
                    <a:pt x="316142" y="2849343"/>
                    <a:pt x="247776" y="2849421"/>
                  </a:cubicBezTo>
                  <a:lnTo>
                    <a:pt x="495551" y="2849421"/>
                  </a:lnTo>
                  <a:cubicBezTo>
                    <a:pt x="495552" y="2949637"/>
                    <a:pt x="435183" y="3039985"/>
                    <a:pt x="342596" y="3078336"/>
                  </a:cubicBezTo>
                  <a:cubicBezTo>
                    <a:pt x="250008" y="3116687"/>
                    <a:pt x="143435" y="3095488"/>
                    <a:pt x="72572" y="3024625"/>
                  </a:cubicBezTo>
                  <a:cubicBezTo>
                    <a:pt x="1708" y="2953762"/>
                    <a:pt x="-19490" y="2847189"/>
                    <a:pt x="18861" y="2754601"/>
                  </a:cubicBezTo>
                  <a:cubicBezTo>
                    <a:pt x="57212" y="2662014"/>
                    <a:pt x="147560" y="2601645"/>
                    <a:pt x="247776" y="2601645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9300" b="1" i="0">
                  <a:ln w="3810">
                    <a:solidFill>
                      <a:srgbClr val="ED7D31">
                        <a:alpha val="100000"/>
                      </a:srgbClr>
                    </a:solidFill>
                  </a:ln>
                  <a:blipFill>
                    <a:blip r:embed="rId8"/>
                    <a:stretch>
                      <a:fillRect/>
                    </a:stretch>
                  </a:blipFill>
                  <a:effectLst>
                    <a:outerShdw blurRad="9525" dist="57150" dir="2700000" rotWithShape="0">
                      <a:srgbClr val="ED7D31">
                        <a:alpha val="8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变式训练</a:t>
              </a:r>
              <a:endParaRPr lang="zh-CN" altLang="en-US" sz="9300" b="1" i="0">
                <a:ln w="3810">
                  <a:solidFill>
                    <a:srgbClr val="ED7D31">
                      <a:alpha val="100000"/>
                    </a:srgbClr>
                  </a:solidFill>
                </a:ln>
                <a:blipFill>
                  <a:blip r:embed="rId8"/>
                  <a:stretch>
                    <a:fillRect/>
                  </a:stretch>
                </a:blipFill>
                <a:effectLst>
                  <a:outerShdw blurRad="9525" dist="57150" dir="2700000" rotWithShape="0">
                    <a:srgbClr val="ED7D31">
                      <a:alpha val="8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8"/>
            <p:cNvSpPr txBox="1"/>
            <p:nvPr/>
          </p:nvSpPr>
          <p:spPr>
            <a:xfrm>
              <a:off x="959092" y="564956"/>
              <a:ext cx="1752854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练习册：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9"/>
            <p:cNvSpPr txBox="1"/>
            <p:nvPr/>
          </p:nvSpPr>
          <p:spPr>
            <a:xfrm>
              <a:off x="2214020" y="568522"/>
              <a:ext cx="2954912" cy="23024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P100—5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P102—12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r>
                <a:rPr lang="zh-CN" altLang="en-US" sz="22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P103—11</a:t>
              </a:r>
              <a:endParaRPr lang="zh-CN" altLang="en-US" sz="22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8" grpId="0" animBg="1"/>
      <p:bldP spid="18" grpId="0"/>
      <p:bldP spid="20" grpId="0"/>
      <p:bldP spid="22" grpId="0"/>
      <p:bldP spid="25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33093" y="774421"/>
            <a:ext cx="9416625" cy="5296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72" y="2374449"/>
            <a:ext cx="878081" cy="2110349"/>
          </a:xfrm>
          <a:custGeom>
            <a:gdLst>
              <a:gd name="connsiteX0" fmla="*/ 210739 w 878081"/>
              <a:gd name="connsiteY0" fmla="*/ 0 h 2110349"/>
              <a:gd name="connsiteX1" fmla="*/ 807835 w 878081"/>
              <a:gd name="connsiteY1" fmla="*/ 0 h 2110349"/>
              <a:gd name="connsiteX2" fmla="*/ 832931 w 878081"/>
              <a:gd name="connsiteY2" fmla="*/ 0 h 2110349"/>
              <a:gd name="connsiteX3" fmla="*/ 881218 w 878081"/>
              <a:gd name="connsiteY3" fmla="*/ 56858 h 2110349"/>
              <a:gd name="connsiteX4" fmla="*/ 856122 w 878081"/>
              <a:gd name="connsiteY4" fmla="*/ 127104 h 2110349"/>
              <a:gd name="connsiteX5" fmla="*/ 737588 w 878081"/>
              <a:gd name="connsiteY5" fmla="*/ 140493 h 2110349"/>
              <a:gd name="connsiteX6" fmla="*/ 737588 w 878081"/>
              <a:gd name="connsiteY6" fmla="*/ 2040103 h 2110349"/>
              <a:gd name="connsiteX7" fmla="*/ 737588 w 878081"/>
              <a:gd name="connsiteY7" fmla="*/ 2058733 h 2110349"/>
              <a:gd name="connsiteX8" fmla="*/ 703840 w 878081"/>
              <a:gd name="connsiteY8" fmla="*/ 2102949 h 2110349"/>
              <a:gd name="connsiteX9" fmla="*/ 70246 w 878081"/>
              <a:gd name="connsiteY9" fmla="*/ 2110350 h 2110349"/>
              <a:gd name="connsiteX10" fmla="*/ 31450 w 878081"/>
              <a:gd name="connsiteY10" fmla="*/ 2110350 h 2110349"/>
              <a:gd name="connsiteX11" fmla="*/ 0 w 878081"/>
              <a:gd name="connsiteY11" fmla="*/ 2001307 h 2110349"/>
              <a:gd name="connsiteX12" fmla="*/ 140493 w 878081"/>
              <a:gd name="connsiteY12" fmla="*/ 1969857 h 2110349"/>
              <a:gd name="connsiteX13" fmla="*/ 140493 w 878081"/>
              <a:gd name="connsiteY13" fmla="*/ 70246 h 2110349"/>
              <a:gd name="connsiteX14" fmla="*/ 140493 w 878081"/>
              <a:gd name="connsiteY14" fmla="*/ 31450 h 2110349"/>
              <a:gd name="connsiteX0-1" fmla="*/ 210739 w 878081"/>
              <a:gd name="connsiteY0-2" fmla="*/ 0 h 2110349"/>
              <a:gd name="connsiteX1-3" fmla="*/ 807835 w 878081"/>
              <a:gd name="connsiteY1-4" fmla="*/ 0 h 2110349"/>
              <a:gd name="connsiteX2-5" fmla="*/ 832931 w 878081"/>
              <a:gd name="connsiteY2-6" fmla="*/ 0 h 2110349"/>
              <a:gd name="connsiteX3-7" fmla="*/ 881218 w 878081"/>
              <a:gd name="connsiteY3-8" fmla="*/ 56858 h 2110349"/>
              <a:gd name="connsiteX4-9" fmla="*/ 856122 w 878081"/>
              <a:gd name="connsiteY4-10" fmla="*/ 127104 h 2110349"/>
              <a:gd name="connsiteX5-11" fmla="*/ 210739 w 878081"/>
              <a:gd name="connsiteY5-12" fmla="*/ 140493 h 2110349"/>
              <a:gd name="connsiteX6-13" fmla="*/ 235836 w 878081"/>
              <a:gd name="connsiteY6-14" fmla="*/ 140493 h 2110349"/>
              <a:gd name="connsiteX7-15" fmla="*/ 284123 w 878081"/>
              <a:gd name="connsiteY7-16" fmla="*/ 83635 h 2110349"/>
              <a:gd name="connsiteX8-17" fmla="*/ 259026 w 878081"/>
              <a:gd name="connsiteY8-18" fmla="*/ 13389 h 2110349"/>
              <a:gd name="connsiteX0-19" fmla="*/ 210739 w 878081"/>
              <a:gd name="connsiteY0-20" fmla="*/ 70246 h 2110349"/>
              <a:gd name="connsiteX1-21" fmla="*/ 280986 w 878081"/>
              <a:gd name="connsiteY1-22" fmla="*/ 70246 h 2110349"/>
              <a:gd name="connsiteX2-23" fmla="*/ 280986 w 878081"/>
              <a:gd name="connsiteY2-24" fmla="*/ 109043 h 2110349"/>
              <a:gd name="connsiteX3-25" fmla="*/ 191341 w 878081"/>
              <a:gd name="connsiteY3-26" fmla="*/ 140493 h 2110349"/>
              <a:gd name="connsiteX4-27" fmla="*/ 175616 w 878081"/>
              <a:gd name="connsiteY4-28" fmla="*/ 85972 h 2110349"/>
              <a:gd name="connsiteX0-29" fmla="*/ 70246 w 878081"/>
              <a:gd name="connsiteY0-30" fmla="*/ 1969857 h 2110349"/>
              <a:gd name="connsiteX1-31" fmla="*/ 140493 w 878081"/>
              <a:gd name="connsiteY1-32" fmla="*/ 1969857 h 2110349"/>
              <a:gd name="connsiteX2-33" fmla="*/ 140493 w 878081"/>
              <a:gd name="connsiteY2-34" fmla="*/ 2040103 h 2110349"/>
              <a:gd name="connsiteX3-35" fmla="*/ 140493 w 878081"/>
              <a:gd name="connsiteY3-36" fmla="*/ 2068515 h 2110349"/>
              <a:gd name="connsiteX4-37" fmla="*/ 70879 w 878081"/>
              <a:gd name="connsiteY4-38" fmla="*/ 2115875 h 2110349"/>
              <a:gd name="connsiteX5-39" fmla="*/ 484 w 878081"/>
              <a:gd name="connsiteY5-40" fmla="*/ 2069684 h 2110349"/>
              <a:gd name="connsiteX6-41" fmla="*/ 16220 w 878081"/>
              <a:gd name="connsiteY6-42" fmla="*/ 1986971 h 2110349"/>
              <a:gd name="connsiteX0-43" fmla="*/ 70246 w 878081"/>
              <a:gd name="connsiteY0-44" fmla="*/ 1969857 h 2110349"/>
              <a:gd name="connsiteX1-45" fmla="*/ 89627 w 878081"/>
              <a:gd name="connsiteY1-46" fmla="*/ 1969881 h 2110349"/>
              <a:gd name="connsiteX2-47" fmla="*/ 105326 w 878081"/>
              <a:gd name="connsiteY2-48" fmla="*/ 2024361 h 2110349"/>
              <a:gd name="connsiteX3-49" fmla="*/ 140493 w 878081"/>
              <a:gd name="connsiteY3-50" fmla="*/ 2040103 h 2110349"/>
              <a:gd name="connsiteX4-51" fmla="*/ 140493 w 878081"/>
              <a:gd name="connsiteY4-52" fmla="*/ 2068515 h 2110349"/>
              <a:gd name="connsiteX5-53" fmla="*/ 70879 w 878081"/>
              <a:gd name="connsiteY5-54" fmla="*/ 2115875 h 2110349"/>
              <a:gd name="connsiteX6-55" fmla="*/ 484 w 878081"/>
              <a:gd name="connsiteY6-56" fmla="*/ 2069684 h 2110349"/>
              <a:gd name="connsiteX7-57" fmla="*/ 16220 w 878081"/>
              <a:gd name="connsiteY7-58" fmla="*/ 1986971 h 211034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211035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040103"/>
                </a:lnTo>
                <a:cubicBezTo>
                  <a:pt x="737588" y="2058733"/>
                  <a:pt x="730187" y="2076601"/>
                  <a:pt x="717014" y="2089775"/>
                </a:cubicBezTo>
                <a:cubicBezTo>
                  <a:pt x="703840" y="2102949"/>
                  <a:pt x="685972" y="2110350"/>
                  <a:pt x="667342" y="2110350"/>
                </a:cubicBezTo>
                <a:lnTo>
                  <a:pt x="70246" y="2110350"/>
                </a:lnTo>
                <a:cubicBezTo>
                  <a:pt x="31450" y="2110350"/>
                  <a:pt x="0" y="2078899"/>
                  <a:pt x="0" y="2040103"/>
                </a:cubicBezTo>
                <a:cubicBezTo>
                  <a:pt x="0" y="2001307"/>
                  <a:pt x="31450" y="1969857"/>
                  <a:pt x="70246" y="1969857"/>
                </a:cubicBezTo>
                <a:lnTo>
                  <a:pt x="140493" y="1969857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211035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2110351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2110351">
                <a:moveTo>
                  <a:pt x="70246" y="1969857"/>
                </a:moveTo>
                <a:lnTo>
                  <a:pt x="140493" y="1969857"/>
                </a:lnTo>
                <a:lnTo>
                  <a:pt x="140493" y="2040103"/>
                </a:lnTo>
                <a:cubicBezTo>
                  <a:pt x="140493" y="2068515"/>
                  <a:pt x="123378" y="2094129"/>
                  <a:pt x="97129" y="2105002"/>
                </a:cubicBezTo>
                <a:cubicBezTo>
                  <a:pt x="70879" y="2115875"/>
                  <a:pt x="40665" y="2109865"/>
                  <a:pt x="20575" y="2089775"/>
                </a:cubicBezTo>
                <a:cubicBezTo>
                  <a:pt x="484" y="2069684"/>
                  <a:pt x="-5526" y="2039470"/>
                  <a:pt x="5347" y="2013221"/>
                </a:cubicBezTo>
                <a:cubicBezTo>
                  <a:pt x="16220" y="1986971"/>
                  <a:pt x="41834" y="1969857"/>
                  <a:pt x="70246" y="1969857"/>
                </a:cubicBezTo>
                <a:close/>
              </a:path>
              <a:path w="878083" h="2110351">
                <a:moveTo>
                  <a:pt x="70246" y="1969857"/>
                </a:moveTo>
                <a:cubicBezTo>
                  <a:pt x="89627" y="1969881"/>
                  <a:pt x="105326" y="1985599"/>
                  <a:pt x="105326" y="2004980"/>
                </a:cubicBezTo>
                <a:cubicBezTo>
                  <a:pt x="105326" y="2024361"/>
                  <a:pt x="89627" y="2040079"/>
                  <a:pt x="70246" y="2040103"/>
                </a:cubicBezTo>
                <a:lnTo>
                  <a:pt x="140493" y="2040103"/>
                </a:lnTo>
                <a:cubicBezTo>
                  <a:pt x="140493" y="2068515"/>
                  <a:pt x="123378" y="2094129"/>
                  <a:pt x="97129" y="2105002"/>
                </a:cubicBezTo>
                <a:cubicBezTo>
                  <a:pt x="70879" y="2115875"/>
                  <a:pt x="40665" y="2109865"/>
                  <a:pt x="20575" y="2089775"/>
                </a:cubicBezTo>
                <a:cubicBezTo>
                  <a:pt x="484" y="2069684"/>
                  <a:pt x="-5526" y="2039470"/>
                  <a:pt x="5347" y="2013221"/>
                </a:cubicBezTo>
                <a:cubicBezTo>
                  <a:pt x="16220" y="1986971"/>
                  <a:pt x="41834" y="1969857"/>
                  <a:pt x="70246" y="1969857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比例问题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视频2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6435" y="772878"/>
            <a:ext cx="9431865" cy="53054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2306041"/>
            <a:ext cx="878081" cy="2210362"/>
          </a:xfrm>
          <a:custGeom>
            <a:gdLst>
              <a:gd name="connsiteX0" fmla="*/ 210739 w 878081"/>
              <a:gd name="connsiteY0" fmla="*/ 0 h 2210362"/>
              <a:gd name="connsiteX1" fmla="*/ 807835 w 878081"/>
              <a:gd name="connsiteY1" fmla="*/ 0 h 2210362"/>
              <a:gd name="connsiteX2" fmla="*/ 832931 w 878081"/>
              <a:gd name="connsiteY2" fmla="*/ 0 h 2210362"/>
              <a:gd name="connsiteX3" fmla="*/ 881218 w 878081"/>
              <a:gd name="connsiteY3" fmla="*/ 56858 h 2210362"/>
              <a:gd name="connsiteX4" fmla="*/ 856122 w 878081"/>
              <a:gd name="connsiteY4" fmla="*/ 127104 h 2210362"/>
              <a:gd name="connsiteX5" fmla="*/ 737588 w 878081"/>
              <a:gd name="connsiteY5" fmla="*/ 140493 h 2210362"/>
              <a:gd name="connsiteX6" fmla="*/ 737588 w 878081"/>
              <a:gd name="connsiteY6" fmla="*/ 2140115 h 2210362"/>
              <a:gd name="connsiteX7" fmla="*/ 737588 w 878081"/>
              <a:gd name="connsiteY7" fmla="*/ 2158746 h 2210362"/>
              <a:gd name="connsiteX8" fmla="*/ 703840 w 878081"/>
              <a:gd name="connsiteY8" fmla="*/ 2202961 h 2210362"/>
              <a:gd name="connsiteX9" fmla="*/ 70247 w 878081"/>
              <a:gd name="connsiteY9" fmla="*/ 2210362 h 2210362"/>
              <a:gd name="connsiteX10" fmla="*/ 31450 w 878081"/>
              <a:gd name="connsiteY10" fmla="*/ 2210362 h 2210362"/>
              <a:gd name="connsiteX11" fmla="*/ 0 w 878081"/>
              <a:gd name="connsiteY11" fmla="*/ 2101320 h 2210362"/>
              <a:gd name="connsiteX12" fmla="*/ 140493 w 878081"/>
              <a:gd name="connsiteY12" fmla="*/ 2069869 h 2210362"/>
              <a:gd name="connsiteX13" fmla="*/ 140493 w 878081"/>
              <a:gd name="connsiteY13" fmla="*/ 70247 h 2210362"/>
              <a:gd name="connsiteX14" fmla="*/ 140493 w 878081"/>
              <a:gd name="connsiteY14" fmla="*/ 31450 h 2210362"/>
              <a:gd name="connsiteX0-1" fmla="*/ 210739 w 878081"/>
              <a:gd name="connsiteY0-2" fmla="*/ 0 h 2210362"/>
              <a:gd name="connsiteX1-3" fmla="*/ 807835 w 878081"/>
              <a:gd name="connsiteY1-4" fmla="*/ 0 h 2210362"/>
              <a:gd name="connsiteX2-5" fmla="*/ 832931 w 878081"/>
              <a:gd name="connsiteY2-6" fmla="*/ 0 h 2210362"/>
              <a:gd name="connsiteX3-7" fmla="*/ 881218 w 878081"/>
              <a:gd name="connsiteY3-8" fmla="*/ 56858 h 2210362"/>
              <a:gd name="connsiteX4-9" fmla="*/ 856122 w 878081"/>
              <a:gd name="connsiteY4-10" fmla="*/ 127104 h 2210362"/>
              <a:gd name="connsiteX5-11" fmla="*/ 210739 w 878081"/>
              <a:gd name="connsiteY5-12" fmla="*/ 140493 h 2210362"/>
              <a:gd name="connsiteX6-13" fmla="*/ 235836 w 878081"/>
              <a:gd name="connsiteY6-14" fmla="*/ 140493 h 2210362"/>
              <a:gd name="connsiteX7-15" fmla="*/ 284123 w 878081"/>
              <a:gd name="connsiteY7-16" fmla="*/ 83635 h 2210362"/>
              <a:gd name="connsiteX8-17" fmla="*/ 259026 w 878081"/>
              <a:gd name="connsiteY8-18" fmla="*/ 13389 h 2210362"/>
              <a:gd name="connsiteX0-19" fmla="*/ 210739 w 878081"/>
              <a:gd name="connsiteY0-20" fmla="*/ 70246 h 2210362"/>
              <a:gd name="connsiteX1-21" fmla="*/ 280986 w 878081"/>
              <a:gd name="connsiteY1-22" fmla="*/ 70246 h 2210362"/>
              <a:gd name="connsiteX2-23" fmla="*/ 280986 w 878081"/>
              <a:gd name="connsiteY2-24" fmla="*/ 109043 h 2210362"/>
              <a:gd name="connsiteX3-25" fmla="*/ 191341 w 878081"/>
              <a:gd name="connsiteY3-26" fmla="*/ 140493 h 2210362"/>
              <a:gd name="connsiteX4-27" fmla="*/ 175616 w 878081"/>
              <a:gd name="connsiteY4-28" fmla="*/ 85972 h 2210362"/>
              <a:gd name="connsiteX0-29" fmla="*/ 70246 w 878081"/>
              <a:gd name="connsiteY0-30" fmla="*/ 2069869 h 2210362"/>
              <a:gd name="connsiteX1-31" fmla="*/ 140493 w 878081"/>
              <a:gd name="connsiteY1-32" fmla="*/ 2069869 h 2210362"/>
              <a:gd name="connsiteX2-33" fmla="*/ 140493 w 878081"/>
              <a:gd name="connsiteY2-34" fmla="*/ 2140115 h 2210362"/>
              <a:gd name="connsiteX3-35" fmla="*/ 140493 w 878081"/>
              <a:gd name="connsiteY3-36" fmla="*/ 2168528 h 2210362"/>
              <a:gd name="connsiteX4-37" fmla="*/ 70879 w 878081"/>
              <a:gd name="connsiteY4-38" fmla="*/ 2215888 h 2210362"/>
              <a:gd name="connsiteX5-39" fmla="*/ 484 w 878081"/>
              <a:gd name="connsiteY5-40" fmla="*/ 2169697 h 2210362"/>
              <a:gd name="connsiteX6-41" fmla="*/ 16220 w 878081"/>
              <a:gd name="connsiteY6-42" fmla="*/ 2086984 h 2210362"/>
              <a:gd name="connsiteX0-43" fmla="*/ 70246 w 878081"/>
              <a:gd name="connsiteY0-44" fmla="*/ 2069869 h 2210362"/>
              <a:gd name="connsiteX1-45" fmla="*/ 89627 w 878081"/>
              <a:gd name="connsiteY1-46" fmla="*/ 2069893 h 2210362"/>
              <a:gd name="connsiteX2-47" fmla="*/ 105326 w 878081"/>
              <a:gd name="connsiteY2-48" fmla="*/ 2124373 h 2210362"/>
              <a:gd name="connsiteX3-49" fmla="*/ 140493 w 878081"/>
              <a:gd name="connsiteY3-50" fmla="*/ 2140115 h 2210362"/>
              <a:gd name="connsiteX4-51" fmla="*/ 140493 w 878081"/>
              <a:gd name="connsiteY4-52" fmla="*/ 2168528 h 2210362"/>
              <a:gd name="connsiteX5-53" fmla="*/ 70879 w 878081"/>
              <a:gd name="connsiteY5-54" fmla="*/ 2215888 h 2210362"/>
              <a:gd name="connsiteX6-55" fmla="*/ 484 w 878081"/>
              <a:gd name="connsiteY6-56" fmla="*/ 2169697 h 2210362"/>
              <a:gd name="connsiteX7-57" fmla="*/ 16220 w 878081"/>
              <a:gd name="connsiteY7-58" fmla="*/ 2086984 h 221036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221036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140115"/>
                </a:lnTo>
                <a:cubicBezTo>
                  <a:pt x="737588" y="2158746"/>
                  <a:pt x="730187" y="2176614"/>
                  <a:pt x="717014" y="2189787"/>
                </a:cubicBezTo>
                <a:cubicBezTo>
                  <a:pt x="703840" y="2202961"/>
                  <a:pt x="685972" y="2210362"/>
                  <a:pt x="667342" y="2210362"/>
                </a:cubicBezTo>
                <a:lnTo>
                  <a:pt x="70247" y="2210362"/>
                </a:lnTo>
                <a:cubicBezTo>
                  <a:pt x="31450" y="2210362"/>
                  <a:pt x="0" y="2178912"/>
                  <a:pt x="0" y="2140116"/>
                </a:cubicBezTo>
                <a:cubicBezTo>
                  <a:pt x="0" y="2101320"/>
                  <a:pt x="31450" y="2069869"/>
                  <a:pt x="70247" y="2069869"/>
                </a:cubicBezTo>
                <a:lnTo>
                  <a:pt x="140493" y="206986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221036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2210364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2210364">
                <a:moveTo>
                  <a:pt x="70246" y="2069869"/>
                </a:moveTo>
                <a:lnTo>
                  <a:pt x="140493" y="2069869"/>
                </a:lnTo>
                <a:lnTo>
                  <a:pt x="140493" y="2140115"/>
                </a:lnTo>
                <a:cubicBezTo>
                  <a:pt x="140493" y="2168528"/>
                  <a:pt x="123378" y="2194142"/>
                  <a:pt x="97129" y="2205015"/>
                </a:cubicBezTo>
                <a:cubicBezTo>
                  <a:pt x="70879" y="2215888"/>
                  <a:pt x="40665" y="2209878"/>
                  <a:pt x="20575" y="2189787"/>
                </a:cubicBezTo>
                <a:cubicBezTo>
                  <a:pt x="484" y="2169697"/>
                  <a:pt x="-5526" y="2139483"/>
                  <a:pt x="5347" y="2113233"/>
                </a:cubicBezTo>
                <a:cubicBezTo>
                  <a:pt x="16220" y="2086984"/>
                  <a:pt x="41834" y="2069869"/>
                  <a:pt x="70246" y="2069869"/>
                </a:cubicBezTo>
                <a:close/>
              </a:path>
              <a:path w="878083" h="2210364">
                <a:moveTo>
                  <a:pt x="70246" y="2069869"/>
                </a:moveTo>
                <a:cubicBezTo>
                  <a:pt x="89627" y="2069893"/>
                  <a:pt x="105326" y="2085611"/>
                  <a:pt x="105326" y="2104992"/>
                </a:cubicBezTo>
                <a:cubicBezTo>
                  <a:pt x="105326" y="2124373"/>
                  <a:pt x="89627" y="2140091"/>
                  <a:pt x="70246" y="2140115"/>
                </a:cubicBezTo>
                <a:lnTo>
                  <a:pt x="140493" y="2140115"/>
                </a:lnTo>
                <a:cubicBezTo>
                  <a:pt x="140493" y="2168528"/>
                  <a:pt x="123378" y="2194142"/>
                  <a:pt x="97129" y="2205015"/>
                </a:cubicBezTo>
                <a:cubicBezTo>
                  <a:pt x="70879" y="2215888"/>
                  <a:pt x="40665" y="2209878"/>
                  <a:pt x="20575" y="2189787"/>
                </a:cubicBezTo>
                <a:cubicBezTo>
                  <a:pt x="484" y="2169697"/>
                  <a:pt x="-5526" y="2139483"/>
                  <a:pt x="5347" y="2113233"/>
                </a:cubicBezTo>
                <a:cubicBezTo>
                  <a:pt x="16220" y="2086984"/>
                  <a:pt x="41834" y="2069869"/>
                  <a:pt x="70246" y="206986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图象问题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4054" y="762400"/>
            <a:ext cx="9417158" cy="52971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1999593"/>
            <a:ext cx="878081" cy="2859967"/>
          </a:xfrm>
          <a:custGeom>
            <a:gdLst>
              <a:gd name="connsiteX0" fmla="*/ 210739 w 878081"/>
              <a:gd name="connsiteY0" fmla="*/ 0 h 2859967"/>
              <a:gd name="connsiteX1" fmla="*/ 807835 w 878081"/>
              <a:gd name="connsiteY1" fmla="*/ 0 h 2859967"/>
              <a:gd name="connsiteX2" fmla="*/ 832931 w 878081"/>
              <a:gd name="connsiteY2" fmla="*/ 0 h 2859967"/>
              <a:gd name="connsiteX3" fmla="*/ 881218 w 878081"/>
              <a:gd name="connsiteY3" fmla="*/ 56858 h 2859967"/>
              <a:gd name="connsiteX4" fmla="*/ 856122 w 878081"/>
              <a:gd name="connsiteY4" fmla="*/ 127104 h 2859967"/>
              <a:gd name="connsiteX5" fmla="*/ 737588 w 878081"/>
              <a:gd name="connsiteY5" fmla="*/ 140493 h 2859967"/>
              <a:gd name="connsiteX6" fmla="*/ 737588 w 878081"/>
              <a:gd name="connsiteY6" fmla="*/ 2789720 h 2859967"/>
              <a:gd name="connsiteX7" fmla="*/ 737588 w 878081"/>
              <a:gd name="connsiteY7" fmla="*/ 2808351 h 2859967"/>
              <a:gd name="connsiteX8" fmla="*/ 703840 w 878081"/>
              <a:gd name="connsiteY8" fmla="*/ 2852566 h 2859967"/>
              <a:gd name="connsiteX9" fmla="*/ 70246 w 878081"/>
              <a:gd name="connsiteY9" fmla="*/ 2859967 h 2859967"/>
              <a:gd name="connsiteX10" fmla="*/ 31485 w 878081"/>
              <a:gd name="connsiteY10" fmla="*/ 2859918 h 2859967"/>
              <a:gd name="connsiteX11" fmla="*/ 87 w 878081"/>
              <a:gd name="connsiteY11" fmla="*/ 2750959 h 2859967"/>
              <a:gd name="connsiteX12" fmla="*/ 140493 w 878081"/>
              <a:gd name="connsiteY12" fmla="*/ 2719474 h 2859967"/>
              <a:gd name="connsiteX13" fmla="*/ 140493 w 878081"/>
              <a:gd name="connsiteY13" fmla="*/ 70247 h 2859967"/>
              <a:gd name="connsiteX14" fmla="*/ 140493 w 878081"/>
              <a:gd name="connsiteY14" fmla="*/ 31450 h 2859967"/>
              <a:gd name="connsiteX0-1" fmla="*/ 210739 w 878081"/>
              <a:gd name="connsiteY0-2" fmla="*/ 0 h 2859967"/>
              <a:gd name="connsiteX1-3" fmla="*/ 807835 w 878081"/>
              <a:gd name="connsiteY1-4" fmla="*/ 0 h 2859967"/>
              <a:gd name="connsiteX2-5" fmla="*/ 832931 w 878081"/>
              <a:gd name="connsiteY2-6" fmla="*/ 0 h 2859967"/>
              <a:gd name="connsiteX3-7" fmla="*/ 881218 w 878081"/>
              <a:gd name="connsiteY3-8" fmla="*/ 56858 h 2859967"/>
              <a:gd name="connsiteX4-9" fmla="*/ 856122 w 878081"/>
              <a:gd name="connsiteY4-10" fmla="*/ 127104 h 2859967"/>
              <a:gd name="connsiteX5-11" fmla="*/ 210739 w 878081"/>
              <a:gd name="connsiteY5-12" fmla="*/ 140493 h 2859967"/>
              <a:gd name="connsiteX6-13" fmla="*/ 235836 w 878081"/>
              <a:gd name="connsiteY6-14" fmla="*/ 140493 h 2859967"/>
              <a:gd name="connsiteX7-15" fmla="*/ 284123 w 878081"/>
              <a:gd name="connsiteY7-16" fmla="*/ 83635 h 2859967"/>
              <a:gd name="connsiteX8-17" fmla="*/ 259026 w 878081"/>
              <a:gd name="connsiteY8-18" fmla="*/ 13389 h 2859967"/>
              <a:gd name="connsiteX0-19" fmla="*/ 210739 w 878081"/>
              <a:gd name="connsiteY0-20" fmla="*/ 70246 h 2859967"/>
              <a:gd name="connsiteX1-21" fmla="*/ 280986 w 878081"/>
              <a:gd name="connsiteY1-22" fmla="*/ 70246 h 2859967"/>
              <a:gd name="connsiteX2-23" fmla="*/ 280986 w 878081"/>
              <a:gd name="connsiteY2-24" fmla="*/ 109043 h 2859967"/>
              <a:gd name="connsiteX3-25" fmla="*/ 191341 w 878081"/>
              <a:gd name="connsiteY3-26" fmla="*/ 140493 h 2859967"/>
              <a:gd name="connsiteX4-27" fmla="*/ 175616 w 878081"/>
              <a:gd name="connsiteY4-28" fmla="*/ 85972 h 2859967"/>
              <a:gd name="connsiteX0-29" fmla="*/ 70246 w 878081"/>
              <a:gd name="connsiteY0-30" fmla="*/ 2719474 h 2859967"/>
              <a:gd name="connsiteX1-31" fmla="*/ 140493 w 878081"/>
              <a:gd name="connsiteY1-32" fmla="*/ 2719474 h 2859967"/>
              <a:gd name="connsiteX2-33" fmla="*/ 140493 w 878081"/>
              <a:gd name="connsiteY2-34" fmla="*/ 2789720 h 2859967"/>
              <a:gd name="connsiteX3-35" fmla="*/ 140493 w 878081"/>
              <a:gd name="connsiteY3-36" fmla="*/ 2818133 h 2859967"/>
              <a:gd name="connsiteX4-37" fmla="*/ 70879 w 878081"/>
              <a:gd name="connsiteY4-38" fmla="*/ 2865493 h 2859967"/>
              <a:gd name="connsiteX5-39" fmla="*/ 484 w 878081"/>
              <a:gd name="connsiteY5-40" fmla="*/ 2819302 h 2859967"/>
              <a:gd name="connsiteX6-41" fmla="*/ 16220 w 878081"/>
              <a:gd name="connsiteY6-42" fmla="*/ 2736589 h 2859967"/>
              <a:gd name="connsiteX0-43" fmla="*/ 70246 w 878081"/>
              <a:gd name="connsiteY0-44" fmla="*/ 2719474 h 2859967"/>
              <a:gd name="connsiteX1-45" fmla="*/ 89612 w 878081"/>
              <a:gd name="connsiteY1-46" fmla="*/ 2719520 h 2859967"/>
              <a:gd name="connsiteX2-47" fmla="*/ 105286 w 878081"/>
              <a:gd name="connsiteY2-48" fmla="*/ 2773962 h 2859967"/>
              <a:gd name="connsiteX3-49" fmla="*/ 140493 w 878081"/>
              <a:gd name="connsiteY3-50" fmla="*/ 2789720 h 2859967"/>
              <a:gd name="connsiteX4-51" fmla="*/ 140493 w 878081"/>
              <a:gd name="connsiteY4-52" fmla="*/ 2818133 h 2859967"/>
              <a:gd name="connsiteX5-53" fmla="*/ 70879 w 878081"/>
              <a:gd name="connsiteY5-54" fmla="*/ 2865493 h 2859967"/>
              <a:gd name="connsiteX6-55" fmla="*/ 484 w 878081"/>
              <a:gd name="connsiteY6-56" fmla="*/ 2819302 h 2859967"/>
              <a:gd name="connsiteX7-57" fmla="*/ 16220 w 878081"/>
              <a:gd name="connsiteY7-58" fmla="*/ 2736589 h 28599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2859969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789720"/>
                </a:lnTo>
                <a:cubicBezTo>
                  <a:pt x="737588" y="2808351"/>
                  <a:pt x="730187" y="2826219"/>
                  <a:pt x="717014" y="2839392"/>
                </a:cubicBezTo>
                <a:cubicBezTo>
                  <a:pt x="703840" y="2852566"/>
                  <a:pt x="685972" y="2859967"/>
                  <a:pt x="667342" y="2859967"/>
                </a:cubicBezTo>
                <a:lnTo>
                  <a:pt x="70246" y="2859967"/>
                </a:lnTo>
                <a:cubicBezTo>
                  <a:pt x="31485" y="2859918"/>
                  <a:pt x="87" y="2828482"/>
                  <a:pt x="87" y="2789720"/>
                </a:cubicBezTo>
                <a:cubicBezTo>
                  <a:pt x="87" y="2750959"/>
                  <a:pt x="31485" y="2719522"/>
                  <a:pt x="70246" y="2719474"/>
                </a:cubicBezTo>
                <a:lnTo>
                  <a:pt x="140493" y="2719474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2859969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2859969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2859969">
                <a:moveTo>
                  <a:pt x="70246" y="2719474"/>
                </a:moveTo>
                <a:lnTo>
                  <a:pt x="140493" y="2719474"/>
                </a:lnTo>
                <a:lnTo>
                  <a:pt x="140493" y="2789720"/>
                </a:lnTo>
                <a:cubicBezTo>
                  <a:pt x="140493" y="2818133"/>
                  <a:pt x="123378" y="2843747"/>
                  <a:pt x="97129" y="2854620"/>
                </a:cubicBezTo>
                <a:cubicBezTo>
                  <a:pt x="70879" y="2865493"/>
                  <a:pt x="40665" y="2859483"/>
                  <a:pt x="20575" y="2839393"/>
                </a:cubicBezTo>
                <a:cubicBezTo>
                  <a:pt x="484" y="2819302"/>
                  <a:pt x="-5526" y="2789088"/>
                  <a:pt x="5347" y="2762839"/>
                </a:cubicBezTo>
                <a:cubicBezTo>
                  <a:pt x="16220" y="2736589"/>
                  <a:pt x="41834" y="2719474"/>
                  <a:pt x="70246" y="2719474"/>
                </a:cubicBezTo>
                <a:close/>
              </a:path>
              <a:path w="878083" h="2859969">
                <a:moveTo>
                  <a:pt x="70246" y="2719474"/>
                </a:moveTo>
                <a:cubicBezTo>
                  <a:pt x="89612" y="2719520"/>
                  <a:pt x="105286" y="2735232"/>
                  <a:pt x="105286" y="2754597"/>
                </a:cubicBezTo>
                <a:cubicBezTo>
                  <a:pt x="105286" y="2773962"/>
                  <a:pt x="89612" y="2789674"/>
                  <a:pt x="70246" y="2789720"/>
                </a:cubicBezTo>
                <a:lnTo>
                  <a:pt x="140493" y="2789720"/>
                </a:lnTo>
                <a:cubicBezTo>
                  <a:pt x="140493" y="2818133"/>
                  <a:pt x="123378" y="2843747"/>
                  <a:pt x="97129" y="2854620"/>
                </a:cubicBezTo>
                <a:cubicBezTo>
                  <a:pt x="70879" y="2865493"/>
                  <a:pt x="40665" y="2859483"/>
                  <a:pt x="20575" y="2839393"/>
                </a:cubicBezTo>
                <a:cubicBezTo>
                  <a:pt x="484" y="2819302"/>
                  <a:pt x="-5526" y="2789088"/>
                  <a:pt x="5347" y="2762839"/>
                </a:cubicBezTo>
                <a:cubicBezTo>
                  <a:pt x="16220" y="2736589"/>
                  <a:pt x="41834" y="2719474"/>
                  <a:pt x="70246" y="271947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等质量问题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8891" y="787479"/>
            <a:ext cx="9423397" cy="53006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53" y="1997212"/>
            <a:ext cx="878081" cy="2865682"/>
          </a:xfrm>
          <a:custGeom>
            <a:gdLst>
              <a:gd name="connsiteX0" fmla="*/ 210739 w 878081"/>
              <a:gd name="connsiteY0" fmla="*/ 0 h 2865682"/>
              <a:gd name="connsiteX1" fmla="*/ 807835 w 878081"/>
              <a:gd name="connsiteY1" fmla="*/ 0 h 2865682"/>
              <a:gd name="connsiteX2" fmla="*/ 832931 w 878081"/>
              <a:gd name="connsiteY2" fmla="*/ 0 h 2865682"/>
              <a:gd name="connsiteX3" fmla="*/ 881218 w 878081"/>
              <a:gd name="connsiteY3" fmla="*/ 56858 h 2865682"/>
              <a:gd name="connsiteX4" fmla="*/ 856122 w 878081"/>
              <a:gd name="connsiteY4" fmla="*/ 127104 h 2865682"/>
              <a:gd name="connsiteX5" fmla="*/ 737588 w 878081"/>
              <a:gd name="connsiteY5" fmla="*/ 140493 h 2865682"/>
              <a:gd name="connsiteX6" fmla="*/ 737588 w 878081"/>
              <a:gd name="connsiteY6" fmla="*/ 2795435 h 2865682"/>
              <a:gd name="connsiteX7" fmla="*/ 737588 w 878081"/>
              <a:gd name="connsiteY7" fmla="*/ 2814066 h 2865682"/>
              <a:gd name="connsiteX8" fmla="*/ 703840 w 878081"/>
              <a:gd name="connsiteY8" fmla="*/ 2858281 h 2865682"/>
              <a:gd name="connsiteX9" fmla="*/ 70246 w 878081"/>
              <a:gd name="connsiteY9" fmla="*/ 2865682 h 2865682"/>
              <a:gd name="connsiteX10" fmla="*/ 31450 w 878081"/>
              <a:gd name="connsiteY10" fmla="*/ 2865682 h 2865682"/>
              <a:gd name="connsiteX11" fmla="*/ 0 w 878081"/>
              <a:gd name="connsiteY11" fmla="*/ 2756639 h 2865682"/>
              <a:gd name="connsiteX12" fmla="*/ 140493 w 878081"/>
              <a:gd name="connsiteY12" fmla="*/ 2725189 h 2865682"/>
              <a:gd name="connsiteX13" fmla="*/ 140493 w 878081"/>
              <a:gd name="connsiteY13" fmla="*/ 70246 h 2865682"/>
              <a:gd name="connsiteX14" fmla="*/ 140493 w 878081"/>
              <a:gd name="connsiteY14" fmla="*/ 31450 h 2865682"/>
              <a:gd name="connsiteX0-1" fmla="*/ 210739 w 878081"/>
              <a:gd name="connsiteY0-2" fmla="*/ 0 h 2865682"/>
              <a:gd name="connsiteX1-3" fmla="*/ 807835 w 878081"/>
              <a:gd name="connsiteY1-4" fmla="*/ 0 h 2865682"/>
              <a:gd name="connsiteX2-5" fmla="*/ 832931 w 878081"/>
              <a:gd name="connsiteY2-6" fmla="*/ 0 h 2865682"/>
              <a:gd name="connsiteX3-7" fmla="*/ 881218 w 878081"/>
              <a:gd name="connsiteY3-8" fmla="*/ 56858 h 2865682"/>
              <a:gd name="connsiteX4-9" fmla="*/ 856122 w 878081"/>
              <a:gd name="connsiteY4-10" fmla="*/ 127104 h 2865682"/>
              <a:gd name="connsiteX5-11" fmla="*/ 210739 w 878081"/>
              <a:gd name="connsiteY5-12" fmla="*/ 140493 h 2865682"/>
              <a:gd name="connsiteX6-13" fmla="*/ 235836 w 878081"/>
              <a:gd name="connsiteY6-14" fmla="*/ 140493 h 2865682"/>
              <a:gd name="connsiteX7-15" fmla="*/ 284123 w 878081"/>
              <a:gd name="connsiteY7-16" fmla="*/ 83635 h 2865682"/>
              <a:gd name="connsiteX8-17" fmla="*/ 259026 w 878081"/>
              <a:gd name="connsiteY8-18" fmla="*/ 13389 h 2865682"/>
              <a:gd name="connsiteX0-19" fmla="*/ 210739 w 878081"/>
              <a:gd name="connsiteY0-20" fmla="*/ 70246 h 2865682"/>
              <a:gd name="connsiteX1-21" fmla="*/ 280986 w 878081"/>
              <a:gd name="connsiteY1-22" fmla="*/ 70246 h 2865682"/>
              <a:gd name="connsiteX2-23" fmla="*/ 280986 w 878081"/>
              <a:gd name="connsiteY2-24" fmla="*/ 109043 h 2865682"/>
              <a:gd name="connsiteX3-25" fmla="*/ 191341 w 878081"/>
              <a:gd name="connsiteY3-26" fmla="*/ 140493 h 2865682"/>
              <a:gd name="connsiteX4-27" fmla="*/ 175616 w 878081"/>
              <a:gd name="connsiteY4-28" fmla="*/ 85972 h 2865682"/>
              <a:gd name="connsiteX0-29" fmla="*/ 70246 w 878081"/>
              <a:gd name="connsiteY0-30" fmla="*/ 2725189 h 2865682"/>
              <a:gd name="connsiteX1-31" fmla="*/ 140493 w 878081"/>
              <a:gd name="connsiteY1-32" fmla="*/ 2725189 h 2865682"/>
              <a:gd name="connsiteX2-33" fmla="*/ 140493 w 878081"/>
              <a:gd name="connsiteY2-34" fmla="*/ 2795435 h 2865682"/>
              <a:gd name="connsiteX3-35" fmla="*/ 140493 w 878081"/>
              <a:gd name="connsiteY3-36" fmla="*/ 2834232 h 2865682"/>
              <a:gd name="connsiteX4-37" fmla="*/ 31450 w 878081"/>
              <a:gd name="connsiteY4-38" fmla="*/ 2865682 h 2865682"/>
              <a:gd name="connsiteX5-39" fmla="*/ 0 w 878081"/>
              <a:gd name="connsiteY5-40" fmla="*/ 2756639 h 2865682"/>
              <a:gd name="connsiteX0-41" fmla="*/ 70246 w 878081"/>
              <a:gd name="connsiteY0-42" fmla="*/ 2725189 h 2865682"/>
              <a:gd name="connsiteX1-43" fmla="*/ 89645 w 878081"/>
              <a:gd name="connsiteY1-44" fmla="*/ 2725189 h 2865682"/>
              <a:gd name="connsiteX2-45" fmla="*/ 105370 w 878081"/>
              <a:gd name="connsiteY2-46" fmla="*/ 2779710 h 2865682"/>
              <a:gd name="connsiteX3-47" fmla="*/ 140493 w 878081"/>
              <a:gd name="connsiteY3-48" fmla="*/ 2795435 h 2865682"/>
              <a:gd name="connsiteX4-49" fmla="*/ 140493 w 878081"/>
              <a:gd name="connsiteY4-50" fmla="*/ 2834232 h 2865682"/>
              <a:gd name="connsiteX5-51" fmla="*/ 31450 w 878081"/>
              <a:gd name="connsiteY5-52" fmla="*/ 2865682 h 2865682"/>
              <a:gd name="connsiteX6-53" fmla="*/ 0 w 878081"/>
              <a:gd name="connsiteY6-54" fmla="*/ 2756639 h 286568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86568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795435"/>
                </a:lnTo>
                <a:cubicBezTo>
                  <a:pt x="737588" y="2814066"/>
                  <a:pt x="730187" y="2831934"/>
                  <a:pt x="717014" y="2845107"/>
                </a:cubicBezTo>
                <a:cubicBezTo>
                  <a:pt x="703840" y="2858281"/>
                  <a:pt x="685972" y="2865682"/>
                  <a:pt x="667342" y="2865682"/>
                </a:cubicBezTo>
                <a:lnTo>
                  <a:pt x="70246" y="2865682"/>
                </a:lnTo>
                <a:cubicBezTo>
                  <a:pt x="31450" y="2865682"/>
                  <a:pt x="0" y="2834232"/>
                  <a:pt x="0" y="2795435"/>
                </a:cubicBezTo>
                <a:cubicBezTo>
                  <a:pt x="0" y="2756639"/>
                  <a:pt x="31450" y="2725189"/>
                  <a:pt x="70246" y="2725189"/>
                </a:cubicBezTo>
                <a:lnTo>
                  <a:pt x="140493" y="272518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86568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86568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865682">
                <a:moveTo>
                  <a:pt x="70246" y="2725189"/>
                </a:moveTo>
                <a:lnTo>
                  <a:pt x="140493" y="2725189"/>
                </a:lnTo>
                <a:lnTo>
                  <a:pt x="140493" y="2795435"/>
                </a:lnTo>
                <a:cubicBezTo>
                  <a:pt x="140493" y="2834232"/>
                  <a:pt x="109042" y="2865682"/>
                  <a:pt x="70246" y="2865682"/>
                </a:cubicBezTo>
                <a:cubicBezTo>
                  <a:pt x="31450" y="2865682"/>
                  <a:pt x="0" y="2834231"/>
                  <a:pt x="0" y="2795435"/>
                </a:cubicBezTo>
                <a:cubicBezTo>
                  <a:pt x="0" y="2756639"/>
                  <a:pt x="31450" y="2725189"/>
                  <a:pt x="70246" y="2725189"/>
                </a:cubicBezTo>
                <a:close/>
              </a:path>
              <a:path w="878081" h="2865682">
                <a:moveTo>
                  <a:pt x="70246" y="2725189"/>
                </a:moveTo>
                <a:cubicBezTo>
                  <a:pt x="89645" y="2725189"/>
                  <a:pt x="105370" y="2740914"/>
                  <a:pt x="105370" y="2760312"/>
                </a:cubicBezTo>
                <a:cubicBezTo>
                  <a:pt x="105370" y="2779710"/>
                  <a:pt x="89645" y="2795436"/>
                  <a:pt x="70246" y="2795435"/>
                </a:cubicBezTo>
                <a:lnTo>
                  <a:pt x="140493" y="2795435"/>
                </a:lnTo>
                <a:cubicBezTo>
                  <a:pt x="140493" y="2834232"/>
                  <a:pt x="109042" y="2865682"/>
                  <a:pt x="70246" y="2865682"/>
                </a:cubicBezTo>
                <a:cubicBezTo>
                  <a:pt x="31450" y="2865682"/>
                  <a:pt x="0" y="2834231"/>
                  <a:pt x="0" y="2795435"/>
                </a:cubicBezTo>
                <a:cubicBezTo>
                  <a:pt x="0" y="2756639"/>
                  <a:pt x="31450" y="2725189"/>
                  <a:pt x="70246" y="272518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等密度问题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9362" y="792842"/>
            <a:ext cx="9386135" cy="52797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53" y="2273303"/>
            <a:ext cx="878081" cy="2312279"/>
          </a:xfrm>
          <a:custGeom>
            <a:gdLst>
              <a:gd name="connsiteX0" fmla="*/ 210739 w 878081"/>
              <a:gd name="connsiteY0" fmla="*/ 0 h 2312279"/>
              <a:gd name="connsiteX1" fmla="*/ 807835 w 878081"/>
              <a:gd name="connsiteY1" fmla="*/ 0 h 2312279"/>
              <a:gd name="connsiteX2" fmla="*/ 832931 w 878081"/>
              <a:gd name="connsiteY2" fmla="*/ 0 h 2312279"/>
              <a:gd name="connsiteX3" fmla="*/ 881218 w 878081"/>
              <a:gd name="connsiteY3" fmla="*/ 56858 h 2312279"/>
              <a:gd name="connsiteX4" fmla="*/ 856122 w 878081"/>
              <a:gd name="connsiteY4" fmla="*/ 127104 h 2312279"/>
              <a:gd name="connsiteX5" fmla="*/ 737588 w 878081"/>
              <a:gd name="connsiteY5" fmla="*/ 140493 h 2312279"/>
              <a:gd name="connsiteX6" fmla="*/ 737588 w 878081"/>
              <a:gd name="connsiteY6" fmla="*/ 2242033 h 2312279"/>
              <a:gd name="connsiteX7" fmla="*/ 737588 w 878081"/>
              <a:gd name="connsiteY7" fmla="*/ 2260663 h 2312279"/>
              <a:gd name="connsiteX8" fmla="*/ 703840 w 878081"/>
              <a:gd name="connsiteY8" fmla="*/ 2304879 h 2312279"/>
              <a:gd name="connsiteX9" fmla="*/ 70246 w 878081"/>
              <a:gd name="connsiteY9" fmla="*/ 2312280 h 2312279"/>
              <a:gd name="connsiteX10" fmla="*/ 31450 w 878081"/>
              <a:gd name="connsiteY10" fmla="*/ 2312280 h 2312279"/>
              <a:gd name="connsiteX11" fmla="*/ 0 w 878081"/>
              <a:gd name="connsiteY11" fmla="*/ 2203237 h 2312279"/>
              <a:gd name="connsiteX12" fmla="*/ 140493 w 878081"/>
              <a:gd name="connsiteY12" fmla="*/ 2171786 h 2312279"/>
              <a:gd name="connsiteX13" fmla="*/ 140493 w 878081"/>
              <a:gd name="connsiteY13" fmla="*/ 70246 h 2312279"/>
              <a:gd name="connsiteX14" fmla="*/ 140493 w 878081"/>
              <a:gd name="connsiteY14" fmla="*/ 31450 h 2312279"/>
              <a:gd name="connsiteX0-1" fmla="*/ 210739 w 878081"/>
              <a:gd name="connsiteY0-2" fmla="*/ 0 h 2312279"/>
              <a:gd name="connsiteX1-3" fmla="*/ 807835 w 878081"/>
              <a:gd name="connsiteY1-4" fmla="*/ 0 h 2312279"/>
              <a:gd name="connsiteX2-5" fmla="*/ 832931 w 878081"/>
              <a:gd name="connsiteY2-6" fmla="*/ 0 h 2312279"/>
              <a:gd name="connsiteX3-7" fmla="*/ 881218 w 878081"/>
              <a:gd name="connsiteY3-8" fmla="*/ 56858 h 2312279"/>
              <a:gd name="connsiteX4-9" fmla="*/ 856122 w 878081"/>
              <a:gd name="connsiteY4-10" fmla="*/ 127104 h 2312279"/>
              <a:gd name="connsiteX5-11" fmla="*/ 210739 w 878081"/>
              <a:gd name="connsiteY5-12" fmla="*/ 140493 h 2312279"/>
              <a:gd name="connsiteX6-13" fmla="*/ 235836 w 878081"/>
              <a:gd name="connsiteY6-14" fmla="*/ 140493 h 2312279"/>
              <a:gd name="connsiteX7-15" fmla="*/ 284123 w 878081"/>
              <a:gd name="connsiteY7-16" fmla="*/ 83635 h 2312279"/>
              <a:gd name="connsiteX8-17" fmla="*/ 259026 w 878081"/>
              <a:gd name="connsiteY8-18" fmla="*/ 13389 h 2312279"/>
              <a:gd name="connsiteX0-19" fmla="*/ 210739 w 878081"/>
              <a:gd name="connsiteY0-20" fmla="*/ 70246 h 2312279"/>
              <a:gd name="connsiteX1-21" fmla="*/ 280986 w 878081"/>
              <a:gd name="connsiteY1-22" fmla="*/ 70246 h 2312279"/>
              <a:gd name="connsiteX2-23" fmla="*/ 280986 w 878081"/>
              <a:gd name="connsiteY2-24" fmla="*/ 109043 h 2312279"/>
              <a:gd name="connsiteX3-25" fmla="*/ 191341 w 878081"/>
              <a:gd name="connsiteY3-26" fmla="*/ 140493 h 2312279"/>
              <a:gd name="connsiteX4-27" fmla="*/ 175616 w 878081"/>
              <a:gd name="connsiteY4-28" fmla="*/ 85972 h 2312279"/>
              <a:gd name="connsiteX0-29" fmla="*/ 70246 w 878081"/>
              <a:gd name="connsiteY0-30" fmla="*/ 2171786 h 2312279"/>
              <a:gd name="connsiteX1-31" fmla="*/ 140493 w 878081"/>
              <a:gd name="connsiteY1-32" fmla="*/ 2171786 h 2312279"/>
              <a:gd name="connsiteX2-33" fmla="*/ 140493 w 878081"/>
              <a:gd name="connsiteY2-34" fmla="*/ 2242033 h 2312279"/>
              <a:gd name="connsiteX3-35" fmla="*/ 140493 w 878081"/>
              <a:gd name="connsiteY3-36" fmla="*/ 2270445 h 2312279"/>
              <a:gd name="connsiteX4-37" fmla="*/ 70879 w 878081"/>
              <a:gd name="connsiteY4-38" fmla="*/ 2317805 h 2312279"/>
              <a:gd name="connsiteX5-39" fmla="*/ 484 w 878081"/>
              <a:gd name="connsiteY5-40" fmla="*/ 2271615 h 2312279"/>
              <a:gd name="connsiteX6-41" fmla="*/ 16220 w 878081"/>
              <a:gd name="connsiteY6-42" fmla="*/ 2188902 h 2312279"/>
              <a:gd name="connsiteX0-43" fmla="*/ 70246 w 878081"/>
              <a:gd name="connsiteY0-44" fmla="*/ 2171786 h 2312279"/>
              <a:gd name="connsiteX1-45" fmla="*/ 89627 w 878081"/>
              <a:gd name="connsiteY1-46" fmla="*/ 2171811 h 2312279"/>
              <a:gd name="connsiteX2-47" fmla="*/ 105326 w 878081"/>
              <a:gd name="connsiteY2-48" fmla="*/ 2226291 h 2312279"/>
              <a:gd name="connsiteX3-49" fmla="*/ 140493 w 878081"/>
              <a:gd name="connsiteY3-50" fmla="*/ 2242033 h 2312279"/>
              <a:gd name="connsiteX4-51" fmla="*/ 140493 w 878081"/>
              <a:gd name="connsiteY4-52" fmla="*/ 2270445 h 2312279"/>
              <a:gd name="connsiteX5-53" fmla="*/ 70879 w 878081"/>
              <a:gd name="connsiteY5-54" fmla="*/ 2317805 h 2312279"/>
              <a:gd name="connsiteX6-55" fmla="*/ 484 w 878081"/>
              <a:gd name="connsiteY6-56" fmla="*/ 2271615 h 2312279"/>
              <a:gd name="connsiteX7-57" fmla="*/ 16220 w 878081"/>
              <a:gd name="connsiteY7-58" fmla="*/ 2188902 h 2312279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231228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242033"/>
                </a:lnTo>
                <a:cubicBezTo>
                  <a:pt x="737588" y="2260663"/>
                  <a:pt x="730187" y="2278531"/>
                  <a:pt x="717014" y="2291705"/>
                </a:cubicBezTo>
                <a:cubicBezTo>
                  <a:pt x="703840" y="2304879"/>
                  <a:pt x="685972" y="2312280"/>
                  <a:pt x="667342" y="2312280"/>
                </a:cubicBezTo>
                <a:lnTo>
                  <a:pt x="70246" y="2312280"/>
                </a:lnTo>
                <a:cubicBezTo>
                  <a:pt x="31450" y="2312280"/>
                  <a:pt x="0" y="2280829"/>
                  <a:pt x="0" y="2242033"/>
                </a:cubicBezTo>
                <a:cubicBezTo>
                  <a:pt x="0" y="2203237"/>
                  <a:pt x="31450" y="2171786"/>
                  <a:pt x="70246" y="2171786"/>
                </a:cubicBezTo>
                <a:lnTo>
                  <a:pt x="140493" y="2171786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231228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231228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2312282">
                <a:moveTo>
                  <a:pt x="70246" y="2171786"/>
                </a:moveTo>
                <a:lnTo>
                  <a:pt x="140493" y="2171786"/>
                </a:lnTo>
                <a:lnTo>
                  <a:pt x="140493" y="2242033"/>
                </a:lnTo>
                <a:cubicBezTo>
                  <a:pt x="140493" y="2270445"/>
                  <a:pt x="123378" y="2296060"/>
                  <a:pt x="97129" y="2306932"/>
                </a:cubicBezTo>
                <a:cubicBezTo>
                  <a:pt x="70879" y="2317805"/>
                  <a:pt x="40665" y="2311795"/>
                  <a:pt x="20575" y="2291705"/>
                </a:cubicBezTo>
                <a:cubicBezTo>
                  <a:pt x="484" y="2271615"/>
                  <a:pt x="-5526" y="2241400"/>
                  <a:pt x="5347" y="2215151"/>
                </a:cubicBezTo>
                <a:cubicBezTo>
                  <a:pt x="16220" y="2188902"/>
                  <a:pt x="41834" y="2171787"/>
                  <a:pt x="70246" y="2171786"/>
                </a:cubicBezTo>
                <a:close/>
              </a:path>
              <a:path w="878083" h="2312282">
                <a:moveTo>
                  <a:pt x="70246" y="2171786"/>
                </a:moveTo>
                <a:cubicBezTo>
                  <a:pt x="89627" y="2171811"/>
                  <a:pt x="105326" y="2187529"/>
                  <a:pt x="105326" y="2206910"/>
                </a:cubicBezTo>
                <a:cubicBezTo>
                  <a:pt x="105326" y="2226291"/>
                  <a:pt x="89627" y="2242009"/>
                  <a:pt x="70246" y="2242033"/>
                </a:cubicBezTo>
                <a:lnTo>
                  <a:pt x="140493" y="2242033"/>
                </a:lnTo>
                <a:cubicBezTo>
                  <a:pt x="140493" y="2270445"/>
                  <a:pt x="123378" y="2296060"/>
                  <a:pt x="97129" y="2306932"/>
                </a:cubicBezTo>
                <a:cubicBezTo>
                  <a:pt x="70879" y="2317805"/>
                  <a:pt x="40665" y="2311795"/>
                  <a:pt x="20575" y="2291705"/>
                </a:cubicBezTo>
                <a:cubicBezTo>
                  <a:pt x="484" y="2271615"/>
                  <a:pt x="-5526" y="2241400"/>
                  <a:pt x="5347" y="2215151"/>
                </a:cubicBezTo>
                <a:cubicBezTo>
                  <a:pt x="16220" y="2188902"/>
                  <a:pt x="41834" y="2171787"/>
                  <a:pt x="70246" y="2171786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空心问题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2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5653" y="783317"/>
            <a:ext cx="9409862" cy="52930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3244" y="2253663"/>
            <a:ext cx="878081" cy="2347522"/>
          </a:xfrm>
          <a:custGeom>
            <a:gdLst>
              <a:gd name="connsiteX0" fmla="*/ 210739 w 878081"/>
              <a:gd name="connsiteY0" fmla="*/ 0 h 2347522"/>
              <a:gd name="connsiteX1" fmla="*/ 807835 w 878081"/>
              <a:gd name="connsiteY1" fmla="*/ 0 h 2347522"/>
              <a:gd name="connsiteX2" fmla="*/ 832931 w 878081"/>
              <a:gd name="connsiteY2" fmla="*/ 0 h 2347522"/>
              <a:gd name="connsiteX3" fmla="*/ 881218 w 878081"/>
              <a:gd name="connsiteY3" fmla="*/ 56858 h 2347522"/>
              <a:gd name="connsiteX4" fmla="*/ 856122 w 878081"/>
              <a:gd name="connsiteY4" fmla="*/ 127104 h 2347522"/>
              <a:gd name="connsiteX5" fmla="*/ 737588 w 878081"/>
              <a:gd name="connsiteY5" fmla="*/ 140493 h 2347522"/>
              <a:gd name="connsiteX6" fmla="*/ 737588 w 878081"/>
              <a:gd name="connsiteY6" fmla="*/ 2277276 h 2347522"/>
              <a:gd name="connsiteX7" fmla="*/ 737588 w 878081"/>
              <a:gd name="connsiteY7" fmla="*/ 2316071 h 2347522"/>
              <a:gd name="connsiteX8" fmla="*/ 70246 w 878081"/>
              <a:gd name="connsiteY8" fmla="*/ 2347522 h 2347522"/>
              <a:gd name="connsiteX9" fmla="*/ 31450 w 878081"/>
              <a:gd name="connsiteY9" fmla="*/ 2347522 h 2347522"/>
              <a:gd name="connsiteX10" fmla="*/ 0 w 878081"/>
              <a:gd name="connsiteY10" fmla="*/ 2238479 h 2347522"/>
              <a:gd name="connsiteX11" fmla="*/ 140493 w 878081"/>
              <a:gd name="connsiteY11" fmla="*/ 2207029 h 2347522"/>
              <a:gd name="connsiteX12" fmla="*/ 140493 w 878081"/>
              <a:gd name="connsiteY12" fmla="*/ 70246 h 2347522"/>
              <a:gd name="connsiteX13" fmla="*/ 140493 w 878081"/>
              <a:gd name="connsiteY13" fmla="*/ 31450 h 2347522"/>
              <a:gd name="connsiteX0-1" fmla="*/ 210739 w 878081"/>
              <a:gd name="connsiteY0-2" fmla="*/ 0 h 2347522"/>
              <a:gd name="connsiteX1-3" fmla="*/ 807835 w 878081"/>
              <a:gd name="connsiteY1-4" fmla="*/ 0 h 2347522"/>
              <a:gd name="connsiteX2-5" fmla="*/ 832931 w 878081"/>
              <a:gd name="connsiteY2-6" fmla="*/ 0 h 2347522"/>
              <a:gd name="connsiteX3-7" fmla="*/ 881218 w 878081"/>
              <a:gd name="connsiteY3-8" fmla="*/ 56858 h 2347522"/>
              <a:gd name="connsiteX4-9" fmla="*/ 856122 w 878081"/>
              <a:gd name="connsiteY4-10" fmla="*/ 127104 h 2347522"/>
              <a:gd name="connsiteX5-11" fmla="*/ 210739 w 878081"/>
              <a:gd name="connsiteY5-12" fmla="*/ 140493 h 2347522"/>
              <a:gd name="connsiteX6-13" fmla="*/ 235836 w 878081"/>
              <a:gd name="connsiteY6-14" fmla="*/ 140493 h 2347522"/>
              <a:gd name="connsiteX7-15" fmla="*/ 284123 w 878081"/>
              <a:gd name="connsiteY7-16" fmla="*/ 83635 h 2347522"/>
              <a:gd name="connsiteX8-17" fmla="*/ 259026 w 878081"/>
              <a:gd name="connsiteY8-18" fmla="*/ 13389 h 2347522"/>
              <a:gd name="connsiteX0-19" fmla="*/ 210739 w 878081"/>
              <a:gd name="connsiteY0-20" fmla="*/ 70246 h 2347522"/>
              <a:gd name="connsiteX1-21" fmla="*/ 280986 w 878081"/>
              <a:gd name="connsiteY1-22" fmla="*/ 70246 h 2347522"/>
              <a:gd name="connsiteX2-23" fmla="*/ 280986 w 878081"/>
              <a:gd name="connsiteY2-24" fmla="*/ 109043 h 2347522"/>
              <a:gd name="connsiteX3-25" fmla="*/ 191341 w 878081"/>
              <a:gd name="connsiteY3-26" fmla="*/ 140493 h 2347522"/>
              <a:gd name="connsiteX4-27" fmla="*/ 175616 w 878081"/>
              <a:gd name="connsiteY4-28" fmla="*/ 85972 h 2347522"/>
              <a:gd name="connsiteX0-29" fmla="*/ 70246 w 878081"/>
              <a:gd name="connsiteY0-30" fmla="*/ 2207029 h 2347522"/>
              <a:gd name="connsiteX1-31" fmla="*/ 140493 w 878081"/>
              <a:gd name="connsiteY1-32" fmla="*/ 2207029 h 2347522"/>
              <a:gd name="connsiteX2-33" fmla="*/ 140493 w 878081"/>
              <a:gd name="connsiteY2-34" fmla="*/ 2277276 h 2347522"/>
              <a:gd name="connsiteX3-35" fmla="*/ 140493 w 878081"/>
              <a:gd name="connsiteY3-36" fmla="*/ 2316072 h 2347522"/>
              <a:gd name="connsiteX4-37" fmla="*/ 31450 w 878081"/>
              <a:gd name="connsiteY4-38" fmla="*/ 2347522 h 2347522"/>
              <a:gd name="connsiteX5-39" fmla="*/ 0 w 878081"/>
              <a:gd name="connsiteY5-40" fmla="*/ 2238479 h 2347522"/>
              <a:gd name="connsiteX0-41" fmla="*/ 70246 w 878081"/>
              <a:gd name="connsiteY0-42" fmla="*/ 2207029 h 2347522"/>
              <a:gd name="connsiteX1-43" fmla="*/ 89645 w 878081"/>
              <a:gd name="connsiteY1-44" fmla="*/ 2207029 h 2347522"/>
              <a:gd name="connsiteX2-45" fmla="*/ 105370 w 878081"/>
              <a:gd name="connsiteY2-46" fmla="*/ 2261550 h 2347522"/>
              <a:gd name="connsiteX3-47" fmla="*/ 140493 w 878081"/>
              <a:gd name="connsiteY3-48" fmla="*/ 2277276 h 2347522"/>
              <a:gd name="connsiteX4-49" fmla="*/ 140493 w 878081"/>
              <a:gd name="connsiteY4-50" fmla="*/ 2316072 h 2347522"/>
              <a:gd name="connsiteX5-51" fmla="*/ 31450 w 878081"/>
              <a:gd name="connsiteY5-52" fmla="*/ 2347522 h 2347522"/>
              <a:gd name="connsiteX6-53" fmla="*/ 0 w 878081"/>
              <a:gd name="connsiteY6-54" fmla="*/ 2238479 h 234752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34752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277276"/>
                </a:lnTo>
                <a:cubicBezTo>
                  <a:pt x="737588" y="2316071"/>
                  <a:pt x="706138" y="2347522"/>
                  <a:pt x="667342" y="2347522"/>
                </a:cubicBezTo>
                <a:lnTo>
                  <a:pt x="70246" y="2347522"/>
                </a:lnTo>
                <a:cubicBezTo>
                  <a:pt x="31450" y="2347522"/>
                  <a:pt x="0" y="2316072"/>
                  <a:pt x="0" y="2277276"/>
                </a:cubicBezTo>
                <a:cubicBezTo>
                  <a:pt x="0" y="2238479"/>
                  <a:pt x="31450" y="2207029"/>
                  <a:pt x="70246" y="2207029"/>
                </a:cubicBezTo>
                <a:lnTo>
                  <a:pt x="140493" y="22070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34752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34752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347522">
                <a:moveTo>
                  <a:pt x="70246" y="2207029"/>
                </a:moveTo>
                <a:lnTo>
                  <a:pt x="140493" y="2207029"/>
                </a:lnTo>
                <a:lnTo>
                  <a:pt x="140493" y="2277276"/>
                </a:lnTo>
                <a:cubicBezTo>
                  <a:pt x="140493" y="2316072"/>
                  <a:pt x="109042" y="2347522"/>
                  <a:pt x="70246" y="2347522"/>
                </a:cubicBezTo>
                <a:cubicBezTo>
                  <a:pt x="31450" y="2347522"/>
                  <a:pt x="0" y="2316071"/>
                  <a:pt x="0" y="2277275"/>
                </a:cubicBezTo>
                <a:cubicBezTo>
                  <a:pt x="0" y="2238479"/>
                  <a:pt x="31450" y="2207029"/>
                  <a:pt x="70246" y="2207029"/>
                </a:cubicBezTo>
                <a:close/>
              </a:path>
              <a:path w="878081" h="2347522">
                <a:moveTo>
                  <a:pt x="70246" y="2207029"/>
                </a:moveTo>
                <a:cubicBezTo>
                  <a:pt x="89645" y="2207029"/>
                  <a:pt x="105370" y="2222754"/>
                  <a:pt x="105370" y="2242152"/>
                </a:cubicBezTo>
                <a:cubicBezTo>
                  <a:pt x="105370" y="2261550"/>
                  <a:pt x="89645" y="2277276"/>
                  <a:pt x="70246" y="2277276"/>
                </a:cubicBezTo>
                <a:lnTo>
                  <a:pt x="140493" y="2277276"/>
                </a:lnTo>
                <a:cubicBezTo>
                  <a:pt x="140493" y="2316072"/>
                  <a:pt x="109042" y="2347522"/>
                  <a:pt x="70246" y="2347522"/>
                </a:cubicBezTo>
                <a:cubicBezTo>
                  <a:pt x="31450" y="2347522"/>
                  <a:pt x="0" y="2316071"/>
                  <a:pt x="0" y="2277275"/>
                </a:cubicBezTo>
                <a:cubicBezTo>
                  <a:pt x="0" y="2238479"/>
                  <a:pt x="31450" y="2207029"/>
                  <a:pt x="70246" y="22070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混合问题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2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8206" y="778564"/>
            <a:ext cx="9416625" cy="529685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宽屏</PresentationFormat>
  <Paragraphs>234</Paragraphs>
  <Slides>22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等线 Light</vt:lpstr>
      <vt:lpstr>等线</vt:lpstr>
      <vt:lpstr>Calibri Light</vt:lpstr>
      <vt:lpstr>Calibri</vt:lpstr>
      <vt:lpstr>楷体</vt:lpstr>
      <vt:lpstr>宋体</vt:lpstr>
      <vt:lpstr>微软雅黑</vt:lpstr>
      <vt:lpstr>新宋体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2025-06-29T09:28:00Z</dcterms:created>
  <dcterms:modified xsi:type="dcterms:W3CDTF">2025-06-30T08:07:15Z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pplicationName">
    <vt:lpwstr>EasiNote5</vt:lpwstr>
  </property>
  <property fmtid="{D5CDD505-2E9C-101B-9397-08002B2CF9AE}" pid="3" name="ApplicationVersion">
    <vt:lpwstr>5.2.4.8933</vt:lpwstr>
  </property>
  <property fmtid="{D5CDD505-2E9C-101B-9397-08002B2CF9AE}" pid="4" name="EasiNoteAuthor">
    <vt:lpwstr>bd3f1691b77640718202ded2e3c70d82</vt:lpwstr>
  </property>
  <property fmtid="{D5CDD505-2E9C-101B-9397-08002B2CF9AE}" pid="5" name="EasiNoteCoursewareInfo">
    <vt:lpwstr>358b0687-4519-443e-8ef3-45ca29db8b7b:58</vt:lpwstr>
  </property>
  <property fmtid="{D5CDD505-2E9C-101B-9397-08002B2CF9AE}" pid="6" name="EasiNoteDocumentName">
    <vt:lpwstr>6.4 密度的应用</vt:lpwstr>
  </property>
  <property fmtid="{D5CDD505-2E9C-101B-9397-08002B2CF9AE}" pid="7" name="EasiNoteUpstreamCoursewareInfo_0">
    <vt:lpwstr>cb35b752-a5cf-4a0c-afb6-3f03deb26e0d</vt:lpwstr>
  </property>
  <property fmtid="{D5CDD505-2E9C-101B-9397-08002B2CF9AE}" pid="8" name="EasiNoteUpstreamCoursewareInfo_1">
    <vt:lpwstr>29054788-e733-4c20-803f-ba247e3f37c3</vt:lpwstr>
  </property>
  <property fmtid="{D5CDD505-2E9C-101B-9397-08002B2CF9AE}" pid="9" name="EasiNoteUpstreamCoursewareInfo_2">
    <vt:lpwstr>358b0687-4519-443e-8ef3-45ca29db8b7b</vt:lpwstr>
  </property>
  <property fmtid="{D5CDD505-2E9C-101B-9397-08002B2CF9AE}" pid="10" name="ICV">
    <vt:lpwstr>2FE0AF6F671B4DD1A7D4C00083A001B0_12</vt:lpwstr>
  </property>
  <property fmtid="{D5CDD505-2E9C-101B-9397-08002B2CF9AE}" pid="11" name="KSOProductBuildVer">
    <vt:lpwstr>2052-12.1.0.21541</vt:lpwstr>
  </property>
</Properties>
</file>