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264636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7.png"/><Relationship Id="rId10" Type="http://schemas.openxmlformats.org/officeDocument/2006/relationships/image" Target="../media/image37.png"/><Relationship Id="rId4" Type="http://schemas.openxmlformats.org/officeDocument/2006/relationships/image" Target="../media/image46.png"/><Relationship Id="rId9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3.png"/><Relationship Id="rId5" Type="http://schemas.openxmlformats.org/officeDocument/2006/relationships/image" Target="../media/image47.png"/><Relationship Id="rId10" Type="http://schemas.openxmlformats.org/officeDocument/2006/relationships/image" Target="../media/image37.png"/><Relationship Id="rId4" Type="http://schemas.openxmlformats.org/officeDocument/2006/relationships/image" Target="../media/image46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2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32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.png"/><Relationship Id="rId7" Type="http://schemas.openxmlformats.org/officeDocument/2006/relationships/image" Target="../media/image7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2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.png"/><Relationship Id="rId7" Type="http://schemas.openxmlformats.org/officeDocument/2006/relationships/image" Target="../media/image7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52.png"/><Relationship Id="rId5" Type="http://schemas.openxmlformats.org/officeDocument/2006/relationships/image" Target="../media/image71.png"/><Relationship Id="rId10" Type="http://schemas.openxmlformats.org/officeDocument/2006/relationships/image" Target="../media/image21.png"/><Relationship Id="rId4" Type="http://schemas.openxmlformats.org/officeDocument/2006/relationships/image" Target="../media/image70.png"/><Relationship Id="rId9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5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8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84.png"/><Relationship Id="rId5" Type="http://schemas.openxmlformats.org/officeDocument/2006/relationships/image" Target="../media/image71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0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0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2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3" Type="http://schemas.openxmlformats.org/officeDocument/2006/relationships/image" Target="../media/image119.png"/><Relationship Id="rId21" Type="http://schemas.openxmlformats.org/officeDocument/2006/relationships/image" Target="../media/image135.png"/><Relationship Id="rId7" Type="http://schemas.openxmlformats.org/officeDocument/2006/relationships/image" Target="../media/image123.png"/><Relationship Id="rId12" Type="http://schemas.openxmlformats.org/officeDocument/2006/relationships/image" Target="../media/image127.png"/><Relationship Id="rId17" Type="http://schemas.openxmlformats.org/officeDocument/2006/relationships/image" Target="../media/image132.png"/><Relationship Id="rId2" Type="http://schemas.openxmlformats.org/officeDocument/2006/relationships/image" Target="../media/image118.png"/><Relationship Id="rId16" Type="http://schemas.openxmlformats.org/officeDocument/2006/relationships/image" Target="../media/image131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6.png"/><Relationship Id="rId5" Type="http://schemas.openxmlformats.org/officeDocument/2006/relationships/image" Target="../media/image121.png"/><Relationship Id="rId15" Type="http://schemas.openxmlformats.org/officeDocument/2006/relationships/image" Target="../media/image130.png"/><Relationship Id="rId10" Type="http://schemas.openxmlformats.org/officeDocument/2006/relationships/image" Target="../media/image125.png"/><Relationship Id="rId19" Type="http://schemas.openxmlformats.org/officeDocument/2006/relationships/image" Target="../media/image134.png"/><Relationship Id="rId4" Type="http://schemas.openxmlformats.org/officeDocument/2006/relationships/image" Target="../media/image120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3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467100" y="2162175"/>
          <a:ext cx="5514975" cy="2162175"/>
          <a:chOff x="3467100" y="2162175"/>
          <a:chExt cx="5514975" cy="2162175"/>
        </a:xfrm>
      </p:grpSpPr>
      <p:sp>
        <p:nvSpPr>
          <p:cNvPr id="2" name="文本框 1"/>
          <p:cNvSpPr txBox="1"/>
          <p:nvPr/>
        </p:nvSpPr>
        <p:spPr>
          <a:xfrm>
            <a:off x="2195736" y="1635646"/>
            <a:ext cx="3960440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fontAlgn="base">
              <a:lnSpc>
                <a:spcPct val="125000"/>
              </a:lnSpc>
            </a:pPr>
            <a:r>
              <a:rPr lang="en-US" sz="4800" u="none" spc="0" dirty="0" err="1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电流的测量</a:t>
            </a:r>
            <a:endParaRPr lang="en-US" sz="4800" u="none" spc="0" dirty="0">
              <a:solidFill>
                <a:srgbClr val="FFFFFF">
                  <a:alpha val="100000"/>
                </a:srgbClr>
              </a:solidFill>
              <a:latin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485775" y="428625"/>
          <a:ext cx="9134475" cy="3695700"/>
          <a:chOff x="485775" y="428625"/>
          <a:chExt cx="9134475" cy="3695700"/>
        </a:xfrm>
      </p:grpSpPr>
      <p:sp>
        <p:nvSpPr>
          <p:cNvPr id="2" name="文本框 1"/>
          <p:cNvSpPr txBox="1"/>
          <p:nvPr/>
        </p:nvSpPr>
        <p:spPr>
          <a:xfrm>
            <a:off x="1009650" y="42862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电力机车和手机工作时的电流有什么不同？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352550"/>
            <a:ext cx="2638425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657850" y="1428750"/>
            <a:ext cx="2143125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1466850" y="3686175"/>
            <a:ext cx="7667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电机车的电流强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5924550" y="3695700"/>
            <a:ext cx="3209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手机的电流弱</a:t>
            </a:r>
            <a:r>
              <a:t/>
            </a:r>
            <a:br/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" y="428625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38175" y="257175"/>
          <a:ext cx="9134475" cy="4600575"/>
          <a:chOff x="638175" y="257175"/>
          <a:chExt cx="9134475" cy="4600575"/>
        </a:xfrm>
      </p:grpSpPr>
      <p:sp>
        <p:nvSpPr>
          <p:cNvPr id="2" name="文本框 1"/>
          <p:cNvSpPr txBox="1"/>
          <p:nvPr/>
        </p:nvSpPr>
        <p:spPr>
          <a:xfrm>
            <a:off x="3286125" y="257175"/>
            <a:ext cx="5848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水流有强弱之分</a:t>
            </a:r>
            <a:r>
              <a:t/>
            </a:r>
            <a:br/>
            <a:endParaRPr/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942975"/>
            <a:ext cx="2857500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942975"/>
            <a:ext cx="2857500" cy="19621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1104900" y="3333750"/>
            <a:ext cx="802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电流看不见摸不着，是否也和水流一样分强弱呢？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71575" y="4152900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那你怎么能判断电流有强弱呢？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3362325"/>
            <a:ext cx="419100" cy="4191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4181475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990600" y="466725"/>
          <a:ext cx="9543681" cy="5191125"/>
          <a:chOff x="-990600" y="466725"/>
          <a:chExt cx="9543681" cy="5191125"/>
        </a:xfrm>
      </p:grpSpPr>
      <p:sp>
        <p:nvSpPr>
          <p:cNvPr id="2" name="文本框 1"/>
          <p:cNvSpPr txBox="1"/>
          <p:nvPr/>
        </p:nvSpPr>
        <p:spPr>
          <a:xfrm>
            <a:off x="533400" y="466725"/>
            <a:ext cx="8601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实验：两节干电池、一个小灯泡、一个开关和一些导线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52550" y="1371600"/>
            <a:ext cx="7781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分别用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一节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电池和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两节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电池做电源，比较小灯泡的亮度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00500" y="2381250"/>
            <a:ext cx="428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657350"/>
            <a:ext cx="3505200" cy="209550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2809875"/>
            <a:ext cx="4238256" cy="23812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990600" y="2781300"/>
            <a:ext cx="4238256" cy="238125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1619250"/>
            <a:ext cx="2952750" cy="20955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05425" y="2790825"/>
            <a:ext cx="4238256" cy="238125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771775"/>
            <a:ext cx="4238256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66700" y="457200"/>
          <a:ext cx="9134475" cy="4629150"/>
          <a:chOff x="266700" y="457200"/>
          <a:chExt cx="9134475" cy="4629150"/>
        </a:xfrm>
      </p:grpSpPr>
      <p:sp>
        <p:nvSpPr>
          <p:cNvPr id="2" name="文本框 1"/>
          <p:cNvSpPr txBox="1"/>
          <p:nvPr/>
        </p:nvSpPr>
        <p:spPr>
          <a:xfrm>
            <a:off x="904875" y="457200"/>
            <a:ext cx="6858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分别用一节电池和两节电池做电源，比较小灯泡的亮度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86325" y="771525"/>
            <a:ext cx="3867150" cy="2876550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790575"/>
            <a:ext cx="4267200" cy="28003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19875" y="3562350"/>
            <a:ext cx="2514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较亮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1933575" y="3524250"/>
            <a:ext cx="7200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较暗</a:t>
            </a:r>
            <a:r>
              <a:rPr lang="en-US" sz="21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05250" y="4219575"/>
            <a:ext cx="5229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为什么？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438525" y="4210050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09550" y="419100"/>
          <a:ext cx="9134475" cy="4486275"/>
          <a:chOff x="209550" y="419100"/>
          <a:chExt cx="9134475" cy="4486275"/>
        </a:xfrm>
      </p:grpSpPr>
      <p:sp>
        <p:nvSpPr>
          <p:cNvPr id="2" name="文本框 1"/>
          <p:cNvSpPr txBox="1"/>
          <p:nvPr/>
        </p:nvSpPr>
        <p:spPr>
          <a:xfrm>
            <a:off x="609600" y="419100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分别用一节电池和两节电池做电源，比较小灯泡的亮度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590550"/>
            <a:ext cx="2756431" cy="2381250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50" y="542925"/>
            <a:ext cx="2759226" cy="23812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85875" y="2724150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较暗</a:t>
            </a: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5934075" y="2724150"/>
            <a:ext cx="3200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较亮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9600" y="324802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分析：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9600" y="383857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600" y="4476750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结论：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62100" y="3267075"/>
            <a:ext cx="7572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同一个灯泡的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明暗不同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，说明通过它的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电流不同</a:t>
            </a:r>
            <a:r>
              <a:t/>
            </a:r>
            <a:br/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1562100" y="3838575"/>
            <a:ext cx="7572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电池越多，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电流越强，灯泡越亮</a:t>
            </a:r>
            <a:r>
              <a:t/>
            </a:r>
            <a:br/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1571625" y="4486275"/>
            <a:ext cx="7562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电流也分强弱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360069"/>
          <a:chOff x="381000" y="276225"/>
          <a:chExt cx="9134475" cy="4360069"/>
        </a:xfrm>
      </p:grpSpPr>
      <p:sp>
        <p:nvSpPr>
          <p:cNvPr id="2" name="文本框 1"/>
          <p:cNvSpPr txBox="1"/>
          <p:nvPr/>
        </p:nvSpPr>
        <p:spPr>
          <a:xfrm>
            <a:off x="2638425" y="1800225"/>
            <a:ext cx="6496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2762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电流的大小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19100" y="1114425"/>
            <a:ext cx="8715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电流（I ）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：表示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电流强弱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的物理量。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8150" y="1809750"/>
            <a:ext cx="8696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单位：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安培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，简称安，符号是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A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04850" y="3190875"/>
            <a:ext cx="4724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毫安（mA）       1mA=       A　　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52850" y="3171825"/>
            <a:ext cx="50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5" y="3124200"/>
            <a:ext cx="552450" cy="5048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752850" y="3895725"/>
            <a:ext cx="609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05225" y="3848100"/>
            <a:ext cx="545306" cy="5048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04850" y="3886200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微安（     ）       1mA=       A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5800" y="2543175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电流的常用单位：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33525" y="3905250"/>
            <a:ext cx="381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" y="3857625"/>
            <a:ext cx="447675" cy="50244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28650" y="113347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1．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57225" y="1800225"/>
            <a:ext cx="8477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400175" y="904875"/>
          <a:ext cx="7562850" cy="4162425"/>
          <a:chOff x="1400175" y="904875"/>
          <a:chExt cx="7562850" cy="4162425"/>
        </a:xfrm>
      </p:grpSpPr>
      <p:sp>
        <p:nvSpPr>
          <p:cNvPr id="2" name="文本框 1"/>
          <p:cNvSpPr txBox="1"/>
          <p:nvPr/>
        </p:nvSpPr>
        <p:spPr>
          <a:xfrm>
            <a:off x="1400175" y="1066800"/>
            <a:ext cx="2857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</a:t>
            </a: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法国物理学家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      </a:t>
            </a:r>
            <a:r>
              <a:rPr lang="en-US" sz="2300" b="1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安培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电磁学的奠基人之一，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他生于里昂一个富商家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庭，从小博览群书，具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有惊人的记忆力和非凡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的数学才能。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438775" y="904875"/>
            <a:ext cx="2124075" cy="32575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581025" y="1000125"/>
          <a:ext cx="9134475" cy="2397919"/>
          <a:chOff x="581025" y="1000125"/>
          <a:chExt cx="9134475" cy="2397919"/>
        </a:xfrm>
      </p:grpSpPr>
      <p:sp>
        <p:nvSpPr>
          <p:cNvPr id="2" name="文本框 1"/>
          <p:cNvSpPr txBox="1"/>
          <p:nvPr/>
        </p:nvSpPr>
        <p:spPr>
          <a:xfrm>
            <a:off x="1552575" y="1028700"/>
            <a:ext cx="417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0.5Ａ=       mＡ  =             µＡ</a:t>
            </a: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1476375" y="1933575"/>
            <a:ext cx="7658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µＡ=       Ａ= </a:t>
            </a:r>
            <a:r>
              <a:rPr lang="en-US" sz="2100" u="none" spc="0">
                <a:solidFill>
                  <a:srgbClr val="666666">
                    <a:alpha val="100000"/>
                  </a:srgbClr>
                </a:solidFill>
                <a:latin typeface="微软雅黑"/>
              </a:rPr>
              <a:t>       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mＡ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4124325" y="1047750"/>
            <a:ext cx="790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1000125"/>
            <a:ext cx="766763" cy="5048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81150" y="1943100"/>
            <a:ext cx="495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1895475"/>
            <a:ext cx="438150" cy="50244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81425" y="1933575"/>
            <a:ext cx="628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885950"/>
            <a:ext cx="545306" cy="5048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476500" y="1009650"/>
            <a:ext cx="6657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500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33675" y="1952625"/>
            <a:ext cx="6400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10</a:t>
            </a:r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1019175"/>
            <a:ext cx="419100" cy="4191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71575" y="1019175"/>
            <a:ext cx="796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00150" y="1914525"/>
            <a:ext cx="7934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66750" y="438150"/>
          <a:ext cx="9134475" cy="4781550"/>
          <a:chOff x="666750" y="438150"/>
          <a:chExt cx="9134475" cy="478155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66750" y="952500"/>
          <a:ext cx="7791450" cy="3829050"/>
        </p:xfrm>
        <a:graphic>
          <a:graphicData uri="http://schemas.openxmlformats.org/drawingml/2006/table">
            <a:tbl>
              <a:tblPr firstRow="1" bandRow="1"/>
              <a:tblGrid>
                <a:gridCol w="3895725"/>
                <a:gridCol w="3895725"/>
              </a:tblGrid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000500" y="238125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2114550" y="952500"/>
            <a:ext cx="7019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用电器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66900" y="1400175"/>
            <a:ext cx="7267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普通石英钟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42975" y="1809750"/>
            <a:ext cx="8191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手机（待机时）/手机（工作时）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24000" y="2247900"/>
            <a:ext cx="7610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12英寸笔记本电脑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09750" y="2657475"/>
            <a:ext cx="7324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100瓦灯泡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47775" y="3114675"/>
            <a:ext cx="7886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40英寸高清液晶电视机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00225" y="3505200"/>
            <a:ext cx="7334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700瓦电饭煲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90700" y="3990975"/>
            <a:ext cx="734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1.5匹空调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85900" y="4381500"/>
            <a:ext cx="7648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微波炉（工作状态）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05075" y="438150"/>
            <a:ext cx="6629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表4-2 常见用电器的电流值（安）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48300" y="1000125"/>
            <a:ext cx="3686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工作电流值（安）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05425" y="1457325"/>
            <a:ext cx="2000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409700"/>
            <a:ext cx="1545431" cy="4476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115050" y="2276475"/>
            <a:ext cx="3019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0.4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24575" y="2676525"/>
            <a:ext cx="3009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0.45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15050" y="3105150"/>
            <a:ext cx="3019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0.68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115050" y="3552825"/>
            <a:ext cx="3019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3.2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115050" y="3962400"/>
            <a:ext cx="3019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5.0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05525" y="4419600"/>
            <a:ext cx="3028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5~6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00600" y="1809750"/>
            <a:ext cx="4333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（0.01~0.05）/（0.15~0.25）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590550" y="438150"/>
          <a:ext cx="9134475" cy="4438650"/>
          <a:chOff x="590550" y="438150"/>
          <a:chExt cx="9134475" cy="443865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5" y="2452688"/>
            <a:ext cx="1314450" cy="17240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14825" y="438150"/>
            <a:ext cx="1609725" cy="1524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" y="438150"/>
            <a:ext cx="1619250" cy="15240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2466975"/>
            <a:ext cx="2362200" cy="16954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38175" y="2447925"/>
            <a:ext cx="1552575" cy="17335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文本框 6"/>
          <p:cNvSpPr txBox="1"/>
          <p:nvPr/>
        </p:nvSpPr>
        <p:spPr>
          <a:xfrm>
            <a:off x="2543175" y="733425"/>
            <a:ext cx="6591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电子表
1.5~2μA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96025" y="619125"/>
            <a:ext cx="2838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手机：待机15~50mA开机60~300mA发射  150~250mA</a:t>
            </a:r>
            <a:r>
              <a:t/>
            </a:r>
            <a:br/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704850" y="4429125"/>
            <a:ext cx="8429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电冰箱     1A</a:t>
            </a:r>
            <a:r>
              <a:t/>
            </a:r>
            <a:br/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3305175" y="4429125"/>
            <a:ext cx="5829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柜式空调  10A</a:t>
            </a:r>
            <a:r>
              <a:t/>
            </a:r>
            <a:br/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6381750" y="4438650"/>
            <a:ext cx="2752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高压输电    200A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85800" y="1028700"/>
          <a:ext cx="9134475" cy="4305300"/>
          <a:chOff x="685800" y="1028700"/>
          <a:chExt cx="9134475" cy="430530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0" y="1028700"/>
            <a:ext cx="1695450" cy="16097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66800"/>
            <a:ext cx="2266950" cy="15335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505575" y="1028700"/>
            <a:ext cx="1733550" cy="16097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文本框 4"/>
          <p:cNvSpPr txBox="1"/>
          <p:nvPr/>
        </p:nvSpPr>
        <p:spPr>
          <a:xfrm>
            <a:off x="1028700" y="2933700"/>
            <a:ext cx="8105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测质量用天平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00450" y="2933700"/>
            <a:ext cx="5534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测力用弹簧测力计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48425" y="2933700"/>
            <a:ext cx="2686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测温度用温度计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90625" y="3876675"/>
            <a:ext cx="794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测电流用什么呢？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3886200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5067300"/>
          <a:chOff x="381000" y="266700"/>
          <a:chExt cx="9134475" cy="5067300"/>
        </a:xfrm>
      </p:grpSpPr>
      <p:sp>
        <p:nvSpPr>
          <p:cNvPr id="2" name="文本框 1"/>
          <p:cNvSpPr txBox="1"/>
          <p:nvPr/>
        </p:nvSpPr>
        <p:spPr>
          <a:xfrm>
            <a:off x="4000500" y="2371725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8650" y="9906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测量电流的仪器叫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电流表</a:t>
            </a:r>
            <a:r>
              <a:t/>
            </a:r>
            <a:br/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981075"/>
            <a:ext cx="6057900" cy="3552825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105275" y="2952750"/>
            <a:ext cx="1038225" cy="5238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2525" y="4524375"/>
            <a:ext cx="798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电流表的电路符号：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81425" y="4324350"/>
            <a:ext cx="1590675" cy="7429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8800" y="2047875"/>
            <a:ext cx="12954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2190750" y="2047875"/>
            <a:ext cx="6943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单位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43175" y="2847975"/>
            <a:ext cx="6591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指针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90750" y="3714750"/>
            <a:ext cx="1543050" cy="4381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2381250" y="3714750"/>
            <a:ext cx="6753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负接线柱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829175" y="3781425"/>
            <a:ext cx="19050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5248275" y="3829050"/>
            <a:ext cx="3886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正接线柱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200650" y="2066925"/>
            <a:ext cx="1285875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6" name="文本框 15"/>
          <p:cNvSpPr txBox="1"/>
          <p:nvPr/>
        </p:nvSpPr>
        <p:spPr>
          <a:xfrm>
            <a:off x="5381625" y="2066925"/>
            <a:ext cx="3752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调零螺母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219700" y="1257300"/>
            <a:ext cx="12573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8" name="文本框 17"/>
          <p:cNvSpPr txBox="1"/>
          <p:nvPr/>
        </p:nvSpPr>
        <p:spPr>
          <a:xfrm>
            <a:off x="5486400" y="1295400"/>
            <a:ext cx="3648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刻度盘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114550" y="2828925"/>
            <a:ext cx="14478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20" name="文本框 19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认识电流表</a:t>
            </a:r>
          </a:p>
        </p:txBody>
      </p:sp>
      <p:cxnSp>
        <p:nvCxnSpPr>
          <p:cNvPr id="22" name="直接连接符 21"/>
          <p:cNvCxnSpPr/>
          <p:nvPr/>
        </p:nvCxnSpPr>
        <p:spPr>
          <a:xfrm rot="-840000">
            <a:off x="4857750" y="1838325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直接连接符 22"/>
          <p:cNvCxnSpPr/>
          <p:nvPr/>
        </p:nvCxnSpPr>
        <p:spPr>
          <a:xfrm>
            <a:off x="3133725" y="2314575"/>
            <a:ext cx="11430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直接连接符 23"/>
          <p:cNvCxnSpPr/>
          <p:nvPr/>
        </p:nvCxnSpPr>
        <p:spPr>
          <a:xfrm rot="-960000">
            <a:off x="4448175" y="2657475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直接连接符 24"/>
          <p:cNvCxnSpPr/>
          <p:nvPr/>
        </p:nvCxnSpPr>
        <p:spPr>
          <a:xfrm rot="-1620000">
            <a:off x="3105150" y="2619375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直接连接符 25"/>
          <p:cNvCxnSpPr/>
          <p:nvPr/>
        </p:nvCxnSpPr>
        <p:spPr>
          <a:xfrm rot="-1500000">
            <a:off x="2943225" y="3524250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直接连接符 26"/>
          <p:cNvCxnSpPr/>
          <p:nvPr/>
        </p:nvCxnSpPr>
        <p:spPr>
          <a:xfrm rot="1500000">
            <a:off x="4810125" y="3590925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4257675"/>
          <a:chOff x="381000" y="276225"/>
          <a:chExt cx="9134475" cy="425767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1200150"/>
            <a:ext cx="5000625" cy="30575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00500" y="2371725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71550" y="962025"/>
            <a:ext cx="8162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使用前应先检查指针是否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指零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00075" y="285750"/>
            <a:ext cx="8534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742950" y="3971925"/>
            <a:ext cx="6191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如果指针初始状态不是指向零刻度，需要调节调零螺母，使指针指在零刻度处。</a:t>
            </a:r>
            <a:r>
              <a:t/>
            </a:r>
            <a:br/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628650" y="2762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72075" y="2171700"/>
            <a:ext cx="1905000" cy="476250"/>
          </a:xfrm>
          <a:prstGeom prst="rect">
            <a:avLst/>
          </a:prstGeom>
          <a:noFill/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5591175" y="2171700"/>
            <a:ext cx="3543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调零螺母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7700" y="971550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</a:t>
            </a:r>
          </a:p>
        </p:txBody>
      </p:sp>
      <p:cxnSp>
        <p:nvCxnSpPr>
          <p:cNvPr id="12" name="直接连接符 11"/>
          <p:cNvCxnSpPr/>
          <p:nvPr/>
        </p:nvCxnSpPr>
        <p:spPr>
          <a:xfrm rot="-720000">
            <a:off x="4467225" y="2743200"/>
            <a:ext cx="952500" cy="0"/>
          </a:xfrm>
          <a:prstGeom prst="line">
            <a:avLst/>
          </a:prstGeom>
          <a:ln w="25400" cap="flat" cmpd="sng" algn="ctr">
            <a:solidFill>
              <a:srgbClr val="FFD73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485775" y="266700"/>
          <a:ext cx="9134475" cy="5534025"/>
          <a:chOff x="-485775" y="266700"/>
          <a:chExt cx="9134475" cy="5534025"/>
        </a:xfrm>
      </p:grpSpPr>
      <p:sp>
        <p:nvSpPr>
          <p:cNvPr id="2" name="文本框 1"/>
          <p:cNvSpPr txBox="1"/>
          <p:nvPr/>
        </p:nvSpPr>
        <p:spPr>
          <a:xfrm>
            <a:off x="619125" y="285750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1047750" y="1009650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被测电流不要超过电流表的量程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676900" y="1562100"/>
            <a:ext cx="2771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为了避免电流过大损坏电流表，在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不能事先估计电流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的情况下，可以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先闭合开关然后迅速断开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（叫做 “</a:t>
            </a:r>
            <a:r>
              <a:rPr lang="en-US" sz="21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试触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”），看看在开关闭合的瞬间指针的偏转是否在最大测量值之内。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485775" y="1552575"/>
            <a:ext cx="6324600" cy="398145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590925" y="3076575"/>
            <a:ext cx="419100" cy="6096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95725" y="3228975"/>
            <a:ext cx="400050" cy="6191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85800" y="1038225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990600" y="257175"/>
          <a:ext cx="9134475" cy="5505450"/>
          <a:chOff x="-990600" y="257175"/>
          <a:chExt cx="9134475" cy="5505450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867400" y="1943100"/>
            <a:ext cx="2552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若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大于量程，则换用更大量程的电流表；</a:t>
            </a:r>
            <a:r>
              <a:t/>
            </a:r>
            <a:br/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476500"/>
            <a:ext cx="3286125" cy="22669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5" y="1095375"/>
            <a:ext cx="3590925" cy="203835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990600" y="2419350"/>
            <a:ext cx="4238256" cy="212407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085850" y="3600450"/>
            <a:ext cx="3686175" cy="19050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3790950"/>
            <a:ext cx="1838325" cy="89535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362325" y="2457450"/>
            <a:ext cx="1981200" cy="12954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543050" y="2390775"/>
            <a:ext cx="1304925" cy="14287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581400" y="3762375"/>
            <a:ext cx="1019175" cy="96202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486275" y="2162175"/>
            <a:ext cx="1085850" cy="2667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62000" y="895350"/>
            <a:ext cx="837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被测电流不要超过电流表的量程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5" name="文本框 14"/>
          <p:cNvSpPr txBox="1"/>
          <p:nvPr/>
        </p:nvSpPr>
        <p:spPr>
          <a:xfrm>
            <a:off x="714375" y="257175"/>
            <a:ext cx="842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77025" y="1400175"/>
            <a:ext cx="2457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试  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933450" y="266700"/>
          <a:ext cx="9134475" cy="5648325"/>
          <a:chOff x="-933450" y="266700"/>
          <a:chExt cx="9134475" cy="5648325"/>
        </a:xfrm>
      </p:grpSpPr>
      <p:sp>
        <p:nvSpPr>
          <p:cNvPr id="2" name="文本框 1"/>
          <p:cNvSpPr txBox="1"/>
          <p:nvPr/>
        </p:nvSpPr>
        <p:spPr>
          <a:xfrm>
            <a:off x="638175" y="276225"/>
            <a:ext cx="849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543675" y="1704975"/>
            <a:ext cx="2590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试  触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867400" y="2390775"/>
            <a:ext cx="2447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若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小于0.6A，则换用0.6的接线柱。</a:t>
            </a:r>
            <a:r>
              <a:t/>
            </a:r>
            <a:br/>
            <a:endParaRPr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743325"/>
            <a:ext cx="3686175" cy="190500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933450" y="2486025"/>
            <a:ext cx="3924300" cy="212407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" y="1428750"/>
            <a:ext cx="3638550" cy="200025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0" y="1609725"/>
            <a:ext cx="1066800" cy="4572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" y="3819525"/>
            <a:ext cx="1771650" cy="10287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409700" y="2743200"/>
            <a:ext cx="1190625" cy="1095375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486150" y="3609975"/>
            <a:ext cx="628650" cy="124777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067050" y="2743200"/>
            <a:ext cx="1790700" cy="942975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714625" y="2343150"/>
            <a:ext cx="3267075" cy="22479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71550" y="942975"/>
            <a:ext cx="8162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被测电流不要超过电流表的量程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85800" y="962025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7" name="文本框 16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942975" y="257175"/>
          <a:ext cx="9134475" cy="5648325"/>
          <a:chOff x="-942975" y="257175"/>
          <a:chExt cx="9134475" cy="5648325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219700" y="1905000"/>
            <a:ext cx="3705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试触后 ，如果所测电流值在小量程范围内，我们为什么要改接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小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量程？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19700" y="3524250"/>
            <a:ext cx="3667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答：小量程</a:t>
            </a:r>
            <a:r>
              <a:rPr lang="en-US" sz="21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分度值小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，读数更为</a:t>
            </a:r>
            <a:r>
              <a:rPr lang="en-US" sz="21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准确</a:t>
            </a:r>
            <a:r>
              <a:t/>
            </a:r>
            <a:br/>
            <a:endParaRPr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743325"/>
            <a:ext cx="3686175" cy="190500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942975" y="2476500"/>
            <a:ext cx="3924300" cy="212407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90575" y="1400175"/>
            <a:ext cx="3638550" cy="200025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495425" y="1733550"/>
            <a:ext cx="1066800" cy="4572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" y="3819525"/>
            <a:ext cx="1771650" cy="10287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1409700" y="2743200"/>
            <a:ext cx="1190625" cy="1095375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486150" y="3609975"/>
            <a:ext cx="628650" cy="124777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067050" y="2743200"/>
            <a:ext cx="1790700" cy="942975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695575" y="2371725"/>
            <a:ext cx="3267075" cy="2247900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543425" y="1914525"/>
            <a:ext cx="419100" cy="4191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33450" y="962025"/>
            <a:ext cx="8201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被测电流不要超过电流表的量程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7" name="文本框 16"/>
          <p:cNvSpPr txBox="1"/>
          <p:nvPr/>
        </p:nvSpPr>
        <p:spPr>
          <a:xfrm>
            <a:off x="647700" y="257175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7700" y="981075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180975" y="276225"/>
          <a:ext cx="9134475" cy="4505325"/>
          <a:chOff x="-180975" y="276225"/>
          <a:chExt cx="9134475" cy="4505325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876300" y="857250"/>
            <a:ext cx="8258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必须将电流表和被测的用电器串联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25" y="1371600"/>
            <a:ext cx="4286250" cy="2809875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162550" y="1447800"/>
            <a:ext cx="3009900" cy="12858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85875" y="4219575"/>
            <a:ext cx="7848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A图I流经</a:t>
            </a:r>
            <a:r>
              <a:rPr lang="en-US" sz="18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电流表和灯泡</a:t>
            </a:r>
            <a:r>
              <a:t/>
            </a:r>
            <a:br/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4391025" y="4076700"/>
            <a:ext cx="4743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电流表在电路中相当于一根导线</a:t>
            </a:r>
            <a:r>
              <a:t/>
            </a:r>
            <a:br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5267325" y="4505325"/>
            <a:ext cx="3867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B图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灯泡不亮</a:t>
            </a:r>
            <a:r>
              <a:t/>
            </a:r>
            <a:br/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6915150" y="2085975"/>
            <a:ext cx="2219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注：B图只能</a:t>
            </a:r>
            <a:r>
              <a:rPr lang="en-US" sz="18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试触</a:t>
            </a:r>
            <a:r>
              <a:t/>
            </a:r>
            <a:br/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180975" y="1371600"/>
            <a:ext cx="4514850" cy="28575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" y="1409700"/>
            <a:ext cx="3228975" cy="14382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3" name="文本框 12"/>
          <p:cNvSpPr txBox="1"/>
          <p:nvPr/>
        </p:nvSpPr>
        <p:spPr>
          <a:xfrm>
            <a:off x="628650" y="2762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09600" y="86677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</a:t>
            </a:r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295900" y="2495550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628650" y="285750"/>
          <a:ext cx="9648825" cy="5305425"/>
          <a:chOff x="-628650" y="285750"/>
          <a:chExt cx="9648825" cy="5305425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85800" y="1028700"/>
            <a:ext cx="8448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电流“+”入“-”出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48275" y="3848100"/>
            <a:ext cx="38862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否则，电流表指针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反向偏转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38750" y="4248150"/>
            <a:ext cx="3895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注：此方法只能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试触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，否则
    会损坏电流表。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628650" y="1571625"/>
            <a:ext cx="5191125" cy="37338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52425"/>
            <a:ext cx="5381625" cy="3743325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25" y="609600"/>
            <a:ext cx="1143000" cy="8763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25" y="2714625"/>
            <a:ext cx="371475" cy="28575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2876550"/>
            <a:ext cx="333375" cy="3429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552700" y="3914775"/>
            <a:ext cx="342900" cy="323850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276725"/>
            <a:ext cx="361950" cy="304800"/>
          </a:xfrm>
          <a:prstGeom prst="rect">
            <a:avLst/>
          </a:prstGeom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143625" y="1781175"/>
            <a:ext cx="333375" cy="342900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7686675" y="1543050"/>
            <a:ext cx="371475" cy="304800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610475" y="2686050"/>
            <a:ext cx="352425" cy="314325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5219700" y="2752725"/>
            <a:ext cx="323850" cy="3429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8" name="文本框 17"/>
          <p:cNvSpPr txBox="1"/>
          <p:nvPr/>
        </p:nvSpPr>
        <p:spPr>
          <a:xfrm>
            <a:off x="666750" y="285750"/>
            <a:ext cx="8467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pic>
        <p:nvPicPr>
          <p:cNvPr id="19" name="图片 18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6705600" y="1133475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276225"/>
          <a:ext cx="9134475" cy="5048250"/>
          <a:chOff x="0" y="276225"/>
          <a:chExt cx="9134475" cy="5048250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962025" y="1076325"/>
            <a:ext cx="8172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绝对不允许把电流表直接接到电源的两极上。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67350" y="2933700"/>
            <a:ext cx="3667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电流表将很快烧坏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250"/>
            <a:ext cx="4953000" cy="3429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8175" y="1076325"/>
            <a:ext cx="849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5、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514725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3895725"/>
          <a:chOff x="371475" y="276225"/>
          <a:chExt cx="9134475" cy="3895725"/>
        </a:xfrm>
      </p:grpSpPr>
      <p:sp>
        <p:nvSpPr>
          <p:cNvPr id="2" name="文本框 1"/>
          <p:cNvSpPr txBox="1"/>
          <p:nvPr/>
        </p:nvSpPr>
        <p:spPr>
          <a:xfrm>
            <a:off x="600075" y="285750"/>
            <a:ext cx="8534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3762375" y="276225"/>
            <a:ext cx="5372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两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要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两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不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933450" y="971550"/>
            <a:ext cx="8201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使用前应先检查指针是否指零；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52500" y="1650206"/>
            <a:ext cx="8181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必须____把电流表串联在电路中；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28700" y="2295525"/>
            <a:ext cx="5781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____使电流从标有“+” 接线柱流入电流表,从标有“—”的接线柱流出电流表；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0125" y="3228975"/>
            <a:ext cx="8134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绝对____允许把电流表直接接到电源的两极；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09650" y="3895725"/>
            <a:ext cx="8124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被测电流的大小____能超过电流表的量程。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81150" y="1619250"/>
            <a:ext cx="7553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要</a:t>
            </a:r>
            <a:r>
              <a:rPr lang="en-US" sz="2100" u="none" spc="0">
                <a:solidFill>
                  <a:srgbClr val="666666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81100" y="2266950"/>
            <a:ext cx="276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要</a:t>
            </a:r>
            <a:r>
              <a:t/>
            </a:r>
            <a:br/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1638300" y="3209925"/>
            <a:ext cx="342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不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971800" y="3867150"/>
            <a:ext cx="6162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不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电流表的使用规则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47700" y="990600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1、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7700" y="1657350"/>
            <a:ext cx="848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2、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9600" y="231457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3、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19125" y="32099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4、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0075" y="3886200"/>
            <a:ext cx="8534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5、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28600" y="504825"/>
          <a:ext cx="9134475" cy="3867150"/>
          <a:chOff x="228600" y="504825"/>
          <a:chExt cx="9134475" cy="3867150"/>
        </a:xfrm>
      </p:grpSpPr>
      <p:sp>
        <p:nvSpPr>
          <p:cNvPr id="2" name="文本框 1"/>
          <p:cNvSpPr txBox="1"/>
          <p:nvPr/>
        </p:nvSpPr>
        <p:spPr>
          <a:xfrm>
            <a:off x="1323975" y="504825"/>
            <a:ext cx="7810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下面电流表的接法有无错误?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81625" y="1343025"/>
            <a:ext cx="3752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电流表的指针反转了。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381625" y="2209800"/>
            <a:ext cx="3648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导线与电流表的正负接线柱接反了。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5381625" y="3295650"/>
            <a:ext cx="3438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把两根导线与电流表连接的线头调换。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67225" y="1343025"/>
            <a:ext cx="4667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57700" y="2295525"/>
            <a:ext cx="467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原因：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57700" y="3371850"/>
            <a:ext cx="467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处理：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85850"/>
            <a:ext cx="4648200" cy="27813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248025" y="3114675"/>
            <a:ext cx="361950" cy="5905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3190875"/>
            <a:ext cx="333375" cy="571500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523875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190500" y="504825"/>
          <a:ext cx="9134475" cy="4867275"/>
          <a:chOff x="-190500" y="504825"/>
          <a:chExt cx="9134475" cy="4867275"/>
        </a:xfrm>
      </p:grpSpPr>
      <p:sp>
        <p:nvSpPr>
          <p:cNvPr id="2" name="文本框 1"/>
          <p:cNvSpPr txBox="1"/>
          <p:nvPr/>
        </p:nvSpPr>
        <p:spPr>
          <a:xfrm>
            <a:off x="5381625" y="1343025"/>
            <a:ext cx="3752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电流表的指针超出最右端刻度。</a:t>
            </a: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381625" y="2209800"/>
            <a:ext cx="3648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被测电流超过了电流表的量程。（所选电流表的量程太小或所测电流太大）。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372100" y="3505200"/>
            <a:ext cx="3438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把与“0.6 ”接线柱连接的导线线头改接至“3 ”接线柱。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448175" y="1343025"/>
            <a:ext cx="468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现象：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48175" y="2295525"/>
            <a:ext cx="468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原因：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48175" y="3562350"/>
            <a:ext cx="4686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处理：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23975" y="504825"/>
            <a:ext cx="7810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下面电流表的接法有无错误?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523875"/>
            <a:ext cx="419100" cy="4191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190500" y="1257300"/>
            <a:ext cx="5162550" cy="34099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390775" y="3333750"/>
            <a:ext cx="942975" cy="1504950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781300" y="3276600"/>
            <a:ext cx="1114425" cy="1590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942975" y="657225"/>
          <a:ext cx="9134475" cy="5276850"/>
          <a:chOff x="942975" y="657225"/>
          <a:chExt cx="9134475" cy="5276850"/>
        </a:xfrm>
      </p:grpSpPr>
      <p:sp>
        <p:nvSpPr>
          <p:cNvPr id="2" name="文本框 1"/>
          <p:cNvSpPr txBox="1"/>
          <p:nvPr/>
        </p:nvSpPr>
        <p:spPr>
          <a:xfrm>
            <a:off x="2028825" y="657225"/>
            <a:ext cx="7105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连接电路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619375"/>
            <a:ext cx="4314825" cy="2381250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133475"/>
            <a:ext cx="4238256" cy="23812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171575"/>
            <a:ext cx="4236672" cy="238125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85950" y="3200400"/>
            <a:ext cx="3619500" cy="20764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390900" y="2552700"/>
            <a:ext cx="1876425" cy="5715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381250" y="2676525"/>
            <a:ext cx="561975" cy="1762125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086475" y="2619375"/>
            <a:ext cx="752475" cy="15240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467225" y="4076700"/>
            <a:ext cx="1276350" cy="504825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390650" y="666750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85750" y="285750"/>
          <a:ext cx="9134475" cy="5467350"/>
          <a:chOff x="285750" y="285750"/>
          <a:chExt cx="9134475" cy="5467350"/>
        </a:xfrm>
      </p:grpSpPr>
      <p:sp>
        <p:nvSpPr>
          <p:cNvPr id="2" name="文本框 1"/>
          <p:cNvSpPr txBox="1"/>
          <p:nvPr/>
        </p:nvSpPr>
        <p:spPr>
          <a:xfrm>
            <a:off x="762000" y="295275"/>
            <a:ext cx="837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下面图中都有那些不合理的地方：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00500" y="238125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647950"/>
            <a:ext cx="4238256" cy="23812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647825"/>
            <a:ext cx="4238256" cy="238125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466975" y="962025"/>
            <a:ext cx="4236672" cy="23812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0" y="3390900"/>
            <a:ext cx="3619500" cy="207645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305050" y="3105150"/>
            <a:ext cx="466725" cy="1476375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0" y="4229100"/>
            <a:ext cx="2400300" cy="504825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257550" y="2514600"/>
            <a:ext cx="1762125" cy="8001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200525" y="2438400"/>
            <a:ext cx="1714500" cy="18478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429375" y="2266950"/>
            <a:ext cx="2705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正负接线柱接反</a:t>
            </a:r>
            <a:r>
              <a:t/>
            </a:r>
            <a:br/>
            <a:endParaRPr/>
          </a:p>
        </p:txBody>
      </p:sp>
      <p:pic>
        <p:nvPicPr>
          <p:cNvPr id="13" name="图片 12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971925" y="2990850"/>
            <a:ext cx="676275" cy="561975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267575" y="2390775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85750" y="276225"/>
          <a:ext cx="9134475" cy="5000625"/>
          <a:chOff x="285750" y="276225"/>
          <a:chExt cx="9134475" cy="5000625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714375"/>
            <a:ext cx="4236672" cy="2381250"/>
          </a:xfrm>
          <a:prstGeom prst="rect">
            <a:avLst/>
          </a:prstGeom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0" y="2924175"/>
            <a:ext cx="3619500" cy="20764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43625" y="2095500"/>
            <a:ext cx="2990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直接接电池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4000500" y="238125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171825" y="2286000"/>
            <a:ext cx="685800" cy="18859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152900" y="2352675"/>
            <a:ext cx="1590675" cy="1838325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62000" y="276225"/>
            <a:ext cx="837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下面图中都有那些不合理的地方：</a:t>
            </a:r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715125" y="2228850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85750" y="276225"/>
          <a:ext cx="9134475" cy="4981575"/>
          <a:chOff x="285750" y="276225"/>
          <a:chExt cx="9134475" cy="4981575"/>
        </a:xfrm>
      </p:grpSpPr>
      <p:sp>
        <p:nvSpPr>
          <p:cNvPr id="2" name="文本框 1"/>
          <p:cNvSpPr txBox="1"/>
          <p:nvPr/>
        </p:nvSpPr>
        <p:spPr>
          <a:xfrm>
            <a:off x="6629400" y="2066925"/>
            <a:ext cx="2505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D732">
                    <a:alpha val="100000"/>
                  </a:srgbClr>
                </a:solidFill>
                <a:latin typeface="微软雅黑"/>
              </a:rPr>
              <a:t>电流表并联</a:t>
            </a:r>
            <a:r>
              <a:t/>
            </a:r>
            <a:br/>
            <a:endParaRPr/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038225"/>
            <a:ext cx="6400800" cy="3943350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1525" y="276225"/>
            <a:ext cx="8362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下面图中都有那些不合理的地方：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191375" y="2171700"/>
            <a:ext cx="219075" cy="23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95275" y="314325"/>
          <a:ext cx="9134475" cy="4000500"/>
          <a:chOff x="295275" y="314325"/>
          <a:chExt cx="9134475" cy="4000500"/>
        </a:xfrm>
      </p:grpSpPr>
      <p:sp>
        <p:nvSpPr>
          <p:cNvPr id="2" name="文本框 1"/>
          <p:cNvSpPr txBox="1"/>
          <p:nvPr/>
        </p:nvSpPr>
        <p:spPr>
          <a:xfrm>
            <a:off x="857250" y="314325"/>
            <a:ext cx="6324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某同学估计小灯泡的电流约为0.34安培，则应选择电流表的______和______接线柱。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38450" y="676275"/>
            <a:ext cx="6296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0.6</a:t>
            </a:r>
            <a:r>
              <a:t/>
            </a:r>
            <a:br/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1190625"/>
            <a:ext cx="4524375" cy="28098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14525" y="666750"/>
            <a:ext cx="180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-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371475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619125" y="285750"/>
          <a:ext cx="9134475" cy="4067175"/>
          <a:chOff x="-619125" y="285750"/>
          <a:chExt cx="9134475" cy="4067175"/>
        </a:xfrm>
      </p:grpSpPr>
      <p:sp>
        <p:nvSpPr>
          <p:cNvPr id="2" name="文本框 1"/>
          <p:cNvSpPr txBox="1"/>
          <p:nvPr/>
        </p:nvSpPr>
        <p:spPr>
          <a:xfrm>
            <a:off x="742950" y="304800"/>
            <a:ext cx="7753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小明同学用电流表测试小灯泡的电流时，发现电流表的指针出现如图所示的甲或乙的情况，从中你发现了什么问题？并有什么建议？</a:t>
            </a: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5591175" y="1762125"/>
            <a:ext cx="2724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乙：量程选小了，换大量程。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29275" y="2781300"/>
            <a:ext cx="2686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乙：短路/电流表与待测用电器并联。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828675" y="4067175"/>
            <a:ext cx="8305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甲：接线柱接反，将导线位置对调。</a:t>
            </a:r>
            <a:r>
              <a:t/>
            </a:r>
            <a:br/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619125" y="1409700"/>
            <a:ext cx="6819900" cy="254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542925" y="76200"/>
          <a:ext cx="9134475" cy="5057775"/>
          <a:chOff x="-542925" y="76200"/>
          <a:chExt cx="9134475" cy="5057775"/>
        </a:xfrm>
      </p:grpSpPr>
      <p:sp>
        <p:nvSpPr>
          <p:cNvPr id="2" name="文本框 1"/>
          <p:cNvSpPr txBox="1"/>
          <p:nvPr/>
        </p:nvSpPr>
        <p:spPr>
          <a:xfrm>
            <a:off x="5181600" y="1019175"/>
            <a:ext cx="3952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电流表测量通过灯____的电流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2628900"/>
            <a:ext cx="3486150" cy="1990725"/>
          </a:xfrm>
          <a:prstGeom prst="rect">
            <a:avLst/>
          </a:prstGeom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1257300"/>
            <a:ext cx="3438525" cy="207645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-542925" y="1152525"/>
            <a:ext cx="3562350" cy="2200275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" y="3324225"/>
            <a:ext cx="3133725" cy="1733550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76200"/>
            <a:ext cx="3438525" cy="207645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00925" y="962025"/>
            <a:ext cx="304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353300" y="914400"/>
            <a:ext cx="333375" cy="50244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952875" y="1990725"/>
            <a:ext cx="35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2" name="图片 1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905250" y="1943100"/>
            <a:ext cx="333375" cy="50244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81425" y="876300"/>
            <a:ext cx="36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4" name="图片 13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3733800" y="828675"/>
            <a:ext cx="333375" cy="502444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57175" y="2609850"/>
            <a:ext cx="971550" cy="1762125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010025" y="1323975"/>
            <a:ext cx="457200" cy="1257300"/>
          </a:xfrm>
          <a:prstGeom prst="rect">
            <a:avLst/>
          </a:prstGeom>
        </p:spPr>
      </p:pic>
      <p:pic>
        <p:nvPicPr>
          <p:cNvPr id="17" name="图片 16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2495550" y="3933825"/>
            <a:ext cx="1295400" cy="409575"/>
          </a:xfrm>
          <a:prstGeom prst="rect">
            <a:avLst/>
          </a:prstGeom>
        </p:spPr>
      </p:pic>
      <p:pic>
        <p:nvPicPr>
          <p:cNvPr id="18" name="图片 17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219200" y="2505075"/>
            <a:ext cx="2238375" cy="609600"/>
          </a:xfrm>
          <a:prstGeom prst="rect">
            <a:avLst/>
          </a:prstGeom>
        </p:spPr>
      </p:pic>
      <p:pic>
        <p:nvPicPr>
          <p:cNvPr id="19" name="图片 18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095750" y="2581275"/>
            <a:ext cx="447675" cy="1381125"/>
          </a:xfrm>
          <a:prstGeom prst="rect">
            <a:avLst/>
          </a:prstGeom>
        </p:spPr>
      </p:pic>
      <p:pic>
        <p:nvPicPr>
          <p:cNvPr id="20" name="图片 19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257175" y="981075"/>
            <a:ext cx="3076575" cy="1676400"/>
          </a:xfrm>
          <a:prstGeom prst="rect">
            <a:avLst/>
          </a:prstGeom>
        </p:spPr>
      </p:pic>
      <p:pic>
        <p:nvPicPr>
          <p:cNvPr id="21" name="图片 20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5210175" y="1885950"/>
            <a:ext cx="3130407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09550" y="266700"/>
          <a:ext cx="9134475" cy="4667250"/>
          <a:chOff x="209550" y="266700"/>
          <a:chExt cx="9134475" cy="4667250"/>
        </a:xfrm>
      </p:grpSpPr>
      <p:sp>
        <p:nvSpPr>
          <p:cNvPr id="2" name="文本框 1"/>
          <p:cNvSpPr txBox="1"/>
          <p:nvPr/>
        </p:nvSpPr>
        <p:spPr>
          <a:xfrm>
            <a:off x="209550" y="266700"/>
            <a:ext cx="8924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　　以下电路中，电流表连接方法正确的是（   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00700" y="295275"/>
            <a:ext cx="3533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A</a:t>
            </a:r>
            <a:r>
              <a:t/>
            </a:r>
            <a:br/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895600"/>
            <a:ext cx="2114550" cy="17049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47850" y="2647950"/>
            <a:ext cx="7286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</a:t>
            </a:r>
            <a:r>
              <a:t/>
            </a:r>
            <a:br/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5857875" y="2695575"/>
            <a:ext cx="32766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09750" y="4657725"/>
            <a:ext cx="190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C</a:t>
            </a:r>
            <a:r>
              <a:t/>
            </a:r>
            <a:br/>
            <a:endParaRPr/>
          </a:p>
        </p:txBody>
      </p:sp>
      <p:sp>
        <p:nvSpPr>
          <p:cNvPr id="9" name="文本框 8"/>
          <p:cNvSpPr txBox="1"/>
          <p:nvPr/>
        </p:nvSpPr>
        <p:spPr>
          <a:xfrm>
            <a:off x="5867400" y="4667250"/>
            <a:ext cx="3267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D</a:t>
            </a:r>
            <a:r>
              <a:t/>
            </a:r>
            <a:br/>
            <a:endParaRPr/>
          </a:p>
        </p:txBody>
      </p:sp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885825"/>
            <a:ext cx="2247900" cy="177165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695825" y="952500"/>
            <a:ext cx="2190750" cy="1743075"/>
          </a:xfrm>
          <a:prstGeom prst="rect">
            <a:avLst/>
          </a:prstGeom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772025" y="2933700"/>
            <a:ext cx="2181225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428625" y="276225"/>
          <a:ext cx="9134475" cy="4057650"/>
          <a:chOff x="-428625" y="276225"/>
          <a:chExt cx="9134475" cy="4057650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09600" y="3524250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连0.6接线柱：按下刻度读取</a:t>
            </a:r>
            <a:r>
              <a:t/>
            </a:r>
            <a:br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628650" y="40576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连3接线柱：按上刻度读取</a:t>
            </a:r>
            <a:r>
              <a:t/>
            </a:r>
            <a:br/>
            <a:endParaRPr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333875" y="1238250"/>
          <a:ext cx="4438650" cy="2438400"/>
        </p:xfrm>
        <a:graphic>
          <a:graphicData uri="http://schemas.openxmlformats.org/drawingml/2006/table">
            <a:tbl>
              <a:tblPr firstRow="1" bandRow="1"/>
              <a:tblGrid>
                <a:gridCol w="1479550"/>
                <a:gridCol w="1479550"/>
                <a:gridCol w="1479550"/>
              </a:tblGrid>
              <a:tr h="81280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638675" y="1409700"/>
            <a:ext cx="4495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接线柱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48400" y="1409700"/>
            <a:ext cx="2886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量程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29525" y="1409700"/>
            <a:ext cx="1504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分度值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38675" y="2019300"/>
            <a:ext cx="4495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“-”
“0.6”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24400" y="2847975"/>
            <a:ext cx="4410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“-”
“3”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048375" y="2286000"/>
            <a:ext cx="3086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0～0.6A</a:t>
            </a:r>
            <a:r>
              <a:t/>
            </a:r>
            <a:br/>
            <a:endParaRPr/>
          </a:p>
        </p:txBody>
      </p:sp>
      <p:sp>
        <p:nvSpPr>
          <p:cNvPr id="12" name="文本框 11"/>
          <p:cNvSpPr txBox="1"/>
          <p:nvPr/>
        </p:nvSpPr>
        <p:spPr>
          <a:xfrm>
            <a:off x="6076950" y="3086100"/>
            <a:ext cx="3057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0～3A</a:t>
            </a:r>
            <a:r>
              <a:t/>
            </a:r>
            <a:br/>
            <a:endParaRPr/>
          </a:p>
        </p:txBody>
      </p:sp>
      <p:sp>
        <p:nvSpPr>
          <p:cNvPr id="13" name="文本框 12"/>
          <p:cNvSpPr txBox="1"/>
          <p:nvPr/>
        </p:nvSpPr>
        <p:spPr>
          <a:xfrm>
            <a:off x="7620000" y="2286000"/>
            <a:ext cx="1514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0.02A</a:t>
            </a:r>
            <a:r>
              <a:t/>
            </a:r>
            <a:br/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7686675" y="3086100"/>
            <a:ext cx="1447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0.1A</a:t>
            </a:r>
            <a:r>
              <a:t/>
            </a:r>
            <a:br/>
            <a:endParaRPr/>
          </a:p>
        </p:txBody>
      </p:sp>
      <p:sp>
        <p:nvSpPr>
          <p:cNvPr id="15" name="文本框 14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16" name="文本框 15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电流表的读数</a:t>
            </a:r>
          </a:p>
        </p:txBody>
      </p:sp>
      <p:pic>
        <p:nvPicPr>
          <p:cNvPr id="17" name="图片 1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428625" y="590550"/>
            <a:ext cx="5095875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4191000"/>
          <a:chOff x="371475" y="276225"/>
          <a:chExt cx="9134475" cy="4191000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657225"/>
            <a:ext cx="5676900" cy="35337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29100" y="3952875"/>
            <a:ext cx="4905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2.6A</a:t>
            </a:r>
            <a:r>
              <a:t/>
            </a:r>
            <a:br/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6" name="文本框 5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4162425"/>
          <a:chOff x="371475" y="276225"/>
          <a:chExt cx="9134475" cy="4162425"/>
        </a:xfrm>
      </p:grpSpPr>
      <p:sp>
        <p:nvSpPr>
          <p:cNvPr id="2" name="文本框 1"/>
          <p:cNvSpPr txBox="1"/>
          <p:nvPr/>
        </p:nvSpPr>
        <p:spPr>
          <a:xfrm>
            <a:off x="628650" y="28575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t/>
            </a:r>
            <a:br/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819150" y="476250"/>
            <a:ext cx="83153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819150"/>
            <a:ext cx="5514975" cy="33432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19550" y="4086225"/>
            <a:ext cx="5114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0.52A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4010025"/>
          <a:chOff x="371475" y="276225"/>
          <a:chExt cx="9134475" cy="4010025"/>
        </a:xfrm>
      </p:grpSpPr>
      <p:sp>
        <p:nvSpPr>
          <p:cNvPr id="2" name="文本框 1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895350"/>
            <a:ext cx="5857875" cy="3114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67175" y="3810000"/>
            <a:ext cx="5067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0.3A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3838575"/>
          <a:chOff x="371475" y="276225"/>
          <a:chExt cx="9134475" cy="3838575"/>
        </a:xfrm>
      </p:grpSpPr>
      <p:sp>
        <p:nvSpPr>
          <p:cNvPr id="2" name="文本框 1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685800"/>
            <a:ext cx="5419725" cy="31337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52900" y="3838575"/>
            <a:ext cx="4981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1.5A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3952875"/>
          <a:chOff x="371475" y="276225"/>
          <a:chExt cx="9134475" cy="3952875"/>
        </a:xfrm>
      </p:grpSpPr>
      <p:sp>
        <p:nvSpPr>
          <p:cNvPr id="2" name="文本框 1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75" y="704850"/>
            <a:ext cx="5600700" cy="31337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67175" y="3952875"/>
            <a:ext cx="50673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0.4A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71475" y="276225"/>
          <a:ext cx="9134475" cy="4029075"/>
          <a:chOff x="371475" y="276225"/>
          <a:chExt cx="9134475" cy="4029075"/>
        </a:xfrm>
      </p:grpSpPr>
      <p:sp>
        <p:nvSpPr>
          <p:cNvPr id="2" name="文本框 1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19125" y="276225"/>
            <a:ext cx="85153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733425"/>
            <a:ext cx="5353050" cy="31146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86225" y="4029075"/>
            <a:ext cx="5048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0.08A</a:t>
            </a:r>
            <a:r>
              <a:t/>
            </a:r>
            <a:br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-885825" y="276225"/>
          <a:ext cx="9134475" cy="4233863"/>
          <a:chOff x="-885825" y="276225"/>
          <a:chExt cx="9134475" cy="4233863"/>
        </a:xfrm>
      </p:grpSpPr>
      <p:sp>
        <p:nvSpPr>
          <p:cNvPr id="2" name="文本框 1"/>
          <p:cNvSpPr txBox="1"/>
          <p:nvPr/>
        </p:nvSpPr>
        <p:spPr>
          <a:xfrm>
            <a:off x="371475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09600" y="27622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快问快答：读表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9600" y="96202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指针偏转程度相同，大量程读数是小量程读数的____倍。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10325" y="914400"/>
            <a:ext cx="27241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65E5E">
                    <a:alpha val="100000"/>
                  </a:srgbClr>
                </a:solidFill>
                <a:latin typeface="微软雅黑"/>
              </a:rPr>
              <a:t>5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885825" y="1176338"/>
            <a:ext cx="5362575" cy="3057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14475" y="3990975"/>
            <a:ext cx="762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1.5A</a:t>
            </a:r>
            <a:r>
              <a:t/>
            </a:r>
            <a:br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5991225" y="4057650"/>
            <a:ext cx="31432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0.3A</a:t>
            </a:r>
            <a:r>
              <a:t/>
            </a:r>
            <a:br/>
            <a:endParaRPr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1152525"/>
            <a:ext cx="5248275" cy="2990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90525" y="581025"/>
          <a:ext cx="8515350" cy="1000125"/>
          <a:chOff x="390525" y="581025"/>
          <a:chExt cx="8515350" cy="1000125"/>
        </a:xfrm>
      </p:grpSpPr>
      <p:sp>
        <p:nvSpPr>
          <p:cNvPr id="2" name="文本框 1"/>
          <p:cNvSpPr txBox="1"/>
          <p:nvPr/>
        </p:nvSpPr>
        <p:spPr>
          <a:xfrm>
            <a:off x="895350" y="600075"/>
            <a:ext cx="7620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流过某手电筒小灯泡的电流大约是0.25A，等于多少毫安？某半导体收音机电池的供电电流最大可达120mA，等于多少安？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581025"/>
            <a:ext cx="4191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14325" y="552450"/>
          <a:ext cx="8353425" cy="4343400"/>
          <a:chOff x="314325" y="552450"/>
          <a:chExt cx="8353425" cy="4343400"/>
        </a:xfrm>
      </p:grpSpPr>
      <p:sp>
        <p:nvSpPr>
          <p:cNvPr id="2" name="文本框 1"/>
          <p:cNvSpPr txBox="1"/>
          <p:nvPr/>
        </p:nvSpPr>
        <p:spPr>
          <a:xfrm>
            <a:off x="771525" y="552450"/>
            <a:ext cx="7505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画线连接下面的实物图，使小灯泡能够发光并且电流表能够测出流过小灯泡的电流（估计为0.1—0.3A）。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3181350"/>
            <a:ext cx="1905000" cy="11334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171825"/>
            <a:ext cx="1619250" cy="11144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610350" y="3152775"/>
            <a:ext cx="1743075" cy="11525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819650" y="3133725"/>
            <a:ext cx="1495425" cy="12096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5" y="552450"/>
            <a:ext cx="4191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809625" y="752475"/>
          <a:ext cx="9134475" cy="4200525"/>
          <a:chOff x="809625" y="752475"/>
          <a:chExt cx="9134475" cy="4200525"/>
        </a:xfrm>
      </p:grpSpPr>
      <p:sp>
        <p:nvSpPr>
          <p:cNvPr id="2" name="文本框 1"/>
          <p:cNvSpPr txBox="1"/>
          <p:nvPr/>
        </p:nvSpPr>
        <p:spPr>
          <a:xfrm>
            <a:off x="1352550" y="762000"/>
            <a:ext cx="7781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图中电流表的读数各是多少安？</a:t>
            </a:r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1905000"/>
            <a:ext cx="2028825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1914525"/>
            <a:ext cx="1990725" cy="20193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0" y="1885950"/>
            <a:ext cx="1895475" cy="200025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文本框 5"/>
          <p:cNvSpPr txBox="1"/>
          <p:nvPr/>
        </p:nvSpPr>
        <p:spPr>
          <a:xfrm>
            <a:off x="1752600" y="4143375"/>
            <a:ext cx="7381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甲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524375" y="4200525"/>
            <a:ext cx="4610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乙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29475" y="4191000"/>
            <a:ext cx="1905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丙 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752475"/>
            <a:ext cx="4191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85750" y="257175"/>
          <a:ext cx="9134475" cy="4772025"/>
          <a:chOff x="285750" y="257175"/>
          <a:chExt cx="9134475" cy="4772025"/>
        </a:xfrm>
      </p:grpSpPr>
      <p:sp>
        <p:nvSpPr>
          <p:cNvPr id="2" name="文本框 1"/>
          <p:cNvSpPr txBox="1"/>
          <p:nvPr/>
        </p:nvSpPr>
        <p:spPr>
          <a:xfrm>
            <a:off x="857250" y="285750"/>
            <a:ext cx="8277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在图中，能直接测量通过    灯电流的电路是（   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48100" y="304800"/>
            <a:ext cx="36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800475" y="257175"/>
            <a:ext cx="333375" cy="502444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933950" y="3362325"/>
            <a:ext cx="1914525" cy="14097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0" y="1400175"/>
            <a:ext cx="1838325" cy="14763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25" y="3324225"/>
            <a:ext cx="1866900" cy="14478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933950" y="1447800"/>
            <a:ext cx="1876425" cy="14382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" name="文本框 8"/>
          <p:cNvSpPr txBox="1"/>
          <p:nvPr/>
        </p:nvSpPr>
        <p:spPr>
          <a:xfrm>
            <a:off x="895350" y="1895475"/>
            <a:ext cx="823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甲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81500" y="1943100"/>
            <a:ext cx="4752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乙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85825" y="3810000"/>
            <a:ext cx="8248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丙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81500" y="3876675"/>
            <a:ext cx="4752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丁 </a:t>
            </a:r>
          </a:p>
        </p:txBody>
      </p:sp>
      <p:pic>
        <p:nvPicPr>
          <p:cNvPr id="13" name="图片 12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85750" y="285750"/>
            <a:ext cx="41910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09550" y="342900"/>
          <a:ext cx="9134475" cy="4486275"/>
          <a:chOff x="209550" y="342900"/>
          <a:chExt cx="9134475" cy="4486275"/>
        </a:xfrm>
      </p:grpSpPr>
      <p:sp>
        <p:nvSpPr>
          <p:cNvPr id="2" name="文本框 1"/>
          <p:cNvSpPr txBox="1"/>
          <p:nvPr/>
        </p:nvSpPr>
        <p:spPr>
          <a:xfrm>
            <a:off x="4457700" y="342900"/>
            <a:ext cx="46767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法国物理学家、化学家和数学家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33925" y="1000125"/>
            <a:ext cx="4400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发现安培定则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43450" y="1676400"/>
            <a:ext cx="4391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发现电流的相互作用规律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791075" y="2371725"/>
            <a:ext cx="4343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提出分子电流假说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91075" y="3019425"/>
            <a:ext cx="4343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发明电流计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57700" y="3571875"/>
            <a:ext cx="44291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主要成就：  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推导出了电动力学的基本公式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建立了电动力学的基本理论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47750" y="3571875"/>
            <a:ext cx="80867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安德烈·玛丽·安培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2475" y="4076700"/>
            <a:ext cx="83820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André-Marie Ampère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9550" y="4486275"/>
            <a:ext cx="8924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1775年1月20日 — 1836年6月10日</a:t>
            </a: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476250"/>
            <a:ext cx="2314575" cy="27908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5" y="1152525"/>
            <a:ext cx="114300" cy="1143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000500" y="2381250"/>
            <a:ext cx="513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4" name="图片 1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50" y="1819275"/>
            <a:ext cx="114300" cy="114300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533650"/>
            <a:ext cx="114300" cy="114300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181350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323975" y="590550"/>
          <a:ext cx="9134475" cy="1314450"/>
          <a:chOff x="1323975" y="590550"/>
          <a:chExt cx="9134475" cy="1314450"/>
        </a:xfrm>
      </p:grpSpPr>
      <p:sp>
        <p:nvSpPr>
          <p:cNvPr id="2" name="文本框 1"/>
          <p:cNvSpPr txBox="1"/>
          <p:nvPr/>
        </p:nvSpPr>
        <p:spPr>
          <a:xfrm>
            <a:off x="3838575" y="590550"/>
            <a:ext cx="52959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ctr" fontAlgn="base">
              <a:lnSpc>
                <a:spcPct val="125000"/>
              </a:lnSpc>
            </a:pPr>
            <a:r>
              <a:rPr lang="en-US" sz="23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怀表变卵石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23975" y="1314450"/>
            <a:ext cx="7000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安培思考科学问题专心致志，据说有一次，安培正慢慢地向他任教的学校走去，边走边思索着一个电学问题。经过塞纳河的时候，他随手拣起一块鹅卵石装进口袋。过一会儿，又从口袋里掏出来扔到河里。到学校后，他走进教室，习惯地掏怀表看时间，拿出来的却是一块鹅卵石。原来，怀表已被扔进了塞纳河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609600" y="771525"/>
          <a:ext cx="9134475" cy="1209675"/>
          <a:chOff x="609600" y="771525"/>
          <a:chExt cx="9134475" cy="1209675"/>
        </a:xfrm>
      </p:grpSpPr>
      <p:sp>
        <p:nvSpPr>
          <p:cNvPr id="2" name="文本框 1"/>
          <p:cNvSpPr txBox="1"/>
          <p:nvPr/>
        </p:nvSpPr>
        <p:spPr>
          <a:xfrm>
            <a:off x="609600" y="1209675"/>
            <a:ext cx="8524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成
功
不
是
偶
然
的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28725" y="771525"/>
            <a:ext cx="7077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                       会走路的“黑板”   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传说有一天傍晚，安培在街上一边散步，一边思考问题。他发现前面有一块“黑板”，就向“黑板”走去，随手从口袋里掏出粉笔，在“黑板”上演算起来。可是，“黑板”一下子挪动了，而安培的演算题还没有算完，他不知不觉地追在“黑板”后面计算。“黑板”越走越快，安培觉得追不上了，这时他看见街上的人都朝他哈哈大笑，他才发现，那块会走动的“黑板”原来是一辆黑色马车车厢的后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76225"/>
          <a:ext cx="9134475" cy="2066925"/>
          <a:chOff x="381000" y="276225"/>
          <a:chExt cx="9134475" cy="2066925"/>
        </a:xfrm>
      </p:grpSpPr>
      <p:sp>
        <p:nvSpPr>
          <p:cNvPr id="2" name="文本框 1"/>
          <p:cNvSpPr txBox="1"/>
          <p:nvPr/>
        </p:nvSpPr>
        <p:spPr>
          <a:xfrm>
            <a:off x="2647950" y="2066925"/>
            <a:ext cx="64865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9600" y="1019175"/>
            <a:ext cx="7543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安培将他的研究综合在《电动力学现象的数学理论一书中，成为电磁学史上一部重要的经典论著。麦克斯韦称赞安培的工作是“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科学上最光辉的成就之一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”，还把安培誉为“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电学中的牛顿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”。安培还是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发展测电技术的第一人</a:t>
            </a: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，他用自动转动的磁针制成测量电流的仪器，以后经过改进称电流计。安培在他的一生中，只有很短的时期从事物理工作，可是他却能以独特的、透彻的分析，论述带电导线的磁效应，因此我们称他是电动力学的先创者，他是当之无愧的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5" name="文本框 4"/>
          <p:cNvSpPr txBox="1"/>
          <p:nvPr/>
        </p:nvSpPr>
        <p:spPr>
          <a:xfrm>
            <a:off x="628650" y="276225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人物评价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266700" y="323850"/>
          <a:ext cx="9134475" cy="4343400"/>
          <a:chOff x="266700" y="323850"/>
          <a:chExt cx="9134475" cy="4343400"/>
        </a:xfrm>
      </p:grpSpPr>
      <p:sp>
        <p:nvSpPr>
          <p:cNvPr id="2" name="文本框 1"/>
          <p:cNvSpPr txBox="1"/>
          <p:nvPr/>
        </p:nvSpPr>
        <p:spPr>
          <a:xfrm>
            <a:off x="762000" y="323850"/>
            <a:ext cx="77914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如图所示电路中，如果要测量灯L1中的电流，电流表应接在何处？如果要把电流表连接在开关旁边，则电流表测得的是什么电流？在电路中画出电流表，并标明电流表的正负极。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62400" y="1533525"/>
            <a:ext cx="51720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干路电流</a:t>
            </a:r>
            <a:r>
              <a:t/>
            </a:r>
            <a:br/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42900"/>
            <a:ext cx="419100" cy="419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81450" y="2066925"/>
            <a:ext cx="51530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- 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3925" y="2047875"/>
            <a:ext cx="44005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+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90850" y="2886075"/>
            <a:ext cx="61436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+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81425" y="2886075"/>
            <a:ext cx="5353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-  </a:t>
            </a:r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38425" y="1962150"/>
            <a:ext cx="3611040" cy="238125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257675" y="2247900"/>
            <a:ext cx="485775" cy="495300"/>
          </a:xfrm>
          <a:prstGeom prst="rect">
            <a:avLst/>
          </a:prstGeom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257550" y="3076575"/>
            <a:ext cx="523875" cy="51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42875" y="276225"/>
          <a:ext cx="9134475" cy="4886325"/>
          <a:chOff x="142875" y="276225"/>
          <a:chExt cx="9134475" cy="4886325"/>
        </a:xfrm>
      </p:grpSpPr>
      <p:sp>
        <p:nvSpPr>
          <p:cNvPr id="2" name="文本框 1"/>
          <p:cNvSpPr txBox="1"/>
          <p:nvPr/>
        </p:nvSpPr>
        <p:spPr>
          <a:xfrm>
            <a:off x="857250" y="333375"/>
            <a:ext cx="7391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开关控制______，电流表     测_____的电流，电流表     测_____的电流。再画出电路图。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09775" y="314325"/>
            <a:ext cx="71247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干路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543800" y="285750"/>
            <a:ext cx="15906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干路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90950" y="342900"/>
            <a:ext cx="352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43325" y="295275"/>
            <a:ext cx="361950" cy="50244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86575" y="361950"/>
            <a:ext cx="4095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0" y="314325"/>
            <a:ext cx="361950" cy="502444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0" y="1895475"/>
            <a:ext cx="790575" cy="5238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847975" y="1857375"/>
            <a:ext cx="914400" cy="56197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1" name="图片 10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2733675"/>
            <a:ext cx="819150" cy="9525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2" name="图片 11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0" y="2914650"/>
            <a:ext cx="771525" cy="5048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3" name="图片 12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847850" y="3867150"/>
            <a:ext cx="809625" cy="952500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90550" y="4019550"/>
            <a:ext cx="771525" cy="504825"/>
          </a:xfrm>
          <a:prstGeom prst="rect">
            <a:avLst/>
          </a:prstGeom>
          <a:ln w="63500" cap="flat" cmpd="sng" algn="ctr">
            <a:solidFill>
              <a:srgbClr val="FFFFFF">
                <a:alpha val="149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295275" y="352425"/>
            <a:ext cx="419100" cy="419100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467350" y="2390775"/>
            <a:ext cx="2752725" cy="21526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000500" y="2381250"/>
            <a:ext cx="13239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18" name="图片 17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" y="2162175"/>
            <a:ext cx="1466850" cy="1095375"/>
          </a:xfrm>
          <a:prstGeom prst="rect">
            <a:avLst/>
          </a:prstGeom>
        </p:spPr>
      </p:pic>
      <p:pic>
        <p:nvPicPr>
          <p:cNvPr id="19" name="图片 18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2247900" y="2171700"/>
            <a:ext cx="790575" cy="333375"/>
          </a:xfrm>
          <a:prstGeom prst="rect">
            <a:avLst/>
          </a:prstGeom>
        </p:spPr>
      </p:pic>
      <p:pic>
        <p:nvPicPr>
          <p:cNvPr id="20" name="图片 19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2419350" y="3409950"/>
            <a:ext cx="1104900" cy="1228725"/>
          </a:xfrm>
          <a:prstGeom prst="rect">
            <a:avLst/>
          </a:prstGeom>
        </p:spPr>
      </p:pic>
      <p:pic>
        <p:nvPicPr>
          <p:cNvPr id="21" name="图片 20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467100" y="2219325"/>
            <a:ext cx="742950" cy="1247775"/>
          </a:xfrm>
          <a:prstGeom prst="rect">
            <a:avLst/>
          </a:prstGeom>
        </p:spPr>
      </p:pic>
      <p:pic>
        <p:nvPicPr>
          <p:cNvPr id="22" name="图片 21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42875" y="3209925"/>
            <a:ext cx="647700" cy="1190625"/>
          </a:xfrm>
          <a:prstGeom prst="rect">
            <a:avLst/>
          </a:prstGeom>
        </p:spPr>
      </p:pic>
      <p:pic>
        <p:nvPicPr>
          <p:cNvPr id="23" name="图片 22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190625" y="4333875"/>
            <a:ext cx="885825" cy="552450"/>
          </a:xfrm>
          <a:prstGeom prst="rect">
            <a:avLst/>
          </a:prstGeom>
        </p:spPr>
      </p:pic>
      <p:pic>
        <p:nvPicPr>
          <p:cNvPr id="24" name="图片 23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933450" y="3200400"/>
            <a:ext cx="2343150" cy="46672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085850" y="3962400"/>
            <a:ext cx="323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26" name="图片 25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1038225" y="3914775"/>
            <a:ext cx="304800" cy="445294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819150" y="2867025"/>
            <a:ext cx="371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28" name="图片 27"/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>
            <a:off x="771525" y="2819400"/>
            <a:ext cx="304800" cy="44529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3362325" y="2781300"/>
            <a:ext cx="4000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30" name="图片 29"/>
          <p:cNvPicPr>
            <a:picLocks/>
          </p:cNvPicPr>
          <p:nvPr/>
        </p:nvPicPr>
        <p:blipFill>
          <a:blip r:embed="rId19"/>
          <a:stretch>
            <a:fillRect/>
          </a:stretch>
        </p:blipFill>
        <p:spPr>
          <a:xfrm>
            <a:off x="3314700" y="2733675"/>
            <a:ext cx="323850" cy="445294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543425" y="323850"/>
            <a:ext cx="36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32" name="图片 31"/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4495800" y="276225"/>
            <a:ext cx="333375" cy="50244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2152650" y="3971925"/>
            <a:ext cx="371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34" name="图片 33"/>
          <p:cNvPicPr>
            <a:picLocks/>
          </p:cNvPicPr>
          <p:nvPr/>
        </p:nvPicPr>
        <p:blipFill>
          <a:blip r:embed="rId21"/>
          <a:stretch>
            <a:fillRect/>
          </a:stretch>
        </p:blipFill>
        <p:spPr>
          <a:xfrm>
            <a:off x="2105025" y="3924300"/>
            <a:ext cx="361950" cy="502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6" grpId="0"/>
      <p:bldP spid="31" grpId="0"/>
      <p:bldP spid="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723900" y="666750"/>
          <a:ext cx="9134475" cy="5153025"/>
          <a:chOff x="723900" y="666750"/>
          <a:chExt cx="9134475" cy="5153025"/>
        </a:xfrm>
      </p:grpSpPr>
      <p:sp>
        <p:nvSpPr>
          <p:cNvPr id="2" name="文本框 1"/>
          <p:cNvSpPr txBox="1"/>
          <p:nvPr/>
        </p:nvSpPr>
        <p:spPr>
          <a:xfrm>
            <a:off x="2714625" y="800100"/>
            <a:ext cx="6419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如何测量通过灯     的电流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638675" y="800100"/>
            <a:ext cx="3619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endParaRPr/>
          </a:p>
        </p:txBody>
      </p:sp>
      <p:pic>
        <p:nvPicPr>
          <p:cNvPr id="4" name="图片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91050" y="752475"/>
            <a:ext cx="333375" cy="502444"/>
          </a:xfrm>
          <a:prstGeom prst="rect">
            <a:avLst/>
          </a:prstGeom>
        </p:spPr>
      </p:pic>
      <p:pic>
        <p:nvPicPr>
          <p:cNvPr id="5" name="图片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790575"/>
            <a:ext cx="419100" cy="419100"/>
          </a:xfrm>
          <a:prstGeom prst="rect">
            <a:avLst/>
          </a:prstGeom>
        </p:spPr>
      </p:pic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666750"/>
            <a:ext cx="6686550" cy="448627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847975" y="3933825"/>
            <a:ext cx="2219325" cy="733425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75" y="3209925"/>
            <a:ext cx="666750" cy="10287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314950" y="1924050"/>
            <a:ext cx="885825" cy="232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381000" y="266700"/>
          <a:ext cx="9134475" cy="4438650"/>
          <a:chOff x="381000" y="266700"/>
          <a:chExt cx="9134475" cy="4438650"/>
        </a:xfrm>
      </p:grpSpPr>
      <p:sp>
        <p:nvSpPr>
          <p:cNvPr id="2" name="文本框 1"/>
          <p:cNvSpPr txBox="1"/>
          <p:nvPr/>
        </p:nvSpPr>
        <p:spPr>
          <a:xfrm>
            <a:off x="381000" y="381000"/>
            <a:ext cx="57150" cy="285750"/>
          </a:xfrm>
          <a:prstGeom prst="rect">
            <a:avLst/>
          </a:prstGeom>
          <a:solidFill>
            <a:srgbClr val="F65D5D">
              <a:alpha val="100000"/>
            </a:srgbClr>
          </a:solidFill>
        </p:spPr>
        <p:txBody>
          <a:bodyPr lIns="91440" tIns="45720" rIns="91440" bIns="45720" rtlCol="0">
            <a:spAutoFit/>
          </a:bodyPr>
          <a:lstStyle/>
          <a:p>
            <a:pPr marL="0" marR="0" lvl="0" indent="0" algn="l" fontAlgn="base">
              <a:lnSpc>
                <a:spcPct val="100000"/>
              </a:lnSpc>
            </a:pPr>
            <a:endParaRPr/>
          </a:p>
        </p:txBody>
      </p:sp>
      <p:sp>
        <p:nvSpPr>
          <p:cNvPr id="3" name="文本框 2"/>
          <p:cNvSpPr txBox="1"/>
          <p:nvPr/>
        </p:nvSpPr>
        <p:spPr>
          <a:xfrm>
            <a:off x="628650" y="266700"/>
            <a:ext cx="8505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300" b="1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总结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71600" y="1743075"/>
            <a:ext cx="3333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</a:t>
            </a:r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04925"/>
            <a:ext cx="209550" cy="1714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19300" y="1085850"/>
            <a:ext cx="7115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概念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19300" y="2800350"/>
            <a:ext cx="71151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测量</a:t>
            </a:r>
          </a:p>
        </p:txBody>
      </p:sp>
      <p:pic>
        <p:nvPicPr>
          <p:cNvPr id="8" name="图片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771525"/>
            <a:ext cx="142875" cy="990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90825" y="581025"/>
            <a:ext cx="6343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定义：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90825" y="1562100"/>
            <a:ext cx="6343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单位：</a:t>
            </a:r>
          </a:p>
        </p:txBody>
      </p:sp>
      <p:pic>
        <p:nvPicPr>
          <p:cNvPr id="11" name="图片 1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43175" y="2428875"/>
            <a:ext cx="142875" cy="12954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790825" y="2314575"/>
            <a:ext cx="63436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仪器：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62250" y="3495675"/>
            <a:ext cx="6372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连接方法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495675" y="581025"/>
            <a:ext cx="56388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表示电流强弱的物理量，用I表示。</a:t>
            </a:r>
          </a:p>
        </p:txBody>
      </p:sp>
      <p:pic>
        <p:nvPicPr>
          <p:cNvPr id="15" name="图片 1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25" y="1371600"/>
            <a:ext cx="85725" cy="66675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657600" y="1200150"/>
            <a:ext cx="54768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国际：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48075" y="1819275"/>
            <a:ext cx="5486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常用：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00550" y="1200150"/>
            <a:ext cx="47339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安培，简称安，用A表示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410075" y="1809750"/>
            <a:ext cx="47244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毫安（mA）和微安（μA）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24250" y="2333625"/>
            <a:ext cx="56102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电流表</a:t>
            </a:r>
          </a:p>
        </p:txBody>
      </p:sp>
      <p:pic>
        <p:nvPicPr>
          <p:cNvPr id="21" name="图片 2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295775" y="2295525"/>
            <a:ext cx="133350" cy="4953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591050" y="2133600"/>
            <a:ext cx="45434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符号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572000" y="2552700"/>
            <a:ext cx="456247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使用</a:t>
            </a:r>
          </a:p>
        </p:txBody>
      </p:sp>
      <p:pic>
        <p:nvPicPr>
          <p:cNvPr id="24" name="图片 2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229225" y="2162175"/>
            <a:ext cx="600075" cy="419100"/>
          </a:xfrm>
          <a:prstGeom prst="rect">
            <a:avLst/>
          </a:prstGeom>
        </p:spPr>
      </p:pic>
      <p:pic>
        <p:nvPicPr>
          <p:cNvPr id="25" name="图片 2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2971800"/>
            <a:ext cx="209550" cy="14668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57650" y="2847975"/>
            <a:ext cx="5076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串联在电路中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057650" y="3295650"/>
            <a:ext cx="5076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电流正入负出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057650" y="3790950"/>
            <a:ext cx="5076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不超量程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057650" y="4257675"/>
            <a:ext cx="5076825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18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不能与电源直接相连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4" grpId="0"/>
      <p:bldP spid="26" grpId="0"/>
      <p:bldP spid="27" grpId="0"/>
      <p:bldP spid="28" grpId="0"/>
      <p:bldP spid="2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314450" y="762000"/>
          <a:ext cx="9134475" cy="4629150"/>
          <a:chOff x="1314450" y="762000"/>
          <a:chExt cx="9134475" cy="462915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666875"/>
            <a:ext cx="2647950" cy="1990725"/>
          </a:xfrm>
          <a:prstGeom prst="rect">
            <a:avLst/>
          </a:prstGeom>
        </p:spPr>
      </p:pic>
      <p:pic>
        <p:nvPicPr>
          <p:cNvPr id="3" name="图片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38725" y="1628775"/>
            <a:ext cx="2705100" cy="2066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23975" y="762000"/>
            <a:ext cx="78105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实验：改变电流表在电路中的位置，比较电流表两次示数。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52625" y="4229100"/>
            <a:ext cx="718185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两次电流表的示数相同说明什么？</a:t>
            </a:r>
          </a:p>
        </p:txBody>
      </p:sp>
      <p:pic>
        <p:nvPicPr>
          <p:cNvPr id="6" name="图片 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438275" y="4210050"/>
            <a:ext cx="419100" cy="41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74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1095375" y="485775"/>
          <a:ext cx="9134475" cy="4686300"/>
          <a:chOff x="1095375" y="485775"/>
          <a:chExt cx="9134475" cy="4686300"/>
        </a:xfrm>
      </p:grpSpPr>
      <p:sp>
        <p:nvSpPr>
          <p:cNvPr id="2" name="文本框 1"/>
          <p:cNvSpPr txBox="1"/>
          <p:nvPr/>
        </p:nvSpPr>
        <p:spPr>
          <a:xfrm>
            <a:off x="1095375" y="485775"/>
            <a:ext cx="8039100" cy="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甲乙两同学在学习了电流的知识后进行讨论,    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甲同学认为：电流从正极出来后在a点时最大、b点时变小、
                            c点时更小、到负极时变为零。      </a:t>
            </a:r>
            <a:r>
              <a:t/>
            </a:r>
            <a:br/>
            <a:r>
              <a:rPr lang="en-US" sz="2100" u="none" spc="0">
                <a:solidFill>
                  <a:srgbClr val="FFFFFF">
                    <a:alpha val="100000"/>
                  </a:srgbClr>
                </a:solidFill>
                <a:latin typeface="微软雅黑"/>
              </a:rPr>
              <a:t>       乙同学认为：电流在a、b、c三点是相等的。</a:t>
            </a:r>
            <a:r>
              <a:rPr lang="en-US" sz="2100" u="none" spc="0">
                <a:solidFill>
                  <a:srgbClr val="FFFF00">
                    <a:alpha val="100000"/>
                  </a:srgbClr>
                </a:solidFill>
                <a:latin typeface="微软雅黑"/>
              </a:rPr>
              <a:t>你能帮帮他们吗？</a:t>
            </a:r>
            <a:r>
              <a:t/>
            </a:r>
            <a:br/>
            <a:endParaRPr/>
          </a:p>
        </p:txBody>
      </p:sp>
      <p:pic>
        <p:nvPicPr>
          <p:cNvPr id="3" name="图片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0" y="2762250"/>
            <a:ext cx="3133725" cy="1924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564</Words>
  <Application>Microsoft Office PowerPoint</Application>
  <PresentationFormat>全屏显示(16:9)</PresentationFormat>
  <Paragraphs>266</Paragraphs>
  <Slides>54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55" baseType="lpstr">
      <vt:lpstr>Theme61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十五章第四节：电流的测量</dc:title>
  <dc:subject/>
  <dc:creator>Unknown Creator</dc:creator>
  <cp:keywords/>
  <dc:description/>
  <cp:lastModifiedBy>User</cp:lastModifiedBy>
  <cp:revision>3</cp:revision>
  <dcterms:created xsi:type="dcterms:W3CDTF">2019-12-06T08:13:38Z</dcterms:created>
  <dcterms:modified xsi:type="dcterms:W3CDTF">2020-02-16T03:10:33Z</dcterms:modified>
  <cp:category/>
</cp:coreProperties>
</file>