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5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4" d="100"/>
          <a:sy n="144" d="100"/>
        </p:scale>
        <p:origin x="-684" y="-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288054-51CC-40EC-B3E7-6095A42702A4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61EA1-C864-455C-A732-72EC755546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643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819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819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870D0895-05CE-4E50-8465-68D1353769AB}" type="slidenum">
              <a:rPr sz="1200">
                <a:solidFill>
                  <a:prstClr val="black"/>
                </a:solidFill>
              </a:rPr>
              <a:pPr algn="r"/>
              <a:t>4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0242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0243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9AE82077-B159-4131-8DFE-A696ADC82563}" type="slidenum">
              <a:rPr sz="1200">
                <a:solidFill>
                  <a:prstClr val="black"/>
                </a:solidFill>
              </a:rPr>
              <a:pPr algn="r"/>
              <a:t>5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2290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2291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902CD24D-F740-44B4-94EF-D6CDFAB35EC0}" type="slidenum">
              <a:rPr sz="1200">
                <a:solidFill>
                  <a:prstClr val="black"/>
                </a:solidFill>
              </a:rPr>
              <a:pPr algn="r"/>
              <a:t>6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4338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4339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B4B1C5FA-CBDD-4F2E-9EF9-00DC3B469DCA}" type="slidenum">
              <a:rPr sz="1200">
                <a:solidFill>
                  <a:prstClr val="black"/>
                </a:solidFill>
              </a:rPr>
              <a:pPr algn="r"/>
              <a:t>7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6386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6387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423AD88A-24E1-430A-8F9B-A9F571082FCE}" type="slidenum">
              <a:rPr sz="1200">
                <a:solidFill>
                  <a:prstClr val="black"/>
                </a:solidFill>
              </a:rPr>
              <a:pPr algn="r"/>
              <a:t>8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幻灯片图像占位符 1"/>
          <p:cNvSpPr>
            <a:spLocks noGrp="1" noRot="1" noChangeAspect="1" noTextEdit="1"/>
          </p:cNvSpPr>
          <p:nvPr>
            <p:ph type="sldImg" idx="4294967295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  <a:miter lim="800000"/>
          </a:ln>
        </p:spPr>
      </p:sp>
      <p:sp>
        <p:nvSpPr>
          <p:cNvPr id="18434" name="备注占位符 2"/>
          <p:cNvSpPr>
            <a:spLocks noGrp="1"/>
          </p:cNvSpPr>
          <p:nvPr>
            <p:ph type="body" idx="4294967295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t" anchorCtr="0"/>
          <a:lstStyle>
            <a:lvl1pPr marL="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0" fontAlgn="base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2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lvl="0"/>
            <a:endParaRPr lang="zh-CN" altLang="en-US"/>
          </a:p>
        </p:txBody>
      </p:sp>
      <p:sp>
        <p:nvSpPr>
          <p:cNvPr id="18435" name="灯片编号占位符 3"/>
          <p:cNvSpPr>
            <a:spLocks noGrp="1"/>
          </p:cNvSpPr>
          <p:nvPr>
            <p:ph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vert="horz" wrap="square" lIns="91440" tIns="45720" rIns="91440" bIns="45720" anchor="b" anchorCtr="0"/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r"/>
            <a:fld id="{91E38A8B-BD0F-4941-96BD-E79ED550E6BB}" type="slidenum">
              <a:rPr sz="1200">
                <a:solidFill>
                  <a:prstClr val="black"/>
                </a:solidFill>
              </a:rPr>
              <a:pPr algn="r"/>
              <a:t>9</a:t>
            </a:fld>
            <a:endParaRPr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912184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2021/3/14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7137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ransition/>
  <p:txStyles>
    <p:titleStyle>
      <a:lvl1pPr marL="0" indent="0" algn="ctr" defTabSz="914400" rtl="0" eaLnBrk="0" fontAlgn="base" hangingPunct="0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4400" kern="1200">
          <a:solidFill>
            <a:schemeClr val="tx1"/>
          </a:solidFill>
          <a:latin typeface="Calibri" pitchFamily="34" charset="0"/>
          <a:ea typeface="宋体" pitchFamily="2" charset="-122"/>
          <a:cs typeface="+mj-cs"/>
        </a:defRPr>
      </a:lvl1pPr>
    </p:titleStyle>
    <p:bodyStyle>
      <a:lvl1pPr marL="342900" indent="-3429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0" fontAlgn="base" hangingPunct="0">
        <a:lnSpc>
          <a:spcPct val="100000"/>
        </a:lnSpc>
        <a:spcBef>
          <a:spcPct val="20000"/>
        </a:spcBef>
        <a:spcAft>
          <a:spcPct val="0"/>
        </a:spcAft>
        <a:buClrTx/>
        <a:buSzTx/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ClrTx/>
        <a:buSzTx/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slide" Target="slide3.xml"/><Relationship Id="rId4" Type="http://schemas.openxmlformats.org/officeDocument/2006/relationships/image" Target="../media/image3.png"/><Relationship Id="rId9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" Target="slide10.xml"/><Relationship Id="rId7" Type="http://schemas.openxmlformats.org/officeDocument/2006/relationships/slide" Target="slide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1.xml"/><Relationship Id="rId5" Type="http://schemas.openxmlformats.org/officeDocument/2006/relationships/slide" Target="slide16.xml"/><Relationship Id="rId4" Type="http://schemas.openxmlformats.org/officeDocument/2006/relationships/slide" Target="slide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9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" Target="slide32.xml"/><Relationship Id="rId3" Type="http://schemas.openxmlformats.org/officeDocument/2006/relationships/image" Target="../media/image28.jpeg"/><Relationship Id="rId7" Type="http://schemas.openxmlformats.org/officeDocument/2006/relationships/image" Target="../media/image7.png"/><Relationship Id="rId2" Type="http://schemas.openxmlformats.org/officeDocument/2006/relationships/slide" Target="slide29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2.xml"/><Relationship Id="rId5" Type="http://schemas.openxmlformats.org/officeDocument/2006/relationships/slide" Target="slide31.xml"/><Relationship Id="rId4" Type="http://schemas.openxmlformats.org/officeDocument/2006/relationships/slide" Target="slide3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3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文本框 6"/>
          <p:cNvSpPr/>
          <p:nvPr/>
        </p:nvSpPr>
        <p:spPr>
          <a:xfrm>
            <a:off x="1474788" y="1690688"/>
            <a:ext cx="6157912" cy="898836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ctr">
              <a:lnSpc>
                <a:spcPct val="150000"/>
              </a:lnSpc>
            </a:pPr>
            <a:r>
              <a:rPr sz="40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第</a:t>
            </a:r>
            <a:r>
              <a:rPr lang="en-US" altLang="zh-CN" sz="4000" b="1" kern="0" dirty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18</a:t>
            </a:r>
            <a:r>
              <a:rPr sz="4000" b="1" kern="0" dirty="0" smtClean="0">
                <a:solidFill>
                  <a:srgbClr val="0070C0"/>
                </a:solidFill>
                <a:latin typeface="Times New Roman" pitchFamily="18" charset="0"/>
                <a:ea typeface="黑体" pitchFamily="49" charset="-122"/>
                <a:sym typeface="Times New Roman" pitchFamily="18" charset="0"/>
              </a:rPr>
              <a:t>课时 杠杆</a:t>
            </a:r>
            <a:endParaRPr sz="4000" b="1" kern="0" dirty="0">
              <a:solidFill>
                <a:srgbClr val="0070C0"/>
              </a:solidFill>
              <a:latin typeface="Times New Roman" pitchFamily="18" charset="0"/>
              <a:ea typeface="黑体" pitchFamily="49" charset="-122"/>
              <a:sym typeface="Times New Roman" pitchFamily="18" charset="0"/>
            </a:endParaRPr>
          </a:p>
        </p:txBody>
      </p:sp>
      <p:sp>
        <p:nvSpPr>
          <p:cNvPr id="4098" name="Text Box 22"/>
          <p:cNvSpPr txBox="1">
            <a:spLocks noChangeArrowheads="1"/>
          </p:cNvSpPr>
          <p:nvPr/>
        </p:nvSpPr>
        <p:spPr bwMode="auto">
          <a:xfrm>
            <a:off x="6227763" y="411163"/>
            <a:ext cx="24495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540385" indent="-540385" algn="ctr">
              <a:lnSpc>
                <a:spcPct val="150000"/>
              </a:lnSpc>
            </a:pPr>
            <a:r>
              <a:rPr sz="3000" b="1" kern="0">
                <a:solidFill>
                  <a:srgbClr val="7030A0"/>
                </a:solidFill>
                <a:latin typeface="宋体" pitchFamily="2" charset="-122"/>
              </a:rPr>
              <a:t>基础梳理篇</a:t>
            </a:r>
            <a:endParaRPr altLang="zh-CN" sz="3000" b="1" kern="0">
              <a:solidFill>
                <a:srgbClr val="7030A0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703921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1" name="组合 56"/>
          <p:cNvGrpSpPr/>
          <p:nvPr/>
        </p:nvGrpSpPr>
        <p:grpSpPr>
          <a:xfrm>
            <a:off x="3568700" y="-561975"/>
            <a:ext cx="1755775" cy="1755775"/>
            <a:chOff x="2894659" y="1465288"/>
            <a:chExt cx="1727827" cy="1727827"/>
          </a:xfrm>
        </p:grpSpPr>
        <p:grpSp>
          <p:nvGrpSpPr>
            <p:cNvPr id="5122" name="组合 57"/>
            <p:cNvGrpSpPr>
              <a:grpSpLocks noGrp="1" noChangeAspect="1"/>
            </p:cNvGrpSpPr>
            <p:nvPr/>
          </p:nvGrpSpPr>
          <p:grpSpPr>
            <a:xfrm>
              <a:off x="2804310" y="1456286"/>
              <a:ext cx="1856504" cy="1856409"/>
              <a:chOff x="1827622" y="1343919"/>
              <a:chExt cx="2304000" cy="2304000"/>
            </a:xfrm>
          </p:grpSpPr>
        </p:grpSp>
        <p:sp>
          <p:nvSpPr>
            <p:cNvPr id="5123" name="流程图: 联系 32"/>
            <p:cNvSpPr/>
            <p:nvPr/>
          </p:nvSpPr>
          <p:spPr>
            <a:xfrm>
              <a:off x="2894659" y="1465288"/>
              <a:ext cx="1727827" cy="1727827"/>
            </a:xfrm>
            <a:prstGeom prst="flowChartConnector">
              <a:avLst/>
            </a:prstGeom>
            <a:noFill/>
            <a:ln w="3175">
              <a:solidFill>
                <a:srgbClr val="00B7CA"/>
              </a:solidFill>
              <a:round/>
            </a:ln>
          </p:spPr>
          <p:txBody>
            <a:bodyPr anchor="ctr" anchorCtr="0"/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endParaRPr b="1" kern="0">
                <a:solidFill>
                  <a:srgbClr val="FFFFFF"/>
                </a:solidFill>
              </a:endParaRPr>
            </a:p>
          </p:txBody>
        </p:sp>
      </p:grpSp>
      <p:pic>
        <p:nvPicPr>
          <p:cNvPr id="5124" name="组合 61"/>
          <p:cNvPicPr>
            <a:picLocks noGrp="1"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8025" y="666750"/>
            <a:ext cx="658813" cy="660400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5" name="组合 64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813" y="325438"/>
            <a:ext cx="658812" cy="6588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6" name="组合 67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3025" y="736600"/>
            <a:ext cx="612775" cy="612775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7" name="组合 70"/>
          <p:cNvPicPr>
            <a:picLocks noGrp="1"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6263" y="762000"/>
            <a:ext cx="769937" cy="769938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8" name="组合 73"/>
          <p:cNvPicPr>
            <a:picLocks noGrp="1"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2300" y="185738"/>
            <a:ext cx="585788" cy="569912"/>
          </a:xfrm>
          <a:prstGeom prst="rect">
            <a:avLst/>
          </a:prstGeom>
          <a:noFill/>
          <a:ln>
            <a:miter lim="800000"/>
          </a:ln>
        </p:spPr>
      </p:pic>
      <p:pic>
        <p:nvPicPr>
          <p:cNvPr id="5129" name="组合 76"/>
          <p:cNvPicPr>
            <a:picLocks noGrp="1"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175" y="1103313"/>
            <a:ext cx="601663" cy="601662"/>
          </a:xfrm>
          <a:prstGeom prst="rect">
            <a:avLst/>
          </a:prstGeom>
          <a:noFill/>
          <a:ln>
            <a:miter lim="800000"/>
          </a:ln>
        </p:spPr>
      </p:pic>
      <p:sp>
        <p:nvSpPr>
          <p:cNvPr id="5130" name="文本框 131"/>
          <p:cNvSpPr/>
          <p:nvPr/>
        </p:nvSpPr>
        <p:spPr>
          <a:xfrm>
            <a:off x="3757613" y="101600"/>
            <a:ext cx="1414462" cy="769938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400" b="1" kern="0">
                <a:solidFill>
                  <a:srgbClr val="C00000"/>
                </a:solidFill>
                <a:latin typeface="华文隶书" pitchFamily="2" charset="-122"/>
                <a:ea typeface="华文隶书" pitchFamily="2" charset="-122"/>
              </a:rPr>
              <a:t>目录</a:t>
            </a:r>
          </a:p>
        </p:txBody>
      </p:sp>
      <p:grpSp>
        <p:nvGrpSpPr>
          <p:cNvPr id="5131" name="组合 130"/>
          <p:cNvGrpSpPr/>
          <p:nvPr/>
        </p:nvGrpSpPr>
        <p:grpSpPr>
          <a:xfrm>
            <a:off x="2425700" y="2097088"/>
            <a:ext cx="4235450" cy="2008187"/>
            <a:chOff x="1847662" y="1504750"/>
            <a:chExt cx="5448676" cy="2584754"/>
          </a:xfrm>
        </p:grpSpPr>
        <p:grpSp>
          <p:nvGrpSpPr>
            <p:cNvPr id="5132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5133" name="圆角矩形 132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34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5135" name="椭圆 153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6" name="椭圆 15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37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5138" name="椭圆 151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39" name="椭圆 152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40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5141" name="文本框 16">
              <a:hlinkClick r:id="rId8" action="ppaction://hlinksldjump"/>
            </p:cNvPr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5142" name="组合 137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5143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5144" name="椭圆 139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45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grpSp>
        <p:nvGrpSpPr>
          <p:cNvPr id="5146" name="组合 159"/>
          <p:cNvGrpSpPr/>
          <p:nvPr/>
        </p:nvGrpSpPr>
        <p:grpSpPr>
          <a:xfrm>
            <a:off x="2425700" y="3222625"/>
            <a:ext cx="4449763" cy="2085975"/>
            <a:chOff x="2000534" y="2474331"/>
            <a:chExt cx="5723839" cy="2584754"/>
          </a:xfrm>
        </p:grpSpPr>
        <p:grpSp>
          <p:nvGrpSpPr>
            <p:cNvPr id="5147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5148" name="圆角矩形 161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5149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5150" name="椭圆 178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1" name="椭圆 179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2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5153" name="椭圆 176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4" name="椭圆 17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5155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5156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5157" name="椭圆 172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5158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5159" name="组合 166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5160" name="文本框 47">
              <a:hlinkClick r:id="rId9" action="ppaction://hlinksldjump"/>
            </p:cNvPr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Times New Roman" pitchFamily="18" charset="0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5161" name="组合 184"/>
          <p:cNvGrpSpPr/>
          <p:nvPr/>
        </p:nvGrpSpPr>
        <p:grpSpPr>
          <a:xfrm>
            <a:off x="2425700" y="987425"/>
            <a:ext cx="4192588" cy="1992313"/>
            <a:chOff x="1851755" y="1505713"/>
            <a:chExt cx="5440491" cy="2584754"/>
          </a:xfrm>
        </p:grpSpPr>
        <p:grpSp>
          <p:nvGrpSpPr>
            <p:cNvPr id="5162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5163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5164" name="圆角矩形 187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65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6" name="椭圆 200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67" name="椭圆 201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68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5169" name="椭圆 198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0" name="椭圆 199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5171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5172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5173" name="椭圆 194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5174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5175" name="文本框 24">
                <a:hlinkClick r:id="rId10" action="ppaction://hlinksldjump"/>
              </p:cNvPr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5176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33128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 fill="hold"/>
                                        <p:tgtEl>
                                          <p:spTgt spid="5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 fill="hold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 fill="hold"/>
                                        <p:tgtEl>
                                          <p:spTgt spid="5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5" name="组合 5"/>
          <p:cNvGrpSpPr/>
          <p:nvPr/>
        </p:nvGrpSpPr>
        <p:grpSpPr>
          <a:xfrm>
            <a:off x="2425700" y="279400"/>
            <a:ext cx="4192588" cy="1992313"/>
            <a:chOff x="1851755" y="1505713"/>
            <a:chExt cx="5440491" cy="2584754"/>
          </a:xfrm>
        </p:grpSpPr>
        <p:grpSp>
          <p:nvGrpSpPr>
            <p:cNvPr id="6146" name="组合 81"/>
            <p:cNvGrpSpPr>
              <a:grpSpLocks noGrp="1" noChangeAspect="1"/>
            </p:cNvGrpSpPr>
            <p:nvPr/>
          </p:nvGrpSpPr>
          <p:grpSpPr>
            <a:xfrm>
              <a:off x="1533189" y="1385529"/>
              <a:ext cx="2664226" cy="2591900"/>
              <a:chOff x="3295850" y="1895995"/>
              <a:chExt cx="3725149" cy="4660916"/>
            </a:xfrm>
          </p:grpSpPr>
        </p:grpSp>
        <p:grpSp>
          <p:nvGrpSpPr>
            <p:cNvPr id="6147" name="组合 82"/>
            <p:cNvGrpSpPr/>
            <p:nvPr/>
          </p:nvGrpSpPr>
          <p:grpSpPr>
            <a:xfrm>
              <a:off x="2302897" y="1980707"/>
              <a:ext cx="4989349" cy="751080"/>
              <a:chOff x="2302897" y="1980707"/>
              <a:chExt cx="4989349" cy="751080"/>
            </a:xfrm>
          </p:grpSpPr>
          <p:sp>
            <p:nvSpPr>
              <p:cNvPr id="6148" name="圆角矩形 8"/>
              <p:cNvSpPr/>
              <p:nvPr/>
            </p:nvSpPr>
            <p:spPr>
              <a:xfrm>
                <a:off x="3316286" y="1899715"/>
                <a:ext cx="4150195" cy="1006268"/>
              </a:xfrm>
              <a:prstGeom prst="roundRect">
                <a:avLst>
                  <a:gd name="adj" fmla="val 9976"/>
                </a:avLst>
              </a:prstGeom>
              <a:solidFill>
                <a:srgbClr val="00B0F0"/>
              </a:solidFill>
              <a:ln w="25400">
                <a:gradFill flip="none" rotWithShape="1">
                  <a:gsLst>
                    <a:gs pos="88000">
                      <a:schemeClr val="bg1"/>
                    </a:gs>
                    <a:gs pos="0">
                      <a:schemeClr val="bg1">
                        <a:lumMod val="75000"/>
                      </a:schemeClr>
                    </a:gs>
                    <a:gs pos="71000">
                      <a:schemeClr val="bg1">
                        <a:lumMod val="85000"/>
                      </a:schemeClr>
                    </a:gs>
                    <a:gs pos="55000">
                      <a:schemeClr val="bg1"/>
                    </a:gs>
                    <a:gs pos="37000">
                      <a:schemeClr val="bg1">
                        <a:lumMod val="85000"/>
                      </a:schemeClr>
                    </a:gs>
                    <a:gs pos="22000">
                      <a:schemeClr val="bg1"/>
                    </a:gs>
                    <a:gs pos="100000">
                      <a:schemeClr val="bg1">
                        <a:lumMod val="75000"/>
                      </a:schemeClr>
                    </a:gs>
                  </a:gsLst>
                  <a:lin ang="1200000" scaled="0"/>
                </a:gradFill>
              </a:ln>
              <a:effectLst>
                <a:outerShdw blurRad="101600" dist="508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6149" name="组合 84"/>
              <p:cNvGrpSpPr/>
              <p:nvPr/>
            </p:nvGrpSpPr>
            <p:grpSpPr>
              <a:xfrm>
                <a:off x="3467584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0" name="椭圆 21"/>
                <p:cNvSpPr/>
                <p:nvPr/>
              </p:nvSpPr>
              <p:spPr>
                <a:xfrm rot="16200000">
                  <a:off x="4484837" y="3000957"/>
                  <a:ext cx="276891" cy="27695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1" name="椭圆 22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2" name="组合 85"/>
              <p:cNvGrpSpPr/>
              <p:nvPr/>
            </p:nvGrpSpPr>
            <p:grpSpPr>
              <a:xfrm>
                <a:off x="3168079" y="2294564"/>
                <a:ext cx="118508" cy="118509"/>
                <a:chOff x="4486616" y="3001075"/>
                <a:chExt cx="274695" cy="274699"/>
              </a:xfrm>
            </p:grpSpPr>
            <p:sp>
              <p:nvSpPr>
                <p:cNvPr id="6153" name="椭圆 19"/>
                <p:cNvSpPr/>
                <p:nvPr/>
              </p:nvSpPr>
              <p:spPr>
                <a:xfrm rot="16200000">
                  <a:off x="4479537" y="3008122"/>
                  <a:ext cx="276891" cy="26262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FFFFFF"/>
                    </a:gs>
                    <a:gs pos="17000">
                      <a:srgbClr val="A6A6A6"/>
                    </a:gs>
                    <a:gs pos="35001">
                      <a:srgbClr val="F2F2F2"/>
                    </a:gs>
                    <a:gs pos="55000">
                      <a:srgbClr val="A6A6A6"/>
                    </a:gs>
                    <a:gs pos="75000">
                      <a:srgbClr val="F2F2F2"/>
                    </a:gs>
                    <a:gs pos="100000">
                      <a:srgbClr val="A6A6A6"/>
                    </a:gs>
                  </a:gsLst>
                  <a:lin ang="2700000" scaled="1"/>
                </a:gradFill>
                <a:ln w="25400">
                  <a:noFill/>
                  <a:miter lim="800000"/>
                </a:ln>
                <a:effectLst>
                  <a:outerShdw blurRad="12700" dist="12700" dir="2700000" algn="tl">
                    <a:srgbClr val="000000">
                      <a:alpha val="39999"/>
                    </a:srgbClr>
                  </a:outerShdw>
                </a:effectLst>
              </p:spPr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4" name="椭圆 20"/>
                <p:cNvSpPr/>
                <p:nvPr/>
              </p:nvSpPr>
              <p:spPr>
                <a:xfrm>
                  <a:off x="4385233" y="2756459"/>
                  <a:ext cx="469760" cy="494401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ffectLst>
                  <a:innerShdw blurRad="12700" dist="12700" dir="135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endParaRPr lang="zh-CN" altLang="en-US" sz="1015" b="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6155" name="组合 86"/>
              <p:cNvGrpSpPr>
                <a:grpSpLocks noGrp="1" noChangeAspect="1"/>
              </p:cNvGrpSpPr>
              <p:nvPr/>
            </p:nvGrpSpPr>
            <p:grpSpPr>
              <a:xfrm>
                <a:off x="3197698" y="2171864"/>
                <a:ext cx="362117" cy="236685"/>
                <a:chOff x="4312849" y="3104300"/>
                <a:chExt cx="384317" cy="61430"/>
              </a:xfrm>
            </p:grpSpPr>
          </p:grpSp>
          <p:grpSp>
            <p:nvGrpSpPr>
              <p:cNvPr id="6156" name="组合 87"/>
              <p:cNvGrpSpPr/>
              <p:nvPr/>
            </p:nvGrpSpPr>
            <p:grpSpPr>
              <a:xfrm>
                <a:off x="3635164" y="2097014"/>
                <a:ext cx="630643" cy="550614"/>
                <a:chOff x="4846885" y="2796017"/>
                <a:chExt cx="840857" cy="734151"/>
              </a:xfrm>
            </p:grpSpPr>
            <p:sp>
              <p:nvSpPr>
                <p:cNvPr id="6157" name="椭圆 15"/>
                <p:cNvSpPr/>
                <p:nvPr/>
              </p:nvSpPr>
              <p:spPr>
                <a:xfrm>
                  <a:off x="4902566" y="2795742"/>
                  <a:ext cx="722379" cy="75517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 anchorCtr="0"/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endParaRPr sz="1000" b="1" ker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6158" name="文本框 18"/>
                <p:cNvSpPr/>
                <p:nvPr/>
              </p:nvSpPr>
              <p:spPr>
                <a:xfrm>
                  <a:off x="4846885" y="2811166"/>
                  <a:ext cx="840857" cy="719002"/>
                </a:xfrm>
                <a:prstGeom prst="rect">
                  <a:avLst/>
                </a:prstGeom>
                <a:noFill/>
                <a:ln>
                  <a:noFill/>
                  <a:miter lim="800000"/>
                </a:ln>
              </p:spPr>
              <p:txBody>
                <a:bodyPr anchor="t" anchorCtr="0">
                  <a:spAutoFit/>
                </a:bodyPr>
                <a:lstStyle>
                  <a:defPPr>
                    <a:defRPr lang="zh-CN"/>
                  </a:defPPr>
                  <a:lvl1pPr marL="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1pPr>
                  <a:lvl2pPr marL="4572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2pPr>
                  <a:lvl3pPr marL="9144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3pPr>
                  <a:lvl4pPr marL="13716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4pPr>
                  <a:lvl5pPr marL="1828800" indent="0" algn="l" defTabSz="914400" rtl="0" eaLnBrk="1" fontAlgn="base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 lang="zh-CN" altLang="en-US" sz="1800" b="0" i="0" u="none" baseline="0">
                      <a:solidFill>
                        <a:schemeClr val="tx1"/>
                      </a:solidFill>
                      <a:latin typeface="Calibri" pitchFamily="34" charset="0"/>
                      <a:ea typeface="宋体" pitchFamily="2" charset="-122"/>
                    </a:defRPr>
                  </a:lvl5pPr>
                </a:lstStyle>
                <a:p>
                  <a:pPr algn="ctr"/>
                  <a:r>
                    <a:rPr lang="en-US" altLang="zh-CN" sz="2100" b="1" kern="0">
                      <a:solidFill>
                        <a:srgbClr val="00B0F0"/>
                      </a:solidFill>
                      <a:latin typeface="Impact" pitchFamily="34" charset="0"/>
                    </a:rPr>
                    <a:t>01</a:t>
                  </a:r>
                  <a:endParaRPr sz="2100" b="1" kern="0">
                    <a:solidFill>
                      <a:srgbClr val="00B0F0"/>
                    </a:solidFill>
                    <a:latin typeface="Impact" pitchFamily="34" charset="0"/>
                  </a:endParaRPr>
                </a:p>
              </p:txBody>
            </p:sp>
          </p:grpSp>
          <p:sp>
            <p:nvSpPr>
              <p:cNvPr id="6159" name="文本框 24"/>
              <p:cNvSpPr/>
              <p:nvPr/>
            </p:nvSpPr>
            <p:spPr>
              <a:xfrm>
                <a:off x="4035549" y="2014039"/>
                <a:ext cx="2629911" cy="659085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sz="2700" b="1" kern="0">
                    <a:solidFill>
                      <a:prstClr val="white"/>
                    </a:solidFill>
                    <a:latin typeface="黑体" pitchFamily="49" charset="-122"/>
                    <a:ea typeface="黑体" pitchFamily="49" charset="-122"/>
                  </a:rPr>
                  <a:t>知识梳理</a:t>
                </a:r>
              </a:p>
            </p:txBody>
          </p:sp>
          <p:sp>
            <p:nvSpPr>
              <p:cNvPr id="6160" name="KSO_Shape"/>
              <p:cNvSpPr/>
              <p:nvPr/>
            </p:nvSpPr>
            <p:spPr>
              <a:xfrm>
                <a:off x="2302898" y="2098867"/>
                <a:ext cx="558262" cy="533428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indent="0" algn="l" defTabSz="914400" rtl="0" eaLnBrk="0" fontAlgn="base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lang="zh-CN" altLang="en-US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>
                  <a:solidFill>
                    <a:srgbClr val="FFFFFF"/>
                  </a:solidFill>
                  <a:ea typeface="宋体"/>
                </a:endParaRPr>
              </a:p>
            </p:txBody>
          </p:sp>
        </p:grpSp>
      </p:grpSp>
      <p:sp>
        <p:nvSpPr>
          <p:cNvPr id="6161" name="矩形 1">
            <a:hlinkClick r:id="rId2" action="ppaction://hlinksldjump"/>
          </p:cNvPr>
          <p:cNvSpPr/>
          <p:nvPr/>
        </p:nvSpPr>
        <p:spPr>
          <a:xfrm>
            <a:off x="1835150" y="1685925"/>
            <a:ext cx="5788025" cy="460375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认识杠杆</a:t>
            </a:r>
          </a:p>
        </p:txBody>
      </p:sp>
      <p:sp>
        <p:nvSpPr>
          <p:cNvPr id="6162" name="矩形 2">
            <a:hlinkClick r:id="rId3" action="ppaction://hlinksldjump"/>
          </p:cNvPr>
          <p:cNvSpPr/>
          <p:nvPr/>
        </p:nvSpPr>
        <p:spPr>
          <a:xfrm>
            <a:off x="1835150" y="2284413"/>
            <a:ext cx="5788025" cy="461962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杠杆的分类</a:t>
            </a:r>
          </a:p>
        </p:txBody>
      </p:sp>
      <p:pic>
        <p:nvPicPr>
          <p:cNvPr id="6163" name="Picture 7" descr="C:\Users\Administrator\Desktop\习题课件\返回框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01013" y="4130675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3708596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1" grpId="0" animBg="1"/>
      <p:bldP spid="616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8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9725" y="1176338"/>
            <a:ext cx="6562725" cy="27908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7170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认识杠杆</a:t>
            </a:r>
          </a:p>
        </p:txBody>
      </p:sp>
      <p:sp>
        <p:nvSpPr>
          <p:cNvPr id="7171" name="矩形 1"/>
          <p:cNvSpPr/>
          <p:nvPr/>
        </p:nvSpPr>
        <p:spPr>
          <a:xfrm>
            <a:off x="5364163" y="1149350"/>
            <a:ext cx="1112837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固定点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7172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435100" y="1285875"/>
            <a:ext cx="174625" cy="2654300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7173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475" y="1844675"/>
            <a:ext cx="493713" cy="1595438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938408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Picture 7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2275" y="557213"/>
            <a:ext cx="5437188" cy="40290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18" name="矩形 13"/>
          <p:cNvSpPr/>
          <p:nvPr/>
        </p:nvSpPr>
        <p:spPr>
          <a:xfrm>
            <a:off x="2700338" y="484188"/>
            <a:ext cx="803275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支点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19" name="矩形 14"/>
          <p:cNvSpPr/>
          <p:nvPr/>
        </p:nvSpPr>
        <p:spPr>
          <a:xfrm>
            <a:off x="2700338" y="113982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动力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0" name="矩形 15"/>
          <p:cNvSpPr/>
          <p:nvPr/>
        </p:nvSpPr>
        <p:spPr>
          <a:xfrm>
            <a:off x="3768725" y="1774825"/>
            <a:ext cx="803275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阻碍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9221" name="矩形 16"/>
          <p:cNvSpPr/>
          <p:nvPr/>
        </p:nvSpPr>
        <p:spPr>
          <a:xfrm>
            <a:off x="4827588" y="2117725"/>
            <a:ext cx="1112837" cy="83185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ctr"/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动力</a:t>
            </a:r>
            <a:endParaRPr lang="en-US" altLang="zh-CN" sz="2400" b="1" kern="0">
              <a:solidFill>
                <a:srgbClr val="C00000"/>
              </a:solidFill>
              <a:latin typeface="Times New Roman" pitchFamily="18" charset="0"/>
            </a:endParaRPr>
          </a:p>
          <a:p>
            <a:pPr algn="ctr"/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作用线</a:t>
            </a:r>
            <a:endParaRPr sz="2400" kern="0">
              <a:solidFill>
                <a:prstClr val="black"/>
              </a:solidFill>
            </a:endParaRPr>
          </a:p>
        </p:txBody>
      </p:sp>
      <p:pic>
        <p:nvPicPr>
          <p:cNvPr id="9222" name="Picture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540"/>
          <a:stretch>
            <a:fillRect/>
          </a:stretch>
        </p:blipFill>
        <p:spPr>
          <a:xfrm>
            <a:off x="1393825" y="484188"/>
            <a:ext cx="257175" cy="3884612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9223" name="Picture 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9475" y="1617663"/>
            <a:ext cx="493713" cy="15970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9224" name="矩形 9"/>
          <p:cNvSpPr/>
          <p:nvPr/>
        </p:nvSpPr>
        <p:spPr>
          <a:xfrm>
            <a:off x="2366963" y="2943225"/>
            <a:ext cx="1036637" cy="4318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200" b="1" kern="0">
                <a:solidFill>
                  <a:srgbClr val="C00000"/>
                </a:solidFill>
                <a:latin typeface="Times New Roman" pitchFamily="18" charset="0"/>
              </a:rPr>
              <a:t>阻力臂</a:t>
            </a:r>
            <a:endParaRPr sz="2200" kern="0">
              <a:solidFill>
                <a:prstClr val="black"/>
              </a:solidFill>
            </a:endParaRPr>
          </a:p>
        </p:txBody>
      </p:sp>
      <p:sp>
        <p:nvSpPr>
          <p:cNvPr id="9225" name="矩形 10"/>
          <p:cNvSpPr/>
          <p:nvPr/>
        </p:nvSpPr>
        <p:spPr>
          <a:xfrm>
            <a:off x="2076450" y="4037013"/>
            <a:ext cx="1485900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F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1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l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1</a:t>
            </a:r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＝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F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2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 pitchFamily="18" charset="0"/>
              </a:rPr>
              <a:t>l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 pitchFamily="18" charset="0"/>
              </a:rPr>
              <a:t>2</a:t>
            </a:r>
            <a:endParaRPr sz="24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633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/>
      <p:bldP spid="9220" grpId="0"/>
      <p:bldP spid="9221" grpId="0"/>
      <p:bldP spid="9224" grpId="0"/>
      <p:bldP spid="92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1266" name="矩形 9"/>
          <p:cNvSpPr>
            <a:spLocks noChangeArrowheads="1"/>
          </p:cNvSpPr>
          <p:nvPr/>
        </p:nvSpPr>
        <p:spPr bwMode="auto">
          <a:xfrm>
            <a:off x="468313" y="1155700"/>
            <a:ext cx="82073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易错提醒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动力作用线、阻力作用线、支点一定作用在杠杆上，力臂不一定在杠杆上。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309204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3" name="表格 3"/>
          <p:cNvGraphicFramePr>
            <a:graphicFrameLocks noGrp="1"/>
          </p:cNvGraphicFramePr>
          <p:nvPr/>
        </p:nvGraphicFramePr>
        <p:xfrm>
          <a:off x="755650" y="1109662"/>
          <a:ext cx="7637461" cy="3330575"/>
        </p:xfrm>
        <a:graphic>
          <a:graphicData uri="http://schemas.openxmlformats.org/drawingml/2006/table">
            <a:tbl>
              <a:tblPr/>
              <a:tblGrid>
                <a:gridCol w="1909762"/>
                <a:gridCol w="1908175"/>
                <a:gridCol w="1909762"/>
                <a:gridCol w="1909762"/>
              </a:tblGrid>
              <a:tr h="523875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省力杠杆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费力杠杆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等臂杠杆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4874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示意图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778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力臂关系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l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641350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力的关系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1</a:t>
                      </a: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en-US" altLang="zh-CN" sz="2400" b="1" i="1">
                          <a:latin typeface="Times New Roman"/>
                        </a:rPr>
                        <a:t>F</a:t>
                      </a:r>
                      <a:r>
                        <a:rPr lang="en-US" altLang="zh-CN" sz="2400" b="1" baseline="-25000">
                          <a:latin typeface="Times New Roman"/>
                        </a:rPr>
                        <a:t>2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3340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知识点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杠杆的分类</a:t>
            </a:r>
          </a:p>
        </p:txBody>
      </p:sp>
      <p:sp>
        <p:nvSpPr>
          <p:cNvPr id="13341" name="矩形 5"/>
          <p:cNvSpPr/>
          <p:nvPr/>
        </p:nvSpPr>
        <p:spPr>
          <a:xfrm>
            <a:off x="3387725" y="3190875"/>
            <a:ext cx="493713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＞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3342" name="Picture 16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9225" y="1870075"/>
            <a:ext cx="1866900" cy="1112838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3343" name="Picture 1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37088" y="1784350"/>
            <a:ext cx="1866900" cy="12350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3344" name="Picture 18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07163" y="1979613"/>
            <a:ext cx="1789112" cy="10207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13345" name="矩形 20"/>
          <p:cNvSpPr/>
          <p:nvPr/>
        </p:nvSpPr>
        <p:spPr>
          <a:xfrm>
            <a:off x="3286125" y="3867150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＜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46" name="矩形 21"/>
          <p:cNvSpPr/>
          <p:nvPr/>
        </p:nvSpPr>
        <p:spPr>
          <a:xfrm>
            <a:off x="5230813" y="3203575"/>
            <a:ext cx="493712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＜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47" name="矩形 22"/>
          <p:cNvSpPr/>
          <p:nvPr/>
        </p:nvSpPr>
        <p:spPr>
          <a:xfrm>
            <a:off x="5200650" y="3844925"/>
            <a:ext cx="493713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＞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48" name="矩形 24"/>
          <p:cNvSpPr/>
          <p:nvPr/>
        </p:nvSpPr>
        <p:spPr>
          <a:xfrm>
            <a:off x="7246938" y="3233738"/>
            <a:ext cx="49371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＝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3349" name="矩形 25"/>
          <p:cNvSpPr/>
          <p:nvPr/>
        </p:nvSpPr>
        <p:spPr>
          <a:xfrm>
            <a:off x="7234238" y="3910013"/>
            <a:ext cx="493712" cy="461962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＝</a:t>
            </a:r>
            <a:endParaRPr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7061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3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3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13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13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 fill="hold"/>
                                        <p:tgtEl>
                                          <p:spTgt spid="13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 fill="hold"/>
                                        <p:tgtEl>
                                          <p:spTgt spid="13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1" grpId="0"/>
      <p:bldP spid="13345" grpId="0"/>
      <p:bldP spid="13346" grpId="0"/>
      <p:bldP spid="13347" grpId="0"/>
      <p:bldP spid="13348" grpId="0"/>
      <p:bldP spid="133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1" name="表格 5"/>
          <p:cNvGraphicFramePr>
            <a:graphicFrameLocks noGrp="1"/>
          </p:cNvGraphicFramePr>
          <p:nvPr/>
        </p:nvGraphicFramePr>
        <p:xfrm>
          <a:off x="539750" y="855662"/>
          <a:ext cx="8064500" cy="2833688"/>
        </p:xfrm>
        <a:graphic>
          <a:graphicData uri="http://schemas.openxmlformats.org/drawingml/2006/table">
            <a:tbl>
              <a:tblPr/>
              <a:tblGrid>
                <a:gridCol w="1282700"/>
                <a:gridCol w="2260600"/>
                <a:gridCol w="2260600"/>
                <a:gridCol w="2260600"/>
              </a:tblGrid>
              <a:tr h="49053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分类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省力杠杆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费力杠杆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等臂杠杆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877888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特点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省力，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距离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费力，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en-US" altLang="zh-CN" sz="2400" b="1">
                          <a:latin typeface="Times New Roman"/>
                        </a:rPr>
                        <a:t>______</a:t>
                      </a: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距离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不省力，</a:t>
                      </a:r>
                      <a:endParaRPr lang="en-US" altLang="zh-CN" sz="2400" b="1">
                        <a:latin typeface="Times New Roman"/>
                      </a:endParaRPr>
                    </a:p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也不费距离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  <a:tr h="1465262"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应用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开瓶器、老虎钳、羊角锤、撬棒、手推车等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镊子、筷子、船桨、钓鱼竿、理发剪等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  <a:tc>
                  <a:txBody>
                    <a:bodyPr/>
                    <a:lstStyle>
                      <a:defPPr>
                        <a:defRPr lang="zh-CN"/>
                      </a:defPPr>
                      <a:lvl1pPr marL="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1pPr>
                      <a:lvl2pPr marL="4572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2pPr>
                      <a:lvl3pPr marL="9144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3pPr>
                      <a:lvl4pPr marL="13716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4pPr>
                      <a:lvl5pPr marL="1828800" indent="0" algn="l" defTabSz="914400" rtl="0" eaLnBrk="1" fontAlgn="base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 lang="zh-CN" altLang="en-US" sz="1800" b="0" i="0" u="none" baseline="0">
                          <a:solidFill>
                            <a:schemeClr val="tx1"/>
                          </a:solidFill>
                          <a:latin typeface="Calibri" pitchFamily="34" charset="0"/>
                          <a:ea typeface="宋体" pitchFamily="2" charset="-122"/>
                        </a:defRPr>
                      </a:lvl5pPr>
                    </a:lstStyle>
                    <a:p>
                      <a:pPr marL="358775" lvl="0" indent="-358775" algn="ctr">
                        <a:spcAft>
                          <a:spcPct val="0"/>
                        </a:spcAft>
                      </a:pPr>
                      <a:r>
                        <a:rPr lang="zh-CN" altLang="zh-CN" sz="2400" b="1">
                          <a:latin typeface="Times New Roman"/>
                          <a:ea typeface="宋体" pitchFamily="2" charset="-122"/>
                        </a:rPr>
                        <a:t>托盘天平、跷跷板等</a:t>
                      </a:r>
                      <a:endParaRPr lang="zh-CN" altLang="zh-CN" sz="2400">
                        <a:latin typeface="宋体" pitchFamily="2" charset="-122"/>
                        <a:ea typeface="宋体" pitchFamily="2" charset="-122"/>
                      </a:endParaRPr>
                    </a:p>
                  </a:txBody>
                  <a:tcPr marL="23570" marR="23570" marT="0" marB="0" anchor="ctr">
                    <a:lnL w="12700">
                      <a:solidFill>
                        <a:prstClr val="black"/>
                      </a:solidFill>
                      <a:round/>
                    </a:lnL>
                    <a:lnR w="12700">
                      <a:solidFill>
                        <a:prstClr val="black"/>
                      </a:solidFill>
                      <a:round/>
                    </a:lnR>
                    <a:lnT w="12700">
                      <a:solidFill>
                        <a:prstClr val="black"/>
                      </a:solidFill>
                      <a:round/>
                    </a:lnT>
                    <a:lnB w="12700">
                      <a:solidFill>
                        <a:prstClr val="black"/>
                      </a:solidFill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383" name="矩形 2"/>
          <p:cNvSpPr/>
          <p:nvPr/>
        </p:nvSpPr>
        <p:spPr>
          <a:xfrm>
            <a:off x="2411413" y="1708150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C00000"/>
                </a:solidFill>
                <a:latin typeface="Times New Roman" pitchFamily="18" charset="0"/>
              </a:rPr>
              <a:t>费</a:t>
            </a:r>
            <a:endParaRPr kern="0">
              <a:solidFill>
                <a:prstClr val="black"/>
              </a:solidFill>
            </a:endParaRPr>
          </a:p>
        </p:txBody>
      </p:sp>
      <p:sp>
        <p:nvSpPr>
          <p:cNvPr id="15384" name="矩形 6"/>
          <p:cNvSpPr/>
          <p:nvPr/>
        </p:nvSpPr>
        <p:spPr>
          <a:xfrm>
            <a:off x="4675188" y="1733550"/>
            <a:ext cx="493712" cy="461963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省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5385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013" y="4122738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35800083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3" grpId="0"/>
      <p:bldP spid="1538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09" name="组合 2"/>
          <p:cNvGrpSpPr/>
          <p:nvPr/>
        </p:nvGrpSpPr>
        <p:grpSpPr>
          <a:xfrm>
            <a:off x="2517775" y="195263"/>
            <a:ext cx="4235450" cy="2008187"/>
            <a:chOff x="1847662" y="1504750"/>
            <a:chExt cx="5448676" cy="2584754"/>
          </a:xfrm>
        </p:grpSpPr>
        <p:grpSp>
          <p:nvGrpSpPr>
            <p:cNvPr id="17410" name="组合 2"/>
            <p:cNvGrpSpPr>
              <a:grpSpLocks noGrp="1" noChangeAspect="1"/>
            </p:cNvGrpSpPr>
            <p:nvPr/>
          </p:nvGrpSpPr>
          <p:grpSpPr>
            <a:xfrm>
              <a:off x="1531891" y="1379981"/>
              <a:ext cx="2667917" cy="2596667"/>
              <a:chOff x="3295850" y="1908877"/>
              <a:chExt cx="3738030" cy="4660916"/>
            </a:xfrm>
          </p:grpSpPr>
        </p:grpSp>
        <p:sp>
          <p:nvSpPr>
            <p:cNvPr id="17411" name="圆角矩形 4"/>
            <p:cNvSpPr/>
            <p:nvPr/>
          </p:nvSpPr>
          <p:spPr>
            <a:xfrm>
              <a:off x="3321077" y="1888926"/>
              <a:ext cx="4147992" cy="1004251"/>
            </a:xfrm>
            <a:prstGeom prst="roundRect">
              <a:avLst>
                <a:gd name="adj" fmla="val 9976"/>
              </a:avLst>
            </a:prstGeom>
            <a:solidFill>
              <a:srgbClr val="FFB850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17412" name="组合 4"/>
            <p:cNvGrpSpPr/>
            <p:nvPr/>
          </p:nvGrpSpPr>
          <p:grpSpPr>
            <a:xfrm>
              <a:off x="3471676" y="2283134"/>
              <a:ext cx="118508" cy="118509"/>
              <a:chOff x="4486616" y="3001075"/>
              <a:chExt cx="274695" cy="274699"/>
            </a:xfrm>
          </p:grpSpPr>
          <p:sp>
            <p:nvSpPr>
              <p:cNvPr id="17413" name="椭圆 25"/>
              <p:cNvSpPr/>
              <p:nvPr/>
            </p:nvSpPr>
            <p:spPr>
              <a:xfrm rot="16200000">
                <a:off x="4485528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14" name="椭圆 26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415" name="组合 5"/>
            <p:cNvGrpSpPr/>
            <p:nvPr/>
          </p:nvGrpSpPr>
          <p:grpSpPr>
            <a:xfrm>
              <a:off x="3172171" y="2283134"/>
              <a:ext cx="118508" cy="118509"/>
              <a:chOff x="4486616" y="3001075"/>
              <a:chExt cx="274695" cy="274699"/>
            </a:xfrm>
          </p:grpSpPr>
          <p:sp>
            <p:nvSpPr>
              <p:cNvPr id="17416" name="椭圆 23"/>
              <p:cNvSpPr/>
              <p:nvPr/>
            </p:nvSpPr>
            <p:spPr>
              <a:xfrm rot="16200000">
                <a:off x="4488632" y="3001392"/>
                <a:ext cx="274702" cy="274561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17" name="椭圆 24"/>
              <p:cNvSpPr/>
              <p:nvPr/>
            </p:nvSpPr>
            <p:spPr>
              <a:xfrm>
                <a:off x="4387220" y="2759656"/>
                <a:ext cx="466047" cy="491021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7418" name="组合 6"/>
            <p:cNvGrpSpPr>
              <a:grpSpLocks noGrp="1" noChangeAspect="1"/>
            </p:cNvGrpSpPr>
            <p:nvPr/>
          </p:nvGrpSpPr>
          <p:grpSpPr>
            <a:xfrm>
              <a:off x="3202082" y="2161737"/>
              <a:ext cx="361529" cy="235113"/>
              <a:chOff x="4318304" y="3089060"/>
              <a:chExt cx="384317" cy="61430"/>
            </a:xfrm>
          </p:grpSpPr>
        </p:grpSp>
        <p:sp>
          <p:nvSpPr>
            <p:cNvPr id="17419" name="文本框 16"/>
            <p:cNvSpPr/>
            <p:nvPr/>
          </p:nvSpPr>
          <p:spPr>
            <a:xfrm>
              <a:off x="3960320" y="2044671"/>
              <a:ext cx="2919972" cy="653268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7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重点突破</a:t>
              </a:r>
            </a:p>
          </p:txBody>
        </p:sp>
        <p:grpSp>
          <p:nvGrpSpPr>
            <p:cNvPr id="17420" name="组合 9"/>
            <p:cNvGrpSpPr>
              <a:grpSpLocks noGrp="1" noChangeAspect="1"/>
            </p:cNvGrpSpPr>
            <p:nvPr/>
          </p:nvGrpSpPr>
          <p:grpSpPr>
            <a:xfrm>
              <a:off x="2292908" y="2072845"/>
              <a:ext cx="647360" cy="550720"/>
              <a:chOff x="3108756" y="2110160"/>
              <a:chExt cx="745081" cy="698920"/>
            </a:xfrm>
          </p:grpSpPr>
        </p:grpSp>
        <p:grpSp>
          <p:nvGrpSpPr>
            <p:cNvPr id="17421" name="组合 9"/>
            <p:cNvGrpSpPr/>
            <p:nvPr/>
          </p:nvGrpSpPr>
          <p:grpSpPr>
            <a:xfrm>
              <a:off x="3709827" y="2081394"/>
              <a:ext cx="663073" cy="571160"/>
              <a:chOff x="4946438" y="2775191"/>
              <a:chExt cx="884098" cy="761546"/>
            </a:xfrm>
          </p:grpSpPr>
          <p:sp>
            <p:nvSpPr>
              <p:cNvPr id="17422" name="椭圆 11"/>
              <p:cNvSpPr/>
              <p:nvPr/>
            </p:nvSpPr>
            <p:spPr>
              <a:xfrm>
                <a:off x="4990474" y="2774608"/>
                <a:ext cx="743374" cy="74375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17423" name="文本框 28"/>
              <p:cNvSpPr/>
              <p:nvPr/>
            </p:nvSpPr>
            <p:spPr>
              <a:xfrm>
                <a:off x="4946438" y="2824081"/>
                <a:ext cx="884098" cy="712656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FFB850"/>
                    </a:solidFill>
                    <a:latin typeface="Impact" pitchFamily="34" charset="0"/>
                  </a:rPr>
                  <a:t>02</a:t>
                </a:r>
                <a:endParaRPr sz="2100" b="1" kern="0">
                  <a:solidFill>
                    <a:srgbClr val="FFB850"/>
                  </a:solidFill>
                  <a:latin typeface="Impact" pitchFamily="34" charset="0"/>
                </a:endParaRPr>
              </a:p>
            </p:txBody>
          </p:sp>
        </p:grpSp>
      </p:grpSp>
      <p:sp>
        <p:nvSpPr>
          <p:cNvPr id="17424" name="矩形 1">
            <a:hlinkClick r:id="rId3" action="ppaction://hlinksldjump"/>
          </p:cNvPr>
          <p:cNvSpPr/>
          <p:nvPr/>
        </p:nvSpPr>
        <p:spPr>
          <a:xfrm>
            <a:off x="1471613" y="1563688"/>
            <a:ext cx="6326187" cy="461962"/>
          </a:xfrm>
          <a:prstGeom prst="rect">
            <a:avLst/>
          </a:prstGeom>
          <a:solidFill>
            <a:srgbClr val="E56666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·1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杠杆作图</a:t>
            </a:r>
          </a:p>
        </p:txBody>
      </p:sp>
      <p:sp>
        <p:nvSpPr>
          <p:cNvPr id="17425" name="矩形 2">
            <a:hlinkClick r:id="rId4" action="ppaction://hlinksldjump"/>
          </p:cNvPr>
          <p:cNvSpPr/>
          <p:nvPr/>
        </p:nvSpPr>
        <p:spPr>
          <a:xfrm>
            <a:off x="1485900" y="2305050"/>
            <a:ext cx="6326188" cy="461963"/>
          </a:xfrm>
          <a:prstGeom prst="rect">
            <a:avLst/>
          </a:prstGeom>
          <a:solidFill>
            <a:srgbClr val="00B7CA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·2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杠杆的类型判断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[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高频考点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]</a:t>
            </a:r>
            <a:endParaRPr sz="2400" b="1" kern="0">
              <a:solidFill>
                <a:prstClr val="white"/>
              </a:solidFill>
              <a:latin typeface="隶书" pitchFamily="49" charset="-122"/>
              <a:ea typeface="隶书" panose="02010509060101010101" pitchFamily="49" charset="-122"/>
            </a:endParaRPr>
          </a:p>
        </p:txBody>
      </p:sp>
      <p:sp>
        <p:nvSpPr>
          <p:cNvPr id="17426" name="矩形 3">
            <a:hlinkClick r:id="rId5" action="ppaction://hlinksldjump"/>
          </p:cNvPr>
          <p:cNvSpPr/>
          <p:nvPr/>
        </p:nvSpPr>
        <p:spPr>
          <a:xfrm>
            <a:off x="1458913" y="3067050"/>
            <a:ext cx="6326187" cy="461963"/>
          </a:xfrm>
          <a:prstGeom prst="rect">
            <a:avLst/>
          </a:prstGeom>
          <a:solidFill>
            <a:srgbClr val="EF9F9F"/>
          </a:solidFill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·3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杠杆平衡条件的应用</a:t>
            </a:r>
          </a:p>
        </p:txBody>
      </p:sp>
      <p:sp>
        <p:nvSpPr>
          <p:cNvPr id="17427" name="矩形 51">
            <a:hlinkClick r:id="rId6" action="ppaction://hlinksldjump"/>
          </p:cNvPr>
          <p:cNvSpPr/>
          <p:nvPr/>
        </p:nvSpPr>
        <p:spPr bwMode="auto">
          <a:xfrm>
            <a:off x="1458913" y="3854450"/>
            <a:ext cx="6326188" cy="4603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·4 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实验</a:t>
            </a:r>
            <a:r>
              <a:rPr lang="en-US" altLang="zh-CN"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:</a:t>
            </a:r>
            <a:r>
              <a:rPr sz="2400" b="1" kern="0">
                <a:solidFill>
                  <a:prstClr val="white"/>
                </a:solidFill>
                <a:latin typeface="隶书" pitchFamily="49" charset="-122"/>
                <a:ea typeface="隶书" pitchFamily="49" charset="-122"/>
              </a:rPr>
              <a:t>探究杠杆的平衡条件</a:t>
            </a:r>
          </a:p>
        </p:txBody>
      </p:sp>
      <p:pic>
        <p:nvPicPr>
          <p:cNvPr id="17428" name="Picture 7" descr="C:\Users\Administrator\Desktop\习题课件\返回框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72450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416510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4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4" grpId="0" animBg="1"/>
      <p:bldP spid="17425" grpId="0" animBg="1"/>
      <p:bldP spid="17426" grpId="0" animBg="1"/>
      <p:bldP spid="174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ext Box 22"/>
          <p:cNvSpPr txBox="1">
            <a:spLocks noChangeArrowheads="1"/>
          </p:cNvSpPr>
          <p:nvPr/>
        </p:nvSpPr>
        <p:spPr bwMode="auto">
          <a:xfrm>
            <a:off x="468313" y="1058863"/>
            <a:ext cx="81153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所示杠杆中，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为支点，请画出图中力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的力臂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19458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1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杠杆作图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19459" name="矩形 5"/>
          <p:cNvSpPr/>
          <p:nvPr/>
        </p:nvSpPr>
        <p:spPr>
          <a:xfrm>
            <a:off x="1187450" y="2308225"/>
            <a:ext cx="2351088" cy="46037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altLang="zh-CN" sz="2400" b="1" kern="0">
                <a:solidFill>
                  <a:srgbClr val="C00000"/>
                </a:solidFill>
                <a:latin typeface="Times New Roman" pitchFamily="18" charset="0"/>
              </a:rPr>
              <a:t>解：如图所示。</a:t>
            </a:r>
            <a:endParaRPr kern="0">
              <a:solidFill>
                <a:prstClr val="black"/>
              </a:solidFill>
            </a:endParaRPr>
          </a:p>
        </p:txBody>
      </p:sp>
      <p:pic>
        <p:nvPicPr>
          <p:cNvPr id="19460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34025" y="2152650"/>
            <a:ext cx="2709863" cy="19526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9461" name="Picture 6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825" y="2282825"/>
            <a:ext cx="2082800" cy="1908175"/>
          </a:xfrm>
          <a:prstGeom prst="rect">
            <a:avLst/>
          </a:prstGeom>
          <a:noFill/>
          <a:ln>
            <a:miter lim="800000"/>
          </a:ln>
        </p:spPr>
      </p:pic>
    </p:spTree>
    <p:extLst>
      <p:ext uri="{BB962C8B-B14F-4D97-AF65-F5344CB8AC3E}">
        <p14:creationId xmlns:p14="http://schemas.microsoft.com/office/powerpoint/2010/main" val="37215025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 fill="hold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矩形 3"/>
          <p:cNvSpPr>
            <a:spLocks noChangeArrowheads="1"/>
          </p:cNvSpPr>
          <p:nvPr/>
        </p:nvSpPr>
        <p:spPr bwMode="auto">
          <a:xfrm>
            <a:off x="360363" y="555625"/>
            <a:ext cx="8459788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】甲是一款水管扳手钳，用它夹水管时，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AOB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部分可视为一个杠杆，其简化示意图如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图乙所示。请在乙图中画出：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阻力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的力臂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杠杆平衡时，作用在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	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点的最小动力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及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其力臂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0482" name="矩形 2"/>
          <p:cNvSpPr>
            <a:spLocks noChangeArrowheads="1"/>
          </p:cNvSpPr>
          <p:nvPr/>
        </p:nvSpPr>
        <p:spPr bwMode="auto">
          <a:xfrm>
            <a:off x="3302000" y="2211388"/>
            <a:ext cx="23495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解：如图所示。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0483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6825" y="1435100"/>
            <a:ext cx="3795713" cy="185737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0484" name="Picture 6"/>
          <p:cNvPicPr>
            <a:picLocks noGrp="1"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2625" y="3003550"/>
            <a:ext cx="2076450" cy="1355725"/>
          </a:xfrm>
          <a:prstGeom prst="rect">
            <a:avLst/>
          </a:prstGeom>
          <a:noFill/>
          <a:ln>
            <a:miter lim="800000"/>
          </a:ln>
        </p:spPr>
      </p:pic>
    </p:spTree>
    <p:extLst>
      <p:ext uri="{BB962C8B-B14F-4D97-AF65-F5344CB8AC3E}">
        <p14:creationId xmlns:p14="http://schemas.microsoft.com/office/powerpoint/2010/main" val="38747627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 fill="hold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矩形 5"/>
          <p:cNvSpPr>
            <a:spLocks noChangeArrowheads="1"/>
          </p:cNvSpPr>
          <p:nvPr/>
        </p:nvSpPr>
        <p:spPr bwMode="auto">
          <a:xfrm>
            <a:off x="468313" y="781050"/>
            <a:ext cx="8207375" cy="334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00B050"/>
                </a:solidFill>
                <a:latin typeface="Times New Roman" pitchFamily="18" charset="0"/>
              </a:rPr>
              <a:t>方法点拨</a:t>
            </a:r>
            <a:r>
              <a:rPr lang="en-US" altLang="zh-CN" sz="2400" b="1" kern="0">
                <a:solidFill>
                  <a:srgbClr val="00B050"/>
                </a:solidFill>
                <a:latin typeface="Times New Roman" pitchFamily="18" charset="0"/>
              </a:rPr>
              <a:t>】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一、杠杆力臂作图 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1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．找点： 找出杠杆的支点。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．画线： 画出动力作用线和阻力作用线，必要时用虚线画线延长。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3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．作垂线段： 从支点向力的作用线作垂线，标出垂足。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4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．标力臂： 标出支点到垂足间的距离即为该力的力臂。</a:t>
            </a:r>
          </a:p>
        </p:txBody>
      </p:sp>
    </p:spTree>
    <p:extLst>
      <p:ext uri="{BB962C8B-B14F-4D97-AF65-F5344CB8AC3E}">
        <p14:creationId xmlns:p14="http://schemas.microsoft.com/office/powerpoint/2010/main" val="41292696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2530" name="矩形 5"/>
          <p:cNvSpPr>
            <a:spLocks noChangeArrowheads="1"/>
          </p:cNvSpPr>
          <p:nvPr/>
        </p:nvSpPr>
        <p:spPr bwMode="auto">
          <a:xfrm>
            <a:off x="468313" y="781050"/>
            <a:ext cx="820737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/>
              </a:rPr>
              <a:t>二、最小力作图 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1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．当阻力、阻力臂一</a:t>
            </a:r>
            <a:endParaRPr lang="en-US" altLang="zh-CN" sz="2400" b="1" kern="0">
              <a:solidFill>
                <a:srgbClr val="C00000"/>
              </a:solidFill>
              <a:latin typeface="Times New Roman"/>
            </a:endParaRPr>
          </a:p>
          <a:p>
            <a:pPr algn="just"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/>
              </a:rPr>
              <a:t>定时，按以下步骤确定</a:t>
            </a:r>
            <a:endParaRPr lang="en-US" altLang="zh-CN" sz="2400" b="1" kern="0">
              <a:solidFill>
                <a:srgbClr val="C00000"/>
              </a:solidFill>
              <a:latin typeface="Times New Roman"/>
            </a:endParaRPr>
          </a:p>
          <a:p>
            <a:pPr algn="just"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/>
              </a:rPr>
              <a:t>杠杆的最小动力： </a:t>
            </a:r>
          </a:p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</a:t>
            </a:r>
            <a:r>
              <a:rPr sz="2400" b="1" kern="0">
                <a:solidFill>
                  <a:srgbClr val="C00000"/>
                </a:solidFill>
                <a:latin typeface="Times New Roman"/>
              </a:rPr>
              <a:t>．当动力臂和阻力</a:t>
            </a:r>
            <a:endParaRPr lang="en-US" altLang="zh-CN" sz="2400" b="1" kern="0">
              <a:solidFill>
                <a:srgbClr val="C00000"/>
              </a:solidFill>
              <a:latin typeface="Times New Roman"/>
            </a:endParaRPr>
          </a:p>
          <a:p>
            <a:pPr algn="just">
              <a:lnSpc>
                <a:spcPct val="150000"/>
              </a:lnSpc>
            </a:pPr>
            <a:r>
              <a:rPr sz="2400" b="1" kern="0">
                <a:solidFill>
                  <a:srgbClr val="C00000"/>
                </a:solidFill>
                <a:latin typeface="Times New Roman"/>
              </a:rPr>
              <a:t>一定时，由杠杆平衡条件可知，阻力臂最小时，动力最小。</a:t>
            </a:r>
          </a:p>
        </p:txBody>
      </p:sp>
      <p:pic>
        <p:nvPicPr>
          <p:cNvPr id="22531" name="Picture 2"/>
          <p:cNvPicPr>
            <a:picLocks noGrp="1"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2500" y="688975"/>
            <a:ext cx="5495925" cy="2890838"/>
          </a:xfrm>
          <a:prstGeom prst="rect">
            <a:avLst/>
          </a:prstGeom>
          <a:noFill/>
          <a:ln>
            <a:miter lim="800000"/>
          </a:ln>
        </p:spPr>
      </p:pic>
    </p:spTree>
    <p:extLst>
      <p:ext uri="{BB962C8B-B14F-4D97-AF65-F5344CB8AC3E}">
        <p14:creationId xmlns:p14="http://schemas.microsoft.com/office/powerpoint/2010/main" val="41303529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 fill="hold"/>
                                        <p:tgtEl>
                                          <p:spTgt spid="22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22"/>
          <p:cNvSpPr txBox="1">
            <a:spLocks noChangeArrowheads="1"/>
          </p:cNvSpPr>
          <p:nvPr/>
        </p:nvSpPr>
        <p:spPr bwMode="auto">
          <a:xfrm>
            <a:off x="488950" y="1058863"/>
            <a:ext cx="81153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福州质检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分】如图所示的简单机械，在使用中属于省力杠杆的是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3554" name="矩形 15"/>
          <p:cNvSpPr>
            <a:spLocks noChangeArrowheads="1"/>
          </p:cNvSpPr>
          <p:nvPr/>
        </p:nvSpPr>
        <p:spPr bwMode="auto">
          <a:xfrm>
            <a:off x="539750" y="614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2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杠杆的类型判断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【</a:t>
            </a:r>
            <a:r>
              <a:rPr sz="2400" b="1" kern="0">
                <a:solidFill>
                  <a:srgbClr val="953735"/>
                </a:solidFill>
                <a:latin typeface="Times New Roman" pitchFamily="18" charset="0"/>
              </a:rPr>
              <a:t>高频考点</a:t>
            </a:r>
            <a:r>
              <a:rPr lang="en-US" altLang="zh-CN" sz="2400" b="1" kern="0">
                <a:solidFill>
                  <a:srgbClr val="953735"/>
                </a:solidFill>
                <a:latin typeface="Times New Roman" pitchFamily="18" charset="0"/>
              </a:rPr>
              <a:t>】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595813" y="1563688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3556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45028"/>
          <a:stretch>
            <a:fillRect/>
          </a:stretch>
        </p:blipFill>
        <p:spPr>
          <a:xfrm>
            <a:off x="179388" y="2211388"/>
            <a:ext cx="4854575" cy="1887537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3557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907"/>
          <a:stretch>
            <a:fillRect/>
          </a:stretch>
        </p:blipFill>
        <p:spPr>
          <a:xfrm>
            <a:off x="4325938" y="2514600"/>
            <a:ext cx="4854575" cy="154781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5006262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22"/>
          <p:cNvSpPr txBox="1">
            <a:spLocks noChangeArrowheads="1"/>
          </p:cNvSpPr>
          <p:nvPr/>
        </p:nvSpPr>
        <p:spPr bwMode="auto">
          <a:xfrm>
            <a:off x="488950" y="771525"/>
            <a:ext cx="81153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539750" indent="-539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algn="l" defTabSz="914400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lang="zh-CN" altLang="en-US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】在如图所示的四种用具中，正常使用时属于费力杠杆的是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4578" name="矩形 6"/>
          <p:cNvSpPr>
            <a:spLocks noChangeArrowheads="1"/>
          </p:cNvSpPr>
          <p:nvPr/>
        </p:nvSpPr>
        <p:spPr bwMode="auto">
          <a:xfrm>
            <a:off x="2411413" y="1347788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4579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4580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50001"/>
          <a:stretch>
            <a:fillRect/>
          </a:stretch>
        </p:blipFill>
        <p:spPr>
          <a:xfrm>
            <a:off x="34925" y="2132013"/>
            <a:ext cx="4656138" cy="17621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4581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4446"/>
          <a:stretch>
            <a:fillRect/>
          </a:stretch>
        </p:blipFill>
        <p:spPr>
          <a:xfrm>
            <a:off x="4668838" y="2355850"/>
            <a:ext cx="4656137" cy="160655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18710255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矩形 5"/>
          <p:cNvSpPr>
            <a:spLocks noChangeArrowheads="1"/>
          </p:cNvSpPr>
          <p:nvPr/>
        </p:nvSpPr>
        <p:spPr bwMode="auto">
          <a:xfrm>
            <a:off x="581025" y="1131888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】如图所示，要使杠杆处于平衡状态，在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点分别作用的四个力中，最小的是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　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4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5602" name="矩形 15"/>
          <p:cNvSpPr>
            <a:spLocks noChangeArrowheads="1"/>
          </p:cNvSpPr>
          <p:nvPr/>
        </p:nvSpPr>
        <p:spPr bwMode="auto">
          <a:xfrm>
            <a:off x="539750" y="741363"/>
            <a:ext cx="6985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 pitchFamily="18" charset="0"/>
              </a:rPr>
              <a:t>3   </a:t>
            </a:r>
            <a:r>
              <a:rPr sz="2400" b="1" kern="0">
                <a:solidFill>
                  <a:srgbClr val="E46C0A"/>
                </a:solidFill>
                <a:latin typeface="Times New Roman" pitchFamily="18" charset="0"/>
              </a:rPr>
              <a:t>杠杆平衡条件的应用</a:t>
            </a:r>
            <a:endParaRPr sz="2400" b="1" kern="0">
              <a:solidFill>
                <a:srgbClr val="953735"/>
              </a:solidFill>
              <a:latin typeface="Times New Roman" pitchFamily="18" charset="0"/>
            </a:endParaRPr>
          </a:p>
        </p:txBody>
      </p:sp>
      <p:sp>
        <p:nvSpPr>
          <p:cNvPr id="25603" name="矩形 6"/>
          <p:cNvSpPr>
            <a:spLocks noChangeArrowheads="1"/>
          </p:cNvSpPr>
          <p:nvPr/>
        </p:nvSpPr>
        <p:spPr bwMode="auto">
          <a:xfrm>
            <a:off x="5029200" y="1708150"/>
            <a:ext cx="4064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5604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87675" y="2339975"/>
            <a:ext cx="3384550" cy="20320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0027982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矩形 5"/>
          <p:cNvSpPr>
            <a:spLocks noChangeArrowheads="1"/>
          </p:cNvSpPr>
          <p:nvPr/>
        </p:nvSpPr>
        <p:spPr bwMode="auto">
          <a:xfrm>
            <a:off x="581025" y="484188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福建模拟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分】如图，在水平位置平衡的杠杆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处挂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个相同的小球，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处挂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个相同的钩码，此时杠杆仍保持原位置平衡。已知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个钩码重为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0.5 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个小球重为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；将左右两侧的物体同时向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点移动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格后，杠杆将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仍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保持原位置平衡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左端下沉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右端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下沉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6626" name="矩形 6"/>
          <p:cNvSpPr>
            <a:spLocks noChangeArrowheads="1"/>
          </p:cNvSpPr>
          <p:nvPr/>
        </p:nvSpPr>
        <p:spPr bwMode="auto">
          <a:xfrm>
            <a:off x="3013075" y="2127250"/>
            <a:ext cx="569913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1.5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6627" name="Picture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84888" y="2771775"/>
            <a:ext cx="2520950" cy="184467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6628" name="矩形 7"/>
          <p:cNvSpPr>
            <a:spLocks noChangeArrowheads="1"/>
          </p:cNvSpPr>
          <p:nvPr/>
        </p:nvSpPr>
        <p:spPr bwMode="auto">
          <a:xfrm>
            <a:off x="3941763" y="2643188"/>
            <a:ext cx="1422400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右端下沉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631727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矩形 5"/>
          <p:cNvSpPr>
            <a:spLocks noChangeArrowheads="1"/>
          </p:cNvSpPr>
          <p:nvPr/>
        </p:nvSpPr>
        <p:spPr bwMode="auto">
          <a:xfrm>
            <a:off x="565150" y="555625"/>
            <a:ext cx="8023225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】如图所示，轻质木杆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可以绕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点转动，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＝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端挂着重为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300 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的物体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G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，为了使木杆保持水平位置平衡，且物体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G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对水平地面的压力为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100 N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，需要在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点施加竖直向下的力的大小为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 </a:t>
            </a:r>
          </a:p>
          <a:p>
            <a:pPr marL="358140" indent="-358140" algn="just">
              <a:lnSpc>
                <a:spcPct val="150000"/>
              </a:lnSpc>
            </a:pP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	A</a:t>
            </a:r>
            <a:r>
              <a:rPr altLang="pt-BR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400  N         B</a:t>
            </a:r>
            <a:r>
              <a:rPr altLang="pt-BR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600 N  </a:t>
            </a:r>
          </a:p>
          <a:p>
            <a:pPr marL="357505" indent="-1905" algn="just">
              <a:lnSpc>
                <a:spcPct val="150000"/>
              </a:lnSpc>
            </a:pP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pt-BR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800 N          D</a:t>
            </a:r>
            <a:r>
              <a:rPr altLang="pt-BR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pt-BR" altLang="zh-CN" sz="2400" b="1" kern="0">
                <a:solidFill>
                  <a:prstClr val="black"/>
                </a:solidFill>
                <a:latin typeface="Times New Roman"/>
              </a:rPr>
              <a:t>1 200 N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27650" name="矩形 3"/>
          <p:cNvSpPr>
            <a:spLocks noChangeArrowheads="1"/>
          </p:cNvSpPr>
          <p:nvPr/>
        </p:nvSpPr>
        <p:spPr bwMode="auto">
          <a:xfrm>
            <a:off x="7423150" y="2211388"/>
            <a:ext cx="3889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B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7651" name="Picture 6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65638" y="2787650"/>
            <a:ext cx="3657600" cy="1681163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33777194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矩形 5"/>
          <p:cNvSpPr>
            <a:spLocks noChangeArrowheads="1"/>
          </p:cNvSpPr>
          <p:nvPr/>
        </p:nvSpPr>
        <p:spPr bwMode="auto">
          <a:xfrm>
            <a:off x="565150" y="642938"/>
            <a:ext cx="802322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8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】如图所示，甲正方体棱长为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0.1 m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，乙的体积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V</a:t>
            </a:r>
            <a:r>
              <a:rPr altLang="zh-CN" sz="2400" b="1" kern="0" baseline="-25000">
                <a:solidFill>
                  <a:prstClr val="black"/>
                </a:solidFill>
                <a:latin typeface="Times New Roman"/>
              </a:rPr>
              <a:t>乙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＝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2×10</a:t>
            </a:r>
            <a:r>
              <a:rPr altLang="zh-CN" sz="2400" b="1" kern="0" baseline="30000">
                <a:solidFill>
                  <a:prstClr val="black"/>
                </a:solidFill>
                <a:latin typeface="Times New Roman"/>
              </a:rPr>
              <a:t>－</a:t>
            </a:r>
            <a:r>
              <a:rPr lang="en-US" altLang="zh-CN" sz="2400" b="1" kern="0" baseline="30000">
                <a:solidFill>
                  <a:prstClr val="black"/>
                </a:solidFill>
                <a:latin typeface="Times New Roman"/>
              </a:rPr>
              <a:t>3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m</a:t>
            </a:r>
            <a:r>
              <a:rPr lang="en-US" altLang="zh-CN" sz="2400" b="1" kern="0" baseline="3000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，将甲、乙两物体分别用细线挂在杠杆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设杠杆的自重不计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OA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OB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＝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，甲对水平面的压强为零。若往容器加入某液体使乙浸没在其中，甲对水平面的压强为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6 000 Pa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，则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976502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矩形 5"/>
          <p:cNvSpPr>
            <a:spLocks noChangeArrowheads="1"/>
          </p:cNvSpPr>
          <p:nvPr/>
        </p:nvSpPr>
        <p:spPr bwMode="auto">
          <a:xfrm>
            <a:off x="468313" y="1127125"/>
            <a:ext cx="802322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．甲、乙物体的质量比是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．乙物体受到的浮力是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 N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．液体密度为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1.5× 10</a:t>
            </a:r>
            <a:r>
              <a:rPr lang="en-US" altLang="zh-CN" sz="2400" b="1" kern="0" baseline="30000">
                <a:solidFill>
                  <a:prstClr val="black"/>
                </a:solidFill>
                <a:latin typeface="Times New Roman"/>
              </a:rPr>
              <a:t>3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 kg/m</a:t>
            </a:r>
            <a:r>
              <a:rPr lang="en-US" altLang="zh-CN" sz="2400" b="1" kern="0" baseline="30000">
                <a:solidFill>
                  <a:prstClr val="black"/>
                </a:solidFill>
                <a:latin typeface="Times New Roman"/>
              </a:rPr>
              <a:t>3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．甲对水平面的压力变化量为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600 N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29698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78438" y="1274763"/>
            <a:ext cx="3182937" cy="16732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29699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29700" name="矩形 6"/>
          <p:cNvSpPr/>
          <p:nvPr/>
        </p:nvSpPr>
        <p:spPr>
          <a:xfrm>
            <a:off x="395288" y="2211388"/>
            <a:ext cx="501650" cy="78422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4500" kern="0">
                <a:solidFill>
                  <a:srgbClr val="C00000"/>
                </a:solidFill>
                <a:latin typeface="Times New Roman" pitchFamily="18" charset="0"/>
              </a:rPr>
              <a:t>√</a:t>
            </a:r>
            <a:endParaRPr sz="4500" kern="0">
              <a:solidFill>
                <a:srgbClr val="C00000"/>
              </a:solidFill>
              <a:latin typeface="Times New Roman" pitchFamily="18" charset="0"/>
              <a:ea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3971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29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矩形 15"/>
          <p:cNvSpPr>
            <a:spLocks noChangeArrowheads="1"/>
          </p:cNvSpPr>
          <p:nvPr/>
        </p:nvSpPr>
        <p:spPr bwMode="auto">
          <a:xfrm>
            <a:off x="633413" y="627063"/>
            <a:ext cx="6459538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r>
              <a:rPr sz="2400" b="1" kern="0">
                <a:solidFill>
                  <a:srgbClr val="E46C0A"/>
                </a:solidFill>
                <a:latin typeface="Times New Roman"/>
              </a:rPr>
              <a:t>重点</a:t>
            </a:r>
            <a:r>
              <a:rPr lang="en-US" altLang="zh-CN" sz="2400" b="1" kern="0">
                <a:solidFill>
                  <a:srgbClr val="E46C0A"/>
                </a:solidFill>
                <a:latin typeface="Times New Roman"/>
              </a:rPr>
              <a:t>4   </a:t>
            </a:r>
            <a:r>
              <a:rPr sz="2400" b="1" kern="0">
                <a:solidFill>
                  <a:srgbClr val="E46C0A"/>
                </a:solidFill>
                <a:latin typeface="Times New Roman"/>
              </a:rPr>
              <a:t>实验：探究杠杆的平衡条件</a:t>
            </a:r>
          </a:p>
        </p:txBody>
      </p:sp>
      <p:sp>
        <p:nvSpPr>
          <p:cNvPr id="30722" name="矩形 5"/>
          <p:cNvSpPr/>
          <p:nvPr/>
        </p:nvSpPr>
        <p:spPr>
          <a:xfrm>
            <a:off x="581025" y="1103313"/>
            <a:ext cx="8023225" cy="2222500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7188" indent="-357188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【实验剖析】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．实验装置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如图所示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)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．让支点处于杠杆中央的目的：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 </a:t>
            </a:r>
            <a:endParaRPr lang="en-US" altLang="zh-CN" sz="2400" b="1" kern="0">
              <a:solidFill>
                <a:prstClr val="black"/>
              </a:solidFill>
              <a:latin typeface="宋体" pitchFamily="2" charset="-122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宋体" pitchFamily="2" charset="-122"/>
              </a:rPr>
              <a:t>	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减少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__________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对实验造成的影响。</a:t>
            </a:r>
            <a:endParaRPr altLang="zh-CN" sz="1000" kern="0">
              <a:solidFill>
                <a:prstClr val="black"/>
              </a:solidFill>
              <a:latin typeface="宋体" pitchFamily="2" charset="-122"/>
              <a:ea typeface="Courier New" pitchFamily="49" charset="0"/>
            </a:endParaRPr>
          </a:p>
        </p:txBody>
      </p:sp>
      <p:pic>
        <p:nvPicPr>
          <p:cNvPr id="30723" name="Picture 5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9413" y="1244600"/>
            <a:ext cx="2667000" cy="2335213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0724" name="矩形 6"/>
          <p:cNvSpPr>
            <a:spLocks noChangeArrowheads="1"/>
          </p:cNvSpPr>
          <p:nvPr/>
        </p:nvSpPr>
        <p:spPr bwMode="auto">
          <a:xfrm>
            <a:off x="1692275" y="2698750"/>
            <a:ext cx="14208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杠杆自重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19258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矩形 5"/>
          <p:cNvSpPr>
            <a:spLocks noChangeArrowheads="1"/>
          </p:cNvSpPr>
          <p:nvPr/>
        </p:nvSpPr>
        <p:spPr bwMode="auto">
          <a:xfrm>
            <a:off x="581025" y="627063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．调节杠杆在水平位置平衡的目的：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lang="en-US"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 charset="0"/>
              </a:rPr>
              <a:t>____________________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4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．实验前杠杆平衡的调平：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左高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调，右高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调。平衡后的实验过程中不能再调节平衡螺母。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5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．实验数据的分析与处理。</a:t>
            </a:r>
            <a:endParaRPr lang="en-US" altLang="zh-CN" sz="2400" b="1" kern="0">
              <a:solidFill>
                <a:prstClr val="black"/>
              </a:solidFill>
              <a:latin typeface="Times New Roman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6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．交流与反思</a:t>
            </a: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实验中多次测量的目的是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__________________</a:t>
            </a:r>
            <a:r>
              <a:rPr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1746" name="矩形 2"/>
          <p:cNvSpPr>
            <a:spLocks noChangeArrowheads="1"/>
          </p:cNvSpPr>
          <p:nvPr/>
        </p:nvSpPr>
        <p:spPr bwMode="auto">
          <a:xfrm>
            <a:off x="1116013" y="1116013"/>
            <a:ext cx="296862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便于读出杠杆的力臂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1747" name="矩形 3"/>
          <p:cNvSpPr>
            <a:spLocks noChangeArrowheads="1"/>
          </p:cNvSpPr>
          <p:nvPr/>
        </p:nvSpPr>
        <p:spPr bwMode="auto">
          <a:xfrm>
            <a:off x="5662613" y="1695450"/>
            <a:ext cx="4937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左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1748" name="矩形 4"/>
          <p:cNvSpPr>
            <a:spLocks noChangeArrowheads="1"/>
          </p:cNvSpPr>
          <p:nvPr/>
        </p:nvSpPr>
        <p:spPr bwMode="auto">
          <a:xfrm>
            <a:off x="7740650" y="1674813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右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1749" name="矩形 6"/>
          <p:cNvSpPr>
            <a:spLocks noChangeArrowheads="1"/>
          </p:cNvSpPr>
          <p:nvPr/>
        </p:nvSpPr>
        <p:spPr bwMode="auto">
          <a:xfrm>
            <a:off x="4505325" y="3867150"/>
            <a:ext cx="26590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使结论具有普遍性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56460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 fill="hold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/>
      <p:bldP spid="31748" grpId="0"/>
      <p:bldP spid="317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矩形 5"/>
          <p:cNvSpPr/>
          <p:nvPr/>
        </p:nvSpPr>
        <p:spPr>
          <a:xfrm>
            <a:off x="581025" y="423863"/>
            <a:ext cx="8023225" cy="3900487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将一端的钩码换成弹簧测力计的好处：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能直接读出拉力大小，实验操作更方便。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杠杆再平衡的判断：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若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 pitchFamily="18" charset="0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 pitchFamily="18" charset="0"/>
              </a:rPr>
              <a:t>1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≠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 pitchFamily="18" charset="0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 pitchFamily="18" charset="0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 pitchFamily="18" charset="0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，则哪边乘积大，杠杆就向哪边倾斜。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188" indent="-357188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(4)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弹簧测力计从竖直拉杠杆变成倾斜拉杠杆，测力计示数的变化及原因：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阻力和阻力臂大小不变，拉力力臂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，弹簧测力计示数</a:t>
            </a:r>
            <a:r>
              <a:rPr lang="en-US" altLang="zh-CN" sz="2400" b="1" kern="0">
                <a:solidFill>
                  <a:prstClr val="black"/>
                </a:solidFill>
                <a:latin typeface="Times New Roman" pitchFamily="18" charset="0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 pitchFamily="18" charset="0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  <a:ea typeface="Courier New" pitchFamily="49" charset="0"/>
            </a:endParaRPr>
          </a:p>
        </p:txBody>
      </p:sp>
      <p:sp>
        <p:nvSpPr>
          <p:cNvPr id="32770" name="矩形 2"/>
          <p:cNvSpPr>
            <a:spLocks noChangeArrowheads="1"/>
          </p:cNvSpPr>
          <p:nvPr/>
        </p:nvSpPr>
        <p:spPr bwMode="auto">
          <a:xfrm>
            <a:off x="1258888" y="3676650"/>
            <a:ext cx="80486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变小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2771" name="矩形 3"/>
          <p:cNvSpPr>
            <a:spLocks noChangeArrowheads="1"/>
          </p:cNvSpPr>
          <p:nvPr/>
        </p:nvSpPr>
        <p:spPr bwMode="auto">
          <a:xfrm>
            <a:off x="4919663" y="3676650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变大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052188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3277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矩形 5"/>
          <p:cNvSpPr>
            <a:spLocks noChangeArrowheads="1"/>
          </p:cNvSpPr>
          <p:nvPr/>
        </p:nvSpPr>
        <p:spPr bwMode="auto">
          <a:xfrm>
            <a:off x="581025" y="720725"/>
            <a:ext cx="80232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7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．实验结论：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杠杆的平衡条件：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动力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×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动力臂＝阻力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× 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阻力臂或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＝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90528908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【典例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9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】在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探究杠杆平衡条件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的实验中：</a:t>
            </a: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(1)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杠杆安装在支架上静止后如图甲所示，此时杠杆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平衡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不平衡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。应将杠杆的螺母向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调节，使杠杆在水平位置平衡。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4818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00375" y="2211388"/>
            <a:ext cx="5343525" cy="23764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4819" name="矩形 3"/>
          <p:cNvSpPr>
            <a:spLocks noChangeArrowheads="1"/>
          </p:cNvSpPr>
          <p:nvPr/>
        </p:nvSpPr>
        <p:spPr bwMode="auto">
          <a:xfrm>
            <a:off x="1271588" y="1708150"/>
            <a:ext cx="80486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平衡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4820" name="矩形 5"/>
          <p:cNvSpPr>
            <a:spLocks noChangeArrowheads="1"/>
          </p:cNvSpPr>
          <p:nvPr/>
        </p:nvSpPr>
        <p:spPr bwMode="auto">
          <a:xfrm>
            <a:off x="1317625" y="2219325"/>
            <a:ext cx="4937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右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29774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  <p:bldP spid="348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矩形 4"/>
          <p:cNvSpPr>
            <a:spLocks noChangeArrowheads="1"/>
          </p:cNvSpPr>
          <p:nvPr/>
        </p:nvSpPr>
        <p:spPr bwMode="auto">
          <a:xfrm>
            <a:off x="539750" y="555625"/>
            <a:ext cx="8023225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(2)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杠杆在水平位置平衡后，在图乙所示的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点挂上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个钩码，可在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点挂上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个钩码使杠杆仍在水平位置平衡。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(3)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杠杆平衡后，再在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两处各加一个钩码，杠杆的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端会下沉，此后，该同学又经过多次试验，得出的杠杆的平衡条件是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5842" name="矩形 6"/>
          <p:cNvSpPr>
            <a:spLocks noChangeArrowheads="1"/>
          </p:cNvSpPr>
          <p:nvPr/>
        </p:nvSpPr>
        <p:spPr bwMode="auto">
          <a:xfrm>
            <a:off x="3276600" y="1020763"/>
            <a:ext cx="33813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5843" name="矩形 7"/>
          <p:cNvSpPr>
            <a:spLocks noChangeArrowheads="1"/>
          </p:cNvSpPr>
          <p:nvPr/>
        </p:nvSpPr>
        <p:spPr bwMode="auto">
          <a:xfrm>
            <a:off x="7823200" y="1609725"/>
            <a:ext cx="493713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右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5844" name="矩形 5"/>
          <p:cNvSpPr>
            <a:spLocks noChangeArrowheads="1"/>
          </p:cNvSpPr>
          <p:nvPr/>
        </p:nvSpPr>
        <p:spPr bwMode="auto">
          <a:xfrm>
            <a:off x="3076575" y="2643188"/>
            <a:ext cx="16906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1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＝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F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2</a:t>
            </a: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L</a:t>
            </a:r>
            <a:r>
              <a:rPr lang="en-US" altLang="zh-CN" sz="2400" b="1" kern="0" baseline="-25000">
                <a:solidFill>
                  <a:srgbClr val="C00000"/>
                </a:solidFill>
                <a:latin typeface="Times New Roman"/>
              </a:rPr>
              <a:t>2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0296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 fill="hold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/>
      <p:bldP spid="35843" grpId="0"/>
      <p:bldP spid="3584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矩形 4"/>
          <p:cNvSpPr>
            <a:spLocks noChangeArrowheads="1"/>
          </p:cNvSpPr>
          <p:nvPr/>
        </p:nvSpPr>
        <p:spPr bwMode="auto">
          <a:xfrm>
            <a:off x="539750" y="952500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(4)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取下</a:t>
            </a:r>
            <a:r>
              <a:rPr lang="en-US" altLang="zh-CN" sz="2400" b="1" i="1" kern="0">
                <a:solidFill>
                  <a:srgbClr val="000000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点的钩码，改用弹簧测力计拉杠杆的</a:t>
            </a:r>
            <a:r>
              <a:rPr lang="en-US" altLang="zh-CN" sz="2400" b="1" i="1" kern="0">
                <a:solidFill>
                  <a:srgbClr val="000000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点，当弹簧测力计由位置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1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转至位置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的过程中，杠杆在水平位置始终保持平衡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如图丙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)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，测力计的示数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变大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不变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变小</a:t>
            </a:r>
            <a:r>
              <a:rPr lang="en-US" altLang="zh-CN" sz="2400" b="1" kern="0">
                <a:solidFill>
                  <a:srgbClr val="000000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srgbClr val="000000"/>
                </a:solidFill>
                <a:latin typeface="Times New Roman"/>
              </a:rPr>
              <a:t>。</a:t>
            </a:r>
            <a:endParaRPr altLang="zh-CN" sz="1000" kern="0">
              <a:solidFill>
                <a:srgbClr val="000000"/>
              </a:solidFill>
              <a:latin typeface="宋体" pitchFamily="2" charset="-122"/>
            </a:endParaRPr>
          </a:p>
        </p:txBody>
      </p:sp>
      <p:sp>
        <p:nvSpPr>
          <p:cNvPr id="36866" name="矩形 5"/>
          <p:cNvSpPr>
            <a:spLocks noChangeArrowheads="1"/>
          </p:cNvSpPr>
          <p:nvPr/>
        </p:nvSpPr>
        <p:spPr bwMode="auto">
          <a:xfrm>
            <a:off x="6516688" y="2020888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变大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6867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5978487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89" name="组合 27"/>
          <p:cNvGrpSpPr/>
          <p:nvPr/>
        </p:nvGrpSpPr>
        <p:grpSpPr>
          <a:xfrm>
            <a:off x="2425700" y="269875"/>
            <a:ext cx="4449763" cy="2085975"/>
            <a:chOff x="2000534" y="2474331"/>
            <a:chExt cx="5723839" cy="2584754"/>
          </a:xfrm>
        </p:grpSpPr>
        <p:grpSp>
          <p:nvGrpSpPr>
            <p:cNvPr id="37890" name="组合 31"/>
            <p:cNvGrpSpPr>
              <a:grpSpLocks noGrp="1" noChangeAspect="1"/>
            </p:cNvGrpSpPr>
            <p:nvPr/>
          </p:nvGrpSpPr>
          <p:grpSpPr>
            <a:xfrm>
              <a:off x="1684793" y="2368687"/>
              <a:ext cx="2695413" cy="2568248"/>
              <a:chOff x="3295850" y="1895995"/>
              <a:chExt cx="3725149" cy="4660916"/>
            </a:xfrm>
          </p:grpSpPr>
        </p:grpSp>
        <p:sp>
          <p:nvSpPr>
            <p:cNvPr id="37891" name="圆角矩形 29"/>
            <p:cNvSpPr/>
            <p:nvPr/>
          </p:nvSpPr>
          <p:spPr>
            <a:xfrm>
              <a:off x="3465772" y="2871970"/>
              <a:ext cx="4147968" cy="994810"/>
            </a:xfrm>
            <a:prstGeom prst="roundRect">
              <a:avLst>
                <a:gd name="adj" fmla="val 9976"/>
              </a:avLst>
            </a:prstGeom>
            <a:solidFill>
              <a:srgbClr val="01ACBE"/>
            </a:solidFill>
            <a:ln w="25400">
              <a:gradFill flip="none" rotWithShape="1">
                <a:gsLst>
                  <a:gs pos="88000">
                    <a:schemeClr val="bg1"/>
                  </a:gs>
                  <a:gs pos="0">
                    <a:schemeClr val="bg1">
                      <a:lumMod val="75000"/>
                    </a:schemeClr>
                  </a:gs>
                  <a:gs pos="71000">
                    <a:schemeClr val="bg1">
                      <a:lumMod val="85000"/>
                    </a:schemeClr>
                  </a:gs>
                  <a:gs pos="55000">
                    <a:schemeClr val="bg1"/>
                  </a:gs>
                  <a:gs pos="37000">
                    <a:schemeClr val="bg1">
                      <a:lumMod val="85000"/>
                    </a:schemeClr>
                  </a:gs>
                  <a:gs pos="2200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1200000" scaled="0"/>
              </a:gradFill>
            </a:ln>
            <a:effectLst>
              <a:outerShdw blurRad="101600" dist="50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1015" b="1">
                <a:solidFill>
                  <a:prstClr val="white"/>
                </a:solidFill>
              </a:endParaRPr>
            </a:p>
          </p:txBody>
        </p:sp>
        <p:grpSp>
          <p:nvGrpSpPr>
            <p:cNvPr id="37892" name="组合 33"/>
            <p:cNvGrpSpPr/>
            <p:nvPr/>
          </p:nvGrpSpPr>
          <p:grpSpPr>
            <a:xfrm>
              <a:off x="3616363" y="3263182"/>
              <a:ext cx="118508" cy="118509"/>
              <a:chOff x="4486616" y="3001075"/>
              <a:chExt cx="274695" cy="274699"/>
            </a:xfrm>
          </p:grpSpPr>
          <p:sp>
            <p:nvSpPr>
              <p:cNvPr id="37893" name="椭圆 46"/>
              <p:cNvSpPr/>
              <p:nvPr/>
            </p:nvSpPr>
            <p:spPr>
              <a:xfrm rot="16200000">
                <a:off x="448576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94" name="椭圆 47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895" name="组合 34"/>
            <p:cNvGrpSpPr/>
            <p:nvPr/>
          </p:nvGrpSpPr>
          <p:grpSpPr>
            <a:xfrm>
              <a:off x="3316858" y="3263182"/>
              <a:ext cx="118508" cy="118509"/>
              <a:chOff x="4486616" y="3001075"/>
              <a:chExt cx="274695" cy="274699"/>
            </a:xfrm>
          </p:grpSpPr>
          <p:sp>
            <p:nvSpPr>
              <p:cNvPr id="37896" name="椭圆 44"/>
              <p:cNvSpPr/>
              <p:nvPr/>
            </p:nvSpPr>
            <p:spPr>
              <a:xfrm rot="16200000">
                <a:off x="4488931" y="3000483"/>
                <a:ext cx="273579" cy="27453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7000">
                    <a:srgbClr val="A6A6A6"/>
                  </a:gs>
                  <a:gs pos="35001">
                    <a:srgbClr val="F2F2F2"/>
                  </a:gs>
                  <a:gs pos="55000">
                    <a:srgbClr val="A6A6A6"/>
                  </a:gs>
                  <a:gs pos="75000">
                    <a:srgbClr val="F2F2F2"/>
                  </a:gs>
                  <a:gs pos="100000">
                    <a:srgbClr val="A6A6A6"/>
                  </a:gs>
                </a:gsLst>
                <a:lin ang="2700000" scaled="1"/>
              </a:gradFill>
              <a:ln w="25400">
                <a:noFill/>
                <a:miter lim="800000"/>
              </a:ln>
              <a:effectLst>
                <a:outerShdw blurRad="12700" dist="12700" dir="2700000" algn="tl">
                  <a:srgbClr val="000000">
                    <a:alpha val="39999"/>
                  </a:srgbClr>
                </a:outerShdw>
              </a:effectLst>
            </p:spPr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897" name="椭圆 45"/>
              <p:cNvSpPr/>
              <p:nvPr/>
            </p:nvSpPr>
            <p:spPr>
              <a:xfrm>
                <a:off x="4390939" y="2764996"/>
                <a:ext cx="448668" cy="495325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ffectLst>
                <a:innerShdw blurRad="12700" dist="12700" dir="135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015" b="1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37898" name="组合 35"/>
            <p:cNvGrpSpPr>
              <a:grpSpLocks noGrp="1" noChangeAspect="1"/>
            </p:cNvGrpSpPr>
            <p:nvPr/>
          </p:nvGrpSpPr>
          <p:grpSpPr>
            <a:xfrm>
              <a:off x="3346774" y="3147881"/>
              <a:ext cx="361523" cy="227756"/>
              <a:chOff x="4312849" y="3104300"/>
              <a:chExt cx="384317" cy="61430"/>
            </a:xfrm>
          </p:grpSpPr>
        </p:grpSp>
        <p:grpSp>
          <p:nvGrpSpPr>
            <p:cNvPr id="37899" name="组合 36"/>
            <p:cNvGrpSpPr/>
            <p:nvPr/>
          </p:nvGrpSpPr>
          <p:grpSpPr>
            <a:xfrm>
              <a:off x="3731804" y="3056740"/>
              <a:ext cx="674163" cy="552077"/>
              <a:chOff x="4777361" y="2784157"/>
              <a:chExt cx="898883" cy="736101"/>
            </a:xfrm>
          </p:grpSpPr>
          <p:sp>
            <p:nvSpPr>
              <p:cNvPr id="37900" name="椭圆 40"/>
              <p:cNvSpPr/>
              <p:nvPr/>
            </p:nvSpPr>
            <p:spPr>
              <a:xfrm>
                <a:off x="4881330" y="2783955"/>
                <a:ext cx="735134" cy="737001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 anchorCtr="0"/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endParaRPr sz="1000" b="1" ker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7901" name="文本框 41"/>
              <p:cNvSpPr/>
              <p:nvPr/>
            </p:nvSpPr>
            <p:spPr>
              <a:xfrm>
                <a:off x="4777361" y="2821067"/>
                <a:ext cx="898883" cy="690947"/>
              </a:xfrm>
              <a:prstGeom prst="rect">
                <a:avLst/>
              </a:prstGeom>
              <a:noFill/>
              <a:ln>
                <a:noFill/>
                <a:miter lim="800000"/>
              </a:ln>
            </p:spPr>
            <p:txBody>
              <a:bodyPr anchor="t" anchorCtr="0">
                <a:spAutoFit/>
              </a:bodyPr>
              <a:lstStyle>
                <a:defPPr>
                  <a:defRPr lang="zh-CN"/>
                </a:defPPr>
                <a:lvl1pPr marL="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4572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9144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3716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1828800" indent="0" algn="l" defTabSz="914400" rtl="0" eaLnBrk="1" fontAlgn="base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 lang="zh-CN" altLang="en-US" sz="1800" b="0" i="0" u="none" baseline="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</a:lstStyle>
              <a:p>
                <a:pPr algn="ctr"/>
                <a:r>
                  <a:rPr lang="en-US" altLang="zh-CN" sz="2100" b="1" kern="0">
                    <a:solidFill>
                      <a:srgbClr val="01ACBE"/>
                    </a:solidFill>
                    <a:latin typeface="Impact" pitchFamily="34" charset="0"/>
                  </a:rPr>
                  <a:t>03</a:t>
                </a:r>
                <a:endParaRPr sz="2100" b="1" kern="0">
                  <a:solidFill>
                    <a:srgbClr val="01ACBE"/>
                  </a:solidFill>
                  <a:latin typeface="Impact" pitchFamily="34" charset="0"/>
                </a:endParaRPr>
              </a:p>
            </p:txBody>
          </p:sp>
        </p:grpSp>
        <p:grpSp>
          <p:nvGrpSpPr>
            <p:cNvPr id="37902" name="组合 34"/>
            <p:cNvGrpSpPr>
              <a:grpSpLocks noGrp="1" noChangeAspect="1"/>
            </p:cNvGrpSpPr>
            <p:nvPr/>
          </p:nvGrpSpPr>
          <p:grpSpPr>
            <a:xfrm>
              <a:off x="2434145" y="3056739"/>
              <a:ext cx="623455" cy="497016"/>
              <a:chOff x="9404083" y="1238855"/>
              <a:chExt cx="801342" cy="665020"/>
            </a:xfrm>
          </p:grpSpPr>
        </p:grpSp>
        <p:sp>
          <p:nvSpPr>
            <p:cNvPr id="37903" name="文本框 47"/>
            <p:cNvSpPr/>
            <p:nvPr/>
          </p:nvSpPr>
          <p:spPr>
            <a:xfrm>
              <a:off x="4051919" y="3037104"/>
              <a:ext cx="3672454" cy="572054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ctr"/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福建</a:t>
              </a:r>
              <a:r>
                <a:rPr lang="en-US" altLang="zh-CN"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4</a:t>
              </a:r>
              <a:r>
                <a:rPr sz="2400" b="1" kern="0">
                  <a:solidFill>
                    <a:prstClr val="white"/>
                  </a:solidFill>
                  <a:latin typeface="黑体" pitchFamily="49" charset="-122"/>
                  <a:ea typeface="黑体" pitchFamily="49" charset="-122"/>
                </a:rPr>
                <a:t>年中考聚焦</a:t>
              </a:r>
            </a:p>
          </p:txBody>
        </p:sp>
      </p:grpSp>
      <p:grpSp>
        <p:nvGrpSpPr>
          <p:cNvPr id="37904" name="组合 1"/>
          <p:cNvGrpSpPr/>
          <p:nvPr/>
        </p:nvGrpSpPr>
        <p:grpSpPr>
          <a:xfrm>
            <a:off x="1592263" y="1924050"/>
            <a:ext cx="542925" cy="547688"/>
            <a:chOff x="1153731" y="1592014"/>
            <a:chExt cx="543166" cy="547688"/>
          </a:xfrm>
        </p:grpSpPr>
        <p:pic>
          <p:nvPicPr>
            <p:cNvPr id="37905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37906" name="矩形 53">
              <a:hlinkClick r:id="rId2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1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37907" name="组合 1"/>
          <p:cNvGrpSpPr/>
          <p:nvPr/>
        </p:nvGrpSpPr>
        <p:grpSpPr>
          <a:xfrm>
            <a:off x="2843213" y="1924050"/>
            <a:ext cx="542925" cy="547688"/>
            <a:chOff x="1153731" y="1592014"/>
            <a:chExt cx="543166" cy="547688"/>
          </a:xfrm>
        </p:grpSpPr>
        <p:pic>
          <p:nvPicPr>
            <p:cNvPr id="37908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37909" name="矩形 32">
              <a:hlinkClick r:id="rId4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2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grpSp>
        <p:nvGrpSpPr>
          <p:cNvPr id="37910" name="组合 1"/>
          <p:cNvGrpSpPr/>
          <p:nvPr/>
        </p:nvGrpSpPr>
        <p:grpSpPr>
          <a:xfrm>
            <a:off x="4275138" y="1924050"/>
            <a:ext cx="542925" cy="547688"/>
            <a:chOff x="1153731" y="1592014"/>
            <a:chExt cx="543166" cy="547688"/>
          </a:xfrm>
        </p:grpSpPr>
        <p:pic>
          <p:nvPicPr>
            <p:cNvPr id="37911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37912" name="矩形 41">
              <a:hlinkClick r:id="rId5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3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  <p:pic>
        <p:nvPicPr>
          <p:cNvPr id="37913" name="Picture 7" descr="C:\Users\Administrator\Desktop\习题课件\返回框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9450" y="41338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grpSp>
        <p:nvGrpSpPr>
          <p:cNvPr id="37914" name="组合 1"/>
          <p:cNvGrpSpPr/>
          <p:nvPr/>
        </p:nvGrpSpPr>
        <p:grpSpPr>
          <a:xfrm>
            <a:off x="5730875" y="1924050"/>
            <a:ext cx="542925" cy="547688"/>
            <a:chOff x="1153731" y="1592014"/>
            <a:chExt cx="543166" cy="547688"/>
          </a:xfrm>
        </p:grpSpPr>
        <p:pic>
          <p:nvPicPr>
            <p:cNvPr id="37915" name="Picture 2">
              <a:hlinkClick r:id="rId2" action="ppaction://hlinksldjump"/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153731" y="1592014"/>
              <a:ext cx="543166" cy="547688"/>
            </a:xfrm>
            <a:prstGeom prst="rect">
              <a:avLst/>
            </a:prstGeom>
            <a:noFill/>
            <a:ln>
              <a:noFill/>
              <a:miter lim="800000"/>
            </a:ln>
          </p:spPr>
        </p:pic>
        <p:sp>
          <p:nvSpPr>
            <p:cNvPr id="37916" name="矩形 55">
              <a:hlinkClick r:id="rId8" action="ppaction://hlinksldjump"/>
            </p:cNvPr>
            <p:cNvSpPr/>
            <p:nvPr/>
          </p:nvSpPr>
          <p:spPr>
            <a:xfrm>
              <a:off x="1258553" y="1642814"/>
              <a:ext cx="387522" cy="461963"/>
            </a:xfrm>
            <a:prstGeom prst="rect">
              <a:avLst/>
            </a:prstGeom>
            <a:noFill/>
            <a:ln>
              <a:noFill/>
            </a:ln>
          </p:spPr>
          <p:txBody>
            <a:bodyPr anchor="t" anchorCtr="0">
              <a:spAutoFit/>
            </a:bodyPr>
            <a:lstStyle>
              <a:defPPr>
                <a:defRPr lang="zh-CN"/>
              </a:defPPr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 lang="zh-CN" altLang="en-US" sz="1800" b="0" i="0" u="none" baseline="0"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</a:lstStyle>
            <a:p>
              <a:pPr algn="just"/>
              <a:r>
                <a:rPr lang="en-US" altLang="zh-CN" sz="2400" b="1" kern="0">
                  <a:solidFill>
                    <a:prstClr val="black"/>
                  </a:solidFill>
                  <a:latin typeface="Times New Roman"/>
                </a:rPr>
                <a:t>4</a:t>
              </a:r>
              <a:endParaRPr altLang="zh-CN" sz="1000" kern="0">
                <a:solidFill>
                  <a:prstClr val="black"/>
                </a:solidFill>
                <a:latin typeface="宋体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3941990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矩形 4"/>
          <p:cNvSpPr>
            <a:spLocks noChangeArrowheads="1"/>
          </p:cNvSpPr>
          <p:nvPr/>
        </p:nvSpPr>
        <p:spPr bwMode="auto">
          <a:xfrm>
            <a:off x="395288" y="555625"/>
            <a:ext cx="8023225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lang="en-US"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1.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2018·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分】《墨经》最早记述了秤的杠杆原理。图中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标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本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表示力臂，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表示力，以下说法符合杠杆平衡原理的是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　　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)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时，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端一定上扬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B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标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一定小于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本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C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．增大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时，应把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向</a:t>
            </a:r>
            <a:r>
              <a:rPr lang="en-US" altLang="zh-CN" sz="2400" b="1" i="1" kern="0">
                <a:solidFill>
                  <a:prstClr val="black"/>
                </a:solidFill>
                <a:latin typeface="Times New Roman"/>
              </a:rPr>
              <a:t>A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端移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  <a:p>
            <a:pPr marL="357505" indent="-1905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D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．增大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重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时，应换用更小的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权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8914" name="矩形 3"/>
          <p:cNvSpPr>
            <a:spLocks noChangeArrowheads="1"/>
          </p:cNvSpPr>
          <p:nvPr/>
        </p:nvSpPr>
        <p:spPr bwMode="auto">
          <a:xfrm>
            <a:off x="3849688" y="1684338"/>
            <a:ext cx="4079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kern="0">
                <a:solidFill>
                  <a:srgbClr val="C00000"/>
                </a:solidFill>
                <a:latin typeface="Times New Roman"/>
              </a:rPr>
              <a:t>C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8915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8916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11863" y="1660525"/>
            <a:ext cx="2981325" cy="1574800"/>
          </a:xfrm>
          <a:prstGeom prst="rect">
            <a:avLst/>
          </a:prstGeom>
          <a:noFill/>
          <a:ln>
            <a:noFill/>
            <a:miter lim="800000"/>
          </a:ln>
        </p:spPr>
      </p:pic>
    </p:spTree>
    <p:extLst>
      <p:ext uri="{BB962C8B-B14F-4D97-AF65-F5344CB8AC3E}">
        <p14:creationId xmlns:p14="http://schemas.microsoft.com/office/powerpoint/2010/main" val="291677594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矩形 4"/>
          <p:cNvSpPr>
            <a:spLocks noChangeArrowheads="1"/>
          </p:cNvSpPr>
          <p:nvPr/>
        </p:nvSpPr>
        <p:spPr bwMode="auto">
          <a:xfrm>
            <a:off x="565150" y="627063"/>
            <a:ext cx="802322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2020·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分】小儿垂钓时的鱼竿是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省力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等臂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费力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杠杆，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怕得鱼惊不应人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是因为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可以传声。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39938" name="矩形 3"/>
          <p:cNvSpPr>
            <a:spLocks noChangeArrowheads="1"/>
          </p:cNvSpPr>
          <p:nvPr/>
        </p:nvSpPr>
        <p:spPr bwMode="auto">
          <a:xfrm>
            <a:off x="6673850" y="5810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费力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39939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39940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95738" y="1989138"/>
            <a:ext cx="2622550" cy="192563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39941" name="矩形 5"/>
          <p:cNvSpPr>
            <a:spLocks noChangeArrowheads="1"/>
          </p:cNvSpPr>
          <p:nvPr/>
        </p:nvSpPr>
        <p:spPr bwMode="auto">
          <a:xfrm>
            <a:off x="1406525" y="1673225"/>
            <a:ext cx="493713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水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83671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3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4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矩形 4"/>
          <p:cNvSpPr>
            <a:spLocks noChangeArrowheads="1"/>
          </p:cNvSpPr>
          <p:nvPr/>
        </p:nvSpPr>
        <p:spPr bwMode="auto">
          <a:xfrm>
            <a:off x="565150" y="555625"/>
            <a:ext cx="8023225" cy="223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3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．【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2019·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分】如图是我国古代劳动人民在工地上运送巨木的情景。架在支架上的横杆属于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省力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 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费力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等臂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杠杆；支架下面垫有面积较大的石块，是为了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增大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减小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对地面的压强。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0962" name="矩形 3"/>
          <p:cNvSpPr>
            <a:spLocks noChangeArrowheads="1"/>
          </p:cNvSpPr>
          <p:nvPr/>
        </p:nvSpPr>
        <p:spPr bwMode="auto">
          <a:xfrm>
            <a:off x="6792913" y="1058863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省力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0963" name="Picture 7" descr="C:\Users\Administrator\Desktop\习题课件\返回框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40964" name="Picture 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03575" y="2674938"/>
            <a:ext cx="3357563" cy="1782762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0965" name="矩形 5"/>
          <p:cNvSpPr>
            <a:spLocks noChangeArrowheads="1"/>
          </p:cNvSpPr>
          <p:nvPr/>
        </p:nvSpPr>
        <p:spPr bwMode="auto">
          <a:xfrm>
            <a:off x="2784475" y="2193925"/>
            <a:ext cx="8032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减小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721119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09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2" grpId="0"/>
      <p:bldP spid="4096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矩形 4"/>
          <p:cNvSpPr>
            <a:spLocks noChangeArrowheads="1"/>
          </p:cNvSpPr>
          <p:nvPr/>
        </p:nvSpPr>
        <p:spPr bwMode="auto">
          <a:xfrm>
            <a:off x="522288" y="742950"/>
            <a:ext cx="8023225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marL="358140" indent="-358140" algn="just">
              <a:lnSpc>
                <a:spcPct val="150000"/>
              </a:lnSpc>
            </a:pPr>
            <a:r>
              <a:rPr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 </a:t>
            </a:r>
            <a:r>
              <a:rPr lang="en-US" altLang="zh-CN" sz="2400" b="1" kern="0">
                <a:solidFill>
                  <a:prstClr val="black"/>
                </a:solidFill>
                <a:latin typeface="宋体" pitchFamily="2" charset="-122"/>
                <a:ea typeface="Times New Roman" panose="02020603050405020304"/>
              </a:rPr>
              <a:t>4.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【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2017·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福建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·2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分】如图所示，撬起瓶盖的起瓶器是属于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________(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填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省力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费力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或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“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等臂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”)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杠杆，其支点是图中</a:t>
            </a:r>
            <a:r>
              <a:rPr lang="en-US" altLang="zh-CN" sz="2400" b="1" kern="0">
                <a:solidFill>
                  <a:prstClr val="black"/>
                </a:solidFill>
                <a:latin typeface="Times New Roman"/>
              </a:rPr>
              <a:t>________</a:t>
            </a:r>
            <a:r>
              <a:rPr altLang="zh-CN" sz="2400" b="1" kern="0">
                <a:solidFill>
                  <a:prstClr val="black"/>
                </a:solidFill>
                <a:latin typeface="Times New Roman"/>
              </a:rPr>
              <a:t>点。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1986" name="Picture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0875" y="1779588"/>
            <a:ext cx="2762250" cy="2376487"/>
          </a:xfrm>
          <a:prstGeom prst="rect">
            <a:avLst/>
          </a:prstGeom>
          <a:noFill/>
          <a:ln>
            <a:noFill/>
            <a:miter lim="800000"/>
          </a:ln>
        </p:spPr>
      </p:pic>
      <p:sp>
        <p:nvSpPr>
          <p:cNvPr id="41987" name="矩形 3"/>
          <p:cNvSpPr>
            <a:spLocks noChangeArrowheads="1"/>
          </p:cNvSpPr>
          <p:nvPr/>
        </p:nvSpPr>
        <p:spPr bwMode="auto">
          <a:xfrm>
            <a:off x="1547813" y="1279525"/>
            <a:ext cx="803275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altLang="zh-CN" sz="2400" b="1" kern="0">
                <a:solidFill>
                  <a:srgbClr val="C00000"/>
                </a:solidFill>
                <a:latin typeface="Times New Roman"/>
              </a:rPr>
              <a:t>省力</a:t>
            </a:r>
            <a:endParaRPr altLang="zh-CN" sz="1000" kern="0">
              <a:solidFill>
                <a:prstClr val="black"/>
              </a:solidFill>
              <a:latin typeface="宋体" pitchFamily="2" charset="-122"/>
            </a:endParaRPr>
          </a:p>
        </p:txBody>
      </p:sp>
      <p:sp>
        <p:nvSpPr>
          <p:cNvPr id="41988" name="矩形 5"/>
          <p:cNvSpPr>
            <a:spLocks noChangeArrowheads="1"/>
          </p:cNvSpPr>
          <p:nvPr/>
        </p:nvSpPr>
        <p:spPr bwMode="auto">
          <a:xfrm>
            <a:off x="2073275" y="1779588"/>
            <a:ext cx="39052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 anchorCtr="0">
            <a:spAutoFit/>
          </a:bodyPr>
          <a:lstStyle>
            <a:defPPr>
              <a:defRPr lang="zh-CN"/>
            </a:defPPr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 lang="zh-CN" altLang="en-US" sz="1800" b="0" i="0" u="none" baseline="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</a:lstStyle>
          <a:p>
            <a:pPr algn="just">
              <a:lnSpc>
                <a:spcPct val="150000"/>
              </a:lnSpc>
            </a:pPr>
            <a:r>
              <a:rPr lang="en-US" altLang="zh-CN" sz="2400" b="1" i="1" kern="0">
                <a:solidFill>
                  <a:srgbClr val="C00000"/>
                </a:solidFill>
                <a:latin typeface="Times New Roman"/>
              </a:rPr>
              <a:t>A</a:t>
            </a:r>
            <a:endParaRPr altLang="zh-CN" sz="1000" i="1" kern="0">
              <a:solidFill>
                <a:prstClr val="black"/>
              </a:solidFill>
              <a:latin typeface="宋体" pitchFamily="2" charset="-122"/>
            </a:endParaRPr>
          </a:p>
        </p:txBody>
      </p:sp>
      <p:pic>
        <p:nvPicPr>
          <p:cNvPr id="41989" name="Picture 7" descr="C:\Users\Administrator\Desktop\习题课件\返回框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0225" y="4146550"/>
            <a:ext cx="669925" cy="6699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41990" name="New picture"/>
          <p:cNvPicPr/>
          <p:nvPr/>
        </p:nvPicPr>
        <p:blipFill>
          <a:blip r:embed="rId5"/>
          <a:stretch>
            <a:fillRect/>
          </a:stretch>
        </p:blipFill>
        <p:spPr>
          <a:xfrm>
            <a:off x="11226800" y="12128500"/>
            <a:ext cx="304800" cy="228600"/>
          </a:xfrm>
          <a:prstGeom prst="cube">
            <a:avLst/>
          </a:prstGeom>
        </p:spPr>
      </p:pic>
    </p:spTree>
    <p:extLst>
      <p:ext uri="{BB962C8B-B14F-4D97-AF65-F5344CB8AC3E}">
        <p14:creationId xmlns:p14="http://schemas.microsoft.com/office/powerpoint/2010/main" val="29552049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 fill="hold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 fill="hold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/>
      <p:bldP spid="4198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r="http://schemas.openxmlformats.org/officeDocument/2006/relationships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897</Words>
  <Application>Microsoft Office PowerPoint</Application>
  <PresentationFormat>全屏显示(16:9)</PresentationFormat>
  <Paragraphs>173</Paragraphs>
  <Slides>32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34" baseType="lpstr">
      <vt:lpstr>Office 主题</vt:lpstr>
      <vt:lpstr>2_自定义设计方案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User</cp:lastModifiedBy>
  <cp:revision>2</cp:revision>
  <dcterms:created xsi:type="dcterms:W3CDTF">2021-03-14T01:54:00Z</dcterms:created>
  <dcterms:modified xsi:type="dcterms:W3CDTF">2021-03-14T02:04:28Z</dcterms:modified>
</cp:coreProperties>
</file>