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wav" ContentType="audio/x-wav"/>
  <Default Extension="png" ContentType="image/png"/>
  <Default Extension="mp4" ContentType="video/mp4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Java 23.3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12192000" cy="6858000"/>
  <p:notesSz cx="6858000" cy="9144000"/>
  <p:custDataLst>
    <p:tags r:id="rId2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60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9.xml" /><Relationship Id="rId11" Type="http://schemas.openxmlformats.org/officeDocument/2006/relationships/slide" Target="slides/slide10.xml" /><Relationship Id="rId12" Type="http://schemas.openxmlformats.org/officeDocument/2006/relationships/slide" Target="slides/slide11.xml" /><Relationship Id="rId13" Type="http://schemas.openxmlformats.org/officeDocument/2006/relationships/slide" Target="slides/slide12.xml" /><Relationship Id="rId14" Type="http://schemas.openxmlformats.org/officeDocument/2006/relationships/slide" Target="slides/slide13.xml" /><Relationship Id="rId15" Type="http://schemas.openxmlformats.org/officeDocument/2006/relationships/slide" Target="slides/slide14.xml" /><Relationship Id="rId16" Type="http://schemas.openxmlformats.org/officeDocument/2006/relationships/slide" Target="slides/slide15.xml" /><Relationship Id="rId17" Type="http://schemas.openxmlformats.org/officeDocument/2006/relationships/slide" Target="slides/slide16.xml" /><Relationship Id="rId18" Type="http://schemas.openxmlformats.org/officeDocument/2006/relationships/slide" Target="slides/slide17.xml" /><Relationship Id="rId19" Type="http://schemas.openxmlformats.org/officeDocument/2006/relationships/slide" Target="slides/slide18.xml" /><Relationship Id="rId2" Type="http://schemas.openxmlformats.org/officeDocument/2006/relationships/slide" Target="slides/slide1.xml" /><Relationship Id="rId20" Type="http://schemas.openxmlformats.org/officeDocument/2006/relationships/slide" Target="slides/slide19.xml" /><Relationship Id="rId21" Type="http://schemas.openxmlformats.org/officeDocument/2006/relationships/slide" Target="slides/slide20.xml" /><Relationship Id="rId22" Type="http://schemas.openxmlformats.org/officeDocument/2006/relationships/slide" Target="slides/slide21.xml" /><Relationship Id="rId23" Type="http://schemas.openxmlformats.org/officeDocument/2006/relationships/tags" Target="tags/tag1.xml" /><Relationship Id="rId24" Type="http://schemas.openxmlformats.org/officeDocument/2006/relationships/presProps" Target="presProps.xml" /><Relationship Id="rId25" Type="http://schemas.openxmlformats.org/officeDocument/2006/relationships/viewProps" Target="viewProps.xml" /><Relationship Id="rId26" Type="http://schemas.openxmlformats.org/officeDocument/2006/relationships/theme" Target="theme/theme1.xml" /><Relationship Id="rId27" Type="http://schemas.openxmlformats.org/officeDocument/2006/relationships/tableStyles" Target="tableStyles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slide" Target="slides/slide7.xml" /><Relationship Id="rId9" Type="http://schemas.openxmlformats.org/officeDocument/2006/relationships/slide" Target="slides/slide8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slideLayout" Target="../slideLayouts/slideLayout17.xml" /><Relationship Id="rId18" Type="http://schemas.openxmlformats.org/officeDocument/2006/relationships/slideLayout" Target="../slideLayouts/slideLayout18.xml" /><Relationship Id="rId19" Type="http://schemas.openxmlformats.org/officeDocument/2006/relationships/slideLayout" Target="../slideLayouts/slideLayout19.xml" /><Relationship Id="rId2" Type="http://schemas.openxmlformats.org/officeDocument/2006/relationships/slideLayout" Target="../slideLayouts/slideLayout2.xml" /><Relationship Id="rId20" Type="http://schemas.openxmlformats.org/officeDocument/2006/relationships/slideLayout" Target="../slideLayouts/slideLayout20.xml" /><Relationship Id="rId21" Type="http://schemas.openxmlformats.org/officeDocument/2006/relationships/slideLayout" Target="../slideLayouts/slideLayout21.xml" /><Relationship Id="rId22" Type="http://schemas.openxmlformats.org/officeDocument/2006/relationships/image" Target="file:///D:\qq&#25991;&#20214;\712321467\Image\C2C\Image2\%7b75232B38-A165-1FB7-499C-2E1C792CACB5%7d.png" TargetMode="External" /><Relationship Id="rId23" Type="http://schemas.openxmlformats.org/officeDocument/2006/relationships/image" Target="../media/image1.png" /><Relationship Id="rId24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073743875" descr="学科网 zxxk.com" title=""/>
          <p:cNvPicPr>
            <a:picLocks noChangeAspect="1"/>
          </p:cNvPicPr>
          <p:nvPr/>
        </p:nvPicPr>
        <p:blipFill>
          <a:blip r:embed="rId23" r:link="rId22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Relationship Id="rId4" Type="http://schemas.openxmlformats.org/officeDocument/2006/relationships/image" Target="../media/image4.png" /><Relationship Id="rId5" Type="http://schemas.openxmlformats.org/officeDocument/2006/relationships/image" Target="../media/image5.png" /><Relationship Id="rId6" Type="http://schemas.openxmlformats.org/officeDocument/2006/relationships/image" Target="../media/image6.png" /><Relationship Id="rId7" Type="http://schemas.openxmlformats.org/officeDocument/2006/relationships/image" Target="../media/image7.png" /><Relationship Id="rId8" Type="http://schemas.openxmlformats.org/officeDocument/2006/relationships/image" Target="../media/image8.png" /><Relationship Id="rId9" Type="http://schemas.openxmlformats.org/officeDocument/2006/relationships/image" Target="../media/image9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10" Type="http://schemas.openxmlformats.org/officeDocument/2006/relationships/image" Target="../media/image18.png" /><Relationship Id="rId11" Type="http://schemas.openxmlformats.org/officeDocument/2006/relationships/image" Target="../media/image19.png" /><Relationship Id="rId12" Type="http://schemas.openxmlformats.org/officeDocument/2006/relationships/image" Target="../media/image20.png" /><Relationship Id="rId13" Type="http://schemas.openxmlformats.org/officeDocument/2006/relationships/image" Target="../media/image21.png" /><Relationship Id="rId14" Type="http://schemas.openxmlformats.org/officeDocument/2006/relationships/image" Target="../media/image22.png" /><Relationship Id="rId15" Type="http://schemas.openxmlformats.org/officeDocument/2006/relationships/image" Target="../media/image9.png" /><Relationship Id="rId16" Type="http://schemas.openxmlformats.org/officeDocument/2006/relationships/audio" Target="../media/audio1111.wav" /><Relationship Id="rId17" Type="http://schemas.openxmlformats.org/officeDocument/2006/relationships/audio" Target="../media/audio2222.wav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13.png" /><Relationship Id="rId6" Type="http://schemas.openxmlformats.org/officeDocument/2006/relationships/image" Target="../media/image14.png" /><Relationship Id="rId7" Type="http://schemas.openxmlformats.org/officeDocument/2006/relationships/image" Target="../media/image15.png" /><Relationship Id="rId8" Type="http://schemas.openxmlformats.org/officeDocument/2006/relationships/image" Target="../media/image16.png" /><Relationship Id="rId9" Type="http://schemas.openxmlformats.org/officeDocument/2006/relationships/image" Target="../media/image17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10" Type="http://schemas.openxmlformats.org/officeDocument/2006/relationships/image" Target="../media/image31.png" /><Relationship Id="rId11" Type="http://schemas.openxmlformats.org/officeDocument/2006/relationships/image" Target="../media/image14.png" /><Relationship Id="rId12" Type="http://schemas.openxmlformats.org/officeDocument/2006/relationships/image" Target="../media/image32.png" /><Relationship Id="rId13" Type="http://schemas.openxmlformats.org/officeDocument/2006/relationships/image" Target="../media/image33.png" /><Relationship Id="rId14" Type="http://schemas.openxmlformats.org/officeDocument/2006/relationships/image" Target="../media/image22.png" /><Relationship Id="rId15" Type="http://schemas.openxmlformats.org/officeDocument/2006/relationships/image" Target="../media/image34.png" /><Relationship Id="rId16" Type="http://schemas.openxmlformats.org/officeDocument/2006/relationships/image" Target="../media/image35.png" /><Relationship Id="rId17" Type="http://schemas.openxmlformats.org/officeDocument/2006/relationships/image" Target="../media/image36.png" /><Relationship Id="rId18" Type="http://schemas.openxmlformats.org/officeDocument/2006/relationships/image" Target="../media/image37.png" /><Relationship Id="rId19" Type="http://schemas.openxmlformats.org/officeDocument/2006/relationships/image" Target="../media/image38.png" /><Relationship Id="rId2" Type="http://schemas.openxmlformats.org/officeDocument/2006/relationships/image" Target="../media/image23.png" /><Relationship Id="rId20" Type="http://schemas.openxmlformats.org/officeDocument/2006/relationships/image" Target="../media/image39.png" /><Relationship Id="rId21" Type="http://schemas.openxmlformats.org/officeDocument/2006/relationships/image" Target="../media/image40.png" /><Relationship Id="rId22" Type="http://schemas.openxmlformats.org/officeDocument/2006/relationships/image" Target="../media/image41.png" /><Relationship Id="rId23" Type="http://schemas.openxmlformats.org/officeDocument/2006/relationships/image" Target="../media/image9.png" /><Relationship Id="rId3" Type="http://schemas.openxmlformats.org/officeDocument/2006/relationships/image" Target="../media/image24.png" /><Relationship Id="rId4" Type="http://schemas.openxmlformats.org/officeDocument/2006/relationships/image" Target="../media/image25.png" /><Relationship Id="rId5" Type="http://schemas.openxmlformats.org/officeDocument/2006/relationships/image" Target="../media/image26.png" /><Relationship Id="rId6" Type="http://schemas.openxmlformats.org/officeDocument/2006/relationships/image" Target="../media/image27.png" /><Relationship Id="rId7" Type="http://schemas.openxmlformats.org/officeDocument/2006/relationships/image" Target="../media/image28.png" /><Relationship Id="rId8" Type="http://schemas.openxmlformats.org/officeDocument/2006/relationships/image" Target="../media/image29.png" /><Relationship Id="rId9" Type="http://schemas.openxmlformats.org/officeDocument/2006/relationships/image" Target="../media/image30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Relationship Id="rId10" Type="http://schemas.openxmlformats.org/officeDocument/2006/relationships/image" Target="../media/image49.png" /><Relationship Id="rId11" Type="http://schemas.openxmlformats.org/officeDocument/2006/relationships/image" Target="../media/image50.png" /><Relationship Id="rId12" Type="http://schemas.openxmlformats.org/officeDocument/2006/relationships/image" Target="../media/image22.png" /><Relationship Id="rId13" Type="http://schemas.openxmlformats.org/officeDocument/2006/relationships/image" Target="../media/image51.png" /><Relationship Id="rId14" Type="http://schemas.openxmlformats.org/officeDocument/2006/relationships/image" Target="../media/image52.png" /><Relationship Id="rId15" Type="http://schemas.openxmlformats.org/officeDocument/2006/relationships/image" Target="../media/image53.png" /><Relationship Id="rId16" Type="http://schemas.openxmlformats.org/officeDocument/2006/relationships/image" Target="../media/image54.png" /><Relationship Id="rId17" Type="http://schemas.openxmlformats.org/officeDocument/2006/relationships/image" Target="../media/image55.png" /><Relationship Id="rId18" Type="http://schemas.openxmlformats.org/officeDocument/2006/relationships/image" Target="../media/image56.png" /><Relationship Id="rId19" Type="http://schemas.openxmlformats.org/officeDocument/2006/relationships/image" Target="../media/image57.png" /><Relationship Id="rId2" Type="http://schemas.openxmlformats.org/officeDocument/2006/relationships/image" Target="../media/image42.png" /><Relationship Id="rId20" Type="http://schemas.openxmlformats.org/officeDocument/2006/relationships/image" Target="../media/image58.png" /><Relationship Id="rId21" Type="http://schemas.openxmlformats.org/officeDocument/2006/relationships/image" Target="../media/image59.png" /><Relationship Id="rId22" Type="http://schemas.openxmlformats.org/officeDocument/2006/relationships/image" Target="../media/image60.png" /><Relationship Id="rId23" Type="http://schemas.openxmlformats.org/officeDocument/2006/relationships/image" Target="../media/image61.png" /><Relationship Id="rId24" Type="http://schemas.openxmlformats.org/officeDocument/2006/relationships/image" Target="../media/image62.png" /><Relationship Id="rId25" Type="http://schemas.openxmlformats.org/officeDocument/2006/relationships/slide" Target="slide15.xml" TargetMode="Internal" /><Relationship Id="rId26" Type="http://schemas.openxmlformats.org/officeDocument/2006/relationships/image" Target="../media/image9.png" /><Relationship Id="rId27" Type="http://schemas.openxmlformats.org/officeDocument/2006/relationships/audio" Target="../media/audio3333.wav" /><Relationship Id="rId3" Type="http://schemas.openxmlformats.org/officeDocument/2006/relationships/image" Target="../media/image43.png" /><Relationship Id="rId4" Type="http://schemas.openxmlformats.org/officeDocument/2006/relationships/image" Target="../media/image44.png" /><Relationship Id="rId5" Type="http://schemas.openxmlformats.org/officeDocument/2006/relationships/image" Target="../media/image45.png" /><Relationship Id="rId6" Type="http://schemas.openxmlformats.org/officeDocument/2006/relationships/image" Target="../media/image46.png" /><Relationship Id="rId7" Type="http://schemas.openxmlformats.org/officeDocument/2006/relationships/image" Target="../media/image47.png" /><Relationship Id="rId8" Type="http://schemas.openxmlformats.org/officeDocument/2006/relationships/image" Target="../media/image48.png" /><Relationship Id="rId9" Type="http://schemas.openxmlformats.org/officeDocument/2006/relationships/image" Target="../media/image1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 /><Relationship Id="rId2" Type="http://schemas.openxmlformats.org/officeDocument/2006/relationships/image" Target="../media/image63.png" /><Relationship Id="rId3" Type="http://schemas.openxmlformats.org/officeDocument/2006/relationships/image" Target="../media/image9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 /><Relationship Id="rId2" Type="http://schemas.openxmlformats.org/officeDocument/2006/relationships/slide" Target="slide13.xml" TargetMode="Internal" /><Relationship Id="rId3" Type="http://schemas.openxmlformats.org/officeDocument/2006/relationships/image" Target="../media/image6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65.png" /><Relationship Id="rId3" Type="http://schemas.openxmlformats.org/officeDocument/2006/relationships/slide" Target="slide16.xml" TargetMode="Internal" /><Relationship Id="rId4" Type="http://schemas.openxmlformats.org/officeDocument/2006/relationships/image" Target="../media/image66.png" /><Relationship Id="rId5" Type="http://schemas.openxmlformats.org/officeDocument/2006/relationships/image" Target="../media/image6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8.xml" /><Relationship Id="rId2" Type="http://schemas.openxmlformats.org/officeDocument/2006/relationships/image" Target="../media/image67.png" /><Relationship Id="rId3" Type="http://schemas.openxmlformats.org/officeDocument/2006/relationships/slide" Target="slide14.xml" TargetMode="Internal" /><Relationship Id="rId4" Type="http://schemas.openxmlformats.org/officeDocument/2006/relationships/image" Target="../media/image65.png" /><Relationship Id="rId5" Type="http://schemas.openxmlformats.org/officeDocument/2006/relationships/slide" Target="slide17.xml" TargetMode="Internal" /><Relationship Id="rId6" Type="http://schemas.openxmlformats.org/officeDocument/2006/relationships/image" Target="../media/image68.png" /><Relationship Id="rId7" Type="http://schemas.openxmlformats.org/officeDocument/2006/relationships/image" Target="../media/image69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9.xml" /><Relationship Id="rId2" Type="http://schemas.openxmlformats.org/officeDocument/2006/relationships/image" Target="../media/image65.png" /><Relationship Id="rId3" Type="http://schemas.openxmlformats.org/officeDocument/2006/relationships/slide" Target="slide18.xml" TargetMode="Internal" /><Relationship Id="rId4" Type="http://schemas.openxmlformats.org/officeDocument/2006/relationships/image" Target="../media/image70.png" /><Relationship Id="rId5" Type="http://schemas.openxmlformats.org/officeDocument/2006/relationships/image" Target="../media/image71.png" /><Relationship Id="rId6" Type="http://schemas.openxmlformats.org/officeDocument/2006/relationships/image" Target="../media/image69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.xml" /><Relationship Id="rId2" Type="http://schemas.openxmlformats.org/officeDocument/2006/relationships/image" Target="../media/image65.png" /><Relationship Id="rId3" Type="http://schemas.openxmlformats.org/officeDocument/2006/relationships/slide" Target="slide19.xml" TargetMode="Internal" /><Relationship Id="rId4" Type="http://schemas.openxmlformats.org/officeDocument/2006/relationships/image" Target="../media/image72.png" /><Relationship Id="rId5" Type="http://schemas.openxmlformats.org/officeDocument/2006/relationships/image" Target="../media/image64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image" Target="../media/image73.png" /><Relationship Id="rId3" Type="http://schemas.openxmlformats.org/officeDocument/2006/relationships/image" Target="../media/image65.png" /><Relationship Id="rId4" Type="http://schemas.openxmlformats.org/officeDocument/2006/relationships/slide" Target="slide20.xml" TargetMode="Internal" /><Relationship Id="rId5" Type="http://schemas.openxmlformats.org/officeDocument/2006/relationships/image" Target="../media/image64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image" Target="../media/image80.png" /><Relationship Id="rId11" Type="http://schemas.openxmlformats.org/officeDocument/2006/relationships/image" Target="../media/image81.png" /><Relationship Id="rId12" Type="http://schemas.openxmlformats.org/officeDocument/2006/relationships/image" Target="../media/image64.png" /><Relationship Id="rId2" Type="http://schemas.openxmlformats.org/officeDocument/2006/relationships/image" Target="../media/image65.png" /><Relationship Id="rId3" Type="http://schemas.openxmlformats.org/officeDocument/2006/relationships/slide" Target="slide21.xml" TargetMode="Internal" /><Relationship Id="rId4" Type="http://schemas.openxmlformats.org/officeDocument/2006/relationships/image" Target="../media/image74.png" /><Relationship Id="rId5" Type="http://schemas.openxmlformats.org/officeDocument/2006/relationships/image" Target="../media/image75.png" /><Relationship Id="rId6" Type="http://schemas.openxmlformats.org/officeDocument/2006/relationships/image" Target="../media/image76.png" /><Relationship Id="rId7" Type="http://schemas.openxmlformats.org/officeDocument/2006/relationships/image" Target="../media/image77.png" /><Relationship Id="rId8" Type="http://schemas.openxmlformats.org/officeDocument/2006/relationships/image" Target="../media/image78.png" /><Relationship Id="rId9" Type="http://schemas.openxmlformats.org/officeDocument/2006/relationships/image" Target="../media/image79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82.png" /><Relationship Id="rId3" Type="http://schemas.openxmlformats.org/officeDocument/2006/relationships/slide" Target="slide6.xml" TargetMode="Internal" /><Relationship Id="rId4" Type="http://schemas.openxmlformats.org/officeDocument/2006/relationships/image" Target="../media/image83.png" /><Relationship Id="rId5" Type="http://schemas.openxmlformats.org/officeDocument/2006/relationships/image" Target="../media/image84.png" /><Relationship Id="rId6" Type="http://schemas.openxmlformats.org/officeDocument/2006/relationships/video" Target="../media/media4.mp4" /><Relationship Id="rId7" Type="http://schemas.microsoft.com/office/2007/relationships/media" Target="../media/media4.mp4" /><Relationship Id="rId8" Type="http://schemas.openxmlformats.org/officeDocument/2006/relationships/image" Target="../media/image9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82.png" /><Relationship Id="rId3" Type="http://schemas.openxmlformats.org/officeDocument/2006/relationships/slide" Target="slide8.xml" TargetMode="Internal" /><Relationship Id="rId4" Type="http://schemas.openxmlformats.org/officeDocument/2006/relationships/image" Target="../media/image83.png" /><Relationship Id="rId5" Type="http://schemas.openxmlformats.org/officeDocument/2006/relationships/image" Target="../media/image85.png" /><Relationship Id="rId6" Type="http://schemas.openxmlformats.org/officeDocument/2006/relationships/video" Target="../media/media5.mp4" /><Relationship Id="rId7" Type="http://schemas.microsoft.com/office/2007/relationships/media" Target="../media/media5.mp4" /><Relationship Id="rId8" Type="http://schemas.openxmlformats.org/officeDocument/2006/relationships/image" Target="../media/image9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86.png" /><Relationship Id="rId3" Type="http://schemas.openxmlformats.org/officeDocument/2006/relationships/image" Target="../media/image87.png" /><Relationship Id="rId4" Type="http://schemas.openxmlformats.org/officeDocument/2006/relationships/image" Target="../media/image88.png" /><Relationship Id="rId5" Type="http://schemas.openxmlformats.org/officeDocument/2006/relationships/image" Target="../media/image83.png" /><Relationship Id="rId6" Type="http://schemas.openxmlformats.org/officeDocument/2006/relationships/image" Target="../media/image69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Relationship Id="rId2" Type="http://schemas.openxmlformats.org/officeDocument/2006/relationships/image" Target="../media/image83.png" /><Relationship Id="rId3" Type="http://schemas.openxmlformats.org/officeDocument/2006/relationships/slide" Target="slide5.xml" TargetMode="Internal" /><Relationship Id="rId4" Type="http://schemas.openxmlformats.org/officeDocument/2006/relationships/image" Target="../media/image89.png" /><Relationship Id="rId5" Type="http://schemas.openxmlformats.org/officeDocument/2006/relationships/image" Target="../media/image90.png" /><Relationship Id="rId6" Type="http://schemas.openxmlformats.org/officeDocument/2006/relationships/image" Target="../media/image64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Relationship Id="rId2" Type="http://schemas.openxmlformats.org/officeDocument/2006/relationships/image" Target="../media/image83.png" /><Relationship Id="rId3" Type="http://schemas.openxmlformats.org/officeDocument/2006/relationships/slide" Target="slide5.xml" TargetMode="Internal" /><Relationship Id="rId4" Type="http://schemas.openxmlformats.org/officeDocument/2006/relationships/image" Target="../media/image91.png" /><Relationship Id="rId5" Type="http://schemas.openxmlformats.org/officeDocument/2006/relationships/image" Target="../media/image92.png" /><Relationship Id="rId6" Type="http://schemas.openxmlformats.org/officeDocument/2006/relationships/image" Target="../media/image69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83.png" /><Relationship Id="rId3" Type="http://schemas.openxmlformats.org/officeDocument/2006/relationships/slide" Target="slide5.xml" TargetMode="Internal" /><Relationship Id="rId4" Type="http://schemas.openxmlformats.org/officeDocument/2006/relationships/image" Target="../media/image93.png" /><Relationship Id="rId5" Type="http://schemas.openxmlformats.org/officeDocument/2006/relationships/image" Target="../media/image94.png" /><Relationship Id="rId6" Type="http://schemas.openxmlformats.org/officeDocument/2006/relationships/image" Target="../media/image69.pn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Relationship Id="rId2" Type="http://schemas.openxmlformats.org/officeDocument/2006/relationships/image" Target="../media/image83.png" /><Relationship Id="rId3" Type="http://schemas.openxmlformats.org/officeDocument/2006/relationships/slide" Target="slide5.xml" TargetMode="Internal" /><Relationship Id="rId4" Type="http://schemas.openxmlformats.org/officeDocument/2006/relationships/image" Target="../media/image95.png" /><Relationship Id="rId5" Type="http://schemas.openxmlformats.org/officeDocument/2006/relationships/image" Target="../media/image64.pn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0.xml" /><Relationship Id="rId2" Type="http://schemas.openxmlformats.org/officeDocument/2006/relationships/image" Target="../media/image83.png" /><Relationship Id="rId3" Type="http://schemas.openxmlformats.org/officeDocument/2006/relationships/slide" Target="slide5.xml" TargetMode="Internal" /><Relationship Id="rId4" Type="http://schemas.openxmlformats.org/officeDocument/2006/relationships/image" Target="../media/image96.jpeg" /><Relationship Id="rId5" Type="http://schemas.openxmlformats.org/officeDocument/2006/relationships/image" Target="../media/image64.png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1.xml" /><Relationship Id="rId2" Type="http://schemas.openxmlformats.org/officeDocument/2006/relationships/image" Target="../media/image83.png" /><Relationship Id="rId3" Type="http://schemas.openxmlformats.org/officeDocument/2006/relationships/slide" Target="slide5.xml" TargetMode="Internal" /><Relationship Id="rId4" Type="http://schemas.openxmlformats.org/officeDocument/2006/relationships/image" Target="../media/image97.png" /><Relationship Id="rId5" Type="http://schemas.openxmlformats.org/officeDocument/2006/relationships/image" Target="../media/image64.png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9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1" title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161" y="3032236"/>
            <a:ext cx="11734209" cy="2766317"/>
          </a:xfrm>
          <a:prstGeom prst="rect">
            <a:avLst/>
          </a:prstGeom>
        </p:spPr>
      </p:pic>
      <p:pic>
        <p:nvPicPr>
          <p:cNvPr id="3" name="图片2" title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71696" y="4264619"/>
            <a:ext cx="2637101" cy="1924345"/>
          </a:xfrm>
          <a:prstGeom prst="rect">
            <a:avLst/>
          </a:prstGeom>
        </p:spPr>
      </p:pic>
      <p:pic>
        <p:nvPicPr>
          <p:cNvPr id="4" name="图片3" title=""/>
          <p:cNvPicPr>
            <a:picLocks noChangeAspect="1"/>
          </p:cNvPicPr>
          <p:nvPr/>
        </p:nvPicPr>
        <p:blipFill>
          <a:blip r:embed="rId4"/>
          <a:srcRect r="16081"/>
          <a:stretch>
            <a:fillRect/>
          </a:stretch>
        </p:blipFill>
        <p:spPr>
          <a:xfrm>
            <a:off x="9850917" y="3511248"/>
            <a:ext cx="2111527" cy="1697907"/>
          </a:xfrm>
          <a:prstGeom prst="rect">
            <a:avLst/>
          </a:prstGeom>
        </p:spPr>
      </p:pic>
      <p:pic>
        <p:nvPicPr>
          <p:cNvPr id="5" name="图片4" title="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93056" y="3561102"/>
            <a:ext cx="1601629" cy="1166774"/>
          </a:xfrm>
          <a:prstGeom prst="rect">
            <a:avLst/>
          </a:prstGeom>
        </p:spPr>
      </p:pic>
      <p:pic>
        <p:nvPicPr>
          <p:cNvPr id="6" name="图片5" title="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10613" y="5009931"/>
            <a:ext cx="1990325" cy="1440009"/>
          </a:xfrm>
          <a:prstGeom prst="rect">
            <a:avLst/>
          </a:prstGeom>
        </p:spPr>
      </p:pic>
      <p:sp>
        <p:nvSpPr>
          <p:cNvPr id="7" name="形状1" title=""/>
          <p:cNvSpPr txBox="1"/>
          <p:nvPr/>
        </p:nvSpPr>
        <p:spPr>
          <a:xfrm>
            <a:off x="222285" y="876691"/>
            <a:ext cx="11733895" cy="1293181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ctr"/>
            <a:r>
              <a:rPr lang="zh-CN" altLang="en-US" sz="4000" b="1" i="0">
                <a:solidFill>
                  <a:srgbClr val="FFFFFF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</a:rPr>
              <a:t>第17章　欧姆定律</a:t>
            </a:r>
            <a:endParaRPr lang="zh-CN" altLang="en-US" sz="4000" b="1" i="0">
              <a:solidFill>
                <a:srgbClr val="FFFFFF">
                  <a:alpha val="100000"/>
                </a:srgbClr>
              </a:solidFill>
              <a:latin typeface="楷体" panose="02010609060101010101" charset="-122"/>
              <a:ea typeface="楷体" panose="02010609060101010101" charset="-122"/>
            </a:endParaRPr>
          </a:p>
          <a:p>
            <a:pPr marL="0" algn="ctr"/>
            <a:r>
              <a:rPr lang="zh-CN" altLang="en-US" sz="5000" b="1" i="0">
                <a:solidFill>
                  <a:srgbClr val="FFFFFF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</a:rPr>
              <a:t>第4节　欧姆定律在串、并联</a:t>
            </a:r>
            <a:endParaRPr lang="zh-CN" altLang="en-US" sz="5000" b="1" i="0">
              <a:solidFill>
                <a:srgbClr val="FFFFFF">
                  <a:alpha val="100000"/>
                </a:srgbClr>
              </a:solidFill>
              <a:latin typeface="楷体" panose="02010609060101010101" charset="-122"/>
              <a:ea typeface="楷体" panose="02010609060101010101" charset="-122"/>
            </a:endParaRPr>
          </a:p>
          <a:p>
            <a:pPr marL="0" algn="ctr"/>
            <a:r>
              <a:rPr lang="zh-CN" altLang="en-US" sz="5000" b="1" i="0">
                <a:solidFill>
                  <a:srgbClr val="FFFFFF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</a:rPr>
              <a:t>电路中的应用</a:t>
            </a:r>
            <a:endParaRPr lang="zh-CN" altLang="en-US" sz="5000" b="1" i="0">
              <a:solidFill>
                <a:srgbClr val="FFFFFF">
                  <a:alpha val="100000"/>
                </a:srgbClr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pic>
        <p:nvPicPr>
          <p:cNvPr id="8" name="图片6" title=""/>
          <p:cNvPicPr>
            <a:picLocks noChangeAspect="1"/>
          </p:cNvPicPr>
          <p:nvPr/>
        </p:nvPicPr>
        <p:blipFill>
          <a:blip r:embed="rId7"/>
          <a:srcRect r="97" b="88827"/>
          <a:stretch>
            <a:fillRect/>
          </a:stretch>
        </p:blipFill>
        <p:spPr>
          <a:xfrm>
            <a:off x="221590" y="214017"/>
            <a:ext cx="11734876" cy="662788"/>
          </a:xfrm>
          <a:prstGeom prst="rect">
            <a:avLst/>
          </a:prstGeom>
        </p:spPr>
      </p:pic>
      <p:pic>
        <p:nvPicPr>
          <p:cNvPr id="9" name="图片7" title="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77550" y="2294868"/>
            <a:ext cx="2602944" cy="1924641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1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形状1" title=""/>
          <p:cNvSpPr txBox="1"/>
          <p:nvPr/>
        </p:nvSpPr>
        <p:spPr>
          <a:xfrm>
            <a:off x="152400" y="171450"/>
            <a:ext cx="1485900" cy="40005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l"/>
            <a:r>
              <a:rPr lang="zh-CN" altLang="en-US" sz="2000" b="1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rPr>
              <a:t>新课引入</a:t>
            </a:r>
            <a:endParaRPr lang="zh-CN" altLang="en-US" sz="2000" b="1" i="0">
              <a:solidFill>
                <a:srgbClr val="FFFFFF">
                  <a:alpha val="100000"/>
                </a:srgbClr>
              </a:solidFill>
              <a:latin typeface="Arial"/>
              <a:ea typeface="Arial"/>
            </a:endParaRPr>
          </a:p>
        </p:txBody>
      </p:sp>
      <p:sp>
        <p:nvSpPr>
          <p:cNvPr id="3" name="文本1" title=""/>
          <p:cNvSpPr txBox="1"/>
          <p:nvPr/>
        </p:nvSpPr>
        <p:spPr>
          <a:xfrm>
            <a:off x="4833061" y="172031"/>
            <a:ext cx="2521906" cy="659829"/>
          </a:xfrm>
          <a:prstGeom prst="rect">
            <a:avLst/>
          </a:prstGeom>
          <a:noFill/>
        </p:spPr>
        <p:txBody>
          <a:bodyPr anchor="ctr"/>
          <a:lstStyle/>
          <a:p>
            <a:pPr marL="0" algn="ctr">
              <a:buFont typeface="Wingdings" panose="05000000000000000000"/>
              <a:buChar char="n"/>
            </a:pPr>
            <a:r>
              <a:rPr lang="zh-CN" altLang="en-US" sz="28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电路三兄弟</a:t>
            </a:r>
            <a:endParaRPr lang="zh-CN" altLang="en-US" sz="28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4" name="组合1" title=""/>
          <p:cNvGrpSpPr/>
          <p:nvPr/>
        </p:nvGrpSpPr>
        <p:grpSpPr>
          <a:xfrm>
            <a:off x="978660" y="950406"/>
            <a:ext cx="2054600" cy="2054600"/>
            <a:chExt cx="2054600" cy="2054600"/>
          </a:xfrm>
        </p:grpSpPr>
        <p:pic>
          <p:nvPicPr>
            <p:cNvPr id="5" name="图片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2054600" cy="2054600"/>
            </a:xfrm>
            <a:prstGeom prst="ellipse">
              <a:avLst/>
            </a:prstGeom>
            <a:ln w="95250">
              <a:solidFill>
                <a:srgbClr val="FFFFFF">
                  <a:alpha val="100000"/>
                </a:srgbClr>
              </a:solidFill>
            </a:ln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sp>
          <p:nvSpPr>
            <p:cNvPr id="6" name="形状4"/>
            <p:cNvSpPr txBox="1"/>
            <p:nvPr/>
          </p:nvSpPr>
          <p:spPr>
            <a:xfrm>
              <a:off x="621959" y="1627412"/>
              <a:ext cx="814626" cy="346015"/>
            </a:xfrm>
            <a:custGeom>
              <a:gdLst>
                <a:gd name="connsiteX0" fmla="*/ 57669 w 814626"/>
                <a:gd name="connsiteY0" fmla="*/ 0 h 346015"/>
                <a:gd name="connsiteX1" fmla="*/ 756956 w 814626"/>
                <a:gd name="connsiteY1" fmla="*/ 0 h 346015"/>
                <a:gd name="connsiteX2" fmla="*/ 772251 w 814626"/>
                <a:gd name="connsiteY2" fmla="*/ 0 h 346015"/>
                <a:gd name="connsiteX3" fmla="*/ 808550 w 814626"/>
                <a:gd name="connsiteY3" fmla="*/ 27706 h 346015"/>
                <a:gd name="connsiteX4" fmla="*/ 814626 w 814626"/>
                <a:gd name="connsiteY4" fmla="*/ 288346 h 346015"/>
                <a:gd name="connsiteX5" fmla="*/ 814626 w 814626"/>
                <a:gd name="connsiteY5" fmla="*/ 303640 h 346015"/>
                <a:gd name="connsiteX6" fmla="*/ 786920 w 814626"/>
                <a:gd name="connsiteY6" fmla="*/ 339939 h 346015"/>
                <a:gd name="connsiteX7" fmla="*/ 57669 w 814626"/>
                <a:gd name="connsiteY7" fmla="*/ 346015 h 346015"/>
                <a:gd name="connsiteX8" fmla="*/ 42374 w 814626"/>
                <a:gd name="connsiteY8" fmla="*/ 346015 h 346015"/>
                <a:gd name="connsiteX9" fmla="*/ 6076 w 814626"/>
                <a:gd name="connsiteY9" fmla="*/ 318309 h 346015"/>
                <a:gd name="connsiteX10" fmla="*/ 0 w 814626"/>
                <a:gd name="connsiteY10" fmla="*/ 57669 h 346015"/>
                <a:gd name="connsiteX11" fmla="*/ 0 w 814626"/>
                <a:gd name="connsiteY11" fmla="*/ 25819 h 346015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14626" h="346015">
                  <a:moveTo>
                    <a:pt x="57669" y="0"/>
                  </a:moveTo>
                  <a:lnTo>
                    <a:pt x="756956" y="0"/>
                  </a:lnTo>
                  <a:cubicBezTo>
                    <a:pt x="772251" y="0"/>
                    <a:pt x="786920" y="6076"/>
                    <a:pt x="797735" y="16891"/>
                  </a:cubicBezTo>
                  <a:cubicBezTo>
                    <a:pt x="808550" y="27706"/>
                    <a:pt x="814626" y="42374"/>
                    <a:pt x="814626" y="57669"/>
                  </a:cubicBezTo>
                  <a:lnTo>
                    <a:pt x="814626" y="288346"/>
                  </a:lnTo>
                  <a:cubicBezTo>
                    <a:pt x="814626" y="303640"/>
                    <a:pt x="808550" y="318309"/>
                    <a:pt x="797735" y="329124"/>
                  </a:cubicBezTo>
                  <a:cubicBezTo>
                    <a:pt x="786920" y="339939"/>
                    <a:pt x="772251" y="346015"/>
                    <a:pt x="756956" y="346015"/>
                  </a:cubicBezTo>
                  <a:lnTo>
                    <a:pt x="57669" y="346015"/>
                  </a:lnTo>
                  <a:cubicBezTo>
                    <a:pt x="42374" y="346015"/>
                    <a:pt x="27706" y="339939"/>
                    <a:pt x="16891" y="329124"/>
                  </a:cubicBezTo>
                  <a:cubicBezTo>
                    <a:pt x="6076" y="318309"/>
                    <a:pt x="0" y="303640"/>
                    <a:pt x="0" y="288346"/>
                  </a:cubicBezTo>
                  <a:lnTo>
                    <a:pt x="0" y="57669"/>
                  </a:lnTo>
                  <a:cubicBezTo>
                    <a:pt x="0" y="25819"/>
                    <a:pt x="25819" y="0"/>
                    <a:pt x="57669" y="0"/>
                  </a:cubicBezTo>
                  <a:close/>
                </a:path>
              </a:pathLst>
            </a:custGeom>
            <a:solidFill>
              <a:srgbClr val="000000">
                <a:alpha val="31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r>
                <a:rPr lang="zh-CN" altLang="en-US" sz="24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老大</a:t>
              </a:r>
              <a:endPara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7" name="组合2" title=""/>
          <p:cNvGrpSpPr/>
          <p:nvPr/>
        </p:nvGrpSpPr>
        <p:grpSpPr>
          <a:xfrm>
            <a:off x="5064852" y="950252"/>
            <a:ext cx="2054600" cy="2054600"/>
            <a:chExt cx="2054600" cy="2054600"/>
          </a:xfrm>
        </p:grpSpPr>
        <p:pic>
          <p:nvPicPr>
            <p:cNvPr id="8" name="图片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2054600" cy="2054600"/>
            </a:xfrm>
            <a:prstGeom prst="ellipse">
              <a:avLst/>
            </a:prstGeom>
            <a:ln w="95250">
              <a:solidFill>
                <a:srgbClr val="FFFFFF">
                  <a:alpha val="100000"/>
                </a:srgbClr>
              </a:solidFill>
            </a:ln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sp>
          <p:nvSpPr>
            <p:cNvPr id="9" name="形状5"/>
            <p:cNvSpPr txBox="1"/>
            <p:nvPr/>
          </p:nvSpPr>
          <p:spPr>
            <a:xfrm>
              <a:off x="621764" y="1620409"/>
              <a:ext cx="814626" cy="346015"/>
            </a:xfrm>
            <a:custGeom>
              <a:gdLst>
                <a:gd name="connsiteX0" fmla="*/ 57669 w 814626"/>
                <a:gd name="connsiteY0" fmla="*/ 0 h 346015"/>
                <a:gd name="connsiteX1" fmla="*/ 756956 w 814626"/>
                <a:gd name="connsiteY1" fmla="*/ 0 h 346015"/>
                <a:gd name="connsiteX2" fmla="*/ 772251 w 814626"/>
                <a:gd name="connsiteY2" fmla="*/ 0 h 346015"/>
                <a:gd name="connsiteX3" fmla="*/ 808550 w 814626"/>
                <a:gd name="connsiteY3" fmla="*/ 27706 h 346015"/>
                <a:gd name="connsiteX4" fmla="*/ 814626 w 814626"/>
                <a:gd name="connsiteY4" fmla="*/ 288346 h 346015"/>
                <a:gd name="connsiteX5" fmla="*/ 814626 w 814626"/>
                <a:gd name="connsiteY5" fmla="*/ 303640 h 346015"/>
                <a:gd name="connsiteX6" fmla="*/ 786920 w 814626"/>
                <a:gd name="connsiteY6" fmla="*/ 339939 h 346015"/>
                <a:gd name="connsiteX7" fmla="*/ 57669 w 814626"/>
                <a:gd name="connsiteY7" fmla="*/ 346015 h 346015"/>
                <a:gd name="connsiteX8" fmla="*/ 42374 w 814626"/>
                <a:gd name="connsiteY8" fmla="*/ 346015 h 346015"/>
                <a:gd name="connsiteX9" fmla="*/ 6076 w 814626"/>
                <a:gd name="connsiteY9" fmla="*/ 318309 h 346015"/>
                <a:gd name="connsiteX10" fmla="*/ 0 w 814626"/>
                <a:gd name="connsiteY10" fmla="*/ 57669 h 346015"/>
                <a:gd name="connsiteX11" fmla="*/ 0 w 814626"/>
                <a:gd name="connsiteY11" fmla="*/ 25819 h 346015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14626" h="346015">
                  <a:moveTo>
                    <a:pt x="57669" y="0"/>
                  </a:moveTo>
                  <a:lnTo>
                    <a:pt x="756956" y="0"/>
                  </a:lnTo>
                  <a:cubicBezTo>
                    <a:pt x="772251" y="0"/>
                    <a:pt x="786920" y="6076"/>
                    <a:pt x="797735" y="16891"/>
                  </a:cubicBezTo>
                  <a:cubicBezTo>
                    <a:pt x="808550" y="27706"/>
                    <a:pt x="814626" y="42374"/>
                    <a:pt x="814626" y="57669"/>
                  </a:cubicBezTo>
                  <a:lnTo>
                    <a:pt x="814626" y="288346"/>
                  </a:lnTo>
                  <a:cubicBezTo>
                    <a:pt x="814626" y="303640"/>
                    <a:pt x="808550" y="318309"/>
                    <a:pt x="797735" y="329124"/>
                  </a:cubicBezTo>
                  <a:cubicBezTo>
                    <a:pt x="786920" y="339939"/>
                    <a:pt x="772251" y="346015"/>
                    <a:pt x="756956" y="346015"/>
                  </a:cubicBezTo>
                  <a:lnTo>
                    <a:pt x="57669" y="346015"/>
                  </a:lnTo>
                  <a:cubicBezTo>
                    <a:pt x="42374" y="346015"/>
                    <a:pt x="27706" y="339939"/>
                    <a:pt x="16891" y="329124"/>
                  </a:cubicBezTo>
                  <a:cubicBezTo>
                    <a:pt x="6076" y="318309"/>
                    <a:pt x="0" y="303640"/>
                    <a:pt x="0" y="288346"/>
                  </a:cubicBezTo>
                  <a:lnTo>
                    <a:pt x="0" y="57669"/>
                  </a:lnTo>
                  <a:cubicBezTo>
                    <a:pt x="0" y="25819"/>
                    <a:pt x="25819" y="0"/>
                    <a:pt x="57669" y="0"/>
                  </a:cubicBezTo>
                  <a:close/>
                </a:path>
              </a:pathLst>
            </a:custGeom>
            <a:solidFill>
              <a:srgbClr val="000000">
                <a:alpha val="31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r>
                <a:rPr lang="zh-CN" altLang="en-US" sz="24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老二</a:t>
              </a:r>
              <a:endPara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0" name="组合3" title=""/>
          <p:cNvGrpSpPr/>
          <p:nvPr/>
        </p:nvGrpSpPr>
        <p:grpSpPr>
          <a:xfrm>
            <a:off x="9151020" y="950166"/>
            <a:ext cx="2054600" cy="2054600"/>
            <a:chExt cx="2054600" cy="2054600"/>
          </a:xfrm>
        </p:grpSpPr>
        <p:pic>
          <p:nvPicPr>
            <p:cNvPr id="11" name="图片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0" y="0"/>
              <a:ext cx="2054600" cy="2054600"/>
            </a:xfrm>
            <a:prstGeom prst="ellipse">
              <a:avLst/>
            </a:prstGeom>
            <a:ln w="95250">
              <a:solidFill>
                <a:srgbClr val="FFFFFF">
                  <a:alpha val="100000"/>
                </a:srgbClr>
              </a:solidFill>
            </a:ln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sp>
          <p:nvSpPr>
            <p:cNvPr id="12" name="形状6"/>
            <p:cNvSpPr txBox="1"/>
            <p:nvPr/>
          </p:nvSpPr>
          <p:spPr>
            <a:xfrm>
              <a:off x="622207" y="1627632"/>
              <a:ext cx="814626" cy="346015"/>
            </a:xfrm>
            <a:custGeom>
              <a:gdLst>
                <a:gd name="connsiteX0" fmla="*/ 57669 w 814626"/>
                <a:gd name="connsiteY0" fmla="*/ 0 h 346015"/>
                <a:gd name="connsiteX1" fmla="*/ 756956 w 814626"/>
                <a:gd name="connsiteY1" fmla="*/ 0 h 346015"/>
                <a:gd name="connsiteX2" fmla="*/ 772251 w 814626"/>
                <a:gd name="connsiteY2" fmla="*/ 0 h 346015"/>
                <a:gd name="connsiteX3" fmla="*/ 808550 w 814626"/>
                <a:gd name="connsiteY3" fmla="*/ 27706 h 346015"/>
                <a:gd name="connsiteX4" fmla="*/ 814626 w 814626"/>
                <a:gd name="connsiteY4" fmla="*/ 288346 h 346015"/>
                <a:gd name="connsiteX5" fmla="*/ 814626 w 814626"/>
                <a:gd name="connsiteY5" fmla="*/ 303640 h 346015"/>
                <a:gd name="connsiteX6" fmla="*/ 786920 w 814626"/>
                <a:gd name="connsiteY6" fmla="*/ 339939 h 346015"/>
                <a:gd name="connsiteX7" fmla="*/ 57669 w 814626"/>
                <a:gd name="connsiteY7" fmla="*/ 346015 h 346015"/>
                <a:gd name="connsiteX8" fmla="*/ 42374 w 814626"/>
                <a:gd name="connsiteY8" fmla="*/ 346015 h 346015"/>
                <a:gd name="connsiteX9" fmla="*/ 6076 w 814626"/>
                <a:gd name="connsiteY9" fmla="*/ 318309 h 346015"/>
                <a:gd name="connsiteX10" fmla="*/ 0 w 814626"/>
                <a:gd name="connsiteY10" fmla="*/ 57669 h 346015"/>
                <a:gd name="connsiteX11" fmla="*/ 0 w 814626"/>
                <a:gd name="connsiteY11" fmla="*/ 25819 h 346015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14626" h="346015">
                  <a:moveTo>
                    <a:pt x="57669" y="0"/>
                  </a:moveTo>
                  <a:lnTo>
                    <a:pt x="756956" y="0"/>
                  </a:lnTo>
                  <a:cubicBezTo>
                    <a:pt x="772251" y="0"/>
                    <a:pt x="786920" y="6076"/>
                    <a:pt x="797735" y="16891"/>
                  </a:cubicBezTo>
                  <a:cubicBezTo>
                    <a:pt x="808550" y="27706"/>
                    <a:pt x="814626" y="42374"/>
                    <a:pt x="814626" y="57669"/>
                  </a:cubicBezTo>
                  <a:lnTo>
                    <a:pt x="814626" y="288346"/>
                  </a:lnTo>
                  <a:cubicBezTo>
                    <a:pt x="814626" y="303640"/>
                    <a:pt x="808550" y="318309"/>
                    <a:pt x="797735" y="329124"/>
                  </a:cubicBezTo>
                  <a:cubicBezTo>
                    <a:pt x="786920" y="339939"/>
                    <a:pt x="772251" y="346015"/>
                    <a:pt x="756956" y="346015"/>
                  </a:cubicBezTo>
                  <a:lnTo>
                    <a:pt x="57669" y="346015"/>
                  </a:lnTo>
                  <a:cubicBezTo>
                    <a:pt x="42374" y="346015"/>
                    <a:pt x="27706" y="339939"/>
                    <a:pt x="16891" y="329124"/>
                  </a:cubicBezTo>
                  <a:cubicBezTo>
                    <a:pt x="6076" y="318309"/>
                    <a:pt x="0" y="303640"/>
                    <a:pt x="0" y="288346"/>
                  </a:cubicBezTo>
                  <a:lnTo>
                    <a:pt x="0" y="57669"/>
                  </a:lnTo>
                  <a:cubicBezTo>
                    <a:pt x="0" y="25819"/>
                    <a:pt x="25819" y="0"/>
                    <a:pt x="57669" y="0"/>
                  </a:cubicBezTo>
                  <a:close/>
                </a:path>
              </a:pathLst>
            </a:custGeom>
            <a:solidFill>
              <a:srgbClr val="000000">
                <a:alpha val="31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r>
                <a:rPr lang="zh-CN" altLang="en-US" sz="24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老三</a:t>
              </a:r>
              <a:endPara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13" name="文本2" title=""/>
          <p:cNvSpPr txBox="1"/>
          <p:nvPr/>
        </p:nvSpPr>
        <p:spPr>
          <a:xfrm>
            <a:off x="571548" y="3214183"/>
            <a:ext cx="10461793" cy="1062101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1、欧姆定律：导体中的电流，跟导体两端的电压成____比，跟导体的电阻成____比。表达式：______。</a:t>
            </a:r>
            <a:endParaRPr lang="zh-CN" altLang="en-US" sz="26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文本3" title=""/>
          <p:cNvSpPr txBox="1"/>
          <p:nvPr/>
        </p:nvSpPr>
        <p:spPr>
          <a:xfrm>
            <a:off x="571548" y="4261247"/>
            <a:ext cx="10248262" cy="62630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2、在计算过程中各物理量值对应于_____</a:t>
            </a:r>
            <a:r>
              <a:rPr lang="zh-CN" altLang="en-US" sz="2600" b="0" i="0">
                <a:solidFill>
                  <a:srgbClr val="FFFF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导体，</a:t>
            </a:r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在_____</a:t>
            </a:r>
            <a:r>
              <a:rPr lang="zh-CN" altLang="en-US" sz="2600" b="0" i="0">
                <a:solidFill>
                  <a:srgbClr val="FFFF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时刻</a:t>
            </a:r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所具有。</a:t>
            </a:r>
            <a:endParaRPr lang="zh-CN" altLang="en-US" sz="26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文本4" title=""/>
          <p:cNvSpPr txBox="1"/>
          <p:nvPr/>
        </p:nvSpPr>
        <p:spPr>
          <a:xfrm>
            <a:off x="7801651" y="4260523"/>
            <a:ext cx="1702880" cy="62630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600" b="0" i="0">
                <a:solidFill>
                  <a:srgbClr val="F65E5E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同一</a:t>
            </a:r>
            <a:endParaRPr lang="zh-CN" altLang="en-US" sz="2600" b="0" i="0">
              <a:solidFill>
                <a:srgbClr val="F65E5E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文本5" title=""/>
          <p:cNvSpPr txBox="1"/>
          <p:nvPr/>
        </p:nvSpPr>
        <p:spPr>
          <a:xfrm>
            <a:off x="5725239" y="4261028"/>
            <a:ext cx="1512380" cy="62630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600" b="0" i="0">
                <a:solidFill>
                  <a:srgbClr val="F65E5E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同一</a:t>
            </a:r>
            <a:endParaRPr lang="zh-CN" altLang="en-US" sz="2600" b="0" i="0">
              <a:solidFill>
                <a:srgbClr val="F65E5E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文本6" title=""/>
          <p:cNvSpPr txBox="1"/>
          <p:nvPr/>
        </p:nvSpPr>
        <p:spPr>
          <a:xfrm>
            <a:off x="8177898" y="3214345"/>
            <a:ext cx="647700" cy="62630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600" b="0" i="0">
                <a:solidFill>
                  <a:srgbClr val="FFFF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正</a:t>
            </a:r>
            <a:endParaRPr lang="zh-CN" altLang="en-US" sz="2600" b="0" i="0">
              <a:solidFill>
                <a:srgbClr val="FFFF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文本7" title=""/>
          <p:cNvSpPr txBox="1"/>
          <p:nvPr/>
        </p:nvSpPr>
        <p:spPr>
          <a:xfrm>
            <a:off x="1683963" y="3542824"/>
            <a:ext cx="647700" cy="687660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900"/>
              </a:lnSpc>
            </a:pPr>
            <a:r>
              <a:rPr lang="zh-CN" altLang="en-US" sz="2600" b="0" i="0">
                <a:solidFill>
                  <a:srgbClr val="FFFF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反</a:t>
            </a:r>
            <a:endParaRPr lang="zh-CN" altLang="en-US" sz="2600" b="0" i="0">
              <a:solidFill>
                <a:srgbClr val="FFFF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9" name="公式1" title="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17073" y="3609394"/>
            <a:ext cx="731232" cy="750748"/>
          </a:xfrm>
          <a:prstGeom prst="rect">
            <a:avLst/>
          </a:prstGeom>
        </p:spPr>
      </p:pic>
      <p:sp>
        <p:nvSpPr>
          <p:cNvPr id="20" name="文本8" title=""/>
          <p:cNvSpPr txBox="1"/>
          <p:nvPr/>
        </p:nvSpPr>
        <p:spPr>
          <a:xfrm>
            <a:off x="571548" y="5293608"/>
            <a:ext cx="2095814" cy="62630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3、</a:t>
            </a:r>
            <a:r>
              <a:rPr lang="zh-CN" altLang="en-US" sz="2600" b="0" i="0">
                <a:solidFill>
                  <a:srgbClr val="FFFF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串</a:t>
            </a:r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联电路</a:t>
            </a:r>
            <a:endParaRPr lang="zh-CN" altLang="en-US" sz="26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1" name="形状2" title="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49338" y="4918977"/>
            <a:ext cx="222514" cy="1438904"/>
          </a:xfrm>
          <a:prstGeom prst="rect">
            <a:avLst/>
          </a:prstGeom>
        </p:spPr>
      </p:pic>
      <p:sp>
        <p:nvSpPr>
          <p:cNvPr id="22" name="文本9" title=""/>
          <p:cNvSpPr txBox="1"/>
          <p:nvPr/>
        </p:nvSpPr>
        <p:spPr>
          <a:xfrm>
            <a:off x="2771402" y="4743965"/>
            <a:ext cx="3666477" cy="62630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600" b="0" i="0">
                <a:solidFill>
                  <a:srgbClr val="FFFF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电压</a:t>
            </a:r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规律：____________</a:t>
            </a:r>
            <a:endParaRPr lang="zh-CN" altLang="en-US" sz="26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文本10" title=""/>
          <p:cNvSpPr txBox="1"/>
          <p:nvPr/>
        </p:nvSpPr>
        <p:spPr>
          <a:xfrm>
            <a:off x="2771356" y="5369909"/>
            <a:ext cx="3707206" cy="62630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600" b="0" i="0">
                <a:solidFill>
                  <a:srgbClr val="FFFF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电流</a:t>
            </a:r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规律：____________</a:t>
            </a:r>
            <a:endParaRPr lang="zh-CN" altLang="en-US" sz="26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文本11" title=""/>
          <p:cNvSpPr txBox="1"/>
          <p:nvPr/>
        </p:nvSpPr>
        <p:spPr>
          <a:xfrm>
            <a:off x="6682420" y="5382858"/>
            <a:ext cx="1638614" cy="62630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600" b="0" i="0">
                <a:solidFill>
                  <a:srgbClr val="FFFF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并</a:t>
            </a:r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联电路</a:t>
            </a:r>
            <a:endParaRPr lang="zh-CN" altLang="en-US" sz="26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5" name="形状3" title="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52657" y="4918977"/>
            <a:ext cx="222514" cy="1439380"/>
          </a:xfrm>
          <a:prstGeom prst="rect">
            <a:avLst/>
          </a:prstGeom>
        </p:spPr>
      </p:pic>
      <p:sp>
        <p:nvSpPr>
          <p:cNvPr id="26" name="文本12" title=""/>
          <p:cNvSpPr txBox="1"/>
          <p:nvPr/>
        </p:nvSpPr>
        <p:spPr>
          <a:xfrm>
            <a:off x="8374723" y="4739788"/>
            <a:ext cx="3703625" cy="62630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600" b="0" i="0">
                <a:solidFill>
                  <a:srgbClr val="FFFF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电压</a:t>
            </a:r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规律：____________</a:t>
            </a:r>
            <a:endParaRPr lang="zh-CN" altLang="en-US" sz="26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文本13" title=""/>
          <p:cNvSpPr txBox="1"/>
          <p:nvPr/>
        </p:nvSpPr>
        <p:spPr>
          <a:xfrm>
            <a:off x="8378847" y="5365742"/>
            <a:ext cx="3715131" cy="62630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600" b="0" i="0">
                <a:solidFill>
                  <a:srgbClr val="FFFF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电流</a:t>
            </a:r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规律：____________</a:t>
            </a:r>
            <a:endParaRPr lang="zh-CN" altLang="en-US" sz="26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8" name="公式2" title="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64409" y="4792476"/>
            <a:ext cx="1816446" cy="615248"/>
          </a:xfrm>
          <a:prstGeom prst="rect">
            <a:avLst/>
          </a:prstGeom>
        </p:spPr>
      </p:pic>
      <p:pic>
        <p:nvPicPr>
          <p:cNvPr id="29" name="公式3" title="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06015" y="5419630"/>
            <a:ext cx="1333290" cy="615248"/>
          </a:xfrm>
          <a:prstGeom prst="rect">
            <a:avLst/>
          </a:prstGeom>
        </p:spPr>
      </p:pic>
      <p:pic>
        <p:nvPicPr>
          <p:cNvPr id="30" name="公式4" title="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089166" y="5390440"/>
            <a:ext cx="1816446" cy="615248"/>
          </a:xfrm>
          <a:prstGeom prst="rect">
            <a:avLst/>
          </a:prstGeom>
        </p:spPr>
      </p:pic>
      <p:pic>
        <p:nvPicPr>
          <p:cNvPr id="31" name="公式5" title="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305202" y="4745474"/>
            <a:ext cx="1333290" cy="615248"/>
          </a:xfrm>
          <a:prstGeom prst="rect">
            <a:avLst/>
          </a:prstGeom>
        </p:spPr>
      </p:pic>
      <p:sp>
        <p:nvSpPr>
          <p:cNvPr id="32" name="文本14" title=""/>
          <p:cNvSpPr txBox="1"/>
          <p:nvPr/>
        </p:nvSpPr>
        <p:spPr>
          <a:xfrm>
            <a:off x="2771318" y="5996483"/>
            <a:ext cx="3707206" cy="62630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600" b="0" i="0">
                <a:solidFill>
                  <a:srgbClr val="FFFF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电阻</a:t>
            </a:r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规律：____________</a:t>
            </a:r>
            <a:endParaRPr lang="zh-CN" altLang="en-US" sz="26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文本15" title=""/>
          <p:cNvSpPr txBox="1"/>
          <p:nvPr/>
        </p:nvSpPr>
        <p:spPr>
          <a:xfrm>
            <a:off x="8379463" y="5996464"/>
            <a:ext cx="3707206" cy="62630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600" b="0" i="0">
                <a:solidFill>
                  <a:srgbClr val="FFFF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电阻</a:t>
            </a:r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规律：____________</a:t>
            </a:r>
            <a:endParaRPr lang="zh-CN" altLang="en-US" sz="26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4" name="文本16" title=""/>
          <p:cNvSpPr txBox="1"/>
          <p:nvPr/>
        </p:nvSpPr>
        <p:spPr>
          <a:xfrm>
            <a:off x="5400189" y="3671745"/>
            <a:ext cx="4680652" cy="62630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两个变形公式：______、______</a:t>
            </a:r>
            <a:endParaRPr lang="zh-CN" altLang="en-US" sz="26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35" name="公式6" title="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842999" y="3763118"/>
            <a:ext cx="896656" cy="443905"/>
          </a:xfrm>
          <a:prstGeom prst="rect">
            <a:avLst/>
          </a:prstGeom>
        </p:spPr>
      </p:pic>
      <p:pic>
        <p:nvPicPr>
          <p:cNvPr id="36" name="公式7" title="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019708" y="3564036"/>
            <a:ext cx="910209" cy="842410"/>
          </a:xfrm>
          <a:prstGeom prst="rect">
            <a:avLst/>
          </a:prstGeom>
        </p:spPr>
      </p:pic>
      <p:pic>
        <p:nvPicPr>
          <p:cNvPr id="37" name="图片1" title="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136613" y="5922112"/>
            <a:ext cx="405441" cy="580139"/>
          </a:xfrm>
          <a:prstGeom prst="rect">
            <a:avLst/>
          </a:prstGeom>
        </p:spPr>
      </p:pic>
      <p:pic>
        <p:nvPicPr>
          <p:cNvPr id="38" name="图片2" title="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0726836" y="5904862"/>
            <a:ext cx="405441" cy="580139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3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3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3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 nodeType="clickPar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3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3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 nodeType="clickPar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3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 nodeType="clickPar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 nodeType="clickPar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2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 nodeType="clickPar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 nodeType="clickPar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2" dur="3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 nodeType="clickPar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7" dur="3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 nodeType="clickPar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2" dur="3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 nodeType="clickPar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7" dur="3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 nodeType="clickPar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2" dur="3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 nodeType="clickPar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38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47" dur="13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48" dur="136" fill="hold">
                                          <p:stCondLst>
                                            <p:cond delay="136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36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46" decel="50000" autoRev="1" fill="hold">
                                          <p:stCondLst>
                                            <p:cond delay="136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40" fill="hold">
                                          <p:stCondLst>
                                            <p:cond delay="25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>
                                              <p:tn val="145"/>
                                            </p:cond>
                                          </p:stCondLst>
                                          <p:endCondLst>
                                            <p:cond evt="onStopAudio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6" name="硬币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 nodeType="clickPar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38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56" dur="13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57" dur="136" fill="hold">
                                          <p:stCondLst>
                                            <p:cond delay="136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136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46" decel="50000" autoRev="1" fill="hold">
                                          <p:stCondLst>
                                            <p:cond delay="136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40" fill="hold">
                                          <p:stCondLst>
                                            <p:cond delay="25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>
                                              <p:tn val="154"/>
                                            </p:cond>
                                          </p:stCondLst>
                                          <p:endCondLst>
                                            <p:cond evt="onStopAudio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7" name="硬币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7" grpId="0" animBg="1"/>
      <p:bldP spid="10" grpId="0" animBg="1"/>
      <p:bldP spid="13" grpId="0" animBg="1"/>
      <p:bldP spid="17" grpId="0" animBg="1"/>
      <p:bldP spid="18" grpId="0" animBg="1"/>
      <p:bldP spid="19" grpId="0" animBg="1"/>
      <p:bldP spid="34" grpId="0" animBg="1"/>
      <p:bldP spid="35" grpId="0" animBg="1"/>
      <p:bldP spid="36" grpId="0" animBg="1"/>
      <p:bldP spid="14" grpId="0" animBg="1"/>
      <p:bldP spid="16" grpId="0" animBg="1"/>
      <p:bldP spid="15" grpId="0" animBg="1"/>
      <p:bldP spid="20" grpId="0" animBg="1"/>
      <p:bldP spid="21" grpId="0" animBg="1"/>
      <p:bldP spid="22" grpId="0" animBg="1"/>
      <p:bldP spid="23" grpId="0" animBg="1"/>
      <p:bldP spid="28" grpId="0" animBg="1"/>
      <p:bldP spid="29" grpId="0" animBg="1"/>
      <p:bldP spid="24" grpId="0" animBg="1"/>
      <p:bldP spid="25" grpId="0" animBg="1"/>
      <p:bldP spid="26" grpId="0" animBg="1"/>
      <p:bldP spid="27" grpId="0" animBg="1"/>
      <p:bldP spid="31" grpId="0" animBg="1"/>
      <p:bldP spid="30" grpId="0" animBg="1"/>
      <p:bldP spid="32" grpId="0" animBg="1"/>
      <p:bldP spid="33" grpId="0" animBg="1"/>
      <p:bldP spid="37" grpId="0" animBg="1"/>
      <p:bldP spid="3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2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1" title=""/>
          <p:cNvSpPr txBox="1"/>
          <p:nvPr/>
        </p:nvSpPr>
        <p:spPr>
          <a:xfrm>
            <a:off x="826732" y="5016017"/>
            <a:ext cx="2764231" cy="62630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_____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、       </a:t>
            </a:r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_____</a:t>
            </a:r>
            <a:endParaRPr lang="zh-CN" altLang="en-US" sz="26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3" name="组合1" title=""/>
          <p:cNvGrpSpPr/>
          <p:nvPr/>
        </p:nvGrpSpPr>
        <p:grpSpPr>
          <a:xfrm>
            <a:off x="6543540" y="1820304"/>
            <a:ext cx="5356822" cy="4816164"/>
            <a:chExt cx="5356822" cy="4816164"/>
          </a:xfrm>
        </p:grpSpPr>
        <p:sp>
          <p:nvSpPr>
            <p:cNvPr id="4" name="形状6"/>
            <p:cNvSpPr txBox="1"/>
            <p:nvPr/>
          </p:nvSpPr>
          <p:spPr>
            <a:xfrm>
              <a:off x="0" y="0"/>
              <a:ext cx="5356822" cy="4816164"/>
            </a:xfrm>
            <a:custGeom>
              <a:gdLst>
                <a:gd name="connsiteX0" fmla="*/ 120631 w 5356822"/>
                <a:gd name="connsiteY0" fmla="*/ 0 h 4816164"/>
                <a:gd name="connsiteX1" fmla="*/ 5236190 w 5356822"/>
                <a:gd name="connsiteY1" fmla="*/ 0 h 4816164"/>
                <a:gd name="connsiteX2" fmla="*/ 5268184 w 5356822"/>
                <a:gd name="connsiteY2" fmla="*/ 0 h 4816164"/>
                <a:gd name="connsiteX3" fmla="*/ 5344112 w 5356822"/>
                <a:gd name="connsiteY3" fmla="*/ 57955 h 4816164"/>
                <a:gd name="connsiteX4" fmla="*/ 5356822 w 5356822"/>
                <a:gd name="connsiteY4" fmla="*/ 4695533 h 4816164"/>
                <a:gd name="connsiteX5" fmla="*/ 5356822 w 5356822"/>
                <a:gd name="connsiteY5" fmla="*/ 4727526 h 4816164"/>
                <a:gd name="connsiteX6" fmla="*/ 5298867 w 5356822"/>
                <a:gd name="connsiteY6" fmla="*/ 4803454 h 4816164"/>
                <a:gd name="connsiteX7" fmla="*/ 120631 w 5356822"/>
                <a:gd name="connsiteY7" fmla="*/ 4816164 h 4816164"/>
                <a:gd name="connsiteX8" fmla="*/ 54009 w 5356822"/>
                <a:gd name="connsiteY8" fmla="*/ 4816164 h 4816164"/>
                <a:gd name="connsiteX9" fmla="*/ 0 w 5356822"/>
                <a:gd name="connsiteY9" fmla="*/ 120631 h 4816164"/>
                <a:gd name="connsiteX10" fmla="*/ 0 w 5356822"/>
                <a:gd name="connsiteY10" fmla="*/ 54009 h 4816164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356822" h="4816164">
                  <a:moveTo>
                    <a:pt x="120631" y="0"/>
                  </a:moveTo>
                  <a:lnTo>
                    <a:pt x="5236190" y="0"/>
                  </a:lnTo>
                  <a:cubicBezTo>
                    <a:pt x="5268184" y="0"/>
                    <a:pt x="5298867" y="12709"/>
                    <a:pt x="5321490" y="35332"/>
                  </a:cubicBezTo>
                  <a:cubicBezTo>
                    <a:pt x="5344112" y="57955"/>
                    <a:pt x="5356822" y="88638"/>
                    <a:pt x="5356822" y="120631"/>
                  </a:cubicBezTo>
                  <a:lnTo>
                    <a:pt x="5356822" y="4695533"/>
                  </a:lnTo>
                  <a:cubicBezTo>
                    <a:pt x="5356822" y="4727526"/>
                    <a:pt x="5344112" y="4758209"/>
                    <a:pt x="5321490" y="4780832"/>
                  </a:cubicBezTo>
                  <a:cubicBezTo>
                    <a:pt x="5298867" y="4803454"/>
                    <a:pt x="5268184" y="4816164"/>
                    <a:pt x="5236190" y="4816164"/>
                  </a:cubicBezTo>
                  <a:lnTo>
                    <a:pt x="120631" y="4816164"/>
                  </a:lnTo>
                  <a:cubicBezTo>
                    <a:pt x="54009" y="4816164"/>
                    <a:pt x="0" y="4762155"/>
                    <a:pt x="0" y="4695533"/>
                  </a:cubicBezTo>
                  <a:lnTo>
                    <a:pt x="0" y="120631"/>
                  </a:lnTo>
                  <a:cubicBezTo>
                    <a:pt x="0" y="54009"/>
                    <a:pt x="54009" y="0"/>
                    <a:pt x="120631" y="0"/>
                  </a:cubicBezTo>
                  <a:close/>
                </a:path>
              </a:pathLst>
            </a:custGeom>
            <a:solidFill>
              <a:srgbClr val="FFFFFF">
                <a:alpha val="0"/>
              </a:srgbClr>
            </a:solidFill>
            <a:ln w="19050">
              <a:solidFill>
                <a:srgbClr val="FFEE00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5" name="形状7"/>
            <p:cNvSpPr txBox="1"/>
            <p:nvPr/>
          </p:nvSpPr>
          <p:spPr>
            <a:xfrm>
              <a:off x="180172" y="613034"/>
              <a:ext cx="4961025" cy="19050"/>
            </a:xfrm>
            <a:prstGeom prst="line">
              <a:avLst/>
            </a:prstGeom>
            <a:ln w="19050">
              <a:solidFill>
                <a:srgbClr val="FFEE00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</p:grpSp>
      <p:sp>
        <p:nvSpPr>
          <p:cNvPr id="6" name="文本2" title=""/>
          <p:cNvSpPr txBox="1"/>
          <p:nvPr/>
        </p:nvSpPr>
        <p:spPr>
          <a:xfrm>
            <a:off x="7463390" y="6002569"/>
            <a:ext cx="3660172" cy="62630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即：____=____________</a:t>
            </a:r>
            <a:endParaRPr lang="zh-CN" altLang="en-US" sz="26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文本3" title=""/>
          <p:cNvSpPr txBox="1"/>
          <p:nvPr/>
        </p:nvSpPr>
        <p:spPr>
          <a:xfrm>
            <a:off x="8118472" y="5354631"/>
            <a:ext cx="3012472" cy="62630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____=____________</a:t>
            </a:r>
            <a:endParaRPr lang="zh-CN" altLang="en-US" sz="26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文本4" title=""/>
          <p:cNvSpPr txBox="1"/>
          <p:nvPr/>
        </p:nvSpPr>
        <p:spPr>
          <a:xfrm>
            <a:off x="6549428" y="4775616"/>
            <a:ext cx="5375834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由串联电路</a:t>
            </a:r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电压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特点_____________得：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文本5" title=""/>
          <p:cNvSpPr txBox="1"/>
          <p:nvPr/>
        </p:nvSpPr>
        <p:spPr>
          <a:xfrm>
            <a:off x="7132749" y="2977363"/>
            <a:ext cx="3771824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电路总电压：__________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6" title=""/>
          <p:cNvSpPr txBox="1"/>
          <p:nvPr/>
        </p:nvSpPr>
        <p:spPr>
          <a:xfrm>
            <a:off x="7132739" y="3569389"/>
            <a:ext cx="4212831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R</a:t>
            </a:r>
            <a:r>
              <a:rPr lang="zh-CN" altLang="en-US" sz="2800" b="1" i="0" baseline="-25000">
                <a:solidFill>
                  <a:srgbClr val="FFEE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1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两端总电压：__________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文本7" title=""/>
          <p:cNvSpPr txBox="1"/>
          <p:nvPr/>
        </p:nvSpPr>
        <p:spPr>
          <a:xfrm>
            <a:off x="7132730" y="4168578"/>
            <a:ext cx="4212831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R</a:t>
            </a:r>
            <a:r>
              <a:rPr lang="zh-CN" altLang="en-US" sz="2800" b="1" i="0" baseline="-25000">
                <a:solidFill>
                  <a:srgbClr val="FFEE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2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两端总电压：__________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形状1" title=""/>
          <p:cNvSpPr txBox="1"/>
          <p:nvPr/>
        </p:nvSpPr>
        <p:spPr>
          <a:xfrm>
            <a:off x="152400" y="171450"/>
            <a:ext cx="1485900" cy="40005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l"/>
            <a:r>
              <a:rPr lang="zh-CN" altLang="en-US" sz="2000" b="1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rPr>
              <a:t>讲授新课</a:t>
            </a:r>
            <a:endParaRPr lang="zh-CN" altLang="en-US" sz="2000" b="1" i="0">
              <a:solidFill>
                <a:srgbClr val="FFFFFF">
                  <a:alpha val="100000"/>
                </a:srgbClr>
              </a:solidFill>
              <a:latin typeface="Arial"/>
              <a:ea typeface="Arial"/>
            </a:endParaRPr>
          </a:p>
        </p:txBody>
      </p:sp>
      <p:grpSp>
        <p:nvGrpSpPr>
          <p:cNvPr id="13" name="组合2" title=""/>
          <p:cNvGrpSpPr/>
          <p:nvPr/>
        </p:nvGrpSpPr>
        <p:grpSpPr>
          <a:xfrm>
            <a:off x="416719" y="284966"/>
            <a:ext cx="4360859" cy="835015"/>
            <a:chExt cx="4360859" cy="835015"/>
          </a:xfrm>
        </p:grpSpPr>
        <p:sp>
          <p:nvSpPr>
            <p:cNvPr id="14" name="形状8"/>
            <p:cNvSpPr txBox="1"/>
            <p:nvPr/>
          </p:nvSpPr>
          <p:spPr>
            <a:xfrm>
              <a:off x="559908" y="0"/>
              <a:ext cx="3800951" cy="760847"/>
            </a:xfrm>
            <a:custGeom>
              <a:gdLst>
                <a:gd name="connsiteX0" fmla="*/ 0 w 3800951"/>
                <a:gd name="connsiteY0" fmla="*/ 760848 h 760847"/>
                <a:gd name="connsiteX1" fmla="*/ 3800951 w 3800951"/>
                <a:gd name="connsiteY1" fmla="*/ 760848 h 760847"/>
                <a:gd name="connsiteX2" fmla="*/ 0 w 3800951"/>
                <a:gd name="connsiteY2" fmla="*/ 760848 h 760847"/>
                <a:gd name="connsiteX0-1" fmla="*/ 0 w 3800951"/>
                <a:gd name="connsiteY0-2" fmla="*/ 0 h 760847"/>
                <a:gd name="connsiteX1-3" fmla="*/ 1379 w 3800951"/>
                <a:gd name="connsiteY1-4" fmla="*/ 0 h 760847"/>
                <a:gd name="connsiteX2-5" fmla="*/ 0 w 3800951"/>
                <a:gd name="connsiteY2-6" fmla="*/ 0 h 760847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3800951" h="760848">
                  <a:moveTo>
                    <a:pt x="0" y="760848"/>
                  </a:moveTo>
                  <a:lnTo>
                    <a:pt x="3800951" y="760848"/>
                  </a:lnTo>
                  <a:lnTo>
                    <a:pt x="0" y="760848"/>
                  </a:lnTo>
                  <a:close/>
                </a:path>
                <a:path w="3800951" h="760848">
                  <a:moveTo>
                    <a:pt x="0" y="0"/>
                  </a:moveTo>
                  <a:lnTo>
                    <a:pt x="1379" y="0"/>
                  </a:lnTo>
                  <a:lnTo>
                    <a:pt x="0" y="0"/>
                  </a:lnTo>
                  <a:close/>
                </a:path>
              </a:pathLst>
            </a:custGeom>
            <a:ln w="17462">
              <a:solidFill>
                <a:srgbClr val="DDDDDD">
                  <a:alpha val="100000"/>
                </a:srgbClr>
              </a:solidFill>
              <a:prstDash val="solid"/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15" name="形状9"/>
            <p:cNvSpPr txBox="1"/>
            <p:nvPr/>
          </p:nvSpPr>
          <p:spPr>
            <a:xfrm>
              <a:off x="0" y="287842"/>
              <a:ext cx="524361" cy="481867"/>
            </a:xfrm>
            <a:custGeom>
              <a:gdLst>
                <a:gd name="connsiteX0" fmla="*/ 0 w 524361"/>
                <a:gd name="connsiteY0" fmla="*/ 0 h 481867"/>
                <a:gd name="connsiteX1" fmla="*/ 346279 w 524361"/>
                <a:gd name="connsiteY1" fmla="*/ 0 h 481867"/>
                <a:gd name="connsiteX2" fmla="*/ 346279 w 524361"/>
                <a:gd name="connsiteY2" fmla="*/ 163657 h 481867"/>
                <a:gd name="connsiteX3" fmla="*/ 524361 w 524361"/>
                <a:gd name="connsiteY3" fmla="*/ 163657 h 481867"/>
                <a:gd name="connsiteX4" fmla="*/ 524361 w 524361"/>
                <a:gd name="connsiteY4" fmla="*/ 481867 h 481867"/>
                <a:gd name="connsiteX5" fmla="*/ 0 w 524361"/>
                <a:gd name="connsiteY5" fmla="*/ 481867 h 48186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24361" h="481867">
                  <a:moveTo>
                    <a:pt x="0" y="0"/>
                  </a:moveTo>
                  <a:lnTo>
                    <a:pt x="346279" y="0"/>
                  </a:lnTo>
                  <a:lnTo>
                    <a:pt x="346279" y="163657"/>
                  </a:lnTo>
                  <a:lnTo>
                    <a:pt x="524361" y="163657"/>
                  </a:lnTo>
                  <a:lnTo>
                    <a:pt x="524361" y="481867"/>
                  </a:lnTo>
                  <a:lnTo>
                    <a:pt x="0" y="481867"/>
                  </a:lnTo>
                  <a:close/>
                </a:path>
              </a:pathLst>
            </a:custGeom>
            <a:solidFill>
              <a:srgbClr val="008080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16" name="形状10"/>
            <p:cNvSpPr txBox="1"/>
            <p:nvPr/>
          </p:nvSpPr>
          <p:spPr>
            <a:xfrm>
              <a:off x="361847" y="237120"/>
              <a:ext cx="163783" cy="168019"/>
            </a:xfrm>
            <a:prstGeom prst="rect">
              <a:avLst/>
            </a:prstGeom>
            <a:solidFill>
              <a:srgbClr val="008080">
                <a:alpha val="5098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r>
                <a:rPr lang="zh-CN" altLang="en-US" sz="4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4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17" name="形状11"/>
            <p:cNvSpPr txBox="1"/>
            <p:nvPr/>
          </p:nvSpPr>
          <p:spPr>
            <a:xfrm>
              <a:off x="557374" y="273901"/>
              <a:ext cx="3786568" cy="548440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1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串联电路中电阻的规律</a:t>
              </a:r>
              <a:endParaRPr lang="zh-CN" altLang="en-US" sz="2800" b="1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8" name="形状12"/>
            <p:cNvSpPr txBox="1"/>
            <p:nvPr/>
          </p:nvSpPr>
          <p:spPr>
            <a:xfrm>
              <a:off x="0" y="286574"/>
              <a:ext cx="744697" cy="54844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一</a:t>
              </a:r>
              <a:endParaRPr lang="zh-CN" altLang="en-US" sz="28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19" name="文本8" title=""/>
          <p:cNvSpPr txBox="1"/>
          <p:nvPr/>
        </p:nvSpPr>
        <p:spPr>
          <a:xfrm>
            <a:off x="409889" y="1124626"/>
            <a:ext cx="3770119" cy="592772"/>
          </a:xfrm>
          <a:prstGeom prst="rect">
            <a:avLst/>
          </a:prstGeom>
          <a:noFill/>
        </p:spPr>
        <p:txBody>
          <a:bodyPr anchor="ctr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1. 串联电路的电阻规律：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文本9" title=""/>
          <p:cNvSpPr txBox="1"/>
          <p:nvPr/>
        </p:nvSpPr>
        <p:spPr>
          <a:xfrm>
            <a:off x="6549542" y="2385317"/>
            <a:ext cx="5175809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由欧姆定律变形公式_________可知：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21" name="组合3" title=""/>
          <p:cNvGrpSpPr/>
          <p:nvPr/>
        </p:nvGrpSpPr>
        <p:grpSpPr>
          <a:xfrm>
            <a:off x="6877450" y="131674"/>
            <a:ext cx="4488161" cy="1812664"/>
            <a:chExt cx="4488161" cy="1812664"/>
          </a:xfrm>
        </p:grpSpPr>
        <p:pic>
          <p:nvPicPr>
            <p:cNvPr id="22" name="图片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215503"/>
              <a:ext cx="4178300" cy="1435100"/>
            </a:xfrm>
            <a:prstGeom prst="rect">
              <a:avLst/>
            </a:prstGeom>
          </p:spPr>
        </p:pic>
        <p:sp>
          <p:nvSpPr>
            <p:cNvPr id="23" name="文本21"/>
            <p:cNvSpPr txBox="1"/>
            <p:nvPr/>
          </p:nvSpPr>
          <p:spPr>
            <a:xfrm>
              <a:off x="376161" y="11906"/>
              <a:ext cx="503745" cy="697293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3065" b="0" i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I</a:t>
              </a:r>
              <a:r>
                <a:rPr lang="zh-CN" altLang="en-US" sz="3000" b="1" i="0" baseline="-2500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1</a:t>
              </a:r>
              <a:endParaRPr lang="zh-CN" altLang="en-US" sz="3000" b="1" i="0" baseline="-2500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24" name="文本22"/>
            <p:cNvSpPr txBox="1"/>
            <p:nvPr/>
          </p:nvSpPr>
          <p:spPr>
            <a:xfrm>
              <a:off x="2172357" y="0"/>
              <a:ext cx="503746" cy="905161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3065" b="0" i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I</a:t>
              </a:r>
              <a:r>
                <a:rPr lang="zh-CN" altLang="en-US" sz="3000" b="1" i="0" baseline="-2500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2</a:t>
              </a:r>
              <a:endParaRPr lang="zh-CN" altLang="en-US" sz="3000" b="1" i="0" baseline="-2500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25" name="文本23"/>
            <p:cNvSpPr txBox="1"/>
            <p:nvPr/>
          </p:nvSpPr>
          <p:spPr>
            <a:xfrm>
              <a:off x="882653" y="39252"/>
              <a:ext cx="583787" cy="659829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800" b="0" i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R</a:t>
              </a:r>
              <a:r>
                <a:rPr lang="zh-CN" altLang="en-US" sz="3000" b="1" i="0" baseline="-2500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1</a:t>
              </a:r>
              <a:endParaRPr lang="zh-CN" altLang="en-US" sz="3000" b="1" i="0" baseline="-2500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26" name="文本24"/>
            <p:cNvSpPr txBox="1"/>
            <p:nvPr/>
          </p:nvSpPr>
          <p:spPr>
            <a:xfrm>
              <a:off x="2673350" y="26555"/>
              <a:ext cx="583787" cy="599408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800" b="0" i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R</a:t>
              </a:r>
              <a:r>
                <a:rPr lang="zh-CN" altLang="en-US" sz="3000" b="1" i="0" baseline="-2500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2</a:t>
              </a:r>
              <a:endParaRPr lang="zh-CN" altLang="en-US" sz="3000" b="1" i="0" baseline="-2500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27" name="文本25"/>
            <p:cNvSpPr txBox="1"/>
            <p:nvPr/>
          </p:nvSpPr>
          <p:spPr>
            <a:xfrm>
              <a:off x="4102941" y="723452"/>
              <a:ext cx="385220" cy="599408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800" b="0" i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I</a:t>
              </a:r>
              <a:endParaRPr lang="zh-CN" altLang="en-US" sz="28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28" name="文本26"/>
            <p:cNvSpPr txBox="1"/>
            <p:nvPr/>
          </p:nvSpPr>
          <p:spPr>
            <a:xfrm>
              <a:off x="751656" y="642909"/>
              <a:ext cx="600424" cy="599408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800" b="0" i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U</a:t>
              </a:r>
              <a:r>
                <a:rPr lang="zh-CN" altLang="en-US" sz="3000" b="1" i="0" baseline="-2500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1</a:t>
              </a:r>
              <a:endParaRPr lang="zh-CN" altLang="en-US" sz="3000" b="1" i="0" baseline="-2500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29" name="文本27"/>
            <p:cNvSpPr txBox="1"/>
            <p:nvPr/>
          </p:nvSpPr>
          <p:spPr>
            <a:xfrm>
              <a:off x="2770946" y="636955"/>
              <a:ext cx="715677" cy="599408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800" b="0" i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U</a:t>
              </a:r>
              <a:r>
                <a:rPr lang="zh-CN" altLang="en-US" sz="3000" b="1" i="0" baseline="-2500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2</a:t>
              </a:r>
              <a:r>
                <a:rPr lang="zh-CN" altLang="en-US" sz="2800" b="0" i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 </a:t>
              </a:r>
              <a:endParaRPr lang="zh-CN" altLang="en-US" sz="28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30" name="文本28"/>
            <p:cNvSpPr txBox="1"/>
            <p:nvPr/>
          </p:nvSpPr>
          <p:spPr>
            <a:xfrm>
              <a:off x="1769250" y="1213256"/>
              <a:ext cx="596522" cy="599408"/>
            </a:xfrm>
            <a:prstGeom prst="rect">
              <a:avLst/>
            </a:prstGeom>
            <a:noFill/>
          </p:spPr>
          <p:txBody>
            <a:bodyPr anchor="ctr"/>
            <a:lstStyle/>
            <a:p>
              <a:pPr marL="0" algn="ctr"/>
              <a:r>
                <a:rPr lang="zh-CN" altLang="en-US" sz="2800" b="0" i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U </a:t>
              </a:r>
              <a:endParaRPr lang="zh-CN" altLang="en-US" sz="28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</p:grpSp>
      <p:pic>
        <p:nvPicPr>
          <p:cNvPr id="31" name="公式1" title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34548" y="3567589"/>
            <a:ext cx="1432541" cy="596532"/>
          </a:xfrm>
          <a:prstGeom prst="rect">
            <a:avLst/>
          </a:prstGeom>
        </p:spPr>
      </p:pic>
      <p:pic>
        <p:nvPicPr>
          <p:cNvPr id="32" name="公式2" title="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60004" y="2440896"/>
            <a:ext cx="983115" cy="480868"/>
          </a:xfrm>
          <a:prstGeom prst="rect">
            <a:avLst/>
          </a:prstGeom>
        </p:spPr>
      </p:pic>
      <p:pic>
        <p:nvPicPr>
          <p:cNvPr id="33" name="公式3" title="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34738" y="4166683"/>
            <a:ext cx="1432541" cy="596532"/>
          </a:xfrm>
          <a:prstGeom prst="rect">
            <a:avLst/>
          </a:prstGeom>
        </p:spPr>
      </p:pic>
      <p:pic>
        <p:nvPicPr>
          <p:cNvPr id="34" name="公式4" title="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58630" y="3033970"/>
            <a:ext cx="1520007" cy="555878"/>
          </a:xfrm>
          <a:prstGeom prst="rect">
            <a:avLst/>
          </a:prstGeom>
        </p:spPr>
      </p:pic>
      <p:sp>
        <p:nvSpPr>
          <p:cNvPr id="35" name="文本10" title=""/>
          <p:cNvSpPr txBox="1"/>
          <p:nvPr/>
        </p:nvSpPr>
        <p:spPr>
          <a:xfrm>
            <a:off x="417062" y="3596040"/>
            <a:ext cx="6132424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总结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：串联电路的</a:t>
            </a:r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总电阻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等于</a:t>
            </a:r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各电阻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之___。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36" name="公式5" title="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35024" y="4771949"/>
            <a:ext cx="1796190" cy="601085"/>
          </a:xfrm>
          <a:prstGeom prst="rect">
            <a:avLst/>
          </a:prstGeom>
        </p:spPr>
      </p:pic>
      <p:pic>
        <p:nvPicPr>
          <p:cNvPr id="37" name="公式6" title="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14271" y="5323827"/>
            <a:ext cx="811350" cy="688891"/>
          </a:xfrm>
          <a:prstGeom prst="rect">
            <a:avLst/>
          </a:prstGeom>
        </p:spPr>
      </p:pic>
      <p:pic>
        <p:nvPicPr>
          <p:cNvPr id="38" name="公式7" title="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58582" y="5965088"/>
            <a:ext cx="654771" cy="702093"/>
          </a:xfrm>
          <a:prstGeom prst="rect">
            <a:avLst/>
          </a:prstGeom>
        </p:spPr>
      </p:pic>
      <p:pic>
        <p:nvPicPr>
          <p:cNvPr id="39" name="形状2" title="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847361" y="3047810"/>
            <a:ext cx="222514" cy="1681201"/>
          </a:xfrm>
          <a:prstGeom prst="rect">
            <a:avLst/>
          </a:prstGeom>
        </p:spPr>
      </p:pic>
      <p:sp>
        <p:nvSpPr>
          <p:cNvPr id="40" name="文本11" title=""/>
          <p:cNvSpPr txBox="1"/>
          <p:nvPr/>
        </p:nvSpPr>
        <p:spPr>
          <a:xfrm>
            <a:off x="556165" y="2298602"/>
            <a:ext cx="1691002" cy="62630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600" b="0" i="0">
                <a:solidFill>
                  <a:srgbClr val="FFFF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串</a:t>
            </a:r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联电路</a:t>
            </a:r>
            <a:endParaRPr lang="zh-CN" altLang="en-US" sz="26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41" name="形状3" title="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123389" y="1892427"/>
            <a:ext cx="222514" cy="1438904"/>
          </a:xfrm>
          <a:prstGeom prst="rect">
            <a:avLst/>
          </a:prstGeom>
        </p:spPr>
      </p:pic>
      <p:sp>
        <p:nvSpPr>
          <p:cNvPr id="42" name="文本12" title=""/>
          <p:cNvSpPr txBox="1"/>
          <p:nvPr/>
        </p:nvSpPr>
        <p:spPr>
          <a:xfrm>
            <a:off x="2345455" y="1717415"/>
            <a:ext cx="3706959" cy="62630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600" b="0" i="0">
                <a:solidFill>
                  <a:srgbClr val="FFFF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电压</a:t>
            </a:r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规律：____________</a:t>
            </a:r>
            <a:endParaRPr lang="zh-CN" altLang="en-US" sz="26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3" name="文本13" title=""/>
          <p:cNvSpPr txBox="1"/>
          <p:nvPr/>
        </p:nvSpPr>
        <p:spPr>
          <a:xfrm>
            <a:off x="2345407" y="2343360"/>
            <a:ext cx="3707206" cy="62630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600" b="0" i="0">
                <a:solidFill>
                  <a:srgbClr val="FFFF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电流</a:t>
            </a:r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规律：____________</a:t>
            </a:r>
            <a:endParaRPr lang="zh-CN" altLang="en-US" sz="26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44" name="公式8" title="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116675" y="1717348"/>
            <a:ext cx="1816446" cy="615248"/>
          </a:xfrm>
          <a:prstGeom prst="rect">
            <a:avLst/>
          </a:prstGeom>
        </p:spPr>
      </p:pic>
      <p:pic>
        <p:nvPicPr>
          <p:cNvPr id="45" name="公式9" title="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116734" y="2349265"/>
            <a:ext cx="1333290" cy="615248"/>
          </a:xfrm>
          <a:prstGeom prst="rect">
            <a:avLst/>
          </a:prstGeom>
        </p:spPr>
      </p:pic>
      <p:sp>
        <p:nvSpPr>
          <p:cNvPr id="46" name="文本14" title=""/>
          <p:cNvSpPr txBox="1"/>
          <p:nvPr/>
        </p:nvSpPr>
        <p:spPr>
          <a:xfrm>
            <a:off x="2345369" y="2969933"/>
            <a:ext cx="3707206" cy="62630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600" b="0" i="0">
                <a:solidFill>
                  <a:srgbClr val="FFFF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电阻</a:t>
            </a:r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规律：____________</a:t>
            </a:r>
            <a:endParaRPr lang="zh-CN" altLang="en-US" sz="26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47" name="图片1" title="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553207" y="2925185"/>
            <a:ext cx="374371" cy="535676"/>
          </a:xfrm>
          <a:prstGeom prst="rect">
            <a:avLst/>
          </a:prstGeom>
        </p:spPr>
      </p:pic>
      <p:pic>
        <p:nvPicPr>
          <p:cNvPr id="48" name="公式10" title="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079868" y="5367966"/>
            <a:ext cx="1687660" cy="601085"/>
          </a:xfrm>
          <a:prstGeom prst="rect">
            <a:avLst/>
          </a:prstGeom>
        </p:spPr>
      </p:pic>
      <p:pic>
        <p:nvPicPr>
          <p:cNvPr id="49" name="公式11" title="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327147" y="6013113"/>
            <a:ext cx="1108184" cy="601085"/>
          </a:xfrm>
          <a:prstGeom prst="rect">
            <a:avLst/>
          </a:prstGeom>
        </p:spPr>
      </p:pic>
      <p:pic>
        <p:nvPicPr>
          <p:cNvPr id="50" name="公式12" title="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005405" y="2974162"/>
            <a:ext cx="1927929" cy="601085"/>
          </a:xfrm>
          <a:prstGeom prst="rect">
            <a:avLst/>
          </a:prstGeom>
        </p:spPr>
      </p:pic>
      <p:sp>
        <p:nvSpPr>
          <p:cNvPr id="51" name="文本15" title=""/>
          <p:cNvSpPr txBox="1"/>
          <p:nvPr/>
        </p:nvSpPr>
        <p:spPr>
          <a:xfrm>
            <a:off x="6617932" y="1810550"/>
            <a:ext cx="1739503" cy="592772"/>
          </a:xfrm>
          <a:prstGeom prst="rect">
            <a:avLst/>
          </a:prstGeom>
          <a:noFill/>
        </p:spPr>
        <p:txBody>
          <a:bodyPr anchor="ctr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理论推导：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2" name="文本16" title=""/>
          <p:cNvSpPr txBox="1"/>
          <p:nvPr/>
        </p:nvSpPr>
        <p:spPr>
          <a:xfrm>
            <a:off x="409775" y="4188219"/>
            <a:ext cx="4684519" cy="592772"/>
          </a:xfrm>
          <a:prstGeom prst="rect">
            <a:avLst/>
          </a:prstGeom>
          <a:noFill/>
        </p:spPr>
        <p:txBody>
          <a:bodyPr anchor="ctr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2. 串联电路电压与电阻的关系：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3" name="文本17" title=""/>
          <p:cNvSpPr txBox="1"/>
          <p:nvPr/>
        </p:nvSpPr>
        <p:spPr>
          <a:xfrm>
            <a:off x="3364373" y="6776980"/>
            <a:ext cx="2155469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（阻大压大）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54" name="公式13" title="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09727" y="4896602"/>
            <a:ext cx="597737" cy="615248"/>
          </a:xfrm>
          <a:prstGeom prst="rect">
            <a:avLst/>
          </a:prstGeom>
        </p:spPr>
      </p:pic>
      <p:pic>
        <p:nvPicPr>
          <p:cNvPr id="55" name="公式14" title="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995621" y="4896602"/>
            <a:ext cx="597737" cy="615248"/>
          </a:xfrm>
          <a:prstGeom prst="rect">
            <a:avLst/>
          </a:prstGeom>
        </p:spPr>
      </p:pic>
      <p:sp>
        <p:nvSpPr>
          <p:cNvPr id="56" name="形状4" title=""/>
          <p:cNvSpPr txBox="1"/>
          <p:nvPr/>
        </p:nvSpPr>
        <p:spPr>
          <a:xfrm>
            <a:off x="1576978" y="5023714"/>
            <a:ext cx="935831" cy="480422"/>
          </a:xfrm>
          <a:prstGeom prst="rect">
            <a:avLst/>
          </a:prstGeom>
          <a:solidFill>
            <a:srgbClr val="0C4A3A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26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=</a:t>
            </a:r>
            <a:endParaRPr lang="zh-CN" altLang="en-US" sz="2600" b="0" i="0">
              <a:solidFill>
                <a:srgbClr val="FFEE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7" name="文本18" title=""/>
          <p:cNvSpPr txBox="1"/>
          <p:nvPr/>
        </p:nvSpPr>
        <p:spPr>
          <a:xfrm>
            <a:off x="3535985" y="4942799"/>
            <a:ext cx="2754706" cy="62630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600" b="0" i="0">
                <a:solidFill>
                  <a:srgbClr val="FFFF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即</a:t>
            </a:r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：___________</a:t>
            </a:r>
            <a:endParaRPr lang="zh-CN" altLang="en-US" sz="26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58" name="公式15" title="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4376271" y="4531081"/>
            <a:ext cx="1477142" cy="1345856"/>
          </a:xfrm>
          <a:prstGeom prst="rect">
            <a:avLst/>
          </a:prstGeom>
        </p:spPr>
      </p:pic>
      <p:pic>
        <p:nvPicPr>
          <p:cNvPr id="59" name="公式16" title="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967530" y="4531081"/>
            <a:ext cx="609247" cy="1345856"/>
          </a:xfrm>
          <a:prstGeom prst="rect">
            <a:avLst/>
          </a:prstGeom>
        </p:spPr>
      </p:pic>
      <p:pic>
        <p:nvPicPr>
          <p:cNvPr id="60" name="公式17" title="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2593315" y="4531081"/>
            <a:ext cx="609247" cy="1345856"/>
          </a:xfrm>
          <a:prstGeom prst="rect">
            <a:avLst/>
          </a:prstGeom>
        </p:spPr>
      </p:pic>
      <p:sp>
        <p:nvSpPr>
          <p:cNvPr id="61" name="文本19" title=""/>
          <p:cNvSpPr txBox="1"/>
          <p:nvPr/>
        </p:nvSpPr>
        <p:spPr>
          <a:xfrm>
            <a:off x="417062" y="5876677"/>
            <a:ext cx="6060396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总结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：串联分压，电压之比等于</a:t>
            </a:r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电阻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之比。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2" name="文本20" title=""/>
          <p:cNvSpPr txBox="1"/>
          <p:nvPr/>
        </p:nvSpPr>
        <p:spPr>
          <a:xfrm>
            <a:off x="5667375" y="3595688"/>
            <a:ext cx="4953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和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3" name="形状5" title=""/>
          <p:cNvSpPr txBox="1"/>
          <p:nvPr/>
        </p:nvSpPr>
        <p:spPr>
          <a:xfrm>
            <a:off x="256699" y="5016094"/>
            <a:ext cx="678656" cy="480422"/>
          </a:xfrm>
          <a:prstGeom prst="rect">
            <a:avLst/>
          </a:prstGeom>
          <a:solidFill>
            <a:srgbClr val="0C4A3A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3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3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3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3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3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3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3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3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3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3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 nodeType="clickPar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 nodeType="clickPar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 nodeType="clickPar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 nodeType="clickPar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 nodeType="clickPar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 nodeType="clickPar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 nodeType="clickPar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 nodeType="clickPar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2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 nodeType="clickPar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 nodeType="clickPar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 nodeType="clickPar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53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1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9" dur="1000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 nodeType="clickPar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4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6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 nodeType="clickPar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 nodeType="clickPar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6" dur="3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 nodeType="clickPar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1" dur="3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 nodeType="clickPar">
                      <p:stCondLst>
                        <p:cond delay="indefinite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6" dur="3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 nodeType="clickPar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1" dur="3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 nodeType="clickPar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6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 nodeType="clickPar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1" dur="3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 nodeType="clickPar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6" dur="3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 nodeType="clickPar">
                      <p:stCondLst>
                        <p:cond delay="indefinite"/>
                      </p:stCondLst>
                      <p:childTnLst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1" dur="3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2" fill="hold" nodeType="clickPar">
                      <p:stCondLst>
                        <p:cond delay="indefinite"/>
                      </p:stCondLst>
                      <p:childTnLst>
                        <p:par>
                          <p:cTn id="203" fill="hold">
                            <p:stCondLst>
                              <p:cond delay="0"/>
                            </p:stCondLst>
                            <p:childTnLst>
                              <p:par>
                                <p:cTn id="20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6" dur="3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 nodeType="clickPar">
                      <p:stCondLst>
                        <p:cond delay="indefinite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1" dur="3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2" fill="hold" nodeType="clickPar">
                      <p:stCondLst>
                        <p:cond delay="indefinite"/>
                      </p:stCondLst>
                      <p:childTnLst>
                        <p:par>
                          <p:cTn id="213" fill="hold">
                            <p:stCondLst>
                              <p:cond delay="0"/>
                            </p:stCondLst>
                            <p:childTnLst>
                              <p:par>
                                <p:cTn id="21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6" dur="3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7" fill="hold" nodeType="clickPar">
                      <p:stCondLst>
                        <p:cond delay="indefinite"/>
                      </p:stCondLst>
                      <p:childTnLst>
                        <p:par>
                          <p:cTn id="218" fill="hold">
                            <p:stCondLst>
                              <p:cond delay="0"/>
                            </p:stCondLst>
                            <p:childTnLst>
                              <p:par>
                                <p:cTn id="2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40" grpId="0" animBg="1"/>
      <p:bldP spid="41" grpId="0" animBg="1"/>
      <p:bldP spid="42" grpId="0" animBg="1"/>
      <p:bldP spid="43" grpId="0" animBg="1"/>
      <p:bldP spid="46" grpId="0" animBg="1"/>
      <p:bldP spid="44" grpId="0" animBg="1"/>
      <p:bldP spid="45" grpId="0" animBg="1"/>
      <p:bldP spid="47" grpId="0" animBg="1"/>
      <p:bldP spid="3" grpId="0" animBg="1"/>
      <p:bldP spid="51" grpId="0" animBg="1"/>
      <p:bldP spid="20" grpId="0" animBg="1"/>
      <p:bldP spid="32" grpId="0" animBg="1"/>
      <p:bldP spid="39" grpId="0" animBg="1"/>
      <p:bldP spid="9" grpId="0" animBg="1"/>
      <p:bldP spid="10" grpId="0" animBg="1"/>
      <p:bldP spid="11" grpId="0" animBg="1"/>
      <p:bldP spid="34" grpId="0" animBg="1"/>
      <p:bldP spid="31" grpId="0" animBg="1"/>
      <p:bldP spid="33" grpId="0" animBg="1"/>
      <p:bldP spid="8" grpId="0" animBg="1"/>
      <p:bldP spid="36" grpId="0" animBg="1"/>
      <p:bldP spid="7" grpId="0" animBg="1"/>
      <p:bldP spid="37" grpId="0" animBg="1"/>
      <p:bldP spid="48" grpId="0" animBg="1"/>
      <p:bldP spid="6" grpId="0" animBg="1"/>
      <p:bldP spid="38" grpId="0" animBg="1"/>
      <p:bldP spid="49" grpId="0" animBg="1"/>
      <p:bldP spid="47" grpId="1" animBg="1"/>
      <p:bldP spid="50" grpId="0" animBg="1"/>
      <p:bldP spid="35" grpId="0" animBg="1"/>
      <p:bldP spid="62" grpId="0" animBg="1"/>
      <p:bldP spid="52" grpId="0" animBg="1"/>
      <p:bldP spid="54" grpId="0" animBg="1"/>
      <p:bldP spid="55" grpId="0" animBg="1"/>
      <p:bldP spid="2" grpId="0" animBg="1"/>
      <p:bldP spid="56" grpId="0" animBg="1"/>
      <p:bldP spid="59" grpId="0" animBg="1"/>
      <p:bldP spid="60" grpId="0" animBg="1"/>
      <p:bldP spid="63" grpId="0" animBg="1"/>
      <p:bldP spid="57" grpId="0" animBg="1"/>
      <p:bldP spid="58" grpId="0" animBg="1"/>
      <p:bldP spid="6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2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1" title=""/>
          <p:cNvSpPr txBox="1"/>
          <p:nvPr/>
        </p:nvSpPr>
        <p:spPr>
          <a:xfrm>
            <a:off x="1009612" y="5085867"/>
            <a:ext cx="2764231" cy="62630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_____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、       </a:t>
            </a:r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_____</a:t>
            </a:r>
            <a:endParaRPr lang="zh-CN" altLang="en-US" sz="26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3" name="组合1" title=""/>
          <p:cNvGrpSpPr/>
          <p:nvPr/>
        </p:nvGrpSpPr>
        <p:grpSpPr>
          <a:xfrm>
            <a:off x="6543540" y="2010804"/>
            <a:ext cx="5356822" cy="4444689"/>
            <a:chExt cx="5356822" cy="4444689"/>
          </a:xfrm>
        </p:grpSpPr>
        <p:sp>
          <p:nvSpPr>
            <p:cNvPr id="4" name="形状5"/>
            <p:cNvSpPr txBox="1"/>
            <p:nvPr/>
          </p:nvSpPr>
          <p:spPr>
            <a:xfrm>
              <a:off x="0" y="0"/>
              <a:ext cx="5356822" cy="4444689"/>
            </a:xfrm>
            <a:custGeom>
              <a:gdLst>
                <a:gd name="connsiteX0" fmla="*/ 111327 w 5356822"/>
                <a:gd name="connsiteY0" fmla="*/ 0 h 4444689"/>
                <a:gd name="connsiteX1" fmla="*/ 5245495 w 5356822"/>
                <a:gd name="connsiteY1" fmla="*/ 0 h 4444689"/>
                <a:gd name="connsiteX2" fmla="*/ 5306979 w 5356822"/>
                <a:gd name="connsiteY2" fmla="*/ 0 h 4444689"/>
                <a:gd name="connsiteX3" fmla="*/ 5356822 w 5356822"/>
                <a:gd name="connsiteY3" fmla="*/ 4333362 h 4444689"/>
                <a:gd name="connsiteX4" fmla="*/ 5356822 w 5356822"/>
                <a:gd name="connsiteY4" fmla="*/ 4394846 h 4444689"/>
                <a:gd name="connsiteX5" fmla="*/ 111327 w 5356822"/>
                <a:gd name="connsiteY5" fmla="*/ 4444689 h 4444689"/>
                <a:gd name="connsiteX6" fmla="*/ 49843 w 5356822"/>
                <a:gd name="connsiteY6" fmla="*/ 4444689 h 4444689"/>
                <a:gd name="connsiteX7" fmla="*/ 0 w 5356822"/>
                <a:gd name="connsiteY7" fmla="*/ 111327 h 4444689"/>
                <a:gd name="connsiteX8" fmla="*/ 0 w 5356822"/>
                <a:gd name="connsiteY8" fmla="*/ 49843 h 4444689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356822" h="4444689">
                  <a:moveTo>
                    <a:pt x="111327" y="0"/>
                  </a:moveTo>
                  <a:lnTo>
                    <a:pt x="5245495" y="0"/>
                  </a:lnTo>
                  <a:cubicBezTo>
                    <a:pt x="5306979" y="0"/>
                    <a:pt x="5356822" y="49843"/>
                    <a:pt x="5356822" y="111327"/>
                  </a:cubicBezTo>
                  <a:lnTo>
                    <a:pt x="5356822" y="4333362"/>
                  </a:lnTo>
                  <a:cubicBezTo>
                    <a:pt x="5356822" y="4394846"/>
                    <a:pt x="5306979" y="4444689"/>
                    <a:pt x="5245495" y="4444689"/>
                  </a:cubicBezTo>
                  <a:lnTo>
                    <a:pt x="111327" y="4444689"/>
                  </a:lnTo>
                  <a:cubicBezTo>
                    <a:pt x="49843" y="4444689"/>
                    <a:pt x="0" y="4394846"/>
                    <a:pt x="0" y="4333362"/>
                  </a:cubicBezTo>
                  <a:lnTo>
                    <a:pt x="0" y="111327"/>
                  </a:lnTo>
                  <a:cubicBezTo>
                    <a:pt x="0" y="49843"/>
                    <a:pt x="49843" y="0"/>
                    <a:pt x="111327" y="0"/>
                  </a:cubicBezTo>
                  <a:close/>
                </a:path>
              </a:pathLst>
            </a:custGeom>
            <a:solidFill>
              <a:srgbClr val="FFFFFF">
                <a:alpha val="0"/>
              </a:srgbClr>
            </a:solidFill>
            <a:ln w="19050">
              <a:solidFill>
                <a:srgbClr val="FFEE00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5" name="形状6"/>
            <p:cNvSpPr txBox="1"/>
            <p:nvPr/>
          </p:nvSpPr>
          <p:spPr>
            <a:xfrm>
              <a:off x="180172" y="613034"/>
              <a:ext cx="4961025" cy="19050"/>
            </a:xfrm>
            <a:prstGeom prst="line">
              <a:avLst/>
            </a:prstGeom>
            <a:ln w="19050">
              <a:solidFill>
                <a:srgbClr val="FFEE00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</p:grpSp>
      <p:sp>
        <p:nvSpPr>
          <p:cNvPr id="6" name="文本2" title=""/>
          <p:cNvSpPr txBox="1"/>
          <p:nvPr/>
        </p:nvSpPr>
        <p:spPr>
          <a:xfrm>
            <a:off x="6633886" y="5555371"/>
            <a:ext cx="2793397" cy="62630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则：___=________</a:t>
            </a:r>
            <a:endParaRPr lang="zh-CN" altLang="en-US" sz="26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文本3" title=""/>
          <p:cNvSpPr txBox="1"/>
          <p:nvPr/>
        </p:nvSpPr>
        <p:spPr>
          <a:xfrm>
            <a:off x="8118472" y="4889811"/>
            <a:ext cx="3012472" cy="62630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____=____________</a:t>
            </a:r>
            <a:endParaRPr lang="zh-CN" altLang="en-US" sz="26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文本4" title=""/>
          <p:cNvSpPr txBox="1"/>
          <p:nvPr/>
        </p:nvSpPr>
        <p:spPr>
          <a:xfrm>
            <a:off x="6605502" y="3993966"/>
            <a:ext cx="5040668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由并联电路</a:t>
            </a:r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电流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特点__________得：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文本5" title=""/>
          <p:cNvSpPr txBox="1"/>
          <p:nvPr/>
        </p:nvSpPr>
        <p:spPr>
          <a:xfrm>
            <a:off x="8900122" y="2575646"/>
            <a:ext cx="2924099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干路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电流：________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6" title=""/>
          <p:cNvSpPr txBox="1"/>
          <p:nvPr/>
        </p:nvSpPr>
        <p:spPr>
          <a:xfrm>
            <a:off x="6617560" y="3243634"/>
            <a:ext cx="2927547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R</a:t>
            </a:r>
            <a:r>
              <a:rPr lang="zh-CN" altLang="en-US" sz="2800" b="1" i="0" baseline="-25000">
                <a:solidFill>
                  <a:srgbClr val="FFEE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1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中电流:________，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文本7" title=""/>
          <p:cNvSpPr txBox="1"/>
          <p:nvPr/>
        </p:nvSpPr>
        <p:spPr>
          <a:xfrm>
            <a:off x="9294905" y="3249416"/>
            <a:ext cx="2613822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R</a:t>
            </a:r>
            <a:r>
              <a:rPr lang="zh-CN" altLang="en-US" sz="2800" b="1" i="0" baseline="-25000">
                <a:solidFill>
                  <a:srgbClr val="FFEE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2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中电流:________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形状1" title=""/>
          <p:cNvSpPr txBox="1"/>
          <p:nvPr/>
        </p:nvSpPr>
        <p:spPr>
          <a:xfrm>
            <a:off x="152400" y="171450"/>
            <a:ext cx="1485900" cy="40005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l"/>
            <a:r>
              <a:rPr lang="zh-CN" altLang="en-US" sz="2000" b="1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rPr>
              <a:t>讲授新课</a:t>
            </a:r>
            <a:endParaRPr lang="zh-CN" altLang="en-US" sz="2000" b="1" i="0">
              <a:solidFill>
                <a:srgbClr val="FFFFFF">
                  <a:alpha val="100000"/>
                </a:srgbClr>
              </a:solidFill>
              <a:latin typeface="Arial"/>
              <a:ea typeface="Arial"/>
            </a:endParaRPr>
          </a:p>
        </p:txBody>
      </p:sp>
      <p:grpSp>
        <p:nvGrpSpPr>
          <p:cNvPr id="13" name="组合2" title=""/>
          <p:cNvGrpSpPr/>
          <p:nvPr/>
        </p:nvGrpSpPr>
        <p:grpSpPr>
          <a:xfrm>
            <a:off x="416719" y="284966"/>
            <a:ext cx="4360859" cy="835015"/>
            <a:chExt cx="4360859" cy="835015"/>
          </a:xfrm>
        </p:grpSpPr>
        <p:sp>
          <p:nvSpPr>
            <p:cNvPr id="14" name="形状7"/>
            <p:cNvSpPr txBox="1"/>
            <p:nvPr/>
          </p:nvSpPr>
          <p:spPr>
            <a:xfrm>
              <a:off x="559908" y="0"/>
              <a:ext cx="3800951" cy="760847"/>
            </a:xfrm>
            <a:custGeom>
              <a:gdLst>
                <a:gd name="connsiteX0" fmla="*/ 0 w 3800951"/>
                <a:gd name="connsiteY0" fmla="*/ 760847 h 760847"/>
                <a:gd name="connsiteX1" fmla="*/ 3800951 w 3800951"/>
                <a:gd name="connsiteY1" fmla="*/ 760847 h 760847"/>
                <a:gd name="connsiteX2" fmla="*/ 0 w 3800951"/>
                <a:gd name="connsiteY2" fmla="*/ 760847 h 760847"/>
                <a:gd name="connsiteX0-1" fmla="*/ 0 w 3800951"/>
                <a:gd name="connsiteY0-2" fmla="*/ 0 h 760847"/>
                <a:gd name="connsiteX1-3" fmla="*/ 1379 w 3800951"/>
                <a:gd name="connsiteY1-4" fmla="*/ 0 h 760847"/>
                <a:gd name="connsiteX2-5" fmla="*/ 0 w 3800951"/>
                <a:gd name="connsiteY2-6" fmla="*/ 0 h 760847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3800951" h="760847">
                  <a:moveTo>
                    <a:pt x="0" y="760847"/>
                  </a:moveTo>
                  <a:lnTo>
                    <a:pt x="3800951" y="760847"/>
                  </a:lnTo>
                  <a:lnTo>
                    <a:pt x="0" y="760847"/>
                  </a:lnTo>
                  <a:close/>
                </a:path>
                <a:path w="3800951" h="760847">
                  <a:moveTo>
                    <a:pt x="0" y="0"/>
                  </a:moveTo>
                  <a:lnTo>
                    <a:pt x="1379" y="0"/>
                  </a:lnTo>
                  <a:lnTo>
                    <a:pt x="0" y="0"/>
                  </a:lnTo>
                  <a:close/>
                </a:path>
              </a:pathLst>
            </a:custGeom>
            <a:ln w="17462">
              <a:solidFill>
                <a:srgbClr val="DDDDDD">
                  <a:alpha val="100000"/>
                </a:srgbClr>
              </a:solidFill>
              <a:prstDash val="solid"/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15" name="形状8"/>
            <p:cNvSpPr txBox="1"/>
            <p:nvPr/>
          </p:nvSpPr>
          <p:spPr>
            <a:xfrm>
              <a:off x="0" y="287842"/>
              <a:ext cx="524361" cy="481867"/>
            </a:xfrm>
            <a:custGeom>
              <a:gdLst>
                <a:gd name="connsiteX0" fmla="*/ 0 w 524361"/>
                <a:gd name="connsiteY0" fmla="*/ 0 h 481867"/>
                <a:gd name="connsiteX1" fmla="*/ 346279 w 524361"/>
                <a:gd name="connsiteY1" fmla="*/ 0 h 481867"/>
                <a:gd name="connsiteX2" fmla="*/ 346279 w 524361"/>
                <a:gd name="connsiteY2" fmla="*/ 163657 h 481867"/>
                <a:gd name="connsiteX3" fmla="*/ 524361 w 524361"/>
                <a:gd name="connsiteY3" fmla="*/ 163657 h 481867"/>
                <a:gd name="connsiteX4" fmla="*/ 524361 w 524361"/>
                <a:gd name="connsiteY4" fmla="*/ 481867 h 481867"/>
                <a:gd name="connsiteX5" fmla="*/ 0 w 524361"/>
                <a:gd name="connsiteY5" fmla="*/ 481867 h 48186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24361" h="481867">
                  <a:moveTo>
                    <a:pt x="0" y="0"/>
                  </a:moveTo>
                  <a:lnTo>
                    <a:pt x="346279" y="0"/>
                  </a:lnTo>
                  <a:lnTo>
                    <a:pt x="346279" y="163657"/>
                  </a:lnTo>
                  <a:lnTo>
                    <a:pt x="524361" y="163657"/>
                  </a:lnTo>
                  <a:lnTo>
                    <a:pt x="524361" y="481867"/>
                  </a:lnTo>
                  <a:lnTo>
                    <a:pt x="0" y="481867"/>
                  </a:lnTo>
                  <a:close/>
                </a:path>
              </a:pathLst>
            </a:custGeom>
            <a:solidFill>
              <a:srgbClr val="008080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16" name="形状9"/>
            <p:cNvSpPr txBox="1"/>
            <p:nvPr/>
          </p:nvSpPr>
          <p:spPr>
            <a:xfrm>
              <a:off x="361847" y="237120"/>
              <a:ext cx="163783" cy="168019"/>
            </a:xfrm>
            <a:prstGeom prst="rect">
              <a:avLst/>
            </a:prstGeom>
            <a:solidFill>
              <a:srgbClr val="008080">
                <a:alpha val="5098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r>
                <a:rPr lang="zh-CN" altLang="en-US" sz="4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4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17" name="形状10"/>
            <p:cNvSpPr txBox="1"/>
            <p:nvPr/>
          </p:nvSpPr>
          <p:spPr>
            <a:xfrm>
              <a:off x="557374" y="273901"/>
              <a:ext cx="3786568" cy="548440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1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并联电路中电阻的规律</a:t>
              </a:r>
              <a:endParaRPr lang="zh-CN" altLang="en-US" sz="2800" b="1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8" name="形状11"/>
            <p:cNvSpPr txBox="1"/>
            <p:nvPr/>
          </p:nvSpPr>
          <p:spPr>
            <a:xfrm>
              <a:off x="0" y="286574"/>
              <a:ext cx="744697" cy="54844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二</a:t>
              </a:r>
              <a:endParaRPr lang="zh-CN" altLang="en-US" sz="28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19" name="文本8" title=""/>
          <p:cNvSpPr txBox="1"/>
          <p:nvPr/>
        </p:nvSpPr>
        <p:spPr>
          <a:xfrm>
            <a:off x="409889" y="1124626"/>
            <a:ext cx="3770119" cy="592772"/>
          </a:xfrm>
          <a:prstGeom prst="rect">
            <a:avLst/>
          </a:prstGeom>
          <a:noFill/>
        </p:spPr>
        <p:txBody>
          <a:bodyPr anchor="ctr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1. 并联电路的电阻规律：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文本9" title=""/>
          <p:cNvSpPr txBox="1"/>
          <p:nvPr/>
        </p:nvSpPr>
        <p:spPr>
          <a:xfrm>
            <a:off x="6549542" y="2575817"/>
            <a:ext cx="2734437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由_________可知：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1" name="公式1" title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41678" y="3019663"/>
            <a:ext cx="945291" cy="1041417"/>
          </a:xfrm>
          <a:prstGeom prst="rect">
            <a:avLst/>
          </a:prstGeom>
        </p:spPr>
      </p:pic>
      <p:pic>
        <p:nvPicPr>
          <p:cNvPr id="22" name="公式2" title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4111" y="2443515"/>
            <a:ext cx="707575" cy="857482"/>
          </a:xfrm>
          <a:prstGeom prst="rect">
            <a:avLst/>
          </a:prstGeom>
        </p:spPr>
      </p:pic>
      <p:pic>
        <p:nvPicPr>
          <p:cNvPr id="23" name="公式3" title="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29074" y="3019292"/>
            <a:ext cx="945291" cy="1041417"/>
          </a:xfrm>
          <a:prstGeom prst="rect">
            <a:avLst/>
          </a:prstGeom>
        </p:spPr>
      </p:pic>
      <p:pic>
        <p:nvPicPr>
          <p:cNvPr id="24" name="公式4" title="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47032" y="2343607"/>
            <a:ext cx="1099686" cy="917346"/>
          </a:xfrm>
          <a:prstGeom prst="rect">
            <a:avLst/>
          </a:prstGeom>
        </p:spPr>
      </p:pic>
      <p:sp>
        <p:nvSpPr>
          <p:cNvPr id="25" name="文本10" title=""/>
          <p:cNvSpPr txBox="1"/>
          <p:nvPr/>
        </p:nvSpPr>
        <p:spPr>
          <a:xfrm>
            <a:off x="417062" y="3621440"/>
            <a:ext cx="6132424" cy="995045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总结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：并联电路</a:t>
            </a:r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总电阻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的倒数等于</a:t>
            </a:r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各电阻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的倒数之___。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6" name="公式5" title="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94720" y="4050935"/>
            <a:ext cx="1052194" cy="479710"/>
          </a:xfrm>
          <a:prstGeom prst="rect">
            <a:avLst/>
          </a:prstGeom>
        </p:spPr>
      </p:pic>
      <p:pic>
        <p:nvPicPr>
          <p:cNvPr id="27" name="公式6" title="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50441" y="4557541"/>
            <a:ext cx="664505" cy="1136852"/>
          </a:xfrm>
          <a:prstGeom prst="rect">
            <a:avLst/>
          </a:prstGeom>
        </p:spPr>
      </p:pic>
      <p:pic>
        <p:nvPicPr>
          <p:cNvPr id="28" name="公式7" title="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73871" y="5318131"/>
            <a:ext cx="677238" cy="1158638"/>
          </a:xfrm>
          <a:prstGeom prst="rect">
            <a:avLst/>
          </a:prstGeom>
        </p:spPr>
      </p:pic>
      <p:sp>
        <p:nvSpPr>
          <p:cNvPr id="29" name="文本11" title=""/>
          <p:cNvSpPr txBox="1"/>
          <p:nvPr/>
        </p:nvSpPr>
        <p:spPr>
          <a:xfrm>
            <a:off x="556165" y="2171602"/>
            <a:ext cx="1691002" cy="62630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6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并</a:t>
            </a:r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联电路</a:t>
            </a:r>
            <a:endParaRPr lang="zh-CN" altLang="en-US" sz="26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30" name="形状2" title="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123389" y="1765427"/>
            <a:ext cx="222514" cy="1438904"/>
          </a:xfrm>
          <a:prstGeom prst="rect">
            <a:avLst/>
          </a:prstGeom>
        </p:spPr>
      </p:pic>
      <p:sp>
        <p:nvSpPr>
          <p:cNvPr id="31" name="文本12" title=""/>
          <p:cNvSpPr txBox="1"/>
          <p:nvPr/>
        </p:nvSpPr>
        <p:spPr>
          <a:xfrm>
            <a:off x="2345455" y="1590415"/>
            <a:ext cx="3706959" cy="62630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600" b="0" i="0">
                <a:solidFill>
                  <a:srgbClr val="FFFF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电压</a:t>
            </a:r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规律：____________</a:t>
            </a:r>
            <a:endParaRPr lang="zh-CN" altLang="en-US" sz="26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" name="文本13" title=""/>
          <p:cNvSpPr txBox="1"/>
          <p:nvPr/>
        </p:nvSpPr>
        <p:spPr>
          <a:xfrm>
            <a:off x="2345407" y="2216360"/>
            <a:ext cx="3707206" cy="62630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600" b="0" i="0">
                <a:solidFill>
                  <a:srgbClr val="FFFF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电流</a:t>
            </a:r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规律：____________</a:t>
            </a:r>
            <a:endParaRPr lang="zh-CN" altLang="en-US" sz="26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33" name="公式8" title="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116675" y="1590348"/>
            <a:ext cx="1816446" cy="615248"/>
          </a:xfrm>
          <a:prstGeom prst="rect">
            <a:avLst/>
          </a:prstGeom>
        </p:spPr>
      </p:pic>
      <p:pic>
        <p:nvPicPr>
          <p:cNvPr id="34" name="公式9" title="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116734" y="2222265"/>
            <a:ext cx="1333290" cy="615248"/>
          </a:xfrm>
          <a:prstGeom prst="rect">
            <a:avLst/>
          </a:prstGeom>
        </p:spPr>
      </p:pic>
      <p:sp>
        <p:nvSpPr>
          <p:cNvPr id="35" name="文本14" title=""/>
          <p:cNvSpPr txBox="1"/>
          <p:nvPr/>
        </p:nvSpPr>
        <p:spPr>
          <a:xfrm>
            <a:off x="2345369" y="2842933"/>
            <a:ext cx="3707206" cy="62630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600" b="0" i="0">
                <a:solidFill>
                  <a:srgbClr val="FFFF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电阻</a:t>
            </a:r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规律：____________</a:t>
            </a:r>
            <a:endParaRPr lang="zh-CN" altLang="en-US" sz="26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36" name="图片1" title="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553207" y="2798185"/>
            <a:ext cx="374371" cy="535676"/>
          </a:xfrm>
          <a:prstGeom prst="rect">
            <a:avLst/>
          </a:prstGeom>
        </p:spPr>
      </p:pic>
      <p:pic>
        <p:nvPicPr>
          <p:cNvPr id="37" name="公式10" title="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171308" y="4545835"/>
            <a:ext cx="1202085" cy="1049366"/>
          </a:xfrm>
          <a:prstGeom prst="rect">
            <a:avLst/>
          </a:prstGeom>
        </p:spPr>
      </p:pic>
      <p:pic>
        <p:nvPicPr>
          <p:cNvPr id="38" name="公式11" title="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057226" y="5459349"/>
            <a:ext cx="1129351" cy="953424"/>
          </a:xfrm>
          <a:prstGeom prst="rect">
            <a:avLst/>
          </a:prstGeom>
        </p:spPr>
      </p:pic>
      <p:pic>
        <p:nvPicPr>
          <p:cNvPr id="39" name="公式12" title="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906822" y="2592006"/>
            <a:ext cx="2081388" cy="1314873"/>
          </a:xfrm>
          <a:prstGeom prst="rect">
            <a:avLst/>
          </a:prstGeom>
        </p:spPr>
      </p:pic>
      <p:sp>
        <p:nvSpPr>
          <p:cNvPr id="40" name="文本15" title=""/>
          <p:cNvSpPr txBox="1"/>
          <p:nvPr/>
        </p:nvSpPr>
        <p:spPr>
          <a:xfrm>
            <a:off x="6617932" y="2001050"/>
            <a:ext cx="1739503" cy="592772"/>
          </a:xfrm>
          <a:prstGeom prst="rect">
            <a:avLst/>
          </a:prstGeom>
          <a:noFill/>
        </p:spPr>
        <p:txBody>
          <a:bodyPr anchor="ctr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理论推导：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1" name="文本16" title=""/>
          <p:cNvSpPr txBox="1"/>
          <p:nvPr/>
        </p:nvSpPr>
        <p:spPr>
          <a:xfrm>
            <a:off x="409775" y="4493222"/>
            <a:ext cx="4684519" cy="592772"/>
          </a:xfrm>
          <a:prstGeom prst="rect">
            <a:avLst/>
          </a:prstGeom>
          <a:noFill/>
        </p:spPr>
        <p:txBody>
          <a:bodyPr anchor="ctr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2. 并联电路电流与电阻的关系：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2" name="文本17" title=""/>
          <p:cNvSpPr txBox="1"/>
          <p:nvPr/>
        </p:nvSpPr>
        <p:spPr>
          <a:xfrm>
            <a:off x="3364373" y="6776980"/>
            <a:ext cx="2155469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（阻大流小）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43" name="公式13" title="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76040" y="5091697"/>
            <a:ext cx="758789" cy="615248"/>
          </a:xfrm>
          <a:prstGeom prst="rect">
            <a:avLst/>
          </a:prstGeom>
        </p:spPr>
      </p:pic>
      <p:pic>
        <p:nvPicPr>
          <p:cNvPr id="44" name="公式14" title="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030863" y="5091821"/>
            <a:ext cx="758789" cy="615248"/>
          </a:xfrm>
          <a:prstGeom prst="rect">
            <a:avLst/>
          </a:prstGeom>
        </p:spPr>
      </p:pic>
      <p:sp>
        <p:nvSpPr>
          <p:cNvPr id="45" name="形状3" title=""/>
          <p:cNvSpPr txBox="1"/>
          <p:nvPr/>
        </p:nvSpPr>
        <p:spPr>
          <a:xfrm>
            <a:off x="1821409" y="5159057"/>
            <a:ext cx="884034" cy="480422"/>
          </a:xfrm>
          <a:prstGeom prst="rect">
            <a:avLst/>
          </a:prstGeom>
          <a:solidFill>
            <a:srgbClr val="0C4A3A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26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=</a:t>
            </a:r>
            <a:endParaRPr lang="zh-CN" altLang="en-US" sz="2600" b="0" i="0">
              <a:solidFill>
                <a:srgbClr val="FFEE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6" name="文本18" title=""/>
          <p:cNvSpPr txBox="1"/>
          <p:nvPr/>
        </p:nvSpPr>
        <p:spPr>
          <a:xfrm>
            <a:off x="3535985" y="5012649"/>
            <a:ext cx="2754706" cy="62630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600" b="0" i="0">
                <a:solidFill>
                  <a:srgbClr val="FFFF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即</a:t>
            </a:r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：___________</a:t>
            </a:r>
            <a:endParaRPr lang="zh-CN" altLang="en-US" sz="26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47" name="公式15" title="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553236" y="4726222"/>
            <a:ext cx="1316090" cy="1345856"/>
          </a:xfrm>
          <a:prstGeom prst="rect">
            <a:avLst/>
          </a:prstGeom>
        </p:spPr>
      </p:pic>
      <p:pic>
        <p:nvPicPr>
          <p:cNvPr id="48" name="公式16" title="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120997" y="5092306"/>
            <a:ext cx="700981" cy="615248"/>
          </a:xfrm>
          <a:prstGeom prst="rect">
            <a:avLst/>
          </a:prstGeom>
        </p:spPr>
      </p:pic>
      <p:pic>
        <p:nvPicPr>
          <p:cNvPr id="49" name="公式17" title="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2705719" y="5092659"/>
            <a:ext cx="700981" cy="615248"/>
          </a:xfrm>
          <a:prstGeom prst="rect">
            <a:avLst/>
          </a:prstGeom>
        </p:spPr>
      </p:pic>
      <p:sp>
        <p:nvSpPr>
          <p:cNvPr id="50" name="文本19" title=""/>
          <p:cNvSpPr txBox="1"/>
          <p:nvPr/>
        </p:nvSpPr>
        <p:spPr>
          <a:xfrm>
            <a:off x="409718" y="5746899"/>
            <a:ext cx="6060396" cy="995045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总结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：并联分流，电流之比等于</a:t>
            </a:r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电阻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之比的倒数。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1" name="文本20" title=""/>
          <p:cNvSpPr txBox="1"/>
          <p:nvPr/>
        </p:nvSpPr>
        <p:spPr>
          <a:xfrm>
            <a:off x="1369219" y="4023722"/>
            <a:ext cx="4953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和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2" name="形状4" title=""/>
          <p:cNvSpPr txBox="1"/>
          <p:nvPr/>
        </p:nvSpPr>
        <p:spPr>
          <a:xfrm>
            <a:off x="485537" y="5160239"/>
            <a:ext cx="678656" cy="480422"/>
          </a:xfrm>
          <a:prstGeom prst="rect">
            <a:avLst/>
          </a:prstGeom>
          <a:solidFill>
            <a:srgbClr val="0C4A3A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</a:p>
        </p:txBody>
      </p:sp>
      <p:grpSp>
        <p:nvGrpSpPr>
          <p:cNvPr id="53" name="组合3" title=""/>
          <p:cNvGrpSpPr/>
          <p:nvPr/>
        </p:nvGrpSpPr>
        <p:grpSpPr>
          <a:xfrm>
            <a:off x="7843161" y="-38043"/>
            <a:ext cx="3205343" cy="2266474"/>
            <a:chExt cx="3205343" cy="2266474"/>
          </a:xfrm>
        </p:grpSpPr>
        <p:pic>
          <p:nvPicPr>
            <p:cNvPr id="54" name="图片3"/>
            <p:cNvPicPr>
              <a:picLocks noChangeAspect="1"/>
            </p:cNvPicPr>
            <p:nvPr/>
          </p:nvPicPr>
          <p:blipFill>
            <a:blip r:embed="rId21"/>
            <a:srcRect b="54363"/>
            <a:stretch>
              <a:fillRect/>
            </a:stretch>
          </p:blipFill>
          <p:spPr>
            <a:xfrm>
              <a:off x="0" y="0"/>
              <a:ext cx="3205343" cy="1234380"/>
            </a:xfrm>
            <a:prstGeom prst="rect">
              <a:avLst/>
            </a:prstGeom>
          </p:spPr>
        </p:pic>
        <p:pic>
          <p:nvPicPr>
            <p:cNvPr id="55" name="图片4"/>
            <p:cNvPicPr>
              <a:picLocks noChangeAspect="1"/>
            </p:cNvPicPr>
            <p:nvPr/>
          </p:nvPicPr>
          <p:blipFill>
            <a:blip r:embed="rId21"/>
            <a:srcRect t="44727"/>
            <a:stretch>
              <a:fillRect/>
            </a:stretch>
          </p:blipFill>
          <p:spPr>
            <a:xfrm>
              <a:off x="0" y="771566"/>
              <a:ext cx="3205343" cy="1494908"/>
            </a:xfrm>
            <a:prstGeom prst="rect">
              <a:avLst/>
            </a:prstGeom>
          </p:spPr>
        </p:pic>
      </p:grpSp>
      <p:sp>
        <p:nvSpPr>
          <p:cNvPr id="56" name="文本21" title=""/>
          <p:cNvSpPr txBox="1"/>
          <p:nvPr/>
        </p:nvSpPr>
        <p:spPr>
          <a:xfrm>
            <a:off x="9352321" y="5584184"/>
            <a:ext cx="2557062" cy="62630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即：___=______</a:t>
            </a:r>
            <a:endParaRPr lang="zh-CN" altLang="en-US" sz="26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57" name="公式18" title="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0101339" y="5656469"/>
            <a:ext cx="522553" cy="560322"/>
          </a:xfrm>
          <a:prstGeom prst="rect">
            <a:avLst/>
          </a:prstGeom>
        </p:spPr>
      </p:pic>
      <p:pic>
        <p:nvPicPr>
          <p:cNvPr id="58" name="公式19" title="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10733275" y="5373024"/>
            <a:ext cx="1006880" cy="1049366"/>
          </a:xfrm>
          <a:prstGeom prst="rect">
            <a:avLst/>
          </a:prstGeom>
        </p:spPr>
      </p:pic>
      <p:pic>
        <p:nvPicPr>
          <p:cNvPr id="59" name="图片2" title="">
            <a:hlinkClick r:id="rId25" action="ppaction://hlinksldjump"/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11455498" y="6155711"/>
            <a:ext cx="523846" cy="496414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3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3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3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3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3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3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3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3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3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 nodeType="clickPar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 nodeType="clickPar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 nodeType="clickPar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 nodeType="clickPar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2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 nodeType="clickPar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 nodeType="clickPar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 nodeType="clickPar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7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 nodeType="clickPar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 nodeType="clickPar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 nodeType="clickPar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2" dur="3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 nodeType="clickPar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 nodeType="clickPar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 nodeType="clickPar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53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nim calcmode="lin" valueType="num">
                                      <p:cBhvr>
                                        <p:cTn id="157" dur="1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1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9" dur="1000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 nodeType="clickPar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6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 nodeType="clickPar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 nodeType="clickPar">
                      <p:stCondLst>
                        <p:cond delay="indefinite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6" dur="3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 nodeType="clickPar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1" dur="3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 nodeType="clickPar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6" dur="3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 nodeType="clickPar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1" dur="3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 nodeType="clickPar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6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 nodeType="clickPar">
                      <p:stCondLst>
                        <p:cond delay="indefinite"/>
                      </p:stCondLst>
                      <p:childTnLst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1" dur="3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2" fill="hold" nodeType="clickPar">
                      <p:stCondLst>
                        <p:cond delay="indefinite"/>
                      </p:stCondLst>
                      <p:childTnLst>
                        <p:par>
                          <p:cTn id="203" fill="hold">
                            <p:stCondLst>
                              <p:cond delay="0"/>
                            </p:stCondLst>
                            <p:childTnLst>
                              <p:par>
                                <p:cTn id="20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6" dur="3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 nodeType="clickPar">
                      <p:stCondLst>
                        <p:cond delay="indefinite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1" dur="3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2" fill="hold" nodeType="clickPar">
                      <p:stCondLst>
                        <p:cond delay="indefinite"/>
                      </p:stCondLst>
                      <p:childTnLst>
                        <p:par>
                          <p:cTn id="213" fill="hold">
                            <p:stCondLst>
                              <p:cond delay="0"/>
                            </p:stCondLst>
                            <p:childTnLst>
                              <p:par>
                                <p:cTn id="21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6" dur="3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7" fill="hold" nodeType="clickPar">
                      <p:stCondLst>
                        <p:cond delay="indefinite"/>
                      </p:stCondLst>
                      <p:childTnLst>
                        <p:par>
                          <p:cTn id="218" fill="hold">
                            <p:stCondLst>
                              <p:cond delay="0"/>
                            </p:stCondLst>
                            <p:childTnLst>
                              <p:par>
                                <p:cTn id="21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1" dur="3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2" fill="hold" nodeType="clickPar">
                      <p:stCondLst>
                        <p:cond delay="indefinite"/>
                      </p:stCondLst>
                      <p:childTnLst>
                        <p:par>
                          <p:cTn id="223" fill="hold">
                            <p:stCondLst>
                              <p:cond delay="0"/>
                            </p:stCondLst>
                            <p:childTnLst>
                              <p:par>
                                <p:cTn id="22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6" dur="3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 nodeType="clickPar">
                      <p:stCondLst>
                        <p:cond delay="indefinite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2" fill="hold" nodeType="clickPar">
                      <p:stCondLst>
                        <p:cond delay="indefinite"/>
                      </p:stCondLst>
                      <p:childTnLst>
                        <p:par>
                          <p:cTn id="233" fill="hold">
                            <p:stCondLst>
                              <p:cond delay="0"/>
                            </p:stCondLst>
                            <p:childTnLst>
                              <p:par>
                                <p:cTn id="234" presetID="4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6" dur="3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7" dur="3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8" dur="3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9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>
                                              <p:tn val="234"/>
                                            </p:cond>
                                          </p:stCondLst>
                                          <p:endCondLst>
                                            <p:cond evt="onStopAudio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7" name="风铃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  <p:bldP spid="29" grpId="0" animBg="1"/>
      <p:bldP spid="30" grpId="0" animBg="1"/>
      <p:bldP spid="31" grpId="0" animBg="1"/>
      <p:bldP spid="32" grpId="0" animBg="1"/>
      <p:bldP spid="35" grpId="0" animBg="1"/>
      <p:bldP spid="33" grpId="0" animBg="1"/>
      <p:bldP spid="34" grpId="0" animBg="1"/>
      <p:bldP spid="36" grpId="0" animBg="1"/>
      <p:bldP spid="3" grpId="0" animBg="1"/>
      <p:bldP spid="40" grpId="0" animBg="1"/>
      <p:bldP spid="20" grpId="0" animBg="1"/>
      <p:bldP spid="22" grpId="0" animBg="1"/>
      <p:bldP spid="9" grpId="0" animBg="1"/>
      <p:bldP spid="10" grpId="0" animBg="1"/>
      <p:bldP spid="11" grpId="0" animBg="1"/>
      <p:bldP spid="24" grpId="0" animBg="1"/>
      <p:bldP spid="21" grpId="0" animBg="1"/>
      <p:bldP spid="23" grpId="0" animBg="1"/>
      <p:bldP spid="8" grpId="0" animBg="1"/>
      <p:bldP spid="26" grpId="0" animBg="1"/>
      <p:bldP spid="7" grpId="0" animBg="1"/>
      <p:bldP spid="27" grpId="0" animBg="1"/>
      <p:bldP spid="37" grpId="0" animBg="1"/>
      <p:bldP spid="6" grpId="0" animBg="1"/>
      <p:bldP spid="28" grpId="0" animBg="1"/>
      <p:bldP spid="38" grpId="0" animBg="1"/>
      <p:bldP spid="56" grpId="0" animBg="1"/>
      <p:bldP spid="57" grpId="0" animBg="1"/>
      <p:bldP spid="58" grpId="0" animBg="1"/>
      <p:bldP spid="36" grpId="1" animBg="1"/>
      <p:bldP spid="39" grpId="0" animBg="1"/>
      <p:bldP spid="25" grpId="0" animBg="1"/>
      <p:bldP spid="51" grpId="0" animBg="1"/>
      <p:bldP spid="41" grpId="0" animBg="1"/>
      <p:bldP spid="43" grpId="0" animBg="1"/>
      <p:bldP spid="44" grpId="0" animBg="1"/>
      <p:bldP spid="2" grpId="0" animBg="1"/>
      <p:bldP spid="45" grpId="0" animBg="1"/>
      <p:bldP spid="48" grpId="0" animBg="1"/>
      <p:bldP spid="49" grpId="0" animBg="1"/>
      <p:bldP spid="52" grpId="0" animBg="1"/>
      <p:bldP spid="46" grpId="0" animBg="1"/>
      <p:bldP spid="47" grpId="0" animBg="1"/>
      <p:bldP spid="50" grpId="0" animBg="1"/>
      <p:bldP spid="5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形状1" title=""/>
          <p:cNvSpPr txBox="1"/>
          <p:nvPr/>
        </p:nvSpPr>
        <p:spPr>
          <a:xfrm>
            <a:off x="147942" y="170300"/>
            <a:ext cx="1485900" cy="40005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l"/>
            <a:r>
              <a:rPr lang="zh-CN" altLang="en-US" sz="2000" b="1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rPr>
              <a:t>讲授新课</a:t>
            </a:r>
            <a:endParaRPr lang="zh-CN" altLang="en-US" sz="2000" b="1" i="0">
              <a:solidFill>
                <a:srgbClr val="FFFFFF">
                  <a:alpha val="100000"/>
                </a:srgbClr>
              </a:solidFill>
              <a:latin typeface="Arial"/>
              <a:ea typeface="Arial"/>
            </a:endParaRPr>
          </a:p>
        </p:txBody>
      </p:sp>
      <p:grpSp>
        <p:nvGrpSpPr>
          <p:cNvPr id="4" name="组合1" title=""/>
          <p:cNvGrpSpPr/>
          <p:nvPr/>
        </p:nvGrpSpPr>
        <p:grpSpPr>
          <a:xfrm>
            <a:off x="414642" y="283743"/>
            <a:ext cx="3298822" cy="835012"/>
            <a:chExt cx="3298822" cy="835012"/>
          </a:xfrm>
        </p:grpSpPr>
        <p:sp>
          <p:nvSpPr>
            <p:cNvPr id="5" name="形状2"/>
            <p:cNvSpPr txBox="1"/>
            <p:nvPr/>
          </p:nvSpPr>
          <p:spPr>
            <a:xfrm>
              <a:off x="559908" y="0"/>
              <a:ext cx="2738914" cy="760847"/>
            </a:xfrm>
            <a:custGeom>
              <a:gdLst>
                <a:gd name="connsiteX0" fmla="*/ 0 w 2738914"/>
                <a:gd name="connsiteY0" fmla="*/ 760847 h 760847"/>
                <a:gd name="connsiteX1" fmla="*/ 2738914 w 2738914"/>
                <a:gd name="connsiteY1" fmla="*/ 760847 h 760847"/>
                <a:gd name="connsiteX2" fmla="*/ 0 w 2738914"/>
                <a:gd name="connsiteY2" fmla="*/ 760847 h 760847"/>
                <a:gd name="connsiteX0-1" fmla="*/ 0 w 2738914"/>
                <a:gd name="connsiteY0-2" fmla="*/ 0 h 760847"/>
                <a:gd name="connsiteX1-3" fmla="*/ 994 w 2738914"/>
                <a:gd name="connsiteY1-4" fmla="*/ 0 h 760847"/>
                <a:gd name="connsiteX2-5" fmla="*/ 0 w 2738914"/>
                <a:gd name="connsiteY2-6" fmla="*/ 0 h 760847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2738914" h="760847">
                  <a:moveTo>
                    <a:pt x="0" y="760847"/>
                  </a:moveTo>
                  <a:lnTo>
                    <a:pt x="2738914" y="760847"/>
                  </a:lnTo>
                  <a:lnTo>
                    <a:pt x="0" y="760847"/>
                  </a:lnTo>
                  <a:close/>
                </a:path>
                <a:path w="2738914" h="760847">
                  <a:moveTo>
                    <a:pt x="0" y="0"/>
                  </a:moveTo>
                  <a:lnTo>
                    <a:pt x="994" y="0"/>
                  </a:lnTo>
                  <a:lnTo>
                    <a:pt x="0" y="0"/>
                  </a:lnTo>
                  <a:close/>
                </a:path>
              </a:pathLst>
            </a:custGeom>
            <a:ln w="17462">
              <a:solidFill>
                <a:srgbClr val="DDDDDD">
                  <a:alpha val="100000"/>
                </a:srgbClr>
              </a:solidFill>
              <a:prstDash val="solid"/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6" name="形状3"/>
            <p:cNvSpPr txBox="1"/>
            <p:nvPr/>
          </p:nvSpPr>
          <p:spPr>
            <a:xfrm>
              <a:off x="0" y="287839"/>
              <a:ext cx="524361" cy="481867"/>
            </a:xfrm>
            <a:custGeom>
              <a:gdLst>
                <a:gd name="connsiteX0" fmla="*/ 0 w 524361"/>
                <a:gd name="connsiteY0" fmla="*/ 0 h 481867"/>
                <a:gd name="connsiteX1" fmla="*/ 346279 w 524361"/>
                <a:gd name="connsiteY1" fmla="*/ 0 h 481867"/>
                <a:gd name="connsiteX2" fmla="*/ 346279 w 524361"/>
                <a:gd name="connsiteY2" fmla="*/ 163657 h 481867"/>
                <a:gd name="connsiteX3" fmla="*/ 524361 w 524361"/>
                <a:gd name="connsiteY3" fmla="*/ 163657 h 481867"/>
                <a:gd name="connsiteX4" fmla="*/ 524361 w 524361"/>
                <a:gd name="connsiteY4" fmla="*/ 481867 h 481867"/>
                <a:gd name="connsiteX5" fmla="*/ 0 w 524361"/>
                <a:gd name="connsiteY5" fmla="*/ 481867 h 481867"/>
                <a:gd name="connsiteX6" fmla="*/ 0 w 524361"/>
                <a:gd name="connsiteY6" fmla="*/ 0 h 48186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24361" h="481867">
                  <a:moveTo>
                    <a:pt x="0" y="0"/>
                  </a:moveTo>
                  <a:lnTo>
                    <a:pt x="346279" y="0"/>
                  </a:lnTo>
                  <a:lnTo>
                    <a:pt x="346279" y="163657"/>
                  </a:lnTo>
                  <a:lnTo>
                    <a:pt x="524361" y="163657"/>
                  </a:lnTo>
                  <a:lnTo>
                    <a:pt x="524361" y="481867"/>
                  </a:lnTo>
                  <a:lnTo>
                    <a:pt x="0" y="4818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8080">
                <a:alpha val="100000"/>
              </a:srgbClr>
            </a:solidFill>
            <a:ln w="14288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7" name="形状4"/>
            <p:cNvSpPr txBox="1"/>
            <p:nvPr/>
          </p:nvSpPr>
          <p:spPr>
            <a:xfrm>
              <a:off x="361847" y="237116"/>
              <a:ext cx="163783" cy="168019"/>
            </a:xfrm>
            <a:prstGeom prst="rect">
              <a:avLst/>
            </a:prstGeom>
            <a:solidFill>
              <a:srgbClr val="008080">
                <a:alpha val="5098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r>
                <a:rPr lang="zh-CN" altLang="en-US" sz="4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4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8" name="形状5"/>
            <p:cNvSpPr txBox="1"/>
            <p:nvPr/>
          </p:nvSpPr>
          <p:spPr>
            <a:xfrm>
              <a:off x="557375" y="273901"/>
              <a:ext cx="2722626" cy="548440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1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欧姆定律的应用</a:t>
              </a:r>
              <a:endParaRPr lang="zh-CN" altLang="en-US" sz="2800" b="1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9" name="形状6"/>
            <p:cNvSpPr txBox="1"/>
            <p:nvPr/>
          </p:nvSpPr>
          <p:spPr>
            <a:xfrm>
              <a:off x="0" y="286571"/>
              <a:ext cx="744697" cy="54844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三</a:t>
              </a:r>
              <a:endParaRPr lang="zh-CN" altLang="en-US" sz="28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pic>
        <p:nvPicPr>
          <p:cNvPr id="10" name="思维导图1" title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422" y="1760649"/>
            <a:ext cx="5553075" cy="417195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1" title=""/>
          <p:cNvSpPr txBox="1"/>
          <p:nvPr/>
        </p:nvSpPr>
        <p:spPr>
          <a:xfrm>
            <a:off x="284521" y="208636"/>
            <a:ext cx="11641931" cy="1187371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800"/>
              </a:lnSpc>
            </a:pPr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</a:t>
            </a:r>
            <a:r>
              <a:rPr lang="zh-CN" altLang="en-US" sz="26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一个小灯泡的电阻是</a:t>
            </a:r>
            <a:r>
              <a:rPr lang="zh-CN" altLang="en-US" sz="26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8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Ω</a:t>
            </a:r>
            <a:r>
              <a:rPr lang="zh-CN" altLang="en-US" sz="26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，正常工作时的电压是4V，现在要把这个小灯泡直接接在</a:t>
            </a:r>
            <a:r>
              <a:rPr lang="zh-CN" altLang="en-US" sz="26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6V</a:t>
            </a:r>
            <a:r>
              <a:rPr lang="zh-CN" altLang="en-US" sz="26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的电源上，需要串联一个多少欧的电阻才能使小灯泡正常发光？</a:t>
            </a:r>
            <a:endParaRPr lang="zh-CN" altLang="en-US" sz="26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6" name="形状4" title=""/>
          <p:cNvSpPr txBox="1"/>
          <p:nvPr/>
        </p:nvSpPr>
        <p:spPr>
          <a:xfrm>
            <a:off x="3951970" y="-352"/>
            <a:ext cx="4289298" cy="359026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2500" b="0" i="0">
                <a:ln w="4762">
                  <a:solidFill>
                    <a:srgbClr val="236BAD">
                      <a:alpha val="100000"/>
                    </a:srgbClr>
                  </a:solidFill>
                </a:ln>
                <a:solidFill>
                  <a:srgbClr val="FFFFFF">
                    <a:alpha val="100000"/>
                  </a:srgbClr>
                </a:solidFill>
                <a:effectLst>
                  <a:glow rad="38100">
                    <a:srgbClr val="81C4FF">
                      <a:alpha val="100000"/>
                    </a:srgbClr>
                  </a:glow>
                  <a:outerShdw blurRad="9525" dir="13500000" sy="23000" kx="1200000" algn="br" rotWithShape="0">
                    <a:srgbClr val="236BAD">
                      <a:alpha val="100000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  <a:hlinkClick r:id="rId2" action="ppaction://hlinksldjump"/>
              </a:rPr>
              <a:t>一、在串联电路中的应用</a:t>
            </a:r>
            <a:endParaRPr lang="zh-CN" altLang="en-US" sz="2500" b="0" i="0">
              <a:ln w="4762">
                <a:solidFill>
                  <a:srgbClr val="236BAD">
                    <a:alpha val="100000"/>
                  </a:srgbClr>
                </a:solidFill>
              </a:ln>
              <a:solidFill>
                <a:srgbClr val="FFFFFF">
                  <a:alpha val="100000"/>
                </a:srgbClr>
              </a:solidFill>
              <a:effectLst>
                <a:glow rad="38100">
                  <a:srgbClr val="81C4FF">
                    <a:alpha val="100000"/>
                  </a:srgbClr>
                </a:glow>
                <a:outerShdw blurRad="9525" dir="13500000" sy="23000" kx="1200000" algn="br" rotWithShape="0">
                  <a:srgbClr val="236BAD">
                    <a:alpha val="100000"/>
                  </a:srgbClr>
                </a:outerShdw>
              </a:effectLst>
              <a:latin typeface="楷体" panose="02010609060101010101" charset="-122"/>
              <a:ea typeface="楷体" panose="02010609060101010101" charset="-122"/>
              <a:hlinkClick r:id="rId2" action="ppaction://hlinksldjump"/>
            </a:endParaRPr>
          </a:p>
        </p:txBody>
      </p:sp>
      <p:sp>
        <p:nvSpPr>
          <p:cNvPr id="7" name="形状5" title=""/>
          <p:cNvSpPr txBox="1"/>
          <p:nvPr/>
        </p:nvSpPr>
        <p:spPr>
          <a:xfrm>
            <a:off x="284150" y="362788"/>
            <a:ext cx="855145" cy="376066"/>
          </a:xfrm>
          <a:custGeom>
            <a:gdLst>
              <a:gd name="connsiteX0" fmla="*/ 62678 w 855145"/>
              <a:gd name="connsiteY0" fmla="*/ 0 h 376066"/>
              <a:gd name="connsiteX1" fmla="*/ 792467 w 855145"/>
              <a:gd name="connsiteY1" fmla="*/ 0 h 376066"/>
              <a:gd name="connsiteX2" fmla="*/ 827083 w 855145"/>
              <a:gd name="connsiteY2" fmla="*/ 0 h 376066"/>
              <a:gd name="connsiteX3" fmla="*/ 855145 w 855145"/>
              <a:gd name="connsiteY3" fmla="*/ 313388 h 376066"/>
              <a:gd name="connsiteX4" fmla="*/ 855145 w 855145"/>
              <a:gd name="connsiteY4" fmla="*/ 348004 h 376066"/>
              <a:gd name="connsiteX5" fmla="*/ 62678 w 855145"/>
              <a:gd name="connsiteY5" fmla="*/ 376066 h 376066"/>
              <a:gd name="connsiteX6" fmla="*/ 28062 w 855145"/>
              <a:gd name="connsiteY6" fmla="*/ 376066 h 376066"/>
              <a:gd name="connsiteX7" fmla="*/ 0 w 855145"/>
              <a:gd name="connsiteY7" fmla="*/ 62678 h 376066"/>
              <a:gd name="connsiteX8" fmla="*/ 0 w 855145"/>
              <a:gd name="connsiteY8" fmla="*/ 28062 h 3760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55145" h="376066">
                <a:moveTo>
                  <a:pt x="62678" y="0"/>
                </a:moveTo>
                <a:lnTo>
                  <a:pt x="792467" y="0"/>
                </a:lnTo>
                <a:cubicBezTo>
                  <a:pt x="827083" y="0"/>
                  <a:pt x="855145" y="28062"/>
                  <a:pt x="855145" y="62678"/>
                </a:cubicBezTo>
                <a:lnTo>
                  <a:pt x="855145" y="313388"/>
                </a:lnTo>
                <a:cubicBezTo>
                  <a:pt x="855145" y="348004"/>
                  <a:pt x="827083" y="376066"/>
                  <a:pt x="792467" y="376066"/>
                </a:cubicBezTo>
                <a:lnTo>
                  <a:pt x="62678" y="376066"/>
                </a:lnTo>
                <a:cubicBezTo>
                  <a:pt x="28062" y="376066"/>
                  <a:pt x="0" y="348004"/>
                  <a:pt x="0" y="313388"/>
                </a:cubicBezTo>
                <a:lnTo>
                  <a:pt x="0" y="62678"/>
                </a:lnTo>
                <a:cubicBezTo>
                  <a:pt x="0" y="28062"/>
                  <a:pt x="28062" y="0"/>
                  <a:pt x="62678" y="0"/>
                </a:cubicBezTo>
                <a:close/>
              </a:path>
            </a:pathLst>
          </a:cu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l"/>
            <a:r>
              <a:rPr lang="zh-CN" altLang="en-US" sz="2400" b="0" i="0">
                <a:ln w="5953">
                  <a:solidFill>
                    <a:srgbClr val="2E75B6">
                      <a:alpha val="100000"/>
                    </a:srgbClr>
                  </a:solidFill>
                </a:ln>
                <a:solidFill>
                  <a:srgbClr val="000000">
                    <a:alpha val="100000"/>
                  </a:srgbClr>
                </a:solidFill>
                <a:effectLst>
                  <a:glow rad="47625">
                    <a:srgbClr val="81C4FF">
                      <a:alpha val="100000"/>
                    </a:srgbClr>
                  </a:glow>
                </a:effectLst>
                <a:latin typeface="黑体" panose="02010609060101010101" charset="-122"/>
                <a:ea typeface="黑体" panose="02010609060101010101" charset="-122"/>
              </a:rPr>
              <a:t>例 </a:t>
            </a:r>
            <a:r>
              <a:rPr lang="zh-CN" altLang="en-US" sz="2400" b="0" i="0">
                <a:ln w="5953">
                  <a:solidFill>
                    <a:srgbClr val="2E75B6">
                      <a:alpha val="100000"/>
                    </a:srgbClr>
                  </a:solidFill>
                </a:ln>
                <a:solidFill>
                  <a:srgbClr val="000000">
                    <a:alpha val="100000"/>
                  </a:srgbClr>
                </a:solidFill>
                <a:effectLst>
                  <a:glow rad="47625">
                    <a:srgbClr val="81C4FF">
                      <a:alpha val="100000"/>
                    </a:srgbClr>
                  </a:glow>
                </a:effectLst>
                <a:latin typeface="Times New Roman" panose="02020603050405020304"/>
                <a:ea typeface="Times New Roman" panose="02020603050405020304"/>
              </a:rPr>
              <a:t>1</a:t>
            </a:r>
            <a:endParaRPr lang="zh-CN" altLang="en-US" sz="2400" b="0" i="0">
              <a:ln w="5953">
                <a:solidFill>
                  <a:srgbClr val="2E75B6">
                    <a:alpha val="100000"/>
                  </a:srgbClr>
                </a:solidFill>
              </a:ln>
              <a:solidFill>
                <a:srgbClr val="000000">
                  <a:alpha val="100000"/>
                </a:srgbClr>
              </a:solidFill>
              <a:effectLst>
                <a:glow rad="47625">
                  <a:srgbClr val="81C4FF">
                    <a:alpha val="100000"/>
                  </a:srgbClr>
                </a:glow>
              </a:effectLst>
              <a:latin typeface="Times New Roman" panose="02020603050405020304"/>
              <a:ea typeface="Times New Roman" panose="02020603050405020304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形状4" title=""/>
          <p:cNvSpPr txBox="1"/>
          <p:nvPr/>
        </p:nvSpPr>
        <p:spPr>
          <a:xfrm>
            <a:off x="3951970" y="-352"/>
            <a:ext cx="4289298" cy="359026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2500" b="0" i="0">
                <a:ln w="4762">
                  <a:solidFill>
                    <a:srgbClr val="236BAD">
                      <a:alpha val="100000"/>
                    </a:srgbClr>
                  </a:solidFill>
                </a:ln>
                <a:solidFill>
                  <a:srgbClr val="FFFFFF">
                    <a:alpha val="100000"/>
                  </a:srgbClr>
                </a:solidFill>
                <a:effectLst>
                  <a:glow rad="38100">
                    <a:srgbClr val="81C4FF">
                      <a:alpha val="100000"/>
                    </a:srgbClr>
                  </a:glow>
                  <a:outerShdw blurRad="9525" dir="13500000" sy="23000" kx="1200000" algn="br" rotWithShape="0">
                    <a:srgbClr val="236BAD">
                      <a:alpha val="100000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二、在并联电路中的应用</a:t>
            </a:r>
            <a:endParaRPr lang="zh-CN" altLang="en-US" sz="2500" b="0" i="0">
              <a:ln w="4762">
                <a:solidFill>
                  <a:srgbClr val="236BAD">
                    <a:alpha val="100000"/>
                  </a:srgbClr>
                </a:solidFill>
              </a:ln>
              <a:solidFill>
                <a:srgbClr val="FFFFFF">
                  <a:alpha val="100000"/>
                </a:srgbClr>
              </a:solidFill>
              <a:effectLst>
                <a:glow rad="38100">
                  <a:srgbClr val="81C4FF">
                    <a:alpha val="100000"/>
                  </a:srgbClr>
                </a:glow>
                <a:outerShdw blurRad="9525" dir="13500000" sy="23000" kx="1200000" algn="br" rotWithShape="0">
                  <a:srgbClr val="236BAD">
                    <a:alpha val="100000"/>
                  </a:srgbClr>
                </a:outerShdw>
              </a:effectLst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6" name="文本1" title=""/>
          <p:cNvSpPr txBox="1"/>
          <p:nvPr/>
        </p:nvSpPr>
        <p:spPr>
          <a:xfrm>
            <a:off x="284521" y="208636"/>
            <a:ext cx="11641931" cy="1111463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500"/>
              </a:lnSpc>
            </a:pPr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如图所示的电路中，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R2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的阻值为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10Ω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。开关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S1</a:t>
            </a:r>
            <a:r>
              <a:rPr lang="zh-CN" altLang="en-US" sz="2400" b="1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、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S2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闭合，电流表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A2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的示数为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0.3A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，电流表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A1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的示数为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0.5A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。下列说法正确的是（    </a:t>
            </a:r>
            <a:r>
              <a:rPr lang="zh-CN" altLang="en-US" sz="2400" b="1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endParaRPr lang="zh-CN" altLang="en-US" sz="2400" b="1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" name="形状5" title=""/>
          <p:cNvSpPr txBox="1"/>
          <p:nvPr/>
        </p:nvSpPr>
        <p:spPr>
          <a:xfrm>
            <a:off x="284150" y="362788"/>
            <a:ext cx="855145" cy="376066"/>
          </a:xfrm>
          <a:custGeom>
            <a:gdLst>
              <a:gd name="connsiteX0" fmla="*/ 62678 w 855145"/>
              <a:gd name="connsiteY0" fmla="*/ 0 h 376066"/>
              <a:gd name="connsiteX1" fmla="*/ 792467 w 855145"/>
              <a:gd name="connsiteY1" fmla="*/ 0 h 376066"/>
              <a:gd name="connsiteX2" fmla="*/ 827083 w 855145"/>
              <a:gd name="connsiteY2" fmla="*/ 0 h 376066"/>
              <a:gd name="connsiteX3" fmla="*/ 855145 w 855145"/>
              <a:gd name="connsiteY3" fmla="*/ 313388 h 376066"/>
              <a:gd name="connsiteX4" fmla="*/ 855145 w 855145"/>
              <a:gd name="connsiteY4" fmla="*/ 348004 h 376066"/>
              <a:gd name="connsiteX5" fmla="*/ 62678 w 855145"/>
              <a:gd name="connsiteY5" fmla="*/ 376066 h 376066"/>
              <a:gd name="connsiteX6" fmla="*/ 28062 w 855145"/>
              <a:gd name="connsiteY6" fmla="*/ 376066 h 376066"/>
              <a:gd name="connsiteX7" fmla="*/ 0 w 855145"/>
              <a:gd name="connsiteY7" fmla="*/ 62678 h 376066"/>
              <a:gd name="connsiteX8" fmla="*/ 0 w 855145"/>
              <a:gd name="connsiteY8" fmla="*/ 28062 h 3760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55145" h="376066">
                <a:moveTo>
                  <a:pt x="62678" y="0"/>
                </a:moveTo>
                <a:lnTo>
                  <a:pt x="792467" y="0"/>
                </a:lnTo>
                <a:cubicBezTo>
                  <a:pt x="827083" y="0"/>
                  <a:pt x="855145" y="28062"/>
                  <a:pt x="855145" y="62678"/>
                </a:cubicBezTo>
                <a:lnTo>
                  <a:pt x="855145" y="313388"/>
                </a:lnTo>
                <a:cubicBezTo>
                  <a:pt x="855145" y="348004"/>
                  <a:pt x="827083" y="376066"/>
                  <a:pt x="792467" y="376066"/>
                </a:cubicBezTo>
                <a:lnTo>
                  <a:pt x="62678" y="376066"/>
                </a:lnTo>
                <a:cubicBezTo>
                  <a:pt x="28062" y="376066"/>
                  <a:pt x="0" y="348004"/>
                  <a:pt x="0" y="313388"/>
                </a:cubicBezTo>
                <a:lnTo>
                  <a:pt x="0" y="62678"/>
                </a:lnTo>
                <a:cubicBezTo>
                  <a:pt x="0" y="28062"/>
                  <a:pt x="28062" y="0"/>
                  <a:pt x="62678" y="0"/>
                </a:cubicBezTo>
                <a:close/>
              </a:path>
            </a:pathLst>
          </a:cu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l"/>
            <a:r>
              <a:rPr lang="zh-CN" altLang="en-US" sz="2400" b="0" i="0">
                <a:ln w="5953">
                  <a:solidFill>
                    <a:srgbClr val="2E75B6">
                      <a:alpha val="100000"/>
                    </a:srgbClr>
                  </a:solidFill>
                </a:ln>
                <a:solidFill>
                  <a:srgbClr val="000000">
                    <a:alpha val="100000"/>
                  </a:srgbClr>
                </a:solidFill>
                <a:effectLst>
                  <a:glow rad="47625">
                    <a:srgbClr val="81C4FF">
                      <a:alpha val="100000"/>
                    </a:srgbClr>
                  </a:glow>
                </a:effectLst>
                <a:latin typeface="黑体" panose="02010609060101010101" charset="-122"/>
                <a:ea typeface="黑体" panose="02010609060101010101" charset="-122"/>
              </a:rPr>
              <a:t>例 </a:t>
            </a:r>
            <a:r>
              <a:rPr lang="zh-CN" altLang="en-US" sz="2400" b="0" i="0">
                <a:ln w="5953">
                  <a:solidFill>
                    <a:srgbClr val="2E75B6">
                      <a:alpha val="100000"/>
                    </a:srgbClr>
                  </a:solidFill>
                </a:ln>
                <a:solidFill>
                  <a:srgbClr val="000000">
                    <a:alpha val="100000"/>
                  </a:srgbClr>
                </a:solidFill>
                <a:effectLst>
                  <a:glow rad="47625">
                    <a:srgbClr val="81C4FF">
                      <a:alpha val="100000"/>
                    </a:srgbClr>
                  </a:glow>
                </a:effectLst>
                <a:latin typeface="Times New Roman" panose="02020603050405020304"/>
                <a:ea typeface="Times New Roman" panose="02020603050405020304"/>
              </a:rPr>
              <a:t>2</a:t>
            </a:r>
            <a:endParaRPr lang="zh-CN" altLang="en-US" sz="2400" b="0" i="0">
              <a:ln w="5953">
                <a:solidFill>
                  <a:srgbClr val="2E75B6">
                    <a:alpha val="100000"/>
                  </a:srgbClr>
                </a:solidFill>
              </a:ln>
              <a:solidFill>
                <a:srgbClr val="000000">
                  <a:alpha val="100000"/>
                </a:srgbClr>
              </a:solidFill>
              <a:effectLst>
                <a:glow rad="47625">
                  <a:srgbClr val="81C4FF">
                    <a:alpha val="100000"/>
                  </a:srgbClr>
                </a:glow>
              </a:effectLst>
              <a:latin typeface="Times New Roman" panose="02020603050405020304"/>
              <a:ea typeface="Times New Roman" panose="02020603050405020304"/>
            </a:endParaRPr>
          </a:p>
        </p:txBody>
      </p:sp>
      <p:pic>
        <p:nvPicPr>
          <p:cNvPr id="8" name="图片1" title="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2"/>
          <a:srcRect l="1915" t="16549" r="82535" b="13732"/>
          <a:stretch>
            <a:fillRect/>
          </a:stretch>
        </p:blipFill>
        <p:spPr>
          <a:xfrm>
            <a:off x="11455241" y="6177896"/>
            <a:ext cx="523551" cy="489852"/>
          </a:xfrm>
          <a:prstGeom prst="rect">
            <a:avLst/>
          </a:prstGeom>
        </p:spPr>
      </p:pic>
      <p:pic>
        <p:nvPicPr>
          <p:cNvPr id="9" name="图片2" title="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50760" y="1020747"/>
            <a:ext cx="2533650" cy="2710043"/>
          </a:xfrm>
          <a:prstGeom prst="rect">
            <a:avLst/>
          </a:prstGeom>
        </p:spPr>
      </p:pic>
      <p:sp>
        <p:nvSpPr>
          <p:cNvPr id="10" name="文本2" title=""/>
          <p:cNvSpPr txBox="1"/>
          <p:nvPr/>
        </p:nvSpPr>
        <p:spPr>
          <a:xfrm>
            <a:off x="284483" y="1360551"/>
            <a:ext cx="6096000" cy="2030730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5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A．通过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R1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的电流为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0.3A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  <a:p>
            <a:pPr marL="0" algn="l">
              <a:lnSpc>
                <a:spcPts val="35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B．电阻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R1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的阻值为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15Ω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  <a:p>
            <a:pPr marL="0" algn="l">
              <a:lnSpc>
                <a:spcPts val="35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C．电源电压为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5V 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  <a:p>
            <a:pPr marL="0" algn="l">
              <a:lnSpc>
                <a:spcPts val="35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D．开关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S2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断开时，电流表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A2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的示数为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0.5A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11" name="文本3" title=""/>
          <p:cNvSpPr txBox="1"/>
          <p:nvPr/>
        </p:nvSpPr>
        <p:spPr>
          <a:xfrm>
            <a:off x="7528846" y="701097"/>
            <a:ext cx="413607" cy="659829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8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B</a:t>
            </a:r>
            <a:endParaRPr lang="zh-CN" altLang="en-US" sz="28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7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1" title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8048" y="4400084"/>
            <a:ext cx="5414105" cy="2006117"/>
          </a:xfrm>
          <a:prstGeom prst="rect">
            <a:avLst/>
          </a:prstGeom>
        </p:spPr>
      </p:pic>
      <p:sp>
        <p:nvSpPr>
          <p:cNvPr id="6" name="形状4" title=""/>
          <p:cNvSpPr txBox="1"/>
          <p:nvPr/>
        </p:nvSpPr>
        <p:spPr>
          <a:xfrm>
            <a:off x="3951970" y="-352"/>
            <a:ext cx="4289298" cy="359026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2500" b="0" i="0">
                <a:ln w="4762">
                  <a:solidFill>
                    <a:srgbClr val="236BAD">
                      <a:alpha val="100000"/>
                    </a:srgbClr>
                  </a:solidFill>
                </a:ln>
                <a:solidFill>
                  <a:srgbClr val="FFFFFF">
                    <a:alpha val="100000"/>
                  </a:srgbClr>
                </a:solidFill>
                <a:effectLst>
                  <a:glow rad="38100">
                    <a:srgbClr val="81C4FF">
                      <a:alpha val="100000"/>
                    </a:srgbClr>
                  </a:glow>
                  <a:outerShdw blurRad="9525" dir="13500000" sy="23000" kx="1200000" algn="br" rotWithShape="0">
                    <a:srgbClr val="236BAD">
                      <a:alpha val="100000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  <a:hlinkClick r:id="rId3" action="ppaction://hlinksldjump"/>
              </a:rPr>
              <a:t>三、U-I图像</a:t>
            </a:r>
            <a:endParaRPr lang="zh-CN" altLang="en-US" sz="2500" b="0" i="0">
              <a:ln w="4762">
                <a:solidFill>
                  <a:srgbClr val="236BAD">
                    <a:alpha val="100000"/>
                  </a:srgbClr>
                </a:solidFill>
              </a:ln>
              <a:solidFill>
                <a:srgbClr val="FFFFFF">
                  <a:alpha val="100000"/>
                </a:srgbClr>
              </a:solidFill>
              <a:effectLst>
                <a:glow rad="38100">
                  <a:srgbClr val="81C4FF">
                    <a:alpha val="100000"/>
                  </a:srgbClr>
                </a:glow>
                <a:outerShdw blurRad="9525" dir="13500000" sy="23000" kx="1200000" algn="br" rotWithShape="0">
                  <a:srgbClr val="236BAD">
                    <a:alpha val="100000"/>
                  </a:srgbClr>
                </a:outerShdw>
              </a:effectLst>
              <a:latin typeface="楷体" panose="02010609060101010101" charset="-122"/>
              <a:ea typeface="楷体" panose="02010609060101010101" charset="-122"/>
              <a:hlinkClick r:id="rId3" action="ppaction://hlinksldjump"/>
            </a:endParaRPr>
          </a:p>
        </p:txBody>
      </p:sp>
      <p:sp>
        <p:nvSpPr>
          <p:cNvPr id="7" name="文本1" title=""/>
          <p:cNvSpPr txBox="1"/>
          <p:nvPr/>
        </p:nvSpPr>
        <p:spPr>
          <a:xfrm>
            <a:off x="284521" y="208636"/>
            <a:ext cx="5736431" cy="1094422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500"/>
              </a:lnSpc>
            </a:pPr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新宋体" panose="02010609030101010101" charset="-122"/>
                <a:ea typeface="新宋体" panose="02010609030101010101" charset="-122"/>
              </a:rPr>
              <a:t>如图所示是电阻甲和乙的U﹣I图象，下列说法正确的是（　　）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新宋体" panose="02010609030101010101" charset="-122"/>
              <a:ea typeface="新宋体" panose="02010609030101010101" charset="-122"/>
            </a:endParaRPr>
          </a:p>
        </p:txBody>
      </p:sp>
      <p:sp>
        <p:nvSpPr>
          <p:cNvPr id="8" name="形状5" title=""/>
          <p:cNvSpPr txBox="1"/>
          <p:nvPr/>
        </p:nvSpPr>
        <p:spPr>
          <a:xfrm>
            <a:off x="284150" y="362788"/>
            <a:ext cx="1074220" cy="376066"/>
          </a:xfrm>
          <a:custGeom>
            <a:gdLst>
              <a:gd name="connsiteX0" fmla="*/ 62678 w 1074220"/>
              <a:gd name="connsiteY0" fmla="*/ 0 h 376066"/>
              <a:gd name="connsiteX1" fmla="*/ 1011542 w 1074220"/>
              <a:gd name="connsiteY1" fmla="*/ 0 h 376066"/>
              <a:gd name="connsiteX2" fmla="*/ 1046158 w 1074220"/>
              <a:gd name="connsiteY2" fmla="*/ 0 h 376066"/>
              <a:gd name="connsiteX3" fmla="*/ 1074220 w 1074220"/>
              <a:gd name="connsiteY3" fmla="*/ 313388 h 376066"/>
              <a:gd name="connsiteX4" fmla="*/ 1074220 w 1074220"/>
              <a:gd name="connsiteY4" fmla="*/ 348004 h 376066"/>
              <a:gd name="connsiteX5" fmla="*/ 62678 w 1074220"/>
              <a:gd name="connsiteY5" fmla="*/ 376066 h 376066"/>
              <a:gd name="connsiteX6" fmla="*/ 28062 w 1074220"/>
              <a:gd name="connsiteY6" fmla="*/ 376066 h 376066"/>
              <a:gd name="connsiteX7" fmla="*/ 0 w 1074220"/>
              <a:gd name="connsiteY7" fmla="*/ 62678 h 376066"/>
              <a:gd name="connsiteX8" fmla="*/ 0 w 1074220"/>
              <a:gd name="connsiteY8" fmla="*/ 28062 h 3760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74220" h="376066">
                <a:moveTo>
                  <a:pt x="62678" y="0"/>
                </a:moveTo>
                <a:lnTo>
                  <a:pt x="1011542" y="0"/>
                </a:lnTo>
                <a:cubicBezTo>
                  <a:pt x="1046158" y="0"/>
                  <a:pt x="1074220" y="28062"/>
                  <a:pt x="1074220" y="62678"/>
                </a:cubicBezTo>
                <a:lnTo>
                  <a:pt x="1074220" y="313388"/>
                </a:lnTo>
                <a:cubicBezTo>
                  <a:pt x="1074220" y="348004"/>
                  <a:pt x="1046158" y="376066"/>
                  <a:pt x="1011542" y="376066"/>
                </a:cubicBezTo>
                <a:lnTo>
                  <a:pt x="62678" y="376066"/>
                </a:lnTo>
                <a:cubicBezTo>
                  <a:pt x="28062" y="376066"/>
                  <a:pt x="0" y="348004"/>
                  <a:pt x="0" y="313388"/>
                </a:cubicBezTo>
                <a:lnTo>
                  <a:pt x="0" y="62678"/>
                </a:lnTo>
                <a:cubicBezTo>
                  <a:pt x="0" y="28062"/>
                  <a:pt x="28062" y="0"/>
                  <a:pt x="62678" y="0"/>
                </a:cubicBezTo>
                <a:close/>
              </a:path>
            </a:pathLst>
          </a:cu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l"/>
            <a:r>
              <a:rPr lang="zh-CN" altLang="en-US" sz="2400" b="0" i="0">
                <a:ln w="5953">
                  <a:solidFill>
                    <a:srgbClr val="2E75B6">
                      <a:alpha val="100000"/>
                    </a:srgbClr>
                  </a:solidFill>
                </a:ln>
                <a:solidFill>
                  <a:srgbClr val="000000">
                    <a:alpha val="100000"/>
                  </a:srgbClr>
                </a:solidFill>
                <a:effectLst>
                  <a:glow rad="47625">
                    <a:srgbClr val="81C4FF">
                      <a:alpha val="100000"/>
                    </a:srgbClr>
                  </a:glow>
                </a:effectLst>
                <a:latin typeface="黑体" panose="02010609060101010101" charset="-122"/>
                <a:ea typeface="黑体" panose="02010609060101010101" charset="-122"/>
              </a:rPr>
              <a:t>例 </a:t>
            </a:r>
            <a:r>
              <a:rPr lang="zh-CN" altLang="en-US" sz="2400" b="0" i="0">
                <a:ln w="5953">
                  <a:solidFill>
                    <a:srgbClr val="2E75B6">
                      <a:alpha val="100000"/>
                    </a:srgbClr>
                  </a:solidFill>
                </a:ln>
                <a:solidFill>
                  <a:srgbClr val="000000">
                    <a:alpha val="100000"/>
                  </a:srgbClr>
                </a:solidFill>
                <a:effectLst>
                  <a:glow rad="47625">
                    <a:srgbClr val="81C4FF">
                      <a:alpha val="100000"/>
                    </a:srgbClr>
                  </a:glow>
                </a:effectLst>
                <a:latin typeface="Times New Roman" panose="02020603050405020304"/>
                <a:ea typeface="Times New Roman" panose="02020603050405020304"/>
              </a:rPr>
              <a:t>3</a:t>
            </a:r>
            <a:endParaRPr lang="zh-CN" altLang="en-US" sz="2400" b="0" i="0">
              <a:ln w="5953">
                <a:solidFill>
                  <a:srgbClr val="2E75B6">
                    <a:alpha val="100000"/>
                  </a:srgbClr>
                </a:solidFill>
              </a:ln>
              <a:solidFill>
                <a:srgbClr val="000000">
                  <a:alpha val="100000"/>
                </a:srgbClr>
              </a:solidFill>
              <a:effectLst>
                <a:glow rad="47625">
                  <a:srgbClr val="81C4FF">
                    <a:alpha val="100000"/>
                  </a:srgbClr>
                </a:glow>
              </a:effectLst>
              <a:latin typeface="Times New Roman" panose="02020603050405020304"/>
              <a:ea typeface="Times New Roman" panose="02020603050405020304"/>
            </a:endParaRPr>
          </a:p>
        </p:txBody>
      </p:sp>
      <p:pic>
        <p:nvPicPr>
          <p:cNvPr id="9" name="图片2" title="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4"/>
          <a:srcRect l="1915" t="16549" r="82535" b="13732"/>
          <a:stretch>
            <a:fillRect/>
          </a:stretch>
        </p:blipFill>
        <p:spPr>
          <a:xfrm>
            <a:off x="11455241" y="6177896"/>
            <a:ext cx="523551" cy="489852"/>
          </a:xfrm>
          <a:prstGeom prst="rect">
            <a:avLst/>
          </a:prstGeom>
        </p:spPr>
      </p:pic>
      <p:sp>
        <p:nvSpPr>
          <p:cNvPr id="10" name="文本2" title=""/>
          <p:cNvSpPr txBox="1"/>
          <p:nvPr/>
        </p:nvSpPr>
        <p:spPr>
          <a:xfrm>
            <a:off x="284521" y="1302953"/>
            <a:ext cx="5678691" cy="2902267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5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A．甲的电阻值保持10Ω不变	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algn="l">
              <a:lnSpc>
                <a:spcPts val="35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B．乙的电阻值保持20Ω不变	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algn="l">
              <a:lnSpc>
                <a:spcPts val="35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C．甲、乙并联在电路中，当电源电压为2V时，电路总电流为0.4A	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algn="l">
              <a:lnSpc>
                <a:spcPts val="35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D．甲、乙串联在电路中，当电路电流为0.2A时，总阻值为30Ω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11" name="图片3" title="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38258" y="4205183"/>
            <a:ext cx="2552700" cy="2379964"/>
          </a:xfrm>
          <a:prstGeom prst="rect">
            <a:avLst/>
          </a:prstGeom>
        </p:spPr>
      </p:pic>
      <p:sp>
        <p:nvSpPr>
          <p:cNvPr id="12" name="文本3" title=""/>
          <p:cNvSpPr txBox="1"/>
          <p:nvPr/>
        </p:nvSpPr>
        <p:spPr>
          <a:xfrm>
            <a:off x="6241885" y="289852"/>
            <a:ext cx="5736431" cy="192881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新宋体" panose="02010609030101010101" charset="-122"/>
                <a:ea typeface="新宋体" panose="02010609030101010101" charset="-122"/>
              </a:rPr>
              <a:t>如图甲所示，电源电压恒定，闭合开关S后，将滑动变阻器的滑片从最右端移至灯泡正常发光的位置，此过程中电流表示数与两个电压表示数的关系图像如图乙所示。下列说法正确的是（　　）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新宋体" panose="02010609030101010101" charset="-122"/>
              <a:ea typeface="新宋体" panose="02010609030101010101" charset="-122"/>
            </a:endParaRPr>
          </a:p>
        </p:txBody>
      </p:sp>
      <p:sp>
        <p:nvSpPr>
          <p:cNvPr id="13" name="形状6" title=""/>
          <p:cNvSpPr txBox="1"/>
          <p:nvPr/>
        </p:nvSpPr>
        <p:spPr>
          <a:xfrm>
            <a:off x="6242104" y="362121"/>
            <a:ext cx="988495" cy="376066"/>
          </a:xfrm>
          <a:custGeom>
            <a:gdLst>
              <a:gd name="connsiteX0" fmla="*/ 62678 w 988495"/>
              <a:gd name="connsiteY0" fmla="*/ 0 h 376066"/>
              <a:gd name="connsiteX1" fmla="*/ 925817 w 988495"/>
              <a:gd name="connsiteY1" fmla="*/ 0 h 376066"/>
              <a:gd name="connsiteX2" fmla="*/ 960433 w 988495"/>
              <a:gd name="connsiteY2" fmla="*/ 0 h 376066"/>
              <a:gd name="connsiteX3" fmla="*/ 988495 w 988495"/>
              <a:gd name="connsiteY3" fmla="*/ 313388 h 376066"/>
              <a:gd name="connsiteX4" fmla="*/ 988495 w 988495"/>
              <a:gd name="connsiteY4" fmla="*/ 348004 h 376066"/>
              <a:gd name="connsiteX5" fmla="*/ 62678 w 988495"/>
              <a:gd name="connsiteY5" fmla="*/ 376066 h 376066"/>
              <a:gd name="connsiteX6" fmla="*/ 28062 w 988495"/>
              <a:gd name="connsiteY6" fmla="*/ 376066 h 376066"/>
              <a:gd name="connsiteX7" fmla="*/ 0 w 988495"/>
              <a:gd name="connsiteY7" fmla="*/ 62678 h 376066"/>
              <a:gd name="connsiteX8" fmla="*/ 0 w 988495"/>
              <a:gd name="connsiteY8" fmla="*/ 28062 h 3760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88495" h="376066">
                <a:moveTo>
                  <a:pt x="62678" y="0"/>
                </a:moveTo>
                <a:lnTo>
                  <a:pt x="925817" y="0"/>
                </a:lnTo>
                <a:cubicBezTo>
                  <a:pt x="960433" y="0"/>
                  <a:pt x="988495" y="28062"/>
                  <a:pt x="988495" y="62678"/>
                </a:cubicBezTo>
                <a:lnTo>
                  <a:pt x="988495" y="313388"/>
                </a:lnTo>
                <a:cubicBezTo>
                  <a:pt x="988495" y="348004"/>
                  <a:pt x="960433" y="376066"/>
                  <a:pt x="925817" y="376066"/>
                </a:cubicBezTo>
                <a:lnTo>
                  <a:pt x="62678" y="376066"/>
                </a:lnTo>
                <a:cubicBezTo>
                  <a:pt x="28062" y="376066"/>
                  <a:pt x="0" y="348004"/>
                  <a:pt x="0" y="313388"/>
                </a:cubicBezTo>
                <a:lnTo>
                  <a:pt x="0" y="62678"/>
                </a:lnTo>
                <a:cubicBezTo>
                  <a:pt x="0" y="28062"/>
                  <a:pt x="28062" y="0"/>
                  <a:pt x="62678" y="0"/>
                </a:cubicBezTo>
                <a:close/>
              </a:path>
            </a:pathLst>
          </a:cu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l"/>
            <a:r>
              <a:rPr lang="zh-CN" altLang="en-US" sz="2400" b="0" i="0">
                <a:ln w="5953">
                  <a:solidFill>
                    <a:srgbClr val="2E75B6">
                      <a:alpha val="100000"/>
                    </a:srgbClr>
                  </a:solidFill>
                </a:ln>
                <a:solidFill>
                  <a:srgbClr val="000000">
                    <a:alpha val="100000"/>
                  </a:srgbClr>
                </a:solidFill>
                <a:effectLst>
                  <a:glow rad="47625">
                    <a:srgbClr val="81C4FF">
                      <a:alpha val="100000"/>
                    </a:srgbClr>
                  </a:glow>
                </a:effectLst>
                <a:latin typeface="黑体" panose="02010609060101010101" charset="-122"/>
                <a:ea typeface="黑体" panose="02010609060101010101" charset="-122"/>
              </a:rPr>
              <a:t>例 </a:t>
            </a:r>
            <a:r>
              <a:rPr lang="zh-CN" altLang="en-US" sz="2400" b="0" i="0">
                <a:ln w="5953">
                  <a:solidFill>
                    <a:srgbClr val="2E75B6">
                      <a:alpha val="100000"/>
                    </a:srgbClr>
                  </a:solidFill>
                </a:ln>
                <a:solidFill>
                  <a:srgbClr val="000000">
                    <a:alpha val="100000"/>
                  </a:srgbClr>
                </a:solidFill>
                <a:effectLst>
                  <a:glow rad="47625">
                    <a:srgbClr val="81C4FF">
                      <a:alpha val="100000"/>
                    </a:srgbClr>
                  </a:glow>
                </a:effectLst>
                <a:latin typeface="Times New Roman" panose="02020603050405020304"/>
                <a:ea typeface="Times New Roman" panose="02020603050405020304"/>
              </a:rPr>
              <a:t>4</a:t>
            </a:r>
            <a:endParaRPr lang="zh-CN" altLang="en-US" sz="2400" b="0" i="0">
              <a:ln w="5953">
                <a:solidFill>
                  <a:srgbClr val="2E75B6">
                    <a:alpha val="100000"/>
                  </a:srgbClr>
                </a:solidFill>
              </a:ln>
              <a:solidFill>
                <a:srgbClr val="000000">
                  <a:alpha val="100000"/>
                </a:srgbClr>
              </a:solidFill>
              <a:effectLst>
                <a:glow rad="47625">
                  <a:srgbClr val="81C4FF">
                    <a:alpha val="100000"/>
                  </a:srgbClr>
                </a:glow>
              </a:effectLst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14" name="文本4" title=""/>
          <p:cNvSpPr txBox="1"/>
          <p:nvPr/>
        </p:nvSpPr>
        <p:spPr>
          <a:xfrm>
            <a:off x="6208862" y="2063887"/>
            <a:ext cx="5678691" cy="2450306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5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A．电源电压为9V	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algn="l">
              <a:lnSpc>
                <a:spcPts val="35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B．灯泡的额定电流为0.6A	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algn="l">
              <a:lnSpc>
                <a:spcPts val="35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C．滑动变阻器的最大阻值是15Ω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algn="l">
              <a:lnSpc>
                <a:spcPts val="35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D．曲线a是电流表示数与电压表V2示数的关系图像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5" name="文本5" title=""/>
          <p:cNvSpPr txBox="1"/>
          <p:nvPr/>
        </p:nvSpPr>
        <p:spPr>
          <a:xfrm>
            <a:off x="3802694" y="643290"/>
            <a:ext cx="461359" cy="659829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8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D</a:t>
            </a:r>
            <a:endParaRPr lang="zh-CN" altLang="en-US" sz="28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文本6" title=""/>
          <p:cNvSpPr txBox="1"/>
          <p:nvPr/>
        </p:nvSpPr>
        <p:spPr>
          <a:xfrm>
            <a:off x="10414721" y="1619641"/>
            <a:ext cx="413607" cy="659829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8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B</a:t>
            </a:r>
            <a:endParaRPr lang="zh-CN" altLang="en-US" sz="28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5" grpId="0" animBg="1"/>
      <p:bldP spid="1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形状4" title=""/>
          <p:cNvSpPr txBox="1"/>
          <p:nvPr/>
        </p:nvSpPr>
        <p:spPr>
          <a:xfrm>
            <a:off x="3951970" y="-352"/>
            <a:ext cx="4289298" cy="359026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2500" b="0" i="0">
                <a:ln w="4762">
                  <a:solidFill>
                    <a:srgbClr val="236BAD">
                      <a:alpha val="100000"/>
                    </a:srgbClr>
                  </a:solidFill>
                </a:ln>
                <a:solidFill>
                  <a:srgbClr val="FFFFFF">
                    <a:alpha val="100000"/>
                  </a:srgbClr>
                </a:solidFill>
                <a:effectLst>
                  <a:glow rad="38100">
                    <a:srgbClr val="81C4FF">
                      <a:alpha val="100000"/>
                    </a:srgbClr>
                  </a:glow>
                  <a:outerShdw blurRad="9525" dir="13500000" sy="23000" kx="1200000" algn="br" rotWithShape="0">
                    <a:srgbClr val="236BAD">
                      <a:alpha val="100000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四、比值问题</a:t>
            </a:r>
            <a:endParaRPr lang="zh-CN" altLang="en-US" sz="2500" b="0" i="0">
              <a:ln w="4762">
                <a:solidFill>
                  <a:srgbClr val="236BAD">
                    <a:alpha val="100000"/>
                  </a:srgbClr>
                </a:solidFill>
              </a:ln>
              <a:solidFill>
                <a:srgbClr val="FFFFFF">
                  <a:alpha val="100000"/>
                </a:srgbClr>
              </a:solidFill>
              <a:effectLst>
                <a:glow rad="38100">
                  <a:srgbClr val="81C4FF">
                    <a:alpha val="100000"/>
                  </a:srgbClr>
                </a:glow>
                <a:outerShdw blurRad="9525" dir="13500000" sy="23000" kx="1200000" algn="br" rotWithShape="0">
                  <a:srgbClr val="236BAD">
                    <a:alpha val="100000"/>
                  </a:srgbClr>
                </a:outerShdw>
              </a:effectLst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6" name="文本1" title=""/>
          <p:cNvSpPr txBox="1"/>
          <p:nvPr/>
        </p:nvSpPr>
        <p:spPr>
          <a:xfrm>
            <a:off x="284521" y="208636"/>
            <a:ext cx="5812041" cy="1094422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500"/>
              </a:lnSpc>
            </a:pPr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新宋体" panose="02010609030101010101" charset="-122"/>
                <a:ea typeface="新宋体" panose="02010609030101010101" charset="-122"/>
              </a:rPr>
              <a:t>如图所示是电阻甲、乙的I﹣U图像，下列说法正确的是（　　）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新宋体" panose="02010609030101010101" charset="-122"/>
              <a:ea typeface="新宋体" panose="02010609030101010101" charset="-122"/>
            </a:endParaRPr>
          </a:p>
        </p:txBody>
      </p:sp>
      <p:sp>
        <p:nvSpPr>
          <p:cNvPr id="7" name="形状5" title=""/>
          <p:cNvSpPr txBox="1"/>
          <p:nvPr/>
        </p:nvSpPr>
        <p:spPr>
          <a:xfrm>
            <a:off x="284150" y="362788"/>
            <a:ext cx="1017070" cy="376066"/>
          </a:xfrm>
          <a:custGeom>
            <a:gdLst>
              <a:gd name="connsiteX0" fmla="*/ 62678 w 1017070"/>
              <a:gd name="connsiteY0" fmla="*/ 0 h 376066"/>
              <a:gd name="connsiteX1" fmla="*/ 954392 w 1017070"/>
              <a:gd name="connsiteY1" fmla="*/ 0 h 376066"/>
              <a:gd name="connsiteX2" fmla="*/ 989008 w 1017070"/>
              <a:gd name="connsiteY2" fmla="*/ 0 h 376066"/>
              <a:gd name="connsiteX3" fmla="*/ 1017070 w 1017070"/>
              <a:gd name="connsiteY3" fmla="*/ 313388 h 376066"/>
              <a:gd name="connsiteX4" fmla="*/ 1017070 w 1017070"/>
              <a:gd name="connsiteY4" fmla="*/ 348004 h 376066"/>
              <a:gd name="connsiteX5" fmla="*/ 62678 w 1017070"/>
              <a:gd name="connsiteY5" fmla="*/ 376066 h 376066"/>
              <a:gd name="connsiteX6" fmla="*/ 28062 w 1017070"/>
              <a:gd name="connsiteY6" fmla="*/ 376066 h 376066"/>
              <a:gd name="connsiteX7" fmla="*/ 0 w 1017070"/>
              <a:gd name="connsiteY7" fmla="*/ 62678 h 376066"/>
              <a:gd name="connsiteX8" fmla="*/ 0 w 1017070"/>
              <a:gd name="connsiteY8" fmla="*/ 28062 h 3760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17070" h="376066">
                <a:moveTo>
                  <a:pt x="62678" y="0"/>
                </a:moveTo>
                <a:lnTo>
                  <a:pt x="954392" y="0"/>
                </a:lnTo>
                <a:cubicBezTo>
                  <a:pt x="989008" y="0"/>
                  <a:pt x="1017070" y="28062"/>
                  <a:pt x="1017070" y="62678"/>
                </a:cubicBezTo>
                <a:lnTo>
                  <a:pt x="1017070" y="313388"/>
                </a:lnTo>
                <a:cubicBezTo>
                  <a:pt x="1017070" y="348004"/>
                  <a:pt x="989008" y="376066"/>
                  <a:pt x="954392" y="376066"/>
                </a:cubicBezTo>
                <a:lnTo>
                  <a:pt x="62678" y="376066"/>
                </a:lnTo>
                <a:cubicBezTo>
                  <a:pt x="28062" y="376066"/>
                  <a:pt x="0" y="348004"/>
                  <a:pt x="0" y="313388"/>
                </a:cubicBezTo>
                <a:lnTo>
                  <a:pt x="0" y="62678"/>
                </a:lnTo>
                <a:cubicBezTo>
                  <a:pt x="0" y="28062"/>
                  <a:pt x="28062" y="0"/>
                  <a:pt x="62678" y="0"/>
                </a:cubicBezTo>
                <a:close/>
              </a:path>
            </a:pathLst>
          </a:cu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l"/>
            <a:r>
              <a:rPr lang="zh-CN" altLang="en-US" sz="2400" b="0" i="0">
                <a:ln w="5953">
                  <a:solidFill>
                    <a:srgbClr val="2E75B6">
                      <a:alpha val="100000"/>
                    </a:srgbClr>
                  </a:solidFill>
                </a:ln>
                <a:solidFill>
                  <a:srgbClr val="000000">
                    <a:alpha val="100000"/>
                  </a:srgbClr>
                </a:solidFill>
                <a:effectLst>
                  <a:glow rad="47625">
                    <a:srgbClr val="81C4FF">
                      <a:alpha val="100000"/>
                    </a:srgbClr>
                  </a:glow>
                </a:effectLst>
                <a:latin typeface="黑体" panose="02010609060101010101" charset="-122"/>
                <a:ea typeface="黑体" panose="02010609060101010101" charset="-122"/>
              </a:rPr>
              <a:t>例 </a:t>
            </a:r>
            <a:r>
              <a:rPr lang="zh-CN" altLang="en-US" sz="2400" b="0" i="0">
                <a:ln w="5953">
                  <a:solidFill>
                    <a:srgbClr val="2E75B6">
                      <a:alpha val="100000"/>
                    </a:srgbClr>
                  </a:solidFill>
                </a:ln>
                <a:solidFill>
                  <a:srgbClr val="000000">
                    <a:alpha val="100000"/>
                  </a:srgbClr>
                </a:solidFill>
                <a:effectLst>
                  <a:glow rad="47625">
                    <a:srgbClr val="81C4FF">
                      <a:alpha val="100000"/>
                    </a:srgbClr>
                  </a:glow>
                </a:effectLst>
                <a:latin typeface="Times New Roman" panose="02020603050405020304"/>
                <a:ea typeface="Times New Roman" panose="02020603050405020304"/>
              </a:rPr>
              <a:t>5</a:t>
            </a:r>
            <a:endParaRPr lang="zh-CN" altLang="en-US" sz="2400" b="0" i="0">
              <a:ln w="5953">
                <a:solidFill>
                  <a:srgbClr val="2E75B6">
                    <a:alpha val="100000"/>
                  </a:srgbClr>
                </a:solidFill>
              </a:ln>
              <a:solidFill>
                <a:srgbClr val="000000">
                  <a:alpha val="100000"/>
                </a:srgbClr>
              </a:solidFill>
              <a:effectLst>
                <a:glow rad="47625">
                  <a:srgbClr val="81C4FF">
                    <a:alpha val="100000"/>
                  </a:srgbClr>
                </a:glow>
              </a:effectLst>
              <a:latin typeface="Times New Roman" panose="02020603050405020304"/>
              <a:ea typeface="Times New Roman" panose="02020603050405020304"/>
            </a:endParaRPr>
          </a:p>
        </p:txBody>
      </p:sp>
      <p:pic>
        <p:nvPicPr>
          <p:cNvPr id="8" name="图片1" title="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2"/>
          <a:srcRect l="1915" t="16549" r="82535" b="13732"/>
          <a:stretch>
            <a:fillRect/>
          </a:stretch>
        </p:blipFill>
        <p:spPr>
          <a:xfrm>
            <a:off x="11455241" y="6177896"/>
            <a:ext cx="523551" cy="489852"/>
          </a:xfrm>
          <a:prstGeom prst="rect">
            <a:avLst/>
          </a:prstGeom>
        </p:spPr>
      </p:pic>
      <p:sp>
        <p:nvSpPr>
          <p:cNvPr id="9" name="文本2" title=""/>
          <p:cNvSpPr txBox="1"/>
          <p:nvPr/>
        </p:nvSpPr>
        <p:spPr>
          <a:xfrm>
            <a:off x="284464" y="1302953"/>
            <a:ext cx="5811736" cy="3438839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5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A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新宋体" panose="02010609030101010101" charset="-122"/>
                <a:ea typeface="新宋体" panose="02010609030101010101" charset="-122"/>
              </a:rPr>
              <a:t>．甲电阻的阻值大于乙电阻的阻值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新宋体" panose="02010609030101010101" charset="-122"/>
              <a:ea typeface="新宋体" panose="02010609030101010101" charset="-122"/>
            </a:endParaRPr>
          </a:p>
          <a:p>
            <a:pPr marL="0" algn="l">
              <a:lnSpc>
                <a:spcPts val="35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B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新宋体" panose="02010609030101010101" charset="-122"/>
                <a:ea typeface="新宋体" panose="02010609030101010101" charset="-122"/>
              </a:rPr>
              <a:t>．两电阻串联时，甲、乙两端的电压之比为2：1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新宋体" panose="02010609030101010101" charset="-122"/>
              <a:ea typeface="新宋体" panose="02010609030101010101" charset="-122"/>
            </a:endParaRPr>
          </a:p>
          <a:p>
            <a:pPr marL="0" algn="l">
              <a:lnSpc>
                <a:spcPts val="35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C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新宋体" panose="02010609030101010101" charset="-122"/>
                <a:ea typeface="新宋体" panose="02010609030101010101" charset="-122"/>
              </a:rPr>
              <a:t>．两电阻串联时，通过甲、乙的电流之比为1：1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新宋体" panose="02010609030101010101" charset="-122"/>
              <a:ea typeface="新宋体" panose="02010609030101010101" charset="-122"/>
            </a:endParaRPr>
          </a:p>
          <a:p>
            <a:pPr marL="0" algn="l">
              <a:lnSpc>
                <a:spcPts val="35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D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新宋体" panose="02010609030101010101" charset="-122"/>
                <a:ea typeface="新宋体" panose="02010609030101010101" charset="-122"/>
              </a:rPr>
              <a:t>．两电阻并联时，通过甲、乙的电流之比为1：2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新宋体" panose="02010609030101010101" charset="-122"/>
              <a:ea typeface="新宋体" panose="02010609030101010101" charset="-122"/>
            </a:endParaRPr>
          </a:p>
        </p:txBody>
      </p:sp>
      <p:pic>
        <p:nvPicPr>
          <p:cNvPr id="10" name="图片2" title="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96363" y="4336637"/>
            <a:ext cx="2402681" cy="2193217"/>
          </a:xfrm>
          <a:prstGeom prst="rect">
            <a:avLst/>
          </a:prstGeom>
        </p:spPr>
      </p:pic>
      <p:sp>
        <p:nvSpPr>
          <p:cNvPr id="11" name="文本3" title=""/>
          <p:cNvSpPr txBox="1"/>
          <p:nvPr/>
        </p:nvSpPr>
        <p:spPr>
          <a:xfrm>
            <a:off x="6142472" y="208750"/>
            <a:ext cx="5812041" cy="2466499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500"/>
              </a:lnSpc>
            </a:pPr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电阻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R</a:t>
            </a:r>
            <a:r>
              <a:rPr lang="zh-CN" altLang="en-US" sz="2400" b="1" i="0" baseline="-2500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1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、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R</a:t>
            </a:r>
            <a:r>
              <a:rPr lang="zh-CN" altLang="en-US" sz="2400" b="1" i="0" baseline="-2500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2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以不同的方式组成如甲、乙两图所示电路，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R</a:t>
            </a:r>
            <a:r>
              <a:rPr lang="zh-CN" altLang="en-US" sz="2400" b="1" i="0" baseline="-2500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1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：R</a:t>
            </a:r>
            <a:r>
              <a:rPr lang="zh-CN" altLang="en-US" sz="2400" b="1" i="0" baseline="-2500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2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=2：1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。在两电路中，电源、电压表、电流表规格完全相同完好。闭合开关S，则下列说法正确的是（     ）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2" name="形状6" title=""/>
          <p:cNvSpPr txBox="1"/>
          <p:nvPr/>
        </p:nvSpPr>
        <p:spPr>
          <a:xfrm>
            <a:off x="6142101" y="362902"/>
            <a:ext cx="1074220" cy="376066"/>
          </a:xfrm>
          <a:custGeom>
            <a:gdLst>
              <a:gd name="connsiteX0" fmla="*/ 62678 w 1074220"/>
              <a:gd name="connsiteY0" fmla="*/ 0 h 376066"/>
              <a:gd name="connsiteX1" fmla="*/ 1011542 w 1074220"/>
              <a:gd name="connsiteY1" fmla="*/ 0 h 376066"/>
              <a:gd name="connsiteX2" fmla="*/ 1046158 w 1074220"/>
              <a:gd name="connsiteY2" fmla="*/ 0 h 376066"/>
              <a:gd name="connsiteX3" fmla="*/ 1074220 w 1074220"/>
              <a:gd name="connsiteY3" fmla="*/ 313388 h 376066"/>
              <a:gd name="connsiteX4" fmla="*/ 1074220 w 1074220"/>
              <a:gd name="connsiteY4" fmla="*/ 348004 h 376066"/>
              <a:gd name="connsiteX5" fmla="*/ 62678 w 1074220"/>
              <a:gd name="connsiteY5" fmla="*/ 376066 h 376066"/>
              <a:gd name="connsiteX6" fmla="*/ 28062 w 1074220"/>
              <a:gd name="connsiteY6" fmla="*/ 376066 h 376066"/>
              <a:gd name="connsiteX7" fmla="*/ 0 w 1074220"/>
              <a:gd name="connsiteY7" fmla="*/ 62678 h 376066"/>
              <a:gd name="connsiteX8" fmla="*/ 0 w 1074220"/>
              <a:gd name="connsiteY8" fmla="*/ 28062 h 3760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74220" h="376066">
                <a:moveTo>
                  <a:pt x="62678" y="0"/>
                </a:moveTo>
                <a:lnTo>
                  <a:pt x="1011542" y="0"/>
                </a:lnTo>
                <a:cubicBezTo>
                  <a:pt x="1046158" y="0"/>
                  <a:pt x="1074220" y="28062"/>
                  <a:pt x="1074220" y="62678"/>
                </a:cubicBezTo>
                <a:lnTo>
                  <a:pt x="1074220" y="313388"/>
                </a:lnTo>
                <a:cubicBezTo>
                  <a:pt x="1074220" y="348004"/>
                  <a:pt x="1046158" y="376066"/>
                  <a:pt x="1011542" y="376066"/>
                </a:cubicBezTo>
                <a:lnTo>
                  <a:pt x="62678" y="376066"/>
                </a:lnTo>
                <a:cubicBezTo>
                  <a:pt x="28062" y="376066"/>
                  <a:pt x="0" y="348004"/>
                  <a:pt x="0" y="313388"/>
                </a:cubicBezTo>
                <a:lnTo>
                  <a:pt x="0" y="62678"/>
                </a:lnTo>
                <a:cubicBezTo>
                  <a:pt x="0" y="28062"/>
                  <a:pt x="28062" y="0"/>
                  <a:pt x="62678" y="0"/>
                </a:cubicBezTo>
                <a:close/>
              </a:path>
            </a:pathLst>
          </a:cu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l"/>
            <a:r>
              <a:rPr lang="zh-CN" altLang="en-US" sz="2400" b="0" i="0">
                <a:ln w="5953">
                  <a:solidFill>
                    <a:srgbClr val="2E75B6">
                      <a:alpha val="100000"/>
                    </a:srgbClr>
                  </a:solidFill>
                </a:ln>
                <a:solidFill>
                  <a:srgbClr val="000000">
                    <a:alpha val="100000"/>
                  </a:srgbClr>
                </a:solidFill>
                <a:effectLst>
                  <a:glow rad="47625">
                    <a:srgbClr val="81C4FF">
                      <a:alpha val="100000"/>
                    </a:srgbClr>
                  </a:glow>
                </a:effectLst>
                <a:latin typeface="黑体" panose="02010609060101010101" charset="-122"/>
                <a:ea typeface="黑体" panose="02010609060101010101" charset="-122"/>
              </a:rPr>
              <a:t>例 </a:t>
            </a:r>
            <a:r>
              <a:rPr lang="zh-CN" altLang="en-US" sz="2400" b="0" i="0">
                <a:ln w="5953">
                  <a:solidFill>
                    <a:srgbClr val="2E75B6">
                      <a:alpha val="100000"/>
                    </a:srgbClr>
                  </a:solidFill>
                </a:ln>
                <a:solidFill>
                  <a:srgbClr val="000000">
                    <a:alpha val="100000"/>
                  </a:srgbClr>
                </a:solidFill>
                <a:effectLst>
                  <a:glow rad="47625">
                    <a:srgbClr val="81C4FF">
                      <a:alpha val="100000"/>
                    </a:srgbClr>
                  </a:glow>
                </a:effectLst>
                <a:latin typeface="Times New Roman" panose="02020603050405020304"/>
                <a:ea typeface="Times New Roman" panose="02020603050405020304"/>
              </a:rPr>
              <a:t>6</a:t>
            </a:r>
            <a:endParaRPr lang="zh-CN" altLang="en-US" sz="2400" b="0" i="0">
              <a:ln w="5953">
                <a:solidFill>
                  <a:srgbClr val="2E75B6">
                    <a:alpha val="100000"/>
                  </a:srgbClr>
                </a:solidFill>
              </a:ln>
              <a:solidFill>
                <a:srgbClr val="000000">
                  <a:alpha val="100000"/>
                </a:srgbClr>
              </a:solidFill>
              <a:effectLst>
                <a:glow rad="47625">
                  <a:srgbClr val="81C4FF">
                    <a:alpha val="100000"/>
                  </a:srgbClr>
                </a:glow>
              </a:effectLst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13" name="文本4" title=""/>
          <p:cNvSpPr txBox="1"/>
          <p:nvPr/>
        </p:nvSpPr>
        <p:spPr>
          <a:xfrm>
            <a:off x="6176477" y="2619870"/>
            <a:ext cx="5811736" cy="2121746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43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A.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电压表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V</a:t>
            </a:r>
            <a:r>
              <a:rPr lang="zh-CN" altLang="en-US" sz="2900" b="1" i="0" baseline="-2500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1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与电压表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V</a:t>
            </a:r>
            <a:r>
              <a:rPr lang="zh-CN" altLang="en-US" sz="2900" b="1" i="0" baseline="-2500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2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示数之比为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1：2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；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algn="l">
              <a:lnSpc>
                <a:spcPts val="43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B.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电压表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V</a:t>
            </a:r>
            <a:r>
              <a:rPr lang="zh-CN" altLang="en-US" sz="2900" b="1" i="0" baseline="-2500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1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与电压表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V</a:t>
            </a:r>
            <a:r>
              <a:rPr lang="zh-CN" altLang="en-US" sz="2900" b="1" i="0" baseline="-2500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2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示数之比为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2：1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；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algn="l">
              <a:lnSpc>
                <a:spcPts val="43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C.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电流表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A</a:t>
            </a:r>
            <a:r>
              <a:rPr lang="zh-CN" altLang="en-US" sz="2900" b="1" i="0" baseline="-2500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1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与电流表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A</a:t>
            </a:r>
            <a:r>
              <a:rPr lang="zh-CN" altLang="en-US" sz="2900" b="1" i="0" baseline="-2500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2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示数之比为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3：2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；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algn="l">
              <a:lnSpc>
                <a:spcPts val="43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D.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电流表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A</a:t>
            </a:r>
            <a:r>
              <a:rPr lang="zh-CN" altLang="en-US" sz="2900" b="1" i="0" baseline="-2500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1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与电流表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A</a:t>
            </a:r>
            <a:r>
              <a:rPr lang="zh-CN" altLang="en-US" sz="2900" b="1" i="0" baseline="-2500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2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示数之比为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2：1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14" name="图片3" title="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28510" y="4681176"/>
            <a:ext cx="3719817" cy="1848669"/>
          </a:xfrm>
          <a:prstGeom prst="rect">
            <a:avLst/>
          </a:prstGeom>
        </p:spPr>
      </p:pic>
      <p:sp>
        <p:nvSpPr>
          <p:cNvPr id="15" name="文本5" title=""/>
          <p:cNvSpPr txBox="1"/>
          <p:nvPr/>
        </p:nvSpPr>
        <p:spPr>
          <a:xfrm>
            <a:off x="3829993" y="643157"/>
            <a:ext cx="428371" cy="659829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8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C</a:t>
            </a:r>
            <a:endParaRPr lang="zh-CN" altLang="en-US" sz="28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3" grpId="0" animBg="1"/>
      <p:bldP spid="14" grpId="0" animBg="1"/>
      <p:bldP spid="1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形状4" title=""/>
          <p:cNvSpPr txBox="1"/>
          <p:nvPr/>
        </p:nvSpPr>
        <p:spPr>
          <a:xfrm>
            <a:off x="3951970" y="-352"/>
            <a:ext cx="4289298" cy="359026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2500" b="0" i="0">
                <a:ln w="4762">
                  <a:solidFill>
                    <a:srgbClr val="236BAD">
                      <a:alpha val="100000"/>
                    </a:srgbClr>
                  </a:solidFill>
                </a:ln>
                <a:solidFill>
                  <a:srgbClr val="FFFFFF">
                    <a:alpha val="100000"/>
                  </a:srgbClr>
                </a:solidFill>
                <a:effectLst>
                  <a:glow rad="38100">
                    <a:srgbClr val="81C4FF">
                      <a:alpha val="100000"/>
                    </a:srgbClr>
                  </a:glow>
                  <a:outerShdw blurRad="9525" dir="13500000" sy="23000" kx="1200000" algn="br" rotWithShape="0">
                    <a:srgbClr val="236BAD">
                      <a:alpha val="100000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五、动态电路——开关类</a:t>
            </a:r>
            <a:endParaRPr lang="zh-CN" altLang="en-US" sz="2500" b="0" i="0">
              <a:ln w="4762">
                <a:solidFill>
                  <a:srgbClr val="236BAD">
                    <a:alpha val="100000"/>
                  </a:srgbClr>
                </a:solidFill>
              </a:ln>
              <a:solidFill>
                <a:srgbClr val="FFFFFF">
                  <a:alpha val="100000"/>
                </a:srgbClr>
              </a:solidFill>
              <a:effectLst>
                <a:glow rad="38100">
                  <a:srgbClr val="81C4FF">
                    <a:alpha val="100000"/>
                  </a:srgbClr>
                </a:glow>
                <a:outerShdw blurRad="9525" dir="13500000" sy="23000" kx="1200000" algn="br" rotWithShape="0">
                  <a:srgbClr val="236BAD">
                    <a:alpha val="100000"/>
                  </a:srgbClr>
                </a:outerShdw>
              </a:effectLst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6" name="文本1" title=""/>
          <p:cNvSpPr txBox="1"/>
          <p:nvPr/>
        </p:nvSpPr>
        <p:spPr>
          <a:xfrm>
            <a:off x="284521" y="208636"/>
            <a:ext cx="11641931" cy="1094422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5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如图所示的电路中，先断开 S2，同时闭合 S1和 S3，两电表均有示数；再断开S1和S3并闭合 S2，则下面判断正确的是（ ）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" name="形状5" title=""/>
          <p:cNvSpPr txBox="1"/>
          <p:nvPr/>
        </p:nvSpPr>
        <p:spPr>
          <a:xfrm>
            <a:off x="284150" y="362788"/>
            <a:ext cx="855145" cy="376066"/>
          </a:xfrm>
          <a:custGeom>
            <a:gdLst>
              <a:gd name="connsiteX0" fmla="*/ 62678 w 855145"/>
              <a:gd name="connsiteY0" fmla="*/ 0 h 376066"/>
              <a:gd name="connsiteX1" fmla="*/ 792467 w 855145"/>
              <a:gd name="connsiteY1" fmla="*/ 0 h 376066"/>
              <a:gd name="connsiteX2" fmla="*/ 827083 w 855145"/>
              <a:gd name="connsiteY2" fmla="*/ 0 h 376066"/>
              <a:gd name="connsiteX3" fmla="*/ 855145 w 855145"/>
              <a:gd name="connsiteY3" fmla="*/ 313388 h 376066"/>
              <a:gd name="connsiteX4" fmla="*/ 855145 w 855145"/>
              <a:gd name="connsiteY4" fmla="*/ 348004 h 376066"/>
              <a:gd name="connsiteX5" fmla="*/ 62678 w 855145"/>
              <a:gd name="connsiteY5" fmla="*/ 376066 h 376066"/>
              <a:gd name="connsiteX6" fmla="*/ 28062 w 855145"/>
              <a:gd name="connsiteY6" fmla="*/ 376066 h 376066"/>
              <a:gd name="connsiteX7" fmla="*/ 0 w 855145"/>
              <a:gd name="connsiteY7" fmla="*/ 62678 h 376066"/>
              <a:gd name="connsiteX8" fmla="*/ 0 w 855145"/>
              <a:gd name="connsiteY8" fmla="*/ 28062 h 3760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55145" h="376066">
                <a:moveTo>
                  <a:pt x="62678" y="0"/>
                </a:moveTo>
                <a:lnTo>
                  <a:pt x="792467" y="0"/>
                </a:lnTo>
                <a:cubicBezTo>
                  <a:pt x="827083" y="0"/>
                  <a:pt x="855145" y="28062"/>
                  <a:pt x="855145" y="62678"/>
                </a:cubicBezTo>
                <a:lnTo>
                  <a:pt x="855145" y="313388"/>
                </a:lnTo>
                <a:cubicBezTo>
                  <a:pt x="855145" y="348004"/>
                  <a:pt x="827083" y="376066"/>
                  <a:pt x="792467" y="376066"/>
                </a:cubicBezTo>
                <a:lnTo>
                  <a:pt x="62678" y="376066"/>
                </a:lnTo>
                <a:cubicBezTo>
                  <a:pt x="28062" y="376066"/>
                  <a:pt x="0" y="348004"/>
                  <a:pt x="0" y="313388"/>
                </a:cubicBezTo>
                <a:lnTo>
                  <a:pt x="0" y="62678"/>
                </a:lnTo>
                <a:cubicBezTo>
                  <a:pt x="0" y="28062"/>
                  <a:pt x="28062" y="0"/>
                  <a:pt x="62678" y="0"/>
                </a:cubicBezTo>
                <a:close/>
              </a:path>
            </a:pathLst>
          </a:cu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2400" b="0" i="0">
                <a:ln w="5953">
                  <a:solidFill>
                    <a:srgbClr val="2E75B6">
                      <a:alpha val="100000"/>
                    </a:srgbClr>
                  </a:solidFill>
                </a:ln>
                <a:solidFill>
                  <a:srgbClr val="000000">
                    <a:alpha val="100000"/>
                  </a:srgbClr>
                </a:solidFill>
                <a:effectLst>
                  <a:glow rad="47625">
                    <a:srgbClr val="81C4FF">
                      <a:alpha val="100000"/>
                    </a:srgbClr>
                  </a:glow>
                </a:effectLst>
                <a:latin typeface="黑体" panose="02010609060101010101" charset="-122"/>
                <a:ea typeface="黑体" panose="02010609060101010101" charset="-122"/>
              </a:rPr>
              <a:t>例 7</a:t>
            </a:r>
            <a:endParaRPr lang="zh-CN" altLang="en-US" sz="2400" b="0" i="0">
              <a:ln w="5953">
                <a:solidFill>
                  <a:srgbClr val="2E75B6">
                    <a:alpha val="100000"/>
                  </a:srgbClr>
                </a:solidFill>
              </a:ln>
              <a:solidFill>
                <a:srgbClr val="000000">
                  <a:alpha val="100000"/>
                </a:srgbClr>
              </a:solidFill>
              <a:effectLst>
                <a:glow rad="47625">
                  <a:srgbClr val="81C4FF">
                    <a:alpha val="100000"/>
                  </a:srgbClr>
                </a:glow>
              </a:effectLst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8" name="图片1" title="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2"/>
          <a:srcRect l="1915" t="16549" r="82535" b="13732"/>
          <a:stretch>
            <a:fillRect/>
          </a:stretch>
        </p:blipFill>
        <p:spPr>
          <a:xfrm>
            <a:off x="11455241" y="6177896"/>
            <a:ext cx="523551" cy="489852"/>
          </a:xfrm>
          <a:prstGeom prst="rect">
            <a:avLst/>
          </a:prstGeom>
        </p:spPr>
      </p:pic>
      <p:sp>
        <p:nvSpPr>
          <p:cNvPr id="9" name="文本2" title=""/>
          <p:cNvSpPr txBox="1"/>
          <p:nvPr/>
        </p:nvSpPr>
        <p:spPr>
          <a:xfrm>
            <a:off x="365627" y="1293524"/>
            <a:ext cx="6957727" cy="1998345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5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A．电流表示数变小，电压表示数变大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algn="l">
              <a:lnSpc>
                <a:spcPts val="35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B．电流表示数变大，电压表示数变小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algn="l">
              <a:lnSpc>
                <a:spcPts val="35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C．电压表示数和电流表示数的比值变大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algn="l">
              <a:lnSpc>
                <a:spcPts val="35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D．电压表示数和电流表示数的比值变小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10" name="图片2" title="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74775" y="1018708"/>
            <a:ext cx="3831450" cy="2690812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形状4" title=""/>
          <p:cNvSpPr txBox="1"/>
          <p:nvPr/>
        </p:nvSpPr>
        <p:spPr>
          <a:xfrm>
            <a:off x="3951970" y="-352"/>
            <a:ext cx="4289298" cy="359026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2500" b="0" i="0">
                <a:ln w="4762">
                  <a:solidFill>
                    <a:srgbClr val="236BAD">
                      <a:alpha val="100000"/>
                    </a:srgbClr>
                  </a:solidFill>
                </a:ln>
                <a:solidFill>
                  <a:srgbClr val="FFFFFF">
                    <a:alpha val="100000"/>
                  </a:srgbClr>
                </a:solidFill>
                <a:effectLst>
                  <a:glow rad="38100">
                    <a:srgbClr val="81C4FF">
                      <a:alpha val="100000"/>
                    </a:srgbClr>
                  </a:glow>
                  <a:outerShdw blurRad="9525" dir="13500000" sy="23000" kx="1200000" algn="br" rotWithShape="0">
                    <a:srgbClr val="236BAD">
                      <a:alpha val="100000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五、动态电路——滑片类</a:t>
            </a:r>
            <a:endParaRPr lang="zh-CN" altLang="en-US" sz="2500" b="0" i="0">
              <a:ln w="4762">
                <a:solidFill>
                  <a:srgbClr val="236BAD">
                    <a:alpha val="100000"/>
                  </a:srgbClr>
                </a:solidFill>
              </a:ln>
              <a:solidFill>
                <a:srgbClr val="FFFFFF">
                  <a:alpha val="100000"/>
                </a:srgbClr>
              </a:solidFill>
              <a:effectLst>
                <a:glow rad="38100">
                  <a:srgbClr val="81C4FF">
                    <a:alpha val="100000"/>
                  </a:srgbClr>
                </a:glow>
                <a:outerShdw blurRad="9525" dir="13500000" sy="23000" kx="1200000" algn="br" rotWithShape="0">
                  <a:srgbClr val="236BAD">
                    <a:alpha val="100000"/>
                  </a:srgbClr>
                </a:outerShdw>
              </a:effectLst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6" name="文本1" title=""/>
          <p:cNvSpPr txBox="1"/>
          <p:nvPr/>
        </p:nvSpPr>
        <p:spPr>
          <a:xfrm>
            <a:off x="284521" y="208636"/>
            <a:ext cx="11637613" cy="1563425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500"/>
              </a:lnSpc>
            </a:pPr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电如图甲所示，电源电压保持不变，闭合开关时，滑动变阻器的滑片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P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从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b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端滑到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a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端，电压表示数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U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与电流表示数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I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的变化关系如图乙所示，下列说法不正确的是（     ）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" name="形状5" title=""/>
          <p:cNvSpPr txBox="1"/>
          <p:nvPr/>
        </p:nvSpPr>
        <p:spPr>
          <a:xfrm>
            <a:off x="284150" y="362788"/>
            <a:ext cx="855145" cy="376066"/>
          </a:xfrm>
          <a:custGeom>
            <a:gdLst>
              <a:gd name="connsiteX0" fmla="*/ 62678 w 855145"/>
              <a:gd name="connsiteY0" fmla="*/ 0 h 376066"/>
              <a:gd name="connsiteX1" fmla="*/ 792467 w 855145"/>
              <a:gd name="connsiteY1" fmla="*/ 0 h 376066"/>
              <a:gd name="connsiteX2" fmla="*/ 827083 w 855145"/>
              <a:gd name="connsiteY2" fmla="*/ 0 h 376066"/>
              <a:gd name="connsiteX3" fmla="*/ 855145 w 855145"/>
              <a:gd name="connsiteY3" fmla="*/ 313388 h 376066"/>
              <a:gd name="connsiteX4" fmla="*/ 855145 w 855145"/>
              <a:gd name="connsiteY4" fmla="*/ 348004 h 376066"/>
              <a:gd name="connsiteX5" fmla="*/ 62678 w 855145"/>
              <a:gd name="connsiteY5" fmla="*/ 376066 h 376066"/>
              <a:gd name="connsiteX6" fmla="*/ 28062 w 855145"/>
              <a:gd name="connsiteY6" fmla="*/ 376066 h 376066"/>
              <a:gd name="connsiteX7" fmla="*/ 0 w 855145"/>
              <a:gd name="connsiteY7" fmla="*/ 62678 h 376066"/>
              <a:gd name="connsiteX8" fmla="*/ 0 w 855145"/>
              <a:gd name="connsiteY8" fmla="*/ 28062 h 3760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55145" h="376066">
                <a:moveTo>
                  <a:pt x="62678" y="0"/>
                </a:moveTo>
                <a:lnTo>
                  <a:pt x="792467" y="0"/>
                </a:lnTo>
                <a:cubicBezTo>
                  <a:pt x="827083" y="0"/>
                  <a:pt x="855145" y="28062"/>
                  <a:pt x="855145" y="62678"/>
                </a:cubicBezTo>
                <a:lnTo>
                  <a:pt x="855145" y="313388"/>
                </a:lnTo>
                <a:cubicBezTo>
                  <a:pt x="855145" y="348004"/>
                  <a:pt x="827083" y="376066"/>
                  <a:pt x="792467" y="376066"/>
                </a:cubicBezTo>
                <a:lnTo>
                  <a:pt x="62678" y="376066"/>
                </a:lnTo>
                <a:cubicBezTo>
                  <a:pt x="28062" y="376066"/>
                  <a:pt x="0" y="348004"/>
                  <a:pt x="0" y="313388"/>
                </a:cubicBezTo>
                <a:lnTo>
                  <a:pt x="0" y="62678"/>
                </a:lnTo>
                <a:cubicBezTo>
                  <a:pt x="0" y="28062"/>
                  <a:pt x="28062" y="0"/>
                  <a:pt x="62678" y="0"/>
                </a:cubicBezTo>
                <a:close/>
              </a:path>
            </a:pathLst>
          </a:cu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2400" b="0" i="0">
                <a:ln w="5953">
                  <a:solidFill>
                    <a:srgbClr val="2E75B6">
                      <a:alpha val="100000"/>
                    </a:srgbClr>
                  </a:solidFill>
                </a:ln>
                <a:solidFill>
                  <a:srgbClr val="000000">
                    <a:alpha val="100000"/>
                  </a:srgbClr>
                </a:solidFill>
                <a:effectLst>
                  <a:glow rad="47625">
                    <a:srgbClr val="81C4FF">
                      <a:alpha val="100000"/>
                    </a:srgbClr>
                  </a:glow>
                </a:effectLst>
                <a:latin typeface="黑体" panose="02010609060101010101" charset="-122"/>
                <a:ea typeface="黑体" panose="02010609060101010101" charset="-122"/>
              </a:rPr>
              <a:t>例 8</a:t>
            </a:r>
            <a:endParaRPr lang="zh-CN" altLang="en-US" sz="2400" b="0" i="0">
              <a:ln w="5953">
                <a:solidFill>
                  <a:srgbClr val="2E75B6">
                    <a:alpha val="100000"/>
                  </a:srgbClr>
                </a:solidFill>
              </a:ln>
              <a:solidFill>
                <a:srgbClr val="000000">
                  <a:alpha val="100000"/>
                </a:srgbClr>
              </a:solidFill>
              <a:effectLst>
                <a:glow rad="47625">
                  <a:srgbClr val="81C4FF">
                    <a:alpha val="100000"/>
                  </a:srgbClr>
                </a:glow>
              </a:effectLst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8" name="文本2" title=""/>
          <p:cNvSpPr txBox="1"/>
          <p:nvPr/>
        </p:nvSpPr>
        <p:spPr>
          <a:xfrm>
            <a:off x="478355" y="1771726"/>
            <a:ext cx="7107746" cy="2034123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5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A.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电源电压是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9V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；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algn="l">
              <a:lnSpc>
                <a:spcPts val="35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B.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定值电阻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R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的阻值是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6Ω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；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algn="l">
              <a:lnSpc>
                <a:spcPts val="35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C.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滑动变阻器的最大阻值是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18Ω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；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algn="l">
              <a:lnSpc>
                <a:spcPts val="35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D.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滑动变阻器滑片滑到中点时电流表示数为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0.75A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；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9" name="图片1" title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3442" y="1430284"/>
            <a:ext cx="4209450" cy="1983038"/>
          </a:xfrm>
          <a:prstGeom prst="rect">
            <a:avLst/>
          </a:prstGeom>
        </p:spPr>
      </p:pic>
      <p:grpSp>
        <p:nvGrpSpPr>
          <p:cNvPr id="10" name="组合1" title=""/>
          <p:cNvGrpSpPr/>
          <p:nvPr/>
        </p:nvGrpSpPr>
        <p:grpSpPr>
          <a:xfrm>
            <a:off x="7594368" y="4026998"/>
            <a:ext cx="4192010" cy="2514924"/>
            <a:chExt cx="4192010" cy="2514924"/>
          </a:xfrm>
        </p:grpSpPr>
        <p:sp>
          <p:nvSpPr>
            <p:cNvPr id="11" name="形状6"/>
            <p:cNvSpPr txBox="1"/>
            <p:nvPr/>
          </p:nvSpPr>
          <p:spPr>
            <a:xfrm>
              <a:off x="0" y="0"/>
              <a:ext cx="4192010" cy="2514924"/>
            </a:xfrm>
            <a:custGeom>
              <a:gdLst>
                <a:gd name="connsiteX0" fmla="*/ 62992 w 4192010"/>
                <a:gd name="connsiteY0" fmla="*/ 0 h 2514924"/>
                <a:gd name="connsiteX1" fmla="*/ 4129018 w 4192010"/>
                <a:gd name="connsiteY1" fmla="*/ 0 h 2514924"/>
                <a:gd name="connsiteX2" fmla="*/ 4163807 w 4192010"/>
                <a:gd name="connsiteY2" fmla="*/ 0 h 2514924"/>
                <a:gd name="connsiteX3" fmla="*/ 4192010 w 4192010"/>
                <a:gd name="connsiteY3" fmla="*/ 2451932 h 2514924"/>
                <a:gd name="connsiteX4" fmla="*/ 4192009 w 4192010"/>
                <a:gd name="connsiteY4" fmla="*/ 2486721 h 2514924"/>
                <a:gd name="connsiteX5" fmla="*/ 62992 w 4192010"/>
                <a:gd name="connsiteY5" fmla="*/ 2514924 h 2514924"/>
                <a:gd name="connsiteX6" fmla="*/ 28202 w 4192010"/>
                <a:gd name="connsiteY6" fmla="*/ 2514924 h 2514924"/>
                <a:gd name="connsiteX7" fmla="*/ 0 w 4192010"/>
                <a:gd name="connsiteY7" fmla="*/ 62992 h 2514924"/>
                <a:gd name="connsiteX8" fmla="*/ 0 w 4192010"/>
                <a:gd name="connsiteY8" fmla="*/ 28202 h 2514924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192010" h="2514924">
                  <a:moveTo>
                    <a:pt x="62992" y="0"/>
                  </a:moveTo>
                  <a:lnTo>
                    <a:pt x="4129018" y="0"/>
                  </a:lnTo>
                  <a:cubicBezTo>
                    <a:pt x="4163807" y="0"/>
                    <a:pt x="4192009" y="28202"/>
                    <a:pt x="4192010" y="62992"/>
                  </a:cubicBezTo>
                  <a:lnTo>
                    <a:pt x="4192010" y="2451932"/>
                  </a:lnTo>
                  <a:cubicBezTo>
                    <a:pt x="4192009" y="2486721"/>
                    <a:pt x="4163807" y="2514924"/>
                    <a:pt x="4129018" y="2514924"/>
                  </a:cubicBezTo>
                  <a:lnTo>
                    <a:pt x="62992" y="2514924"/>
                  </a:lnTo>
                  <a:cubicBezTo>
                    <a:pt x="28202" y="2514924"/>
                    <a:pt x="0" y="2486721"/>
                    <a:pt x="0" y="2451932"/>
                  </a:cubicBezTo>
                  <a:lnTo>
                    <a:pt x="0" y="62992"/>
                  </a:lnTo>
                  <a:cubicBezTo>
                    <a:pt x="0" y="28202"/>
                    <a:pt x="28202" y="0"/>
                    <a:pt x="62992" y="0"/>
                  </a:cubicBezTo>
                  <a:close/>
                </a:path>
              </a:pathLst>
            </a:custGeom>
            <a:solidFill>
              <a:srgbClr val="FFFFFF">
                <a:alpha val="0"/>
              </a:srgbClr>
            </a:solidFill>
            <a:ln w="19050">
              <a:solidFill>
                <a:srgbClr val="AA00FF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2" name="形状7"/>
            <p:cNvSpPr txBox="1"/>
            <p:nvPr/>
          </p:nvSpPr>
          <p:spPr>
            <a:xfrm flipV="1">
              <a:off x="242211" y="592660"/>
              <a:ext cx="3581011" cy="1191"/>
            </a:xfrm>
            <a:prstGeom prst="line">
              <a:avLst/>
            </a:prstGeom>
            <a:ln w="19050">
              <a:solidFill>
                <a:srgbClr val="AA00FF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</p:grpSp>
      <p:sp>
        <p:nvSpPr>
          <p:cNvPr id="13" name="文本3" title=""/>
          <p:cNvSpPr txBox="1"/>
          <p:nvPr/>
        </p:nvSpPr>
        <p:spPr>
          <a:xfrm>
            <a:off x="7767761" y="4590212"/>
            <a:ext cx="3819525" cy="592772"/>
          </a:xfrm>
          <a:prstGeom prst="rect">
            <a:avLst/>
          </a:prstGeom>
          <a:noFill/>
        </p:spPr>
        <p:txBody>
          <a:bodyPr anchor="ctr"/>
          <a:lstStyle/>
          <a:p>
            <a:pPr marL="0" algn="l"/>
            <a:r>
              <a:rPr lang="zh-CN" altLang="en-US" sz="2400" b="1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①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effectLst>
                  <a:outerShdw blurRad="76200" dist="47625" dir="5400000" rotWithShape="0">
                    <a:srgbClr val="000000">
                      <a:alpha val="40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分析电路串并联；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effectLst>
                <a:outerShdw blurRad="76200" dist="47625" dir="5400000" rotWithShape="0">
                  <a:srgbClr val="000000">
                    <a:alpha val="40000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文本4" title=""/>
          <p:cNvSpPr txBox="1"/>
          <p:nvPr/>
        </p:nvSpPr>
        <p:spPr>
          <a:xfrm>
            <a:off x="7767076" y="4036676"/>
            <a:ext cx="1839039" cy="615547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3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effectLst>
                  <a:outerShdw blurRad="76200" dist="47625" dir="5400000" rotWithShape="0">
                    <a:srgbClr val="000000">
                      <a:alpha val="40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解题步骤：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effectLst>
                <a:outerShdw blurRad="76200" dist="47625" dir="5400000" rotWithShape="0">
                  <a:srgbClr val="000000">
                    <a:alpha val="40000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文本5" title=""/>
          <p:cNvSpPr txBox="1"/>
          <p:nvPr/>
        </p:nvSpPr>
        <p:spPr>
          <a:xfrm>
            <a:off x="7768352" y="5038077"/>
            <a:ext cx="3819163" cy="592772"/>
          </a:xfrm>
          <a:prstGeom prst="rect">
            <a:avLst/>
          </a:prstGeom>
          <a:noFill/>
        </p:spPr>
        <p:txBody>
          <a:bodyPr anchor="ctr"/>
          <a:lstStyle/>
          <a:p>
            <a:pPr marL="0" algn="l"/>
            <a:r>
              <a:rPr lang="zh-CN" altLang="en-US" sz="2400" b="1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②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effectLst>
                  <a:outerShdw blurRad="76200" dist="47625" dir="5400000" rotWithShape="0">
                    <a:srgbClr val="000000">
                      <a:alpha val="40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分析电表测量对象；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effectLst>
                <a:outerShdw blurRad="76200" dist="47625" dir="5400000" rotWithShape="0">
                  <a:srgbClr val="000000">
                    <a:alpha val="40000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文本6" title=""/>
          <p:cNvSpPr txBox="1"/>
          <p:nvPr/>
        </p:nvSpPr>
        <p:spPr>
          <a:xfrm>
            <a:off x="7767999" y="5510517"/>
            <a:ext cx="3819163" cy="995045"/>
          </a:xfrm>
          <a:prstGeom prst="rect">
            <a:avLst/>
          </a:prstGeom>
          <a:noFill/>
        </p:spPr>
        <p:txBody>
          <a:bodyPr anchor="ctr"/>
          <a:lstStyle/>
          <a:p>
            <a:pPr marL="0" algn="l"/>
            <a:r>
              <a:rPr lang="zh-CN" altLang="en-US" sz="2400" b="1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③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effectLst>
                  <a:outerShdw blurRad="76200" dist="47625" dir="5400000" rotWithShape="0">
                    <a:srgbClr val="000000">
                      <a:alpha val="40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分析开关或滑动变阻器变化后，电表示数变化；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effectLst>
                <a:outerShdw blurRad="76200" dist="47625" dir="5400000" rotWithShape="0">
                  <a:srgbClr val="000000">
                    <a:alpha val="40000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7" name="图片2" title="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3"/>
          <a:srcRect l="1915" t="16549" r="82535" b="13732"/>
          <a:stretch>
            <a:fillRect/>
          </a:stretch>
        </p:blipFill>
        <p:spPr>
          <a:xfrm>
            <a:off x="11455241" y="6177896"/>
            <a:ext cx="523551" cy="489852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8" grpId="0" animBg="1"/>
      <p:bldP spid="9" grpId="0" animBg="1"/>
      <p:bldP spid="10" grpId="0" animBg="1"/>
      <p:bldP spid="14" grpId="0" animBg="1"/>
      <p:bldP spid="13" grpId="0" animBg="1"/>
      <p:bldP spid="15" grpId="0" animBg="1"/>
      <p:bldP spid="1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形状4" title=""/>
          <p:cNvSpPr txBox="1"/>
          <p:nvPr/>
        </p:nvSpPr>
        <p:spPr>
          <a:xfrm>
            <a:off x="3951970" y="-352"/>
            <a:ext cx="4289298" cy="359026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2500" b="0" i="0">
                <a:ln w="4762">
                  <a:solidFill>
                    <a:srgbClr val="236BAD">
                      <a:alpha val="100000"/>
                    </a:srgbClr>
                  </a:solidFill>
                </a:ln>
                <a:solidFill>
                  <a:srgbClr val="FFFFFF">
                    <a:alpha val="100000"/>
                  </a:srgbClr>
                </a:solidFill>
                <a:effectLst>
                  <a:glow rad="38100">
                    <a:srgbClr val="81C4FF">
                      <a:alpha val="100000"/>
                    </a:srgbClr>
                  </a:glow>
                  <a:outerShdw blurRad="9525" dir="13500000" sy="23000" kx="1200000" algn="br" rotWithShape="0">
                    <a:srgbClr val="236BAD">
                      <a:alpha val="100000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五、动态电路——极值问题</a:t>
            </a:r>
            <a:endParaRPr lang="zh-CN" altLang="en-US" sz="2500" b="0" i="0">
              <a:ln w="4762">
                <a:solidFill>
                  <a:srgbClr val="236BAD">
                    <a:alpha val="100000"/>
                  </a:srgbClr>
                </a:solidFill>
              </a:ln>
              <a:solidFill>
                <a:srgbClr val="FFFFFF">
                  <a:alpha val="100000"/>
                </a:srgbClr>
              </a:solidFill>
              <a:effectLst>
                <a:glow rad="38100">
                  <a:srgbClr val="81C4FF">
                    <a:alpha val="100000"/>
                  </a:srgbClr>
                </a:glow>
                <a:outerShdw blurRad="9525" dir="13500000" sy="23000" kx="1200000" algn="br" rotWithShape="0">
                  <a:srgbClr val="236BAD">
                    <a:alpha val="100000"/>
                  </a:srgbClr>
                </a:outerShdw>
              </a:effectLst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6" name="文本1" title=""/>
          <p:cNvSpPr txBox="1"/>
          <p:nvPr/>
        </p:nvSpPr>
        <p:spPr>
          <a:xfrm>
            <a:off x="277940" y="179432"/>
            <a:ext cx="11637613" cy="2440294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44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如图所示，电源电压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6V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恒定不变，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R</a:t>
            </a:r>
            <a:r>
              <a:rPr lang="zh-CN" altLang="en-US" sz="3000" b="1" i="0" baseline="-2500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1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阻值为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15Ω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，电流表量程为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0～0.6A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algn="l"/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(1)开关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S、S</a:t>
            </a:r>
            <a:r>
              <a:rPr lang="zh-CN" altLang="en-US" sz="3000" b="1" i="0" baseline="-2500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1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都闭合，滑片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P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不能移到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a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端的原因是会造成电路______(选填“通路”“短路”“断路”)；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algn="l"/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(2)开关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S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闭合、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S</a:t>
            </a:r>
            <a:r>
              <a:rPr lang="zh-CN" altLang="en-US" sz="3000" b="1" i="0" baseline="-2500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1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断开时，求电流表示数；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algn="l"/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(3)开关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S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、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S</a:t>
            </a:r>
            <a:r>
              <a:rPr lang="zh-CN" altLang="en-US" sz="3000" b="1" i="0" baseline="-2500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1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都闭合时，为了使电流表的示数不超量程，求变阻器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R</a:t>
            </a:r>
            <a:r>
              <a:rPr lang="zh-CN" altLang="en-US" sz="3000" b="1" i="0" baseline="-2500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2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连入电路的最小阻值。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" name="形状5" title=""/>
          <p:cNvSpPr txBox="1"/>
          <p:nvPr/>
        </p:nvSpPr>
        <p:spPr>
          <a:xfrm>
            <a:off x="284150" y="362788"/>
            <a:ext cx="855145" cy="376066"/>
          </a:xfrm>
          <a:custGeom>
            <a:gdLst>
              <a:gd name="connsiteX0" fmla="*/ 62678 w 855145"/>
              <a:gd name="connsiteY0" fmla="*/ 0 h 376066"/>
              <a:gd name="connsiteX1" fmla="*/ 792467 w 855145"/>
              <a:gd name="connsiteY1" fmla="*/ 0 h 376066"/>
              <a:gd name="connsiteX2" fmla="*/ 827083 w 855145"/>
              <a:gd name="connsiteY2" fmla="*/ 0 h 376066"/>
              <a:gd name="connsiteX3" fmla="*/ 855145 w 855145"/>
              <a:gd name="connsiteY3" fmla="*/ 313388 h 376066"/>
              <a:gd name="connsiteX4" fmla="*/ 855145 w 855145"/>
              <a:gd name="connsiteY4" fmla="*/ 348004 h 376066"/>
              <a:gd name="connsiteX5" fmla="*/ 62678 w 855145"/>
              <a:gd name="connsiteY5" fmla="*/ 376066 h 376066"/>
              <a:gd name="connsiteX6" fmla="*/ 28062 w 855145"/>
              <a:gd name="connsiteY6" fmla="*/ 376066 h 376066"/>
              <a:gd name="connsiteX7" fmla="*/ 0 w 855145"/>
              <a:gd name="connsiteY7" fmla="*/ 62678 h 376066"/>
              <a:gd name="connsiteX8" fmla="*/ 0 w 855145"/>
              <a:gd name="connsiteY8" fmla="*/ 28062 h 3760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55145" h="376066">
                <a:moveTo>
                  <a:pt x="62678" y="0"/>
                </a:moveTo>
                <a:lnTo>
                  <a:pt x="792467" y="0"/>
                </a:lnTo>
                <a:cubicBezTo>
                  <a:pt x="827083" y="0"/>
                  <a:pt x="855145" y="28062"/>
                  <a:pt x="855145" y="62678"/>
                </a:cubicBezTo>
                <a:lnTo>
                  <a:pt x="855145" y="313388"/>
                </a:lnTo>
                <a:cubicBezTo>
                  <a:pt x="855145" y="348004"/>
                  <a:pt x="827083" y="376066"/>
                  <a:pt x="792467" y="376066"/>
                </a:cubicBezTo>
                <a:lnTo>
                  <a:pt x="62678" y="376066"/>
                </a:lnTo>
                <a:cubicBezTo>
                  <a:pt x="28062" y="376066"/>
                  <a:pt x="0" y="348004"/>
                  <a:pt x="0" y="313388"/>
                </a:cubicBezTo>
                <a:lnTo>
                  <a:pt x="0" y="62678"/>
                </a:lnTo>
                <a:cubicBezTo>
                  <a:pt x="0" y="28062"/>
                  <a:pt x="28062" y="0"/>
                  <a:pt x="62678" y="0"/>
                </a:cubicBezTo>
                <a:close/>
              </a:path>
            </a:pathLst>
          </a:cu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2400" b="0" i="0">
                <a:ln w="5953">
                  <a:solidFill>
                    <a:srgbClr val="2E75B6">
                      <a:alpha val="100000"/>
                    </a:srgbClr>
                  </a:solidFill>
                </a:ln>
                <a:solidFill>
                  <a:srgbClr val="000000">
                    <a:alpha val="100000"/>
                  </a:srgbClr>
                </a:solidFill>
                <a:effectLst>
                  <a:glow rad="47625">
                    <a:srgbClr val="81C4FF">
                      <a:alpha val="100000"/>
                    </a:srgbClr>
                  </a:glow>
                </a:effectLst>
                <a:latin typeface="黑体" panose="02010609060101010101" charset="-122"/>
                <a:ea typeface="黑体" panose="02010609060101010101" charset="-122"/>
              </a:rPr>
              <a:t>例 9</a:t>
            </a:r>
            <a:endParaRPr lang="zh-CN" altLang="en-US" sz="2400" b="0" i="0">
              <a:ln w="5953">
                <a:solidFill>
                  <a:srgbClr val="2E75B6">
                    <a:alpha val="100000"/>
                  </a:srgbClr>
                </a:solidFill>
              </a:ln>
              <a:solidFill>
                <a:srgbClr val="000000">
                  <a:alpha val="100000"/>
                </a:srgbClr>
              </a:solidFill>
              <a:effectLst>
                <a:glow rad="47625">
                  <a:srgbClr val="81C4FF">
                    <a:alpha val="100000"/>
                  </a:srgbClr>
                </a:glow>
              </a:effectLst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8" name="图片1" title="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2"/>
          <a:srcRect l="1915" t="16549" r="82535" b="13732"/>
          <a:stretch>
            <a:fillRect/>
          </a:stretch>
        </p:blipFill>
        <p:spPr>
          <a:xfrm>
            <a:off x="11455241" y="6177896"/>
            <a:ext cx="523551" cy="489852"/>
          </a:xfrm>
          <a:prstGeom prst="rect">
            <a:avLst/>
          </a:prstGeom>
        </p:spPr>
      </p:pic>
      <p:pic>
        <p:nvPicPr>
          <p:cNvPr id="9" name="图片2" title="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15210" y="2734275"/>
            <a:ext cx="3082976" cy="2176215"/>
          </a:xfrm>
          <a:prstGeom prst="rect">
            <a:avLst/>
          </a:prstGeom>
        </p:spPr>
      </p:pic>
      <p:sp>
        <p:nvSpPr>
          <p:cNvPr id="10" name="文本2" title=""/>
          <p:cNvSpPr txBox="1"/>
          <p:nvPr/>
        </p:nvSpPr>
        <p:spPr>
          <a:xfrm>
            <a:off x="284197" y="2689022"/>
            <a:ext cx="5998007" cy="546259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解：(2)开关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S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闭合、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S</a:t>
            </a:r>
            <a:r>
              <a:rPr lang="zh-CN" altLang="en-US" sz="3000" b="1" i="0" baseline="-2500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1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断开时电流表示数：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1" name="文本3" title=""/>
          <p:cNvSpPr txBox="1"/>
          <p:nvPr/>
        </p:nvSpPr>
        <p:spPr>
          <a:xfrm>
            <a:off x="721690" y="3777910"/>
            <a:ext cx="7223322" cy="546259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2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(3)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开关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S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、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S</a:t>
            </a:r>
            <a:r>
              <a:rPr lang="zh-CN" altLang="en-US" sz="3000" b="1" i="0" baseline="-2500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1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都闭合时，电流表示数不超量程，则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12" name="公式1" title="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2847" y="4359354"/>
            <a:ext cx="3486904" cy="475647"/>
          </a:xfrm>
          <a:prstGeom prst="rect">
            <a:avLst/>
          </a:prstGeom>
        </p:spPr>
      </p:pic>
      <p:pic>
        <p:nvPicPr>
          <p:cNvPr id="13" name="公式2" title="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26109" y="4406970"/>
            <a:ext cx="2078980" cy="380517"/>
          </a:xfrm>
          <a:prstGeom prst="rect">
            <a:avLst/>
          </a:prstGeom>
        </p:spPr>
      </p:pic>
      <p:pic>
        <p:nvPicPr>
          <p:cNvPr id="14" name="公式3" title="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70254" y="2957465"/>
            <a:ext cx="2881290" cy="1040477"/>
          </a:xfrm>
          <a:prstGeom prst="rect">
            <a:avLst/>
          </a:prstGeom>
        </p:spPr>
      </p:pic>
      <p:pic>
        <p:nvPicPr>
          <p:cNvPr id="15" name="公式4" title="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20664" y="3053096"/>
            <a:ext cx="1452079" cy="850218"/>
          </a:xfrm>
          <a:prstGeom prst="rect">
            <a:avLst/>
          </a:prstGeom>
        </p:spPr>
      </p:pic>
      <p:sp>
        <p:nvSpPr>
          <p:cNvPr id="16" name="文本4" title=""/>
          <p:cNvSpPr txBox="1"/>
          <p:nvPr/>
        </p:nvSpPr>
        <p:spPr>
          <a:xfrm>
            <a:off x="1141876" y="4946637"/>
            <a:ext cx="2946597" cy="546259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R</a:t>
            </a:r>
            <a:r>
              <a:rPr lang="zh-CN" altLang="en-US" sz="3000" b="1" i="0" baseline="-2500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2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接入的最小阻值：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17" name="公式5" title="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83209" y="4699711"/>
            <a:ext cx="2963153" cy="1040477"/>
          </a:xfrm>
          <a:prstGeom prst="rect">
            <a:avLst/>
          </a:prstGeom>
        </p:spPr>
      </p:pic>
      <p:pic>
        <p:nvPicPr>
          <p:cNvPr id="18" name="公式6" title="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152806" y="4794980"/>
            <a:ext cx="1452079" cy="850218"/>
          </a:xfrm>
          <a:prstGeom prst="rect">
            <a:avLst/>
          </a:prstGeom>
        </p:spPr>
      </p:pic>
      <p:sp>
        <p:nvSpPr>
          <p:cNvPr id="19" name="文本5" title=""/>
          <p:cNvSpPr txBox="1"/>
          <p:nvPr/>
        </p:nvSpPr>
        <p:spPr>
          <a:xfrm>
            <a:off x="1142028" y="4323550"/>
            <a:ext cx="2317845" cy="546259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R</a:t>
            </a:r>
            <a:r>
              <a:rPr lang="zh-CN" altLang="en-US" sz="3000" b="1" i="0" baseline="-2500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2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中最大电流：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2" name="Picture 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flipH="1">
            <a:off x="10807700" y="11950700"/>
            <a:ext cx="0" cy="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4" grpId="0" animBg="1"/>
      <p:bldP spid="15" grpId="0" animBg="1"/>
      <p:bldP spid="11" grpId="0" animBg="1"/>
      <p:bldP spid="19" grpId="0" animBg="1"/>
      <p:bldP spid="12" grpId="0" animBg="1"/>
      <p:bldP spid="13" grpId="0" animBg="1"/>
      <p:bldP spid="16" grpId="0" animBg="1"/>
      <p:bldP spid="17" grpId="0" animBg="1"/>
      <p:bldP spid="1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8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组合1" title=""/>
          <p:cNvGrpSpPr/>
          <p:nvPr/>
        </p:nvGrpSpPr>
        <p:grpSpPr>
          <a:xfrm>
            <a:off x="1150334" y="317449"/>
            <a:ext cx="10598210" cy="6223978"/>
            <a:chExt cx="10598210" cy="6223978"/>
          </a:xfrm>
        </p:grpSpPr>
        <p:pic>
          <p:nvPicPr>
            <p:cNvPr id="3" name="图片2"/>
            <p:cNvPicPr>
              <a:picLocks noChangeAspect="1"/>
            </p:cNvPicPr>
            <p:nvPr/>
          </p:nvPicPr>
          <p:blipFill>
            <a:blip r:embed="rId2"/>
            <a:srcRect l="11500" t="6533" r="11299" b="29600"/>
            <a:stretch>
              <a:fillRect/>
            </a:stretch>
          </p:blipFill>
          <p:spPr>
            <a:xfrm>
              <a:off x="0" y="0"/>
              <a:ext cx="10598210" cy="6223978"/>
            </a:xfrm>
            <a:prstGeom prst="rect">
              <a:avLst/>
            </a:prstGeom>
          </p:spPr>
        </p:pic>
        <p:sp>
          <p:nvSpPr>
            <p:cNvPr id="4" name="形状2"/>
            <p:cNvSpPr txBox="1"/>
            <p:nvPr/>
          </p:nvSpPr>
          <p:spPr>
            <a:xfrm>
              <a:off x="604323" y="476012"/>
              <a:ext cx="9359292" cy="5269105"/>
            </a:xfrm>
            <a:prstGeom prst="rect">
              <a:avLst/>
            </a:prstGeom>
            <a:solidFill>
              <a:srgbClr val="100F0F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</p:grpSp>
      <p:sp>
        <p:nvSpPr>
          <p:cNvPr id="5" name="形状1" title="">
            <a:hlinkClick r:id="rId3" action="ppaction://hlinksldjump"/>
          </p:cNvPr>
          <p:cNvSpPr txBox="1"/>
          <p:nvPr/>
        </p:nvSpPr>
        <p:spPr>
          <a:xfrm>
            <a:off x="472992" y="194205"/>
            <a:ext cx="678056" cy="6470656"/>
          </a:xfrm>
          <a:custGeom>
            <a:gdLst>
              <a:gd name="connsiteX0" fmla="*/ 162734 w 678056"/>
              <a:gd name="connsiteY0" fmla="*/ 0 h 6470656"/>
              <a:gd name="connsiteX1" fmla="*/ 623812 w 678056"/>
              <a:gd name="connsiteY1" fmla="*/ 0 h 6470656"/>
              <a:gd name="connsiteX2" fmla="*/ 643191 w 678056"/>
              <a:gd name="connsiteY2" fmla="*/ 0 h 6470656"/>
              <a:gd name="connsiteX3" fmla="*/ 680479 w 678056"/>
              <a:gd name="connsiteY3" fmla="*/ 43906 h 6470656"/>
              <a:gd name="connsiteX4" fmla="*/ 661099 w 678056"/>
              <a:gd name="connsiteY4" fmla="*/ 98150 h 6470656"/>
              <a:gd name="connsiteX5" fmla="*/ 569567 w 678056"/>
              <a:gd name="connsiteY5" fmla="*/ 108489 h 6470656"/>
              <a:gd name="connsiteX6" fmla="*/ 569567 w 678056"/>
              <a:gd name="connsiteY6" fmla="*/ 6416412 h 6470656"/>
              <a:gd name="connsiteX7" fmla="*/ 569567 w 678056"/>
              <a:gd name="connsiteY7" fmla="*/ 6446370 h 6470656"/>
              <a:gd name="connsiteX8" fmla="*/ 54244 w 678056"/>
              <a:gd name="connsiteY8" fmla="*/ 6470656 h 6470656"/>
              <a:gd name="connsiteX9" fmla="*/ 24333 w 678056"/>
              <a:gd name="connsiteY9" fmla="*/ 6470590 h 6470656"/>
              <a:gd name="connsiteX10" fmla="*/ 120 w 678056"/>
              <a:gd name="connsiteY10" fmla="*/ 6386500 h 6470656"/>
              <a:gd name="connsiteX11" fmla="*/ 108489 w 678056"/>
              <a:gd name="connsiteY11" fmla="*/ 6362167 h 6470656"/>
              <a:gd name="connsiteX12" fmla="*/ 108489 w 678056"/>
              <a:gd name="connsiteY12" fmla="*/ 54245 h 6470656"/>
              <a:gd name="connsiteX13" fmla="*/ 108489 w 678056"/>
              <a:gd name="connsiteY13" fmla="*/ 39858 h 6470656"/>
              <a:gd name="connsiteX14" fmla="*/ 134550 w 678056"/>
              <a:gd name="connsiteY14" fmla="*/ 5715 h 6470656"/>
              <a:gd name="connsiteX0-1" fmla="*/ 162733 w 678056"/>
              <a:gd name="connsiteY0-2" fmla="*/ 0 h 6470656"/>
              <a:gd name="connsiteX1-3" fmla="*/ 623812 w 678056"/>
              <a:gd name="connsiteY1-4" fmla="*/ 0 h 6470656"/>
              <a:gd name="connsiteX2-5" fmla="*/ 643191 w 678056"/>
              <a:gd name="connsiteY2-6" fmla="*/ 0 h 6470656"/>
              <a:gd name="connsiteX3-7" fmla="*/ 680479 w 678056"/>
              <a:gd name="connsiteY3-8" fmla="*/ 43906 h 6470656"/>
              <a:gd name="connsiteX4-9" fmla="*/ 661099 w 678056"/>
              <a:gd name="connsiteY4-10" fmla="*/ 98150 h 6470656"/>
              <a:gd name="connsiteX5-11" fmla="*/ 162733 w 678056"/>
              <a:gd name="connsiteY5-12" fmla="*/ 108489 h 6470656"/>
              <a:gd name="connsiteX6-13" fmla="*/ 182113 w 678056"/>
              <a:gd name="connsiteY6-14" fmla="*/ 108489 h 6470656"/>
              <a:gd name="connsiteX7-15" fmla="*/ 219400 w 678056"/>
              <a:gd name="connsiteY7-16" fmla="*/ 64583 h 6470656"/>
              <a:gd name="connsiteX8-17" fmla="*/ 200021 w 678056"/>
              <a:gd name="connsiteY8-18" fmla="*/ 10339 h 6470656"/>
              <a:gd name="connsiteX0-19" fmla="*/ 162733 w 678056"/>
              <a:gd name="connsiteY0-20" fmla="*/ 54244 h 6470656"/>
              <a:gd name="connsiteX1-21" fmla="*/ 216978 w 678056"/>
              <a:gd name="connsiteY1-22" fmla="*/ 54244 h 6470656"/>
              <a:gd name="connsiteX2-23" fmla="*/ 216978 w 678056"/>
              <a:gd name="connsiteY2-24" fmla="*/ 84203 h 6470656"/>
              <a:gd name="connsiteX3-25" fmla="*/ 147754 w 678056"/>
              <a:gd name="connsiteY3-26" fmla="*/ 108489 h 6470656"/>
              <a:gd name="connsiteX4-27" fmla="*/ 135611 w 678056"/>
              <a:gd name="connsiteY4-28" fmla="*/ 66388 h 6470656"/>
              <a:gd name="connsiteX0-29" fmla="*/ 54244 w 678056"/>
              <a:gd name="connsiteY0-30" fmla="*/ 6362167 h 6470656"/>
              <a:gd name="connsiteX1-31" fmla="*/ 108489 w 678056"/>
              <a:gd name="connsiteY1-32" fmla="*/ 6362167 h 6470656"/>
              <a:gd name="connsiteX2-33" fmla="*/ 108489 w 678056"/>
              <a:gd name="connsiteY2-34" fmla="*/ 6416412 h 6470656"/>
              <a:gd name="connsiteX3-35" fmla="*/ 108489 w 678056"/>
              <a:gd name="connsiteY3-36" fmla="*/ 6438352 h 6470656"/>
              <a:gd name="connsiteX4-37" fmla="*/ 54733 w 678056"/>
              <a:gd name="connsiteY4-38" fmla="*/ 6474923 h 6470656"/>
              <a:gd name="connsiteX5-39" fmla="*/ 374 w 678056"/>
              <a:gd name="connsiteY5-40" fmla="*/ 6439255 h 6470656"/>
              <a:gd name="connsiteX6-41" fmla="*/ 12525 w 678056"/>
              <a:gd name="connsiteY6-42" fmla="*/ 6375384 h 6470656"/>
              <a:gd name="connsiteX0-43" fmla="*/ 54244 w 678056"/>
              <a:gd name="connsiteY0-44" fmla="*/ 6362167 h 6470656"/>
              <a:gd name="connsiteX1-45" fmla="*/ 69200 w 678056"/>
              <a:gd name="connsiteY1-46" fmla="*/ 6362201 h 6470656"/>
              <a:gd name="connsiteX2-47" fmla="*/ 81307 w 678056"/>
              <a:gd name="connsiteY2-48" fmla="*/ 6404246 h 6470656"/>
              <a:gd name="connsiteX3-49" fmla="*/ 108489 w 678056"/>
              <a:gd name="connsiteY3-50" fmla="*/ 6416412 h 6470656"/>
              <a:gd name="connsiteX4-51" fmla="*/ 108489 w 678056"/>
              <a:gd name="connsiteY4-52" fmla="*/ 6438352 h 6470656"/>
              <a:gd name="connsiteX5-53" fmla="*/ 54733 w 678056"/>
              <a:gd name="connsiteY5-54" fmla="*/ 6474923 h 6470656"/>
              <a:gd name="connsiteX6-55" fmla="*/ 374 w 678056"/>
              <a:gd name="connsiteY6-56" fmla="*/ 6439255 h 6470656"/>
              <a:gd name="connsiteX7-57" fmla="*/ 12525 w 678056"/>
              <a:gd name="connsiteY7-58" fmla="*/ 6375384 h 6470656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</a:cxnLst>
            <a:rect l="l" t="t" r="r" b="b"/>
            <a:pathLst>
              <a:path w="678058" h="6470658">
                <a:moveTo>
                  <a:pt x="162734" y="0"/>
                </a:moveTo>
                <a:lnTo>
                  <a:pt x="623812" y="0"/>
                </a:lnTo>
                <a:cubicBezTo>
                  <a:pt x="643191" y="0"/>
                  <a:pt x="661099" y="10339"/>
                  <a:pt x="670789" y="27122"/>
                </a:cubicBezTo>
                <a:cubicBezTo>
                  <a:pt x="680479" y="43906"/>
                  <a:pt x="680479" y="64583"/>
                  <a:pt x="670789" y="81367"/>
                </a:cubicBezTo>
                <a:cubicBezTo>
                  <a:pt x="661099" y="98150"/>
                  <a:pt x="643191" y="108489"/>
                  <a:pt x="623812" y="108489"/>
                </a:cubicBezTo>
                <a:lnTo>
                  <a:pt x="569567" y="108489"/>
                </a:lnTo>
                <a:lnTo>
                  <a:pt x="569567" y="6416412"/>
                </a:lnTo>
                <a:cubicBezTo>
                  <a:pt x="569567" y="6446370"/>
                  <a:pt x="545281" y="6470656"/>
                  <a:pt x="515323" y="6470656"/>
                </a:cubicBezTo>
                <a:lnTo>
                  <a:pt x="54244" y="6470656"/>
                </a:lnTo>
                <a:cubicBezTo>
                  <a:pt x="24333" y="6470590"/>
                  <a:pt x="120" y="6446323"/>
                  <a:pt x="120" y="6416412"/>
                </a:cubicBezTo>
                <a:cubicBezTo>
                  <a:pt x="120" y="6386500"/>
                  <a:pt x="24333" y="6362234"/>
                  <a:pt x="54244" y="6362167"/>
                </a:cubicBezTo>
                <a:lnTo>
                  <a:pt x="108489" y="6362167"/>
                </a:lnTo>
                <a:lnTo>
                  <a:pt x="108489" y="54245"/>
                </a:lnTo>
                <a:cubicBezTo>
                  <a:pt x="108489" y="39858"/>
                  <a:pt x="114204" y="26061"/>
                  <a:pt x="124377" y="15888"/>
                </a:cubicBezTo>
                <a:cubicBezTo>
                  <a:pt x="134550" y="5715"/>
                  <a:pt x="148347" y="0"/>
                  <a:pt x="162734" y="0"/>
                </a:cubicBezTo>
                <a:close/>
              </a:path>
              <a:path w="678058" h="6470658">
                <a:moveTo>
                  <a:pt x="162733" y="0"/>
                </a:moveTo>
                <a:lnTo>
                  <a:pt x="623812" y="0"/>
                </a:lnTo>
                <a:cubicBezTo>
                  <a:pt x="643191" y="0"/>
                  <a:pt x="661099" y="10339"/>
                  <a:pt x="670789" y="27122"/>
                </a:cubicBezTo>
                <a:cubicBezTo>
                  <a:pt x="680479" y="43906"/>
                  <a:pt x="680479" y="64583"/>
                  <a:pt x="670789" y="81367"/>
                </a:cubicBezTo>
                <a:cubicBezTo>
                  <a:pt x="661099" y="98150"/>
                  <a:pt x="643191" y="108489"/>
                  <a:pt x="623812" y="108489"/>
                </a:cubicBezTo>
                <a:lnTo>
                  <a:pt x="162733" y="108489"/>
                </a:lnTo>
                <a:cubicBezTo>
                  <a:pt x="182113" y="108489"/>
                  <a:pt x="200021" y="98150"/>
                  <a:pt x="209711" y="81367"/>
                </a:cubicBezTo>
                <a:cubicBezTo>
                  <a:pt x="219400" y="64583"/>
                  <a:pt x="219400" y="43906"/>
                  <a:pt x="209711" y="27122"/>
                </a:cubicBezTo>
                <a:cubicBezTo>
                  <a:pt x="200021" y="10339"/>
                  <a:pt x="182113" y="0"/>
                  <a:pt x="162733" y="0"/>
                </a:cubicBezTo>
                <a:close/>
              </a:path>
              <a:path w="678058" h="6470658">
                <a:moveTo>
                  <a:pt x="162733" y="54244"/>
                </a:moveTo>
                <a:lnTo>
                  <a:pt x="216978" y="54244"/>
                </a:lnTo>
                <a:cubicBezTo>
                  <a:pt x="216978" y="84203"/>
                  <a:pt x="192692" y="108489"/>
                  <a:pt x="162733" y="108489"/>
                </a:cubicBezTo>
                <a:cubicBezTo>
                  <a:pt x="147754" y="108489"/>
                  <a:pt x="135611" y="96346"/>
                  <a:pt x="135611" y="81367"/>
                </a:cubicBezTo>
                <a:cubicBezTo>
                  <a:pt x="135611" y="66388"/>
                  <a:pt x="147754" y="54244"/>
                  <a:pt x="162733" y="54244"/>
                </a:cubicBezTo>
                <a:close/>
              </a:path>
              <a:path w="678058" h="6470658">
                <a:moveTo>
                  <a:pt x="54244" y="6362167"/>
                </a:moveTo>
                <a:lnTo>
                  <a:pt x="108489" y="6362167"/>
                </a:lnTo>
                <a:lnTo>
                  <a:pt x="108489" y="6416412"/>
                </a:lnTo>
                <a:cubicBezTo>
                  <a:pt x="108489" y="6438352"/>
                  <a:pt x="95273" y="6458131"/>
                  <a:pt x="75003" y="6466527"/>
                </a:cubicBezTo>
                <a:cubicBezTo>
                  <a:pt x="54733" y="6474923"/>
                  <a:pt x="31402" y="6470282"/>
                  <a:pt x="15888" y="6454769"/>
                </a:cubicBezTo>
                <a:cubicBezTo>
                  <a:pt x="374" y="6439255"/>
                  <a:pt x="-4267" y="6415923"/>
                  <a:pt x="4129" y="6395653"/>
                </a:cubicBezTo>
                <a:cubicBezTo>
                  <a:pt x="12525" y="6375384"/>
                  <a:pt x="32305" y="6362167"/>
                  <a:pt x="54244" y="6362167"/>
                </a:cubicBezTo>
                <a:close/>
              </a:path>
              <a:path w="678058" h="6470658">
                <a:moveTo>
                  <a:pt x="54244" y="6362167"/>
                </a:moveTo>
                <a:cubicBezTo>
                  <a:pt x="69200" y="6362201"/>
                  <a:pt x="81307" y="6374334"/>
                  <a:pt x="81307" y="6389290"/>
                </a:cubicBezTo>
                <a:cubicBezTo>
                  <a:pt x="81307" y="6404246"/>
                  <a:pt x="69200" y="6416379"/>
                  <a:pt x="54244" y="6416412"/>
                </a:cubicBezTo>
                <a:lnTo>
                  <a:pt x="108489" y="6416412"/>
                </a:lnTo>
                <a:cubicBezTo>
                  <a:pt x="108489" y="6438352"/>
                  <a:pt x="95273" y="6458131"/>
                  <a:pt x="75003" y="6466527"/>
                </a:cubicBezTo>
                <a:cubicBezTo>
                  <a:pt x="54733" y="6474923"/>
                  <a:pt x="31402" y="6470282"/>
                  <a:pt x="15888" y="6454769"/>
                </a:cubicBezTo>
                <a:cubicBezTo>
                  <a:pt x="374" y="6439255"/>
                  <a:pt x="-4267" y="6415923"/>
                  <a:pt x="4129" y="6395653"/>
                </a:cubicBezTo>
                <a:cubicBezTo>
                  <a:pt x="12525" y="6375384"/>
                  <a:pt x="32305" y="6362167"/>
                  <a:pt x="54244" y="6362167"/>
                </a:cubicBezTo>
                <a:close/>
              </a:path>
            </a:pathLst>
          </a:custGeom>
          <a:solidFill>
            <a:srgbClr val="C3C3C7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  <a:effectLst>
            <a:outerShdw blurRad="76200" sx="104000" sy="104000" algn="ctr" rotWithShape="0">
              <a:srgbClr val="000000">
                <a:alpha val="45000"/>
              </a:srgbClr>
            </a:outerShdw>
          </a:effectLst>
        </p:spPr>
        <p:txBody>
          <a:bodyPr anchor="ctr"/>
          <a:lstStyle/>
          <a:p>
            <a:pPr marL="0" algn="ctr">
              <a:lnSpc>
                <a:spcPts val="3000"/>
              </a:lnSpc>
            </a:pPr>
            <a:r>
              <a:rPr lang="zh-CN" altLang="en-US" sz="2800" b="0" i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</a:rPr>
              <a:t>欧姆定律在串并联电路中的简单应用</a:t>
            </a:r>
            <a:endParaRPr lang="zh-CN" altLang="en-US" sz="2800" b="0" i="0">
              <a:solidFill>
                <a:srgbClr val="000000">
                  <a:alpha val="100000"/>
                </a:srgbClr>
              </a:solidFill>
              <a:latin typeface="Arial"/>
              <a:ea typeface="Arial"/>
            </a:endParaRPr>
          </a:p>
        </p:txBody>
      </p:sp>
      <p:pic>
        <p:nvPicPr>
          <p:cNvPr id="6" name="图片1" title="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rcRect l="947" t="500" r="473"/>
          <a:stretch>
            <a:fillRect/>
          </a:stretch>
        </p:blipFill>
        <p:spPr>
          <a:xfrm>
            <a:off x="11462947" y="6164113"/>
            <a:ext cx="521056" cy="496300"/>
          </a:xfrm>
          <a:prstGeom prst="rect">
            <a:avLst/>
          </a:prstGeom>
        </p:spPr>
      </p:pic>
      <p:pic>
        <p:nvPicPr>
          <p:cNvPr id="7" name="视频1" title="">
            <a:hlinkClick action="ppaction://media"/>
          </p:cNvPr>
          <p:cNvPicPr>
            <a:picLocks noChangeAspect="1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719339" y="762391"/>
            <a:ext cx="9420225" cy="529887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0" mute="1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  <p:bldLst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8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组合1" title=""/>
          <p:cNvGrpSpPr/>
          <p:nvPr/>
        </p:nvGrpSpPr>
        <p:grpSpPr>
          <a:xfrm>
            <a:off x="1150334" y="317449"/>
            <a:ext cx="10598210" cy="6223978"/>
            <a:chExt cx="10598210" cy="6223978"/>
          </a:xfrm>
        </p:grpSpPr>
        <p:pic>
          <p:nvPicPr>
            <p:cNvPr id="3" name="图片2"/>
            <p:cNvPicPr>
              <a:picLocks noChangeAspect="1"/>
            </p:cNvPicPr>
            <p:nvPr/>
          </p:nvPicPr>
          <p:blipFill>
            <a:blip r:embed="rId2"/>
            <a:srcRect l="11500" t="6533" r="11299" b="29600"/>
            <a:stretch>
              <a:fillRect/>
            </a:stretch>
          </p:blipFill>
          <p:spPr>
            <a:xfrm>
              <a:off x="0" y="0"/>
              <a:ext cx="10598210" cy="6223978"/>
            </a:xfrm>
            <a:prstGeom prst="rect">
              <a:avLst/>
            </a:prstGeom>
          </p:spPr>
        </p:pic>
        <p:sp>
          <p:nvSpPr>
            <p:cNvPr id="4" name="形状2"/>
            <p:cNvSpPr txBox="1"/>
            <p:nvPr/>
          </p:nvSpPr>
          <p:spPr>
            <a:xfrm>
              <a:off x="604323" y="476012"/>
              <a:ext cx="9359292" cy="5269105"/>
            </a:xfrm>
            <a:prstGeom prst="rect">
              <a:avLst/>
            </a:prstGeom>
            <a:solidFill>
              <a:srgbClr val="100F0F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</p:grpSp>
      <p:sp>
        <p:nvSpPr>
          <p:cNvPr id="5" name="形状1" title="">
            <a:hlinkClick r:id="rId3" action="ppaction://hlinksldjump"/>
          </p:cNvPr>
          <p:cNvSpPr txBox="1"/>
          <p:nvPr/>
        </p:nvSpPr>
        <p:spPr>
          <a:xfrm>
            <a:off x="272920" y="1461554"/>
            <a:ext cx="878081" cy="3900097"/>
          </a:xfrm>
          <a:custGeom>
            <a:gdLst>
              <a:gd name="connsiteX0" fmla="*/ 210739 w 878081"/>
              <a:gd name="connsiteY0" fmla="*/ 0 h 3900097"/>
              <a:gd name="connsiteX1" fmla="*/ 807835 w 878081"/>
              <a:gd name="connsiteY1" fmla="*/ 0 h 3900097"/>
              <a:gd name="connsiteX2" fmla="*/ 832931 w 878081"/>
              <a:gd name="connsiteY2" fmla="*/ 0 h 3900097"/>
              <a:gd name="connsiteX3" fmla="*/ 881218 w 878081"/>
              <a:gd name="connsiteY3" fmla="*/ 56858 h 3900097"/>
              <a:gd name="connsiteX4" fmla="*/ 856122 w 878081"/>
              <a:gd name="connsiteY4" fmla="*/ 127104 h 3900097"/>
              <a:gd name="connsiteX5" fmla="*/ 737588 w 878081"/>
              <a:gd name="connsiteY5" fmla="*/ 140493 h 3900097"/>
              <a:gd name="connsiteX6" fmla="*/ 737588 w 878081"/>
              <a:gd name="connsiteY6" fmla="*/ 3829851 h 3900097"/>
              <a:gd name="connsiteX7" fmla="*/ 737588 w 878081"/>
              <a:gd name="connsiteY7" fmla="*/ 3848481 h 3900097"/>
              <a:gd name="connsiteX8" fmla="*/ 703840 w 878081"/>
              <a:gd name="connsiteY8" fmla="*/ 3892696 h 3900097"/>
              <a:gd name="connsiteX9" fmla="*/ 70247 w 878081"/>
              <a:gd name="connsiteY9" fmla="*/ 3900097 h 3900097"/>
              <a:gd name="connsiteX10" fmla="*/ 31450 w 878081"/>
              <a:gd name="connsiteY10" fmla="*/ 3900097 h 3900097"/>
              <a:gd name="connsiteX11" fmla="*/ 0 w 878081"/>
              <a:gd name="connsiteY11" fmla="*/ 3791054 h 3900097"/>
              <a:gd name="connsiteX12" fmla="*/ 140493 w 878081"/>
              <a:gd name="connsiteY12" fmla="*/ 3759604 h 3900097"/>
              <a:gd name="connsiteX13" fmla="*/ 140493 w 878081"/>
              <a:gd name="connsiteY13" fmla="*/ 70246 h 3900097"/>
              <a:gd name="connsiteX14" fmla="*/ 140493 w 878081"/>
              <a:gd name="connsiteY14" fmla="*/ 31450 h 3900097"/>
              <a:gd name="connsiteX0-1" fmla="*/ 210739 w 878081"/>
              <a:gd name="connsiteY0-2" fmla="*/ 0 h 3900097"/>
              <a:gd name="connsiteX1-3" fmla="*/ 807835 w 878081"/>
              <a:gd name="connsiteY1-4" fmla="*/ 0 h 3900097"/>
              <a:gd name="connsiteX2-5" fmla="*/ 832931 w 878081"/>
              <a:gd name="connsiteY2-6" fmla="*/ 0 h 3900097"/>
              <a:gd name="connsiteX3-7" fmla="*/ 881218 w 878081"/>
              <a:gd name="connsiteY3-8" fmla="*/ 56858 h 3900097"/>
              <a:gd name="connsiteX4-9" fmla="*/ 856122 w 878081"/>
              <a:gd name="connsiteY4-10" fmla="*/ 127104 h 3900097"/>
              <a:gd name="connsiteX5-11" fmla="*/ 210739 w 878081"/>
              <a:gd name="connsiteY5-12" fmla="*/ 140493 h 3900097"/>
              <a:gd name="connsiteX6-13" fmla="*/ 235836 w 878081"/>
              <a:gd name="connsiteY6-14" fmla="*/ 140493 h 3900097"/>
              <a:gd name="connsiteX7-15" fmla="*/ 284123 w 878081"/>
              <a:gd name="connsiteY7-16" fmla="*/ 83635 h 3900097"/>
              <a:gd name="connsiteX8-17" fmla="*/ 259026 w 878081"/>
              <a:gd name="connsiteY8-18" fmla="*/ 13389 h 3900097"/>
              <a:gd name="connsiteX0-19" fmla="*/ 210739 w 878081"/>
              <a:gd name="connsiteY0-20" fmla="*/ 70246 h 3900097"/>
              <a:gd name="connsiteX1-21" fmla="*/ 280986 w 878081"/>
              <a:gd name="connsiteY1-22" fmla="*/ 70246 h 3900097"/>
              <a:gd name="connsiteX2-23" fmla="*/ 280986 w 878081"/>
              <a:gd name="connsiteY2-24" fmla="*/ 109043 h 3900097"/>
              <a:gd name="connsiteX3-25" fmla="*/ 191341 w 878081"/>
              <a:gd name="connsiteY3-26" fmla="*/ 140493 h 3900097"/>
              <a:gd name="connsiteX4-27" fmla="*/ 175616 w 878081"/>
              <a:gd name="connsiteY4-28" fmla="*/ 85972 h 3900097"/>
              <a:gd name="connsiteX0-29" fmla="*/ 70246 w 878081"/>
              <a:gd name="connsiteY0-30" fmla="*/ 3759604 h 3900097"/>
              <a:gd name="connsiteX1-31" fmla="*/ 140493 w 878081"/>
              <a:gd name="connsiteY1-32" fmla="*/ 3759604 h 3900097"/>
              <a:gd name="connsiteX2-33" fmla="*/ 140493 w 878081"/>
              <a:gd name="connsiteY2-34" fmla="*/ 3829851 h 3900097"/>
              <a:gd name="connsiteX3-35" fmla="*/ 140493 w 878081"/>
              <a:gd name="connsiteY3-36" fmla="*/ 3868646 h 3900097"/>
              <a:gd name="connsiteX4-37" fmla="*/ 31450 w 878081"/>
              <a:gd name="connsiteY4-38" fmla="*/ 3900097 h 3900097"/>
              <a:gd name="connsiteX5-39" fmla="*/ 0 w 878081"/>
              <a:gd name="connsiteY5-40" fmla="*/ 3791054 h 3900097"/>
              <a:gd name="connsiteX0-41" fmla="*/ 70246 w 878081"/>
              <a:gd name="connsiteY0-42" fmla="*/ 3759604 h 3900097"/>
              <a:gd name="connsiteX1-43" fmla="*/ 89645 w 878081"/>
              <a:gd name="connsiteY1-44" fmla="*/ 3759604 h 3900097"/>
              <a:gd name="connsiteX2-45" fmla="*/ 105370 w 878081"/>
              <a:gd name="connsiteY2-46" fmla="*/ 3814125 h 3900097"/>
              <a:gd name="connsiteX3-47" fmla="*/ 140493 w 878081"/>
              <a:gd name="connsiteY3-48" fmla="*/ 3829851 h 3900097"/>
              <a:gd name="connsiteX4-49" fmla="*/ 140493 w 878081"/>
              <a:gd name="connsiteY4-50" fmla="*/ 3868646 h 3900097"/>
              <a:gd name="connsiteX5-51" fmla="*/ 31450 w 878081"/>
              <a:gd name="connsiteY5-52" fmla="*/ 3900097 h 3900097"/>
              <a:gd name="connsiteX6-53" fmla="*/ 0 w 878081"/>
              <a:gd name="connsiteY6-54" fmla="*/ 3791054 h 3900097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878081" h="3900097">
                <a:moveTo>
                  <a:pt x="210739" y="0"/>
                </a:moveTo>
                <a:lnTo>
                  <a:pt x="807835" y="0"/>
                </a:lnTo>
                <a:cubicBezTo>
                  <a:pt x="832931" y="0"/>
                  <a:pt x="856122" y="13389"/>
                  <a:pt x="868670" y="35123"/>
                </a:cubicBezTo>
                <a:cubicBezTo>
                  <a:pt x="881218" y="56858"/>
                  <a:pt x="881218" y="83635"/>
                  <a:pt x="868670" y="105370"/>
                </a:cubicBezTo>
                <a:cubicBezTo>
                  <a:pt x="856122" y="127104"/>
                  <a:pt x="832931" y="140493"/>
                  <a:pt x="807835" y="140493"/>
                </a:cubicBezTo>
                <a:lnTo>
                  <a:pt x="737588" y="140493"/>
                </a:lnTo>
                <a:lnTo>
                  <a:pt x="737588" y="3829851"/>
                </a:lnTo>
                <a:cubicBezTo>
                  <a:pt x="737588" y="3848481"/>
                  <a:pt x="730187" y="3866349"/>
                  <a:pt x="717014" y="3879523"/>
                </a:cubicBezTo>
                <a:cubicBezTo>
                  <a:pt x="703840" y="3892696"/>
                  <a:pt x="685972" y="3900097"/>
                  <a:pt x="667342" y="3900097"/>
                </a:cubicBezTo>
                <a:lnTo>
                  <a:pt x="70247" y="3900097"/>
                </a:lnTo>
                <a:cubicBezTo>
                  <a:pt x="31450" y="3900097"/>
                  <a:pt x="0" y="3868647"/>
                  <a:pt x="0" y="3829851"/>
                </a:cubicBezTo>
                <a:cubicBezTo>
                  <a:pt x="0" y="3791054"/>
                  <a:pt x="31450" y="3759604"/>
                  <a:pt x="70247" y="3759604"/>
                </a:cubicBezTo>
                <a:lnTo>
                  <a:pt x="140493" y="3759604"/>
                </a:lnTo>
                <a:lnTo>
                  <a:pt x="140493" y="70246"/>
                </a:lnTo>
                <a:cubicBezTo>
                  <a:pt x="140493" y="31450"/>
                  <a:pt x="171943" y="0"/>
                  <a:pt x="210739" y="0"/>
                </a:cubicBezTo>
                <a:close/>
              </a:path>
              <a:path w="878081" h="3900097">
                <a:moveTo>
                  <a:pt x="210739" y="0"/>
                </a:moveTo>
                <a:lnTo>
                  <a:pt x="807835" y="0"/>
                </a:lnTo>
                <a:cubicBezTo>
                  <a:pt x="832931" y="0"/>
                  <a:pt x="856122" y="13389"/>
                  <a:pt x="868670" y="35123"/>
                </a:cubicBezTo>
                <a:cubicBezTo>
                  <a:pt x="881218" y="56858"/>
                  <a:pt x="881218" y="83635"/>
                  <a:pt x="868670" y="105370"/>
                </a:cubicBezTo>
                <a:cubicBezTo>
                  <a:pt x="856122" y="127104"/>
                  <a:pt x="832931" y="140493"/>
                  <a:pt x="807835" y="140493"/>
                </a:cubicBezTo>
                <a:lnTo>
                  <a:pt x="210739" y="140493"/>
                </a:lnTo>
                <a:cubicBezTo>
                  <a:pt x="235836" y="140493"/>
                  <a:pt x="259026" y="127104"/>
                  <a:pt x="271575" y="105370"/>
                </a:cubicBezTo>
                <a:cubicBezTo>
                  <a:pt x="284123" y="83635"/>
                  <a:pt x="284123" y="56858"/>
                  <a:pt x="271575" y="35123"/>
                </a:cubicBezTo>
                <a:cubicBezTo>
                  <a:pt x="259026" y="13389"/>
                  <a:pt x="235836" y="0"/>
                  <a:pt x="210739" y="0"/>
                </a:cubicBezTo>
                <a:close/>
              </a:path>
              <a:path w="878081" h="3900097">
                <a:moveTo>
                  <a:pt x="210739" y="70246"/>
                </a:moveTo>
                <a:lnTo>
                  <a:pt x="280986" y="70246"/>
                </a:lnTo>
                <a:cubicBezTo>
                  <a:pt x="280986" y="109043"/>
                  <a:pt x="249536" y="140493"/>
                  <a:pt x="210739" y="140493"/>
                </a:cubicBezTo>
                <a:cubicBezTo>
                  <a:pt x="191341" y="140493"/>
                  <a:pt x="175616" y="124768"/>
                  <a:pt x="175616" y="105370"/>
                </a:cubicBezTo>
                <a:cubicBezTo>
                  <a:pt x="175616" y="85972"/>
                  <a:pt x="191341" y="70246"/>
                  <a:pt x="210739" y="70246"/>
                </a:cubicBezTo>
                <a:close/>
              </a:path>
              <a:path w="878081" h="3900097">
                <a:moveTo>
                  <a:pt x="70246" y="3759604"/>
                </a:moveTo>
                <a:lnTo>
                  <a:pt x="140493" y="3759604"/>
                </a:lnTo>
                <a:lnTo>
                  <a:pt x="140493" y="3829851"/>
                </a:lnTo>
                <a:cubicBezTo>
                  <a:pt x="140493" y="3868646"/>
                  <a:pt x="109042" y="3900097"/>
                  <a:pt x="70246" y="3900097"/>
                </a:cubicBezTo>
                <a:cubicBezTo>
                  <a:pt x="31450" y="3900097"/>
                  <a:pt x="0" y="3868646"/>
                  <a:pt x="0" y="3829850"/>
                </a:cubicBezTo>
                <a:cubicBezTo>
                  <a:pt x="0" y="3791054"/>
                  <a:pt x="31450" y="3759604"/>
                  <a:pt x="70246" y="3759604"/>
                </a:cubicBezTo>
                <a:close/>
              </a:path>
              <a:path w="878081" h="3900097">
                <a:moveTo>
                  <a:pt x="70246" y="3759604"/>
                </a:moveTo>
                <a:cubicBezTo>
                  <a:pt x="89645" y="3759604"/>
                  <a:pt x="105370" y="3775329"/>
                  <a:pt x="105370" y="3794727"/>
                </a:cubicBezTo>
                <a:cubicBezTo>
                  <a:pt x="105370" y="3814125"/>
                  <a:pt x="89645" y="3829851"/>
                  <a:pt x="70246" y="3829851"/>
                </a:cubicBezTo>
                <a:lnTo>
                  <a:pt x="140493" y="3829851"/>
                </a:lnTo>
                <a:cubicBezTo>
                  <a:pt x="140493" y="3868646"/>
                  <a:pt x="109042" y="3900097"/>
                  <a:pt x="70246" y="3900097"/>
                </a:cubicBezTo>
                <a:cubicBezTo>
                  <a:pt x="31450" y="3900097"/>
                  <a:pt x="0" y="3868646"/>
                  <a:pt x="0" y="3829850"/>
                </a:cubicBezTo>
                <a:cubicBezTo>
                  <a:pt x="0" y="3791054"/>
                  <a:pt x="31450" y="3759604"/>
                  <a:pt x="70246" y="3759604"/>
                </a:cubicBezTo>
                <a:close/>
              </a:path>
            </a:pathLst>
          </a:custGeom>
          <a:solidFill>
            <a:srgbClr val="C3C3C7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  <a:effectLst>
            <a:outerShdw blurRad="76200" sx="104000" sy="104000" algn="ctr" rotWithShape="0">
              <a:srgbClr val="000000">
                <a:alpha val="45000"/>
              </a:srgbClr>
            </a:outerShdw>
          </a:effectLst>
        </p:spPr>
        <p:txBody>
          <a:bodyPr anchor="ctr"/>
          <a:lstStyle/>
          <a:p>
            <a:pPr marL="0" algn="ctr"/>
            <a:r>
              <a:rPr lang="zh-CN" altLang="en-US" sz="3000" b="0" i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</a:rPr>
              <a:t>欧姆定律的U-I</a:t>
            </a:r>
            <a:endParaRPr lang="zh-CN" altLang="en-US" sz="3000" b="0" i="0">
              <a:solidFill>
                <a:srgbClr val="000000">
                  <a:alpha val="100000"/>
                </a:srgbClr>
              </a:solidFill>
              <a:latin typeface="Arial"/>
              <a:ea typeface="Arial"/>
            </a:endParaRPr>
          </a:p>
          <a:p>
            <a:pPr marL="0" algn="ctr"/>
            <a:r>
              <a:rPr lang="zh-CN" altLang="en-US" sz="3000" b="0" i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</a:rPr>
              <a:t>图象</a:t>
            </a:r>
            <a:endParaRPr lang="zh-CN" altLang="en-US" sz="3000" b="0" i="0">
              <a:solidFill>
                <a:srgbClr val="000000">
                  <a:alpha val="100000"/>
                </a:srgbClr>
              </a:solidFill>
              <a:latin typeface="Arial"/>
              <a:ea typeface="Arial"/>
            </a:endParaRPr>
          </a:p>
        </p:txBody>
      </p:sp>
      <p:pic>
        <p:nvPicPr>
          <p:cNvPr id="6" name="图片1" title="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rcRect l="947" t="500" r="473"/>
          <a:stretch>
            <a:fillRect/>
          </a:stretch>
        </p:blipFill>
        <p:spPr>
          <a:xfrm>
            <a:off x="11462947" y="6164113"/>
            <a:ext cx="521056" cy="496300"/>
          </a:xfrm>
          <a:prstGeom prst="rect">
            <a:avLst/>
          </a:prstGeom>
        </p:spPr>
      </p:pic>
      <p:pic>
        <p:nvPicPr>
          <p:cNvPr id="7" name="视频1" title="">
            <a:hlinkClick action="ppaction://media"/>
          </p:cNvPr>
          <p:cNvPicPr>
            <a:picLocks noChangeAspect="1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719339" y="762391"/>
            <a:ext cx="9420225" cy="529887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0" mute="1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  <p:bldLst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形状4" title=""/>
          <p:cNvSpPr txBox="1"/>
          <p:nvPr/>
        </p:nvSpPr>
        <p:spPr>
          <a:xfrm>
            <a:off x="3951970" y="-352"/>
            <a:ext cx="4289298" cy="359026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2500" b="0" i="0">
                <a:ln w="4762">
                  <a:solidFill>
                    <a:srgbClr val="236BAD">
                      <a:alpha val="100000"/>
                    </a:srgbClr>
                  </a:solidFill>
                </a:ln>
                <a:solidFill>
                  <a:srgbClr val="FFFFFF">
                    <a:alpha val="100000"/>
                  </a:srgbClr>
                </a:solidFill>
                <a:effectLst>
                  <a:glow rad="38100">
                    <a:srgbClr val="81C4FF">
                      <a:alpha val="100000"/>
                    </a:srgbClr>
                  </a:glow>
                  <a:outerShdw blurRad="9525" dir="13500000" sy="23000" kx="1200000" algn="br" rotWithShape="0">
                    <a:srgbClr val="236BAD">
                      <a:alpha val="100000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典例解析</a:t>
            </a:r>
            <a:endParaRPr lang="zh-CN" altLang="en-US" sz="2500" b="0" i="0">
              <a:ln w="4762">
                <a:solidFill>
                  <a:srgbClr val="236BAD">
                    <a:alpha val="100000"/>
                  </a:srgbClr>
                </a:solidFill>
              </a:ln>
              <a:solidFill>
                <a:srgbClr val="FFFFFF">
                  <a:alpha val="100000"/>
                </a:srgbClr>
              </a:solidFill>
              <a:effectLst>
                <a:glow rad="38100">
                  <a:srgbClr val="81C4FF">
                    <a:alpha val="100000"/>
                  </a:srgbClr>
                </a:glow>
                <a:outerShdw blurRad="9525" dir="13500000" sy="23000" kx="1200000" algn="br" rotWithShape="0">
                  <a:srgbClr val="236BAD">
                    <a:alpha val="100000"/>
                  </a:srgbClr>
                </a:outerShdw>
              </a:effectLst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6" name="文本1" title=""/>
          <p:cNvSpPr txBox="1"/>
          <p:nvPr/>
        </p:nvSpPr>
        <p:spPr>
          <a:xfrm>
            <a:off x="284521" y="155086"/>
            <a:ext cx="5780484" cy="1617380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4100"/>
              </a:lnSpc>
            </a:pPr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         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有R1，R2 和R3 三只电阻，已知R1&gt;R2&gt;R3，分别连接在同一个电源两端，则电路中电流最大的是（    ）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" name="形状5" title=""/>
          <p:cNvSpPr txBox="1"/>
          <p:nvPr/>
        </p:nvSpPr>
        <p:spPr>
          <a:xfrm>
            <a:off x="284150" y="362788"/>
            <a:ext cx="969445" cy="376066"/>
          </a:xfrm>
          <a:custGeom>
            <a:gdLst>
              <a:gd name="connsiteX0" fmla="*/ 62678 w 969445"/>
              <a:gd name="connsiteY0" fmla="*/ 0 h 376066"/>
              <a:gd name="connsiteX1" fmla="*/ 906767 w 969445"/>
              <a:gd name="connsiteY1" fmla="*/ 0 h 376066"/>
              <a:gd name="connsiteX2" fmla="*/ 941383 w 969445"/>
              <a:gd name="connsiteY2" fmla="*/ 0 h 376066"/>
              <a:gd name="connsiteX3" fmla="*/ 969445 w 969445"/>
              <a:gd name="connsiteY3" fmla="*/ 313388 h 376066"/>
              <a:gd name="connsiteX4" fmla="*/ 969445 w 969445"/>
              <a:gd name="connsiteY4" fmla="*/ 348004 h 376066"/>
              <a:gd name="connsiteX5" fmla="*/ 62678 w 969445"/>
              <a:gd name="connsiteY5" fmla="*/ 376066 h 376066"/>
              <a:gd name="connsiteX6" fmla="*/ 28062 w 969445"/>
              <a:gd name="connsiteY6" fmla="*/ 376066 h 376066"/>
              <a:gd name="connsiteX7" fmla="*/ 0 w 969445"/>
              <a:gd name="connsiteY7" fmla="*/ 62678 h 376066"/>
              <a:gd name="connsiteX8" fmla="*/ 0 w 969445"/>
              <a:gd name="connsiteY8" fmla="*/ 28062 h 3760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69445" h="376066">
                <a:moveTo>
                  <a:pt x="62678" y="0"/>
                </a:moveTo>
                <a:lnTo>
                  <a:pt x="906767" y="0"/>
                </a:lnTo>
                <a:cubicBezTo>
                  <a:pt x="941383" y="0"/>
                  <a:pt x="969445" y="28062"/>
                  <a:pt x="969445" y="62678"/>
                </a:cubicBezTo>
                <a:lnTo>
                  <a:pt x="969445" y="313388"/>
                </a:lnTo>
                <a:cubicBezTo>
                  <a:pt x="969445" y="348004"/>
                  <a:pt x="941383" y="376066"/>
                  <a:pt x="906767" y="376066"/>
                </a:cubicBezTo>
                <a:lnTo>
                  <a:pt x="62678" y="376066"/>
                </a:lnTo>
                <a:cubicBezTo>
                  <a:pt x="28062" y="376066"/>
                  <a:pt x="0" y="348004"/>
                  <a:pt x="0" y="313388"/>
                </a:cubicBezTo>
                <a:lnTo>
                  <a:pt x="0" y="62678"/>
                </a:lnTo>
                <a:cubicBezTo>
                  <a:pt x="0" y="28062"/>
                  <a:pt x="28062" y="0"/>
                  <a:pt x="62678" y="0"/>
                </a:cubicBezTo>
                <a:close/>
              </a:path>
            </a:pathLst>
          </a:cu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2400" b="0" i="0">
                <a:ln w="5953">
                  <a:solidFill>
                    <a:srgbClr val="2E75B6">
                      <a:alpha val="100000"/>
                    </a:srgbClr>
                  </a:solidFill>
                </a:ln>
                <a:solidFill>
                  <a:srgbClr val="000000">
                    <a:alpha val="100000"/>
                  </a:srgbClr>
                </a:solidFill>
                <a:effectLst>
                  <a:glow rad="47625">
                    <a:srgbClr val="81C4FF">
                      <a:alpha val="100000"/>
                    </a:srgbClr>
                  </a:glow>
                </a:effectLst>
                <a:latin typeface="黑体" panose="02010609060101010101" charset="-122"/>
                <a:ea typeface="黑体" panose="02010609060101010101" charset="-122"/>
              </a:rPr>
              <a:t>例 </a:t>
            </a:r>
            <a:r>
              <a:rPr lang="zh-CN" altLang="en-US" sz="2400" b="0" i="0">
                <a:ln w="5953">
                  <a:solidFill>
                    <a:srgbClr val="2E75B6">
                      <a:alpha val="100000"/>
                    </a:srgbClr>
                  </a:solidFill>
                </a:ln>
                <a:solidFill>
                  <a:srgbClr val="000000">
                    <a:alpha val="100000"/>
                  </a:srgbClr>
                </a:solidFill>
                <a:effectLst>
                  <a:glow rad="47625">
                    <a:srgbClr val="81C4FF">
                      <a:alpha val="100000"/>
                    </a:srgbClr>
                  </a:glow>
                </a:effectLst>
                <a:latin typeface="Times New Roman" panose="02020603050405020304"/>
                <a:ea typeface="Times New Roman" panose="02020603050405020304"/>
              </a:rPr>
              <a:t>Ⅰ</a:t>
            </a:r>
            <a:endParaRPr lang="zh-CN" altLang="en-US" sz="2400" b="0" i="0">
              <a:ln w="5953">
                <a:solidFill>
                  <a:srgbClr val="2E75B6">
                    <a:alpha val="100000"/>
                  </a:srgbClr>
                </a:solidFill>
              </a:ln>
              <a:solidFill>
                <a:srgbClr val="000000">
                  <a:alpha val="100000"/>
                </a:srgbClr>
              </a:solidFill>
              <a:effectLst>
                <a:glow rad="47625">
                  <a:srgbClr val="81C4FF">
                    <a:alpha val="100000"/>
                  </a:srgbClr>
                </a:glow>
              </a:effectLst>
              <a:latin typeface="Times New Roman" panose="02020603050405020304"/>
              <a:ea typeface="Times New Roman" panose="02020603050405020304"/>
            </a:endParaRPr>
          </a:p>
        </p:txBody>
      </p:sp>
      <p:grpSp>
        <p:nvGrpSpPr>
          <p:cNvPr id="8" name="组合1" title=""/>
          <p:cNvGrpSpPr/>
          <p:nvPr/>
        </p:nvGrpSpPr>
        <p:grpSpPr>
          <a:xfrm>
            <a:off x="284674" y="1771698"/>
            <a:ext cx="5780531" cy="3613899"/>
            <a:chExt cx="5780531" cy="3613899"/>
          </a:xfrm>
        </p:grpSpPr>
        <p:sp>
          <p:nvSpPr>
            <p:cNvPr id="9" name="文本8"/>
            <p:cNvSpPr txBox="1"/>
            <p:nvPr/>
          </p:nvSpPr>
          <p:spPr>
            <a:xfrm>
              <a:off x="247" y="0"/>
              <a:ext cx="5780284" cy="642461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3500"/>
                </a:lnSpc>
              </a:pPr>
              <a:r>
                <a:rPr lang="zh-CN" altLang="en-US" sz="2400" b="0" i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A.                B.</a:t>
              </a:r>
              <a:endPara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pic>
          <p:nvPicPr>
            <p:cNvPr id="10" name="图片2"/>
            <p:cNvPicPr>
              <a:picLocks noChangeAspect="1"/>
            </p:cNvPicPr>
            <p:nvPr/>
          </p:nvPicPr>
          <p:blipFill>
            <a:blip r:embed="rId2"/>
            <a:srcRect l="19700" r="9725"/>
            <a:stretch>
              <a:fillRect/>
            </a:stretch>
          </p:blipFill>
          <p:spPr>
            <a:xfrm>
              <a:off x="374418" y="114"/>
              <a:ext cx="2466763" cy="3512914"/>
            </a:xfrm>
            <a:prstGeom prst="rect">
              <a:avLst/>
            </a:prstGeom>
          </p:spPr>
        </p:pic>
        <p:pic>
          <p:nvPicPr>
            <p:cNvPr id="11" name="图片3"/>
            <p:cNvPicPr>
              <a:picLocks noChangeAspect="1"/>
            </p:cNvPicPr>
            <p:nvPr/>
          </p:nvPicPr>
          <p:blipFill>
            <a:blip r:embed="rId3"/>
            <a:srcRect l="21690" t="2575" r="3661" b="8798"/>
            <a:stretch>
              <a:fillRect/>
            </a:stretch>
          </p:blipFill>
          <p:spPr>
            <a:xfrm>
              <a:off x="3114989" y="17821"/>
              <a:ext cx="2311975" cy="3596078"/>
            </a:xfrm>
            <a:prstGeom prst="rect">
              <a:avLst/>
            </a:prstGeom>
          </p:spPr>
        </p:pic>
        <p:sp>
          <p:nvSpPr>
            <p:cNvPr id="12" name="文本9"/>
            <p:cNvSpPr txBox="1"/>
            <p:nvPr/>
          </p:nvSpPr>
          <p:spPr>
            <a:xfrm>
              <a:off x="0" y="1676095"/>
              <a:ext cx="5780284" cy="642461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3500"/>
                </a:lnSpc>
              </a:pPr>
              <a:r>
                <a:rPr lang="zh-CN" altLang="en-US" sz="2400" b="0" i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C.                D.</a:t>
              </a:r>
              <a:endPara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grpSp>
        <p:nvGrpSpPr>
          <p:cNvPr id="13" name="组合2" title=""/>
          <p:cNvGrpSpPr/>
          <p:nvPr/>
        </p:nvGrpSpPr>
        <p:grpSpPr>
          <a:xfrm>
            <a:off x="540701" y="4068994"/>
            <a:ext cx="5082892" cy="2581599"/>
            <a:chExt cx="5082892" cy="2581599"/>
          </a:xfrm>
        </p:grpSpPr>
        <p:sp>
          <p:nvSpPr>
            <p:cNvPr id="14" name="形状6"/>
            <p:cNvSpPr txBox="1"/>
            <p:nvPr/>
          </p:nvSpPr>
          <p:spPr>
            <a:xfrm>
              <a:off x="0" y="0"/>
              <a:ext cx="5082892" cy="2581599"/>
            </a:xfrm>
            <a:custGeom>
              <a:gdLst>
                <a:gd name="connsiteX0" fmla="*/ 64662 w 5082892"/>
                <a:gd name="connsiteY0" fmla="*/ 0 h 2581599"/>
                <a:gd name="connsiteX1" fmla="*/ 5018230 w 5082892"/>
                <a:gd name="connsiteY1" fmla="*/ 0 h 2581599"/>
                <a:gd name="connsiteX2" fmla="*/ 5035380 w 5082892"/>
                <a:gd name="connsiteY2" fmla="*/ 0 h 2581599"/>
                <a:gd name="connsiteX3" fmla="*/ 5076080 w 5082892"/>
                <a:gd name="connsiteY3" fmla="*/ 31065 h 2581599"/>
                <a:gd name="connsiteX4" fmla="*/ 5082893 w 5082892"/>
                <a:gd name="connsiteY4" fmla="*/ 2516937 h 2581599"/>
                <a:gd name="connsiteX5" fmla="*/ 5082893 w 5082892"/>
                <a:gd name="connsiteY5" fmla="*/ 2534087 h 2581599"/>
                <a:gd name="connsiteX6" fmla="*/ 5051827 w 5082892"/>
                <a:gd name="connsiteY6" fmla="*/ 2574786 h 2581599"/>
                <a:gd name="connsiteX7" fmla="*/ 64662 w 5082892"/>
                <a:gd name="connsiteY7" fmla="*/ 2581599 h 2581599"/>
                <a:gd name="connsiteX8" fmla="*/ 28950 w 5082892"/>
                <a:gd name="connsiteY8" fmla="*/ 2581599 h 2581599"/>
                <a:gd name="connsiteX9" fmla="*/ 0 w 5082892"/>
                <a:gd name="connsiteY9" fmla="*/ 64662 h 2581599"/>
                <a:gd name="connsiteX10" fmla="*/ 0 w 5082892"/>
                <a:gd name="connsiteY10" fmla="*/ 28950 h 2581599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082893" h="2581599">
                  <a:moveTo>
                    <a:pt x="64662" y="0"/>
                  </a:moveTo>
                  <a:lnTo>
                    <a:pt x="5018230" y="0"/>
                  </a:lnTo>
                  <a:cubicBezTo>
                    <a:pt x="5035380" y="0"/>
                    <a:pt x="5051827" y="6812"/>
                    <a:pt x="5063954" y="18939"/>
                  </a:cubicBezTo>
                  <a:cubicBezTo>
                    <a:pt x="5076080" y="31065"/>
                    <a:pt x="5082893" y="47512"/>
                    <a:pt x="5082893" y="64662"/>
                  </a:cubicBezTo>
                  <a:lnTo>
                    <a:pt x="5082893" y="2516937"/>
                  </a:lnTo>
                  <a:cubicBezTo>
                    <a:pt x="5082893" y="2534087"/>
                    <a:pt x="5076080" y="2550534"/>
                    <a:pt x="5063954" y="2562660"/>
                  </a:cubicBezTo>
                  <a:cubicBezTo>
                    <a:pt x="5051827" y="2574786"/>
                    <a:pt x="5035380" y="2581599"/>
                    <a:pt x="5018230" y="2581599"/>
                  </a:cubicBezTo>
                  <a:lnTo>
                    <a:pt x="64662" y="2581599"/>
                  </a:lnTo>
                  <a:cubicBezTo>
                    <a:pt x="28950" y="2581599"/>
                    <a:pt x="0" y="2552649"/>
                    <a:pt x="0" y="2516937"/>
                  </a:cubicBezTo>
                  <a:lnTo>
                    <a:pt x="0" y="64662"/>
                  </a:lnTo>
                  <a:cubicBezTo>
                    <a:pt x="0" y="28950"/>
                    <a:pt x="28950" y="0"/>
                    <a:pt x="64662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19050">
              <a:solidFill>
                <a:srgbClr val="FF7E00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5" name="形状7"/>
            <p:cNvSpPr txBox="1"/>
            <p:nvPr/>
          </p:nvSpPr>
          <p:spPr>
            <a:xfrm flipV="1">
              <a:off x="293686" y="583731"/>
              <a:ext cx="4342044" cy="19050"/>
            </a:xfrm>
            <a:prstGeom prst="line">
              <a:avLst/>
            </a:prstGeom>
            <a:ln w="19050">
              <a:solidFill>
                <a:srgbClr val="FF7E00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</p:grpSp>
      <p:sp>
        <p:nvSpPr>
          <p:cNvPr id="16" name="文本2" title=""/>
          <p:cNvSpPr txBox="1"/>
          <p:nvPr/>
        </p:nvSpPr>
        <p:spPr>
          <a:xfrm>
            <a:off x="710136" y="4078672"/>
            <a:ext cx="1104900" cy="615547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3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effectLst>
                  <a:outerShdw blurRad="76200" dist="47625" dir="5400000" rotWithShape="0">
                    <a:srgbClr val="000000">
                      <a:alpha val="40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小结：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effectLst>
                <a:outerShdw blurRad="76200" dist="47625" dir="5400000" rotWithShape="0">
                  <a:srgbClr val="000000">
                    <a:alpha val="40000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文本3" title=""/>
          <p:cNvSpPr txBox="1"/>
          <p:nvPr/>
        </p:nvSpPr>
        <p:spPr>
          <a:xfrm>
            <a:off x="710146" y="4693787"/>
            <a:ext cx="4808811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ln w="2381">
                  <a:solidFill>
                    <a:srgbClr val="FFC000">
                      <a:alpha val="100000"/>
                    </a:srgbClr>
                  </a:solidFill>
                </a:ln>
                <a:solidFill>
                  <a:srgbClr val="000000">
                    <a:alpha val="100000"/>
                  </a:srgbClr>
                </a:solidFill>
                <a:effectLst/>
                <a:latin typeface="Times New Roman" panose="02020603050405020304"/>
                <a:ea typeface="Times New Roman" panose="02020603050405020304"/>
              </a:rPr>
              <a:t>➊</a:t>
            </a:r>
            <a:r>
              <a:rPr lang="zh-CN" altLang="en-US" sz="2400" b="0" i="0">
                <a:ln w="2381">
                  <a:solidFill>
                    <a:srgbClr val="FFC000">
                      <a:alpha val="100000"/>
                    </a:srgbClr>
                  </a:solidFill>
                </a:ln>
                <a:solidFill>
                  <a:srgbClr val="000000">
                    <a:alpha val="100000"/>
                  </a:srgbClr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串联电路：电阻越串越______；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文本4" title=""/>
          <p:cNvSpPr txBox="1"/>
          <p:nvPr/>
        </p:nvSpPr>
        <p:spPr>
          <a:xfrm>
            <a:off x="710479" y="5286137"/>
            <a:ext cx="4807982" cy="1280000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4400"/>
              </a:lnSpc>
            </a:pPr>
            <a:r>
              <a:rPr lang="zh-CN" altLang="en-US" sz="2600" b="0" i="0">
                <a:ln w="2381">
                  <a:solidFill>
                    <a:srgbClr val="FFC000">
                      <a:alpha val="100000"/>
                    </a:srgbClr>
                  </a:solidFill>
                </a:ln>
                <a:solidFill>
                  <a:srgbClr val="000000">
                    <a:alpha val="100000"/>
                  </a:srgbClr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➋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并联电路：电阻越并越______，总阻值______任意一个支路电阻。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文本5" title=""/>
          <p:cNvSpPr txBox="1"/>
          <p:nvPr/>
        </p:nvSpPr>
        <p:spPr>
          <a:xfrm>
            <a:off x="4410542" y="4677023"/>
            <a:ext cx="520700" cy="62630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600" b="0" i="0">
                <a:ln w="2381">
                  <a:solidFill>
                    <a:srgbClr val="FFC000">
                      <a:alpha val="100000"/>
                    </a:srgbClr>
                  </a:solidFill>
                </a:ln>
                <a:solidFill>
                  <a:srgbClr val="FF0000">
                    <a:alpha val="100000"/>
                  </a:srgbClr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小</a:t>
            </a:r>
            <a:endParaRPr lang="zh-CN" altLang="en-US" sz="2600" b="0" i="0">
              <a:ln w="2381">
                <a:solidFill>
                  <a:srgbClr val="FFC000">
                    <a:alpha val="100000"/>
                  </a:srgbClr>
                </a:solidFill>
              </a:ln>
              <a:solidFill>
                <a:srgbClr val="FF0000">
                  <a:alpha val="100000"/>
                </a:srgbClr>
              </a:solidFill>
              <a:effectLst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文本6" title=""/>
          <p:cNvSpPr txBox="1"/>
          <p:nvPr/>
        </p:nvSpPr>
        <p:spPr>
          <a:xfrm>
            <a:off x="4410599" y="5393931"/>
            <a:ext cx="520700" cy="62630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600" b="0" i="0">
                <a:ln w="2381">
                  <a:solidFill>
                    <a:srgbClr val="FFC000">
                      <a:alpha val="100000"/>
                    </a:srgbClr>
                  </a:solidFill>
                </a:ln>
                <a:solidFill>
                  <a:srgbClr val="FF0000">
                    <a:alpha val="100000"/>
                  </a:srgbClr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小</a:t>
            </a:r>
            <a:endParaRPr lang="zh-CN" altLang="en-US" sz="2600" b="0" i="0">
              <a:ln w="2381">
                <a:solidFill>
                  <a:srgbClr val="FFC000">
                    <a:alpha val="100000"/>
                  </a:srgbClr>
                </a:solidFill>
              </a:ln>
              <a:solidFill>
                <a:srgbClr val="FF0000">
                  <a:alpha val="100000"/>
                </a:srgbClr>
              </a:solidFill>
              <a:effectLst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文本7" title=""/>
          <p:cNvSpPr txBox="1"/>
          <p:nvPr/>
        </p:nvSpPr>
        <p:spPr>
          <a:xfrm>
            <a:off x="1703394" y="5912615"/>
            <a:ext cx="850900" cy="62630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600" b="0" i="0">
                <a:ln w="2381">
                  <a:solidFill>
                    <a:srgbClr val="FFC000">
                      <a:alpha val="100000"/>
                    </a:srgbClr>
                  </a:solidFill>
                </a:ln>
                <a:solidFill>
                  <a:srgbClr val="FF0000">
                    <a:alpha val="100000"/>
                  </a:srgbClr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小于</a:t>
            </a:r>
            <a:endParaRPr lang="zh-CN" altLang="en-US" sz="2600" b="0" i="0">
              <a:ln w="2381">
                <a:solidFill>
                  <a:srgbClr val="FFC000">
                    <a:alpha val="100000"/>
                  </a:srgbClr>
                </a:solidFill>
              </a:ln>
              <a:solidFill>
                <a:srgbClr val="FF0000">
                  <a:alpha val="100000"/>
                </a:srgbClr>
              </a:solidFill>
              <a:effectLst/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22" name="组合3" title=""/>
          <p:cNvGrpSpPr/>
          <p:nvPr/>
        </p:nvGrpSpPr>
        <p:grpSpPr>
          <a:xfrm>
            <a:off x="6157360" y="154896"/>
            <a:ext cx="5780694" cy="6252314"/>
            <a:chExt cx="5780694" cy="6252314"/>
          </a:xfrm>
        </p:grpSpPr>
        <p:sp>
          <p:nvSpPr>
            <p:cNvPr id="23" name="文本10"/>
            <p:cNvSpPr txBox="1"/>
            <p:nvPr/>
          </p:nvSpPr>
          <p:spPr>
            <a:xfrm>
              <a:off x="210" y="0"/>
              <a:ext cx="5780484" cy="1198134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3800"/>
                </a:lnSpc>
              </a:pPr>
              <a:r>
                <a:rPr lang="zh-CN" altLang="en-US" sz="2400" b="0" i="0">
                  <a:solidFill>
                    <a:srgbClr val="FFEE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                  </a:t>
              </a:r>
              <a:r>
                <a:rPr lang="zh-CN" altLang="en-US" sz="2600" b="0" i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如图所示电路的总电阻为10</a:t>
              </a:r>
              <a:r>
                <a:rPr lang="zh-CN" altLang="en-US" sz="2400" b="0" i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Ω</a:t>
              </a:r>
              <a:r>
                <a:rPr lang="zh-CN" altLang="en-US" sz="2600" b="0" i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，则下列判断中正确的是(   )</a:t>
              </a:r>
              <a:endParaRPr lang="zh-CN" altLang="en-US" sz="26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24" name="形状8"/>
            <p:cNvSpPr txBox="1"/>
            <p:nvPr/>
          </p:nvSpPr>
          <p:spPr>
            <a:xfrm>
              <a:off x="76" y="207387"/>
              <a:ext cx="1721920" cy="376066"/>
            </a:xfrm>
            <a:custGeom>
              <a:gdLst>
                <a:gd name="connsiteX0" fmla="*/ 62678 w 1721920"/>
                <a:gd name="connsiteY0" fmla="*/ 0 h 376066"/>
                <a:gd name="connsiteX1" fmla="*/ 1659242 w 1721920"/>
                <a:gd name="connsiteY1" fmla="*/ 0 h 376066"/>
                <a:gd name="connsiteX2" fmla="*/ 1675865 w 1721920"/>
                <a:gd name="connsiteY2" fmla="*/ 0 h 376066"/>
                <a:gd name="connsiteX3" fmla="*/ 1715317 w 1721920"/>
                <a:gd name="connsiteY3" fmla="*/ 30112 h 376066"/>
                <a:gd name="connsiteX4" fmla="*/ 1721920 w 1721920"/>
                <a:gd name="connsiteY4" fmla="*/ 313388 h 376066"/>
                <a:gd name="connsiteX5" fmla="*/ 1721920 w 1721920"/>
                <a:gd name="connsiteY5" fmla="*/ 330012 h 376066"/>
                <a:gd name="connsiteX6" fmla="*/ 1691808 w 1721920"/>
                <a:gd name="connsiteY6" fmla="*/ 369463 h 376066"/>
                <a:gd name="connsiteX7" fmla="*/ 62678 w 1721920"/>
                <a:gd name="connsiteY7" fmla="*/ 376066 h 376066"/>
                <a:gd name="connsiteX8" fmla="*/ 28062 w 1721920"/>
                <a:gd name="connsiteY8" fmla="*/ 376066 h 376066"/>
                <a:gd name="connsiteX9" fmla="*/ 0 w 1721920"/>
                <a:gd name="connsiteY9" fmla="*/ 62678 h 376066"/>
                <a:gd name="connsiteX10" fmla="*/ 0 w 1721920"/>
                <a:gd name="connsiteY10" fmla="*/ 28062 h 376066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21920" h="376066">
                  <a:moveTo>
                    <a:pt x="62678" y="0"/>
                  </a:moveTo>
                  <a:lnTo>
                    <a:pt x="1659242" y="0"/>
                  </a:lnTo>
                  <a:cubicBezTo>
                    <a:pt x="1675865" y="0"/>
                    <a:pt x="1691808" y="6603"/>
                    <a:pt x="1703562" y="18358"/>
                  </a:cubicBezTo>
                  <a:cubicBezTo>
                    <a:pt x="1715317" y="30112"/>
                    <a:pt x="1721920" y="46055"/>
                    <a:pt x="1721920" y="62678"/>
                  </a:cubicBezTo>
                  <a:lnTo>
                    <a:pt x="1721920" y="313388"/>
                  </a:lnTo>
                  <a:cubicBezTo>
                    <a:pt x="1721920" y="330012"/>
                    <a:pt x="1715317" y="345954"/>
                    <a:pt x="1703562" y="357708"/>
                  </a:cubicBezTo>
                  <a:cubicBezTo>
                    <a:pt x="1691808" y="369463"/>
                    <a:pt x="1675865" y="376066"/>
                    <a:pt x="1659242" y="376066"/>
                  </a:cubicBezTo>
                  <a:lnTo>
                    <a:pt x="62678" y="376066"/>
                  </a:lnTo>
                  <a:cubicBezTo>
                    <a:pt x="28062" y="376066"/>
                    <a:pt x="0" y="348004"/>
                    <a:pt x="0" y="313388"/>
                  </a:cubicBezTo>
                  <a:lnTo>
                    <a:pt x="0" y="62678"/>
                  </a:lnTo>
                  <a:cubicBezTo>
                    <a:pt x="0" y="28062"/>
                    <a:pt x="28062" y="0"/>
                    <a:pt x="62678" y="0"/>
                  </a:cubicBezTo>
                  <a:close/>
                </a:path>
              </a:pathLst>
            </a:cu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r>
                <a:rPr lang="zh-CN" altLang="en-US" sz="2400" b="0" i="0">
                  <a:ln w="5953">
                    <a:solidFill>
                      <a:srgbClr val="2E75B6">
                        <a:alpha val="100000"/>
                      </a:srgbClr>
                    </a:solidFill>
                  </a:ln>
                  <a:solidFill>
                    <a:srgbClr val="000000">
                      <a:alpha val="100000"/>
                    </a:srgbClr>
                  </a:solidFill>
                  <a:effectLst>
                    <a:glow rad="47625">
                      <a:srgbClr val="81C4FF">
                        <a:alpha val="100000"/>
                      </a:srgbClr>
                    </a:glow>
                  </a:effectLst>
                  <a:latin typeface="黑体" panose="02010609060101010101" charset="-122"/>
                  <a:ea typeface="黑体" panose="02010609060101010101" charset="-122"/>
                </a:rPr>
                <a:t>变式训练 </a:t>
              </a:r>
              <a:r>
                <a:rPr lang="zh-CN" altLang="en-US" sz="2400" b="0" i="0">
                  <a:ln w="5953">
                    <a:solidFill>
                      <a:srgbClr val="2E75B6">
                        <a:alpha val="100000"/>
                      </a:srgbClr>
                    </a:solidFill>
                  </a:ln>
                  <a:solidFill>
                    <a:srgbClr val="000000">
                      <a:alpha val="100000"/>
                    </a:srgbClr>
                  </a:solidFill>
                  <a:effectLst>
                    <a:glow rad="47625">
                      <a:srgbClr val="81C4FF">
                        <a:alpha val="100000"/>
                      </a:srgbClr>
                    </a:glow>
                  </a:effectLst>
                  <a:latin typeface="Times New Roman" panose="02020603050405020304"/>
                  <a:ea typeface="Times New Roman" panose="02020603050405020304"/>
                </a:rPr>
                <a:t>Ⅰ</a:t>
              </a:r>
              <a:endParaRPr lang="zh-CN" altLang="en-US" sz="2400" b="0" i="0">
                <a:ln w="5953">
                  <a:solidFill>
                    <a:srgbClr val="2E75B6">
                      <a:alpha val="100000"/>
                    </a:srgbClr>
                  </a:solidFill>
                </a:ln>
                <a:solidFill>
                  <a:srgbClr val="000000">
                    <a:alpha val="100000"/>
                  </a:srgbClr>
                </a:solidFill>
                <a:effectLst>
                  <a:glow rad="47625">
                    <a:srgbClr val="81C4FF">
                      <a:alpha val="100000"/>
                    </a:srgbClr>
                  </a:glow>
                </a:effectLst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25" name="文本11"/>
            <p:cNvSpPr txBox="1"/>
            <p:nvPr/>
          </p:nvSpPr>
          <p:spPr>
            <a:xfrm>
              <a:off x="0" y="1165726"/>
              <a:ext cx="5780284" cy="2159984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3800"/>
                </a:lnSpc>
              </a:pPr>
              <a:r>
                <a:rPr lang="zh-CN" altLang="en-US" sz="2600" b="0" i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A. R1的阻值可能是2</a:t>
              </a:r>
              <a:r>
                <a:rPr lang="zh-CN" altLang="en-US" sz="2400" b="0" i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Ω</a:t>
              </a:r>
              <a:endPara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  <a:p>
              <a:pPr marL="0" algn="l">
                <a:lnSpc>
                  <a:spcPts val="3800"/>
                </a:lnSpc>
              </a:pPr>
              <a:r>
                <a:rPr lang="zh-CN" altLang="en-US" sz="2600" b="0" i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B. R2的阻值可能是5</a:t>
              </a:r>
              <a:r>
                <a:rPr lang="zh-CN" altLang="en-US" sz="2400" b="0" i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Ω</a:t>
              </a:r>
              <a:endPara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  <a:p>
              <a:pPr marL="0" algn="l">
                <a:lnSpc>
                  <a:spcPts val="3800"/>
                </a:lnSpc>
              </a:pPr>
              <a:r>
                <a:rPr lang="zh-CN" altLang="en-US" sz="2600" b="0" i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C. R1的阻值可能是10</a:t>
              </a:r>
              <a:r>
                <a:rPr lang="zh-CN" altLang="en-US" sz="2400" b="0" i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Ω</a:t>
              </a:r>
              <a:endPara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  <a:p>
              <a:pPr marL="0" algn="l">
                <a:lnSpc>
                  <a:spcPts val="3800"/>
                </a:lnSpc>
              </a:pPr>
              <a:r>
                <a:rPr lang="zh-CN" altLang="en-US" sz="2600" b="0" i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D. R2的阻值可能是20</a:t>
              </a:r>
              <a:r>
                <a:rPr lang="zh-CN" altLang="en-US" sz="2400" b="0" i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Ω</a:t>
              </a:r>
              <a:endPara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pic>
          <p:nvPicPr>
            <p:cNvPr id="26" name="物理线图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474013" y="2710167"/>
              <a:ext cx="3542147" cy="3542147"/>
            </a:xfrm>
            <a:prstGeom prst="rect">
              <a:avLst/>
            </a:prstGeom>
          </p:spPr>
        </p:pic>
        <p:sp>
          <p:nvSpPr>
            <p:cNvPr id="27" name="文本12"/>
            <p:cNvSpPr txBox="1"/>
            <p:nvPr/>
          </p:nvSpPr>
          <p:spPr>
            <a:xfrm>
              <a:off x="2609707" y="3666248"/>
              <a:ext cx="672471" cy="741481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300" b="0" i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R</a:t>
              </a:r>
              <a:r>
                <a:rPr lang="zh-CN" altLang="en-US" sz="2900" b="1" i="0" baseline="-2500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1</a:t>
              </a:r>
              <a:endParaRPr lang="zh-CN" altLang="en-US" sz="2900" b="1" i="0" baseline="-2500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28" name="文本13"/>
            <p:cNvSpPr txBox="1"/>
            <p:nvPr/>
          </p:nvSpPr>
          <p:spPr>
            <a:xfrm>
              <a:off x="2645874" y="4327579"/>
              <a:ext cx="672471" cy="741481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300" b="0" i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R</a:t>
              </a:r>
              <a:r>
                <a:rPr lang="zh-CN" altLang="en-US" sz="2900" b="1" i="0" baseline="-2500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2</a:t>
              </a:r>
              <a:endParaRPr lang="zh-CN" altLang="en-US" sz="2900" b="1" i="0" baseline="-2500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29" name="文本14"/>
            <p:cNvSpPr txBox="1"/>
            <p:nvPr/>
          </p:nvSpPr>
          <p:spPr>
            <a:xfrm>
              <a:off x="3801426" y="5093733"/>
              <a:ext cx="497197" cy="741481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300" b="0" i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S</a:t>
              </a:r>
              <a:endParaRPr lang="zh-CN" altLang="en-US" sz="23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</p:grpSp>
      <p:pic>
        <p:nvPicPr>
          <p:cNvPr id="30" name="图片1" title=""/>
          <p:cNvPicPr>
            <a:picLocks noChangeAspect="1"/>
          </p:cNvPicPr>
          <p:nvPr/>
        </p:nvPicPr>
        <p:blipFill>
          <a:blip r:embed="rId5"/>
          <a:srcRect l="947" t="500" r="473"/>
          <a:stretch>
            <a:fillRect/>
          </a:stretch>
        </p:blipFill>
        <p:spPr>
          <a:xfrm>
            <a:off x="11462947" y="6164113"/>
            <a:ext cx="521056" cy="4963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6" grpId="0" animBg="1"/>
      <p:bldP spid="17" grpId="0" animBg="1"/>
      <p:bldP spid="19" grpId="0" animBg="1"/>
      <p:bldP spid="18" grpId="0" animBg="1"/>
      <p:bldP spid="20" grpId="0" animBg="1"/>
      <p:bldP spid="21" grpId="0" animBg="1"/>
      <p:bldP spid="22" grpId="0" animBg="1"/>
      <p:bldP spid="3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1" title=""/>
          <p:cNvSpPr txBox="1"/>
          <p:nvPr/>
        </p:nvSpPr>
        <p:spPr>
          <a:xfrm>
            <a:off x="284512" y="285389"/>
            <a:ext cx="11641931" cy="124968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    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如图甲所示电路，电源电压为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6V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，闭合开关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S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，电压表示数为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4V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，电流表为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0.4A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，(1)求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R</a:t>
            </a:r>
            <a:r>
              <a:rPr lang="zh-CN" altLang="en-US" sz="2400" b="1" i="0" baseline="-2500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1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、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R</a:t>
            </a:r>
            <a:r>
              <a:rPr lang="zh-CN" altLang="en-US" sz="2400" b="1" i="0" baseline="-2500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2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的阻值；(2)将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R</a:t>
            </a:r>
            <a:r>
              <a:rPr lang="zh-CN" altLang="en-US" sz="2400" b="1" i="0" baseline="-2500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1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、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R</a:t>
            </a:r>
            <a:r>
              <a:rPr lang="zh-CN" altLang="en-US" sz="2400" b="1" i="0" baseline="-2500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2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连入如图乙所示电路，电压表示数3V，求电流表的示数。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形状1" title=""/>
          <p:cNvSpPr txBox="1"/>
          <p:nvPr/>
        </p:nvSpPr>
        <p:spPr>
          <a:xfrm>
            <a:off x="265900" y="363103"/>
            <a:ext cx="1721920" cy="376066"/>
          </a:xfrm>
          <a:custGeom>
            <a:gdLst>
              <a:gd name="connsiteX0" fmla="*/ 62678 w 1721920"/>
              <a:gd name="connsiteY0" fmla="*/ 0 h 376066"/>
              <a:gd name="connsiteX1" fmla="*/ 1659242 w 1721920"/>
              <a:gd name="connsiteY1" fmla="*/ 0 h 376066"/>
              <a:gd name="connsiteX2" fmla="*/ 1675865 w 1721920"/>
              <a:gd name="connsiteY2" fmla="*/ 0 h 376066"/>
              <a:gd name="connsiteX3" fmla="*/ 1715317 w 1721920"/>
              <a:gd name="connsiteY3" fmla="*/ 30112 h 376066"/>
              <a:gd name="connsiteX4" fmla="*/ 1721920 w 1721920"/>
              <a:gd name="connsiteY4" fmla="*/ 313388 h 376066"/>
              <a:gd name="connsiteX5" fmla="*/ 1721920 w 1721920"/>
              <a:gd name="connsiteY5" fmla="*/ 330012 h 376066"/>
              <a:gd name="connsiteX6" fmla="*/ 1691808 w 1721920"/>
              <a:gd name="connsiteY6" fmla="*/ 369463 h 376066"/>
              <a:gd name="connsiteX7" fmla="*/ 62678 w 1721920"/>
              <a:gd name="connsiteY7" fmla="*/ 376066 h 376066"/>
              <a:gd name="connsiteX8" fmla="*/ 28062 w 1721920"/>
              <a:gd name="connsiteY8" fmla="*/ 376066 h 376066"/>
              <a:gd name="connsiteX9" fmla="*/ 0 w 1721920"/>
              <a:gd name="connsiteY9" fmla="*/ 62678 h 376066"/>
              <a:gd name="connsiteX10" fmla="*/ 0 w 1721920"/>
              <a:gd name="connsiteY10" fmla="*/ 28062 h 3760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721920" h="376066">
                <a:moveTo>
                  <a:pt x="62678" y="0"/>
                </a:moveTo>
                <a:lnTo>
                  <a:pt x="1659242" y="0"/>
                </a:lnTo>
                <a:cubicBezTo>
                  <a:pt x="1675865" y="0"/>
                  <a:pt x="1691808" y="6603"/>
                  <a:pt x="1703562" y="18358"/>
                </a:cubicBezTo>
                <a:cubicBezTo>
                  <a:pt x="1715317" y="30112"/>
                  <a:pt x="1721920" y="46055"/>
                  <a:pt x="1721920" y="62678"/>
                </a:cubicBezTo>
                <a:lnTo>
                  <a:pt x="1721920" y="313388"/>
                </a:lnTo>
                <a:cubicBezTo>
                  <a:pt x="1721920" y="330012"/>
                  <a:pt x="1715317" y="345954"/>
                  <a:pt x="1703562" y="357708"/>
                </a:cubicBezTo>
                <a:cubicBezTo>
                  <a:pt x="1691808" y="369463"/>
                  <a:pt x="1675865" y="376066"/>
                  <a:pt x="1659242" y="376066"/>
                </a:cubicBezTo>
                <a:lnTo>
                  <a:pt x="62678" y="376066"/>
                </a:lnTo>
                <a:cubicBezTo>
                  <a:pt x="28062" y="376066"/>
                  <a:pt x="0" y="348004"/>
                  <a:pt x="0" y="313388"/>
                </a:cubicBezTo>
                <a:lnTo>
                  <a:pt x="0" y="62678"/>
                </a:lnTo>
                <a:cubicBezTo>
                  <a:pt x="0" y="28062"/>
                  <a:pt x="28062" y="0"/>
                  <a:pt x="62678" y="0"/>
                </a:cubicBezTo>
                <a:close/>
              </a:path>
            </a:pathLst>
          </a:cu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l"/>
            <a:r>
              <a:rPr lang="zh-CN" altLang="en-US" sz="2400" b="0" i="0">
                <a:ln w="5953">
                  <a:solidFill>
                    <a:srgbClr val="2E75B6">
                      <a:alpha val="100000"/>
                    </a:srgbClr>
                  </a:solidFill>
                </a:ln>
                <a:solidFill>
                  <a:srgbClr val="000000">
                    <a:alpha val="100000"/>
                  </a:srgbClr>
                </a:solidFill>
                <a:effectLst>
                  <a:glow rad="47625">
                    <a:srgbClr val="81C4FF">
                      <a:alpha val="100000"/>
                    </a:srgbClr>
                  </a:glow>
                </a:effectLst>
                <a:latin typeface="黑体" panose="02010609060101010101" charset="-122"/>
                <a:ea typeface="黑体" panose="02010609060101010101" charset="-122"/>
              </a:rPr>
              <a:t>变式训练 </a:t>
            </a:r>
            <a:r>
              <a:rPr lang="zh-CN" altLang="en-US" sz="2400" b="0" i="0">
                <a:ln w="5953">
                  <a:solidFill>
                    <a:srgbClr val="2E75B6">
                      <a:alpha val="100000"/>
                    </a:srgbClr>
                  </a:solidFill>
                </a:ln>
                <a:solidFill>
                  <a:srgbClr val="000000">
                    <a:alpha val="100000"/>
                  </a:srgbClr>
                </a:solidFill>
                <a:effectLst>
                  <a:glow rad="47625">
                    <a:srgbClr val="81C4FF">
                      <a:alpha val="100000"/>
                    </a:srgbClr>
                  </a:glow>
                </a:effectLst>
                <a:latin typeface="Times New Roman" panose="02020603050405020304"/>
                <a:ea typeface="Times New Roman" panose="02020603050405020304"/>
              </a:rPr>
              <a:t>1</a:t>
            </a:r>
            <a:endParaRPr lang="zh-CN" altLang="en-US" sz="2400" b="0" i="0">
              <a:ln w="5953">
                <a:solidFill>
                  <a:srgbClr val="2E75B6">
                    <a:alpha val="100000"/>
                  </a:srgbClr>
                </a:solidFill>
              </a:ln>
              <a:solidFill>
                <a:srgbClr val="000000">
                  <a:alpha val="100000"/>
                </a:srgbClr>
              </a:solidFill>
              <a:effectLst>
                <a:glow rad="47625">
                  <a:srgbClr val="81C4FF">
                    <a:alpha val="100000"/>
                  </a:srgbClr>
                </a:glow>
              </a:effectLst>
              <a:latin typeface="Times New Roman" panose="02020603050405020304"/>
              <a:ea typeface="Times New Roman" panose="02020603050405020304"/>
            </a:endParaRPr>
          </a:p>
        </p:txBody>
      </p:sp>
      <p:pic>
        <p:nvPicPr>
          <p:cNvPr id="4" name="图片1" title="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2"/>
          <a:srcRect l="947" t="500" r="473"/>
          <a:stretch>
            <a:fillRect/>
          </a:stretch>
        </p:blipFill>
        <p:spPr>
          <a:xfrm>
            <a:off x="11462947" y="6164113"/>
            <a:ext cx="521056" cy="496300"/>
          </a:xfrm>
          <a:prstGeom prst="rect">
            <a:avLst/>
          </a:prstGeom>
        </p:spPr>
      </p:pic>
      <p:sp>
        <p:nvSpPr>
          <p:cNvPr id="8" name="形状5" title=""/>
          <p:cNvSpPr txBox="1"/>
          <p:nvPr/>
        </p:nvSpPr>
        <p:spPr>
          <a:xfrm>
            <a:off x="3951970" y="-352"/>
            <a:ext cx="4289298" cy="359026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2500" b="0" i="0">
                <a:ln w="4762">
                  <a:solidFill>
                    <a:srgbClr val="236BAD">
                      <a:alpha val="100000"/>
                    </a:srgbClr>
                  </a:solidFill>
                </a:ln>
                <a:solidFill>
                  <a:srgbClr val="FFFFFF">
                    <a:alpha val="100000"/>
                  </a:srgbClr>
                </a:solidFill>
                <a:effectLst>
                  <a:glow rad="38100">
                    <a:srgbClr val="81C4FF">
                      <a:alpha val="100000"/>
                    </a:srgbClr>
                  </a:glow>
                  <a:outerShdw blurRad="9525" dir="13500000" sy="23000" kx="1200000" algn="br" rotWithShape="0">
                    <a:srgbClr val="236BAD">
                      <a:alpha val="100000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一、在串并联电路中的应用</a:t>
            </a:r>
            <a:endParaRPr lang="zh-CN" altLang="en-US" sz="2500" b="0" i="0">
              <a:ln w="4762">
                <a:solidFill>
                  <a:srgbClr val="236BAD">
                    <a:alpha val="100000"/>
                  </a:srgbClr>
                </a:solidFill>
              </a:ln>
              <a:solidFill>
                <a:srgbClr val="FFFFFF">
                  <a:alpha val="100000"/>
                </a:srgbClr>
              </a:solidFill>
              <a:effectLst>
                <a:glow rad="38100">
                  <a:srgbClr val="81C4FF">
                    <a:alpha val="100000"/>
                  </a:srgbClr>
                </a:glow>
                <a:outerShdw blurRad="9525" dir="13500000" sy="23000" kx="1200000" algn="br" rotWithShape="0">
                  <a:srgbClr val="236BAD">
                    <a:alpha val="100000"/>
                  </a:srgbClr>
                </a:outerShdw>
              </a:effectLst>
              <a:latin typeface="楷体" panose="02010609060101010101" charset="-122"/>
              <a:ea typeface="楷体" panose="02010609060101010101" charset="-122"/>
            </a:endParaRPr>
          </a:p>
        </p:txBody>
      </p:sp>
      <p:grpSp>
        <p:nvGrpSpPr>
          <p:cNvPr id="9" name="组合1" title=""/>
          <p:cNvGrpSpPr/>
          <p:nvPr/>
        </p:nvGrpSpPr>
        <p:grpSpPr>
          <a:xfrm>
            <a:off x="8787574" y="2864434"/>
            <a:ext cx="3139290" cy="3300279"/>
            <a:chExt cx="3139290" cy="3300279"/>
          </a:xfrm>
        </p:grpSpPr>
        <p:pic>
          <p:nvPicPr>
            <p:cNvPr id="10" name="物理线图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0" y="0"/>
              <a:ext cx="3139290" cy="3300279"/>
            </a:xfrm>
            <a:prstGeom prst="rect">
              <a:avLst/>
            </a:prstGeom>
          </p:spPr>
        </p:pic>
        <p:sp>
          <p:nvSpPr>
            <p:cNvPr id="11" name="文本2"/>
            <p:cNvSpPr txBox="1"/>
            <p:nvPr/>
          </p:nvSpPr>
          <p:spPr>
            <a:xfrm>
              <a:off x="1213343" y="2607678"/>
              <a:ext cx="550046" cy="599081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600" b="0" i="0">
                  <a:solidFill>
                    <a:srgbClr val="AA00FF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乙</a:t>
              </a:r>
              <a:endParaRPr lang="zh-CN" altLang="en-US" sz="2600" b="0" i="0">
                <a:solidFill>
                  <a:srgbClr val="AA00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2" name="文本3"/>
            <p:cNvSpPr txBox="1"/>
            <p:nvPr/>
          </p:nvSpPr>
          <p:spPr>
            <a:xfrm>
              <a:off x="811340" y="643033"/>
              <a:ext cx="504298" cy="556050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300" b="0" i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R</a:t>
              </a:r>
              <a:r>
                <a:rPr lang="zh-CN" altLang="en-US" sz="2900" b="1" i="0" baseline="-2500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1</a:t>
              </a:r>
              <a:endParaRPr lang="zh-CN" altLang="en-US" sz="2900" b="1" i="0" baseline="-2500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13" name="文本4"/>
            <p:cNvSpPr txBox="1"/>
            <p:nvPr/>
          </p:nvSpPr>
          <p:spPr>
            <a:xfrm>
              <a:off x="811569" y="1132256"/>
              <a:ext cx="504298" cy="556050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300" b="0" i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R</a:t>
              </a:r>
              <a:r>
                <a:rPr lang="zh-CN" altLang="en-US" sz="2900" b="1" i="0" baseline="-2500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2</a:t>
              </a:r>
              <a:endParaRPr lang="zh-CN" altLang="en-US" sz="2900" b="1" i="0" baseline="-2500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14" name="文本5"/>
            <p:cNvSpPr txBox="1"/>
            <p:nvPr/>
          </p:nvSpPr>
          <p:spPr>
            <a:xfrm>
              <a:off x="1592971" y="2388118"/>
              <a:ext cx="372857" cy="556050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300" b="0" i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S</a:t>
              </a:r>
              <a:endParaRPr lang="zh-CN" altLang="en-US" sz="23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</p:grpSp>
      <p:grpSp>
        <p:nvGrpSpPr>
          <p:cNvPr id="15" name="组合2" title=""/>
          <p:cNvGrpSpPr/>
          <p:nvPr/>
        </p:nvGrpSpPr>
        <p:grpSpPr>
          <a:xfrm>
            <a:off x="8787213" y="1021947"/>
            <a:ext cx="3139290" cy="2656322"/>
            <a:chExt cx="3139290" cy="2656322"/>
          </a:xfrm>
        </p:grpSpPr>
        <p:pic>
          <p:nvPicPr>
            <p:cNvPr id="16" name="物理线图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0" y="0"/>
              <a:ext cx="3139290" cy="2656322"/>
            </a:xfrm>
            <a:prstGeom prst="rect">
              <a:avLst/>
            </a:prstGeom>
          </p:spPr>
        </p:pic>
        <p:sp>
          <p:nvSpPr>
            <p:cNvPr id="17" name="文本6"/>
            <p:cNvSpPr txBox="1"/>
            <p:nvPr/>
          </p:nvSpPr>
          <p:spPr>
            <a:xfrm>
              <a:off x="1213713" y="1886274"/>
              <a:ext cx="550046" cy="599081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600" b="0" i="0">
                  <a:solidFill>
                    <a:srgbClr val="AA00FF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甲</a:t>
              </a:r>
              <a:endParaRPr lang="zh-CN" altLang="en-US" sz="2600" b="0" i="0">
                <a:solidFill>
                  <a:srgbClr val="AA00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8" name="文本7"/>
            <p:cNvSpPr txBox="1"/>
            <p:nvPr/>
          </p:nvSpPr>
          <p:spPr>
            <a:xfrm>
              <a:off x="938974" y="713146"/>
              <a:ext cx="504298" cy="556050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300" b="0" i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R</a:t>
              </a:r>
              <a:r>
                <a:rPr lang="zh-CN" altLang="en-US" sz="2900" b="1" i="0" baseline="-2500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1</a:t>
              </a:r>
              <a:endParaRPr lang="zh-CN" altLang="en-US" sz="2900" b="1" i="0" baseline="-2500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19" name="文本8"/>
            <p:cNvSpPr txBox="1"/>
            <p:nvPr/>
          </p:nvSpPr>
          <p:spPr>
            <a:xfrm>
              <a:off x="1812178" y="713384"/>
              <a:ext cx="504298" cy="556050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300" b="0" i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R</a:t>
              </a:r>
              <a:r>
                <a:rPr lang="zh-CN" altLang="en-US" sz="2900" b="1" i="0" baseline="-2500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2</a:t>
              </a:r>
              <a:endParaRPr lang="zh-CN" altLang="en-US" sz="2900" b="1" i="0" baseline="-2500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20" name="文本9"/>
            <p:cNvSpPr txBox="1"/>
            <p:nvPr/>
          </p:nvSpPr>
          <p:spPr>
            <a:xfrm>
              <a:off x="1593694" y="1739703"/>
              <a:ext cx="372857" cy="556050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300" b="0" i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S</a:t>
              </a:r>
              <a:endParaRPr lang="zh-CN" altLang="en-US" sz="23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1" title=""/>
          <p:cNvSpPr txBox="1"/>
          <p:nvPr/>
        </p:nvSpPr>
        <p:spPr>
          <a:xfrm>
            <a:off x="284512" y="285388"/>
            <a:ext cx="5812041" cy="1233488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    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新宋体" panose="02010609030101010101" charset="-122"/>
                <a:ea typeface="新宋体" panose="02010609030101010101" charset="-122"/>
              </a:rPr>
              <a:t>如图是电阻甲和乙的U﹣I图像.小明根据图像信息做出的判断，正确的是（　　）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新宋体" panose="02010609030101010101" charset="-122"/>
              <a:ea typeface="新宋体" panose="02010609030101010101" charset="-122"/>
            </a:endParaRPr>
          </a:p>
        </p:txBody>
      </p:sp>
      <p:sp>
        <p:nvSpPr>
          <p:cNvPr id="3" name="形状1" title=""/>
          <p:cNvSpPr txBox="1"/>
          <p:nvPr/>
        </p:nvSpPr>
        <p:spPr>
          <a:xfrm>
            <a:off x="265900" y="363103"/>
            <a:ext cx="1721920" cy="376066"/>
          </a:xfrm>
          <a:custGeom>
            <a:gdLst>
              <a:gd name="connsiteX0" fmla="*/ 62678 w 1721920"/>
              <a:gd name="connsiteY0" fmla="*/ 0 h 376066"/>
              <a:gd name="connsiteX1" fmla="*/ 1659242 w 1721920"/>
              <a:gd name="connsiteY1" fmla="*/ 0 h 376066"/>
              <a:gd name="connsiteX2" fmla="*/ 1675865 w 1721920"/>
              <a:gd name="connsiteY2" fmla="*/ 0 h 376066"/>
              <a:gd name="connsiteX3" fmla="*/ 1715317 w 1721920"/>
              <a:gd name="connsiteY3" fmla="*/ 30112 h 376066"/>
              <a:gd name="connsiteX4" fmla="*/ 1721920 w 1721920"/>
              <a:gd name="connsiteY4" fmla="*/ 313388 h 376066"/>
              <a:gd name="connsiteX5" fmla="*/ 1721920 w 1721920"/>
              <a:gd name="connsiteY5" fmla="*/ 330012 h 376066"/>
              <a:gd name="connsiteX6" fmla="*/ 1691808 w 1721920"/>
              <a:gd name="connsiteY6" fmla="*/ 369463 h 376066"/>
              <a:gd name="connsiteX7" fmla="*/ 62678 w 1721920"/>
              <a:gd name="connsiteY7" fmla="*/ 376066 h 376066"/>
              <a:gd name="connsiteX8" fmla="*/ 28062 w 1721920"/>
              <a:gd name="connsiteY8" fmla="*/ 376066 h 376066"/>
              <a:gd name="connsiteX9" fmla="*/ 0 w 1721920"/>
              <a:gd name="connsiteY9" fmla="*/ 62678 h 376066"/>
              <a:gd name="connsiteX10" fmla="*/ 0 w 1721920"/>
              <a:gd name="connsiteY10" fmla="*/ 28062 h 3760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721920" h="376066">
                <a:moveTo>
                  <a:pt x="62678" y="0"/>
                </a:moveTo>
                <a:lnTo>
                  <a:pt x="1659242" y="0"/>
                </a:lnTo>
                <a:cubicBezTo>
                  <a:pt x="1675865" y="0"/>
                  <a:pt x="1691808" y="6603"/>
                  <a:pt x="1703562" y="18358"/>
                </a:cubicBezTo>
                <a:cubicBezTo>
                  <a:pt x="1715317" y="30112"/>
                  <a:pt x="1721920" y="46055"/>
                  <a:pt x="1721920" y="62678"/>
                </a:cubicBezTo>
                <a:lnTo>
                  <a:pt x="1721920" y="313388"/>
                </a:lnTo>
                <a:cubicBezTo>
                  <a:pt x="1721920" y="330012"/>
                  <a:pt x="1715317" y="345954"/>
                  <a:pt x="1703562" y="357708"/>
                </a:cubicBezTo>
                <a:cubicBezTo>
                  <a:pt x="1691808" y="369463"/>
                  <a:pt x="1675865" y="376066"/>
                  <a:pt x="1659242" y="376066"/>
                </a:cubicBezTo>
                <a:lnTo>
                  <a:pt x="62678" y="376066"/>
                </a:lnTo>
                <a:cubicBezTo>
                  <a:pt x="28062" y="376066"/>
                  <a:pt x="0" y="348004"/>
                  <a:pt x="0" y="313388"/>
                </a:cubicBezTo>
                <a:lnTo>
                  <a:pt x="0" y="62678"/>
                </a:lnTo>
                <a:cubicBezTo>
                  <a:pt x="0" y="28062"/>
                  <a:pt x="28062" y="0"/>
                  <a:pt x="62678" y="0"/>
                </a:cubicBezTo>
                <a:close/>
              </a:path>
            </a:pathLst>
          </a:cu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2400" b="0" i="0">
                <a:ln w="5953">
                  <a:solidFill>
                    <a:srgbClr val="2E75B6">
                      <a:alpha val="100000"/>
                    </a:srgbClr>
                  </a:solidFill>
                </a:ln>
                <a:solidFill>
                  <a:srgbClr val="000000">
                    <a:alpha val="100000"/>
                  </a:srgbClr>
                </a:solidFill>
                <a:effectLst>
                  <a:glow rad="47625">
                    <a:srgbClr val="81C4FF">
                      <a:alpha val="100000"/>
                    </a:srgbClr>
                  </a:glow>
                </a:effectLst>
                <a:latin typeface="黑体" panose="02010609060101010101" charset="-122"/>
                <a:ea typeface="黑体" panose="02010609060101010101" charset="-122"/>
              </a:rPr>
              <a:t>变式训练 2</a:t>
            </a:r>
            <a:endParaRPr lang="zh-CN" altLang="en-US" sz="2400" b="0" i="0">
              <a:ln w="5953">
                <a:solidFill>
                  <a:srgbClr val="2E75B6">
                    <a:alpha val="100000"/>
                  </a:srgbClr>
                </a:solidFill>
              </a:ln>
              <a:solidFill>
                <a:srgbClr val="000000">
                  <a:alpha val="100000"/>
                </a:srgbClr>
              </a:solidFill>
              <a:effectLst>
                <a:glow rad="47625">
                  <a:srgbClr val="81C4FF">
                    <a:alpha val="100000"/>
                  </a:srgbClr>
                </a:glow>
              </a:effectLst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4" name="图片1" title="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2"/>
          <a:srcRect l="947" t="500" r="473"/>
          <a:stretch>
            <a:fillRect/>
          </a:stretch>
        </p:blipFill>
        <p:spPr>
          <a:xfrm>
            <a:off x="11462947" y="6164113"/>
            <a:ext cx="521056" cy="496300"/>
          </a:xfrm>
          <a:prstGeom prst="rect">
            <a:avLst/>
          </a:prstGeom>
        </p:spPr>
      </p:pic>
      <p:sp>
        <p:nvSpPr>
          <p:cNvPr id="8" name="形状5" title=""/>
          <p:cNvSpPr txBox="1"/>
          <p:nvPr/>
        </p:nvSpPr>
        <p:spPr>
          <a:xfrm>
            <a:off x="3951970" y="-352"/>
            <a:ext cx="4289298" cy="359026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2500" b="0" i="0">
                <a:ln w="4762">
                  <a:solidFill>
                    <a:srgbClr val="236BAD">
                      <a:alpha val="100000"/>
                    </a:srgbClr>
                  </a:solidFill>
                </a:ln>
                <a:solidFill>
                  <a:srgbClr val="FFFFFF">
                    <a:alpha val="100000"/>
                  </a:srgbClr>
                </a:solidFill>
                <a:effectLst>
                  <a:glow rad="38100">
                    <a:srgbClr val="81C4FF">
                      <a:alpha val="100000"/>
                    </a:srgbClr>
                  </a:glow>
                  <a:outerShdw blurRad="9525" dir="13500000" sy="23000" kx="1200000" algn="br" rotWithShape="0">
                    <a:srgbClr val="236BAD">
                      <a:alpha val="100000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三、U-I图像</a:t>
            </a:r>
            <a:endParaRPr lang="zh-CN" altLang="en-US" sz="2500" b="0" i="0">
              <a:ln w="4762">
                <a:solidFill>
                  <a:srgbClr val="236BAD">
                    <a:alpha val="100000"/>
                  </a:srgbClr>
                </a:solidFill>
              </a:ln>
              <a:solidFill>
                <a:srgbClr val="FFFFFF">
                  <a:alpha val="100000"/>
                </a:srgbClr>
              </a:solidFill>
              <a:effectLst>
                <a:glow rad="38100">
                  <a:srgbClr val="81C4FF">
                    <a:alpha val="100000"/>
                  </a:srgbClr>
                </a:glow>
                <a:outerShdw blurRad="9525" dir="13500000" sy="23000" kx="1200000" algn="br" rotWithShape="0">
                  <a:srgbClr val="236BAD">
                    <a:alpha val="100000"/>
                  </a:srgbClr>
                </a:outerShdw>
              </a:effectLst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9" name="文本2" title=""/>
          <p:cNvSpPr txBox="1"/>
          <p:nvPr/>
        </p:nvSpPr>
        <p:spPr>
          <a:xfrm>
            <a:off x="265519" y="1518961"/>
            <a:ext cx="5830500" cy="3354229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5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A.当甲两端电压为0.5 V时，通过它的 电流为0.3A	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algn="l">
              <a:lnSpc>
                <a:spcPts val="35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B.当乙两端电压为2.5V时，其电阻为 10Ω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algn="l">
              <a:lnSpc>
                <a:spcPts val="35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C.将甲和乙串联，若电流为0.3A，则甲、乙两端的电压之和为2V	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algn="l">
              <a:lnSpc>
                <a:spcPts val="35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D.将甲和乙并联，若电压为1V，则它们的干路电流为0.4 A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0" name="文本3" title=""/>
          <p:cNvSpPr txBox="1"/>
          <p:nvPr/>
        </p:nvSpPr>
        <p:spPr>
          <a:xfrm>
            <a:off x="6114517" y="267319"/>
            <a:ext cx="5812041" cy="2276475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    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新宋体" panose="02010609030101010101" charset="-122"/>
                <a:ea typeface="新宋体" panose="02010609030101010101" charset="-122"/>
              </a:rPr>
              <a:t>如图甲所示电路，电源电压保持不变，R</a:t>
            </a:r>
            <a:r>
              <a:rPr lang="zh-CN" altLang="en-US" sz="2400" b="0" i="0" baseline="-2500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1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新宋体" panose="02010609030101010101" charset="-122"/>
                <a:ea typeface="新宋体" panose="02010609030101010101" charset="-122"/>
              </a:rPr>
              <a:t>是定值电阻，R</a:t>
            </a:r>
            <a:r>
              <a:rPr lang="zh-CN" altLang="en-US" sz="2400" b="0" i="0" baseline="-2500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2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新宋体" panose="02010609030101010101" charset="-122"/>
                <a:ea typeface="新宋体" panose="02010609030101010101" charset="-122"/>
              </a:rPr>
              <a:t>是滑动变阻器。闭合开关S，当滑动变阻器R</a:t>
            </a:r>
            <a:r>
              <a:rPr lang="zh-CN" altLang="en-US" sz="2400" b="0" i="0" baseline="-2500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2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新宋体" panose="02010609030101010101" charset="-122"/>
                <a:ea typeface="新宋体" panose="02010609030101010101" charset="-122"/>
              </a:rPr>
              <a:t>的滑片P从最右端滑到最左端的过程中，R</a:t>
            </a:r>
            <a:r>
              <a:rPr lang="zh-CN" altLang="en-US" sz="2400" b="0" i="0" baseline="-2500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1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新宋体" panose="02010609030101010101" charset="-122"/>
                <a:ea typeface="新宋体" panose="02010609030101010101" charset="-122"/>
              </a:rPr>
              <a:t>、R</a:t>
            </a:r>
            <a:r>
              <a:rPr lang="zh-CN" altLang="en-US" sz="2400" b="0" i="0" baseline="-2500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2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新宋体" panose="02010609030101010101" charset="-122"/>
                <a:ea typeface="新宋体" panose="02010609030101010101" charset="-122"/>
              </a:rPr>
              <a:t>的I﹣U关系图象如图乙所示。则下列判断正确的是（　　）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新宋体" panose="02010609030101010101" charset="-122"/>
              <a:ea typeface="新宋体" panose="02010609030101010101" charset="-122"/>
            </a:endParaRPr>
          </a:p>
        </p:txBody>
      </p:sp>
      <p:sp>
        <p:nvSpPr>
          <p:cNvPr id="11" name="形状6" title=""/>
          <p:cNvSpPr txBox="1"/>
          <p:nvPr/>
        </p:nvSpPr>
        <p:spPr>
          <a:xfrm>
            <a:off x="6095905" y="362931"/>
            <a:ext cx="1721920" cy="376066"/>
          </a:xfrm>
          <a:custGeom>
            <a:gdLst>
              <a:gd name="connsiteX0" fmla="*/ 62678 w 1721920"/>
              <a:gd name="connsiteY0" fmla="*/ 0 h 376066"/>
              <a:gd name="connsiteX1" fmla="*/ 1659242 w 1721920"/>
              <a:gd name="connsiteY1" fmla="*/ 0 h 376066"/>
              <a:gd name="connsiteX2" fmla="*/ 1675865 w 1721920"/>
              <a:gd name="connsiteY2" fmla="*/ 0 h 376066"/>
              <a:gd name="connsiteX3" fmla="*/ 1715317 w 1721920"/>
              <a:gd name="connsiteY3" fmla="*/ 30112 h 376066"/>
              <a:gd name="connsiteX4" fmla="*/ 1721920 w 1721920"/>
              <a:gd name="connsiteY4" fmla="*/ 313388 h 376066"/>
              <a:gd name="connsiteX5" fmla="*/ 1721920 w 1721920"/>
              <a:gd name="connsiteY5" fmla="*/ 330012 h 376066"/>
              <a:gd name="connsiteX6" fmla="*/ 1691808 w 1721920"/>
              <a:gd name="connsiteY6" fmla="*/ 369463 h 376066"/>
              <a:gd name="connsiteX7" fmla="*/ 62678 w 1721920"/>
              <a:gd name="connsiteY7" fmla="*/ 376066 h 376066"/>
              <a:gd name="connsiteX8" fmla="*/ 28062 w 1721920"/>
              <a:gd name="connsiteY8" fmla="*/ 376066 h 376066"/>
              <a:gd name="connsiteX9" fmla="*/ 0 w 1721920"/>
              <a:gd name="connsiteY9" fmla="*/ 62678 h 376066"/>
              <a:gd name="connsiteX10" fmla="*/ 0 w 1721920"/>
              <a:gd name="connsiteY10" fmla="*/ 28062 h 3760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721920" h="376066">
                <a:moveTo>
                  <a:pt x="62678" y="0"/>
                </a:moveTo>
                <a:lnTo>
                  <a:pt x="1659242" y="0"/>
                </a:lnTo>
                <a:cubicBezTo>
                  <a:pt x="1675865" y="0"/>
                  <a:pt x="1691808" y="6603"/>
                  <a:pt x="1703562" y="18358"/>
                </a:cubicBezTo>
                <a:cubicBezTo>
                  <a:pt x="1715317" y="30112"/>
                  <a:pt x="1721920" y="46055"/>
                  <a:pt x="1721920" y="62678"/>
                </a:cubicBezTo>
                <a:lnTo>
                  <a:pt x="1721920" y="313388"/>
                </a:lnTo>
                <a:cubicBezTo>
                  <a:pt x="1721920" y="330012"/>
                  <a:pt x="1715317" y="345954"/>
                  <a:pt x="1703562" y="357708"/>
                </a:cubicBezTo>
                <a:cubicBezTo>
                  <a:pt x="1691808" y="369463"/>
                  <a:pt x="1675865" y="376066"/>
                  <a:pt x="1659242" y="376066"/>
                </a:cubicBezTo>
                <a:lnTo>
                  <a:pt x="62678" y="376066"/>
                </a:lnTo>
                <a:cubicBezTo>
                  <a:pt x="28062" y="376066"/>
                  <a:pt x="0" y="348004"/>
                  <a:pt x="0" y="313388"/>
                </a:cubicBezTo>
                <a:lnTo>
                  <a:pt x="0" y="62678"/>
                </a:lnTo>
                <a:cubicBezTo>
                  <a:pt x="0" y="28062"/>
                  <a:pt x="28062" y="0"/>
                  <a:pt x="62678" y="0"/>
                </a:cubicBezTo>
                <a:close/>
              </a:path>
            </a:pathLst>
          </a:cu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2400" b="0" i="0">
                <a:ln w="5953">
                  <a:solidFill>
                    <a:srgbClr val="2E75B6">
                      <a:alpha val="100000"/>
                    </a:srgbClr>
                  </a:solidFill>
                </a:ln>
                <a:solidFill>
                  <a:srgbClr val="000000">
                    <a:alpha val="100000"/>
                  </a:srgbClr>
                </a:solidFill>
                <a:effectLst>
                  <a:glow rad="47625">
                    <a:srgbClr val="81C4FF">
                      <a:alpha val="100000"/>
                    </a:srgbClr>
                  </a:glow>
                </a:effectLst>
                <a:latin typeface="黑体" panose="02010609060101010101" charset="-122"/>
                <a:ea typeface="黑体" panose="02010609060101010101" charset="-122"/>
              </a:rPr>
              <a:t>变式训练 3</a:t>
            </a:r>
            <a:endParaRPr lang="zh-CN" altLang="en-US" sz="2400" b="0" i="0">
              <a:ln w="5953">
                <a:solidFill>
                  <a:srgbClr val="2E75B6">
                    <a:alpha val="100000"/>
                  </a:srgbClr>
                </a:solidFill>
              </a:ln>
              <a:solidFill>
                <a:srgbClr val="000000">
                  <a:alpha val="100000"/>
                </a:srgbClr>
              </a:solidFill>
              <a:effectLst>
                <a:glow rad="47625">
                  <a:srgbClr val="81C4FF">
                    <a:alpha val="100000"/>
                  </a:srgbClr>
                </a:glow>
              </a:effectLst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2" name="文本4" title=""/>
          <p:cNvSpPr txBox="1"/>
          <p:nvPr/>
        </p:nvSpPr>
        <p:spPr>
          <a:xfrm>
            <a:off x="6095457" y="2400378"/>
            <a:ext cx="5830500" cy="1998345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5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A．图线A是R2的I﹣U关系图象	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algn="l">
              <a:lnSpc>
                <a:spcPts val="35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B．电源电压为16V	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algn="l">
              <a:lnSpc>
                <a:spcPts val="35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C．R1的阻值是10Ω	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algn="l">
              <a:lnSpc>
                <a:spcPts val="35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D．R2的最大阻值为50Ω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13" name="图片2" title="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09952" y="4398550"/>
            <a:ext cx="4021741" cy="2185483"/>
          </a:xfrm>
          <a:prstGeom prst="rect">
            <a:avLst/>
          </a:prstGeom>
        </p:spPr>
      </p:pic>
      <p:pic>
        <p:nvPicPr>
          <p:cNvPr id="14" name="图片3" title="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71511" y="4398207"/>
            <a:ext cx="2602135" cy="2185797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1" title=""/>
          <p:cNvSpPr txBox="1"/>
          <p:nvPr/>
        </p:nvSpPr>
        <p:spPr>
          <a:xfrm>
            <a:off x="284064" y="203606"/>
            <a:ext cx="5755481" cy="2014537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500"/>
              </a:lnSpc>
            </a:pPr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    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在如图所示电路中，电源电压保持不变，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R</a:t>
            </a:r>
            <a:r>
              <a:rPr lang="zh-CN" altLang="en-US" sz="2400" b="1" i="0" baseline="-2500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1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、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R</a:t>
            </a:r>
            <a:r>
              <a:rPr lang="zh-CN" altLang="en-US" sz="2400" b="1" i="0" baseline="-2500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2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是两个定值电阻，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R</a:t>
            </a:r>
            <a:r>
              <a:rPr lang="zh-CN" altLang="en-US" sz="2400" b="1" i="0" baseline="-2500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1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：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R</a:t>
            </a:r>
            <a:r>
              <a:rPr lang="zh-CN" altLang="en-US" sz="2400" b="1" i="0" baseline="-2500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2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=2：1，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则下列说法正确的是(   )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形状1" title=""/>
          <p:cNvSpPr txBox="1"/>
          <p:nvPr/>
        </p:nvSpPr>
        <p:spPr>
          <a:xfrm>
            <a:off x="265900" y="363103"/>
            <a:ext cx="1721920" cy="376066"/>
          </a:xfrm>
          <a:custGeom>
            <a:gdLst>
              <a:gd name="connsiteX0" fmla="*/ 62678 w 1721920"/>
              <a:gd name="connsiteY0" fmla="*/ 0 h 376066"/>
              <a:gd name="connsiteX1" fmla="*/ 1659242 w 1721920"/>
              <a:gd name="connsiteY1" fmla="*/ 0 h 376066"/>
              <a:gd name="connsiteX2" fmla="*/ 1675865 w 1721920"/>
              <a:gd name="connsiteY2" fmla="*/ 0 h 376066"/>
              <a:gd name="connsiteX3" fmla="*/ 1715317 w 1721920"/>
              <a:gd name="connsiteY3" fmla="*/ 30112 h 376066"/>
              <a:gd name="connsiteX4" fmla="*/ 1721920 w 1721920"/>
              <a:gd name="connsiteY4" fmla="*/ 313388 h 376066"/>
              <a:gd name="connsiteX5" fmla="*/ 1721920 w 1721920"/>
              <a:gd name="connsiteY5" fmla="*/ 330012 h 376066"/>
              <a:gd name="connsiteX6" fmla="*/ 1691808 w 1721920"/>
              <a:gd name="connsiteY6" fmla="*/ 369463 h 376066"/>
              <a:gd name="connsiteX7" fmla="*/ 62678 w 1721920"/>
              <a:gd name="connsiteY7" fmla="*/ 376066 h 376066"/>
              <a:gd name="connsiteX8" fmla="*/ 28062 w 1721920"/>
              <a:gd name="connsiteY8" fmla="*/ 376066 h 376066"/>
              <a:gd name="connsiteX9" fmla="*/ 0 w 1721920"/>
              <a:gd name="connsiteY9" fmla="*/ 62678 h 376066"/>
              <a:gd name="connsiteX10" fmla="*/ 0 w 1721920"/>
              <a:gd name="connsiteY10" fmla="*/ 28062 h 3760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721920" h="376066">
                <a:moveTo>
                  <a:pt x="62678" y="0"/>
                </a:moveTo>
                <a:lnTo>
                  <a:pt x="1659242" y="0"/>
                </a:lnTo>
                <a:cubicBezTo>
                  <a:pt x="1675865" y="0"/>
                  <a:pt x="1691808" y="6603"/>
                  <a:pt x="1703562" y="18358"/>
                </a:cubicBezTo>
                <a:cubicBezTo>
                  <a:pt x="1715317" y="30112"/>
                  <a:pt x="1721920" y="46055"/>
                  <a:pt x="1721920" y="62678"/>
                </a:cubicBezTo>
                <a:lnTo>
                  <a:pt x="1721920" y="313388"/>
                </a:lnTo>
                <a:cubicBezTo>
                  <a:pt x="1721920" y="330012"/>
                  <a:pt x="1715317" y="345954"/>
                  <a:pt x="1703562" y="357708"/>
                </a:cubicBezTo>
                <a:cubicBezTo>
                  <a:pt x="1691808" y="369463"/>
                  <a:pt x="1675865" y="376066"/>
                  <a:pt x="1659242" y="376066"/>
                </a:cubicBezTo>
                <a:lnTo>
                  <a:pt x="62678" y="376066"/>
                </a:lnTo>
                <a:cubicBezTo>
                  <a:pt x="28062" y="376066"/>
                  <a:pt x="0" y="348004"/>
                  <a:pt x="0" y="313388"/>
                </a:cubicBezTo>
                <a:lnTo>
                  <a:pt x="0" y="62678"/>
                </a:lnTo>
                <a:cubicBezTo>
                  <a:pt x="0" y="28062"/>
                  <a:pt x="28062" y="0"/>
                  <a:pt x="62678" y="0"/>
                </a:cubicBezTo>
                <a:close/>
              </a:path>
            </a:pathLst>
          </a:cu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2400" b="0" i="0">
                <a:ln w="5953">
                  <a:solidFill>
                    <a:srgbClr val="2E75B6">
                      <a:alpha val="100000"/>
                    </a:srgbClr>
                  </a:solidFill>
                </a:ln>
                <a:solidFill>
                  <a:srgbClr val="000000">
                    <a:alpha val="100000"/>
                  </a:srgbClr>
                </a:solidFill>
                <a:effectLst>
                  <a:glow rad="47625">
                    <a:srgbClr val="81C4FF">
                      <a:alpha val="100000"/>
                    </a:srgbClr>
                  </a:glow>
                </a:effectLst>
                <a:latin typeface="黑体" panose="02010609060101010101" charset="-122"/>
                <a:ea typeface="黑体" panose="02010609060101010101" charset="-122"/>
              </a:rPr>
              <a:t>变式训练 4</a:t>
            </a:r>
            <a:endParaRPr lang="zh-CN" altLang="en-US" sz="2400" b="0" i="0">
              <a:ln w="5953">
                <a:solidFill>
                  <a:srgbClr val="2E75B6">
                    <a:alpha val="100000"/>
                  </a:srgbClr>
                </a:solidFill>
              </a:ln>
              <a:solidFill>
                <a:srgbClr val="000000">
                  <a:alpha val="100000"/>
                </a:srgbClr>
              </a:solidFill>
              <a:effectLst>
                <a:glow rad="47625">
                  <a:srgbClr val="81C4FF">
                    <a:alpha val="100000"/>
                  </a:srgbClr>
                </a:glow>
              </a:effectLst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4" name="图片1" title="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2"/>
          <a:srcRect l="947" t="500" r="473"/>
          <a:stretch>
            <a:fillRect/>
          </a:stretch>
        </p:blipFill>
        <p:spPr>
          <a:xfrm>
            <a:off x="11462947" y="6164113"/>
            <a:ext cx="521056" cy="496300"/>
          </a:xfrm>
          <a:prstGeom prst="rect">
            <a:avLst/>
          </a:prstGeom>
        </p:spPr>
      </p:pic>
      <p:sp>
        <p:nvSpPr>
          <p:cNvPr id="8" name="形状5" title=""/>
          <p:cNvSpPr txBox="1"/>
          <p:nvPr/>
        </p:nvSpPr>
        <p:spPr>
          <a:xfrm>
            <a:off x="3951970" y="-352"/>
            <a:ext cx="4289298" cy="359026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2500" b="0" i="0">
                <a:ln w="4762">
                  <a:solidFill>
                    <a:srgbClr val="236BAD">
                      <a:alpha val="100000"/>
                    </a:srgbClr>
                  </a:solidFill>
                </a:ln>
                <a:solidFill>
                  <a:srgbClr val="FFFFFF">
                    <a:alpha val="100000"/>
                  </a:srgbClr>
                </a:solidFill>
                <a:effectLst>
                  <a:glow rad="38100">
                    <a:srgbClr val="81C4FF">
                      <a:alpha val="100000"/>
                    </a:srgbClr>
                  </a:glow>
                  <a:outerShdw blurRad="9525" dir="13500000" sy="23000" kx="1200000" algn="br" rotWithShape="0">
                    <a:srgbClr val="236BAD">
                      <a:alpha val="100000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四、比值问题</a:t>
            </a:r>
            <a:endParaRPr lang="zh-CN" altLang="en-US" sz="2500" b="0" i="0">
              <a:ln w="4762">
                <a:solidFill>
                  <a:srgbClr val="236BAD">
                    <a:alpha val="100000"/>
                  </a:srgbClr>
                </a:solidFill>
              </a:ln>
              <a:solidFill>
                <a:srgbClr val="FFFFFF">
                  <a:alpha val="100000"/>
                </a:srgbClr>
              </a:solidFill>
              <a:effectLst>
                <a:glow rad="38100">
                  <a:srgbClr val="81C4FF">
                    <a:alpha val="100000"/>
                  </a:srgbClr>
                </a:glow>
                <a:outerShdw blurRad="9525" dir="13500000" sy="23000" kx="1200000" algn="br" rotWithShape="0">
                  <a:srgbClr val="236BAD">
                    <a:alpha val="100000"/>
                  </a:srgbClr>
                </a:outerShdw>
              </a:effectLst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9" name="文本2" title=""/>
          <p:cNvSpPr txBox="1"/>
          <p:nvPr/>
        </p:nvSpPr>
        <p:spPr>
          <a:xfrm>
            <a:off x="284026" y="2154603"/>
            <a:ext cx="5678948" cy="2034123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5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A.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通过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R</a:t>
            </a:r>
            <a:r>
              <a:rPr lang="zh-CN" altLang="en-US" sz="2400" b="1" i="0" baseline="-2500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1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、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R</a:t>
            </a:r>
            <a:r>
              <a:rPr lang="zh-CN" altLang="en-US" sz="2400" b="1" i="0" baseline="-2500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2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的电流之比为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2：1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；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algn="l">
              <a:lnSpc>
                <a:spcPts val="35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B.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电阻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R</a:t>
            </a:r>
            <a:r>
              <a:rPr lang="zh-CN" altLang="en-US" sz="2400" b="1" i="0" baseline="-2500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1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、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R</a:t>
            </a:r>
            <a:r>
              <a:rPr lang="zh-CN" altLang="en-US" sz="2400" b="1" i="0" baseline="-2500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2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两端的电压之比为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2：1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；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algn="l">
              <a:lnSpc>
                <a:spcPts val="35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C.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电流表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A</a:t>
            </a:r>
            <a:r>
              <a:rPr lang="zh-CN" altLang="en-US" sz="2400" b="1" i="0" baseline="-2500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1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、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A</a:t>
            </a:r>
            <a:r>
              <a:rPr lang="zh-CN" altLang="en-US" sz="2400" b="1" i="0" baseline="-2500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2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的示数之比为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2：1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；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algn="l">
              <a:lnSpc>
                <a:spcPts val="35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D.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电流表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A</a:t>
            </a:r>
            <a:r>
              <a:rPr lang="zh-CN" altLang="en-US" sz="2400" b="1" i="0" baseline="-2500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1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、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A</a:t>
            </a:r>
            <a:r>
              <a:rPr lang="zh-CN" altLang="en-US" sz="2400" b="1" i="0" baseline="-2500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2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的示数之比为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3：2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；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10" name="图片2" title="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44624" y="4558055"/>
            <a:ext cx="2339969" cy="2101929"/>
          </a:xfrm>
          <a:prstGeom prst="rect">
            <a:avLst/>
          </a:prstGeom>
        </p:spPr>
      </p:pic>
      <p:sp>
        <p:nvSpPr>
          <p:cNvPr id="11" name="文本3" title=""/>
          <p:cNvSpPr txBox="1"/>
          <p:nvPr/>
        </p:nvSpPr>
        <p:spPr>
          <a:xfrm>
            <a:off x="6170657" y="194691"/>
            <a:ext cx="5755481" cy="2033275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500"/>
              </a:lnSpc>
            </a:pPr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    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如图所示电路，电阻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R</a:t>
            </a:r>
            <a:r>
              <a:rPr lang="zh-CN" altLang="en-US" sz="2400" b="1" i="0" baseline="-2500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1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为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3Ω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R</a:t>
            </a:r>
            <a:r>
              <a:rPr lang="zh-CN" altLang="en-US" sz="2400" b="1" i="0" baseline="-2500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2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为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1Ω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。当开关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S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闭合后，通过电阻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R</a:t>
            </a:r>
            <a:r>
              <a:rPr lang="zh-CN" altLang="en-US" sz="2400" b="1" i="0" baseline="-2500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1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、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R</a:t>
            </a:r>
            <a:r>
              <a:rPr lang="zh-CN" altLang="en-US" sz="2400" b="1" i="0" baseline="-2500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2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的电流之比为_____，电压表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V</a:t>
            </a:r>
            <a:r>
              <a:rPr lang="zh-CN" altLang="en-US" sz="2400" b="1" i="0" baseline="-2500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1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、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V</a:t>
            </a:r>
            <a:r>
              <a:rPr lang="zh-CN" altLang="en-US" sz="2400" b="1" i="0" baseline="-2500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2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的示数之比为______。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2" name="形状6" title=""/>
          <p:cNvSpPr txBox="1"/>
          <p:nvPr/>
        </p:nvSpPr>
        <p:spPr>
          <a:xfrm>
            <a:off x="6096914" y="362836"/>
            <a:ext cx="1721920" cy="376066"/>
          </a:xfrm>
          <a:custGeom>
            <a:gdLst>
              <a:gd name="connsiteX0" fmla="*/ 62678 w 1721920"/>
              <a:gd name="connsiteY0" fmla="*/ 0 h 376066"/>
              <a:gd name="connsiteX1" fmla="*/ 1659242 w 1721920"/>
              <a:gd name="connsiteY1" fmla="*/ 0 h 376066"/>
              <a:gd name="connsiteX2" fmla="*/ 1675865 w 1721920"/>
              <a:gd name="connsiteY2" fmla="*/ 0 h 376066"/>
              <a:gd name="connsiteX3" fmla="*/ 1715317 w 1721920"/>
              <a:gd name="connsiteY3" fmla="*/ 30112 h 376066"/>
              <a:gd name="connsiteX4" fmla="*/ 1721920 w 1721920"/>
              <a:gd name="connsiteY4" fmla="*/ 313388 h 376066"/>
              <a:gd name="connsiteX5" fmla="*/ 1721920 w 1721920"/>
              <a:gd name="connsiteY5" fmla="*/ 330012 h 376066"/>
              <a:gd name="connsiteX6" fmla="*/ 1691808 w 1721920"/>
              <a:gd name="connsiteY6" fmla="*/ 369463 h 376066"/>
              <a:gd name="connsiteX7" fmla="*/ 62678 w 1721920"/>
              <a:gd name="connsiteY7" fmla="*/ 376066 h 376066"/>
              <a:gd name="connsiteX8" fmla="*/ 28062 w 1721920"/>
              <a:gd name="connsiteY8" fmla="*/ 376066 h 376066"/>
              <a:gd name="connsiteX9" fmla="*/ 0 w 1721920"/>
              <a:gd name="connsiteY9" fmla="*/ 62678 h 376066"/>
              <a:gd name="connsiteX10" fmla="*/ 0 w 1721920"/>
              <a:gd name="connsiteY10" fmla="*/ 28062 h 3760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721920" h="376066">
                <a:moveTo>
                  <a:pt x="62678" y="0"/>
                </a:moveTo>
                <a:lnTo>
                  <a:pt x="1659242" y="0"/>
                </a:lnTo>
                <a:cubicBezTo>
                  <a:pt x="1675865" y="0"/>
                  <a:pt x="1691808" y="6603"/>
                  <a:pt x="1703562" y="18358"/>
                </a:cubicBezTo>
                <a:cubicBezTo>
                  <a:pt x="1715317" y="30112"/>
                  <a:pt x="1721920" y="46055"/>
                  <a:pt x="1721920" y="62678"/>
                </a:cubicBezTo>
                <a:lnTo>
                  <a:pt x="1721920" y="313388"/>
                </a:lnTo>
                <a:cubicBezTo>
                  <a:pt x="1721920" y="330012"/>
                  <a:pt x="1715317" y="345954"/>
                  <a:pt x="1703562" y="357708"/>
                </a:cubicBezTo>
                <a:cubicBezTo>
                  <a:pt x="1691808" y="369463"/>
                  <a:pt x="1675865" y="376066"/>
                  <a:pt x="1659242" y="376066"/>
                </a:cubicBezTo>
                <a:lnTo>
                  <a:pt x="62678" y="376066"/>
                </a:lnTo>
                <a:cubicBezTo>
                  <a:pt x="28062" y="376066"/>
                  <a:pt x="0" y="348004"/>
                  <a:pt x="0" y="313388"/>
                </a:cubicBezTo>
                <a:lnTo>
                  <a:pt x="0" y="62678"/>
                </a:lnTo>
                <a:cubicBezTo>
                  <a:pt x="0" y="28062"/>
                  <a:pt x="28062" y="0"/>
                  <a:pt x="62678" y="0"/>
                </a:cubicBezTo>
                <a:close/>
              </a:path>
            </a:pathLst>
          </a:cu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2400" b="0" i="0">
                <a:ln w="5953">
                  <a:solidFill>
                    <a:srgbClr val="2E75B6">
                      <a:alpha val="100000"/>
                    </a:srgbClr>
                  </a:solidFill>
                </a:ln>
                <a:solidFill>
                  <a:srgbClr val="000000">
                    <a:alpha val="100000"/>
                  </a:srgbClr>
                </a:solidFill>
                <a:effectLst>
                  <a:glow rad="47625">
                    <a:srgbClr val="81C4FF">
                      <a:alpha val="100000"/>
                    </a:srgbClr>
                  </a:glow>
                </a:effectLst>
                <a:latin typeface="黑体" panose="02010609060101010101" charset="-122"/>
                <a:ea typeface="黑体" panose="02010609060101010101" charset="-122"/>
              </a:rPr>
              <a:t>变式训练 5</a:t>
            </a:r>
            <a:endParaRPr lang="zh-CN" altLang="en-US" sz="2400" b="0" i="0">
              <a:ln w="5953">
                <a:solidFill>
                  <a:srgbClr val="2E75B6">
                    <a:alpha val="100000"/>
                  </a:srgbClr>
                </a:solidFill>
              </a:ln>
              <a:solidFill>
                <a:srgbClr val="000000">
                  <a:alpha val="100000"/>
                </a:srgbClr>
              </a:solidFill>
              <a:effectLst>
                <a:glow rad="47625">
                  <a:srgbClr val="81C4FF">
                    <a:alpha val="100000"/>
                  </a:srgbClr>
                </a:glow>
              </a:effectLst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13" name="图片3" title="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18931" y="2436009"/>
            <a:ext cx="2689755" cy="2372906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1" title=""/>
          <p:cNvSpPr txBox="1"/>
          <p:nvPr/>
        </p:nvSpPr>
        <p:spPr>
          <a:xfrm>
            <a:off x="275434" y="191919"/>
            <a:ext cx="11641931" cy="1094422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500"/>
              </a:lnSpc>
            </a:pPr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    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如图所示的电路中，电源电压保持不变，闭合开关S</a:t>
            </a:r>
            <a:r>
              <a:rPr lang="zh-CN" altLang="en-US" sz="2400" b="1" i="0" baseline="-2500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、S</a:t>
            </a:r>
            <a:r>
              <a:rPr lang="zh-CN" altLang="en-US" sz="2400" b="1" i="0" baseline="-2500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2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，两灯都发光。当把开关S</a:t>
            </a:r>
            <a:r>
              <a:rPr lang="zh-CN" altLang="en-US" sz="2400" b="1" i="0" baseline="-2500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2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断开时，灯泡L</a:t>
            </a:r>
            <a:r>
              <a:rPr lang="zh-CN" altLang="en-US" sz="2400" b="1" i="0" baseline="-2500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的亮度及电流表示数的变化情况是(    )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形状1" title=""/>
          <p:cNvSpPr txBox="1"/>
          <p:nvPr/>
        </p:nvSpPr>
        <p:spPr>
          <a:xfrm>
            <a:off x="265900" y="363103"/>
            <a:ext cx="1721920" cy="376066"/>
          </a:xfrm>
          <a:custGeom>
            <a:gdLst>
              <a:gd name="connsiteX0" fmla="*/ 62678 w 1721920"/>
              <a:gd name="connsiteY0" fmla="*/ 0 h 376066"/>
              <a:gd name="connsiteX1" fmla="*/ 1659242 w 1721920"/>
              <a:gd name="connsiteY1" fmla="*/ 0 h 376066"/>
              <a:gd name="connsiteX2" fmla="*/ 1675865 w 1721920"/>
              <a:gd name="connsiteY2" fmla="*/ 0 h 376066"/>
              <a:gd name="connsiteX3" fmla="*/ 1715317 w 1721920"/>
              <a:gd name="connsiteY3" fmla="*/ 30112 h 376066"/>
              <a:gd name="connsiteX4" fmla="*/ 1721920 w 1721920"/>
              <a:gd name="connsiteY4" fmla="*/ 313388 h 376066"/>
              <a:gd name="connsiteX5" fmla="*/ 1721920 w 1721920"/>
              <a:gd name="connsiteY5" fmla="*/ 330012 h 376066"/>
              <a:gd name="connsiteX6" fmla="*/ 1691808 w 1721920"/>
              <a:gd name="connsiteY6" fmla="*/ 369463 h 376066"/>
              <a:gd name="connsiteX7" fmla="*/ 62678 w 1721920"/>
              <a:gd name="connsiteY7" fmla="*/ 376066 h 376066"/>
              <a:gd name="connsiteX8" fmla="*/ 28062 w 1721920"/>
              <a:gd name="connsiteY8" fmla="*/ 376066 h 376066"/>
              <a:gd name="connsiteX9" fmla="*/ 0 w 1721920"/>
              <a:gd name="connsiteY9" fmla="*/ 62678 h 376066"/>
              <a:gd name="connsiteX10" fmla="*/ 0 w 1721920"/>
              <a:gd name="connsiteY10" fmla="*/ 28062 h 3760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721920" h="376066">
                <a:moveTo>
                  <a:pt x="62678" y="0"/>
                </a:moveTo>
                <a:lnTo>
                  <a:pt x="1659242" y="0"/>
                </a:lnTo>
                <a:cubicBezTo>
                  <a:pt x="1675865" y="0"/>
                  <a:pt x="1691808" y="6603"/>
                  <a:pt x="1703562" y="18358"/>
                </a:cubicBezTo>
                <a:cubicBezTo>
                  <a:pt x="1715317" y="30112"/>
                  <a:pt x="1721920" y="46055"/>
                  <a:pt x="1721920" y="62678"/>
                </a:cubicBezTo>
                <a:lnTo>
                  <a:pt x="1721920" y="313388"/>
                </a:lnTo>
                <a:cubicBezTo>
                  <a:pt x="1721920" y="330012"/>
                  <a:pt x="1715317" y="345954"/>
                  <a:pt x="1703562" y="357708"/>
                </a:cubicBezTo>
                <a:cubicBezTo>
                  <a:pt x="1691808" y="369463"/>
                  <a:pt x="1675865" y="376066"/>
                  <a:pt x="1659242" y="376066"/>
                </a:cubicBezTo>
                <a:lnTo>
                  <a:pt x="62678" y="376066"/>
                </a:lnTo>
                <a:cubicBezTo>
                  <a:pt x="28062" y="376066"/>
                  <a:pt x="0" y="348004"/>
                  <a:pt x="0" y="313388"/>
                </a:cubicBezTo>
                <a:lnTo>
                  <a:pt x="0" y="62678"/>
                </a:lnTo>
                <a:cubicBezTo>
                  <a:pt x="0" y="28062"/>
                  <a:pt x="28062" y="0"/>
                  <a:pt x="62678" y="0"/>
                </a:cubicBezTo>
                <a:close/>
              </a:path>
            </a:pathLst>
          </a:cu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l"/>
            <a:r>
              <a:rPr lang="zh-CN" altLang="en-US" sz="2400" b="0" i="0">
                <a:ln w="5953">
                  <a:solidFill>
                    <a:srgbClr val="2E75B6">
                      <a:alpha val="100000"/>
                    </a:srgbClr>
                  </a:solidFill>
                </a:ln>
                <a:solidFill>
                  <a:srgbClr val="000000">
                    <a:alpha val="100000"/>
                  </a:srgbClr>
                </a:solidFill>
                <a:effectLst>
                  <a:glow rad="47625">
                    <a:srgbClr val="81C4FF">
                      <a:alpha val="100000"/>
                    </a:srgbClr>
                  </a:glow>
                </a:effectLst>
                <a:latin typeface="黑体" panose="02010609060101010101" charset="-122"/>
                <a:ea typeface="黑体" panose="02010609060101010101" charset="-122"/>
              </a:rPr>
              <a:t>变式训练 </a:t>
            </a:r>
            <a:r>
              <a:rPr lang="zh-CN" altLang="en-US" sz="2400" b="0" i="0">
                <a:ln w="5953">
                  <a:solidFill>
                    <a:srgbClr val="2E75B6">
                      <a:alpha val="100000"/>
                    </a:srgbClr>
                  </a:solidFill>
                </a:ln>
                <a:solidFill>
                  <a:srgbClr val="000000">
                    <a:alpha val="100000"/>
                  </a:srgbClr>
                </a:solidFill>
                <a:effectLst>
                  <a:glow rad="47625">
                    <a:srgbClr val="81C4FF">
                      <a:alpha val="100000"/>
                    </a:srgbClr>
                  </a:glow>
                </a:effectLst>
                <a:latin typeface="Times New Roman" panose="02020603050405020304"/>
                <a:ea typeface="Times New Roman" panose="02020603050405020304"/>
              </a:rPr>
              <a:t>6</a:t>
            </a:r>
            <a:endParaRPr lang="zh-CN" altLang="en-US" sz="2400" b="0" i="0">
              <a:ln w="5953">
                <a:solidFill>
                  <a:srgbClr val="2E75B6">
                    <a:alpha val="100000"/>
                  </a:srgbClr>
                </a:solidFill>
              </a:ln>
              <a:solidFill>
                <a:srgbClr val="000000">
                  <a:alpha val="100000"/>
                </a:srgbClr>
              </a:solidFill>
              <a:effectLst>
                <a:glow rad="47625">
                  <a:srgbClr val="81C4FF">
                    <a:alpha val="100000"/>
                  </a:srgbClr>
                </a:glow>
              </a:effectLst>
              <a:latin typeface="Times New Roman" panose="02020603050405020304"/>
              <a:ea typeface="Times New Roman" panose="02020603050405020304"/>
            </a:endParaRPr>
          </a:p>
        </p:txBody>
      </p:sp>
      <p:pic>
        <p:nvPicPr>
          <p:cNvPr id="4" name="图片1" title="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2"/>
          <a:srcRect l="947" t="500" r="473"/>
          <a:stretch>
            <a:fillRect/>
          </a:stretch>
        </p:blipFill>
        <p:spPr>
          <a:xfrm>
            <a:off x="11462947" y="6164113"/>
            <a:ext cx="521056" cy="496300"/>
          </a:xfrm>
          <a:prstGeom prst="rect">
            <a:avLst/>
          </a:prstGeom>
        </p:spPr>
      </p:pic>
      <p:sp>
        <p:nvSpPr>
          <p:cNvPr id="8" name="形状5" title=""/>
          <p:cNvSpPr txBox="1"/>
          <p:nvPr/>
        </p:nvSpPr>
        <p:spPr>
          <a:xfrm>
            <a:off x="3951970" y="-352"/>
            <a:ext cx="4289298" cy="359026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2500" b="0" i="0">
                <a:ln w="4762">
                  <a:solidFill>
                    <a:srgbClr val="236BAD">
                      <a:alpha val="100000"/>
                    </a:srgbClr>
                  </a:solidFill>
                </a:ln>
                <a:solidFill>
                  <a:srgbClr val="FFFFFF">
                    <a:alpha val="100000"/>
                  </a:srgbClr>
                </a:solidFill>
                <a:effectLst>
                  <a:glow rad="38100">
                    <a:srgbClr val="81C4FF">
                      <a:alpha val="100000"/>
                    </a:srgbClr>
                  </a:glow>
                  <a:outerShdw blurRad="9525" dir="13500000" sy="23000" kx="1200000" algn="br" rotWithShape="0">
                    <a:srgbClr val="236BAD">
                      <a:alpha val="100000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五、动态电路——开关类</a:t>
            </a:r>
            <a:endParaRPr lang="zh-CN" altLang="en-US" sz="2500" b="0" i="0">
              <a:ln w="4762">
                <a:solidFill>
                  <a:srgbClr val="236BAD">
                    <a:alpha val="100000"/>
                  </a:srgbClr>
                </a:solidFill>
              </a:ln>
              <a:solidFill>
                <a:srgbClr val="FFFFFF">
                  <a:alpha val="100000"/>
                </a:srgbClr>
              </a:solidFill>
              <a:effectLst>
                <a:glow rad="38100">
                  <a:srgbClr val="81C4FF">
                    <a:alpha val="100000"/>
                  </a:srgbClr>
                </a:glow>
                <a:outerShdw blurRad="9525" dir="13500000" sy="23000" kx="1200000" algn="br" rotWithShape="0">
                  <a:srgbClr val="236BAD">
                    <a:alpha val="100000"/>
                  </a:srgbClr>
                </a:outerShdw>
              </a:effectLst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9" name="文本2" title=""/>
          <p:cNvSpPr txBox="1"/>
          <p:nvPr/>
        </p:nvSpPr>
        <p:spPr>
          <a:xfrm>
            <a:off x="275549" y="1286370"/>
            <a:ext cx="5268201" cy="1998345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5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A. L</a:t>
            </a:r>
            <a:r>
              <a:rPr lang="zh-CN" altLang="en-US" sz="2400" b="1" i="0" baseline="-2500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亮度不变，电流表示数变小；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algn="l">
              <a:lnSpc>
                <a:spcPts val="35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B. L</a:t>
            </a:r>
            <a:r>
              <a:rPr lang="zh-CN" altLang="en-US" sz="2400" b="1" i="0" baseline="-2500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亮度不变，电流表示数不变；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algn="l">
              <a:lnSpc>
                <a:spcPts val="35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C. L</a:t>
            </a:r>
            <a:r>
              <a:rPr lang="zh-CN" altLang="en-US" sz="2400" b="1" i="0" baseline="-2500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变亮，电流表示数不变；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algn="l">
              <a:lnSpc>
                <a:spcPts val="35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D. L</a:t>
            </a:r>
            <a:r>
              <a:rPr lang="zh-CN" altLang="en-US" sz="2400" b="1" i="0" baseline="-2500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变亮，电流表示数变小；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10" name="图片2" title="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94366" y="1407481"/>
            <a:ext cx="2824858" cy="2104673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1" title=""/>
          <p:cNvSpPr txBox="1"/>
          <p:nvPr/>
        </p:nvSpPr>
        <p:spPr>
          <a:xfrm>
            <a:off x="275434" y="191919"/>
            <a:ext cx="11641931" cy="1137750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44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     如图所示，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R</a:t>
            </a:r>
            <a:r>
              <a:rPr lang="zh-CN" altLang="en-US" sz="3000" b="1" i="0" baseline="-2500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1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为定值电阻，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R</a:t>
            </a:r>
            <a:r>
              <a:rPr lang="zh-CN" altLang="en-US" sz="3000" b="1" i="0" baseline="-2500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2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为滑动变阻器，电源电压保持不变。闭合开关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 S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，滑动变阻器滑片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 P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从中点向右移动过程中，下列说法正确的是(    )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形状1" title=""/>
          <p:cNvSpPr txBox="1"/>
          <p:nvPr/>
        </p:nvSpPr>
        <p:spPr>
          <a:xfrm>
            <a:off x="265900" y="363103"/>
            <a:ext cx="1721920" cy="376066"/>
          </a:xfrm>
          <a:custGeom>
            <a:gdLst>
              <a:gd name="connsiteX0" fmla="*/ 62678 w 1721920"/>
              <a:gd name="connsiteY0" fmla="*/ 0 h 376066"/>
              <a:gd name="connsiteX1" fmla="*/ 1659242 w 1721920"/>
              <a:gd name="connsiteY1" fmla="*/ 0 h 376066"/>
              <a:gd name="connsiteX2" fmla="*/ 1675865 w 1721920"/>
              <a:gd name="connsiteY2" fmla="*/ 0 h 376066"/>
              <a:gd name="connsiteX3" fmla="*/ 1715317 w 1721920"/>
              <a:gd name="connsiteY3" fmla="*/ 30112 h 376066"/>
              <a:gd name="connsiteX4" fmla="*/ 1721920 w 1721920"/>
              <a:gd name="connsiteY4" fmla="*/ 313388 h 376066"/>
              <a:gd name="connsiteX5" fmla="*/ 1721920 w 1721920"/>
              <a:gd name="connsiteY5" fmla="*/ 330012 h 376066"/>
              <a:gd name="connsiteX6" fmla="*/ 1691808 w 1721920"/>
              <a:gd name="connsiteY6" fmla="*/ 369463 h 376066"/>
              <a:gd name="connsiteX7" fmla="*/ 62678 w 1721920"/>
              <a:gd name="connsiteY7" fmla="*/ 376066 h 376066"/>
              <a:gd name="connsiteX8" fmla="*/ 28062 w 1721920"/>
              <a:gd name="connsiteY8" fmla="*/ 376066 h 376066"/>
              <a:gd name="connsiteX9" fmla="*/ 0 w 1721920"/>
              <a:gd name="connsiteY9" fmla="*/ 62678 h 376066"/>
              <a:gd name="connsiteX10" fmla="*/ 0 w 1721920"/>
              <a:gd name="connsiteY10" fmla="*/ 28062 h 3760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721920" h="376066">
                <a:moveTo>
                  <a:pt x="62678" y="0"/>
                </a:moveTo>
                <a:lnTo>
                  <a:pt x="1659242" y="0"/>
                </a:lnTo>
                <a:cubicBezTo>
                  <a:pt x="1675865" y="0"/>
                  <a:pt x="1691808" y="6603"/>
                  <a:pt x="1703562" y="18358"/>
                </a:cubicBezTo>
                <a:cubicBezTo>
                  <a:pt x="1715317" y="30112"/>
                  <a:pt x="1721920" y="46055"/>
                  <a:pt x="1721920" y="62678"/>
                </a:cubicBezTo>
                <a:lnTo>
                  <a:pt x="1721920" y="313388"/>
                </a:lnTo>
                <a:cubicBezTo>
                  <a:pt x="1721920" y="330012"/>
                  <a:pt x="1715317" y="345954"/>
                  <a:pt x="1703562" y="357708"/>
                </a:cubicBezTo>
                <a:cubicBezTo>
                  <a:pt x="1691808" y="369463"/>
                  <a:pt x="1675865" y="376066"/>
                  <a:pt x="1659242" y="376066"/>
                </a:cubicBezTo>
                <a:lnTo>
                  <a:pt x="62678" y="376066"/>
                </a:lnTo>
                <a:cubicBezTo>
                  <a:pt x="28062" y="376066"/>
                  <a:pt x="0" y="348004"/>
                  <a:pt x="0" y="313388"/>
                </a:cubicBezTo>
                <a:lnTo>
                  <a:pt x="0" y="62678"/>
                </a:lnTo>
                <a:cubicBezTo>
                  <a:pt x="0" y="28062"/>
                  <a:pt x="28062" y="0"/>
                  <a:pt x="62678" y="0"/>
                </a:cubicBezTo>
                <a:close/>
              </a:path>
            </a:pathLst>
          </a:cu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l"/>
            <a:r>
              <a:rPr lang="zh-CN" altLang="en-US" sz="2400" b="0" i="0">
                <a:ln w="5953">
                  <a:solidFill>
                    <a:srgbClr val="2E75B6">
                      <a:alpha val="100000"/>
                    </a:srgbClr>
                  </a:solidFill>
                </a:ln>
                <a:solidFill>
                  <a:srgbClr val="000000">
                    <a:alpha val="100000"/>
                  </a:srgbClr>
                </a:solidFill>
                <a:effectLst>
                  <a:glow rad="47625">
                    <a:srgbClr val="81C4FF">
                      <a:alpha val="100000"/>
                    </a:srgbClr>
                  </a:glow>
                </a:effectLst>
                <a:latin typeface="黑体" panose="02010609060101010101" charset="-122"/>
                <a:ea typeface="黑体" panose="02010609060101010101" charset="-122"/>
              </a:rPr>
              <a:t>变式训练 </a:t>
            </a:r>
            <a:r>
              <a:rPr lang="zh-CN" altLang="en-US" sz="2400" b="0" i="0">
                <a:ln w="5953">
                  <a:solidFill>
                    <a:srgbClr val="2E75B6">
                      <a:alpha val="100000"/>
                    </a:srgbClr>
                  </a:solidFill>
                </a:ln>
                <a:solidFill>
                  <a:srgbClr val="000000">
                    <a:alpha val="100000"/>
                  </a:srgbClr>
                </a:solidFill>
                <a:effectLst>
                  <a:glow rad="47625">
                    <a:srgbClr val="81C4FF">
                      <a:alpha val="100000"/>
                    </a:srgbClr>
                  </a:glow>
                </a:effectLst>
                <a:latin typeface="Times New Roman" panose="02020603050405020304"/>
                <a:ea typeface="Times New Roman" panose="02020603050405020304"/>
              </a:rPr>
              <a:t>7</a:t>
            </a:r>
            <a:endParaRPr lang="zh-CN" altLang="en-US" sz="2400" b="0" i="0">
              <a:ln w="5953">
                <a:solidFill>
                  <a:srgbClr val="2E75B6">
                    <a:alpha val="100000"/>
                  </a:srgbClr>
                </a:solidFill>
              </a:ln>
              <a:solidFill>
                <a:srgbClr val="000000">
                  <a:alpha val="100000"/>
                </a:srgbClr>
              </a:solidFill>
              <a:effectLst>
                <a:glow rad="47625">
                  <a:srgbClr val="81C4FF">
                    <a:alpha val="100000"/>
                  </a:srgbClr>
                </a:glow>
              </a:effectLst>
              <a:latin typeface="Times New Roman" panose="02020603050405020304"/>
              <a:ea typeface="Times New Roman" panose="02020603050405020304"/>
            </a:endParaRPr>
          </a:p>
        </p:txBody>
      </p:sp>
      <p:pic>
        <p:nvPicPr>
          <p:cNvPr id="4" name="图片1" title="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2"/>
          <a:srcRect l="947" t="500" r="473"/>
          <a:stretch>
            <a:fillRect/>
          </a:stretch>
        </p:blipFill>
        <p:spPr>
          <a:xfrm>
            <a:off x="11462947" y="6164113"/>
            <a:ext cx="521056" cy="496300"/>
          </a:xfrm>
          <a:prstGeom prst="rect">
            <a:avLst/>
          </a:prstGeom>
        </p:spPr>
      </p:pic>
      <p:sp>
        <p:nvSpPr>
          <p:cNvPr id="8" name="形状5" title=""/>
          <p:cNvSpPr txBox="1"/>
          <p:nvPr/>
        </p:nvSpPr>
        <p:spPr>
          <a:xfrm>
            <a:off x="3951970" y="-352"/>
            <a:ext cx="4289298" cy="359026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2500" b="0" i="0">
                <a:ln w="4762">
                  <a:solidFill>
                    <a:srgbClr val="236BAD">
                      <a:alpha val="100000"/>
                    </a:srgbClr>
                  </a:solidFill>
                </a:ln>
                <a:solidFill>
                  <a:srgbClr val="FFFFFF">
                    <a:alpha val="100000"/>
                  </a:srgbClr>
                </a:solidFill>
                <a:effectLst>
                  <a:glow rad="38100">
                    <a:srgbClr val="81C4FF">
                      <a:alpha val="100000"/>
                    </a:srgbClr>
                  </a:glow>
                  <a:outerShdw blurRad="9525" dir="13500000" sy="23000" kx="1200000" algn="br" rotWithShape="0">
                    <a:srgbClr val="236BAD">
                      <a:alpha val="100000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五、动态电路——滑片类</a:t>
            </a:r>
            <a:endParaRPr lang="zh-CN" altLang="en-US" sz="2500" b="0" i="0">
              <a:ln w="4762">
                <a:solidFill>
                  <a:srgbClr val="236BAD">
                    <a:alpha val="100000"/>
                  </a:srgbClr>
                </a:solidFill>
              </a:ln>
              <a:solidFill>
                <a:srgbClr val="FFFFFF">
                  <a:alpha val="100000"/>
                </a:srgbClr>
              </a:solidFill>
              <a:effectLst>
                <a:glow rad="38100">
                  <a:srgbClr val="81C4FF">
                    <a:alpha val="100000"/>
                  </a:srgbClr>
                </a:glow>
                <a:outerShdw blurRad="9525" dir="13500000" sy="23000" kx="1200000" algn="br" rotWithShape="0">
                  <a:srgbClr val="236BAD">
                    <a:alpha val="100000"/>
                  </a:srgbClr>
                </a:outerShdw>
              </a:effectLst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9" name="文本2" title=""/>
          <p:cNvSpPr txBox="1"/>
          <p:nvPr/>
        </p:nvSpPr>
        <p:spPr>
          <a:xfrm>
            <a:off x="265833" y="1329404"/>
            <a:ext cx="7811376" cy="2112984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44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A.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电流表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A</a:t>
            </a:r>
            <a:r>
              <a:rPr lang="zh-CN" altLang="en-US" sz="3000" b="1" i="0" baseline="-2500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1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变小，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A</a:t>
            </a:r>
            <a:r>
              <a:rPr lang="zh-CN" altLang="en-US" sz="3000" b="1" i="0" baseline="-2500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2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变小，电压表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 V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变大；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algn="l">
              <a:lnSpc>
                <a:spcPts val="44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B.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电流表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A</a:t>
            </a:r>
            <a:r>
              <a:rPr lang="zh-CN" altLang="en-US" sz="3000" b="1" i="0" baseline="-2500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1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变小，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A</a:t>
            </a:r>
            <a:r>
              <a:rPr lang="zh-CN" altLang="en-US" sz="3000" b="1" i="0" baseline="-2500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2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不变，电压表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 V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不变；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algn="l">
              <a:lnSpc>
                <a:spcPts val="35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C.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电压表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 V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的示数与电流表A2示数的比值变小；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algn="l">
              <a:lnSpc>
                <a:spcPts val="44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D.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电流表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A</a:t>
            </a:r>
            <a:r>
              <a:rPr lang="zh-CN" altLang="en-US" sz="3000" b="1" i="0" baseline="-2500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2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、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A</a:t>
            </a:r>
            <a:r>
              <a:rPr lang="zh-CN" altLang="en-US" sz="3000" b="1" i="0" baseline="-2500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1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的示数之差与电压表示数的乘积不变。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10" name="图片2" title="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39356" y="1329557"/>
            <a:ext cx="2677935" cy="19050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1" title=""/>
          <p:cNvSpPr txBox="1"/>
          <p:nvPr/>
        </p:nvSpPr>
        <p:spPr>
          <a:xfrm>
            <a:off x="275434" y="191919"/>
            <a:ext cx="11641931" cy="2589371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5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     如图所示，电源电压恒定不变，电阻 R₁的阻值为20Ω，滑动变阻器 R₂的最大阻值为40Ω,小灯泡的铭牌上标有“12V 0.6A”字样。当开关S闭合，S₁、S₂都断开，滑动变阻器的滑片P移到中点时，电流表的读数为0.3A。求:(1)电源电压：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algn="l"/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(2)当开关S，S₁，S₂都闭合，滑动变阻器的滑片 P移到最右端时，电流表的示数；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algn="l"/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(3)若电流表的量程为0~3A，当开关S，S₁、S₂都闭合时，为保护所有元件安全，滑动变阻器的取值范围。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形状1" title=""/>
          <p:cNvSpPr txBox="1"/>
          <p:nvPr/>
        </p:nvSpPr>
        <p:spPr>
          <a:xfrm>
            <a:off x="265900" y="363103"/>
            <a:ext cx="1721920" cy="376066"/>
          </a:xfrm>
          <a:custGeom>
            <a:gdLst>
              <a:gd name="connsiteX0" fmla="*/ 62678 w 1721920"/>
              <a:gd name="connsiteY0" fmla="*/ 0 h 376066"/>
              <a:gd name="connsiteX1" fmla="*/ 1659242 w 1721920"/>
              <a:gd name="connsiteY1" fmla="*/ 0 h 376066"/>
              <a:gd name="connsiteX2" fmla="*/ 1675865 w 1721920"/>
              <a:gd name="connsiteY2" fmla="*/ 0 h 376066"/>
              <a:gd name="connsiteX3" fmla="*/ 1715317 w 1721920"/>
              <a:gd name="connsiteY3" fmla="*/ 30112 h 376066"/>
              <a:gd name="connsiteX4" fmla="*/ 1721920 w 1721920"/>
              <a:gd name="connsiteY4" fmla="*/ 313388 h 376066"/>
              <a:gd name="connsiteX5" fmla="*/ 1721920 w 1721920"/>
              <a:gd name="connsiteY5" fmla="*/ 330012 h 376066"/>
              <a:gd name="connsiteX6" fmla="*/ 1691808 w 1721920"/>
              <a:gd name="connsiteY6" fmla="*/ 369463 h 376066"/>
              <a:gd name="connsiteX7" fmla="*/ 62678 w 1721920"/>
              <a:gd name="connsiteY7" fmla="*/ 376066 h 376066"/>
              <a:gd name="connsiteX8" fmla="*/ 28062 w 1721920"/>
              <a:gd name="connsiteY8" fmla="*/ 376066 h 376066"/>
              <a:gd name="connsiteX9" fmla="*/ 0 w 1721920"/>
              <a:gd name="connsiteY9" fmla="*/ 62678 h 376066"/>
              <a:gd name="connsiteX10" fmla="*/ 0 w 1721920"/>
              <a:gd name="connsiteY10" fmla="*/ 28062 h 3760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721920" h="376066">
                <a:moveTo>
                  <a:pt x="62678" y="0"/>
                </a:moveTo>
                <a:lnTo>
                  <a:pt x="1659242" y="0"/>
                </a:lnTo>
                <a:cubicBezTo>
                  <a:pt x="1675865" y="0"/>
                  <a:pt x="1691808" y="6603"/>
                  <a:pt x="1703562" y="18358"/>
                </a:cubicBezTo>
                <a:cubicBezTo>
                  <a:pt x="1715317" y="30112"/>
                  <a:pt x="1721920" y="46055"/>
                  <a:pt x="1721920" y="62678"/>
                </a:cubicBezTo>
                <a:lnTo>
                  <a:pt x="1721920" y="313388"/>
                </a:lnTo>
                <a:cubicBezTo>
                  <a:pt x="1721920" y="330012"/>
                  <a:pt x="1715317" y="345954"/>
                  <a:pt x="1703562" y="357708"/>
                </a:cubicBezTo>
                <a:cubicBezTo>
                  <a:pt x="1691808" y="369463"/>
                  <a:pt x="1675865" y="376066"/>
                  <a:pt x="1659242" y="376066"/>
                </a:cubicBezTo>
                <a:lnTo>
                  <a:pt x="62678" y="376066"/>
                </a:lnTo>
                <a:cubicBezTo>
                  <a:pt x="28062" y="376066"/>
                  <a:pt x="0" y="348004"/>
                  <a:pt x="0" y="313388"/>
                </a:cubicBezTo>
                <a:lnTo>
                  <a:pt x="0" y="62678"/>
                </a:lnTo>
                <a:cubicBezTo>
                  <a:pt x="0" y="28062"/>
                  <a:pt x="28062" y="0"/>
                  <a:pt x="62678" y="0"/>
                </a:cubicBezTo>
                <a:close/>
              </a:path>
            </a:pathLst>
          </a:cu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l"/>
            <a:r>
              <a:rPr lang="zh-CN" altLang="en-US" sz="2400" b="0" i="0">
                <a:ln w="5953">
                  <a:solidFill>
                    <a:srgbClr val="2E75B6">
                      <a:alpha val="100000"/>
                    </a:srgbClr>
                  </a:solidFill>
                </a:ln>
                <a:solidFill>
                  <a:srgbClr val="000000">
                    <a:alpha val="100000"/>
                  </a:srgbClr>
                </a:solidFill>
                <a:effectLst>
                  <a:glow rad="47625">
                    <a:srgbClr val="81C4FF">
                      <a:alpha val="100000"/>
                    </a:srgbClr>
                  </a:glow>
                </a:effectLst>
                <a:latin typeface="黑体" panose="02010609060101010101" charset="-122"/>
                <a:ea typeface="黑体" panose="02010609060101010101" charset="-122"/>
              </a:rPr>
              <a:t>变式训练 </a:t>
            </a:r>
            <a:r>
              <a:rPr lang="zh-CN" altLang="en-US" sz="2400" b="0" i="0">
                <a:ln w="5953">
                  <a:solidFill>
                    <a:srgbClr val="2E75B6">
                      <a:alpha val="100000"/>
                    </a:srgbClr>
                  </a:solidFill>
                </a:ln>
                <a:solidFill>
                  <a:srgbClr val="000000">
                    <a:alpha val="100000"/>
                  </a:srgbClr>
                </a:solidFill>
                <a:effectLst>
                  <a:glow rad="47625">
                    <a:srgbClr val="81C4FF">
                      <a:alpha val="100000"/>
                    </a:srgbClr>
                  </a:glow>
                </a:effectLst>
                <a:latin typeface="Times New Roman" panose="02020603050405020304"/>
                <a:ea typeface="Times New Roman" panose="02020603050405020304"/>
              </a:rPr>
              <a:t>8</a:t>
            </a:r>
            <a:endParaRPr lang="zh-CN" altLang="en-US" sz="2400" b="0" i="0">
              <a:ln w="5953">
                <a:solidFill>
                  <a:srgbClr val="2E75B6">
                    <a:alpha val="100000"/>
                  </a:srgbClr>
                </a:solidFill>
              </a:ln>
              <a:solidFill>
                <a:srgbClr val="000000">
                  <a:alpha val="100000"/>
                </a:srgbClr>
              </a:solidFill>
              <a:effectLst>
                <a:glow rad="47625">
                  <a:srgbClr val="81C4FF">
                    <a:alpha val="100000"/>
                  </a:srgbClr>
                </a:glow>
              </a:effectLst>
              <a:latin typeface="Times New Roman" panose="02020603050405020304"/>
              <a:ea typeface="Times New Roman" panose="02020603050405020304"/>
            </a:endParaRPr>
          </a:p>
        </p:txBody>
      </p:sp>
      <p:pic>
        <p:nvPicPr>
          <p:cNvPr id="4" name="图片1" title="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2"/>
          <a:srcRect l="947" t="500" r="473"/>
          <a:stretch>
            <a:fillRect/>
          </a:stretch>
        </p:blipFill>
        <p:spPr>
          <a:xfrm>
            <a:off x="11462947" y="6164113"/>
            <a:ext cx="521056" cy="496300"/>
          </a:xfrm>
          <a:prstGeom prst="rect">
            <a:avLst/>
          </a:prstGeom>
        </p:spPr>
      </p:pic>
      <p:sp>
        <p:nvSpPr>
          <p:cNvPr id="8" name="形状5" title=""/>
          <p:cNvSpPr txBox="1"/>
          <p:nvPr/>
        </p:nvSpPr>
        <p:spPr>
          <a:xfrm>
            <a:off x="3951970" y="-352"/>
            <a:ext cx="4289298" cy="359026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2500" b="0" i="0">
                <a:ln w="4762">
                  <a:solidFill>
                    <a:srgbClr val="236BAD">
                      <a:alpha val="100000"/>
                    </a:srgbClr>
                  </a:solidFill>
                </a:ln>
                <a:solidFill>
                  <a:srgbClr val="FFFFFF">
                    <a:alpha val="100000"/>
                  </a:srgbClr>
                </a:solidFill>
                <a:effectLst>
                  <a:glow rad="38100">
                    <a:srgbClr val="81C4FF">
                      <a:alpha val="100000"/>
                    </a:srgbClr>
                  </a:glow>
                  <a:outerShdw blurRad="9525" dir="13500000" sy="23000" kx="1200000" algn="br" rotWithShape="0">
                    <a:srgbClr val="236BAD">
                      <a:alpha val="100000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五、动态电路——极值问题</a:t>
            </a:r>
            <a:endParaRPr lang="zh-CN" altLang="en-US" sz="2500" b="0" i="0">
              <a:ln w="4762">
                <a:solidFill>
                  <a:srgbClr val="236BAD">
                    <a:alpha val="100000"/>
                  </a:srgbClr>
                </a:solidFill>
              </a:ln>
              <a:solidFill>
                <a:srgbClr val="FFFFFF">
                  <a:alpha val="100000"/>
                </a:srgbClr>
              </a:solidFill>
              <a:effectLst>
                <a:glow rad="38100">
                  <a:srgbClr val="81C4FF">
                    <a:alpha val="100000"/>
                  </a:srgbClr>
                </a:glow>
                <a:outerShdw blurRad="9525" dir="13500000" sy="23000" kx="1200000" algn="br" rotWithShape="0">
                  <a:srgbClr val="236BAD">
                    <a:alpha val="100000"/>
                  </a:srgbClr>
                </a:outerShdw>
              </a:effectLst>
              <a:latin typeface="楷体" panose="02010609060101010101" charset="-122"/>
              <a:ea typeface="楷体" panose="02010609060101010101" charset="-122"/>
            </a:endParaRPr>
          </a:p>
        </p:txBody>
      </p:sp>
      <p:pic>
        <p:nvPicPr>
          <p:cNvPr id="9" name="图片2" title=""/>
          <p:cNvPicPr>
            <a:picLocks noChangeAspect="1"/>
          </p:cNvPicPr>
          <p:nvPr/>
        </p:nvPicPr>
        <p:blipFill>
          <a:blip r:embed="rId4"/>
          <a:srcRect l="65685" t="39209" r="20368" b="53066"/>
          <a:stretch>
            <a:fillRect/>
          </a:stretch>
        </p:blipFill>
        <p:spPr>
          <a:xfrm>
            <a:off x="8807672" y="2420664"/>
            <a:ext cx="2902220" cy="2228292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OS" val="Unix 3.10 unknown"/>
  <p:tag name="AS_RELEASE_DATE" val="2023.03.31"/>
  <p:tag name="AS_TITLE" val="Aspose.Slides for Java"/>
  <p:tag name="AS_VERSION" val="23.3"/>
</p:tagLst>
</file>

<file path=ppt/theme/theme1.xml><?xml version="1.0" encoding="utf-8"?>
<a:theme xmlns:r="http://schemas.openxmlformats.org/officeDocument/2006/relationships"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等线 Light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等线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Paragraphs>235</Paragraphs>
  <Slides>21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2" baseType="lpstr">
      <vt:lpstr>Arial</vt:lpstr>
      <vt:lpstr>等线 Light</vt:lpstr>
      <vt:lpstr>等线</vt:lpstr>
      <vt:lpstr>楷体</vt:lpstr>
      <vt:lpstr>Wingdings</vt:lpstr>
      <vt:lpstr>微软雅黑</vt:lpstr>
      <vt:lpstr>Times New Roman</vt:lpstr>
      <vt:lpstr>宋体</vt:lpstr>
      <vt:lpstr>黑体</vt:lpstr>
      <vt:lpstr>新宋体</vt:lpstr>
      <vt:lpstr>Office 主题​​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23.0300</AppVersion>
  <TotalTime>0</TotalTime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Printed>2025-12-06T21:09:15Z</cp:lastPrinted>
  <dcterms:created xsi:type="dcterms:W3CDTF">2025-12-06T21:09:15Z</dcterms:created>
  <dcterms:modified xsi:type="dcterms:W3CDTF">2025-12-06T13:09:15Z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album">
    <vt:lpwstr>rbm.xkw.com</vt:lpwstr>
  </property>
  <property fmtid="{D5CDD505-2E9C-101B-9397-08002B2CF9AE}" pid="3" name="author">
    <vt:lpwstr>rbm.xkw.com</vt:lpwstr>
  </property>
  <property fmtid="{D5CDD505-2E9C-101B-9397-08002B2CF9AE}" pid="4" name="company">
    <vt:lpwstr>学科网</vt:lpwstr>
  </property>
  <property fmtid="{D5CDD505-2E9C-101B-9397-08002B2CF9AE}" pid="5" name="copyright">
    <vt:lpwstr>学科网版权所有</vt:lpwstr>
  </property>
</Properties>
</file>