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51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4" d="100"/>
          <a:sy n="144" d="100"/>
        </p:scale>
        <p:origin x="-684" y="-9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8" Type="http://schemas.openxmlformats.org/officeDocument/2006/relationships/slide" Target="slides/slide6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288054-51CC-40EC-B3E7-6095A42702A4}" type="datetimeFigureOut">
              <a:rPr lang="zh-CN" altLang="en-US" smtClean="0"/>
              <a:t>2021/3/14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F61EA1-C864-455C-A732-72EC7555460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64396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幻灯片图像占位符 1"/>
          <p:cNvSpPr>
            <a:spLocks noGrp="1" noRot="1" noChangeAspect="1" noTextEdit="1"/>
          </p:cNvSpPr>
          <p:nvPr>
            <p:ph type="sldImg" idx="4294967295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  <a:miter lim="800000"/>
          </a:ln>
        </p:spPr>
      </p:sp>
      <p:sp>
        <p:nvSpPr>
          <p:cNvPr id="8194" name="备注占位符 2"/>
          <p:cNvSpPr>
            <a:spLocks noGrp="1"/>
          </p:cNvSpPr>
          <p:nvPr>
            <p:ph type="body" idx="4294967295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vert="horz" wrap="square" lIns="91440" tIns="45720" rIns="91440" bIns="45720" anchor="t" anchorCtr="0"/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/>
            <a:endParaRPr lang="zh-CN" altLang="en-US"/>
          </a:p>
        </p:txBody>
      </p:sp>
      <p:sp>
        <p:nvSpPr>
          <p:cNvPr id="8195" name="灯片编号占位符 3"/>
          <p:cNvSpPr>
            <a:spLocks noGrp="1"/>
          </p:cNvSpPr>
          <p:nvPr>
            <p:ph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vert="horz" wrap="square" lIns="91440" tIns="45720" rIns="91440" bIns="45720" anchor="b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r"/>
            <a:fld id="{21BFCFBD-DCB1-45BF-AB84-18D13E5EA394}" type="slidenum">
              <a:rPr sz="1200">
                <a:solidFill>
                  <a:prstClr val="black"/>
                </a:solidFill>
              </a:rPr>
              <a:pPr algn="r"/>
              <a:t>4</a:t>
            </a:fld>
            <a:endParaRPr sz="120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幻灯片图像占位符 1"/>
          <p:cNvSpPr>
            <a:spLocks noGrp="1" noRot="1" noChangeAspect="1" noTextEdit="1"/>
          </p:cNvSpPr>
          <p:nvPr>
            <p:ph type="sldImg" idx="4294967295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  <a:miter lim="800000"/>
          </a:ln>
        </p:spPr>
      </p:sp>
      <p:sp>
        <p:nvSpPr>
          <p:cNvPr id="10242" name="备注占位符 2"/>
          <p:cNvSpPr>
            <a:spLocks noGrp="1"/>
          </p:cNvSpPr>
          <p:nvPr>
            <p:ph type="body" idx="4294967295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vert="horz" wrap="square" lIns="91440" tIns="45720" rIns="91440" bIns="45720" anchor="t" anchorCtr="0"/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/>
            <a:endParaRPr lang="zh-CN" altLang="en-US"/>
          </a:p>
        </p:txBody>
      </p:sp>
      <p:sp>
        <p:nvSpPr>
          <p:cNvPr id="10243" name="灯片编号占位符 3"/>
          <p:cNvSpPr>
            <a:spLocks noGrp="1"/>
          </p:cNvSpPr>
          <p:nvPr>
            <p:ph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vert="horz" wrap="square" lIns="91440" tIns="45720" rIns="91440" bIns="45720" anchor="b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r"/>
            <a:fld id="{4F311E76-2007-4D27-BE07-B942DC9BB20C}" type="slidenum">
              <a:rPr sz="1200">
                <a:solidFill>
                  <a:prstClr val="black"/>
                </a:solidFill>
              </a:rPr>
              <a:pPr algn="r"/>
              <a:t>5</a:t>
            </a:fld>
            <a:endParaRPr sz="120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幻灯片图像占位符 1"/>
          <p:cNvSpPr>
            <a:spLocks noGrp="1" noRot="1" noChangeAspect="1" noTextEdit="1"/>
          </p:cNvSpPr>
          <p:nvPr>
            <p:ph type="sldImg" idx="4294967295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  <a:miter lim="800000"/>
          </a:ln>
        </p:spPr>
      </p:sp>
      <p:sp>
        <p:nvSpPr>
          <p:cNvPr id="12290" name="备注占位符 2"/>
          <p:cNvSpPr>
            <a:spLocks noGrp="1"/>
          </p:cNvSpPr>
          <p:nvPr>
            <p:ph type="body" idx="4294967295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vert="horz" wrap="square" lIns="91440" tIns="45720" rIns="91440" bIns="45720" anchor="t" anchorCtr="0"/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/>
            <a:endParaRPr lang="zh-CN" altLang="en-US"/>
          </a:p>
        </p:txBody>
      </p:sp>
      <p:sp>
        <p:nvSpPr>
          <p:cNvPr id="12291" name="灯片编号占位符 3"/>
          <p:cNvSpPr>
            <a:spLocks noGrp="1"/>
          </p:cNvSpPr>
          <p:nvPr>
            <p:ph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vert="horz" wrap="square" lIns="91440" tIns="45720" rIns="91440" bIns="45720" anchor="b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r"/>
            <a:fld id="{C619CC1B-72E5-4D46-BC57-011A4331C31E}" type="slidenum">
              <a:rPr sz="1200">
                <a:solidFill>
                  <a:prstClr val="black"/>
                </a:solidFill>
              </a:rPr>
              <a:pPr algn="r"/>
              <a:t>6</a:t>
            </a:fld>
            <a:endParaRPr sz="120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幻灯片图像占位符 1"/>
          <p:cNvSpPr>
            <a:spLocks noGrp="1" noRot="1" noChangeAspect="1" noTextEdit="1"/>
          </p:cNvSpPr>
          <p:nvPr>
            <p:ph type="sldImg" idx="4294967295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  <a:miter lim="800000"/>
          </a:ln>
        </p:spPr>
      </p:sp>
      <p:sp>
        <p:nvSpPr>
          <p:cNvPr id="14338" name="备注占位符 2"/>
          <p:cNvSpPr>
            <a:spLocks noGrp="1"/>
          </p:cNvSpPr>
          <p:nvPr>
            <p:ph type="body" idx="4294967295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vert="horz" wrap="square" lIns="91440" tIns="45720" rIns="91440" bIns="45720" anchor="t" anchorCtr="0"/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/>
            <a:endParaRPr lang="zh-CN" altLang="en-US"/>
          </a:p>
        </p:txBody>
      </p:sp>
      <p:sp>
        <p:nvSpPr>
          <p:cNvPr id="14339" name="灯片编号占位符 3"/>
          <p:cNvSpPr>
            <a:spLocks noGrp="1"/>
          </p:cNvSpPr>
          <p:nvPr>
            <p:ph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vert="horz" wrap="square" lIns="91440" tIns="45720" rIns="91440" bIns="45720" anchor="b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r"/>
            <a:fld id="{4F61F06C-8979-4601-80CC-0ADA6966BC07}" type="slidenum">
              <a:rPr sz="1200">
                <a:solidFill>
                  <a:prstClr val="black"/>
                </a:solidFill>
              </a:rPr>
              <a:pPr algn="r"/>
              <a:t>7</a:t>
            </a:fld>
            <a:endParaRPr sz="120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幻灯片图像占位符 1"/>
          <p:cNvSpPr>
            <a:spLocks noGrp="1" noRot="1" noChangeAspect="1" noTextEdit="1"/>
          </p:cNvSpPr>
          <p:nvPr>
            <p:ph type="sldImg" idx="4294967295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  <a:miter lim="800000"/>
          </a:ln>
        </p:spPr>
      </p:sp>
      <p:sp>
        <p:nvSpPr>
          <p:cNvPr id="16386" name="备注占位符 2"/>
          <p:cNvSpPr>
            <a:spLocks noGrp="1"/>
          </p:cNvSpPr>
          <p:nvPr>
            <p:ph type="body" idx="4294967295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vert="horz" wrap="square" lIns="91440" tIns="45720" rIns="91440" bIns="45720" anchor="t" anchorCtr="0"/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/>
            <a:endParaRPr lang="zh-CN" altLang="en-US"/>
          </a:p>
        </p:txBody>
      </p:sp>
      <p:sp>
        <p:nvSpPr>
          <p:cNvPr id="16387" name="灯片编号占位符 3"/>
          <p:cNvSpPr>
            <a:spLocks noGrp="1"/>
          </p:cNvSpPr>
          <p:nvPr>
            <p:ph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vert="horz" wrap="square" lIns="91440" tIns="45720" rIns="91440" bIns="45720" anchor="b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r"/>
            <a:fld id="{AC3F16F1-BC0F-49F0-A63F-873389C17BBF}" type="slidenum">
              <a:rPr sz="1200">
                <a:solidFill>
                  <a:prstClr val="black"/>
                </a:solidFill>
              </a:rPr>
              <a:pPr algn="r"/>
              <a:t>8</a:t>
            </a:fld>
            <a:endParaRPr sz="120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幻灯片图像占位符 1"/>
          <p:cNvSpPr>
            <a:spLocks noGrp="1" noRot="1" noChangeAspect="1" noTextEdit="1"/>
          </p:cNvSpPr>
          <p:nvPr>
            <p:ph type="sldImg" idx="4294967295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  <a:miter lim="800000"/>
          </a:ln>
        </p:spPr>
      </p:sp>
      <p:sp>
        <p:nvSpPr>
          <p:cNvPr id="18434" name="备注占位符 2"/>
          <p:cNvSpPr>
            <a:spLocks noGrp="1"/>
          </p:cNvSpPr>
          <p:nvPr>
            <p:ph type="body" idx="4294967295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vert="horz" wrap="square" lIns="91440" tIns="45720" rIns="91440" bIns="45720" anchor="t" anchorCtr="0"/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/>
            <a:endParaRPr lang="zh-CN" altLang="en-US"/>
          </a:p>
        </p:txBody>
      </p:sp>
      <p:sp>
        <p:nvSpPr>
          <p:cNvPr id="18435" name="灯片编号占位符 3"/>
          <p:cNvSpPr>
            <a:spLocks noGrp="1"/>
          </p:cNvSpPr>
          <p:nvPr>
            <p:ph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vert="horz" wrap="square" lIns="91440" tIns="45720" rIns="91440" bIns="45720" anchor="b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r"/>
            <a:fld id="{C75E4318-5360-44CD-A0C3-CDA57AC60E5E}" type="slidenum">
              <a:rPr sz="1200">
                <a:solidFill>
                  <a:prstClr val="black"/>
                </a:solidFill>
              </a:rPr>
              <a:pPr algn="r"/>
              <a:t>9</a:t>
            </a:fld>
            <a:endParaRPr sz="120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幻灯片图像占位符 1"/>
          <p:cNvSpPr>
            <a:spLocks noGrp="1" noRot="1" noChangeAspect="1" noTextEdit="1"/>
          </p:cNvSpPr>
          <p:nvPr>
            <p:ph type="sldImg" idx="4294967295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  <a:miter lim="800000"/>
          </a:ln>
        </p:spPr>
      </p:sp>
      <p:sp>
        <p:nvSpPr>
          <p:cNvPr id="20482" name="备注占位符 2"/>
          <p:cNvSpPr>
            <a:spLocks noGrp="1"/>
          </p:cNvSpPr>
          <p:nvPr>
            <p:ph type="body" idx="4294967295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vert="horz" wrap="square" lIns="91440" tIns="45720" rIns="91440" bIns="45720" anchor="t" anchorCtr="0"/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/>
            <a:endParaRPr lang="zh-CN" altLang="en-US"/>
          </a:p>
        </p:txBody>
      </p:sp>
      <p:sp>
        <p:nvSpPr>
          <p:cNvPr id="20483" name="灯片编号占位符 3"/>
          <p:cNvSpPr>
            <a:spLocks noGrp="1"/>
          </p:cNvSpPr>
          <p:nvPr>
            <p:ph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vert="horz" wrap="square" lIns="91440" tIns="45720" rIns="91440" bIns="45720" anchor="b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r"/>
            <a:fld id="{A0B4DE81-FB82-41B0-A6CD-37FE020B6043}" type="slidenum">
              <a:rPr sz="1200">
                <a:solidFill>
                  <a:prstClr val="black"/>
                </a:solidFill>
              </a:rPr>
              <a:pPr algn="r"/>
              <a:t>10</a:t>
            </a:fld>
            <a:endParaRPr sz="120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幻灯片图像占位符 1"/>
          <p:cNvSpPr>
            <a:spLocks noGrp="1" noRot="1" noChangeAspect="1" noTextEdit="1"/>
          </p:cNvSpPr>
          <p:nvPr>
            <p:ph type="sldImg" idx="4294967295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  <a:miter lim="800000"/>
          </a:ln>
        </p:spPr>
      </p:sp>
      <p:sp>
        <p:nvSpPr>
          <p:cNvPr id="22530" name="备注占位符 2"/>
          <p:cNvSpPr>
            <a:spLocks noGrp="1"/>
          </p:cNvSpPr>
          <p:nvPr>
            <p:ph type="body" idx="4294967295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vert="horz" wrap="square" lIns="91440" tIns="45720" rIns="91440" bIns="45720" anchor="t" anchorCtr="0"/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/>
            <a:endParaRPr lang="zh-CN" altLang="en-US"/>
          </a:p>
        </p:txBody>
      </p:sp>
      <p:sp>
        <p:nvSpPr>
          <p:cNvPr id="22531" name="灯片编号占位符 3"/>
          <p:cNvSpPr>
            <a:spLocks noGrp="1"/>
          </p:cNvSpPr>
          <p:nvPr>
            <p:ph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vert="horz" wrap="square" lIns="91440" tIns="45720" rIns="91440" bIns="45720" anchor="b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r"/>
            <a:fld id="{2E264CF7-A77F-4E02-BD94-4B368B0FE501}" type="slidenum">
              <a:rPr sz="1200">
                <a:solidFill>
                  <a:prstClr val="black"/>
                </a:solidFill>
              </a:rPr>
              <a:pPr algn="r"/>
              <a:t>11</a:t>
            </a:fld>
            <a:endParaRPr sz="120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幻灯片图像占位符 1"/>
          <p:cNvSpPr>
            <a:spLocks noGrp="1" noRot="1" noChangeAspect="1" noTextEdit="1"/>
          </p:cNvSpPr>
          <p:nvPr>
            <p:ph type="sldImg" idx="4294967295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  <a:miter lim="800000"/>
          </a:ln>
        </p:spPr>
      </p:sp>
      <p:sp>
        <p:nvSpPr>
          <p:cNvPr id="24578" name="备注占位符 2"/>
          <p:cNvSpPr>
            <a:spLocks noGrp="1"/>
          </p:cNvSpPr>
          <p:nvPr>
            <p:ph type="body" idx="4294967295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vert="horz" wrap="square" lIns="91440" tIns="45720" rIns="91440" bIns="45720" anchor="t" anchorCtr="0"/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/>
            <a:endParaRPr lang="zh-CN" altLang="en-US"/>
          </a:p>
        </p:txBody>
      </p:sp>
      <p:sp>
        <p:nvSpPr>
          <p:cNvPr id="24579" name="灯片编号占位符 3"/>
          <p:cNvSpPr>
            <a:spLocks noGrp="1"/>
          </p:cNvSpPr>
          <p:nvPr>
            <p:ph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vert="horz" wrap="square" lIns="91440" tIns="45720" rIns="91440" bIns="45720" anchor="b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r"/>
            <a:fld id="{32880214-E66E-40F8-8CA7-19AA9E187A30}" type="slidenum">
              <a:rPr sz="1200">
                <a:solidFill>
                  <a:prstClr val="black"/>
                </a:solidFill>
              </a:rPr>
              <a:pPr algn="r"/>
              <a:t>12</a:t>
            </a:fld>
            <a:endParaRPr sz="120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幻灯片图像占位符 1"/>
          <p:cNvSpPr>
            <a:spLocks noGrp="1" noRot="1" noChangeAspect="1" noTextEdit="1"/>
          </p:cNvSpPr>
          <p:nvPr>
            <p:ph type="sldImg" idx="4294967295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  <a:miter lim="800000"/>
          </a:ln>
        </p:spPr>
      </p:sp>
      <p:sp>
        <p:nvSpPr>
          <p:cNvPr id="26626" name="备注占位符 2"/>
          <p:cNvSpPr>
            <a:spLocks noGrp="1"/>
          </p:cNvSpPr>
          <p:nvPr>
            <p:ph type="body" idx="4294967295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vert="horz" wrap="square" lIns="91440" tIns="45720" rIns="91440" bIns="45720" anchor="t" anchorCtr="0"/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/>
            <a:endParaRPr lang="zh-CN" altLang="en-US"/>
          </a:p>
        </p:txBody>
      </p:sp>
      <p:sp>
        <p:nvSpPr>
          <p:cNvPr id="26627" name="灯片编号占位符 3"/>
          <p:cNvSpPr>
            <a:spLocks noGrp="1"/>
          </p:cNvSpPr>
          <p:nvPr>
            <p:ph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vert="horz" wrap="square" lIns="91440" tIns="45720" rIns="91440" bIns="45720" anchor="b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r"/>
            <a:fld id="{C359589B-1DE2-4C8C-93E1-E48B89B23ED5}" type="slidenum">
              <a:rPr sz="1200">
                <a:solidFill>
                  <a:prstClr val="black"/>
                </a:solidFill>
              </a:rPr>
              <a:pPr algn="r"/>
              <a:t>13</a:t>
            </a:fld>
            <a:endParaRPr sz="120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幻灯片图像占位符 1"/>
          <p:cNvSpPr>
            <a:spLocks noGrp="1" noRot="1" noChangeAspect="1" noTextEdit="1"/>
          </p:cNvSpPr>
          <p:nvPr>
            <p:ph type="sldImg" idx="4294967295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  <a:miter lim="800000"/>
          </a:ln>
        </p:spPr>
      </p:sp>
      <p:sp>
        <p:nvSpPr>
          <p:cNvPr id="28674" name="备注占位符 2"/>
          <p:cNvSpPr>
            <a:spLocks noGrp="1"/>
          </p:cNvSpPr>
          <p:nvPr>
            <p:ph type="body" idx="4294967295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vert="horz" wrap="square" lIns="91440" tIns="45720" rIns="91440" bIns="45720" anchor="t" anchorCtr="0"/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/>
            <a:endParaRPr lang="zh-CN" altLang="en-US"/>
          </a:p>
        </p:txBody>
      </p:sp>
      <p:sp>
        <p:nvSpPr>
          <p:cNvPr id="28675" name="灯片编号占位符 3"/>
          <p:cNvSpPr>
            <a:spLocks noGrp="1"/>
          </p:cNvSpPr>
          <p:nvPr>
            <p:ph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vert="horz" wrap="square" lIns="91440" tIns="45720" rIns="91440" bIns="45720" anchor="b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r"/>
            <a:fld id="{11339DE6-AC98-424B-A05A-ADAB123DE2B6}" type="slidenum">
              <a:rPr sz="1200">
                <a:solidFill>
                  <a:prstClr val="black"/>
                </a:solidFill>
              </a:rPr>
              <a:pPr algn="r"/>
              <a:t>14</a:t>
            </a:fld>
            <a:endParaRPr sz="120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幻灯片图像占位符 1"/>
          <p:cNvSpPr>
            <a:spLocks noGrp="1" noRot="1" noChangeAspect="1" noTextEdit="1"/>
          </p:cNvSpPr>
          <p:nvPr>
            <p:ph type="sldImg" idx="4294967295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  <a:miter lim="800000"/>
          </a:ln>
        </p:spPr>
      </p:sp>
      <p:sp>
        <p:nvSpPr>
          <p:cNvPr id="30722" name="备注占位符 2"/>
          <p:cNvSpPr>
            <a:spLocks noGrp="1"/>
          </p:cNvSpPr>
          <p:nvPr>
            <p:ph type="body" idx="4294967295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vert="horz" wrap="square" lIns="91440" tIns="45720" rIns="91440" bIns="45720" anchor="t" anchorCtr="0"/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/>
            <a:endParaRPr lang="zh-CN" altLang="en-US"/>
          </a:p>
        </p:txBody>
      </p:sp>
      <p:sp>
        <p:nvSpPr>
          <p:cNvPr id="30723" name="灯片编号占位符 3"/>
          <p:cNvSpPr>
            <a:spLocks noGrp="1"/>
          </p:cNvSpPr>
          <p:nvPr>
            <p:ph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vert="horz" wrap="square" lIns="91440" tIns="45720" rIns="91440" bIns="45720" anchor="b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r"/>
            <a:fld id="{6014E4EF-8EDF-47F2-B305-1616B586628C}" type="slidenum">
              <a:rPr sz="1200">
                <a:solidFill>
                  <a:prstClr val="black"/>
                </a:solidFill>
              </a:rPr>
              <a:pPr algn="r"/>
              <a:t>15</a:t>
            </a:fld>
            <a:endParaRPr sz="120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幻灯片图像占位符 1"/>
          <p:cNvSpPr>
            <a:spLocks noGrp="1" noRot="1" noChangeAspect="1" noTextEdit="1"/>
          </p:cNvSpPr>
          <p:nvPr>
            <p:ph type="sldImg" idx="4294967295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  <a:miter lim="800000"/>
          </a:ln>
        </p:spPr>
      </p:sp>
      <p:sp>
        <p:nvSpPr>
          <p:cNvPr id="63490" name="备注占位符 2"/>
          <p:cNvSpPr>
            <a:spLocks noGrp="1"/>
          </p:cNvSpPr>
          <p:nvPr>
            <p:ph type="body" idx="4294967295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vert="horz" wrap="square" lIns="91440" tIns="45720" rIns="91440" bIns="45720" anchor="t" anchorCtr="0"/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/>
            <a:endParaRPr lang="zh-CN" altLang="en-US"/>
          </a:p>
        </p:txBody>
      </p:sp>
      <p:sp>
        <p:nvSpPr>
          <p:cNvPr id="63491" name="灯片编号占位符 3"/>
          <p:cNvSpPr>
            <a:spLocks noGrp="1"/>
          </p:cNvSpPr>
          <p:nvPr>
            <p:ph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vert="horz" wrap="square" lIns="91440" tIns="45720" rIns="91440" bIns="45720" anchor="b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r"/>
            <a:fld id="{6AB0DEE1-6890-4499-9A28-A58FF9DED727}" type="slidenum">
              <a:rPr sz="1200">
                <a:solidFill>
                  <a:prstClr val="black"/>
                </a:solidFill>
              </a:rPr>
              <a:pPr algn="r"/>
              <a:t>46</a:t>
            </a:fld>
            <a:endParaRPr sz="120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2021/3/14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2021/3/14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2021/3/14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2021/3/14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2021/3/14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2021/3/14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2021/3/14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2021/3/14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2021/3/14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2021/3/14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2021/3/14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98374420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2021/3/14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114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ransition/>
  <p:txStyles>
    <p:titleStyle>
      <a:lvl1pPr marL="0" indent="0" algn="ctr" defTabSz="914400" rtl="0" eaLnBrk="0" fontAlgn="base" hangingPunct="0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4400" kern="1200">
          <a:solidFill>
            <a:schemeClr val="tx1"/>
          </a:solidFill>
          <a:latin typeface="Calibri" pitchFamily="34" charset="0"/>
          <a:ea typeface="宋体" pitchFamily="2" charset="-122"/>
          <a:cs typeface="+mj-cs"/>
        </a:defRPr>
      </a:lvl1pPr>
    </p:titleStyle>
    <p:bodyStyle>
      <a:lvl1pPr marL="342900" indent="-34290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Tx/>
        <a:buSzTx/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Tx/>
        <a:buSzTx/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Tx/>
        <a:buSzTx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Tx/>
        <a:buSzTx/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Tx/>
        <a:buSzTx/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5.xml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slide" Target="slide3.xml"/><Relationship Id="rId4" Type="http://schemas.openxmlformats.org/officeDocument/2006/relationships/image" Target="../media/image3.png"/><Relationship Id="rId9" Type="http://schemas.openxmlformats.org/officeDocument/2006/relationships/slide" Target="slide3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slide" Target="slide4.xml"/><Relationship Id="rId1" Type="http://schemas.openxmlformats.org/officeDocument/2006/relationships/slideLayout" Target="../slideLayouts/slideLayout12.xml"/><Relationship Id="rId6" Type="http://schemas.openxmlformats.org/officeDocument/2006/relationships/slide" Target="slide12.xml"/><Relationship Id="rId5" Type="http://schemas.openxmlformats.org/officeDocument/2006/relationships/image" Target="../media/image7.png"/><Relationship Id="rId4" Type="http://schemas.openxmlformats.org/officeDocument/2006/relationships/slide" Target="slide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6" Type="http://schemas.openxmlformats.org/officeDocument/2006/relationships/slide" Target="slide2.xml"/><Relationship Id="rId5" Type="http://schemas.openxmlformats.org/officeDocument/2006/relationships/slide" Target="slide30.xml"/><Relationship Id="rId4" Type="http://schemas.openxmlformats.org/officeDocument/2006/relationships/slide" Target="slide2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" Target="slide15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" Target="slide15.xml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" Target="slide15.xml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slide" Target="slide43.xml"/><Relationship Id="rId3" Type="http://schemas.openxmlformats.org/officeDocument/2006/relationships/image" Target="../media/image23.jpeg"/><Relationship Id="rId7" Type="http://schemas.openxmlformats.org/officeDocument/2006/relationships/image" Target="../media/image7.png"/><Relationship Id="rId2" Type="http://schemas.openxmlformats.org/officeDocument/2006/relationships/slide" Target="slide40.xml"/><Relationship Id="rId1" Type="http://schemas.openxmlformats.org/officeDocument/2006/relationships/slideLayout" Target="../slideLayouts/slideLayout12.xml"/><Relationship Id="rId6" Type="http://schemas.openxmlformats.org/officeDocument/2006/relationships/slide" Target="slide2.xml"/><Relationship Id="rId5" Type="http://schemas.openxmlformats.org/officeDocument/2006/relationships/slide" Target="slide42.xml"/><Relationship Id="rId4" Type="http://schemas.openxmlformats.org/officeDocument/2006/relationships/slide" Target="slide41.xml"/><Relationship Id="rId9" Type="http://schemas.openxmlformats.org/officeDocument/2006/relationships/slide" Target="slide4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" Target="slide3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" Target="slide3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5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" Target="slide39.xml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" Target="slide39.xml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9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" Target="slide3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文本框 6"/>
          <p:cNvSpPr/>
          <p:nvPr/>
        </p:nvSpPr>
        <p:spPr>
          <a:xfrm>
            <a:off x="1474788" y="1690688"/>
            <a:ext cx="6157912" cy="81817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ctr">
              <a:lnSpc>
                <a:spcPct val="150000"/>
              </a:lnSpc>
            </a:pPr>
            <a:r>
              <a:rPr sz="3600" b="1" kern="0" dirty="0">
                <a:solidFill>
                  <a:srgbClr val="0070C0"/>
                </a:solidFill>
                <a:latin typeface="Times New Roman" pitchFamily="18" charset="0"/>
                <a:ea typeface="黑体" pitchFamily="49" charset="-122"/>
                <a:sym typeface="Times New Roman" pitchFamily="18" charset="0"/>
              </a:rPr>
              <a:t>第</a:t>
            </a:r>
            <a:r>
              <a:rPr lang="en-US" altLang="zh-CN" sz="3600" b="1" kern="0" dirty="0">
                <a:solidFill>
                  <a:srgbClr val="0070C0"/>
                </a:solidFill>
                <a:latin typeface="Times New Roman" pitchFamily="18" charset="0"/>
                <a:ea typeface="黑体" pitchFamily="49" charset="-122"/>
                <a:sym typeface="Times New Roman" pitchFamily="18" charset="0"/>
              </a:rPr>
              <a:t>23</a:t>
            </a:r>
            <a:r>
              <a:rPr sz="3600" b="1" kern="0" dirty="0" smtClean="0">
                <a:solidFill>
                  <a:srgbClr val="0070C0"/>
                </a:solidFill>
                <a:latin typeface="Times New Roman" pitchFamily="18" charset="0"/>
                <a:ea typeface="黑体" pitchFamily="49" charset="-122"/>
                <a:sym typeface="Times New Roman" pitchFamily="18" charset="0"/>
              </a:rPr>
              <a:t>课时 温度与物态变化</a:t>
            </a:r>
            <a:endParaRPr sz="3600" b="1" kern="0" dirty="0">
              <a:solidFill>
                <a:srgbClr val="0070C0"/>
              </a:solidFill>
              <a:latin typeface="Times New Roman" pitchFamily="18" charset="0"/>
              <a:ea typeface="黑体" pitchFamily="49" charset="-122"/>
              <a:sym typeface="Times New Roman" pitchFamily="18" charset="0"/>
            </a:endParaRPr>
          </a:p>
        </p:txBody>
      </p:sp>
      <p:sp>
        <p:nvSpPr>
          <p:cNvPr id="4098" name="Text Box 22"/>
          <p:cNvSpPr txBox="1">
            <a:spLocks noChangeArrowheads="1"/>
          </p:cNvSpPr>
          <p:nvPr/>
        </p:nvSpPr>
        <p:spPr bwMode="auto">
          <a:xfrm>
            <a:off x="6227763" y="411163"/>
            <a:ext cx="2449513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 anchorCtr="0">
            <a:spAutoFit/>
          </a:bodyPr>
          <a:lstStyle>
            <a:defPPr>
              <a:defRPr lang="zh-CN"/>
            </a:defPPr>
            <a:lvl1pPr marL="539750" indent="-53975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lang="zh-CN" altLang="en-US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lang="zh-CN" altLang="en-US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lang="zh-CN" altLang="en-US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lang="zh-CN" altLang="en-US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marL="540385" indent="-540385" algn="ctr">
              <a:lnSpc>
                <a:spcPct val="150000"/>
              </a:lnSpc>
            </a:pPr>
            <a:r>
              <a:rPr sz="3000" b="1" kern="0">
                <a:solidFill>
                  <a:srgbClr val="7030A0"/>
                </a:solidFill>
                <a:latin typeface="宋体" pitchFamily="2" charset="-122"/>
              </a:rPr>
              <a:t>基础梳理篇</a:t>
            </a:r>
            <a:endParaRPr altLang="zh-CN" sz="3000" b="1" kern="0">
              <a:solidFill>
                <a:srgbClr val="7030A0"/>
              </a:solidFill>
              <a:latin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9291784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1" name="组合 56"/>
          <p:cNvGrpSpPr/>
          <p:nvPr/>
        </p:nvGrpSpPr>
        <p:grpSpPr>
          <a:xfrm>
            <a:off x="3568700" y="-561975"/>
            <a:ext cx="1755775" cy="1755775"/>
            <a:chOff x="2894659" y="1465288"/>
            <a:chExt cx="1727827" cy="1727827"/>
          </a:xfrm>
        </p:grpSpPr>
        <p:grpSp>
          <p:nvGrpSpPr>
            <p:cNvPr id="5122" name="组合 57"/>
            <p:cNvGrpSpPr>
              <a:grpSpLocks noGrp="1" noChangeAspect="1"/>
            </p:cNvGrpSpPr>
            <p:nvPr/>
          </p:nvGrpSpPr>
          <p:grpSpPr>
            <a:xfrm>
              <a:off x="2804310" y="1456286"/>
              <a:ext cx="1856504" cy="1856409"/>
              <a:chOff x="1827622" y="1343919"/>
              <a:chExt cx="2304000" cy="2304000"/>
            </a:xfrm>
          </p:grpSpPr>
        </p:grpSp>
        <p:sp>
          <p:nvSpPr>
            <p:cNvPr id="5123" name="流程图: 联系 32"/>
            <p:cNvSpPr/>
            <p:nvPr/>
          </p:nvSpPr>
          <p:spPr>
            <a:xfrm>
              <a:off x="2894659" y="1465288"/>
              <a:ext cx="1727827" cy="1727827"/>
            </a:xfrm>
            <a:prstGeom prst="flowChartConnector">
              <a:avLst/>
            </a:prstGeom>
            <a:noFill/>
            <a:ln w="3175">
              <a:solidFill>
                <a:srgbClr val="00B7CA"/>
              </a:solidFill>
              <a:round/>
            </a:ln>
          </p:spPr>
          <p:txBody>
            <a:bodyPr anchor="ctr" anchorCtr="0"/>
            <a:lstStyle>
              <a:defPPr>
                <a:defRPr lang="zh-CN"/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</a:lstStyle>
            <a:p>
              <a:pPr algn="ctr"/>
              <a:endParaRPr b="1" kern="0">
                <a:solidFill>
                  <a:srgbClr val="FFFFFF"/>
                </a:solidFill>
              </a:endParaRPr>
            </a:p>
          </p:txBody>
        </p:sp>
      </p:grpSp>
      <p:pic>
        <p:nvPicPr>
          <p:cNvPr id="5124" name="组合 6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8025" y="666750"/>
            <a:ext cx="658813" cy="660400"/>
          </a:xfrm>
          <a:prstGeom prst="rect">
            <a:avLst/>
          </a:prstGeom>
          <a:noFill/>
          <a:ln>
            <a:miter lim="800000"/>
          </a:ln>
        </p:spPr>
      </p:pic>
      <p:pic>
        <p:nvPicPr>
          <p:cNvPr id="5125" name="组合 64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813" y="325438"/>
            <a:ext cx="658812" cy="658812"/>
          </a:xfrm>
          <a:prstGeom prst="rect">
            <a:avLst/>
          </a:prstGeom>
          <a:noFill/>
          <a:ln>
            <a:miter lim="800000"/>
          </a:ln>
        </p:spPr>
      </p:pic>
      <p:pic>
        <p:nvPicPr>
          <p:cNvPr id="5126" name="组合 67"/>
          <p:cNvPicPr>
            <a:picLocks noGrp="1"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3025" y="736600"/>
            <a:ext cx="612775" cy="612775"/>
          </a:xfrm>
          <a:prstGeom prst="rect">
            <a:avLst/>
          </a:prstGeom>
          <a:noFill/>
          <a:ln>
            <a:miter lim="800000"/>
          </a:ln>
        </p:spPr>
      </p:pic>
      <p:pic>
        <p:nvPicPr>
          <p:cNvPr id="5127" name="组合 70"/>
          <p:cNvPicPr>
            <a:picLocks noGrp="1"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6263" y="762000"/>
            <a:ext cx="769937" cy="769938"/>
          </a:xfrm>
          <a:prstGeom prst="rect">
            <a:avLst/>
          </a:prstGeom>
          <a:noFill/>
          <a:ln>
            <a:miter lim="800000"/>
          </a:ln>
        </p:spPr>
      </p:pic>
      <p:pic>
        <p:nvPicPr>
          <p:cNvPr id="5128" name="组合 73"/>
          <p:cNvPicPr>
            <a:picLocks noGrp="1"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62300" y="185738"/>
            <a:ext cx="585788" cy="569912"/>
          </a:xfrm>
          <a:prstGeom prst="rect">
            <a:avLst/>
          </a:prstGeom>
          <a:noFill/>
          <a:ln>
            <a:miter lim="800000"/>
          </a:ln>
        </p:spPr>
      </p:pic>
      <p:pic>
        <p:nvPicPr>
          <p:cNvPr id="5129" name="组合 76"/>
          <p:cNvPicPr>
            <a:picLocks noGrp="1"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59175" y="1103313"/>
            <a:ext cx="601663" cy="601662"/>
          </a:xfrm>
          <a:prstGeom prst="rect">
            <a:avLst/>
          </a:prstGeom>
          <a:noFill/>
          <a:ln>
            <a:miter lim="800000"/>
          </a:ln>
        </p:spPr>
      </p:pic>
      <p:sp>
        <p:nvSpPr>
          <p:cNvPr id="5130" name="文本框 131"/>
          <p:cNvSpPr/>
          <p:nvPr/>
        </p:nvSpPr>
        <p:spPr>
          <a:xfrm>
            <a:off x="3757613" y="101600"/>
            <a:ext cx="1414462" cy="76993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sz="4400" b="1" kern="0">
                <a:solidFill>
                  <a:srgbClr val="C00000"/>
                </a:solidFill>
                <a:latin typeface="华文隶书" pitchFamily="2" charset="-122"/>
                <a:ea typeface="华文隶书" pitchFamily="2" charset="-122"/>
              </a:rPr>
              <a:t>目录</a:t>
            </a:r>
          </a:p>
        </p:txBody>
      </p:sp>
      <p:grpSp>
        <p:nvGrpSpPr>
          <p:cNvPr id="5131" name="组合 130"/>
          <p:cNvGrpSpPr/>
          <p:nvPr/>
        </p:nvGrpSpPr>
        <p:grpSpPr>
          <a:xfrm>
            <a:off x="2425700" y="2097088"/>
            <a:ext cx="4235450" cy="2008187"/>
            <a:chOff x="1847662" y="1504750"/>
            <a:chExt cx="5448676" cy="2584754"/>
          </a:xfrm>
        </p:grpSpPr>
        <p:grpSp>
          <p:nvGrpSpPr>
            <p:cNvPr id="5132" name="组合 2"/>
            <p:cNvGrpSpPr>
              <a:grpSpLocks noGrp="1" noChangeAspect="1"/>
            </p:cNvGrpSpPr>
            <p:nvPr/>
          </p:nvGrpSpPr>
          <p:grpSpPr>
            <a:xfrm>
              <a:off x="1531891" y="1379981"/>
              <a:ext cx="2667917" cy="2596667"/>
              <a:chOff x="3295850" y="1908877"/>
              <a:chExt cx="3738030" cy="4660916"/>
            </a:xfrm>
          </p:grpSpPr>
        </p:grpSp>
        <p:sp>
          <p:nvSpPr>
            <p:cNvPr id="5133" name="圆角矩形 132"/>
            <p:cNvSpPr/>
            <p:nvPr/>
          </p:nvSpPr>
          <p:spPr>
            <a:xfrm>
              <a:off x="3321077" y="1888926"/>
              <a:ext cx="4147992" cy="1004251"/>
            </a:xfrm>
            <a:prstGeom prst="roundRect">
              <a:avLst>
                <a:gd name="adj" fmla="val 9976"/>
              </a:avLst>
            </a:prstGeom>
            <a:solidFill>
              <a:srgbClr val="FFB850"/>
            </a:solidFill>
            <a:ln w="25400">
              <a:gradFill flip="none" rotWithShape="1">
                <a:gsLst>
                  <a:gs pos="88000">
                    <a:schemeClr val="bg1"/>
                  </a:gs>
                  <a:gs pos="0">
                    <a:schemeClr val="bg1">
                      <a:lumMod val="75000"/>
                    </a:schemeClr>
                  </a:gs>
                  <a:gs pos="71000">
                    <a:schemeClr val="bg1">
                      <a:lumMod val="85000"/>
                    </a:schemeClr>
                  </a:gs>
                  <a:gs pos="55000">
                    <a:schemeClr val="bg1"/>
                  </a:gs>
                  <a:gs pos="37000">
                    <a:schemeClr val="bg1">
                      <a:lumMod val="85000"/>
                    </a:schemeClr>
                  </a:gs>
                  <a:gs pos="2200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1200000" scaled="0"/>
              </a:gradFill>
            </a:ln>
            <a:effectLst>
              <a:outerShdw blurRad="101600" dist="508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015" b="1">
                <a:solidFill>
                  <a:prstClr val="white"/>
                </a:solidFill>
              </a:endParaRPr>
            </a:p>
          </p:txBody>
        </p:sp>
        <p:grpSp>
          <p:nvGrpSpPr>
            <p:cNvPr id="5134" name="组合 4"/>
            <p:cNvGrpSpPr/>
            <p:nvPr/>
          </p:nvGrpSpPr>
          <p:grpSpPr>
            <a:xfrm>
              <a:off x="3471676" y="2283134"/>
              <a:ext cx="118508" cy="118509"/>
              <a:chOff x="4486616" y="3001075"/>
              <a:chExt cx="274695" cy="274699"/>
            </a:xfrm>
          </p:grpSpPr>
          <p:sp>
            <p:nvSpPr>
              <p:cNvPr id="5135" name="椭圆 153"/>
              <p:cNvSpPr/>
              <p:nvPr/>
            </p:nvSpPr>
            <p:spPr>
              <a:xfrm rot="16200000">
                <a:off x="4485528" y="3001392"/>
                <a:ext cx="274702" cy="27456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7000">
                    <a:srgbClr val="A6A6A6"/>
                  </a:gs>
                  <a:gs pos="35001">
                    <a:srgbClr val="F2F2F2"/>
                  </a:gs>
                  <a:gs pos="55000">
                    <a:srgbClr val="A6A6A6"/>
                  </a:gs>
                  <a:gs pos="75000">
                    <a:srgbClr val="F2F2F2"/>
                  </a:gs>
                  <a:gs pos="100000">
                    <a:srgbClr val="A6A6A6"/>
                  </a:gs>
                </a:gsLst>
                <a:lin ang="2700000" scaled="1"/>
              </a:gradFill>
              <a:ln w="25400">
                <a:noFill/>
                <a:miter lim="800000"/>
              </a:ln>
              <a:effectLst>
                <a:outerShdw blurRad="12700" dist="12700" dir="2700000" algn="tl">
                  <a:srgbClr val="000000">
                    <a:alpha val="39999"/>
                  </a:srgbClr>
                </a:outerShdw>
              </a:effectLst>
            </p:spPr>
            <p:txBody>
              <a:bodyPr anchor="ctr" anchorCtr="0"/>
              <a:lstStyle>
                <a:defPPr>
                  <a:defRPr lang="zh-CN"/>
                </a:defPPr>
                <a:lvl1pPr marL="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4572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9144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3716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18288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</a:lstStyle>
              <a:p>
                <a:pPr algn="ctr"/>
                <a:endParaRPr sz="1000" b="1" ker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5136" name="椭圆 154"/>
              <p:cNvSpPr/>
              <p:nvPr/>
            </p:nvSpPr>
            <p:spPr>
              <a:xfrm>
                <a:off x="4387220" y="2759656"/>
                <a:ext cx="466047" cy="491021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015" b="1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5137" name="组合 5"/>
            <p:cNvGrpSpPr/>
            <p:nvPr/>
          </p:nvGrpSpPr>
          <p:grpSpPr>
            <a:xfrm>
              <a:off x="3172171" y="2283134"/>
              <a:ext cx="118508" cy="118509"/>
              <a:chOff x="4486616" y="3001075"/>
              <a:chExt cx="274695" cy="274699"/>
            </a:xfrm>
          </p:grpSpPr>
          <p:sp>
            <p:nvSpPr>
              <p:cNvPr id="5138" name="椭圆 151"/>
              <p:cNvSpPr/>
              <p:nvPr/>
            </p:nvSpPr>
            <p:spPr>
              <a:xfrm rot="16200000">
                <a:off x="4488632" y="3001392"/>
                <a:ext cx="274702" cy="27456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7000">
                    <a:srgbClr val="A6A6A6"/>
                  </a:gs>
                  <a:gs pos="35001">
                    <a:srgbClr val="F2F2F2"/>
                  </a:gs>
                  <a:gs pos="55000">
                    <a:srgbClr val="A6A6A6"/>
                  </a:gs>
                  <a:gs pos="75000">
                    <a:srgbClr val="F2F2F2"/>
                  </a:gs>
                  <a:gs pos="100000">
                    <a:srgbClr val="A6A6A6"/>
                  </a:gs>
                </a:gsLst>
                <a:lin ang="2700000" scaled="1"/>
              </a:gradFill>
              <a:ln w="25400">
                <a:noFill/>
                <a:miter lim="800000"/>
              </a:ln>
              <a:effectLst>
                <a:outerShdw blurRad="12700" dist="12700" dir="2700000" algn="tl">
                  <a:srgbClr val="000000">
                    <a:alpha val="39999"/>
                  </a:srgbClr>
                </a:outerShdw>
              </a:effectLst>
            </p:spPr>
            <p:txBody>
              <a:bodyPr anchor="ctr" anchorCtr="0"/>
              <a:lstStyle>
                <a:defPPr>
                  <a:defRPr lang="zh-CN"/>
                </a:defPPr>
                <a:lvl1pPr marL="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4572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9144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3716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18288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</a:lstStyle>
              <a:p>
                <a:pPr algn="ctr"/>
                <a:endParaRPr sz="1000" b="1" ker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5139" name="椭圆 152"/>
              <p:cNvSpPr/>
              <p:nvPr/>
            </p:nvSpPr>
            <p:spPr>
              <a:xfrm>
                <a:off x="4387220" y="2759656"/>
                <a:ext cx="466047" cy="491021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015" b="1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5140" name="组合 6"/>
            <p:cNvGrpSpPr>
              <a:grpSpLocks noGrp="1" noChangeAspect="1"/>
            </p:cNvGrpSpPr>
            <p:nvPr/>
          </p:nvGrpSpPr>
          <p:grpSpPr>
            <a:xfrm>
              <a:off x="3202082" y="2161737"/>
              <a:ext cx="361529" cy="235113"/>
              <a:chOff x="4318304" y="3089060"/>
              <a:chExt cx="384317" cy="61430"/>
            </a:xfrm>
          </p:grpSpPr>
        </p:grpSp>
        <p:sp>
          <p:nvSpPr>
            <p:cNvPr id="5141" name="文本框 16">
              <a:hlinkClick r:id="rId8" action="ppaction://hlinksldjump"/>
            </p:cNvPr>
            <p:cNvSpPr/>
            <p:nvPr/>
          </p:nvSpPr>
          <p:spPr>
            <a:xfrm>
              <a:off x="3960320" y="2044671"/>
              <a:ext cx="2919972" cy="653268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anchor="t" anchorCtr="0">
              <a:spAutoFit/>
            </a:bodyPr>
            <a:lstStyle>
              <a:defPPr>
                <a:defRPr lang="zh-CN"/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</a:lstStyle>
            <a:p>
              <a:pPr algn="ctr"/>
              <a:r>
                <a:rPr sz="2700" b="1" kern="0">
                  <a:solidFill>
                    <a:prstClr val="white"/>
                  </a:solidFill>
                  <a:latin typeface="黑体" pitchFamily="49" charset="-122"/>
                  <a:ea typeface="黑体" pitchFamily="49" charset="-122"/>
                </a:rPr>
                <a:t>重点突破</a:t>
              </a:r>
            </a:p>
          </p:txBody>
        </p:sp>
        <p:grpSp>
          <p:nvGrpSpPr>
            <p:cNvPr id="5142" name="组合 137"/>
            <p:cNvGrpSpPr>
              <a:grpSpLocks noGrp="1" noChangeAspect="1"/>
            </p:cNvGrpSpPr>
            <p:nvPr/>
          </p:nvGrpSpPr>
          <p:grpSpPr>
            <a:xfrm>
              <a:off x="2292908" y="2072845"/>
              <a:ext cx="647360" cy="550720"/>
              <a:chOff x="3108756" y="2110160"/>
              <a:chExt cx="745081" cy="698920"/>
            </a:xfrm>
          </p:grpSpPr>
        </p:grpSp>
        <p:grpSp>
          <p:nvGrpSpPr>
            <p:cNvPr id="5143" name="组合 9"/>
            <p:cNvGrpSpPr/>
            <p:nvPr/>
          </p:nvGrpSpPr>
          <p:grpSpPr>
            <a:xfrm>
              <a:off x="3709827" y="2081394"/>
              <a:ext cx="663073" cy="571160"/>
              <a:chOff x="4946438" y="2775191"/>
              <a:chExt cx="884098" cy="761546"/>
            </a:xfrm>
          </p:grpSpPr>
          <p:sp>
            <p:nvSpPr>
              <p:cNvPr id="5144" name="椭圆 139"/>
              <p:cNvSpPr/>
              <p:nvPr/>
            </p:nvSpPr>
            <p:spPr>
              <a:xfrm>
                <a:off x="4990474" y="2774608"/>
                <a:ext cx="743374" cy="74375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/>
              <a:lstStyle>
                <a:defPPr>
                  <a:defRPr lang="zh-CN"/>
                </a:defPPr>
                <a:lvl1pPr marL="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4572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9144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3716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18288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</a:lstStyle>
              <a:p>
                <a:pPr algn="ctr"/>
                <a:endParaRPr sz="1000" b="1" ker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5145" name="文本框 28"/>
              <p:cNvSpPr/>
              <p:nvPr/>
            </p:nvSpPr>
            <p:spPr>
              <a:xfrm>
                <a:off x="4946438" y="2824081"/>
                <a:ext cx="884098" cy="712656"/>
              </a:xfrm>
              <a:prstGeom prst="rect">
                <a:avLst/>
              </a:prstGeom>
              <a:noFill/>
              <a:ln>
                <a:noFill/>
                <a:miter lim="800000"/>
              </a:ln>
            </p:spPr>
            <p:txBody>
              <a:bodyPr anchor="t" anchorCtr="0">
                <a:spAutoFit/>
              </a:bodyPr>
              <a:lstStyle>
                <a:defPPr>
                  <a:defRPr lang="zh-CN"/>
                </a:defPPr>
                <a:lvl1pPr marL="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4572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9144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3716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18288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</a:lstStyle>
              <a:p>
                <a:pPr algn="ctr"/>
                <a:r>
                  <a:rPr lang="en-US" altLang="zh-CN" sz="2100" b="1" kern="0">
                    <a:solidFill>
                      <a:srgbClr val="FFB850"/>
                    </a:solidFill>
                    <a:latin typeface="Impact" pitchFamily="34" charset="0"/>
                  </a:rPr>
                  <a:t>02</a:t>
                </a:r>
                <a:endParaRPr sz="2100" b="1" kern="0">
                  <a:solidFill>
                    <a:srgbClr val="FFB850"/>
                  </a:solidFill>
                  <a:latin typeface="Impact" pitchFamily="34" charset="0"/>
                </a:endParaRPr>
              </a:p>
            </p:txBody>
          </p:sp>
        </p:grpSp>
      </p:grpSp>
      <p:grpSp>
        <p:nvGrpSpPr>
          <p:cNvPr id="5146" name="组合 159"/>
          <p:cNvGrpSpPr/>
          <p:nvPr/>
        </p:nvGrpSpPr>
        <p:grpSpPr>
          <a:xfrm>
            <a:off x="2425700" y="3222625"/>
            <a:ext cx="4449763" cy="2085975"/>
            <a:chOff x="2000534" y="2474331"/>
            <a:chExt cx="5723839" cy="2584754"/>
          </a:xfrm>
        </p:grpSpPr>
        <p:grpSp>
          <p:nvGrpSpPr>
            <p:cNvPr id="5147" name="组合 31"/>
            <p:cNvGrpSpPr>
              <a:grpSpLocks noGrp="1" noChangeAspect="1"/>
            </p:cNvGrpSpPr>
            <p:nvPr/>
          </p:nvGrpSpPr>
          <p:grpSpPr>
            <a:xfrm>
              <a:off x="1684793" y="2368687"/>
              <a:ext cx="2695413" cy="2568248"/>
              <a:chOff x="3295850" y="1895995"/>
              <a:chExt cx="3725149" cy="4660916"/>
            </a:xfrm>
          </p:grpSpPr>
        </p:grpSp>
        <p:sp>
          <p:nvSpPr>
            <p:cNvPr id="5148" name="圆角矩形 161"/>
            <p:cNvSpPr/>
            <p:nvPr/>
          </p:nvSpPr>
          <p:spPr>
            <a:xfrm>
              <a:off x="3465772" y="2871970"/>
              <a:ext cx="4147968" cy="994810"/>
            </a:xfrm>
            <a:prstGeom prst="roundRect">
              <a:avLst>
                <a:gd name="adj" fmla="val 9976"/>
              </a:avLst>
            </a:prstGeom>
            <a:solidFill>
              <a:srgbClr val="01ACBE"/>
            </a:solidFill>
            <a:ln w="25400">
              <a:gradFill flip="none" rotWithShape="1">
                <a:gsLst>
                  <a:gs pos="88000">
                    <a:schemeClr val="bg1"/>
                  </a:gs>
                  <a:gs pos="0">
                    <a:schemeClr val="bg1">
                      <a:lumMod val="75000"/>
                    </a:schemeClr>
                  </a:gs>
                  <a:gs pos="71000">
                    <a:schemeClr val="bg1">
                      <a:lumMod val="85000"/>
                    </a:schemeClr>
                  </a:gs>
                  <a:gs pos="55000">
                    <a:schemeClr val="bg1"/>
                  </a:gs>
                  <a:gs pos="37000">
                    <a:schemeClr val="bg1">
                      <a:lumMod val="85000"/>
                    </a:schemeClr>
                  </a:gs>
                  <a:gs pos="2200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1200000" scaled="0"/>
              </a:gradFill>
            </a:ln>
            <a:effectLst>
              <a:outerShdw blurRad="101600" dist="508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015" b="1">
                <a:solidFill>
                  <a:prstClr val="white"/>
                </a:solidFill>
              </a:endParaRPr>
            </a:p>
          </p:txBody>
        </p:sp>
        <p:grpSp>
          <p:nvGrpSpPr>
            <p:cNvPr id="5149" name="组合 33"/>
            <p:cNvGrpSpPr/>
            <p:nvPr/>
          </p:nvGrpSpPr>
          <p:grpSpPr>
            <a:xfrm>
              <a:off x="3616363" y="3263182"/>
              <a:ext cx="118508" cy="118509"/>
              <a:chOff x="4486616" y="3001075"/>
              <a:chExt cx="274695" cy="274699"/>
            </a:xfrm>
          </p:grpSpPr>
          <p:sp>
            <p:nvSpPr>
              <p:cNvPr id="5150" name="椭圆 178"/>
              <p:cNvSpPr/>
              <p:nvPr/>
            </p:nvSpPr>
            <p:spPr>
              <a:xfrm rot="16200000">
                <a:off x="4485761" y="3000483"/>
                <a:ext cx="273579" cy="274534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7000">
                    <a:srgbClr val="A6A6A6"/>
                  </a:gs>
                  <a:gs pos="35001">
                    <a:srgbClr val="F2F2F2"/>
                  </a:gs>
                  <a:gs pos="55000">
                    <a:srgbClr val="A6A6A6"/>
                  </a:gs>
                  <a:gs pos="75000">
                    <a:srgbClr val="F2F2F2"/>
                  </a:gs>
                  <a:gs pos="100000">
                    <a:srgbClr val="A6A6A6"/>
                  </a:gs>
                </a:gsLst>
                <a:lin ang="2700000" scaled="1"/>
              </a:gradFill>
              <a:ln w="25400">
                <a:noFill/>
                <a:miter lim="800000"/>
              </a:ln>
              <a:effectLst>
                <a:outerShdw blurRad="12700" dist="12700" dir="2700000" algn="tl">
                  <a:srgbClr val="000000">
                    <a:alpha val="39999"/>
                  </a:srgbClr>
                </a:outerShdw>
              </a:effectLst>
            </p:spPr>
            <p:txBody>
              <a:bodyPr anchor="ctr" anchorCtr="0"/>
              <a:lstStyle>
                <a:defPPr>
                  <a:defRPr lang="zh-CN"/>
                </a:defPPr>
                <a:lvl1pPr marL="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4572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9144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3716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18288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</a:lstStyle>
              <a:p>
                <a:pPr algn="ctr"/>
                <a:endParaRPr sz="1000" b="1" ker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5151" name="椭圆 179"/>
              <p:cNvSpPr/>
              <p:nvPr/>
            </p:nvSpPr>
            <p:spPr>
              <a:xfrm>
                <a:off x="4390939" y="2764996"/>
                <a:ext cx="448668" cy="495325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015" b="1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5152" name="组合 34"/>
            <p:cNvGrpSpPr/>
            <p:nvPr/>
          </p:nvGrpSpPr>
          <p:grpSpPr>
            <a:xfrm>
              <a:off x="3316858" y="3263182"/>
              <a:ext cx="118508" cy="118509"/>
              <a:chOff x="4486616" y="3001075"/>
              <a:chExt cx="274695" cy="274699"/>
            </a:xfrm>
          </p:grpSpPr>
          <p:sp>
            <p:nvSpPr>
              <p:cNvPr id="5153" name="椭圆 176"/>
              <p:cNvSpPr/>
              <p:nvPr/>
            </p:nvSpPr>
            <p:spPr>
              <a:xfrm rot="16200000">
                <a:off x="4488931" y="3000483"/>
                <a:ext cx="273579" cy="274534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7000">
                    <a:srgbClr val="A6A6A6"/>
                  </a:gs>
                  <a:gs pos="35001">
                    <a:srgbClr val="F2F2F2"/>
                  </a:gs>
                  <a:gs pos="55000">
                    <a:srgbClr val="A6A6A6"/>
                  </a:gs>
                  <a:gs pos="75000">
                    <a:srgbClr val="F2F2F2"/>
                  </a:gs>
                  <a:gs pos="100000">
                    <a:srgbClr val="A6A6A6"/>
                  </a:gs>
                </a:gsLst>
                <a:lin ang="2700000" scaled="1"/>
              </a:gradFill>
              <a:ln w="25400">
                <a:noFill/>
                <a:miter lim="800000"/>
              </a:ln>
              <a:effectLst>
                <a:outerShdw blurRad="12700" dist="12700" dir="2700000" algn="tl">
                  <a:srgbClr val="000000">
                    <a:alpha val="39999"/>
                  </a:srgbClr>
                </a:outerShdw>
              </a:effectLst>
            </p:spPr>
            <p:txBody>
              <a:bodyPr anchor="ctr" anchorCtr="0"/>
              <a:lstStyle>
                <a:defPPr>
                  <a:defRPr lang="zh-CN"/>
                </a:defPPr>
                <a:lvl1pPr marL="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4572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9144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3716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18288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</a:lstStyle>
              <a:p>
                <a:pPr algn="ctr"/>
                <a:endParaRPr sz="1000" b="1" ker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5154" name="椭圆 177"/>
              <p:cNvSpPr/>
              <p:nvPr/>
            </p:nvSpPr>
            <p:spPr>
              <a:xfrm>
                <a:off x="4390939" y="2764996"/>
                <a:ext cx="448668" cy="495325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015" b="1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5155" name="组合 35"/>
            <p:cNvGrpSpPr>
              <a:grpSpLocks noGrp="1" noChangeAspect="1"/>
            </p:cNvGrpSpPr>
            <p:nvPr/>
          </p:nvGrpSpPr>
          <p:grpSpPr>
            <a:xfrm>
              <a:off x="3346774" y="3147881"/>
              <a:ext cx="361523" cy="227756"/>
              <a:chOff x="4312849" y="3104300"/>
              <a:chExt cx="384317" cy="61430"/>
            </a:xfrm>
          </p:grpSpPr>
        </p:grpSp>
        <p:grpSp>
          <p:nvGrpSpPr>
            <p:cNvPr id="5156" name="组合 36"/>
            <p:cNvGrpSpPr/>
            <p:nvPr/>
          </p:nvGrpSpPr>
          <p:grpSpPr>
            <a:xfrm>
              <a:off x="3731804" y="3056740"/>
              <a:ext cx="674163" cy="552077"/>
              <a:chOff x="4777361" y="2784157"/>
              <a:chExt cx="898883" cy="736101"/>
            </a:xfrm>
          </p:grpSpPr>
          <p:sp>
            <p:nvSpPr>
              <p:cNvPr id="5157" name="椭圆 172"/>
              <p:cNvSpPr/>
              <p:nvPr/>
            </p:nvSpPr>
            <p:spPr>
              <a:xfrm>
                <a:off x="4881330" y="2783955"/>
                <a:ext cx="735134" cy="737001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/>
              <a:lstStyle>
                <a:defPPr>
                  <a:defRPr lang="zh-CN"/>
                </a:defPPr>
                <a:lvl1pPr marL="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4572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9144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3716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18288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</a:lstStyle>
              <a:p>
                <a:pPr algn="ctr"/>
                <a:endParaRPr sz="1000" b="1" ker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5158" name="文本框 41"/>
              <p:cNvSpPr/>
              <p:nvPr/>
            </p:nvSpPr>
            <p:spPr>
              <a:xfrm>
                <a:off x="4777361" y="2821067"/>
                <a:ext cx="898883" cy="690947"/>
              </a:xfrm>
              <a:prstGeom prst="rect">
                <a:avLst/>
              </a:prstGeom>
              <a:noFill/>
              <a:ln>
                <a:noFill/>
                <a:miter lim="800000"/>
              </a:ln>
            </p:spPr>
            <p:txBody>
              <a:bodyPr anchor="t" anchorCtr="0">
                <a:spAutoFit/>
              </a:bodyPr>
              <a:lstStyle>
                <a:defPPr>
                  <a:defRPr lang="zh-CN"/>
                </a:defPPr>
                <a:lvl1pPr marL="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4572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9144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3716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18288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</a:lstStyle>
              <a:p>
                <a:pPr algn="ctr"/>
                <a:r>
                  <a:rPr lang="en-US" altLang="zh-CN" sz="2100" b="1" kern="0">
                    <a:solidFill>
                      <a:srgbClr val="01ACBE"/>
                    </a:solidFill>
                    <a:latin typeface="Impact" pitchFamily="34" charset="0"/>
                  </a:rPr>
                  <a:t>03</a:t>
                </a:r>
                <a:endParaRPr sz="2100" b="1" kern="0">
                  <a:solidFill>
                    <a:srgbClr val="01ACBE"/>
                  </a:solidFill>
                  <a:latin typeface="Impact" pitchFamily="34" charset="0"/>
                </a:endParaRPr>
              </a:p>
            </p:txBody>
          </p:sp>
        </p:grpSp>
        <p:grpSp>
          <p:nvGrpSpPr>
            <p:cNvPr id="5159" name="组合 166"/>
            <p:cNvGrpSpPr>
              <a:grpSpLocks noGrp="1" noChangeAspect="1"/>
            </p:cNvGrpSpPr>
            <p:nvPr/>
          </p:nvGrpSpPr>
          <p:grpSpPr>
            <a:xfrm>
              <a:off x="2434145" y="3056739"/>
              <a:ext cx="623455" cy="497016"/>
              <a:chOff x="9404083" y="1238855"/>
              <a:chExt cx="801342" cy="665020"/>
            </a:xfrm>
          </p:grpSpPr>
        </p:grpSp>
        <p:sp>
          <p:nvSpPr>
            <p:cNvPr id="5160" name="文本框 47">
              <a:hlinkClick r:id="rId9" action="ppaction://hlinksldjump"/>
            </p:cNvPr>
            <p:cNvSpPr/>
            <p:nvPr/>
          </p:nvSpPr>
          <p:spPr>
            <a:xfrm>
              <a:off x="4051919" y="3037104"/>
              <a:ext cx="3672454" cy="57205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anchor="t" anchorCtr="0">
              <a:spAutoFit/>
            </a:bodyPr>
            <a:lstStyle>
              <a:defPPr>
                <a:defRPr lang="zh-CN"/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</a:lstStyle>
            <a:p>
              <a:pPr algn="ctr"/>
              <a:r>
                <a:rPr sz="2400" b="1" kern="0">
                  <a:solidFill>
                    <a:prstClr val="white"/>
                  </a:solidFill>
                  <a:latin typeface="Times New Roman" pitchFamily="18" charset="0"/>
                  <a:ea typeface="黑体" pitchFamily="49" charset="-122"/>
                </a:rPr>
                <a:t>福建</a:t>
              </a:r>
              <a:r>
                <a:rPr lang="en-US" altLang="zh-CN" sz="2400" b="1" kern="0">
                  <a:solidFill>
                    <a:prstClr val="white"/>
                  </a:solidFill>
                  <a:latin typeface="Times New Roman" pitchFamily="18" charset="0"/>
                  <a:ea typeface="黑体" pitchFamily="49" charset="-122"/>
                </a:rPr>
                <a:t>4</a:t>
              </a:r>
              <a:r>
                <a:rPr sz="2400" b="1" kern="0">
                  <a:solidFill>
                    <a:prstClr val="white"/>
                  </a:solidFill>
                  <a:latin typeface="Times New Roman" pitchFamily="18" charset="0"/>
                  <a:ea typeface="黑体" pitchFamily="49" charset="-122"/>
                </a:rPr>
                <a:t>年中考聚焦</a:t>
              </a:r>
            </a:p>
          </p:txBody>
        </p:sp>
      </p:grpSp>
      <p:grpSp>
        <p:nvGrpSpPr>
          <p:cNvPr id="5161" name="组合 184"/>
          <p:cNvGrpSpPr/>
          <p:nvPr/>
        </p:nvGrpSpPr>
        <p:grpSpPr>
          <a:xfrm>
            <a:off x="2425700" y="987425"/>
            <a:ext cx="4192588" cy="1992313"/>
            <a:chOff x="1851755" y="1505713"/>
            <a:chExt cx="5440491" cy="2584754"/>
          </a:xfrm>
        </p:grpSpPr>
        <p:grpSp>
          <p:nvGrpSpPr>
            <p:cNvPr id="5162" name="组合 81"/>
            <p:cNvGrpSpPr>
              <a:grpSpLocks noGrp="1" noChangeAspect="1"/>
            </p:cNvGrpSpPr>
            <p:nvPr/>
          </p:nvGrpSpPr>
          <p:grpSpPr>
            <a:xfrm>
              <a:off x="1533189" y="1385529"/>
              <a:ext cx="2664226" cy="2591900"/>
              <a:chOff x="3295850" y="1895995"/>
              <a:chExt cx="3725149" cy="4660916"/>
            </a:xfrm>
          </p:grpSpPr>
        </p:grpSp>
        <p:grpSp>
          <p:nvGrpSpPr>
            <p:cNvPr id="5163" name="组合 82"/>
            <p:cNvGrpSpPr/>
            <p:nvPr/>
          </p:nvGrpSpPr>
          <p:grpSpPr>
            <a:xfrm>
              <a:off x="2302897" y="1980707"/>
              <a:ext cx="4989349" cy="751080"/>
              <a:chOff x="2302897" y="1980707"/>
              <a:chExt cx="4989349" cy="751080"/>
            </a:xfrm>
          </p:grpSpPr>
          <p:sp>
            <p:nvSpPr>
              <p:cNvPr id="5164" name="圆角矩形 187"/>
              <p:cNvSpPr/>
              <p:nvPr/>
            </p:nvSpPr>
            <p:spPr>
              <a:xfrm>
                <a:off x="3316286" y="1899715"/>
                <a:ext cx="4150195" cy="1006268"/>
              </a:xfrm>
              <a:prstGeom prst="roundRect">
                <a:avLst>
                  <a:gd name="adj" fmla="val 9976"/>
                </a:avLst>
              </a:prstGeom>
              <a:solidFill>
                <a:srgbClr val="00B0F0"/>
              </a:solidFill>
              <a:ln w="25400">
                <a:gradFill flip="none" rotWithShape="1">
                  <a:gsLst>
                    <a:gs pos="88000">
                      <a:schemeClr val="bg1"/>
                    </a:gs>
                    <a:gs pos="0">
                      <a:schemeClr val="bg1">
                        <a:lumMod val="75000"/>
                      </a:schemeClr>
                    </a:gs>
                    <a:gs pos="71000">
                      <a:schemeClr val="bg1">
                        <a:lumMod val="85000"/>
                      </a:schemeClr>
                    </a:gs>
                    <a:gs pos="55000">
                      <a:schemeClr val="bg1"/>
                    </a:gs>
                    <a:gs pos="37000">
                      <a:schemeClr val="bg1">
                        <a:lumMod val="85000"/>
                      </a:schemeClr>
                    </a:gs>
                    <a:gs pos="22000">
                      <a:schemeClr val="bg1"/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1200000" scaled="0"/>
                </a:gradFill>
              </a:ln>
              <a:effectLst>
                <a:outerShdw blurRad="101600" dist="508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015" b="1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5165" name="组合 84"/>
              <p:cNvGrpSpPr/>
              <p:nvPr/>
            </p:nvGrpSpPr>
            <p:grpSpPr>
              <a:xfrm>
                <a:off x="3467584" y="2294564"/>
                <a:ext cx="118508" cy="118509"/>
                <a:chOff x="4486616" y="3001075"/>
                <a:chExt cx="274695" cy="274699"/>
              </a:xfrm>
            </p:grpSpPr>
            <p:sp>
              <p:nvSpPr>
                <p:cNvPr id="5166" name="椭圆 200"/>
                <p:cNvSpPr/>
                <p:nvPr/>
              </p:nvSpPr>
              <p:spPr>
                <a:xfrm rot="16200000">
                  <a:off x="4484837" y="3000957"/>
                  <a:ext cx="276891" cy="27695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7000">
                      <a:srgbClr val="A6A6A6"/>
                    </a:gs>
                    <a:gs pos="35001">
                      <a:srgbClr val="F2F2F2"/>
                    </a:gs>
                    <a:gs pos="55000">
                      <a:srgbClr val="A6A6A6"/>
                    </a:gs>
                    <a:gs pos="75000">
                      <a:srgbClr val="F2F2F2"/>
                    </a:gs>
                    <a:gs pos="100000">
                      <a:srgbClr val="A6A6A6"/>
                    </a:gs>
                  </a:gsLst>
                  <a:lin ang="2700000" scaled="1"/>
                </a:gradFill>
                <a:ln w="25400">
                  <a:noFill/>
                  <a:miter lim="800000"/>
                </a:ln>
                <a:effectLst>
                  <a:outerShdw blurRad="12700" dist="12700" dir="2700000" algn="tl">
                    <a:srgbClr val="000000">
                      <a:alpha val="39999"/>
                    </a:srgbClr>
                  </a:outerShdw>
                </a:effectLst>
              </p:spPr>
              <p:txBody>
                <a:bodyPr anchor="ctr" anchorCtr="0"/>
                <a:lstStyle>
                  <a:defPPr>
                    <a:defRPr lang="zh-CN"/>
                  </a:defPPr>
                  <a:lvl1pPr marL="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1pPr>
                  <a:lvl2pPr marL="45720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2pPr>
                  <a:lvl3pPr marL="91440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3pPr>
                  <a:lvl4pPr marL="137160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4pPr>
                  <a:lvl5pPr marL="182880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5pPr>
                </a:lstStyle>
                <a:p>
                  <a:pPr algn="ctr"/>
                  <a:endParaRPr sz="1000" b="1" kern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167" name="椭圆 201"/>
                <p:cNvSpPr/>
                <p:nvPr/>
              </p:nvSpPr>
              <p:spPr>
                <a:xfrm>
                  <a:off x="4385233" y="2756459"/>
                  <a:ext cx="469760" cy="494401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sz="1015" b="1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5168" name="组合 85"/>
              <p:cNvGrpSpPr/>
              <p:nvPr/>
            </p:nvGrpSpPr>
            <p:grpSpPr>
              <a:xfrm>
                <a:off x="3168079" y="2294564"/>
                <a:ext cx="118508" cy="118509"/>
                <a:chOff x="4486616" y="3001075"/>
                <a:chExt cx="274695" cy="274699"/>
              </a:xfrm>
            </p:grpSpPr>
            <p:sp>
              <p:nvSpPr>
                <p:cNvPr id="5169" name="椭圆 198"/>
                <p:cNvSpPr/>
                <p:nvPr/>
              </p:nvSpPr>
              <p:spPr>
                <a:xfrm rot="16200000">
                  <a:off x="4479537" y="3008122"/>
                  <a:ext cx="276891" cy="262624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7000">
                      <a:srgbClr val="A6A6A6"/>
                    </a:gs>
                    <a:gs pos="35001">
                      <a:srgbClr val="F2F2F2"/>
                    </a:gs>
                    <a:gs pos="55000">
                      <a:srgbClr val="A6A6A6"/>
                    </a:gs>
                    <a:gs pos="75000">
                      <a:srgbClr val="F2F2F2"/>
                    </a:gs>
                    <a:gs pos="100000">
                      <a:srgbClr val="A6A6A6"/>
                    </a:gs>
                  </a:gsLst>
                  <a:lin ang="2700000" scaled="1"/>
                </a:gradFill>
                <a:ln w="25400">
                  <a:noFill/>
                  <a:miter lim="800000"/>
                </a:ln>
                <a:effectLst>
                  <a:outerShdw blurRad="12700" dist="12700" dir="2700000" algn="tl">
                    <a:srgbClr val="000000">
                      <a:alpha val="39999"/>
                    </a:srgbClr>
                  </a:outerShdw>
                </a:effectLst>
              </p:spPr>
              <p:txBody>
                <a:bodyPr anchor="ctr" anchorCtr="0"/>
                <a:lstStyle>
                  <a:defPPr>
                    <a:defRPr lang="zh-CN"/>
                  </a:defPPr>
                  <a:lvl1pPr marL="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1pPr>
                  <a:lvl2pPr marL="45720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2pPr>
                  <a:lvl3pPr marL="91440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3pPr>
                  <a:lvl4pPr marL="137160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4pPr>
                  <a:lvl5pPr marL="182880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5pPr>
                </a:lstStyle>
                <a:p>
                  <a:pPr algn="ctr"/>
                  <a:endParaRPr sz="1000" b="1" kern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170" name="椭圆 199"/>
                <p:cNvSpPr/>
                <p:nvPr/>
              </p:nvSpPr>
              <p:spPr>
                <a:xfrm>
                  <a:off x="4385233" y="2756459"/>
                  <a:ext cx="469760" cy="494401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sz="1015" b="1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5171" name="组合 86"/>
              <p:cNvGrpSpPr>
                <a:grpSpLocks noGrp="1" noChangeAspect="1"/>
              </p:cNvGrpSpPr>
              <p:nvPr/>
            </p:nvGrpSpPr>
            <p:grpSpPr>
              <a:xfrm>
                <a:off x="3197698" y="2171864"/>
                <a:ext cx="362117" cy="236685"/>
                <a:chOff x="4312849" y="3104300"/>
                <a:chExt cx="384317" cy="61430"/>
              </a:xfrm>
            </p:grpSpPr>
          </p:grpSp>
          <p:grpSp>
            <p:nvGrpSpPr>
              <p:cNvPr id="5172" name="组合 87"/>
              <p:cNvGrpSpPr/>
              <p:nvPr/>
            </p:nvGrpSpPr>
            <p:grpSpPr>
              <a:xfrm>
                <a:off x="3635164" y="2097014"/>
                <a:ext cx="630643" cy="550614"/>
                <a:chOff x="4846885" y="2796017"/>
                <a:chExt cx="840857" cy="734151"/>
              </a:xfrm>
            </p:grpSpPr>
            <p:sp>
              <p:nvSpPr>
                <p:cNvPr id="5173" name="椭圆 194"/>
                <p:cNvSpPr/>
                <p:nvPr/>
              </p:nvSpPr>
              <p:spPr>
                <a:xfrm>
                  <a:off x="4902566" y="2795742"/>
                  <a:ext cx="722379" cy="755172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 anchorCtr="0"/>
                <a:lstStyle>
                  <a:defPPr>
                    <a:defRPr lang="zh-CN"/>
                  </a:defPPr>
                  <a:lvl1pPr marL="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1pPr>
                  <a:lvl2pPr marL="45720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2pPr>
                  <a:lvl3pPr marL="91440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3pPr>
                  <a:lvl4pPr marL="137160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4pPr>
                  <a:lvl5pPr marL="182880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5pPr>
                </a:lstStyle>
                <a:p>
                  <a:pPr algn="ctr"/>
                  <a:endParaRPr sz="1000" b="1" kern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174" name="文本框 18"/>
                <p:cNvSpPr/>
                <p:nvPr/>
              </p:nvSpPr>
              <p:spPr>
                <a:xfrm>
                  <a:off x="4846885" y="2811166"/>
                  <a:ext cx="840857" cy="719002"/>
                </a:xfrm>
                <a:prstGeom prst="rect">
                  <a:avLst/>
                </a:prstGeom>
                <a:noFill/>
                <a:ln>
                  <a:noFill/>
                  <a:miter lim="800000"/>
                </a:ln>
              </p:spPr>
              <p:txBody>
                <a:bodyPr anchor="t" anchorCtr="0">
                  <a:spAutoFit/>
                </a:bodyPr>
                <a:lstStyle>
                  <a:defPPr>
                    <a:defRPr lang="zh-CN"/>
                  </a:defPPr>
                  <a:lvl1pPr marL="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1pPr>
                  <a:lvl2pPr marL="45720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2pPr>
                  <a:lvl3pPr marL="91440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3pPr>
                  <a:lvl4pPr marL="137160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4pPr>
                  <a:lvl5pPr marL="182880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5pPr>
                </a:lstStyle>
                <a:p>
                  <a:pPr algn="ctr"/>
                  <a:r>
                    <a:rPr lang="en-US" altLang="zh-CN" sz="2100" b="1" kern="0">
                      <a:solidFill>
                        <a:srgbClr val="00B0F0"/>
                      </a:solidFill>
                      <a:latin typeface="Impact" pitchFamily="34" charset="0"/>
                    </a:rPr>
                    <a:t>01</a:t>
                  </a:r>
                  <a:endParaRPr sz="2100" b="1" kern="0">
                    <a:solidFill>
                      <a:srgbClr val="00B0F0"/>
                    </a:solidFill>
                    <a:latin typeface="Impact" pitchFamily="34" charset="0"/>
                  </a:endParaRPr>
                </a:p>
              </p:txBody>
            </p:sp>
          </p:grpSp>
          <p:sp>
            <p:nvSpPr>
              <p:cNvPr id="5175" name="文本框 24">
                <a:hlinkClick r:id="rId10" action="ppaction://hlinksldjump"/>
              </p:cNvPr>
              <p:cNvSpPr/>
              <p:nvPr/>
            </p:nvSpPr>
            <p:spPr>
              <a:xfrm>
                <a:off x="4035549" y="2014039"/>
                <a:ext cx="2629911" cy="659085"/>
              </a:xfrm>
              <a:prstGeom prst="rect">
                <a:avLst/>
              </a:prstGeom>
              <a:noFill/>
              <a:ln>
                <a:noFill/>
                <a:miter lim="800000"/>
              </a:ln>
            </p:spPr>
            <p:txBody>
              <a:bodyPr anchor="t" anchorCtr="0">
                <a:spAutoFit/>
              </a:bodyPr>
              <a:lstStyle>
                <a:defPPr>
                  <a:defRPr lang="zh-CN"/>
                </a:defPPr>
                <a:lvl1pPr marL="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4572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9144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3716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18288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</a:lstStyle>
              <a:p>
                <a:pPr algn="ctr"/>
                <a:r>
                  <a:rPr sz="2700" b="1" kern="0">
                    <a:solidFill>
                      <a:prstClr val="white"/>
                    </a:solidFill>
                    <a:latin typeface="黑体" pitchFamily="49" charset="-122"/>
                    <a:ea typeface="黑体" pitchFamily="49" charset="-122"/>
                  </a:rPr>
                  <a:t>知识梳理</a:t>
                </a:r>
              </a:p>
            </p:txBody>
          </p:sp>
          <p:sp>
            <p:nvSpPr>
              <p:cNvPr id="5176" name="KSO_Shape"/>
              <p:cNvSpPr/>
              <p:nvPr/>
            </p:nvSpPr>
            <p:spPr>
              <a:xfrm>
                <a:off x="2302898" y="2098867"/>
                <a:ext cx="558262" cy="533428"/>
              </a:xfrm>
              <a:custGeom>
                <a:avLst/>
                <a:gdLst/>
                <a:ahLst/>
                <a:cxnLst/>
                <a:rect l="l" t="t" r="r" b="b"/>
                <a:pathLst>
                  <a:path w="1889279" h="1810503">
                    <a:moveTo>
                      <a:pt x="1408636" y="1462945"/>
                    </a:moveTo>
                    <a:cubicBezTo>
                      <a:pt x="1471912" y="1494489"/>
                      <a:pt x="1528819" y="1532588"/>
                      <a:pt x="1575786" y="1578162"/>
                    </a:cubicBezTo>
                    <a:cubicBezTo>
                      <a:pt x="1467281" y="1672800"/>
                      <a:pt x="1335058" y="1742507"/>
                      <a:pt x="1188886" y="1779443"/>
                    </a:cubicBezTo>
                    <a:cubicBezTo>
                      <a:pt x="1278166" y="1700386"/>
                      <a:pt x="1353810" y="1592053"/>
                      <a:pt x="1408636" y="1462945"/>
                    </a:cubicBezTo>
                    <a:close/>
                    <a:moveTo>
                      <a:pt x="494888" y="1445849"/>
                    </a:moveTo>
                    <a:cubicBezTo>
                      <a:pt x="556747" y="1590569"/>
                      <a:pt x="643865" y="1709702"/>
                      <a:pt x="747068" y="1790925"/>
                    </a:cubicBezTo>
                    <a:cubicBezTo>
                      <a:pt x="576321" y="1756303"/>
                      <a:pt x="422614" y="1677538"/>
                      <a:pt x="300900" y="1566189"/>
                    </a:cubicBezTo>
                    <a:cubicBezTo>
                      <a:pt x="355309" y="1517036"/>
                      <a:pt x="421005" y="1476420"/>
                      <a:pt x="494888" y="1445849"/>
                    </a:cubicBezTo>
                    <a:close/>
                    <a:moveTo>
                      <a:pt x="900586" y="1355871"/>
                    </a:moveTo>
                    <a:lnTo>
                      <a:pt x="900586" y="1808904"/>
                    </a:lnTo>
                    <a:lnTo>
                      <a:pt x="884222" y="1808113"/>
                    </a:lnTo>
                    <a:cubicBezTo>
                      <a:pt x="745280" y="1742581"/>
                      <a:pt x="627378" y="1604992"/>
                      <a:pt x="551037" y="1423344"/>
                    </a:cubicBezTo>
                    <a:cubicBezTo>
                      <a:pt x="655969" y="1381011"/>
                      <a:pt x="774745" y="1357337"/>
                      <a:pt x="900586" y="1355871"/>
                    </a:cubicBezTo>
                    <a:close/>
                    <a:moveTo>
                      <a:pt x="953521" y="1355186"/>
                    </a:moveTo>
                    <a:cubicBezTo>
                      <a:pt x="1099660" y="1356509"/>
                      <a:pt x="1236550" y="1386650"/>
                      <a:pt x="1354036" y="1440083"/>
                    </a:cubicBezTo>
                    <a:cubicBezTo>
                      <a:pt x="1283551" y="1605630"/>
                      <a:pt x="1178611" y="1734316"/>
                      <a:pt x="1054486" y="1804443"/>
                    </a:cubicBezTo>
                    <a:lnTo>
                      <a:pt x="953521" y="1810503"/>
                    </a:lnTo>
                    <a:close/>
                    <a:moveTo>
                      <a:pt x="1517159" y="931303"/>
                    </a:moveTo>
                    <a:lnTo>
                      <a:pt x="1889279" y="931303"/>
                    </a:lnTo>
                    <a:cubicBezTo>
                      <a:pt x="1883282" y="1167646"/>
                      <a:pt x="1781715" y="1381244"/>
                      <a:pt x="1618873" y="1536894"/>
                    </a:cubicBezTo>
                    <a:cubicBezTo>
                      <a:pt x="1566437" y="1485571"/>
                      <a:pt x="1502786" y="1442774"/>
                      <a:pt x="1431939" y="1407715"/>
                    </a:cubicBezTo>
                    <a:cubicBezTo>
                      <a:pt x="1485774" y="1266553"/>
                      <a:pt x="1516428" y="1104135"/>
                      <a:pt x="1517159" y="931303"/>
                    </a:cubicBezTo>
                    <a:close/>
                    <a:moveTo>
                      <a:pt x="953521" y="931303"/>
                    </a:moveTo>
                    <a:lnTo>
                      <a:pt x="1456842" y="931303"/>
                    </a:lnTo>
                    <a:cubicBezTo>
                      <a:pt x="1456123" y="1096196"/>
                      <a:pt x="1427268" y="1250986"/>
                      <a:pt x="1375819" y="1384691"/>
                    </a:cubicBezTo>
                    <a:cubicBezTo>
                      <a:pt x="1251537" y="1327928"/>
                      <a:pt x="1107288" y="1296191"/>
                      <a:pt x="953521" y="1294902"/>
                    </a:cubicBezTo>
                    <a:close/>
                    <a:moveTo>
                      <a:pt x="448568" y="931303"/>
                    </a:moveTo>
                    <a:lnTo>
                      <a:pt x="900586" y="931303"/>
                    </a:lnTo>
                    <a:lnTo>
                      <a:pt x="900586" y="1295603"/>
                    </a:lnTo>
                    <a:cubicBezTo>
                      <a:pt x="766605" y="1297053"/>
                      <a:pt x="640053" y="1322469"/>
                      <a:pt x="528061" y="1368046"/>
                    </a:cubicBezTo>
                    <a:cubicBezTo>
                      <a:pt x="478984" y="1238632"/>
                      <a:pt x="450499" y="1089843"/>
                      <a:pt x="448568" y="931303"/>
                    </a:cubicBezTo>
                    <a:close/>
                    <a:moveTo>
                      <a:pt x="0" y="931303"/>
                    </a:moveTo>
                    <a:lnTo>
                      <a:pt x="388264" y="931303"/>
                    </a:lnTo>
                    <a:cubicBezTo>
                      <a:pt x="390220" y="1097785"/>
                      <a:pt x="420532" y="1254193"/>
                      <a:pt x="473139" y="1390578"/>
                    </a:cubicBezTo>
                    <a:cubicBezTo>
                      <a:pt x="391203" y="1423988"/>
                      <a:pt x="318506" y="1469260"/>
                      <a:pt x="258353" y="1524144"/>
                    </a:cubicBezTo>
                    <a:cubicBezTo>
                      <a:pt x="102364" y="1370026"/>
                      <a:pt x="5849" y="1161456"/>
                      <a:pt x="0" y="931303"/>
                    </a:cubicBezTo>
                    <a:close/>
                    <a:moveTo>
                      <a:pt x="536834" y="421694"/>
                    </a:moveTo>
                    <a:cubicBezTo>
                      <a:pt x="646682" y="464986"/>
                      <a:pt x="770110" y="489176"/>
                      <a:pt x="900586" y="490537"/>
                    </a:cubicBezTo>
                    <a:lnTo>
                      <a:pt x="900586" y="875390"/>
                    </a:lnTo>
                    <a:lnTo>
                      <a:pt x="448805" y="875390"/>
                    </a:lnTo>
                    <a:cubicBezTo>
                      <a:pt x="451150" y="709592"/>
                      <a:pt x="482649" y="554587"/>
                      <a:pt x="536834" y="421694"/>
                    </a:cubicBezTo>
                    <a:close/>
                    <a:moveTo>
                      <a:pt x="1356131" y="409527"/>
                    </a:moveTo>
                    <a:cubicBezTo>
                      <a:pt x="1415590" y="544412"/>
                      <a:pt x="1451132" y="703874"/>
                      <a:pt x="1455052" y="875390"/>
                    </a:cubicBezTo>
                    <a:lnTo>
                      <a:pt x="953521" y="875390"/>
                    </a:lnTo>
                    <a:lnTo>
                      <a:pt x="953521" y="491238"/>
                    </a:lnTo>
                    <a:cubicBezTo>
                      <a:pt x="1099303" y="490092"/>
                      <a:pt x="1236528" y="461431"/>
                      <a:pt x="1356131" y="409527"/>
                    </a:cubicBezTo>
                    <a:close/>
                    <a:moveTo>
                      <a:pt x="271202" y="273767"/>
                    </a:moveTo>
                    <a:cubicBezTo>
                      <a:pt x="330895" y="324894"/>
                      <a:pt x="401533" y="367494"/>
                      <a:pt x="480768" y="398692"/>
                    </a:cubicBezTo>
                    <a:cubicBezTo>
                      <a:pt x="424147" y="539118"/>
                      <a:pt x="390867" y="701724"/>
                      <a:pt x="388496" y="875390"/>
                    </a:cubicBezTo>
                    <a:lnTo>
                      <a:pt x="238" y="875390"/>
                    </a:lnTo>
                    <a:cubicBezTo>
                      <a:pt x="7162" y="640451"/>
                      <a:pt x="108645" y="428248"/>
                      <a:pt x="271202" y="273767"/>
                    </a:cubicBezTo>
                    <a:close/>
                    <a:moveTo>
                      <a:pt x="1605567" y="261436"/>
                    </a:moveTo>
                    <a:cubicBezTo>
                      <a:pt x="1775300" y="417133"/>
                      <a:pt x="1881942" y="634296"/>
                      <a:pt x="1889035" y="875390"/>
                    </a:cubicBezTo>
                    <a:lnTo>
                      <a:pt x="1515364" y="875390"/>
                    </a:lnTo>
                    <a:cubicBezTo>
                      <a:pt x="1511419" y="696081"/>
                      <a:pt x="1474168" y="529014"/>
                      <a:pt x="1413107" y="386152"/>
                    </a:cubicBezTo>
                    <a:cubicBezTo>
                      <a:pt x="1485941" y="353453"/>
                      <a:pt x="1551126" y="311628"/>
                      <a:pt x="1605567" y="261436"/>
                    </a:cubicBezTo>
                    <a:close/>
                    <a:moveTo>
                      <a:pt x="748157" y="19413"/>
                    </a:moveTo>
                    <a:cubicBezTo>
                      <a:pt x="649482" y="96557"/>
                      <a:pt x="565491" y="208310"/>
                      <a:pt x="504779" y="344256"/>
                    </a:cubicBezTo>
                    <a:cubicBezTo>
                      <a:pt x="432706" y="315858"/>
                      <a:pt x="368354" y="277545"/>
                      <a:pt x="313920" y="231604"/>
                    </a:cubicBezTo>
                    <a:cubicBezTo>
                      <a:pt x="434240" y="127070"/>
                      <a:pt x="583275" y="52667"/>
                      <a:pt x="748157" y="19413"/>
                    </a:cubicBezTo>
                    <a:close/>
                    <a:moveTo>
                      <a:pt x="1137621" y="18543"/>
                    </a:moveTo>
                    <a:cubicBezTo>
                      <a:pt x="1297904" y="50310"/>
                      <a:pt x="1443338" y="120918"/>
                      <a:pt x="1562575" y="219802"/>
                    </a:cubicBezTo>
                    <a:cubicBezTo>
                      <a:pt x="1512842" y="265093"/>
                      <a:pt x="1453308" y="302843"/>
                      <a:pt x="1386970" y="332857"/>
                    </a:cubicBezTo>
                    <a:cubicBezTo>
                      <a:pt x="1323718" y="199817"/>
                      <a:pt x="1237626" y="91674"/>
                      <a:pt x="1137621" y="18543"/>
                    </a:cubicBezTo>
                    <a:close/>
                    <a:moveTo>
                      <a:pt x="900586" y="1702"/>
                    </a:moveTo>
                    <a:lnTo>
                      <a:pt x="900586" y="430269"/>
                    </a:lnTo>
                    <a:cubicBezTo>
                      <a:pt x="778345" y="428899"/>
                      <a:pt x="662774" y="406468"/>
                      <a:pt x="560047" y="366408"/>
                    </a:cubicBezTo>
                    <a:cubicBezTo>
                      <a:pt x="637783" y="193348"/>
                      <a:pt x="753999" y="63227"/>
                      <a:pt x="890213" y="2203"/>
                    </a:cubicBezTo>
                    <a:close/>
                    <a:moveTo>
                      <a:pt x="953521" y="0"/>
                    </a:moveTo>
                    <a:lnTo>
                      <a:pt x="981035" y="1330"/>
                    </a:lnTo>
                    <a:cubicBezTo>
                      <a:pt x="1124068" y="53565"/>
                      <a:pt x="1247786" y="180867"/>
                      <a:pt x="1332000" y="354889"/>
                    </a:cubicBezTo>
                    <a:cubicBezTo>
                      <a:pt x="1219743" y="403080"/>
                      <a:pt x="1090709" y="429800"/>
                      <a:pt x="953521" y="430954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/>
              <a:lstStyle>
                <a:defPPr>
                  <a:defRPr lang="zh-CN"/>
                </a:defPPr>
                <a:lvl1pPr marL="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lang="zh-CN" altLang="en-US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lang="zh-CN" altLang="en-US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lang="zh-CN" altLang="en-US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lang="zh-CN" altLang="en-US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>
                  <a:solidFill>
                    <a:srgbClr val="FFFFFF"/>
                  </a:solidFill>
                  <a:ea typeface="宋体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5406484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 fill="hold"/>
                                        <p:tgtEl>
                                          <p:spTgt spid="51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 fill="hold"/>
                                        <p:tgtEl>
                                          <p:spTgt spid="51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 fill="hold"/>
                                        <p:tgtEl>
                                          <p:spTgt spid="5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5" name="组合 5"/>
          <p:cNvGrpSpPr/>
          <p:nvPr/>
        </p:nvGrpSpPr>
        <p:grpSpPr>
          <a:xfrm>
            <a:off x="2425700" y="279400"/>
            <a:ext cx="4192588" cy="1992313"/>
            <a:chOff x="1851755" y="1505713"/>
            <a:chExt cx="5440491" cy="2584754"/>
          </a:xfrm>
        </p:grpSpPr>
        <p:grpSp>
          <p:nvGrpSpPr>
            <p:cNvPr id="6146" name="组合 81"/>
            <p:cNvGrpSpPr>
              <a:grpSpLocks noGrp="1" noChangeAspect="1"/>
            </p:cNvGrpSpPr>
            <p:nvPr/>
          </p:nvGrpSpPr>
          <p:grpSpPr>
            <a:xfrm>
              <a:off x="1533189" y="1385529"/>
              <a:ext cx="2664226" cy="2591900"/>
              <a:chOff x="3295850" y="1895995"/>
              <a:chExt cx="3725149" cy="4660916"/>
            </a:xfrm>
          </p:grpSpPr>
        </p:grpSp>
        <p:grpSp>
          <p:nvGrpSpPr>
            <p:cNvPr id="6147" name="组合 82"/>
            <p:cNvGrpSpPr/>
            <p:nvPr/>
          </p:nvGrpSpPr>
          <p:grpSpPr>
            <a:xfrm>
              <a:off x="2302897" y="1980707"/>
              <a:ext cx="4989349" cy="751080"/>
              <a:chOff x="2302897" y="1980707"/>
              <a:chExt cx="4989349" cy="751080"/>
            </a:xfrm>
          </p:grpSpPr>
          <p:sp>
            <p:nvSpPr>
              <p:cNvPr id="6148" name="圆角矩形 8"/>
              <p:cNvSpPr/>
              <p:nvPr/>
            </p:nvSpPr>
            <p:spPr>
              <a:xfrm>
                <a:off x="3316286" y="1899715"/>
                <a:ext cx="4150195" cy="1006268"/>
              </a:xfrm>
              <a:prstGeom prst="roundRect">
                <a:avLst>
                  <a:gd name="adj" fmla="val 9976"/>
                </a:avLst>
              </a:prstGeom>
              <a:solidFill>
                <a:srgbClr val="00B0F0"/>
              </a:solidFill>
              <a:ln w="25400">
                <a:gradFill flip="none" rotWithShape="1">
                  <a:gsLst>
                    <a:gs pos="88000">
                      <a:schemeClr val="bg1"/>
                    </a:gs>
                    <a:gs pos="0">
                      <a:schemeClr val="bg1">
                        <a:lumMod val="75000"/>
                      </a:schemeClr>
                    </a:gs>
                    <a:gs pos="71000">
                      <a:schemeClr val="bg1">
                        <a:lumMod val="85000"/>
                      </a:schemeClr>
                    </a:gs>
                    <a:gs pos="55000">
                      <a:schemeClr val="bg1"/>
                    </a:gs>
                    <a:gs pos="37000">
                      <a:schemeClr val="bg1">
                        <a:lumMod val="85000"/>
                      </a:schemeClr>
                    </a:gs>
                    <a:gs pos="22000">
                      <a:schemeClr val="bg1"/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1200000" scaled="0"/>
                </a:gradFill>
              </a:ln>
              <a:effectLst>
                <a:outerShdw blurRad="101600" dist="508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015" b="1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6149" name="组合 84"/>
              <p:cNvGrpSpPr/>
              <p:nvPr/>
            </p:nvGrpSpPr>
            <p:grpSpPr>
              <a:xfrm>
                <a:off x="3467584" y="2294564"/>
                <a:ext cx="118508" cy="118509"/>
                <a:chOff x="4486616" y="3001075"/>
                <a:chExt cx="274695" cy="274699"/>
              </a:xfrm>
            </p:grpSpPr>
            <p:sp>
              <p:nvSpPr>
                <p:cNvPr id="6150" name="椭圆 21"/>
                <p:cNvSpPr/>
                <p:nvPr/>
              </p:nvSpPr>
              <p:spPr>
                <a:xfrm rot="16200000">
                  <a:off x="4484837" y="3000957"/>
                  <a:ext cx="276891" cy="27695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7000">
                      <a:srgbClr val="A6A6A6"/>
                    </a:gs>
                    <a:gs pos="35001">
                      <a:srgbClr val="F2F2F2"/>
                    </a:gs>
                    <a:gs pos="55000">
                      <a:srgbClr val="A6A6A6"/>
                    </a:gs>
                    <a:gs pos="75000">
                      <a:srgbClr val="F2F2F2"/>
                    </a:gs>
                    <a:gs pos="100000">
                      <a:srgbClr val="A6A6A6"/>
                    </a:gs>
                  </a:gsLst>
                  <a:lin ang="2700000" scaled="1"/>
                </a:gradFill>
                <a:ln w="25400">
                  <a:noFill/>
                  <a:miter lim="800000"/>
                </a:ln>
                <a:effectLst>
                  <a:outerShdw blurRad="12700" dist="12700" dir="2700000" algn="tl">
                    <a:srgbClr val="000000">
                      <a:alpha val="39999"/>
                    </a:srgbClr>
                  </a:outerShdw>
                </a:effectLst>
              </p:spPr>
              <p:txBody>
                <a:bodyPr anchor="ctr" anchorCtr="0"/>
                <a:lstStyle>
                  <a:defPPr>
                    <a:defRPr lang="zh-CN"/>
                  </a:defPPr>
                  <a:lvl1pPr marL="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1pPr>
                  <a:lvl2pPr marL="45720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2pPr>
                  <a:lvl3pPr marL="91440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3pPr>
                  <a:lvl4pPr marL="137160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4pPr>
                  <a:lvl5pPr marL="182880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5pPr>
                </a:lstStyle>
                <a:p>
                  <a:pPr algn="ctr"/>
                  <a:endParaRPr sz="1000" b="1" kern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6151" name="椭圆 22"/>
                <p:cNvSpPr/>
                <p:nvPr/>
              </p:nvSpPr>
              <p:spPr>
                <a:xfrm>
                  <a:off x="4385233" y="2756459"/>
                  <a:ext cx="469760" cy="494401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sz="1015" b="1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6152" name="组合 85"/>
              <p:cNvGrpSpPr/>
              <p:nvPr/>
            </p:nvGrpSpPr>
            <p:grpSpPr>
              <a:xfrm>
                <a:off x="3168079" y="2294564"/>
                <a:ext cx="118508" cy="118509"/>
                <a:chOff x="4486616" y="3001075"/>
                <a:chExt cx="274695" cy="274699"/>
              </a:xfrm>
            </p:grpSpPr>
            <p:sp>
              <p:nvSpPr>
                <p:cNvPr id="6153" name="椭圆 19"/>
                <p:cNvSpPr/>
                <p:nvPr/>
              </p:nvSpPr>
              <p:spPr>
                <a:xfrm rot="16200000">
                  <a:off x="4479537" y="3008122"/>
                  <a:ext cx="276891" cy="262624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7000">
                      <a:srgbClr val="A6A6A6"/>
                    </a:gs>
                    <a:gs pos="35001">
                      <a:srgbClr val="F2F2F2"/>
                    </a:gs>
                    <a:gs pos="55000">
                      <a:srgbClr val="A6A6A6"/>
                    </a:gs>
                    <a:gs pos="75000">
                      <a:srgbClr val="F2F2F2"/>
                    </a:gs>
                    <a:gs pos="100000">
                      <a:srgbClr val="A6A6A6"/>
                    </a:gs>
                  </a:gsLst>
                  <a:lin ang="2700000" scaled="1"/>
                </a:gradFill>
                <a:ln w="25400">
                  <a:noFill/>
                  <a:miter lim="800000"/>
                </a:ln>
                <a:effectLst>
                  <a:outerShdw blurRad="12700" dist="12700" dir="2700000" algn="tl">
                    <a:srgbClr val="000000">
                      <a:alpha val="39999"/>
                    </a:srgbClr>
                  </a:outerShdw>
                </a:effectLst>
              </p:spPr>
              <p:txBody>
                <a:bodyPr anchor="ctr" anchorCtr="0"/>
                <a:lstStyle>
                  <a:defPPr>
                    <a:defRPr lang="zh-CN"/>
                  </a:defPPr>
                  <a:lvl1pPr marL="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1pPr>
                  <a:lvl2pPr marL="45720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2pPr>
                  <a:lvl3pPr marL="91440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3pPr>
                  <a:lvl4pPr marL="137160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4pPr>
                  <a:lvl5pPr marL="182880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5pPr>
                </a:lstStyle>
                <a:p>
                  <a:pPr algn="ctr"/>
                  <a:endParaRPr sz="1000" b="1" kern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6154" name="椭圆 20"/>
                <p:cNvSpPr/>
                <p:nvPr/>
              </p:nvSpPr>
              <p:spPr>
                <a:xfrm>
                  <a:off x="4385233" y="2756459"/>
                  <a:ext cx="469760" cy="494401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sz="1015" b="1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6155" name="组合 86"/>
              <p:cNvGrpSpPr>
                <a:grpSpLocks noGrp="1" noChangeAspect="1"/>
              </p:cNvGrpSpPr>
              <p:nvPr/>
            </p:nvGrpSpPr>
            <p:grpSpPr>
              <a:xfrm>
                <a:off x="3197698" y="2171864"/>
                <a:ext cx="362117" cy="236685"/>
                <a:chOff x="4312849" y="3104300"/>
                <a:chExt cx="384317" cy="61430"/>
              </a:xfrm>
            </p:grpSpPr>
          </p:grpSp>
          <p:grpSp>
            <p:nvGrpSpPr>
              <p:cNvPr id="6156" name="组合 87"/>
              <p:cNvGrpSpPr/>
              <p:nvPr/>
            </p:nvGrpSpPr>
            <p:grpSpPr>
              <a:xfrm>
                <a:off x="3635164" y="2097014"/>
                <a:ext cx="630643" cy="550614"/>
                <a:chOff x="4846885" y="2796017"/>
                <a:chExt cx="840857" cy="734151"/>
              </a:xfrm>
            </p:grpSpPr>
            <p:sp>
              <p:nvSpPr>
                <p:cNvPr id="6157" name="椭圆 15"/>
                <p:cNvSpPr/>
                <p:nvPr/>
              </p:nvSpPr>
              <p:spPr>
                <a:xfrm>
                  <a:off x="4902566" y="2795742"/>
                  <a:ext cx="722379" cy="755172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 anchorCtr="0"/>
                <a:lstStyle>
                  <a:defPPr>
                    <a:defRPr lang="zh-CN"/>
                  </a:defPPr>
                  <a:lvl1pPr marL="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1pPr>
                  <a:lvl2pPr marL="45720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2pPr>
                  <a:lvl3pPr marL="91440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3pPr>
                  <a:lvl4pPr marL="137160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4pPr>
                  <a:lvl5pPr marL="182880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5pPr>
                </a:lstStyle>
                <a:p>
                  <a:pPr algn="ctr"/>
                  <a:endParaRPr sz="1000" b="1" kern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6158" name="文本框 18"/>
                <p:cNvSpPr/>
                <p:nvPr/>
              </p:nvSpPr>
              <p:spPr>
                <a:xfrm>
                  <a:off x="4846885" y="2811166"/>
                  <a:ext cx="840857" cy="719002"/>
                </a:xfrm>
                <a:prstGeom prst="rect">
                  <a:avLst/>
                </a:prstGeom>
                <a:noFill/>
                <a:ln>
                  <a:noFill/>
                  <a:miter lim="800000"/>
                </a:ln>
              </p:spPr>
              <p:txBody>
                <a:bodyPr anchor="t" anchorCtr="0">
                  <a:spAutoFit/>
                </a:bodyPr>
                <a:lstStyle>
                  <a:defPPr>
                    <a:defRPr lang="zh-CN"/>
                  </a:defPPr>
                  <a:lvl1pPr marL="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1pPr>
                  <a:lvl2pPr marL="45720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2pPr>
                  <a:lvl3pPr marL="91440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3pPr>
                  <a:lvl4pPr marL="137160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4pPr>
                  <a:lvl5pPr marL="182880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5pPr>
                </a:lstStyle>
                <a:p>
                  <a:pPr algn="ctr"/>
                  <a:r>
                    <a:rPr lang="en-US" altLang="zh-CN" sz="2100" b="1" kern="0">
                      <a:solidFill>
                        <a:srgbClr val="00B0F0"/>
                      </a:solidFill>
                      <a:latin typeface="Impact" pitchFamily="34" charset="0"/>
                    </a:rPr>
                    <a:t>01</a:t>
                  </a:r>
                  <a:endParaRPr sz="2100" b="1" kern="0">
                    <a:solidFill>
                      <a:srgbClr val="00B0F0"/>
                    </a:solidFill>
                    <a:latin typeface="Impact" pitchFamily="34" charset="0"/>
                  </a:endParaRPr>
                </a:p>
              </p:txBody>
            </p:sp>
          </p:grpSp>
          <p:sp>
            <p:nvSpPr>
              <p:cNvPr id="6159" name="文本框 24"/>
              <p:cNvSpPr/>
              <p:nvPr/>
            </p:nvSpPr>
            <p:spPr>
              <a:xfrm>
                <a:off x="4035549" y="2014039"/>
                <a:ext cx="2629911" cy="659085"/>
              </a:xfrm>
              <a:prstGeom prst="rect">
                <a:avLst/>
              </a:prstGeom>
              <a:noFill/>
              <a:ln>
                <a:noFill/>
                <a:miter lim="800000"/>
              </a:ln>
            </p:spPr>
            <p:txBody>
              <a:bodyPr anchor="t" anchorCtr="0">
                <a:spAutoFit/>
              </a:bodyPr>
              <a:lstStyle>
                <a:defPPr>
                  <a:defRPr lang="zh-CN"/>
                </a:defPPr>
                <a:lvl1pPr marL="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4572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9144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3716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18288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</a:lstStyle>
              <a:p>
                <a:pPr algn="ctr"/>
                <a:r>
                  <a:rPr sz="2700" b="1" kern="0">
                    <a:solidFill>
                      <a:prstClr val="white"/>
                    </a:solidFill>
                    <a:latin typeface="黑体" pitchFamily="49" charset="-122"/>
                    <a:ea typeface="黑体" pitchFamily="49" charset="-122"/>
                  </a:rPr>
                  <a:t>知识梳理</a:t>
                </a:r>
              </a:p>
            </p:txBody>
          </p:sp>
          <p:sp>
            <p:nvSpPr>
              <p:cNvPr id="6160" name="KSO_Shape"/>
              <p:cNvSpPr/>
              <p:nvPr/>
            </p:nvSpPr>
            <p:spPr>
              <a:xfrm>
                <a:off x="2302898" y="2098867"/>
                <a:ext cx="558262" cy="533428"/>
              </a:xfrm>
              <a:custGeom>
                <a:avLst/>
                <a:gdLst/>
                <a:ahLst/>
                <a:cxnLst/>
                <a:rect l="l" t="t" r="r" b="b"/>
                <a:pathLst>
                  <a:path w="1889279" h="1810503">
                    <a:moveTo>
                      <a:pt x="1408636" y="1462945"/>
                    </a:moveTo>
                    <a:cubicBezTo>
                      <a:pt x="1471912" y="1494489"/>
                      <a:pt x="1528819" y="1532588"/>
                      <a:pt x="1575786" y="1578162"/>
                    </a:cubicBezTo>
                    <a:cubicBezTo>
                      <a:pt x="1467281" y="1672800"/>
                      <a:pt x="1335058" y="1742507"/>
                      <a:pt x="1188886" y="1779443"/>
                    </a:cubicBezTo>
                    <a:cubicBezTo>
                      <a:pt x="1278166" y="1700386"/>
                      <a:pt x="1353810" y="1592053"/>
                      <a:pt x="1408636" y="1462945"/>
                    </a:cubicBezTo>
                    <a:close/>
                    <a:moveTo>
                      <a:pt x="494888" y="1445849"/>
                    </a:moveTo>
                    <a:cubicBezTo>
                      <a:pt x="556747" y="1590569"/>
                      <a:pt x="643865" y="1709702"/>
                      <a:pt x="747068" y="1790925"/>
                    </a:cubicBezTo>
                    <a:cubicBezTo>
                      <a:pt x="576321" y="1756303"/>
                      <a:pt x="422614" y="1677538"/>
                      <a:pt x="300900" y="1566189"/>
                    </a:cubicBezTo>
                    <a:cubicBezTo>
                      <a:pt x="355309" y="1517036"/>
                      <a:pt x="421005" y="1476420"/>
                      <a:pt x="494888" y="1445849"/>
                    </a:cubicBezTo>
                    <a:close/>
                    <a:moveTo>
                      <a:pt x="900586" y="1355871"/>
                    </a:moveTo>
                    <a:lnTo>
                      <a:pt x="900586" y="1808904"/>
                    </a:lnTo>
                    <a:lnTo>
                      <a:pt x="884222" y="1808113"/>
                    </a:lnTo>
                    <a:cubicBezTo>
                      <a:pt x="745280" y="1742581"/>
                      <a:pt x="627378" y="1604992"/>
                      <a:pt x="551037" y="1423344"/>
                    </a:cubicBezTo>
                    <a:cubicBezTo>
                      <a:pt x="655969" y="1381011"/>
                      <a:pt x="774745" y="1357337"/>
                      <a:pt x="900586" y="1355871"/>
                    </a:cubicBezTo>
                    <a:close/>
                    <a:moveTo>
                      <a:pt x="953521" y="1355186"/>
                    </a:moveTo>
                    <a:cubicBezTo>
                      <a:pt x="1099660" y="1356509"/>
                      <a:pt x="1236550" y="1386650"/>
                      <a:pt x="1354036" y="1440083"/>
                    </a:cubicBezTo>
                    <a:cubicBezTo>
                      <a:pt x="1283551" y="1605630"/>
                      <a:pt x="1178611" y="1734316"/>
                      <a:pt x="1054486" y="1804443"/>
                    </a:cubicBezTo>
                    <a:lnTo>
                      <a:pt x="953521" y="1810503"/>
                    </a:lnTo>
                    <a:close/>
                    <a:moveTo>
                      <a:pt x="1517159" y="931303"/>
                    </a:moveTo>
                    <a:lnTo>
                      <a:pt x="1889279" y="931303"/>
                    </a:lnTo>
                    <a:cubicBezTo>
                      <a:pt x="1883282" y="1167646"/>
                      <a:pt x="1781715" y="1381244"/>
                      <a:pt x="1618873" y="1536894"/>
                    </a:cubicBezTo>
                    <a:cubicBezTo>
                      <a:pt x="1566437" y="1485571"/>
                      <a:pt x="1502786" y="1442774"/>
                      <a:pt x="1431939" y="1407715"/>
                    </a:cubicBezTo>
                    <a:cubicBezTo>
                      <a:pt x="1485774" y="1266553"/>
                      <a:pt x="1516428" y="1104135"/>
                      <a:pt x="1517159" y="931303"/>
                    </a:cubicBezTo>
                    <a:close/>
                    <a:moveTo>
                      <a:pt x="953521" y="931303"/>
                    </a:moveTo>
                    <a:lnTo>
                      <a:pt x="1456842" y="931303"/>
                    </a:lnTo>
                    <a:cubicBezTo>
                      <a:pt x="1456123" y="1096196"/>
                      <a:pt x="1427268" y="1250986"/>
                      <a:pt x="1375819" y="1384691"/>
                    </a:cubicBezTo>
                    <a:cubicBezTo>
                      <a:pt x="1251537" y="1327928"/>
                      <a:pt x="1107288" y="1296191"/>
                      <a:pt x="953521" y="1294902"/>
                    </a:cubicBezTo>
                    <a:close/>
                    <a:moveTo>
                      <a:pt x="448568" y="931303"/>
                    </a:moveTo>
                    <a:lnTo>
                      <a:pt x="900586" y="931303"/>
                    </a:lnTo>
                    <a:lnTo>
                      <a:pt x="900586" y="1295603"/>
                    </a:lnTo>
                    <a:cubicBezTo>
                      <a:pt x="766605" y="1297053"/>
                      <a:pt x="640053" y="1322469"/>
                      <a:pt x="528061" y="1368046"/>
                    </a:cubicBezTo>
                    <a:cubicBezTo>
                      <a:pt x="478984" y="1238632"/>
                      <a:pt x="450499" y="1089843"/>
                      <a:pt x="448568" y="931303"/>
                    </a:cubicBezTo>
                    <a:close/>
                    <a:moveTo>
                      <a:pt x="0" y="931303"/>
                    </a:moveTo>
                    <a:lnTo>
                      <a:pt x="388264" y="931303"/>
                    </a:lnTo>
                    <a:cubicBezTo>
                      <a:pt x="390220" y="1097785"/>
                      <a:pt x="420532" y="1254193"/>
                      <a:pt x="473139" y="1390578"/>
                    </a:cubicBezTo>
                    <a:cubicBezTo>
                      <a:pt x="391203" y="1423988"/>
                      <a:pt x="318506" y="1469260"/>
                      <a:pt x="258353" y="1524144"/>
                    </a:cubicBezTo>
                    <a:cubicBezTo>
                      <a:pt x="102364" y="1370026"/>
                      <a:pt x="5849" y="1161456"/>
                      <a:pt x="0" y="931303"/>
                    </a:cubicBezTo>
                    <a:close/>
                    <a:moveTo>
                      <a:pt x="536834" y="421694"/>
                    </a:moveTo>
                    <a:cubicBezTo>
                      <a:pt x="646682" y="464986"/>
                      <a:pt x="770110" y="489176"/>
                      <a:pt x="900586" y="490537"/>
                    </a:cubicBezTo>
                    <a:lnTo>
                      <a:pt x="900586" y="875390"/>
                    </a:lnTo>
                    <a:lnTo>
                      <a:pt x="448805" y="875390"/>
                    </a:lnTo>
                    <a:cubicBezTo>
                      <a:pt x="451150" y="709592"/>
                      <a:pt x="482649" y="554587"/>
                      <a:pt x="536834" y="421694"/>
                    </a:cubicBezTo>
                    <a:close/>
                    <a:moveTo>
                      <a:pt x="1356131" y="409527"/>
                    </a:moveTo>
                    <a:cubicBezTo>
                      <a:pt x="1415590" y="544412"/>
                      <a:pt x="1451132" y="703874"/>
                      <a:pt x="1455052" y="875390"/>
                    </a:cubicBezTo>
                    <a:lnTo>
                      <a:pt x="953521" y="875390"/>
                    </a:lnTo>
                    <a:lnTo>
                      <a:pt x="953521" y="491238"/>
                    </a:lnTo>
                    <a:cubicBezTo>
                      <a:pt x="1099303" y="490092"/>
                      <a:pt x="1236528" y="461431"/>
                      <a:pt x="1356131" y="409527"/>
                    </a:cubicBezTo>
                    <a:close/>
                    <a:moveTo>
                      <a:pt x="271202" y="273767"/>
                    </a:moveTo>
                    <a:cubicBezTo>
                      <a:pt x="330895" y="324894"/>
                      <a:pt x="401533" y="367494"/>
                      <a:pt x="480768" y="398692"/>
                    </a:cubicBezTo>
                    <a:cubicBezTo>
                      <a:pt x="424147" y="539118"/>
                      <a:pt x="390867" y="701724"/>
                      <a:pt x="388496" y="875390"/>
                    </a:cubicBezTo>
                    <a:lnTo>
                      <a:pt x="238" y="875390"/>
                    </a:lnTo>
                    <a:cubicBezTo>
                      <a:pt x="7162" y="640451"/>
                      <a:pt x="108645" y="428248"/>
                      <a:pt x="271202" y="273767"/>
                    </a:cubicBezTo>
                    <a:close/>
                    <a:moveTo>
                      <a:pt x="1605567" y="261436"/>
                    </a:moveTo>
                    <a:cubicBezTo>
                      <a:pt x="1775300" y="417133"/>
                      <a:pt x="1881942" y="634296"/>
                      <a:pt x="1889035" y="875390"/>
                    </a:cubicBezTo>
                    <a:lnTo>
                      <a:pt x="1515364" y="875390"/>
                    </a:lnTo>
                    <a:cubicBezTo>
                      <a:pt x="1511419" y="696081"/>
                      <a:pt x="1474168" y="529014"/>
                      <a:pt x="1413107" y="386152"/>
                    </a:cubicBezTo>
                    <a:cubicBezTo>
                      <a:pt x="1485941" y="353453"/>
                      <a:pt x="1551126" y="311628"/>
                      <a:pt x="1605567" y="261436"/>
                    </a:cubicBezTo>
                    <a:close/>
                    <a:moveTo>
                      <a:pt x="748157" y="19413"/>
                    </a:moveTo>
                    <a:cubicBezTo>
                      <a:pt x="649482" y="96557"/>
                      <a:pt x="565491" y="208310"/>
                      <a:pt x="504779" y="344256"/>
                    </a:cubicBezTo>
                    <a:cubicBezTo>
                      <a:pt x="432706" y="315858"/>
                      <a:pt x="368354" y="277545"/>
                      <a:pt x="313920" y="231604"/>
                    </a:cubicBezTo>
                    <a:cubicBezTo>
                      <a:pt x="434240" y="127070"/>
                      <a:pt x="583275" y="52667"/>
                      <a:pt x="748157" y="19413"/>
                    </a:cubicBezTo>
                    <a:close/>
                    <a:moveTo>
                      <a:pt x="1137621" y="18543"/>
                    </a:moveTo>
                    <a:cubicBezTo>
                      <a:pt x="1297904" y="50310"/>
                      <a:pt x="1443338" y="120918"/>
                      <a:pt x="1562575" y="219802"/>
                    </a:cubicBezTo>
                    <a:cubicBezTo>
                      <a:pt x="1512842" y="265093"/>
                      <a:pt x="1453308" y="302843"/>
                      <a:pt x="1386970" y="332857"/>
                    </a:cubicBezTo>
                    <a:cubicBezTo>
                      <a:pt x="1323718" y="199817"/>
                      <a:pt x="1237626" y="91674"/>
                      <a:pt x="1137621" y="18543"/>
                    </a:cubicBezTo>
                    <a:close/>
                    <a:moveTo>
                      <a:pt x="900586" y="1702"/>
                    </a:moveTo>
                    <a:lnTo>
                      <a:pt x="900586" y="430269"/>
                    </a:lnTo>
                    <a:cubicBezTo>
                      <a:pt x="778345" y="428899"/>
                      <a:pt x="662774" y="406468"/>
                      <a:pt x="560047" y="366408"/>
                    </a:cubicBezTo>
                    <a:cubicBezTo>
                      <a:pt x="637783" y="193348"/>
                      <a:pt x="753999" y="63227"/>
                      <a:pt x="890213" y="2203"/>
                    </a:cubicBezTo>
                    <a:close/>
                    <a:moveTo>
                      <a:pt x="953521" y="0"/>
                    </a:moveTo>
                    <a:lnTo>
                      <a:pt x="981035" y="1330"/>
                    </a:lnTo>
                    <a:cubicBezTo>
                      <a:pt x="1124068" y="53565"/>
                      <a:pt x="1247786" y="180867"/>
                      <a:pt x="1332000" y="354889"/>
                    </a:cubicBezTo>
                    <a:cubicBezTo>
                      <a:pt x="1219743" y="403080"/>
                      <a:pt x="1090709" y="429800"/>
                      <a:pt x="953521" y="430954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/>
              <a:lstStyle>
                <a:defPPr>
                  <a:defRPr lang="zh-CN"/>
                </a:defPPr>
                <a:lvl1pPr marL="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lang="zh-CN" altLang="en-US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lang="zh-CN" altLang="en-US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lang="zh-CN" altLang="en-US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lang="zh-CN" altLang="en-US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>
                  <a:solidFill>
                    <a:srgbClr val="FFFFFF"/>
                  </a:solidFill>
                  <a:ea typeface="宋体"/>
                </a:endParaRPr>
              </a:p>
            </p:txBody>
          </p:sp>
        </p:grpSp>
      </p:grpSp>
      <p:sp>
        <p:nvSpPr>
          <p:cNvPr id="6161" name="矩形 1">
            <a:hlinkClick r:id="rId2" action="ppaction://hlinksldjump"/>
          </p:cNvPr>
          <p:cNvSpPr/>
          <p:nvPr/>
        </p:nvSpPr>
        <p:spPr>
          <a:xfrm>
            <a:off x="1835150" y="1685925"/>
            <a:ext cx="5788025" cy="460375"/>
          </a:xfrm>
          <a:prstGeom prst="rect">
            <a:avLst/>
          </a:prstGeom>
          <a:solidFill>
            <a:srgbClr val="E56666"/>
          </a:solidFill>
          <a:ln>
            <a:noFill/>
            <a:miter lim="800000"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lang="en-US" altLang="zh-CN" sz="2400" b="1" kern="0">
                <a:solidFill>
                  <a:prstClr val="white"/>
                </a:solidFill>
                <a:latin typeface="隶书" pitchFamily="49" charset="-122"/>
                <a:ea typeface="隶书" pitchFamily="49" charset="-122"/>
              </a:rPr>
              <a:t>·1 </a:t>
            </a:r>
            <a:r>
              <a:rPr sz="2400" b="1" kern="0">
                <a:solidFill>
                  <a:prstClr val="white"/>
                </a:solidFill>
                <a:latin typeface="隶书" pitchFamily="49" charset="-122"/>
                <a:ea typeface="隶书" pitchFamily="49" charset="-122"/>
              </a:rPr>
              <a:t>温度与温度计</a:t>
            </a:r>
          </a:p>
        </p:txBody>
      </p:sp>
      <p:sp>
        <p:nvSpPr>
          <p:cNvPr id="6162" name="矩形 2">
            <a:hlinkClick r:id="rId3" action="ppaction://hlinksldjump"/>
          </p:cNvPr>
          <p:cNvSpPr/>
          <p:nvPr/>
        </p:nvSpPr>
        <p:spPr>
          <a:xfrm>
            <a:off x="1835150" y="2284413"/>
            <a:ext cx="5788025" cy="461962"/>
          </a:xfrm>
          <a:prstGeom prst="rect">
            <a:avLst/>
          </a:prstGeom>
          <a:solidFill>
            <a:srgbClr val="00B7CA"/>
          </a:solidFill>
          <a:ln>
            <a:noFill/>
            <a:miter lim="800000"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lang="en-US" altLang="zh-CN" sz="2400" b="1" kern="0">
                <a:solidFill>
                  <a:prstClr val="white"/>
                </a:solidFill>
                <a:latin typeface="隶书" pitchFamily="49" charset="-122"/>
                <a:ea typeface="隶书" pitchFamily="49" charset="-122"/>
              </a:rPr>
              <a:t>·2 </a:t>
            </a:r>
            <a:r>
              <a:rPr sz="2400" b="1" kern="0">
                <a:solidFill>
                  <a:prstClr val="white"/>
                </a:solidFill>
                <a:latin typeface="隶书" pitchFamily="49" charset="-122"/>
                <a:ea typeface="隶书" pitchFamily="49" charset="-122"/>
              </a:rPr>
              <a:t>“三”态“六”变化</a:t>
            </a:r>
          </a:p>
        </p:txBody>
      </p:sp>
      <p:pic>
        <p:nvPicPr>
          <p:cNvPr id="6163" name="Picture 7" descr="C:\Users\Administrator\Desktop\习题课件\返回框.png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01013" y="4130675"/>
            <a:ext cx="669925" cy="669925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6164" name="矩形 27">
            <a:hlinkClick r:id="rId6" action="ppaction://hlinksldjump"/>
          </p:cNvPr>
          <p:cNvSpPr/>
          <p:nvPr/>
        </p:nvSpPr>
        <p:spPr>
          <a:xfrm>
            <a:off x="1835150" y="2859088"/>
            <a:ext cx="5788025" cy="460375"/>
          </a:xfrm>
          <a:prstGeom prst="rect">
            <a:avLst/>
          </a:prstGeom>
          <a:solidFill>
            <a:srgbClr val="FFC000"/>
          </a:solidFill>
          <a:ln>
            <a:noFill/>
            <a:miter lim="800000"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lang="en-US" altLang="zh-CN" sz="2400" b="1" kern="0">
                <a:solidFill>
                  <a:prstClr val="white"/>
                </a:solidFill>
                <a:latin typeface="隶书" pitchFamily="49" charset="-122"/>
                <a:ea typeface="隶书" pitchFamily="49" charset="-122"/>
              </a:rPr>
              <a:t>·3 </a:t>
            </a:r>
            <a:r>
              <a:rPr sz="2400" b="1" kern="0">
                <a:solidFill>
                  <a:prstClr val="white"/>
                </a:solidFill>
                <a:latin typeface="隶书" pitchFamily="49" charset="-122"/>
                <a:ea typeface="隶书" pitchFamily="49" charset="-122"/>
              </a:rPr>
              <a:t>晶体和非晶体</a:t>
            </a:r>
          </a:p>
        </p:txBody>
      </p:sp>
    </p:spTree>
    <p:extLst>
      <p:ext uri="{BB962C8B-B14F-4D97-AF65-F5344CB8AC3E}">
        <p14:creationId xmlns:p14="http://schemas.microsoft.com/office/powerpoint/2010/main" val="292275008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61" grpId="0" animBg="1"/>
      <p:bldP spid="6162" grpId="0" animBg="1"/>
      <p:bldP spid="616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Text Box 22"/>
          <p:cNvSpPr txBox="1">
            <a:spLocks noChangeArrowheads="1"/>
          </p:cNvSpPr>
          <p:nvPr/>
        </p:nvSpPr>
        <p:spPr bwMode="auto">
          <a:xfrm>
            <a:off x="468313" y="1058863"/>
            <a:ext cx="8115300" cy="286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 anchorCtr="0">
            <a:spAutoFit/>
          </a:bodyPr>
          <a:lstStyle>
            <a:defPPr>
              <a:defRPr lang="zh-CN"/>
            </a:defPPr>
            <a:lvl1pPr marL="539750" indent="-53975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lang="zh-CN" altLang="en-US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lang="zh-CN" altLang="en-US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lang="zh-CN" altLang="en-US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lang="zh-CN" altLang="en-US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1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．温度的定义：</a:t>
            </a:r>
            <a:r>
              <a:rPr altLang="zh-CN" sz="2400" b="1" kern="0">
                <a:solidFill>
                  <a:prstClr val="black"/>
                </a:solidFill>
                <a:latin typeface="宋体" pitchFamily="2" charset="-122"/>
                <a:ea typeface="Times New Roman" panose="02020603050405020304"/>
              </a:rPr>
              <a:t> 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表示物体的冷热程度。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2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．摄氏温度单位：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 ________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。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3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．摄氏温度的规定：</a:t>
            </a:r>
            <a:r>
              <a:rPr altLang="zh-CN" sz="2400" b="1" kern="0">
                <a:solidFill>
                  <a:prstClr val="black"/>
                </a:solidFill>
                <a:latin typeface="宋体" pitchFamily="2" charset="-122"/>
                <a:ea typeface="Times New Roman" panose="02020603050405020304"/>
              </a:rPr>
              <a:t> 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把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1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个标准大气压下冰水混合物的温度规定为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0 </a:t>
            </a:r>
            <a:r>
              <a:rPr altLang="zh-CN" sz="2400" b="1" kern="0">
                <a:solidFill>
                  <a:prstClr val="black"/>
                </a:solidFill>
                <a:latin typeface="宋体" pitchFamily="2" charset="-122"/>
              </a:rPr>
              <a:t>℃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，沸水的温度规定为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100 </a:t>
            </a:r>
            <a:r>
              <a:rPr altLang="zh-CN" sz="2400" b="1" kern="0">
                <a:solidFill>
                  <a:prstClr val="black"/>
                </a:solidFill>
                <a:latin typeface="宋体" pitchFamily="2" charset="-122"/>
              </a:rPr>
              <a:t>℃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。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4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．液体温度计的原理：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 ________________________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。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sp>
        <p:nvSpPr>
          <p:cNvPr id="7170" name="矩形 15"/>
          <p:cNvSpPr>
            <a:spLocks noChangeArrowheads="1"/>
          </p:cNvSpPr>
          <p:nvPr/>
        </p:nvSpPr>
        <p:spPr bwMode="auto">
          <a:xfrm>
            <a:off x="539750" y="614363"/>
            <a:ext cx="6985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sz="2400" b="1" kern="0">
                <a:solidFill>
                  <a:srgbClr val="E46C0A"/>
                </a:solidFill>
                <a:latin typeface="Times New Roman" pitchFamily="18" charset="0"/>
              </a:rPr>
              <a:t>知识点</a:t>
            </a:r>
            <a:r>
              <a:rPr lang="en-US" altLang="zh-CN" sz="2400" b="1" kern="0">
                <a:solidFill>
                  <a:srgbClr val="E46C0A"/>
                </a:solidFill>
                <a:latin typeface="Times New Roman" pitchFamily="18" charset="0"/>
              </a:rPr>
              <a:t>1    </a:t>
            </a:r>
            <a:r>
              <a:rPr sz="2400" b="1" kern="0">
                <a:solidFill>
                  <a:srgbClr val="E46C0A"/>
                </a:solidFill>
                <a:latin typeface="Times New Roman" pitchFamily="18" charset="0"/>
              </a:rPr>
              <a:t>温度与温度计</a:t>
            </a:r>
          </a:p>
        </p:txBody>
      </p:sp>
      <p:sp>
        <p:nvSpPr>
          <p:cNvPr id="7171" name="矩形 1"/>
          <p:cNvSpPr/>
          <p:nvPr/>
        </p:nvSpPr>
        <p:spPr>
          <a:xfrm>
            <a:off x="3502025" y="1635125"/>
            <a:ext cx="493713" cy="461963"/>
          </a:xfrm>
          <a:prstGeom prst="rect">
            <a:avLst/>
          </a:prstGeom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sz="2400" b="1" kern="0">
                <a:solidFill>
                  <a:srgbClr val="C00000"/>
                </a:solidFill>
                <a:latin typeface="Times New Roman"/>
              </a:rPr>
              <a:t>℃</a:t>
            </a:r>
            <a:endParaRPr kern="0">
              <a:solidFill>
                <a:prstClr val="black"/>
              </a:solidFill>
            </a:endParaRPr>
          </a:p>
        </p:txBody>
      </p:sp>
      <p:sp>
        <p:nvSpPr>
          <p:cNvPr id="7172" name="矩形 11"/>
          <p:cNvSpPr/>
          <p:nvPr/>
        </p:nvSpPr>
        <p:spPr>
          <a:xfrm>
            <a:off x="4643438" y="3333750"/>
            <a:ext cx="2041525" cy="46196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altLang="zh-CN" sz="2400" b="1" kern="0">
                <a:solidFill>
                  <a:srgbClr val="C00000"/>
                </a:solidFill>
                <a:latin typeface="Times New Roman" pitchFamily="18" charset="0"/>
              </a:rPr>
              <a:t>液体热胀冷缩</a:t>
            </a:r>
            <a:endParaRPr ker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780245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 fill="hold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 fill="hold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/>
      <p:bldP spid="717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Text Box 22"/>
          <p:cNvSpPr txBox="1">
            <a:spLocks noChangeArrowheads="1"/>
          </p:cNvSpPr>
          <p:nvPr/>
        </p:nvSpPr>
        <p:spPr bwMode="auto">
          <a:xfrm>
            <a:off x="534988" y="771525"/>
            <a:ext cx="8115300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 anchorCtr="0">
            <a:spAutoFit/>
          </a:bodyPr>
          <a:lstStyle>
            <a:defPPr>
              <a:defRPr lang="zh-CN"/>
            </a:defPPr>
            <a:lvl1pPr marL="539750" indent="-53975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lang="zh-CN" altLang="en-US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lang="zh-CN" altLang="en-US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lang="zh-CN" altLang="en-US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lang="zh-CN" altLang="en-US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5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．温度计的使用：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 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(1)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会选：</a:t>
            </a:r>
            <a:r>
              <a:rPr altLang="zh-CN" sz="2400" b="1" kern="0">
                <a:solidFill>
                  <a:prstClr val="black"/>
                </a:solidFill>
                <a:latin typeface="宋体" pitchFamily="2" charset="-122"/>
                <a:ea typeface="Times New Roman" panose="02020603050405020304"/>
              </a:rPr>
              <a:t> 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选择合适的温度计。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(2)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会认：</a:t>
            </a:r>
            <a:r>
              <a:rPr altLang="zh-CN" sz="2400" b="1" kern="0">
                <a:solidFill>
                  <a:prstClr val="black"/>
                </a:solidFill>
                <a:latin typeface="宋体" pitchFamily="2" charset="-122"/>
                <a:ea typeface="Times New Roman" panose="02020603050405020304"/>
              </a:rPr>
              <a:t> 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看清温度计的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________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和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________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。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(3)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会放：</a:t>
            </a:r>
            <a:r>
              <a:rPr altLang="zh-CN" sz="2400" b="1" kern="0">
                <a:solidFill>
                  <a:prstClr val="black"/>
                </a:solidFill>
                <a:latin typeface="宋体" pitchFamily="2" charset="-122"/>
                <a:ea typeface="Times New Roman" panose="02020603050405020304"/>
              </a:rPr>
              <a:t> 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测液体温度时，玻璃泡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__________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被测液体中，不要碰到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________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和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________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；如图所示温度计的使用正确的是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________(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填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“A”“B”“C”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或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“D”)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。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sp>
        <p:nvSpPr>
          <p:cNvPr id="9218" name="矩形 13"/>
          <p:cNvSpPr/>
          <p:nvPr/>
        </p:nvSpPr>
        <p:spPr>
          <a:xfrm>
            <a:off x="4129088" y="1943100"/>
            <a:ext cx="803275" cy="46196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altLang="zh-CN" sz="2400" b="1" kern="0">
                <a:solidFill>
                  <a:srgbClr val="C00000"/>
                </a:solidFill>
                <a:latin typeface="Times New Roman" pitchFamily="18" charset="0"/>
              </a:rPr>
              <a:t>量程</a:t>
            </a:r>
            <a:endParaRPr kern="0">
              <a:solidFill>
                <a:prstClr val="black"/>
              </a:solidFill>
            </a:endParaRPr>
          </a:p>
        </p:txBody>
      </p:sp>
      <p:sp>
        <p:nvSpPr>
          <p:cNvPr id="9219" name="矩形 14"/>
          <p:cNvSpPr/>
          <p:nvPr/>
        </p:nvSpPr>
        <p:spPr>
          <a:xfrm>
            <a:off x="5500688" y="1943100"/>
            <a:ext cx="1112837" cy="46196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altLang="zh-CN" sz="2400" b="1" kern="0">
                <a:solidFill>
                  <a:srgbClr val="C00000"/>
                </a:solidFill>
                <a:latin typeface="Times New Roman" pitchFamily="18" charset="0"/>
              </a:rPr>
              <a:t>分度值</a:t>
            </a:r>
            <a:endParaRPr kern="0">
              <a:solidFill>
                <a:prstClr val="black"/>
              </a:solidFill>
            </a:endParaRPr>
          </a:p>
        </p:txBody>
      </p:sp>
      <p:sp>
        <p:nvSpPr>
          <p:cNvPr id="9220" name="矩形 15"/>
          <p:cNvSpPr/>
          <p:nvPr/>
        </p:nvSpPr>
        <p:spPr>
          <a:xfrm>
            <a:off x="5238750" y="2525713"/>
            <a:ext cx="1420813" cy="4603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altLang="zh-CN" sz="2400" b="1" kern="0">
                <a:solidFill>
                  <a:srgbClr val="C00000"/>
                </a:solidFill>
                <a:latin typeface="Times New Roman" pitchFamily="18" charset="0"/>
              </a:rPr>
              <a:t>全部浸入</a:t>
            </a:r>
            <a:endParaRPr kern="0">
              <a:solidFill>
                <a:prstClr val="black"/>
              </a:solidFill>
            </a:endParaRPr>
          </a:p>
        </p:txBody>
      </p:sp>
      <p:sp>
        <p:nvSpPr>
          <p:cNvPr id="9221" name="矩形 16"/>
          <p:cNvSpPr/>
          <p:nvPr/>
        </p:nvSpPr>
        <p:spPr>
          <a:xfrm>
            <a:off x="2379663" y="3054350"/>
            <a:ext cx="1112837" cy="46196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altLang="zh-CN" sz="2400" b="1" kern="0">
                <a:solidFill>
                  <a:srgbClr val="C00000"/>
                </a:solidFill>
                <a:latin typeface="Times New Roman" pitchFamily="18" charset="0"/>
              </a:rPr>
              <a:t>容器底</a:t>
            </a:r>
            <a:endParaRPr kern="0">
              <a:solidFill>
                <a:prstClr val="black"/>
              </a:solidFill>
            </a:endParaRPr>
          </a:p>
        </p:txBody>
      </p:sp>
      <p:sp>
        <p:nvSpPr>
          <p:cNvPr id="9222" name="矩形 7"/>
          <p:cNvSpPr/>
          <p:nvPr/>
        </p:nvSpPr>
        <p:spPr>
          <a:xfrm>
            <a:off x="3890963" y="3054350"/>
            <a:ext cx="1112837" cy="46196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altLang="zh-CN" sz="2400" b="1" kern="0">
                <a:solidFill>
                  <a:srgbClr val="C00000"/>
                </a:solidFill>
                <a:latin typeface="Times New Roman" pitchFamily="18" charset="0"/>
              </a:rPr>
              <a:t>容器壁</a:t>
            </a:r>
            <a:endParaRPr kern="0">
              <a:solidFill>
                <a:prstClr val="black"/>
              </a:solidFill>
            </a:endParaRPr>
          </a:p>
        </p:txBody>
      </p:sp>
      <p:sp>
        <p:nvSpPr>
          <p:cNvPr id="9223" name="矩形 8"/>
          <p:cNvSpPr/>
          <p:nvPr/>
        </p:nvSpPr>
        <p:spPr>
          <a:xfrm>
            <a:off x="2724150" y="3575050"/>
            <a:ext cx="407988" cy="46196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lang="en-US" altLang="zh-CN" sz="2400" b="1" kern="0">
                <a:solidFill>
                  <a:srgbClr val="C00000"/>
                </a:solidFill>
                <a:latin typeface="Times New Roman" pitchFamily="18" charset="0"/>
              </a:rPr>
              <a:t>D</a:t>
            </a:r>
            <a:endParaRPr ker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663566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 fill="hold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 fill="hold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 fill="hold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 fill="hold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 fill="hold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 fill="hold"/>
                                        <p:tgtEl>
                                          <p:spTgt spid="9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/>
      <p:bldP spid="9219" grpId="0"/>
      <p:bldP spid="9220" grpId="0"/>
      <p:bldP spid="9221" grpId="0"/>
      <p:bldP spid="9222" grpId="0"/>
      <p:bldP spid="922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ext Box 22"/>
          <p:cNvSpPr txBox="1">
            <a:spLocks noChangeArrowheads="1"/>
          </p:cNvSpPr>
          <p:nvPr/>
        </p:nvSpPr>
        <p:spPr bwMode="auto">
          <a:xfrm>
            <a:off x="534988" y="2211388"/>
            <a:ext cx="8115300" cy="168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 anchorCtr="0">
            <a:spAutoFit/>
          </a:bodyPr>
          <a:lstStyle>
            <a:defPPr>
              <a:defRPr lang="zh-CN"/>
            </a:defPPr>
            <a:lvl1pPr marL="539750" indent="-53975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lang="zh-CN" altLang="en-US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lang="zh-CN" altLang="en-US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lang="zh-CN" altLang="en-US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lang="zh-CN" altLang="en-US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 (4)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会读：</a:t>
            </a:r>
            <a:r>
              <a:rPr altLang="zh-CN" sz="2400" b="1" kern="0">
                <a:solidFill>
                  <a:prstClr val="black"/>
                </a:solidFill>
                <a:latin typeface="宋体" pitchFamily="2" charset="-122"/>
                <a:ea typeface="Times New Roman" panose="02020603050405020304"/>
              </a:rPr>
              <a:t> 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待温度计示数稳定后再读数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. 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读数时玻璃泡不能离开被测物体，视线要与温度计内</a:t>
            </a:r>
            <a:endParaRPr lang="en-US" altLang="zh-CN" sz="2400" b="1" kern="0">
              <a:solidFill>
                <a:prstClr val="black"/>
              </a:solidFill>
              <a:latin typeface="Times New Roman"/>
            </a:endParaRPr>
          </a:p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	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液面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________(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如图中视线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B)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。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sp>
        <p:nvSpPr>
          <p:cNvPr id="11266" name="矩形 15"/>
          <p:cNvSpPr/>
          <p:nvPr/>
        </p:nvSpPr>
        <p:spPr>
          <a:xfrm>
            <a:off x="1835150" y="3363913"/>
            <a:ext cx="803275" cy="461962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altLang="zh-CN" sz="2400" b="1" kern="0">
                <a:solidFill>
                  <a:srgbClr val="C00000"/>
                </a:solidFill>
                <a:latin typeface="Times New Roman" pitchFamily="18" charset="0"/>
              </a:rPr>
              <a:t>相平</a:t>
            </a:r>
            <a:endParaRPr kern="0">
              <a:solidFill>
                <a:prstClr val="black"/>
              </a:solidFill>
            </a:endParaRPr>
          </a:p>
        </p:txBody>
      </p:sp>
      <p:pic>
        <p:nvPicPr>
          <p:cNvPr id="11267" name="Picture 2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53313"/>
          <a:stretch>
            <a:fillRect/>
          </a:stretch>
        </p:blipFill>
        <p:spPr>
          <a:xfrm>
            <a:off x="1673225" y="771525"/>
            <a:ext cx="2460625" cy="1519238"/>
          </a:xfrm>
          <a:prstGeom prst="rect">
            <a:avLst/>
          </a:prstGeom>
          <a:noFill/>
          <a:ln>
            <a:noFill/>
            <a:miter lim="800000"/>
          </a:ln>
        </p:spPr>
      </p:pic>
      <p:pic>
        <p:nvPicPr>
          <p:cNvPr id="11268" name="Picture 2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43810"/>
          <a:stretch>
            <a:fillRect/>
          </a:stretch>
        </p:blipFill>
        <p:spPr>
          <a:xfrm>
            <a:off x="4630738" y="484188"/>
            <a:ext cx="2462212" cy="1827212"/>
          </a:xfrm>
          <a:prstGeom prst="rect">
            <a:avLst/>
          </a:prstGeom>
          <a:noFill/>
          <a:ln>
            <a:noFill/>
            <a:miter lim="800000"/>
          </a:ln>
        </p:spPr>
      </p:pic>
      <p:pic>
        <p:nvPicPr>
          <p:cNvPr id="11269" name="Picture 3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84888" y="2797175"/>
            <a:ext cx="2282825" cy="1731963"/>
          </a:xfrm>
          <a:prstGeom prst="rect">
            <a:avLst/>
          </a:prstGeom>
          <a:noFill/>
          <a:ln>
            <a:noFill/>
            <a:miter lim="800000"/>
          </a:ln>
        </p:spPr>
      </p:pic>
    </p:spTree>
    <p:extLst>
      <p:ext uri="{BB962C8B-B14F-4D97-AF65-F5344CB8AC3E}">
        <p14:creationId xmlns:p14="http://schemas.microsoft.com/office/powerpoint/2010/main" val="156359296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 fill="hold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ext Box 22"/>
          <p:cNvSpPr txBox="1">
            <a:spLocks noChangeArrowheads="1"/>
          </p:cNvSpPr>
          <p:nvPr/>
        </p:nvSpPr>
        <p:spPr bwMode="auto">
          <a:xfrm>
            <a:off x="534988" y="484188"/>
            <a:ext cx="8115300" cy="2236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 anchorCtr="0">
            <a:spAutoFit/>
          </a:bodyPr>
          <a:lstStyle>
            <a:defPPr>
              <a:defRPr lang="zh-CN"/>
            </a:defPPr>
            <a:lvl1pPr marL="539750" indent="-53975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lang="zh-CN" altLang="en-US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lang="zh-CN" altLang="en-US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lang="zh-CN" altLang="en-US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lang="zh-CN" altLang="en-US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(5)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会记：</a:t>
            </a:r>
            <a:r>
              <a:rPr altLang="zh-CN" sz="2400" b="1" kern="0">
                <a:solidFill>
                  <a:prstClr val="black"/>
                </a:solidFill>
                <a:latin typeface="宋体" pitchFamily="2" charset="-122"/>
                <a:ea typeface="Times New Roman" panose="02020603050405020304"/>
              </a:rPr>
              <a:t> 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记录结果由数值和单位两部分构成。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(6)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会误差分析：</a:t>
            </a:r>
            <a:r>
              <a:rPr altLang="zh-CN" sz="2400" b="1" kern="0">
                <a:solidFill>
                  <a:prstClr val="black"/>
                </a:solidFill>
                <a:latin typeface="宋体" pitchFamily="2" charset="-122"/>
                <a:ea typeface="Times New Roman" panose="02020603050405020304"/>
              </a:rPr>
              <a:t> 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测量物体温度时应多次测量求平均值，减少误差。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6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．温度计的分类及比较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graphicFrame>
        <p:nvGraphicFramePr>
          <p:cNvPr id="13314" name="表格 7"/>
          <p:cNvGraphicFramePr>
            <a:graphicFrameLocks noGrp="1"/>
          </p:cNvGraphicFramePr>
          <p:nvPr/>
        </p:nvGraphicFramePr>
        <p:xfrm>
          <a:off x="971550" y="2814637"/>
          <a:ext cx="7561262" cy="1628775"/>
        </p:xfrm>
        <a:graphic>
          <a:graphicData uri="http://schemas.openxmlformats.org/drawingml/2006/table">
            <a:tbl>
              <a:tblPr/>
              <a:tblGrid>
                <a:gridCol w="1511300"/>
                <a:gridCol w="2017712"/>
                <a:gridCol w="2016125"/>
                <a:gridCol w="2016125"/>
              </a:tblGrid>
              <a:tr h="542925"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spcAft>
                          <a:spcPct val="0"/>
                        </a:spcAft>
                      </a:pPr>
                      <a:r>
                        <a:rPr lang="en-US" altLang="zh-CN" sz="2400" b="1">
                          <a:latin typeface="Times New Roman"/>
                        </a:rPr>
                        <a:t> 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21213" marR="21213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实验用温度计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21213" marR="21213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寒暑表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21213" marR="21213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体温计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21213" marR="21213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</a:tr>
              <a:tr h="542925"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用途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21213" marR="21213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测物体温度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21213" marR="21213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测室温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21213" marR="21213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测体温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21213" marR="21213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</a:tr>
              <a:tr h="542925"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量程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21213" marR="21213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－</a:t>
                      </a:r>
                      <a:r>
                        <a:rPr lang="en-US" altLang="zh-CN" sz="2400" b="1">
                          <a:latin typeface="Times New Roman"/>
                        </a:rPr>
                        <a:t>20</a:t>
                      </a:r>
                      <a:r>
                        <a:rPr lang="zh-CN" altLang="zh-CN" sz="2400" b="1">
                          <a:latin typeface="宋体" pitchFamily="2" charset="-122"/>
                          <a:ea typeface="宋体" pitchFamily="2" charset="-122"/>
                        </a:rPr>
                        <a:t>℃</a:t>
                      </a: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～</a:t>
                      </a:r>
                      <a:r>
                        <a:rPr lang="en-US" altLang="zh-CN" sz="2400" b="1">
                          <a:latin typeface="Times New Roman"/>
                        </a:rPr>
                        <a:t>110</a:t>
                      </a:r>
                      <a:r>
                        <a:rPr lang="zh-CN" altLang="zh-CN" sz="2400" b="1">
                          <a:latin typeface="宋体" pitchFamily="2" charset="-122"/>
                          <a:ea typeface="宋体" pitchFamily="2" charset="-122"/>
                        </a:rPr>
                        <a:t>℃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21213" marR="21213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－</a:t>
                      </a:r>
                      <a:r>
                        <a:rPr lang="en-US" altLang="zh-CN" sz="2400" b="1">
                          <a:latin typeface="Times New Roman"/>
                        </a:rPr>
                        <a:t>30</a:t>
                      </a:r>
                      <a:r>
                        <a:rPr lang="zh-CN" altLang="zh-CN" sz="2400" b="1">
                          <a:latin typeface="宋体" pitchFamily="2" charset="-122"/>
                          <a:ea typeface="宋体" pitchFamily="2" charset="-122"/>
                        </a:rPr>
                        <a:t>℃</a:t>
                      </a: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～</a:t>
                      </a:r>
                      <a:r>
                        <a:rPr lang="en-US" altLang="zh-CN" sz="2400" b="1">
                          <a:latin typeface="Times New Roman"/>
                        </a:rPr>
                        <a:t>50</a:t>
                      </a:r>
                      <a:r>
                        <a:rPr lang="zh-CN" altLang="zh-CN" sz="2400" b="1">
                          <a:latin typeface="宋体" pitchFamily="2" charset="-122"/>
                          <a:ea typeface="宋体" pitchFamily="2" charset="-122"/>
                        </a:rPr>
                        <a:t>℃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21213" marR="21213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spcAft>
                          <a:spcPct val="0"/>
                        </a:spcAft>
                      </a:pPr>
                      <a:r>
                        <a:rPr lang="en-US" altLang="zh-CN" sz="2400" b="1">
                          <a:latin typeface="Times New Roman"/>
                        </a:rPr>
                        <a:t>35</a:t>
                      </a:r>
                      <a:r>
                        <a:rPr lang="zh-CN" altLang="zh-CN" sz="2400" b="1">
                          <a:latin typeface="宋体" pitchFamily="2" charset="-122"/>
                          <a:ea typeface="宋体" pitchFamily="2" charset="-122"/>
                        </a:rPr>
                        <a:t>℃</a:t>
                      </a: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～</a:t>
                      </a:r>
                      <a:r>
                        <a:rPr lang="en-US" altLang="zh-CN" sz="2400" b="1">
                          <a:latin typeface="Times New Roman"/>
                        </a:rPr>
                        <a:t>42</a:t>
                      </a:r>
                      <a:r>
                        <a:rPr lang="zh-CN" altLang="zh-CN" sz="2400" b="1">
                          <a:latin typeface="宋体" pitchFamily="2" charset="-122"/>
                          <a:ea typeface="宋体" pitchFamily="2" charset="-122"/>
                        </a:rPr>
                        <a:t>℃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21213" marR="21213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23230472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361" name="表格 2"/>
          <p:cNvGraphicFramePr>
            <a:graphicFrameLocks noGrp="1"/>
          </p:cNvGraphicFramePr>
          <p:nvPr/>
        </p:nvGraphicFramePr>
        <p:xfrm>
          <a:off x="1044575" y="627062"/>
          <a:ext cx="7704138" cy="3760724"/>
        </p:xfrm>
        <a:graphic>
          <a:graphicData uri="http://schemas.openxmlformats.org/drawingml/2006/table">
            <a:tbl>
              <a:tblPr/>
              <a:tblGrid>
                <a:gridCol w="1641475"/>
                <a:gridCol w="1889125"/>
                <a:gridCol w="1747838"/>
                <a:gridCol w="2425700"/>
              </a:tblGrid>
              <a:tr h="468312"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lnSpc>
                          <a:spcPct val="120000"/>
                        </a:lnSpc>
                        <a:spcAft>
                          <a:spcPct val="0"/>
                        </a:spcAft>
                      </a:pPr>
                      <a:r>
                        <a:rPr lang="en-US" altLang="zh-CN" sz="2400" b="1">
                          <a:latin typeface="Times New Roman"/>
                        </a:rPr>
                        <a:t> 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21213" marR="21213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lnSpc>
                          <a:spcPct val="120000"/>
                        </a:lnSpc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实验用温度计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21213" marR="21213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lnSpc>
                          <a:spcPct val="120000"/>
                        </a:lnSpc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寒暑表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21213" marR="21213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lnSpc>
                          <a:spcPct val="120000"/>
                        </a:lnSpc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体温计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21213" marR="21213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</a:tr>
              <a:tr h="439738"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lnSpc>
                          <a:spcPct val="120000"/>
                        </a:lnSpc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分度值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21213" marR="21213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lnSpc>
                          <a:spcPct val="120000"/>
                        </a:lnSpc>
                        <a:spcAft>
                          <a:spcPct val="0"/>
                        </a:spcAft>
                      </a:pPr>
                      <a:r>
                        <a:rPr lang="en-US" altLang="zh-CN" sz="2400" b="1">
                          <a:latin typeface="Times New Roman"/>
                        </a:rPr>
                        <a:t>1</a:t>
                      </a:r>
                      <a:r>
                        <a:rPr lang="zh-CN" altLang="zh-CN" sz="2400" b="1">
                          <a:latin typeface="宋体" pitchFamily="2" charset="-122"/>
                          <a:ea typeface="宋体" pitchFamily="2" charset="-122"/>
                        </a:rPr>
                        <a:t>℃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21213" marR="21213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lnSpc>
                          <a:spcPct val="120000"/>
                        </a:lnSpc>
                        <a:spcAft>
                          <a:spcPct val="0"/>
                        </a:spcAft>
                      </a:pPr>
                      <a:r>
                        <a:rPr lang="en-US" altLang="zh-CN" sz="2400" b="1">
                          <a:latin typeface="Times New Roman"/>
                        </a:rPr>
                        <a:t>1</a:t>
                      </a:r>
                      <a:r>
                        <a:rPr lang="zh-CN" altLang="zh-CN" sz="2400" b="1">
                          <a:latin typeface="宋体" pitchFamily="2" charset="-122"/>
                          <a:ea typeface="宋体" pitchFamily="2" charset="-122"/>
                        </a:rPr>
                        <a:t>℃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21213" marR="21213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lnSpc>
                          <a:spcPct val="120000"/>
                        </a:lnSpc>
                        <a:spcAft>
                          <a:spcPct val="0"/>
                        </a:spcAft>
                      </a:pPr>
                      <a:r>
                        <a:rPr lang="en-US" altLang="zh-CN" sz="2400" b="1">
                          <a:latin typeface="Times New Roman"/>
                        </a:rPr>
                        <a:t>0.1</a:t>
                      </a:r>
                      <a:r>
                        <a:rPr lang="zh-CN" altLang="zh-CN" sz="2400" b="1">
                          <a:latin typeface="宋体" pitchFamily="2" charset="-122"/>
                          <a:ea typeface="宋体" pitchFamily="2" charset="-122"/>
                        </a:rPr>
                        <a:t>℃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21213" marR="21213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</a:tr>
              <a:tr h="876300"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lnSpc>
                          <a:spcPct val="120000"/>
                        </a:lnSpc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所用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  <a:p>
                      <a:pPr marL="358775" lvl="0" indent="-358775" algn="ctr">
                        <a:lnSpc>
                          <a:spcPct val="120000"/>
                        </a:lnSpc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液体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21213" marR="21213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lnSpc>
                          <a:spcPct val="120000"/>
                        </a:lnSpc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水银或</a:t>
                      </a:r>
                      <a:endParaRPr lang="en-US" altLang="zh-CN" sz="2400" b="1">
                        <a:latin typeface="Times New Roman"/>
                      </a:endParaRPr>
                    </a:p>
                    <a:p>
                      <a:pPr marL="358775" lvl="0" indent="-358775" algn="ctr">
                        <a:lnSpc>
                          <a:spcPct val="120000"/>
                        </a:lnSpc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煤油</a:t>
                      </a:r>
                      <a:r>
                        <a:rPr lang="en-US" altLang="zh-CN" sz="2400" b="1">
                          <a:latin typeface="Times New Roman"/>
                        </a:rPr>
                        <a:t>(</a:t>
                      </a: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红</a:t>
                      </a:r>
                      <a:r>
                        <a:rPr lang="en-US" altLang="zh-CN" sz="2400" b="1">
                          <a:latin typeface="Times New Roman"/>
                        </a:rPr>
                        <a:t>)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21213" marR="21213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lnSpc>
                          <a:spcPct val="120000"/>
                        </a:lnSpc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酒精</a:t>
                      </a:r>
                      <a:r>
                        <a:rPr lang="en-US" altLang="zh-CN" sz="2400" b="1">
                          <a:latin typeface="Times New Roman"/>
                        </a:rPr>
                        <a:t>(</a:t>
                      </a: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红</a:t>
                      </a:r>
                      <a:r>
                        <a:rPr lang="en-US" altLang="zh-CN" sz="2400" b="1">
                          <a:latin typeface="Times New Roman"/>
                        </a:rPr>
                        <a:t>)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21213" marR="21213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lnSpc>
                          <a:spcPct val="120000"/>
                        </a:lnSpc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水银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21213" marR="21213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</a:tr>
              <a:tr h="877888"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lnSpc>
                          <a:spcPct val="120000"/>
                        </a:lnSpc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特殊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  <a:p>
                      <a:pPr marL="358775" lvl="0" indent="-358775" algn="ctr">
                        <a:lnSpc>
                          <a:spcPct val="120000"/>
                        </a:lnSpc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构造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21213" marR="21213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 gridSpan="2"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lnSpc>
                          <a:spcPct val="120000"/>
                        </a:lnSpc>
                        <a:spcAft>
                          <a:spcPct val="0"/>
                        </a:spcAft>
                      </a:pPr>
                      <a:r>
                        <a:rPr lang="en-US" altLang="zh-CN" sz="2400" b="1">
                          <a:latin typeface="Times New Roman"/>
                        </a:rPr>
                        <a:t>————————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21213" marR="21213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lnR w="12700"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lnSpc>
                          <a:spcPct val="120000"/>
                        </a:lnSpc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玻璃泡上方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  <a:p>
                      <a:pPr marL="358775" lvl="0" indent="-358775" algn="ctr">
                        <a:lnSpc>
                          <a:spcPct val="120000"/>
                        </a:lnSpc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有缩口　　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21213" marR="21213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</a:tr>
              <a:tr h="1096962"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lnSpc>
                          <a:spcPct val="120000"/>
                        </a:lnSpc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使用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  <a:p>
                      <a:pPr marL="358775" lvl="0" indent="-358775" algn="ctr">
                        <a:lnSpc>
                          <a:spcPct val="120000"/>
                        </a:lnSpc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方法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21213" marR="21213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 gridSpan="2"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lnSpc>
                          <a:spcPct val="120000"/>
                        </a:lnSpc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使用时不能甩，测物体时不能离开物体读数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21213" marR="21213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lnR w="12700"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lnSpc>
                          <a:spcPct val="120000"/>
                        </a:lnSpc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使用前甩，可离开人体读数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21213" marR="21213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15391" name="Picture 7" descr="C:\Users\Administrator\Desktop\习题课件\返回框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50225" y="4156075"/>
            <a:ext cx="669925" cy="669925"/>
          </a:xfrm>
          <a:prstGeom prst="rect">
            <a:avLst/>
          </a:prstGeom>
          <a:noFill/>
          <a:ln>
            <a:noFill/>
            <a:miter lim="800000"/>
          </a:ln>
        </p:spPr>
      </p:pic>
    </p:spTree>
    <p:extLst>
      <p:ext uri="{BB962C8B-B14F-4D97-AF65-F5344CB8AC3E}">
        <p14:creationId xmlns:p14="http://schemas.microsoft.com/office/powerpoint/2010/main" val="3687121594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ext Box 22"/>
          <p:cNvSpPr txBox="1">
            <a:spLocks noChangeArrowheads="1"/>
          </p:cNvSpPr>
          <p:nvPr/>
        </p:nvSpPr>
        <p:spPr bwMode="auto">
          <a:xfrm>
            <a:off x="534988" y="1276350"/>
            <a:ext cx="8115300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 anchorCtr="0">
            <a:spAutoFit/>
          </a:bodyPr>
          <a:lstStyle>
            <a:defPPr>
              <a:defRPr lang="zh-CN"/>
            </a:defPPr>
            <a:lvl1pPr marL="539750" indent="-53975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lang="zh-CN" altLang="en-US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lang="zh-CN" altLang="en-US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lang="zh-CN" altLang="en-US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lang="zh-CN" altLang="en-US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1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．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“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白气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”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是温度高</a:t>
            </a:r>
            <a:endParaRPr lang="en-US" altLang="zh-CN" sz="2400" b="1" kern="0">
              <a:solidFill>
                <a:prstClr val="black"/>
              </a:solidFill>
              <a:latin typeface="Times New Roman"/>
            </a:endParaRPr>
          </a:p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	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的水蒸气液化形</a:t>
            </a:r>
            <a:endParaRPr lang="en-US" altLang="zh-CN" sz="2400" b="1" kern="0">
              <a:solidFill>
                <a:prstClr val="black"/>
              </a:solidFill>
              <a:latin typeface="Times New Roman"/>
            </a:endParaRPr>
          </a:p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	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成小水滴。例如：</a:t>
            </a:r>
            <a:endParaRPr lang="en-US" altLang="zh-CN" sz="2400" b="1" kern="0">
              <a:solidFill>
                <a:prstClr val="black"/>
              </a:solidFill>
              <a:latin typeface="Times New Roman"/>
            </a:endParaRPr>
          </a:p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	</a:t>
            </a:r>
            <a:r>
              <a:rPr altLang="zh-CN" sz="2400" b="1" kern="0">
                <a:solidFill>
                  <a:prstClr val="black"/>
                </a:solidFill>
                <a:latin typeface="宋体" pitchFamily="2" charset="-122"/>
                <a:ea typeface="Times New Roman" panose="02020603050405020304"/>
              </a:rPr>
              <a:t> 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冬天口中呼出的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“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白气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”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是口中呼出的水蒸气遇冷液化形成的小水滴。茶壶冒出的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“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白气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”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是周围空气中的水蒸气遇冷液化形成的小水滴。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sp>
        <p:nvSpPr>
          <p:cNvPr id="17410" name="矩形 15"/>
          <p:cNvSpPr>
            <a:spLocks noChangeArrowheads="1"/>
          </p:cNvSpPr>
          <p:nvPr/>
        </p:nvSpPr>
        <p:spPr bwMode="auto">
          <a:xfrm>
            <a:off x="539750" y="614363"/>
            <a:ext cx="6985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sz="2400" b="1" kern="0">
                <a:solidFill>
                  <a:srgbClr val="E46C0A"/>
                </a:solidFill>
                <a:latin typeface="Times New Roman" pitchFamily="18" charset="0"/>
              </a:rPr>
              <a:t>知识点</a:t>
            </a:r>
            <a:r>
              <a:rPr lang="en-US" altLang="zh-CN" sz="2400" b="1" kern="0">
                <a:solidFill>
                  <a:srgbClr val="E46C0A"/>
                </a:solidFill>
                <a:latin typeface="Times New Roman" pitchFamily="18" charset="0"/>
              </a:rPr>
              <a:t>2   </a:t>
            </a:r>
            <a:r>
              <a:rPr sz="2400" b="1" kern="0">
                <a:solidFill>
                  <a:srgbClr val="E46C0A"/>
                </a:solidFill>
                <a:latin typeface="Times New Roman" pitchFamily="18" charset="0"/>
              </a:rPr>
              <a:t>“三”态“六”变化</a:t>
            </a:r>
          </a:p>
        </p:txBody>
      </p:sp>
      <p:pic>
        <p:nvPicPr>
          <p:cNvPr id="17411" name="Picture 10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03575" y="838200"/>
            <a:ext cx="4765675" cy="2165350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17412" name="矩形 12"/>
          <p:cNvSpPr/>
          <p:nvPr/>
        </p:nvSpPr>
        <p:spPr>
          <a:xfrm>
            <a:off x="4105275" y="1208088"/>
            <a:ext cx="727075" cy="414337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altLang="zh-CN" sz="2100" b="1" kern="0">
                <a:solidFill>
                  <a:srgbClr val="C00000"/>
                </a:solidFill>
                <a:latin typeface="Times New Roman" pitchFamily="18" charset="0"/>
              </a:rPr>
              <a:t>熔化</a:t>
            </a:r>
            <a:endParaRPr sz="2100" kern="0">
              <a:solidFill>
                <a:prstClr val="black"/>
              </a:solidFill>
            </a:endParaRPr>
          </a:p>
        </p:txBody>
      </p:sp>
      <p:sp>
        <p:nvSpPr>
          <p:cNvPr id="17413" name="矩形 13"/>
          <p:cNvSpPr/>
          <p:nvPr/>
        </p:nvSpPr>
        <p:spPr>
          <a:xfrm>
            <a:off x="6137275" y="1201738"/>
            <a:ext cx="725488" cy="41592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sz="2100" b="1" kern="0">
                <a:solidFill>
                  <a:srgbClr val="C00000"/>
                </a:solidFill>
                <a:latin typeface="Times New Roman" pitchFamily="18" charset="0"/>
              </a:rPr>
              <a:t>汽化</a:t>
            </a:r>
            <a:endParaRPr sz="2100" kern="0">
              <a:solidFill>
                <a:prstClr val="black"/>
              </a:solidFill>
            </a:endParaRPr>
          </a:p>
        </p:txBody>
      </p:sp>
      <p:sp>
        <p:nvSpPr>
          <p:cNvPr id="17414" name="矩形 14"/>
          <p:cNvSpPr/>
          <p:nvPr/>
        </p:nvSpPr>
        <p:spPr>
          <a:xfrm>
            <a:off x="4248150" y="2211388"/>
            <a:ext cx="455613" cy="41592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sz="2100" b="1" kern="0">
                <a:solidFill>
                  <a:srgbClr val="C00000"/>
                </a:solidFill>
                <a:latin typeface="Times New Roman" pitchFamily="18" charset="0"/>
              </a:rPr>
              <a:t>放</a:t>
            </a:r>
            <a:endParaRPr sz="2100" kern="0">
              <a:solidFill>
                <a:prstClr val="black"/>
              </a:solidFill>
            </a:endParaRPr>
          </a:p>
        </p:txBody>
      </p:sp>
      <p:sp>
        <p:nvSpPr>
          <p:cNvPr id="17415" name="矩形 15"/>
          <p:cNvSpPr/>
          <p:nvPr/>
        </p:nvSpPr>
        <p:spPr>
          <a:xfrm>
            <a:off x="5013325" y="2584450"/>
            <a:ext cx="727075" cy="41592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sz="2100" b="1" kern="0">
                <a:solidFill>
                  <a:srgbClr val="C00000"/>
                </a:solidFill>
                <a:latin typeface="Times New Roman" pitchFamily="18" charset="0"/>
              </a:rPr>
              <a:t>凝华</a:t>
            </a:r>
            <a:endParaRPr sz="2100" ker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886938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 fill="hold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 fill="hold"/>
                                        <p:tgtEl>
                                          <p:spTgt spid="17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 fill="hold"/>
                                        <p:tgtEl>
                                          <p:spTgt spid="17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 fill="hold"/>
                                        <p:tgtEl>
                                          <p:spTgt spid="17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2" grpId="0"/>
      <p:bldP spid="17413" grpId="0"/>
      <p:bldP spid="17414" grpId="0"/>
      <p:bldP spid="174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6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92338" y="1279525"/>
            <a:ext cx="6265862" cy="3452813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19458" name="Text Box 22"/>
          <p:cNvSpPr txBox="1">
            <a:spLocks noChangeArrowheads="1"/>
          </p:cNvSpPr>
          <p:nvPr/>
        </p:nvSpPr>
        <p:spPr bwMode="auto">
          <a:xfrm>
            <a:off x="534988" y="771525"/>
            <a:ext cx="8115300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 anchorCtr="0">
            <a:spAutoFit/>
          </a:bodyPr>
          <a:lstStyle>
            <a:defPPr>
              <a:defRPr lang="zh-CN"/>
            </a:defPPr>
            <a:lvl1pPr marL="539750" indent="-53975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lang="zh-CN" altLang="en-US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lang="zh-CN" altLang="en-US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lang="zh-CN" altLang="en-US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lang="zh-CN" altLang="en-US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2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．汽化的两种方法：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 ________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与沸腾；液化的两种方法：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 __________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、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__________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。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3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．自然界</a:t>
            </a:r>
            <a:endParaRPr lang="en-US" altLang="zh-CN" sz="2400" b="1" kern="0">
              <a:solidFill>
                <a:prstClr val="black"/>
              </a:solidFill>
              <a:latin typeface="Times New Roman"/>
            </a:endParaRPr>
          </a:p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	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中水的</a:t>
            </a:r>
            <a:endParaRPr lang="en-US" altLang="zh-CN" sz="2400" b="1" kern="0">
              <a:solidFill>
                <a:prstClr val="black"/>
              </a:solidFill>
              <a:latin typeface="Times New Roman"/>
            </a:endParaRPr>
          </a:p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	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物态变</a:t>
            </a:r>
            <a:endParaRPr lang="en-US" altLang="zh-CN" sz="2400" b="1" kern="0">
              <a:solidFill>
                <a:prstClr val="black"/>
              </a:solidFill>
              <a:latin typeface="Times New Roman"/>
            </a:endParaRPr>
          </a:p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	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化现象：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 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sp>
        <p:nvSpPr>
          <p:cNvPr id="19459" name="矩形 3"/>
          <p:cNvSpPr/>
          <p:nvPr/>
        </p:nvSpPr>
        <p:spPr>
          <a:xfrm>
            <a:off x="989013" y="1416050"/>
            <a:ext cx="1422400" cy="4603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altLang="zh-CN" sz="2400" b="1" kern="0">
                <a:solidFill>
                  <a:srgbClr val="C00000"/>
                </a:solidFill>
                <a:latin typeface="Times New Roman" pitchFamily="18" charset="0"/>
              </a:rPr>
              <a:t>降低温度</a:t>
            </a:r>
            <a:endParaRPr kern="0">
              <a:solidFill>
                <a:prstClr val="black"/>
              </a:solidFill>
            </a:endParaRPr>
          </a:p>
        </p:txBody>
      </p:sp>
      <p:sp>
        <p:nvSpPr>
          <p:cNvPr id="19460" name="矩形 6"/>
          <p:cNvSpPr/>
          <p:nvPr/>
        </p:nvSpPr>
        <p:spPr>
          <a:xfrm>
            <a:off x="3924300" y="842963"/>
            <a:ext cx="803275" cy="461962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altLang="zh-CN" sz="2400" b="1" kern="0">
                <a:solidFill>
                  <a:srgbClr val="C00000"/>
                </a:solidFill>
                <a:latin typeface="Times New Roman" pitchFamily="18" charset="0"/>
              </a:rPr>
              <a:t>蒸发</a:t>
            </a:r>
            <a:endParaRPr kern="0">
              <a:solidFill>
                <a:prstClr val="black"/>
              </a:solidFill>
            </a:endParaRPr>
          </a:p>
        </p:txBody>
      </p:sp>
      <p:sp>
        <p:nvSpPr>
          <p:cNvPr id="19461" name="矩形 7"/>
          <p:cNvSpPr/>
          <p:nvPr/>
        </p:nvSpPr>
        <p:spPr>
          <a:xfrm>
            <a:off x="2771775" y="1416050"/>
            <a:ext cx="1422400" cy="4603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altLang="zh-CN" sz="2400" b="1" kern="0">
                <a:solidFill>
                  <a:srgbClr val="C00000"/>
                </a:solidFill>
                <a:latin typeface="Times New Roman" pitchFamily="18" charset="0"/>
              </a:rPr>
              <a:t>压缩体积</a:t>
            </a:r>
            <a:endParaRPr ker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154771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 fill="hold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 fill="hold"/>
                                        <p:tgtEl>
                                          <p:spTgt spid="19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 fill="hold"/>
                                        <p:tgtEl>
                                          <p:spTgt spid="19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/>
      <p:bldP spid="19460" grpId="0"/>
      <p:bldP spid="1946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ext Box 22"/>
          <p:cNvSpPr txBox="1">
            <a:spLocks noChangeArrowheads="1"/>
          </p:cNvSpPr>
          <p:nvPr/>
        </p:nvSpPr>
        <p:spPr bwMode="auto">
          <a:xfrm>
            <a:off x="534988" y="555625"/>
            <a:ext cx="811530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 anchorCtr="0">
            <a:spAutoFit/>
          </a:bodyPr>
          <a:lstStyle>
            <a:defPPr>
              <a:defRPr lang="zh-CN"/>
            </a:defPPr>
            <a:lvl1pPr marL="539750" indent="-53975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lang="zh-CN" altLang="en-US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lang="zh-CN" altLang="en-US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lang="zh-CN" altLang="en-US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lang="zh-CN" altLang="en-US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4.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汽化的两种方式对比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pic>
        <p:nvPicPr>
          <p:cNvPr id="21506" name="Picture 7" descr="C:\Users\Administrator\Desktop\习题课件\返回框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01013" y="4122738"/>
            <a:ext cx="669925" cy="669925"/>
          </a:xfrm>
          <a:prstGeom prst="rect">
            <a:avLst/>
          </a:prstGeom>
          <a:noFill/>
          <a:ln>
            <a:noFill/>
            <a:miter lim="800000"/>
          </a:ln>
        </p:spPr>
      </p:pic>
      <p:graphicFrame>
        <p:nvGraphicFramePr>
          <p:cNvPr id="21507" name="表格 4"/>
          <p:cNvGraphicFramePr>
            <a:graphicFrameLocks noGrp="1"/>
          </p:cNvGraphicFramePr>
          <p:nvPr/>
        </p:nvGraphicFramePr>
        <p:xfrm>
          <a:off x="1835150" y="1231900"/>
          <a:ext cx="5545138" cy="2996565"/>
        </p:xfrm>
        <a:graphic>
          <a:graphicData uri="http://schemas.openxmlformats.org/drawingml/2006/table">
            <a:tbl>
              <a:tblPr/>
              <a:tblGrid>
                <a:gridCol w="1933575"/>
                <a:gridCol w="1597025"/>
                <a:gridCol w="2014538"/>
              </a:tblGrid>
              <a:tr h="549275"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en-US" altLang="zh-CN" sz="2400" b="1">
                          <a:latin typeface="Times New Roman"/>
                        </a:rPr>
                        <a:t> 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42426" marR="42426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蒸发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42426" marR="42426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沸腾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42426" marR="42426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</a:tr>
              <a:tr h="674688"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部位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42426" marR="42426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液体表面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42426" marR="42426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表面和内部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42426" marR="42426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</a:tr>
              <a:tr h="547688"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程度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42426" marR="42426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缓慢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42426" marR="42426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剧烈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42426" marR="42426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</a:tr>
              <a:tr h="674688"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温度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42426" marR="42426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任何温度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42426" marR="42426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特定温度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42426" marR="42426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</a:tr>
              <a:tr h="549275"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有无气泡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42426" marR="42426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无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42426" marR="42426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大量气泡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42426" marR="42426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06612526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553" name="表格 3"/>
          <p:cNvGraphicFramePr>
            <a:graphicFrameLocks noGrp="1"/>
          </p:cNvGraphicFramePr>
          <p:nvPr/>
        </p:nvGraphicFramePr>
        <p:xfrm>
          <a:off x="684212" y="992188"/>
          <a:ext cx="7777162" cy="3600450"/>
        </p:xfrm>
        <a:graphic>
          <a:graphicData uri="http://schemas.openxmlformats.org/drawingml/2006/table">
            <a:tbl>
              <a:tblPr/>
              <a:tblGrid>
                <a:gridCol w="504825"/>
                <a:gridCol w="431800"/>
                <a:gridCol w="4103688"/>
                <a:gridCol w="2736850"/>
              </a:tblGrid>
              <a:tr h="509588">
                <a:tc gridSpan="2"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项目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28284" marR="28284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lnR w="12700"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晶体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28284" marR="28284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非晶体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28284" marR="28284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</a:tr>
              <a:tr h="1290638">
                <a:tc rowSpan="2"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熔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  <a:p>
                      <a:pPr marL="358775" lvl="0" indent="-358775" algn="ctr"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化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28284" marR="28284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图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  <a:p>
                      <a:pPr marL="358775" lvl="0" indent="-358775" algn="ctr"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像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28284" marR="28284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spcAft>
                          <a:spcPct val="0"/>
                        </a:spcAft>
                      </a:pP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28284" marR="28284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spcAft>
                          <a:spcPct val="0"/>
                        </a:spcAft>
                      </a:pP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28284" marR="28284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</a:tr>
              <a:tr h="1800225">
                <a:tc vMerge="1">
                  <a:txBody>
                    <a:bodyPr/>
                    <a:lstStyle/>
                    <a:p>
                      <a:endParaRPr/>
                    </a:p>
                  </a:txBody>
                  <a:tcPr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B w="12700">
                      <a:round/>
                    </a:lnB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性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  <a:p>
                      <a:pPr marL="358775" lvl="0" indent="-358775" algn="ctr"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质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28284" marR="28284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spcAft>
                          <a:spcPct val="0"/>
                        </a:spcAft>
                      </a:pPr>
                      <a:r>
                        <a:rPr lang="en-US" altLang="zh-CN" sz="2400" b="1" i="1">
                          <a:latin typeface="Times New Roman"/>
                        </a:rPr>
                        <a:t>   AB</a:t>
                      </a: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段为</a:t>
                      </a:r>
                      <a:r>
                        <a:rPr lang="en-US" altLang="zh-CN" sz="2400" b="1">
                          <a:latin typeface="Times New Roman"/>
                        </a:rPr>
                        <a:t>______</a:t>
                      </a: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态，吸热升温，</a:t>
                      </a:r>
                      <a:r>
                        <a:rPr lang="en-US" altLang="zh-CN" sz="2400" b="1" i="1">
                          <a:latin typeface="Times New Roman"/>
                        </a:rPr>
                        <a:t>BC</a:t>
                      </a: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段为</a:t>
                      </a:r>
                      <a:r>
                        <a:rPr lang="en-US" altLang="zh-CN" sz="2400" b="1">
                          <a:latin typeface="Times New Roman"/>
                        </a:rPr>
                        <a:t>__________</a:t>
                      </a: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态，吸热温度不变，</a:t>
                      </a:r>
                      <a:r>
                        <a:rPr lang="en-US" altLang="zh-CN" sz="2400" b="1" i="1">
                          <a:latin typeface="Times New Roman"/>
                        </a:rPr>
                        <a:t>CD</a:t>
                      </a: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段为</a:t>
                      </a:r>
                      <a:r>
                        <a:rPr lang="en-US" altLang="zh-CN" sz="2400" b="1">
                          <a:latin typeface="Times New Roman"/>
                        </a:rPr>
                        <a:t>______</a:t>
                      </a: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态，吸热升温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28284" marR="28284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吸热熔化，温度</a:t>
                      </a:r>
                      <a:r>
                        <a:rPr lang="en-US" altLang="zh-CN" sz="2400" b="1">
                          <a:latin typeface="Times New Roman"/>
                        </a:rPr>
                        <a:t>______</a:t>
                      </a: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，</a:t>
                      </a:r>
                      <a:r>
                        <a:rPr lang="en-US" altLang="zh-CN" sz="2400" b="1">
                          <a:latin typeface="Times New Roman"/>
                        </a:rPr>
                        <a:t>______</a:t>
                      </a: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固定熔点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28284" marR="28284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3573" name="矩形 15"/>
          <p:cNvSpPr>
            <a:spLocks noChangeArrowheads="1"/>
          </p:cNvSpPr>
          <p:nvPr/>
        </p:nvSpPr>
        <p:spPr bwMode="auto">
          <a:xfrm>
            <a:off x="539750" y="555625"/>
            <a:ext cx="6985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sz="2400" b="1" kern="0">
                <a:solidFill>
                  <a:srgbClr val="E46C0A"/>
                </a:solidFill>
                <a:latin typeface="Times New Roman" pitchFamily="18" charset="0"/>
              </a:rPr>
              <a:t>知识点</a:t>
            </a:r>
            <a:r>
              <a:rPr lang="en-US" altLang="zh-CN" sz="2400" b="1" kern="0">
                <a:solidFill>
                  <a:srgbClr val="E46C0A"/>
                </a:solidFill>
                <a:latin typeface="Times New Roman" pitchFamily="18" charset="0"/>
              </a:rPr>
              <a:t>3   </a:t>
            </a:r>
            <a:r>
              <a:rPr sz="2400" b="1" kern="0">
                <a:solidFill>
                  <a:srgbClr val="E46C0A"/>
                </a:solidFill>
                <a:latin typeface="Times New Roman" pitchFamily="18" charset="0"/>
              </a:rPr>
              <a:t>晶体和非晶体</a:t>
            </a:r>
          </a:p>
        </p:txBody>
      </p:sp>
      <p:sp>
        <p:nvSpPr>
          <p:cNvPr id="23574" name="矩形 6"/>
          <p:cNvSpPr/>
          <p:nvPr/>
        </p:nvSpPr>
        <p:spPr>
          <a:xfrm>
            <a:off x="2998788" y="2859088"/>
            <a:ext cx="493712" cy="461962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sz="2400" b="1" kern="0">
                <a:solidFill>
                  <a:srgbClr val="C00000"/>
                </a:solidFill>
                <a:latin typeface="Times New Roman" pitchFamily="18" charset="0"/>
              </a:rPr>
              <a:t>固</a:t>
            </a:r>
            <a:endParaRPr kern="0">
              <a:solidFill>
                <a:prstClr val="black"/>
              </a:solidFill>
            </a:endParaRPr>
          </a:p>
        </p:txBody>
      </p:sp>
      <p:sp>
        <p:nvSpPr>
          <p:cNvPr id="23575" name="矩形 8"/>
          <p:cNvSpPr/>
          <p:nvPr/>
        </p:nvSpPr>
        <p:spPr>
          <a:xfrm>
            <a:off x="3084513" y="3262313"/>
            <a:ext cx="1422400" cy="461962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sz="2400" b="1" kern="0">
                <a:solidFill>
                  <a:srgbClr val="C00000"/>
                </a:solidFill>
                <a:latin typeface="Times New Roman" pitchFamily="18" charset="0"/>
              </a:rPr>
              <a:t>固液共存</a:t>
            </a:r>
            <a:endParaRPr kern="0">
              <a:solidFill>
                <a:prstClr val="black"/>
              </a:solidFill>
            </a:endParaRPr>
          </a:p>
        </p:txBody>
      </p:sp>
      <p:pic>
        <p:nvPicPr>
          <p:cNvPr id="23576" name="Picture 12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81288" y="1481138"/>
            <a:ext cx="1984375" cy="1306512"/>
          </a:xfrm>
          <a:prstGeom prst="rect">
            <a:avLst/>
          </a:prstGeom>
          <a:noFill/>
          <a:ln>
            <a:noFill/>
            <a:miter lim="800000"/>
          </a:ln>
        </p:spPr>
      </p:pic>
      <p:pic>
        <p:nvPicPr>
          <p:cNvPr id="23577" name="Picture 13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372225" y="1579563"/>
            <a:ext cx="1652588" cy="1089025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23578" name="矩形 15"/>
          <p:cNvSpPr/>
          <p:nvPr/>
        </p:nvSpPr>
        <p:spPr>
          <a:xfrm>
            <a:off x="2565400" y="3965575"/>
            <a:ext cx="493713" cy="46196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sz="2400" b="1" kern="0">
                <a:solidFill>
                  <a:srgbClr val="C00000"/>
                </a:solidFill>
                <a:latin typeface="Times New Roman" pitchFamily="18" charset="0"/>
              </a:rPr>
              <a:t>液</a:t>
            </a:r>
            <a:endParaRPr kern="0">
              <a:solidFill>
                <a:prstClr val="black"/>
              </a:solidFill>
            </a:endParaRPr>
          </a:p>
        </p:txBody>
      </p:sp>
      <p:sp>
        <p:nvSpPr>
          <p:cNvPr id="23579" name="矩形 16"/>
          <p:cNvSpPr/>
          <p:nvPr/>
        </p:nvSpPr>
        <p:spPr>
          <a:xfrm>
            <a:off x="6288088" y="3465513"/>
            <a:ext cx="801687" cy="461962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sz="2400" b="1" kern="0">
                <a:solidFill>
                  <a:srgbClr val="C00000"/>
                </a:solidFill>
                <a:latin typeface="Times New Roman" pitchFamily="18" charset="0"/>
              </a:rPr>
              <a:t>升高</a:t>
            </a:r>
            <a:endParaRPr kern="0">
              <a:solidFill>
                <a:prstClr val="black"/>
              </a:solidFill>
            </a:endParaRPr>
          </a:p>
        </p:txBody>
      </p:sp>
      <p:sp>
        <p:nvSpPr>
          <p:cNvPr id="23580" name="矩形 17"/>
          <p:cNvSpPr/>
          <p:nvPr/>
        </p:nvSpPr>
        <p:spPr>
          <a:xfrm>
            <a:off x="7513638" y="3465513"/>
            <a:ext cx="493712" cy="461962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sz="2400" b="1" kern="0">
                <a:solidFill>
                  <a:srgbClr val="C00000"/>
                </a:solidFill>
                <a:latin typeface="Times New Roman" pitchFamily="18" charset="0"/>
              </a:rPr>
              <a:t>无</a:t>
            </a:r>
            <a:endParaRPr ker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878726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 fill="hold"/>
                                        <p:tgtEl>
                                          <p:spTgt spid="23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 fill="hold"/>
                                        <p:tgtEl>
                                          <p:spTgt spid="235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 fill="hold"/>
                                        <p:tgtEl>
                                          <p:spTgt spid="23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 fill="hold"/>
                                        <p:tgtEl>
                                          <p:spTgt spid="23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 fill="hold"/>
                                        <p:tgtEl>
                                          <p:spTgt spid="23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74" grpId="0"/>
      <p:bldP spid="23575" grpId="0"/>
      <p:bldP spid="23578" grpId="0"/>
      <p:bldP spid="23579" grpId="0"/>
      <p:bldP spid="2358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601" name="表格 2"/>
          <p:cNvGraphicFramePr>
            <a:graphicFrameLocks noGrp="1"/>
          </p:cNvGraphicFramePr>
          <p:nvPr/>
        </p:nvGraphicFramePr>
        <p:xfrm>
          <a:off x="971550" y="758825"/>
          <a:ext cx="7416800" cy="3754438"/>
        </p:xfrm>
        <a:graphic>
          <a:graphicData uri="http://schemas.openxmlformats.org/drawingml/2006/table">
            <a:tbl>
              <a:tblPr/>
              <a:tblGrid>
                <a:gridCol w="601662"/>
                <a:gridCol w="622300"/>
                <a:gridCol w="4103688"/>
                <a:gridCol w="2089150"/>
              </a:tblGrid>
              <a:tr h="1558925">
                <a:tc rowSpan="2"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凝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  <a:p>
                      <a:pPr marL="358775" lvl="0" indent="-358775"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固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30304" marR="30304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图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  <a:p>
                      <a:pPr marL="358775" lvl="0" indent="-358775"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像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30304" marR="30304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30304" marR="30304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30304" marR="30304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</a:tr>
              <a:tr h="2195512">
                <a:tc vMerge="1">
                  <a:txBody>
                    <a:bodyPr/>
                    <a:lstStyle/>
                    <a:p>
                      <a:endParaRPr/>
                    </a:p>
                  </a:txBody>
                  <a:tcPr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B w="12700">
                      <a:round/>
                    </a:lnB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性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  <a:p>
                      <a:pPr marL="358775" lvl="0" indent="-358775"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质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30304" marR="30304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en-US" altLang="zh-CN" sz="2400" b="1" i="1">
                          <a:latin typeface="Times New Roman"/>
                        </a:rPr>
                        <a:t>    AB</a:t>
                      </a: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段为</a:t>
                      </a:r>
                      <a:r>
                        <a:rPr lang="en-US" altLang="zh-CN" sz="2400" b="1">
                          <a:latin typeface="Times New Roman"/>
                        </a:rPr>
                        <a:t>______</a:t>
                      </a: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态，放热降温，</a:t>
                      </a:r>
                      <a:r>
                        <a:rPr lang="en-US" altLang="zh-CN" sz="2400" b="1" i="1">
                          <a:latin typeface="Times New Roman"/>
                        </a:rPr>
                        <a:t>BC</a:t>
                      </a: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段为</a:t>
                      </a:r>
                      <a:r>
                        <a:rPr lang="en-US" altLang="zh-CN" sz="2400" b="1">
                          <a:latin typeface="Times New Roman"/>
                        </a:rPr>
                        <a:t>__________</a:t>
                      </a: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态，放热温度不变，</a:t>
                      </a:r>
                      <a:r>
                        <a:rPr lang="en-US" altLang="zh-CN" sz="2400" b="1" i="1">
                          <a:latin typeface="Times New Roman"/>
                        </a:rPr>
                        <a:t>CD</a:t>
                      </a: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段为</a:t>
                      </a:r>
                      <a:r>
                        <a:rPr lang="en-US" altLang="zh-CN" sz="2400" b="1">
                          <a:latin typeface="Times New Roman"/>
                        </a:rPr>
                        <a:t>______</a:t>
                      </a: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态，放热降温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30304" marR="30304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放热凝固，温度</a:t>
                      </a:r>
                      <a:r>
                        <a:rPr lang="en-US" altLang="zh-CN" sz="2400" b="1">
                          <a:latin typeface="Times New Roman"/>
                        </a:rPr>
                        <a:t>______</a:t>
                      </a: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，</a:t>
                      </a:r>
                      <a:r>
                        <a:rPr lang="en-US" altLang="zh-CN" sz="2400" b="1">
                          <a:latin typeface="Times New Roman"/>
                        </a:rPr>
                        <a:t>_____</a:t>
                      </a: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固定凝固点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30304" marR="30304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25617" name="Picture 8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24200" y="800100"/>
            <a:ext cx="2193925" cy="1514475"/>
          </a:xfrm>
          <a:prstGeom prst="rect">
            <a:avLst/>
          </a:prstGeom>
          <a:noFill/>
          <a:ln>
            <a:noFill/>
            <a:miter lim="800000"/>
          </a:ln>
        </p:spPr>
      </p:pic>
      <p:pic>
        <p:nvPicPr>
          <p:cNvPr id="25618" name="Picture 9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550025" y="831850"/>
            <a:ext cx="1857375" cy="1497013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25619" name="矩形 11"/>
          <p:cNvSpPr/>
          <p:nvPr/>
        </p:nvSpPr>
        <p:spPr>
          <a:xfrm>
            <a:off x="3852863" y="2368550"/>
            <a:ext cx="493712" cy="46196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sz="2400" b="1" kern="0">
                <a:solidFill>
                  <a:srgbClr val="C00000"/>
                </a:solidFill>
                <a:latin typeface="Times New Roman" pitchFamily="18" charset="0"/>
              </a:rPr>
              <a:t>液</a:t>
            </a:r>
            <a:endParaRPr kern="0">
              <a:solidFill>
                <a:prstClr val="black"/>
              </a:solidFill>
            </a:endParaRPr>
          </a:p>
        </p:txBody>
      </p:sp>
      <p:sp>
        <p:nvSpPr>
          <p:cNvPr id="25620" name="矩形 12"/>
          <p:cNvSpPr/>
          <p:nvPr/>
        </p:nvSpPr>
        <p:spPr>
          <a:xfrm>
            <a:off x="4289425" y="2952750"/>
            <a:ext cx="1422400" cy="46196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sz="2400" b="1" kern="0">
                <a:solidFill>
                  <a:srgbClr val="C00000"/>
                </a:solidFill>
                <a:latin typeface="Times New Roman" pitchFamily="18" charset="0"/>
              </a:rPr>
              <a:t>固液共存</a:t>
            </a:r>
            <a:endParaRPr kern="0">
              <a:solidFill>
                <a:prstClr val="black"/>
              </a:solidFill>
            </a:endParaRPr>
          </a:p>
        </p:txBody>
      </p:sp>
      <p:sp>
        <p:nvSpPr>
          <p:cNvPr id="25621" name="矩形 13"/>
          <p:cNvSpPr/>
          <p:nvPr/>
        </p:nvSpPr>
        <p:spPr>
          <a:xfrm>
            <a:off x="3203575" y="4011613"/>
            <a:ext cx="493713" cy="461962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sz="2400" b="1" kern="0">
                <a:solidFill>
                  <a:srgbClr val="C00000"/>
                </a:solidFill>
                <a:latin typeface="Times New Roman" pitchFamily="18" charset="0"/>
              </a:rPr>
              <a:t>固</a:t>
            </a:r>
            <a:endParaRPr kern="0">
              <a:solidFill>
                <a:prstClr val="black"/>
              </a:solidFill>
            </a:endParaRPr>
          </a:p>
        </p:txBody>
      </p:sp>
      <p:sp>
        <p:nvSpPr>
          <p:cNvPr id="25622" name="矩形 14"/>
          <p:cNvSpPr/>
          <p:nvPr/>
        </p:nvSpPr>
        <p:spPr>
          <a:xfrm>
            <a:off x="7142163" y="2932113"/>
            <a:ext cx="801687" cy="461962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sz="2400" b="1" kern="0">
                <a:solidFill>
                  <a:srgbClr val="C00000"/>
                </a:solidFill>
                <a:latin typeface="Times New Roman" pitchFamily="18" charset="0"/>
              </a:rPr>
              <a:t>降低</a:t>
            </a:r>
            <a:endParaRPr kern="0">
              <a:solidFill>
                <a:prstClr val="black"/>
              </a:solidFill>
            </a:endParaRPr>
          </a:p>
        </p:txBody>
      </p:sp>
      <p:sp>
        <p:nvSpPr>
          <p:cNvPr id="25623" name="矩形 15"/>
          <p:cNvSpPr/>
          <p:nvPr/>
        </p:nvSpPr>
        <p:spPr>
          <a:xfrm>
            <a:off x="6985000" y="3473450"/>
            <a:ext cx="493713" cy="46196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sz="2400" b="1" kern="0">
                <a:solidFill>
                  <a:srgbClr val="C00000"/>
                </a:solidFill>
                <a:latin typeface="Times New Roman" pitchFamily="18" charset="0"/>
              </a:rPr>
              <a:t>无</a:t>
            </a:r>
            <a:endParaRPr ker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21046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 fill="hold"/>
                                        <p:tgtEl>
                                          <p:spTgt spid="256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 fill="hold"/>
                                        <p:tgtEl>
                                          <p:spTgt spid="25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 fill="hold"/>
                                        <p:tgtEl>
                                          <p:spTgt spid="25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 fill="hold"/>
                                        <p:tgtEl>
                                          <p:spTgt spid="25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 fill="hold"/>
                                        <p:tgtEl>
                                          <p:spTgt spid="256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19" grpId="0"/>
      <p:bldP spid="25620" grpId="0"/>
      <p:bldP spid="25621" grpId="0"/>
      <p:bldP spid="25622" grpId="0"/>
      <p:bldP spid="2562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Picture 7" descr="C:\Users\Administrator\Desktop\习题课件\返回框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85113" y="4084638"/>
            <a:ext cx="669925" cy="669925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27650" name="矩形 5"/>
          <p:cNvSpPr/>
          <p:nvPr/>
        </p:nvSpPr>
        <p:spPr>
          <a:xfrm>
            <a:off x="828675" y="915988"/>
            <a:ext cx="7488238" cy="2792412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>
              <a:lnSpc>
                <a:spcPct val="150000"/>
              </a:lnSpc>
            </a:pPr>
            <a:r>
              <a:rPr lang="en-US" altLang="zh-CN" sz="2400" b="1" kern="0">
                <a:solidFill>
                  <a:srgbClr val="00B050"/>
                </a:solidFill>
                <a:latin typeface="Times New Roman" pitchFamily="18" charset="0"/>
              </a:rPr>
              <a:t>【</a:t>
            </a:r>
            <a:r>
              <a:rPr sz="2400" b="1" kern="0">
                <a:solidFill>
                  <a:srgbClr val="00B050"/>
                </a:solidFill>
                <a:latin typeface="Times New Roman" pitchFamily="18" charset="0"/>
              </a:rPr>
              <a:t>易错提醒</a:t>
            </a:r>
            <a:r>
              <a:rPr lang="en-US" altLang="zh-CN" sz="2400" b="1" kern="0">
                <a:solidFill>
                  <a:srgbClr val="00B050"/>
                </a:solidFill>
                <a:latin typeface="Times New Roman" pitchFamily="18" charset="0"/>
              </a:rPr>
              <a:t>】</a:t>
            </a:r>
            <a:r>
              <a:rPr lang="en-US" altLang="zh-CN" sz="2400" b="1" kern="0">
                <a:solidFill>
                  <a:srgbClr val="C00000"/>
                </a:solidFill>
                <a:latin typeface="Times New Roman" pitchFamily="18" charset="0"/>
              </a:rPr>
              <a:t>(1) </a:t>
            </a:r>
            <a:r>
              <a:rPr sz="2400" b="1" kern="0">
                <a:solidFill>
                  <a:srgbClr val="C00000"/>
                </a:solidFill>
                <a:latin typeface="Times New Roman" pitchFamily="18" charset="0"/>
              </a:rPr>
              <a:t>晶体和非晶体的主要区别： 晶体有一定的熔点，非晶体没有。</a:t>
            </a:r>
          </a:p>
          <a:p>
            <a:pPr>
              <a:lnSpc>
                <a:spcPct val="150000"/>
              </a:lnSpc>
            </a:pPr>
            <a:r>
              <a:rPr sz="2400" b="1" kern="0">
                <a:solidFill>
                  <a:srgbClr val="C00000"/>
                </a:solidFill>
                <a:latin typeface="Times New Roman" pitchFamily="18" charset="0"/>
              </a:rPr>
              <a:t> 例如： 冰熔化时继续吸热，温度不变。石蜡熔化时继续吸热，温度不断上升。</a:t>
            </a:r>
          </a:p>
          <a:p>
            <a:pPr>
              <a:lnSpc>
                <a:spcPct val="150000"/>
              </a:lnSpc>
            </a:pPr>
            <a:r>
              <a:rPr lang="en-US" altLang="zh-CN" sz="2400" b="1" kern="0">
                <a:solidFill>
                  <a:srgbClr val="C00000"/>
                </a:solidFill>
                <a:latin typeface="Times New Roman" pitchFamily="18" charset="0"/>
              </a:rPr>
              <a:t>(2) </a:t>
            </a:r>
            <a:r>
              <a:rPr sz="2400" b="1" kern="0">
                <a:solidFill>
                  <a:srgbClr val="C00000"/>
                </a:solidFill>
                <a:latin typeface="Times New Roman" pitchFamily="18" charset="0"/>
              </a:rPr>
              <a:t>常见的非晶体： 石蜡、松香、玻璃、沥青、塑料。</a:t>
            </a:r>
            <a:endParaRPr sz="2400" b="1" kern="0">
              <a:solidFill>
                <a:srgbClr val="C00000"/>
              </a:solidFill>
              <a:latin typeface="Times New Roman" pitchFamily="18" charset="0"/>
              <a:ea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861356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 fill="hold"/>
                                        <p:tgtEl>
                                          <p:spTgt spid="276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 fill="hold"/>
                                        <p:tgtEl>
                                          <p:spTgt spid="276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 fill="hold"/>
                                        <p:tgtEl>
                                          <p:spTgt spid="276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697" name="组合 2"/>
          <p:cNvGrpSpPr/>
          <p:nvPr/>
        </p:nvGrpSpPr>
        <p:grpSpPr>
          <a:xfrm>
            <a:off x="2517775" y="195263"/>
            <a:ext cx="4235450" cy="2008187"/>
            <a:chOff x="1847662" y="1504750"/>
            <a:chExt cx="5448676" cy="2584754"/>
          </a:xfrm>
        </p:grpSpPr>
        <p:grpSp>
          <p:nvGrpSpPr>
            <p:cNvPr id="29698" name="组合 2"/>
            <p:cNvGrpSpPr>
              <a:grpSpLocks noGrp="1" noChangeAspect="1"/>
            </p:cNvGrpSpPr>
            <p:nvPr/>
          </p:nvGrpSpPr>
          <p:grpSpPr>
            <a:xfrm>
              <a:off x="1531891" y="1379981"/>
              <a:ext cx="2667917" cy="2596667"/>
              <a:chOff x="3295850" y="1908877"/>
              <a:chExt cx="3738030" cy="4660916"/>
            </a:xfrm>
          </p:grpSpPr>
        </p:grpSp>
        <p:sp>
          <p:nvSpPr>
            <p:cNvPr id="29699" name="圆角矩形 4"/>
            <p:cNvSpPr/>
            <p:nvPr/>
          </p:nvSpPr>
          <p:spPr>
            <a:xfrm>
              <a:off x="3321077" y="1888926"/>
              <a:ext cx="4147992" cy="1004251"/>
            </a:xfrm>
            <a:prstGeom prst="roundRect">
              <a:avLst>
                <a:gd name="adj" fmla="val 9976"/>
              </a:avLst>
            </a:prstGeom>
            <a:solidFill>
              <a:srgbClr val="FFB850"/>
            </a:solidFill>
            <a:ln w="25400">
              <a:gradFill flip="none" rotWithShape="1">
                <a:gsLst>
                  <a:gs pos="88000">
                    <a:schemeClr val="bg1"/>
                  </a:gs>
                  <a:gs pos="0">
                    <a:schemeClr val="bg1">
                      <a:lumMod val="75000"/>
                    </a:schemeClr>
                  </a:gs>
                  <a:gs pos="71000">
                    <a:schemeClr val="bg1">
                      <a:lumMod val="85000"/>
                    </a:schemeClr>
                  </a:gs>
                  <a:gs pos="55000">
                    <a:schemeClr val="bg1"/>
                  </a:gs>
                  <a:gs pos="37000">
                    <a:schemeClr val="bg1">
                      <a:lumMod val="85000"/>
                    </a:schemeClr>
                  </a:gs>
                  <a:gs pos="2200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1200000" scaled="0"/>
              </a:gradFill>
            </a:ln>
            <a:effectLst>
              <a:outerShdw blurRad="101600" dist="508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015" b="1">
                <a:solidFill>
                  <a:prstClr val="white"/>
                </a:solidFill>
              </a:endParaRPr>
            </a:p>
          </p:txBody>
        </p:sp>
        <p:grpSp>
          <p:nvGrpSpPr>
            <p:cNvPr id="29700" name="组合 4"/>
            <p:cNvGrpSpPr/>
            <p:nvPr/>
          </p:nvGrpSpPr>
          <p:grpSpPr>
            <a:xfrm>
              <a:off x="3471676" y="2283134"/>
              <a:ext cx="118508" cy="118509"/>
              <a:chOff x="4486616" y="3001075"/>
              <a:chExt cx="274695" cy="274699"/>
            </a:xfrm>
          </p:grpSpPr>
          <p:sp>
            <p:nvSpPr>
              <p:cNvPr id="29701" name="椭圆 25"/>
              <p:cNvSpPr/>
              <p:nvPr/>
            </p:nvSpPr>
            <p:spPr>
              <a:xfrm rot="16200000">
                <a:off x="4485528" y="3001392"/>
                <a:ext cx="274702" cy="27456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7000">
                    <a:srgbClr val="A6A6A6"/>
                  </a:gs>
                  <a:gs pos="35001">
                    <a:srgbClr val="F2F2F2"/>
                  </a:gs>
                  <a:gs pos="55000">
                    <a:srgbClr val="A6A6A6"/>
                  </a:gs>
                  <a:gs pos="75000">
                    <a:srgbClr val="F2F2F2"/>
                  </a:gs>
                  <a:gs pos="100000">
                    <a:srgbClr val="A6A6A6"/>
                  </a:gs>
                </a:gsLst>
                <a:lin ang="2700000" scaled="1"/>
              </a:gradFill>
              <a:ln w="25400">
                <a:noFill/>
                <a:miter lim="800000"/>
              </a:ln>
              <a:effectLst>
                <a:outerShdw blurRad="12700" dist="12700" dir="2700000" algn="tl">
                  <a:srgbClr val="000000">
                    <a:alpha val="39999"/>
                  </a:srgbClr>
                </a:outerShdw>
              </a:effectLst>
            </p:spPr>
            <p:txBody>
              <a:bodyPr anchor="ctr" anchorCtr="0"/>
              <a:lstStyle>
                <a:defPPr>
                  <a:defRPr lang="zh-CN"/>
                </a:defPPr>
                <a:lvl1pPr marL="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4572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9144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3716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18288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</a:lstStyle>
              <a:p>
                <a:pPr algn="ctr"/>
                <a:endParaRPr sz="1000" b="1" ker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9702" name="椭圆 26"/>
              <p:cNvSpPr/>
              <p:nvPr/>
            </p:nvSpPr>
            <p:spPr>
              <a:xfrm>
                <a:off x="4387220" y="2759656"/>
                <a:ext cx="466047" cy="491021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015" b="1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29703" name="组合 5"/>
            <p:cNvGrpSpPr/>
            <p:nvPr/>
          </p:nvGrpSpPr>
          <p:grpSpPr>
            <a:xfrm>
              <a:off x="3172171" y="2283134"/>
              <a:ext cx="118508" cy="118509"/>
              <a:chOff x="4486616" y="3001075"/>
              <a:chExt cx="274695" cy="274699"/>
            </a:xfrm>
          </p:grpSpPr>
          <p:sp>
            <p:nvSpPr>
              <p:cNvPr id="29704" name="椭圆 23"/>
              <p:cNvSpPr/>
              <p:nvPr/>
            </p:nvSpPr>
            <p:spPr>
              <a:xfrm rot="16200000">
                <a:off x="4488632" y="3001392"/>
                <a:ext cx="274702" cy="27456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7000">
                    <a:srgbClr val="A6A6A6"/>
                  </a:gs>
                  <a:gs pos="35001">
                    <a:srgbClr val="F2F2F2"/>
                  </a:gs>
                  <a:gs pos="55000">
                    <a:srgbClr val="A6A6A6"/>
                  </a:gs>
                  <a:gs pos="75000">
                    <a:srgbClr val="F2F2F2"/>
                  </a:gs>
                  <a:gs pos="100000">
                    <a:srgbClr val="A6A6A6"/>
                  </a:gs>
                </a:gsLst>
                <a:lin ang="2700000" scaled="1"/>
              </a:gradFill>
              <a:ln w="25400">
                <a:noFill/>
                <a:miter lim="800000"/>
              </a:ln>
              <a:effectLst>
                <a:outerShdw blurRad="12700" dist="12700" dir="2700000" algn="tl">
                  <a:srgbClr val="000000">
                    <a:alpha val="39999"/>
                  </a:srgbClr>
                </a:outerShdw>
              </a:effectLst>
            </p:spPr>
            <p:txBody>
              <a:bodyPr anchor="ctr" anchorCtr="0"/>
              <a:lstStyle>
                <a:defPPr>
                  <a:defRPr lang="zh-CN"/>
                </a:defPPr>
                <a:lvl1pPr marL="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4572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9144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3716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18288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</a:lstStyle>
              <a:p>
                <a:pPr algn="ctr"/>
                <a:endParaRPr sz="1000" b="1" ker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9705" name="椭圆 24"/>
              <p:cNvSpPr/>
              <p:nvPr/>
            </p:nvSpPr>
            <p:spPr>
              <a:xfrm>
                <a:off x="4387220" y="2759656"/>
                <a:ext cx="466047" cy="491021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015" b="1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29706" name="组合 6"/>
            <p:cNvGrpSpPr>
              <a:grpSpLocks noGrp="1" noChangeAspect="1"/>
            </p:cNvGrpSpPr>
            <p:nvPr/>
          </p:nvGrpSpPr>
          <p:grpSpPr>
            <a:xfrm>
              <a:off x="3202082" y="2161737"/>
              <a:ext cx="361529" cy="235113"/>
              <a:chOff x="4318304" y="3089060"/>
              <a:chExt cx="384317" cy="61430"/>
            </a:xfrm>
          </p:grpSpPr>
        </p:grpSp>
        <p:sp>
          <p:nvSpPr>
            <p:cNvPr id="29707" name="文本框 16"/>
            <p:cNvSpPr/>
            <p:nvPr/>
          </p:nvSpPr>
          <p:spPr>
            <a:xfrm>
              <a:off x="3960320" y="2044671"/>
              <a:ext cx="2919972" cy="653268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anchor="t" anchorCtr="0">
              <a:spAutoFit/>
            </a:bodyPr>
            <a:lstStyle>
              <a:defPPr>
                <a:defRPr lang="zh-CN"/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</a:lstStyle>
            <a:p>
              <a:pPr algn="ctr"/>
              <a:r>
                <a:rPr sz="2700" b="1" kern="0">
                  <a:solidFill>
                    <a:prstClr val="white"/>
                  </a:solidFill>
                  <a:latin typeface="黑体" pitchFamily="49" charset="-122"/>
                  <a:ea typeface="黑体" pitchFamily="49" charset="-122"/>
                </a:rPr>
                <a:t>重点突破</a:t>
              </a:r>
            </a:p>
          </p:txBody>
        </p:sp>
        <p:grpSp>
          <p:nvGrpSpPr>
            <p:cNvPr id="29708" name="组合 9"/>
            <p:cNvGrpSpPr>
              <a:grpSpLocks noGrp="1" noChangeAspect="1"/>
            </p:cNvGrpSpPr>
            <p:nvPr/>
          </p:nvGrpSpPr>
          <p:grpSpPr>
            <a:xfrm>
              <a:off x="2292908" y="2072845"/>
              <a:ext cx="647360" cy="550720"/>
              <a:chOff x="3108756" y="2110160"/>
              <a:chExt cx="745081" cy="698920"/>
            </a:xfrm>
          </p:grpSpPr>
        </p:grpSp>
        <p:grpSp>
          <p:nvGrpSpPr>
            <p:cNvPr id="29709" name="组合 9"/>
            <p:cNvGrpSpPr/>
            <p:nvPr/>
          </p:nvGrpSpPr>
          <p:grpSpPr>
            <a:xfrm>
              <a:off x="3709827" y="2081394"/>
              <a:ext cx="663073" cy="571160"/>
              <a:chOff x="4946438" y="2775191"/>
              <a:chExt cx="884098" cy="761546"/>
            </a:xfrm>
          </p:grpSpPr>
          <p:sp>
            <p:nvSpPr>
              <p:cNvPr id="29710" name="椭圆 11"/>
              <p:cNvSpPr/>
              <p:nvPr/>
            </p:nvSpPr>
            <p:spPr>
              <a:xfrm>
                <a:off x="4990474" y="2774608"/>
                <a:ext cx="743374" cy="74375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/>
              <a:lstStyle>
                <a:defPPr>
                  <a:defRPr lang="zh-CN"/>
                </a:defPPr>
                <a:lvl1pPr marL="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4572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9144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3716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18288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</a:lstStyle>
              <a:p>
                <a:pPr algn="ctr"/>
                <a:endParaRPr sz="1000" b="1" ker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9711" name="文本框 28"/>
              <p:cNvSpPr/>
              <p:nvPr/>
            </p:nvSpPr>
            <p:spPr>
              <a:xfrm>
                <a:off x="4946438" y="2824081"/>
                <a:ext cx="884098" cy="712656"/>
              </a:xfrm>
              <a:prstGeom prst="rect">
                <a:avLst/>
              </a:prstGeom>
              <a:noFill/>
              <a:ln>
                <a:noFill/>
                <a:miter lim="800000"/>
              </a:ln>
            </p:spPr>
            <p:txBody>
              <a:bodyPr anchor="t" anchorCtr="0">
                <a:spAutoFit/>
              </a:bodyPr>
              <a:lstStyle>
                <a:defPPr>
                  <a:defRPr lang="zh-CN"/>
                </a:defPPr>
                <a:lvl1pPr marL="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4572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9144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3716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18288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</a:lstStyle>
              <a:p>
                <a:pPr algn="ctr"/>
                <a:r>
                  <a:rPr lang="en-US" altLang="zh-CN" sz="2100" b="1" kern="0">
                    <a:solidFill>
                      <a:srgbClr val="FFB850"/>
                    </a:solidFill>
                    <a:latin typeface="Impact" pitchFamily="34" charset="0"/>
                  </a:rPr>
                  <a:t>02</a:t>
                </a:r>
                <a:endParaRPr sz="2100" b="1" kern="0">
                  <a:solidFill>
                    <a:srgbClr val="FFB850"/>
                  </a:solidFill>
                  <a:latin typeface="Impact" pitchFamily="34" charset="0"/>
                </a:endParaRPr>
              </a:p>
            </p:txBody>
          </p:sp>
        </p:grpSp>
      </p:grpSp>
      <p:sp>
        <p:nvSpPr>
          <p:cNvPr id="29712" name="矩形 1">
            <a:hlinkClick r:id="rId3" action="ppaction://hlinksldjump"/>
          </p:cNvPr>
          <p:cNvSpPr/>
          <p:nvPr/>
        </p:nvSpPr>
        <p:spPr>
          <a:xfrm>
            <a:off x="1471613" y="1563688"/>
            <a:ext cx="6326187" cy="461962"/>
          </a:xfrm>
          <a:prstGeom prst="rect">
            <a:avLst/>
          </a:prstGeom>
          <a:solidFill>
            <a:srgbClr val="E56666"/>
          </a:solidFill>
          <a:ln>
            <a:noFill/>
            <a:miter lim="800000"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lang="en-US" altLang="zh-CN" sz="2400" b="1" kern="0">
                <a:solidFill>
                  <a:prstClr val="white"/>
                </a:solidFill>
                <a:latin typeface="隶书" pitchFamily="49" charset="-122"/>
                <a:ea typeface="隶书" pitchFamily="49" charset="-122"/>
              </a:rPr>
              <a:t>·1 </a:t>
            </a:r>
            <a:r>
              <a:rPr sz="2400" b="1" kern="0">
                <a:solidFill>
                  <a:prstClr val="white"/>
                </a:solidFill>
                <a:latin typeface="隶书" pitchFamily="49" charset="-122"/>
                <a:ea typeface="隶书" pitchFamily="49" charset="-122"/>
              </a:rPr>
              <a:t>利用物态变化解释物理现象</a:t>
            </a:r>
          </a:p>
        </p:txBody>
      </p:sp>
      <p:sp>
        <p:nvSpPr>
          <p:cNvPr id="29713" name="矩形 2">
            <a:hlinkClick r:id="rId4" action="ppaction://hlinksldjump"/>
          </p:cNvPr>
          <p:cNvSpPr/>
          <p:nvPr/>
        </p:nvSpPr>
        <p:spPr>
          <a:xfrm>
            <a:off x="1485900" y="2305050"/>
            <a:ext cx="6326188" cy="461963"/>
          </a:xfrm>
          <a:prstGeom prst="rect">
            <a:avLst/>
          </a:prstGeom>
          <a:solidFill>
            <a:srgbClr val="00B7CA"/>
          </a:solidFill>
          <a:ln>
            <a:noFill/>
            <a:miter lim="800000"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lang="en-US" altLang="zh-CN" sz="2400" b="1" kern="0">
                <a:solidFill>
                  <a:prstClr val="white"/>
                </a:solidFill>
                <a:latin typeface="隶书" pitchFamily="49" charset="-122"/>
                <a:ea typeface="隶书" pitchFamily="49" charset="-122"/>
              </a:rPr>
              <a:t>·2 </a:t>
            </a:r>
            <a:r>
              <a:rPr sz="2400" b="1" kern="0">
                <a:solidFill>
                  <a:prstClr val="white"/>
                </a:solidFill>
                <a:latin typeface="隶书" pitchFamily="49" charset="-122"/>
                <a:ea typeface="隶书" pitchFamily="49" charset="-122"/>
              </a:rPr>
              <a:t>实验：探究固体熔化时温度的变化规律</a:t>
            </a:r>
          </a:p>
        </p:txBody>
      </p:sp>
      <p:sp>
        <p:nvSpPr>
          <p:cNvPr id="29714" name="矩形 3">
            <a:hlinkClick r:id="rId5" action="ppaction://hlinksldjump"/>
          </p:cNvPr>
          <p:cNvSpPr/>
          <p:nvPr/>
        </p:nvSpPr>
        <p:spPr>
          <a:xfrm>
            <a:off x="1458913" y="3067050"/>
            <a:ext cx="6326187" cy="461963"/>
          </a:xfrm>
          <a:prstGeom prst="rect">
            <a:avLst/>
          </a:prstGeom>
          <a:solidFill>
            <a:srgbClr val="EF9F9F"/>
          </a:solidFill>
          <a:ln>
            <a:noFill/>
            <a:miter lim="800000"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lang="en-US" altLang="zh-CN" sz="2400" b="1" kern="0">
                <a:solidFill>
                  <a:prstClr val="white"/>
                </a:solidFill>
                <a:latin typeface="隶书" pitchFamily="49" charset="-122"/>
                <a:ea typeface="隶书" pitchFamily="49" charset="-122"/>
              </a:rPr>
              <a:t>·3 </a:t>
            </a:r>
            <a:r>
              <a:rPr sz="2400" b="1" kern="0">
                <a:solidFill>
                  <a:prstClr val="white"/>
                </a:solidFill>
                <a:latin typeface="隶书" pitchFamily="49" charset="-122"/>
                <a:ea typeface="隶书" pitchFamily="49" charset="-122"/>
              </a:rPr>
              <a:t>实验：探究水的沸腾特点</a:t>
            </a:r>
          </a:p>
        </p:txBody>
      </p:sp>
      <p:pic>
        <p:nvPicPr>
          <p:cNvPr id="29715" name="Picture 7" descr="C:\Users\Administrator\Desktop\习题课件\返回框.png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72450" y="4146550"/>
            <a:ext cx="669925" cy="669925"/>
          </a:xfrm>
          <a:prstGeom prst="rect">
            <a:avLst/>
          </a:prstGeom>
          <a:noFill/>
          <a:ln>
            <a:noFill/>
            <a:miter lim="800000"/>
          </a:ln>
        </p:spPr>
      </p:pic>
    </p:spTree>
    <p:extLst>
      <p:ext uri="{BB962C8B-B14F-4D97-AF65-F5344CB8AC3E}">
        <p14:creationId xmlns:p14="http://schemas.microsoft.com/office/powerpoint/2010/main" val="224064546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7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7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97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97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97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97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12" grpId="0" animBg="1"/>
      <p:bldP spid="29713" grpId="0" animBg="1"/>
      <p:bldP spid="2971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ext Box 22"/>
          <p:cNvSpPr txBox="1">
            <a:spLocks noChangeArrowheads="1"/>
          </p:cNvSpPr>
          <p:nvPr/>
        </p:nvSpPr>
        <p:spPr bwMode="auto">
          <a:xfrm>
            <a:off x="468313" y="1058863"/>
            <a:ext cx="8115300" cy="286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 anchorCtr="0">
            <a:spAutoFit/>
          </a:bodyPr>
          <a:lstStyle>
            <a:defPPr>
              <a:defRPr lang="zh-CN"/>
            </a:defPPr>
            <a:lvl1pPr marL="539750" indent="-53975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lang="zh-CN" altLang="en-US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lang="zh-CN" altLang="en-US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lang="zh-CN" altLang="en-US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lang="zh-CN" altLang="en-US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marL="358140" indent="-358140" algn="just">
              <a:lnSpc>
                <a:spcPct val="150000"/>
              </a:lnSpc>
            </a:pP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【典例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1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】【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2020·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福州质检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·2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分】医护人员戴护目镜一段时间后，护目镜内会出现水雾。水雾的形成是由于水蒸气</a:t>
            </a:r>
            <a:endParaRPr lang="en-US" altLang="zh-CN" sz="2400" b="1" kern="0">
              <a:solidFill>
                <a:prstClr val="black"/>
              </a:solidFill>
              <a:latin typeface="Times New Roman"/>
            </a:endParaRPr>
          </a:p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	(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　　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)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  <a:p>
            <a:pPr marL="357505" indent="-1905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A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．汽化　　　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B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．液化　　　</a:t>
            </a:r>
            <a:endParaRPr lang="en-US" altLang="zh-CN" sz="2400" b="1" kern="0">
              <a:solidFill>
                <a:prstClr val="black"/>
              </a:solidFill>
              <a:latin typeface="Times New Roman"/>
            </a:endParaRPr>
          </a:p>
          <a:p>
            <a:pPr marL="357505" indent="-1905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C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．升华　　　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D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．凝华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sp>
        <p:nvSpPr>
          <p:cNvPr id="31746" name="矩形 15"/>
          <p:cNvSpPr>
            <a:spLocks noChangeArrowheads="1"/>
          </p:cNvSpPr>
          <p:nvPr/>
        </p:nvSpPr>
        <p:spPr bwMode="auto">
          <a:xfrm>
            <a:off x="539750" y="614363"/>
            <a:ext cx="6985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sz="2400" b="1" kern="0">
                <a:solidFill>
                  <a:srgbClr val="E46C0A"/>
                </a:solidFill>
                <a:latin typeface="Times New Roman" pitchFamily="18" charset="0"/>
              </a:rPr>
              <a:t>重点</a:t>
            </a:r>
            <a:r>
              <a:rPr lang="en-US" altLang="zh-CN" sz="2400" b="1" kern="0">
                <a:solidFill>
                  <a:srgbClr val="E46C0A"/>
                </a:solidFill>
                <a:latin typeface="Times New Roman" pitchFamily="18" charset="0"/>
              </a:rPr>
              <a:t>1     </a:t>
            </a:r>
            <a:r>
              <a:rPr sz="2400" b="1" kern="0">
                <a:solidFill>
                  <a:srgbClr val="E46C0A"/>
                </a:solidFill>
                <a:latin typeface="Times New Roman" pitchFamily="18" charset="0"/>
              </a:rPr>
              <a:t>利用物态变化解释物理现象 </a:t>
            </a:r>
            <a:endParaRPr sz="2400" b="1" kern="0">
              <a:solidFill>
                <a:srgbClr val="953735"/>
              </a:solidFill>
              <a:latin typeface="Times New Roman" pitchFamily="18" charset="0"/>
            </a:endParaRPr>
          </a:p>
        </p:txBody>
      </p:sp>
      <p:sp>
        <p:nvSpPr>
          <p:cNvPr id="31747" name="矩形 5"/>
          <p:cNvSpPr/>
          <p:nvPr/>
        </p:nvSpPr>
        <p:spPr>
          <a:xfrm>
            <a:off x="1141413" y="2271713"/>
            <a:ext cx="388937" cy="461962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lang="en-US" altLang="zh-CN" sz="2400" b="1" kern="0">
                <a:solidFill>
                  <a:srgbClr val="C00000"/>
                </a:solidFill>
                <a:latin typeface="Times New Roman" pitchFamily="18" charset="0"/>
              </a:rPr>
              <a:t>B</a:t>
            </a:r>
            <a:endParaRPr ker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239617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 fill="hold"/>
                                        <p:tgtEl>
                                          <p:spTgt spid="31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矩形 3"/>
          <p:cNvSpPr>
            <a:spLocks noChangeArrowheads="1"/>
          </p:cNvSpPr>
          <p:nvPr/>
        </p:nvSpPr>
        <p:spPr bwMode="auto">
          <a:xfrm>
            <a:off x="360363" y="717550"/>
            <a:ext cx="8459788" cy="168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marL="358140" indent="-358140" algn="just">
              <a:lnSpc>
                <a:spcPct val="150000"/>
              </a:lnSpc>
            </a:pP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【典例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2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】【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2020·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三明模拟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·2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分】水是大自然的精灵，瞬息万变中向我们展示了它神秘的特性。如图所示的四个场景中，因为水的凝固而形成的是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(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　　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)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pic>
        <p:nvPicPr>
          <p:cNvPr id="32770" name="Picture 5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50001"/>
          <a:stretch>
            <a:fillRect/>
          </a:stretch>
        </p:blipFill>
        <p:spPr>
          <a:xfrm>
            <a:off x="179388" y="2571750"/>
            <a:ext cx="4359275" cy="1427163"/>
          </a:xfrm>
          <a:prstGeom prst="rect">
            <a:avLst/>
          </a:prstGeom>
          <a:noFill/>
          <a:ln>
            <a:noFill/>
            <a:miter lim="800000"/>
          </a:ln>
        </p:spPr>
      </p:pic>
      <p:pic>
        <p:nvPicPr>
          <p:cNvPr id="32771" name="Picture 5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50001"/>
          <a:stretch>
            <a:fillRect/>
          </a:stretch>
        </p:blipFill>
        <p:spPr>
          <a:xfrm>
            <a:off x="4568825" y="2571750"/>
            <a:ext cx="4359275" cy="1427163"/>
          </a:xfrm>
          <a:prstGeom prst="rect">
            <a:avLst/>
          </a:prstGeom>
          <a:noFill/>
          <a:ln>
            <a:noFill/>
            <a:miter lim="800000"/>
          </a:ln>
        </p:spPr>
      </p:pic>
    </p:spTree>
    <p:extLst>
      <p:ext uri="{BB962C8B-B14F-4D97-AF65-F5344CB8AC3E}">
        <p14:creationId xmlns:p14="http://schemas.microsoft.com/office/powerpoint/2010/main" val="1667644557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矩形 6"/>
          <p:cNvSpPr>
            <a:spLocks noChangeArrowheads="1"/>
          </p:cNvSpPr>
          <p:nvPr/>
        </p:nvSpPr>
        <p:spPr bwMode="auto">
          <a:xfrm>
            <a:off x="611188" y="700088"/>
            <a:ext cx="7488238" cy="279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marL="629920" indent="-627380" algn="just">
              <a:lnSpc>
                <a:spcPct val="150000"/>
              </a:lnSpc>
            </a:pPr>
            <a:r>
              <a:rPr lang="en-US" altLang="zh-CN" sz="2400" b="1" kern="0">
                <a:solidFill>
                  <a:srgbClr val="00B050"/>
                </a:solidFill>
                <a:latin typeface="Times New Roman" pitchFamily="18" charset="0"/>
              </a:rPr>
              <a:t>【</a:t>
            </a:r>
            <a:r>
              <a:rPr sz="2400" b="1" kern="0">
                <a:solidFill>
                  <a:srgbClr val="00B050"/>
                </a:solidFill>
                <a:latin typeface="Times New Roman" pitchFamily="18" charset="0"/>
              </a:rPr>
              <a:t>方法点拨</a:t>
            </a:r>
            <a:r>
              <a:rPr lang="en-US" altLang="zh-CN" sz="2400" b="1" kern="0">
                <a:solidFill>
                  <a:srgbClr val="00B050"/>
                </a:solidFill>
                <a:latin typeface="Times New Roman" pitchFamily="18" charset="0"/>
              </a:rPr>
              <a:t>】</a:t>
            </a:r>
            <a:r>
              <a:rPr sz="2400" b="1" kern="0">
                <a:solidFill>
                  <a:srgbClr val="C00000"/>
                </a:solidFill>
                <a:latin typeface="Times New Roman"/>
              </a:rPr>
              <a:t> </a:t>
            </a:r>
            <a:r>
              <a:rPr lang="en-US" altLang="zh-CN" sz="2400" b="1" kern="0">
                <a:solidFill>
                  <a:srgbClr val="C00000"/>
                </a:solidFill>
                <a:latin typeface="Times New Roman"/>
              </a:rPr>
              <a:t>(1) </a:t>
            </a:r>
            <a:r>
              <a:rPr sz="2400" b="1" kern="0">
                <a:solidFill>
                  <a:srgbClr val="C00000"/>
                </a:solidFill>
                <a:latin typeface="Times New Roman"/>
              </a:rPr>
              <a:t>明确物态变化前研究对象的状态；</a:t>
            </a:r>
          </a:p>
          <a:p>
            <a:pPr marL="629920" indent="-627380" algn="just">
              <a:lnSpc>
                <a:spcPct val="150000"/>
              </a:lnSpc>
            </a:pPr>
            <a:r>
              <a:rPr lang="en-US" altLang="zh-CN" sz="2400" b="1" kern="0">
                <a:solidFill>
                  <a:srgbClr val="C00000"/>
                </a:solidFill>
                <a:latin typeface="Times New Roman"/>
              </a:rPr>
              <a:t>(2) </a:t>
            </a:r>
            <a:r>
              <a:rPr sz="2400" b="1" kern="0">
                <a:solidFill>
                  <a:srgbClr val="C00000"/>
                </a:solidFill>
                <a:latin typeface="Times New Roman"/>
              </a:rPr>
              <a:t>弄清物态变化后研究对象的状态；</a:t>
            </a:r>
          </a:p>
          <a:p>
            <a:pPr indent="1905" algn="just">
              <a:lnSpc>
                <a:spcPct val="150000"/>
              </a:lnSpc>
            </a:pPr>
            <a:r>
              <a:rPr lang="en-US" altLang="zh-CN" sz="2400" b="1" kern="0">
                <a:solidFill>
                  <a:srgbClr val="C00000"/>
                </a:solidFill>
                <a:latin typeface="Times New Roman"/>
              </a:rPr>
              <a:t>(3) </a:t>
            </a:r>
            <a:r>
              <a:rPr sz="2400" b="1" kern="0">
                <a:solidFill>
                  <a:srgbClr val="C00000"/>
                </a:solidFill>
                <a:latin typeface="Times New Roman"/>
              </a:rPr>
              <a:t>根据判断方法确定物态变化的类型： 一般情况下，从固态→液态→气态是吸热过程，从气态→液态→固态是放热过程。</a:t>
            </a:r>
          </a:p>
        </p:txBody>
      </p:sp>
      <p:sp>
        <p:nvSpPr>
          <p:cNvPr id="33794" name="矩形 7"/>
          <p:cNvSpPr>
            <a:spLocks noChangeArrowheads="1"/>
          </p:cNvSpPr>
          <p:nvPr/>
        </p:nvSpPr>
        <p:spPr bwMode="auto">
          <a:xfrm>
            <a:off x="611188" y="3435350"/>
            <a:ext cx="7488238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marL="629920" indent="-627380" algn="just">
              <a:lnSpc>
                <a:spcPct val="150000"/>
              </a:lnSpc>
            </a:pPr>
            <a:r>
              <a:rPr lang="en-US" altLang="zh-CN" sz="2400" b="1" kern="0">
                <a:solidFill>
                  <a:srgbClr val="00B050"/>
                </a:solidFill>
                <a:latin typeface="Times New Roman" pitchFamily="18" charset="0"/>
              </a:rPr>
              <a:t>【</a:t>
            </a:r>
            <a:r>
              <a:rPr sz="2400" b="1" kern="0">
                <a:solidFill>
                  <a:srgbClr val="00B050"/>
                </a:solidFill>
                <a:latin typeface="Times New Roman" pitchFamily="18" charset="0"/>
              </a:rPr>
              <a:t>答案</a:t>
            </a:r>
            <a:r>
              <a:rPr lang="en-US" altLang="zh-CN" sz="2400" b="1" kern="0">
                <a:solidFill>
                  <a:srgbClr val="00B050"/>
                </a:solidFill>
                <a:latin typeface="Times New Roman" pitchFamily="18" charset="0"/>
              </a:rPr>
              <a:t>】</a:t>
            </a:r>
            <a:r>
              <a:rPr sz="2400" b="1" kern="0">
                <a:solidFill>
                  <a:srgbClr val="C00000"/>
                </a:solidFill>
                <a:latin typeface="Times New Roman"/>
              </a:rPr>
              <a:t> </a:t>
            </a:r>
            <a:r>
              <a:rPr lang="en-US" altLang="zh-CN" sz="2400" b="1" kern="0">
                <a:solidFill>
                  <a:srgbClr val="C00000"/>
                </a:solidFill>
                <a:latin typeface="Times New Roman"/>
              </a:rPr>
              <a:t>B</a:t>
            </a:r>
            <a:endParaRPr sz="2400" b="1" kern="0">
              <a:solidFill>
                <a:srgbClr val="C00000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18829363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 fill="hold"/>
                                        <p:tgtEl>
                                          <p:spTgt spid="337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  <p:cond evt="onBegin" delay="0">
                          <p:tn val="7"/>
                        </p:cond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 fill="hold"/>
                                        <p:tgtEl>
                                          <p:spTgt spid="33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3" grpId="0"/>
      <p:bldP spid="3379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矩形 3"/>
          <p:cNvSpPr>
            <a:spLocks noChangeArrowheads="1"/>
          </p:cNvSpPr>
          <p:nvPr/>
        </p:nvSpPr>
        <p:spPr bwMode="auto">
          <a:xfrm>
            <a:off x="360363" y="627063"/>
            <a:ext cx="8459788" cy="3900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marL="358140" indent="-358140" algn="just">
              <a:lnSpc>
                <a:spcPct val="150000"/>
              </a:lnSpc>
            </a:pP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【典例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3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】冬季，通常可以看到教室的窗玻璃上附着一层小水珠，当室外气温更低时，还会看到窗玻璃上结有冰花。下列关于水珠、冰花的分析中正确的是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(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　　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)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  <a:p>
            <a:pPr marL="357505" indent="-1905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A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．它们均是水蒸气凝华形成的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  <a:p>
            <a:pPr marL="357505" indent="-1905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B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．它们均附着在窗玻璃的室外一侧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  <a:p>
            <a:pPr marL="357505" indent="-1905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C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．它们均是水蒸气液化形成的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  <a:p>
            <a:pPr marL="357505" indent="-1905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D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．它们均附着在窗玻璃的室内一侧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14644879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矩形 6"/>
          <p:cNvSpPr>
            <a:spLocks noChangeArrowheads="1"/>
          </p:cNvSpPr>
          <p:nvPr/>
        </p:nvSpPr>
        <p:spPr bwMode="auto">
          <a:xfrm>
            <a:off x="611188" y="915988"/>
            <a:ext cx="7488238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indent="1905" algn="just">
              <a:lnSpc>
                <a:spcPct val="150000"/>
              </a:lnSpc>
            </a:pPr>
            <a:r>
              <a:rPr lang="en-US" altLang="zh-CN" sz="2400" b="1" kern="0">
                <a:solidFill>
                  <a:srgbClr val="00B050"/>
                </a:solidFill>
                <a:latin typeface="Times New Roman" pitchFamily="18" charset="0"/>
              </a:rPr>
              <a:t>【</a:t>
            </a:r>
            <a:r>
              <a:rPr sz="2400" b="1" kern="0">
                <a:solidFill>
                  <a:srgbClr val="00B050"/>
                </a:solidFill>
                <a:latin typeface="Times New Roman" pitchFamily="18" charset="0"/>
              </a:rPr>
              <a:t>方法点拨</a:t>
            </a:r>
            <a:r>
              <a:rPr lang="en-US" altLang="zh-CN" sz="2400" b="1" kern="0">
                <a:solidFill>
                  <a:srgbClr val="00B050"/>
                </a:solidFill>
                <a:latin typeface="Times New Roman" pitchFamily="18" charset="0"/>
              </a:rPr>
              <a:t>】</a:t>
            </a:r>
            <a:r>
              <a:rPr sz="2400" b="1" kern="0">
                <a:solidFill>
                  <a:srgbClr val="C00000"/>
                </a:solidFill>
                <a:latin typeface="Times New Roman"/>
              </a:rPr>
              <a:t>冬天室内的水蒸气温度高，遇到冷的玻璃液化形成小水珠，所以小水珠在玻璃内侧。冰花是室内的水蒸气温度高，遇到冷的玻璃直接凝华形成的小冰晶。所以冰花也在玻璃的内侧。</a:t>
            </a:r>
          </a:p>
        </p:txBody>
      </p:sp>
      <p:pic>
        <p:nvPicPr>
          <p:cNvPr id="35842" name="Picture 7" descr="C:\Users\Administrator\Desktop\习题课件\返回框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69275" y="4146550"/>
            <a:ext cx="669925" cy="669925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35843" name="矩形 4"/>
          <p:cNvSpPr>
            <a:spLocks noChangeArrowheads="1"/>
          </p:cNvSpPr>
          <p:nvPr/>
        </p:nvSpPr>
        <p:spPr bwMode="auto">
          <a:xfrm>
            <a:off x="611188" y="3148013"/>
            <a:ext cx="7488238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marL="629920" indent="-627380" algn="just">
              <a:lnSpc>
                <a:spcPct val="150000"/>
              </a:lnSpc>
            </a:pPr>
            <a:r>
              <a:rPr lang="en-US" altLang="zh-CN" sz="2400" b="1" kern="0">
                <a:solidFill>
                  <a:srgbClr val="00B050"/>
                </a:solidFill>
                <a:latin typeface="Times New Roman" pitchFamily="18" charset="0"/>
              </a:rPr>
              <a:t>【</a:t>
            </a:r>
            <a:r>
              <a:rPr sz="2400" b="1" kern="0">
                <a:solidFill>
                  <a:srgbClr val="00B050"/>
                </a:solidFill>
                <a:latin typeface="Times New Roman" pitchFamily="18" charset="0"/>
              </a:rPr>
              <a:t>答案</a:t>
            </a:r>
            <a:r>
              <a:rPr lang="en-US" altLang="zh-CN" sz="2400" b="1" kern="0">
                <a:solidFill>
                  <a:srgbClr val="00B050"/>
                </a:solidFill>
                <a:latin typeface="Times New Roman" pitchFamily="18" charset="0"/>
              </a:rPr>
              <a:t>】</a:t>
            </a:r>
            <a:r>
              <a:rPr sz="2400" b="1" kern="0">
                <a:solidFill>
                  <a:srgbClr val="C00000"/>
                </a:solidFill>
                <a:latin typeface="Times New Roman"/>
              </a:rPr>
              <a:t> </a:t>
            </a:r>
            <a:r>
              <a:rPr lang="en-US" altLang="zh-CN" sz="2400" b="1" kern="0">
                <a:solidFill>
                  <a:srgbClr val="C00000"/>
                </a:solidFill>
                <a:latin typeface="Times New Roman"/>
              </a:rPr>
              <a:t>D</a:t>
            </a:r>
            <a:endParaRPr sz="2400" b="1" kern="0">
              <a:solidFill>
                <a:srgbClr val="C00000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59685302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 fill="hold"/>
                                        <p:tgtEl>
                                          <p:spTgt spid="358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  <p:cond evt="onBegin" delay="0">
                          <p:tn val="7"/>
                        </p:cond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 fill="hold"/>
                                        <p:tgtEl>
                                          <p:spTgt spid="35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1" grpId="0"/>
      <p:bldP spid="3584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ext Box 22"/>
          <p:cNvSpPr txBox="1">
            <a:spLocks noChangeArrowheads="1"/>
          </p:cNvSpPr>
          <p:nvPr/>
        </p:nvSpPr>
        <p:spPr bwMode="auto">
          <a:xfrm>
            <a:off x="488950" y="857250"/>
            <a:ext cx="8115300" cy="397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 anchorCtr="0">
            <a:spAutoFit/>
          </a:bodyPr>
          <a:lstStyle>
            <a:defPPr>
              <a:defRPr lang="zh-CN"/>
            </a:defPPr>
            <a:lvl1pPr marL="539750" indent="-53975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lang="zh-CN" altLang="en-US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lang="zh-CN" altLang="en-US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lang="zh-CN" altLang="en-US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lang="zh-CN" altLang="en-US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marL="358140" indent="-358140" algn="just">
              <a:lnSpc>
                <a:spcPct val="150000"/>
              </a:lnSpc>
            </a:pP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【实验剖析】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1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．设计与进行实验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(1)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实验装置图</a:t>
            </a:r>
            <a:endParaRPr lang="en-US" altLang="zh-CN" sz="2400" b="1" kern="0">
              <a:solidFill>
                <a:prstClr val="black"/>
              </a:solidFill>
              <a:latin typeface="Times New Roman"/>
            </a:endParaRPr>
          </a:p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(2)</a:t>
            </a:r>
            <a:r>
              <a:rPr sz="2400" b="1" kern="0">
                <a:solidFill>
                  <a:prstClr val="black"/>
                </a:solidFill>
                <a:latin typeface="Times New Roman"/>
              </a:rPr>
              <a:t>主要实验器材的选取及作用</a:t>
            </a:r>
          </a:p>
          <a:p>
            <a:pPr marL="357505" indent="-1905" algn="just">
              <a:lnSpc>
                <a:spcPct val="150000"/>
              </a:lnSpc>
            </a:pPr>
            <a:r>
              <a:rPr sz="2400" b="1" kern="0">
                <a:solidFill>
                  <a:prstClr val="black"/>
                </a:solidFill>
                <a:latin typeface="Times New Roman"/>
              </a:rPr>
              <a:t>①测量仪器： 温度计、停表。</a:t>
            </a:r>
          </a:p>
          <a:p>
            <a:pPr marL="357505" indent="-1905" algn="just">
              <a:lnSpc>
                <a:spcPct val="150000"/>
              </a:lnSpc>
            </a:pPr>
            <a:r>
              <a:rPr sz="2400" b="1" kern="0">
                <a:solidFill>
                  <a:prstClr val="black"/>
                </a:solidFill>
                <a:latin typeface="Times New Roman"/>
              </a:rPr>
              <a:t>②石棉网： 作用是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__________________</a:t>
            </a:r>
            <a:r>
              <a:rPr sz="2400" b="1" kern="0">
                <a:solidFill>
                  <a:prstClr val="black"/>
                </a:solidFill>
                <a:latin typeface="Times New Roman"/>
              </a:rPr>
              <a:t>。</a:t>
            </a:r>
          </a:p>
          <a:p>
            <a:pPr marL="357505" indent="-1905" algn="just">
              <a:lnSpc>
                <a:spcPct val="150000"/>
              </a:lnSpc>
            </a:pPr>
            <a:r>
              <a:rPr sz="2400" b="1" kern="0">
                <a:solidFill>
                  <a:prstClr val="black"/>
                </a:solidFill>
                <a:latin typeface="Times New Roman"/>
              </a:rPr>
              <a:t>③用小颗粒固体的原因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sp>
        <p:nvSpPr>
          <p:cNvPr id="36866" name="矩形 15"/>
          <p:cNvSpPr>
            <a:spLocks noChangeArrowheads="1"/>
          </p:cNvSpPr>
          <p:nvPr/>
        </p:nvSpPr>
        <p:spPr bwMode="auto">
          <a:xfrm>
            <a:off x="539750" y="555625"/>
            <a:ext cx="6985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sz="2400" b="1" kern="0">
                <a:solidFill>
                  <a:srgbClr val="E46C0A"/>
                </a:solidFill>
                <a:latin typeface="Times New Roman" pitchFamily="18" charset="0"/>
              </a:rPr>
              <a:t>重点</a:t>
            </a:r>
            <a:r>
              <a:rPr lang="en-US" altLang="zh-CN" sz="2400" b="1" kern="0">
                <a:solidFill>
                  <a:srgbClr val="E46C0A"/>
                </a:solidFill>
                <a:latin typeface="Times New Roman" pitchFamily="18" charset="0"/>
              </a:rPr>
              <a:t>2    </a:t>
            </a:r>
            <a:r>
              <a:rPr sz="2400" b="1" kern="0">
                <a:solidFill>
                  <a:srgbClr val="E46C0A"/>
                </a:solidFill>
                <a:latin typeface="Times New Roman" pitchFamily="18" charset="0"/>
              </a:rPr>
              <a:t>实验：探究固体熔化时温度的变化规律</a:t>
            </a:r>
          </a:p>
        </p:txBody>
      </p:sp>
      <p:sp>
        <p:nvSpPr>
          <p:cNvPr id="36867" name="矩形 6"/>
          <p:cNvSpPr>
            <a:spLocks noChangeArrowheads="1"/>
          </p:cNvSpPr>
          <p:nvPr/>
        </p:nvSpPr>
        <p:spPr bwMode="auto">
          <a:xfrm>
            <a:off x="3381375" y="3575050"/>
            <a:ext cx="297021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just">
              <a:lnSpc>
                <a:spcPct val="150000"/>
              </a:lnSpc>
            </a:pPr>
            <a:r>
              <a:rPr altLang="zh-CN" sz="2400" b="1" kern="0">
                <a:solidFill>
                  <a:srgbClr val="C00000"/>
                </a:solidFill>
                <a:latin typeface="Times New Roman"/>
              </a:rPr>
              <a:t>使烧杯底部受热均匀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pic>
        <p:nvPicPr>
          <p:cNvPr id="36868" name="Picture 6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443663" y="1435100"/>
            <a:ext cx="1944687" cy="2698750"/>
          </a:xfrm>
          <a:prstGeom prst="rect">
            <a:avLst/>
          </a:prstGeom>
          <a:noFill/>
          <a:ln>
            <a:noFill/>
            <a:miter lim="800000"/>
          </a:ln>
        </p:spPr>
      </p:pic>
    </p:spTree>
    <p:extLst>
      <p:ext uri="{BB962C8B-B14F-4D97-AF65-F5344CB8AC3E}">
        <p14:creationId xmlns:p14="http://schemas.microsoft.com/office/powerpoint/2010/main" val="30950810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 fill="hold"/>
                                        <p:tgtEl>
                                          <p:spTgt spid="36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矩形 3"/>
          <p:cNvSpPr>
            <a:spLocks noChangeArrowheads="1"/>
          </p:cNvSpPr>
          <p:nvPr/>
        </p:nvSpPr>
        <p:spPr bwMode="auto">
          <a:xfrm>
            <a:off x="468313" y="555625"/>
            <a:ext cx="8134350" cy="397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marL="357505" indent="-1905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a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．使温度计的玻璃泡与固体充分接触；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  <a:p>
            <a:pPr marL="357505" indent="-1905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b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．小颗粒固体易均匀受热。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(3)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实验器材的组装顺序：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 __________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。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(4)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水浴法加热的优点：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 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  <a:p>
            <a:pPr marL="357505" indent="-1905" algn="just">
              <a:lnSpc>
                <a:spcPct val="150000"/>
              </a:lnSpc>
            </a:pPr>
            <a:r>
              <a:rPr altLang="zh-CN" sz="2400" b="1" kern="0">
                <a:solidFill>
                  <a:prstClr val="black"/>
                </a:solidFill>
                <a:latin typeface="宋体" pitchFamily="2" charset="-122"/>
              </a:rPr>
              <a:t>①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使被加热的物质升温均匀；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  <a:p>
            <a:pPr marL="357505" indent="-1905" algn="just">
              <a:lnSpc>
                <a:spcPct val="150000"/>
              </a:lnSpc>
            </a:pPr>
            <a:r>
              <a:rPr altLang="zh-CN" sz="2400" b="1" kern="0">
                <a:solidFill>
                  <a:prstClr val="black"/>
                </a:solidFill>
                <a:latin typeface="宋体" pitchFamily="2" charset="-122"/>
              </a:rPr>
              <a:t>②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使被加热的物质升温缓慢，从而使其慢慢熔化，便于观察温度变化规律。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sp>
        <p:nvSpPr>
          <p:cNvPr id="37890" name="矩形 2"/>
          <p:cNvSpPr>
            <a:spLocks noChangeArrowheads="1"/>
          </p:cNvSpPr>
          <p:nvPr/>
        </p:nvSpPr>
        <p:spPr bwMode="auto">
          <a:xfrm>
            <a:off x="4092575" y="1601788"/>
            <a:ext cx="1422400" cy="56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just">
              <a:lnSpc>
                <a:spcPct val="150000"/>
              </a:lnSpc>
            </a:pPr>
            <a:r>
              <a:rPr altLang="zh-CN" sz="2400" b="1" kern="0">
                <a:solidFill>
                  <a:srgbClr val="C00000"/>
                </a:solidFill>
                <a:latin typeface="Times New Roman"/>
              </a:rPr>
              <a:t>自下而上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7367044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 fill="hold"/>
                                        <p:tgtEl>
                                          <p:spTgt spid="37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矩形 3"/>
          <p:cNvSpPr>
            <a:spLocks noChangeArrowheads="1"/>
          </p:cNvSpPr>
          <p:nvPr/>
        </p:nvSpPr>
        <p:spPr bwMode="auto">
          <a:xfrm>
            <a:off x="395288" y="449263"/>
            <a:ext cx="8353425" cy="452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(5)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烧杯中水量的规定及试管插入水中的位置要求：</a:t>
            </a:r>
            <a:r>
              <a:rPr altLang="zh-CN" sz="2400" b="1" kern="0">
                <a:solidFill>
                  <a:prstClr val="black"/>
                </a:solidFill>
                <a:latin typeface="宋体" pitchFamily="2" charset="-122"/>
                <a:ea typeface="Times New Roman" panose="02020603050405020304"/>
              </a:rPr>
              <a:t> 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烧杯中的水量不宜太多，避免加热时间过长，高度要能够浸没试管中装有的固体，同时试管不能接触到烧杯底和烧杯壁。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 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(6)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收集多组数据的目的：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 ______________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。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2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．分析数据和现象，总结结论。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(1)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根据数据绘制温度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— 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时间图像。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(2)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根据图像及数据，分析总结固体熔化时温度随时间变化的规律。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sp>
        <p:nvSpPr>
          <p:cNvPr id="38914" name="矩形 2"/>
          <p:cNvSpPr>
            <a:spLocks noChangeArrowheads="1"/>
          </p:cNvSpPr>
          <p:nvPr/>
        </p:nvSpPr>
        <p:spPr bwMode="auto">
          <a:xfrm>
            <a:off x="4043363" y="2058988"/>
            <a:ext cx="2041525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just">
              <a:lnSpc>
                <a:spcPct val="150000"/>
              </a:lnSpc>
            </a:pPr>
            <a:r>
              <a:rPr altLang="zh-CN" sz="2400" b="1" kern="0">
                <a:solidFill>
                  <a:srgbClr val="C00000"/>
                </a:solidFill>
                <a:latin typeface="Times New Roman"/>
              </a:rPr>
              <a:t>寻找普遍规律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6692930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 fill="hold"/>
                                        <p:tgtEl>
                                          <p:spTgt spid="38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矩形 3"/>
          <p:cNvSpPr>
            <a:spLocks noChangeArrowheads="1"/>
          </p:cNvSpPr>
          <p:nvPr/>
        </p:nvSpPr>
        <p:spPr bwMode="auto">
          <a:xfrm>
            <a:off x="468313" y="411163"/>
            <a:ext cx="8134350" cy="452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3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．交流与反思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(1)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熔化前后曲线的倾斜程度不同的原因：</a:t>
            </a:r>
            <a:r>
              <a:rPr altLang="zh-CN" sz="2400" b="1" kern="0">
                <a:solidFill>
                  <a:prstClr val="black"/>
                </a:solidFill>
                <a:latin typeface="宋体" pitchFamily="2" charset="-122"/>
                <a:ea typeface="Times New Roman" panose="02020603050405020304"/>
              </a:rPr>
              <a:t> 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同种物质在不同状态下的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________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不同。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(2)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探究冰的熔化规律时冰完全熔化后继续加热，试管中的水会沸腾吗？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	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答：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 ________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，原因：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 __________________________</a:t>
            </a:r>
          </a:p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	____________________________________________________________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。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sp>
        <p:nvSpPr>
          <p:cNvPr id="39938" name="矩形 2"/>
          <p:cNvSpPr>
            <a:spLocks noChangeArrowheads="1"/>
          </p:cNvSpPr>
          <p:nvPr/>
        </p:nvSpPr>
        <p:spPr bwMode="auto">
          <a:xfrm>
            <a:off x="2268538" y="1470025"/>
            <a:ext cx="1111250" cy="56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just">
              <a:lnSpc>
                <a:spcPct val="150000"/>
              </a:lnSpc>
            </a:pPr>
            <a:r>
              <a:rPr altLang="zh-CN" sz="2400" b="1" kern="0">
                <a:solidFill>
                  <a:srgbClr val="C00000"/>
                </a:solidFill>
                <a:latin typeface="Times New Roman"/>
              </a:rPr>
              <a:t>比热容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sp>
        <p:nvSpPr>
          <p:cNvPr id="39939" name="矩形 4"/>
          <p:cNvSpPr>
            <a:spLocks noChangeArrowheads="1"/>
          </p:cNvSpPr>
          <p:nvPr/>
        </p:nvSpPr>
        <p:spPr bwMode="auto">
          <a:xfrm>
            <a:off x="1852613" y="3076575"/>
            <a:ext cx="80486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just">
              <a:lnSpc>
                <a:spcPct val="150000"/>
              </a:lnSpc>
            </a:pPr>
            <a:r>
              <a:rPr altLang="zh-CN" sz="2400" b="1" kern="0">
                <a:solidFill>
                  <a:srgbClr val="C00000"/>
                </a:solidFill>
                <a:latin typeface="Times New Roman"/>
              </a:rPr>
              <a:t>不会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sp>
        <p:nvSpPr>
          <p:cNvPr id="39940" name="矩形 5"/>
          <p:cNvSpPr>
            <a:spLocks noChangeArrowheads="1"/>
          </p:cNvSpPr>
          <p:nvPr/>
        </p:nvSpPr>
        <p:spPr bwMode="auto">
          <a:xfrm>
            <a:off x="1036638" y="3122613"/>
            <a:ext cx="7194550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just">
              <a:lnSpc>
                <a:spcPct val="150000"/>
              </a:lnSpc>
            </a:pPr>
            <a:r>
              <a:rPr lang="en-US" altLang="zh-CN" sz="2400" b="1" kern="0">
                <a:solidFill>
                  <a:srgbClr val="C00000"/>
                </a:solidFill>
                <a:latin typeface="Times New Roman"/>
              </a:rPr>
              <a:t>                                         </a:t>
            </a:r>
            <a:r>
              <a:rPr altLang="zh-CN" sz="2400" b="1" kern="0">
                <a:solidFill>
                  <a:srgbClr val="C00000"/>
                </a:solidFill>
                <a:latin typeface="Times New Roman"/>
              </a:rPr>
              <a:t>烧杯中水沸腾后温度保持不变，试管中的水与烧杯中的水没有温度差，不能持续吸热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7595999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 fill="hold"/>
                                        <p:tgtEl>
                                          <p:spTgt spid="39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 fill="hold"/>
                                        <p:tgtEl>
                                          <p:spTgt spid="39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 fill="hold"/>
                                        <p:tgtEl>
                                          <p:spTgt spid="39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8" grpId="0"/>
      <p:bldP spid="39939" grpId="0"/>
      <p:bldP spid="3994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矩形 3"/>
          <p:cNvSpPr>
            <a:spLocks noChangeArrowheads="1"/>
          </p:cNvSpPr>
          <p:nvPr/>
        </p:nvSpPr>
        <p:spPr bwMode="auto">
          <a:xfrm>
            <a:off x="468313" y="555625"/>
            <a:ext cx="8134350" cy="286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(3)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熔化过程中温度和内能的变化规律：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 ______________________________________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。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(4)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实验结论：</a:t>
            </a:r>
            <a:r>
              <a:rPr altLang="zh-CN" sz="2400" b="1" kern="0">
                <a:solidFill>
                  <a:prstClr val="black"/>
                </a:solidFill>
                <a:latin typeface="宋体" pitchFamily="2" charset="-122"/>
                <a:ea typeface="Times New Roman" panose="02020603050405020304"/>
              </a:rPr>
              <a:t> 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晶体熔化时有固定的熔化温度，即熔点，而非晶体没有熔点。晶体熔化时要吸收热量，但温度不变；非晶体熔化时要吸热，温度持续上升。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sp>
        <p:nvSpPr>
          <p:cNvPr id="40962" name="矩形 2"/>
          <p:cNvSpPr>
            <a:spLocks noChangeArrowheads="1"/>
          </p:cNvSpPr>
          <p:nvPr/>
        </p:nvSpPr>
        <p:spPr bwMode="auto">
          <a:xfrm>
            <a:off x="971550" y="1071563"/>
            <a:ext cx="5443538" cy="56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just">
              <a:lnSpc>
                <a:spcPct val="150000"/>
              </a:lnSpc>
            </a:pPr>
            <a:r>
              <a:rPr altLang="zh-CN" sz="2400" b="1" kern="0">
                <a:solidFill>
                  <a:srgbClr val="C00000"/>
                </a:solidFill>
                <a:latin typeface="Times New Roman"/>
              </a:rPr>
              <a:t>晶体熔化过程中，温度不变，内能增大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2276420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 fill="hold"/>
                                        <p:tgtEl>
                                          <p:spTgt spid="40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矩形 3"/>
          <p:cNvSpPr>
            <a:spLocks noChangeArrowheads="1"/>
          </p:cNvSpPr>
          <p:nvPr/>
        </p:nvSpPr>
        <p:spPr bwMode="auto">
          <a:xfrm>
            <a:off x="468313" y="593725"/>
            <a:ext cx="8134350" cy="111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marL="358140" indent="-358140" algn="just">
              <a:lnSpc>
                <a:spcPct val="150000"/>
              </a:lnSpc>
            </a:pP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【典例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4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】如图甲所示，是小明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“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探究物质熔化规律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”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的实验装置。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pic>
        <p:nvPicPr>
          <p:cNvPr id="41986" name="Picture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63700" y="1568450"/>
            <a:ext cx="6148388" cy="2874963"/>
          </a:xfrm>
          <a:prstGeom prst="rect">
            <a:avLst/>
          </a:prstGeom>
          <a:noFill/>
          <a:ln>
            <a:noFill/>
            <a:miter lim="800000"/>
          </a:ln>
        </p:spPr>
      </p:pic>
    </p:spTree>
    <p:extLst>
      <p:ext uri="{BB962C8B-B14F-4D97-AF65-F5344CB8AC3E}">
        <p14:creationId xmlns:p14="http://schemas.microsoft.com/office/powerpoint/2010/main" val="2355322129"/>
      </p:ext>
    </p:extLst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矩形 3"/>
          <p:cNvSpPr>
            <a:spLocks noChangeArrowheads="1"/>
          </p:cNvSpPr>
          <p:nvPr/>
        </p:nvSpPr>
        <p:spPr bwMode="auto">
          <a:xfrm>
            <a:off x="468313" y="555625"/>
            <a:ext cx="8134350" cy="416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marL="358140" indent="-358140" algn="just">
              <a:lnSpc>
                <a:spcPct val="14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(1)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实验中通过水对试管加热，而不是直接加热试管，目的是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______________________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。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  <a:p>
            <a:pPr marL="358140" indent="-358140" algn="just">
              <a:lnSpc>
                <a:spcPct val="14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(2)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实验中某时刻温度计示数如图乙所示，该物质此时的温度为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__________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。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  <a:p>
            <a:pPr marL="358140" indent="-358140" algn="just">
              <a:lnSpc>
                <a:spcPct val="14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(3)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实验中每隔一分钟记录一次物质的温度及对应状态，作出温度随时间变化的规律图像，如图丙所示。由图像可知：</a:t>
            </a:r>
            <a:r>
              <a:rPr altLang="zh-CN" sz="2400" b="1" kern="0">
                <a:solidFill>
                  <a:prstClr val="black"/>
                </a:solidFill>
                <a:latin typeface="宋体" pitchFamily="2" charset="-122"/>
                <a:ea typeface="Times New Roman" panose="02020603050405020304"/>
              </a:rPr>
              <a:t> 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该物质在熔化过程中吸收热量，温度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______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，该物质是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______(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填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“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晶体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”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或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“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非晶体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”)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。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sp>
        <p:nvSpPr>
          <p:cNvPr id="43010" name="矩形 2"/>
          <p:cNvSpPr>
            <a:spLocks noChangeArrowheads="1"/>
          </p:cNvSpPr>
          <p:nvPr/>
        </p:nvSpPr>
        <p:spPr bwMode="auto">
          <a:xfrm>
            <a:off x="1646238" y="1000125"/>
            <a:ext cx="2349500" cy="56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just">
              <a:lnSpc>
                <a:spcPct val="150000"/>
              </a:lnSpc>
            </a:pPr>
            <a:r>
              <a:rPr altLang="zh-CN" sz="2400" b="1" kern="0">
                <a:solidFill>
                  <a:srgbClr val="C00000"/>
                </a:solidFill>
                <a:latin typeface="Times New Roman"/>
              </a:rPr>
              <a:t>使物质均匀受热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sp>
        <p:nvSpPr>
          <p:cNvPr id="43011" name="矩形 4"/>
          <p:cNvSpPr>
            <a:spLocks noChangeArrowheads="1"/>
          </p:cNvSpPr>
          <p:nvPr/>
        </p:nvSpPr>
        <p:spPr bwMode="auto">
          <a:xfrm>
            <a:off x="2051050" y="2011363"/>
            <a:ext cx="725488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just">
              <a:lnSpc>
                <a:spcPct val="150000"/>
              </a:lnSpc>
            </a:pPr>
            <a:r>
              <a:rPr lang="en-US" altLang="zh-CN" sz="2400" b="1" kern="0">
                <a:solidFill>
                  <a:srgbClr val="C00000"/>
                </a:solidFill>
                <a:latin typeface="Times New Roman"/>
              </a:rPr>
              <a:t>2 </a:t>
            </a:r>
            <a:r>
              <a:rPr altLang="zh-CN" sz="2400" b="1" kern="0">
                <a:solidFill>
                  <a:srgbClr val="C00000"/>
                </a:solidFill>
                <a:latin typeface="宋体" pitchFamily="2" charset="-122"/>
              </a:rPr>
              <a:t>℃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sp>
        <p:nvSpPr>
          <p:cNvPr id="43012" name="矩形 5"/>
          <p:cNvSpPr>
            <a:spLocks noChangeArrowheads="1"/>
          </p:cNvSpPr>
          <p:nvPr/>
        </p:nvSpPr>
        <p:spPr bwMode="auto">
          <a:xfrm>
            <a:off x="6732588" y="3579813"/>
            <a:ext cx="803275" cy="56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just">
              <a:lnSpc>
                <a:spcPct val="150000"/>
              </a:lnSpc>
            </a:pPr>
            <a:r>
              <a:rPr altLang="zh-CN" sz="2400" b="1" kern="0">
                <a:solidFill>
                  <a:srgbClr val="C00000"/>
                </a:solidFill>
                <a:latin typeface="Times New Roman"/>
              </a:rPr>
              <a:t>不变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sp>
        <p:nvSpPr>
          <p:cNvPr id="43013" name="矩形 6"/>
          <p:cNvSpPr>
            <a:spLocks noChangeArrowheads="1"/>
          </p:cNvSpPr>
          <p:nvPr/>
        </p:nvSpPr>
        <p:spPr bwMode="auto">
          <a:xfrm>
            <a:off x="1611313" y="4084638"/>
            <a:ext cx="803275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just">
              <a:lnSpc>
                <a:spcPct val="150000"/>
              </a:lnSpc>
            </a:pPr>
            <a:r>
              <a:rPr altLang="zh-CN" sz="2400" b="1" kern="0">
                <a:solidFill>
                  <a:srgbClr val="C00000"/>
                </a:solidFill>
                <a:latin typeface="Times New Roman"/>
              </a:rPr>
              <a:t>晶体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7961513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 fill="hold"/>
                                        <p:tgtEl>
                                          <p:spTgt spid="43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 fill="hold"/>
                                        <p:tgtEl>
                                          <p:spTgt spid="430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 fill="hold"/>
                                        <p:tgtEl>
                                          <p:spTgt spid="430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 fill="hold"/>
                                        <p:tgtEl>
                                          <p:spTgt spid="430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0" grpId="0"/>
      <p:bldP spid="43011" grpId="0"/>
      <p:bldP spid="43012" grpId="0"/>
      <p:bldP spid="4301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矩形 3"/>
          <p:cNvSpPr>
            <a:spLocks noChangeArrowheads="1"/>
          </p:cNvSpPr>
          <p:nvPr/>
        </p:nvSpPr>
        <p:spPr bwMode="auto">
          <a:xfrm>
            <a:off x="468313" y="731838"/>
            <a:ext cx="8134350" cy="2776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(4)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比较图像中</a:t>
            </a:r>
            <a:r>
              <a:rPr lang="en-US" altLang="zh-CN" sz="2400" b="1" i="1" kern="0">
                <a:solidFill>
                  <a:prstClr val="black"/>
                </a:solidFill>
                <a:latin typeface="Times New Roman"/>
              </a:rPr>
              <a:t>AB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段与</a:t>
            </a:r>
            <a:r>
              <a:rPr lang="en-US" altLang="zh-CN" sz="2400" b="1" i="1" kern="0">
                <a:solidFill>
                  <a:prstClr val="black"/>
                </a:solidFill>
                <a:latin typeface="Times New Roman"/>
              </a:rPr>
              <a:t>CD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段可知：</a:t>
            </a:r>
            <a:r>
              <a:rPr altLang="zh-CN" sz="2400" b="1" kern="0">
                <a:solidFill>
                  <a:prstClr val="black"/>
                </a:solidFill>
                <a:latin typeface="宋体" pitchFamily="2" charset="-122"/>
                <a:ea typeface="Times New Roman" panose="02020603050405020304"/>
              </a:rPr>
              <a:t> 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该物质在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________(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填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“</a:t>
            </a:r>
            <a:r>
              <a:rPr lang="en-US" altLang="zh-CN" sz="2400" b="1" i="1" kern="0">
                <a:solidFill>
                  <a:prstClr val="black"/>
                </a:solidFill>
                <a:latin typeface="Times New Roman"/>
              </a:rPr>
              <a:t>AB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”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或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“</a:t>
            </a:r>
            <a:r>
              <a:rPr lang="en-US" altLang="zh-CN" sz="2400" b="1" i="1" kern="0">
                <a:solidFill>
                  <a:prstClr val="black"/>
                </a:solidFill>
                <a:latin typeface="Times New Roman"/>
              </a:rPr>
              <a:t>CD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”)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段吸热能力强。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(5)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该物质熔化过程共用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________min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，第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3 min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时该物质的内能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________(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填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“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大于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”“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小于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”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或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“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等于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”)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第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6 min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时的内能。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sp>
        <p:nvSpPr>
          <p:cNvPr id="44034" name="矩形 2"/>
          <p:cNvSpPr>
            <a:spLocks noChangeArrowheads="1"/>
          </p:cNvSpPr>
          <p:nvPr/>
        </p:nvSpPr>
        <p:spPr bwMode="auto">
          <a:xfrm>
            <a:off x="7092950" y="700088"/>
            <a:ext cx="612775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just">
              <a:lnSpc>
                <a:spcPct val="150000"/>
              </a:lnSpc>
            </a:pPr>
            <a:r>
              <a:rPr lang="en-US" altLang="zh-CN" sz="2400" b="1" i="1" kern="0">
                <a:solidFill>
                  <a:srgbClr val="C00000"/>
                </a:solidFill>
                <a:latin typeface="Times New Roman"/>
              </a:rPr>
              <a:t>CD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sp>
        <p:nvSpPr>
          <p:cNvPr id="44035" name="矩形 4"/>
          <p:cNvSpPr>
            <a:spLocks noChangeArrowheads="1"/>
          </p:cNvSpPr>
          <p:nvPr/>
        </p:nvSpPr>
        <p:spPr bwMode="auto">
          <a:xfrm>
            <a:off x="4365625" y="1831975"/>
            <a:ext cx="339725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just">
              <a:lnSpc>
                <a:spcPct val="150000"/>
              </a:lnSpc>
            </a:pPr>
            <a:r>
              <a:rPr lang="en-US" altLang="zh-CN" sz="2400" b="1" kern="0">
                <a:solidFill>
                  <a:srgbClr val="C00000"/>
                </a:solidFill>
                <a:latin typeface="Times New Roman"/>
              </a:rPr>
              <a:t>4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sp>
        <p:nvSpPr>
          <p:cNvPr id="44036" name="矩形 5"/>
          <p:cNvSpPr>
            <a:spLocks noChangeArrowheads="1"/>
          </p:cNvSpPr>
          <p:nvPr/>
        </p:nvSpPr>
        <p:spPr bwMode="auto">
          <a:xfrm>
            <a:off x="1824038" y="2355850"/>
            <a:ext cx="803275" cy="56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just">
              <a:lnSpc>
                <a:spcPct val="150000"/>
              </a:lnSpc>
            </a:pPr>
            <a:r>
              <a:rPr altLang="zh-CN" sz="2400" b="1" kern="0">
                <a:solidFill>
                  <a:srgbClr val="C00000"/>
                </a:solidFill>
                <a:latin typeface="Times New Roman"/>
              </a:rPr>
              <a:t>小于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8486029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 fill="hold"/>
                                        <p:tgtEl>
                                          <p:spTgt spid="44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 fill="hold"/>
                                        <p:tgtEl>
                                          <p:spTgt spid="44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 fill="hold"/>
                                        <p:tgtEl>
                                          <p:spTgt spid="44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4" grpId="0"/>
      <p:bldP spid="44035" grpId="0"/>
      <p:bldP spid="4403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矩形 3"/>
          <p:cNvSpPr>
            <a:spLocks noChangeArrowheads="1"/>
          </p:cNvSpPr>
          <p:nvPr/>
        </p:nvSpPr>
        <p:spPr bwMode="auto">
          <a:xfrm>
            <a:off x="468313" y="555625"/>
            <a:ext cx="8134350" cy="286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(6)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在熔化过程中，如果将试管从烧杯中拿出来，试管中的物质会停止熔化，将试管放回烧杯后，该物质又继续熔化，这说明</a:t>
            </a:r>
            <a:endParaRPr lang="en-US" altLang="zh-CN" sz="2400" b="1" kern="0">
              <a:solidFill>
                <a:prstClr val="black"/>
              </a:solidFill>
              <a:latin typeface="Times New Roman"/>
            </a:endParaRPr>
          </a:p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	 _________________________________________________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。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(7)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烧杯口处产生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“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白气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”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的原因：水蒸气遇冷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_________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。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sp>
        <p:nvSpPr>
          <p:cNvPr id="45058" name="矩形 2"/>
          <p:cNvSpPr>
            <a:spLocks noChangeArrowheads="1"/>
          </p:cNvSpPr>
          <p:nvPr/>
        </p:nvSpPr>
        <p:spPr bwMode="auto">
          <a:xfrm>
            <a:off x="684213" y="2178050"/>
            <a:ext cx="7608888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just">
              <a:lnSpc>
                <a:spcPct val="150000"/>
              </a:lnSpc>
            </a:pPr>
            <a:r>
              <a:rPr altLang="zh-CN" sz="2400" b="1" kern="0">
                <a:solidFill>
                  <a:srgbClr val="C00000"/>
                </a:solidFill>
                <a:latin typeface="Times New Roman"/>
              </a:rPr>
              <a:t>烧杯内的水温高于物质的熔点，物质熔化需要持续吸热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pic>
        <p:nvPicPr>
          <p:cNvPr id="45059" name="Picture 7" descr="C:\Users\Administrator\Desktop\习题课件\返回框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0225" y="4146550"/>
            <a:ext cx="669925" cy="669925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45060" name="矩形 4"/>
          <p:cNvSpPr>
            <a:spLocks noChangeArrowheads="1"/>
          </p:cNvSpPr>
          <p:nvPr/>
        </p:nvSpPr>
        <p:spPr bwMode="auto">
          <a:xfrm>
            <a:off x="6721475" y="2711450"/>
            <a:ext cx="803275" cy="56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just">
              <a:lnSpc>
                <a:spcPct val="150000"/>
              </a:lnSpc>
            </a:pPr>
            <a:r>
              <a:rPr altLang="zh-CN" sz="2400" b="1" kern="0">
                <a:solidFill>
                  <a:srgbClr val="C00000"/>
                </a:solidFill>
                <a:latin typeface="Times New Roman"/>
              </a:rPr>
              <a:t>液化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0681570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 fill="hold"/>
                                        <p:tgtEl>
                                          <p:spTgt spid="45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 fill="hold"/>
                                        <p:tgtEl>
                                          <p:spTgt spid="45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8" grpId="0"/>
      <p:bldP spid="45060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矩形 5"/>
          <p:cNvSpPr>
            <a:spLocks noChangeArrowheads="1"/>
          </p:cNvSpPr>
          <p:nvPr/>
        </p:nvSpPr>
        <p:spPr bwMode="auto">
          <a:xfrm>
            <a:off x="565150" y="1270000"/>
            <a:ext cx="8023225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marL="358140" indent="-358140" algn="just">
              <a:lnSpc>
                <a:spcPct val="150000"/>
              </a:lnSpc>
            </a:pP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【实验剖析】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1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．设计与进行实验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(1)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实验装置图</a:t>
            </a:r>
            <a:endParaRPr lang="en-US" altLang="zh-CN" sz="2400" b="1" kern="0">
              <a:solidFill>
                <a:prstClr val="black"/>
              </a:solidFill>
              <a:latin typeface="Times New Roman"/>
            </a:endParaRPr>
          </a:p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(2)</a:t>
            </a:r>
            <a:r>
              <a:rPr sz="2400" b="1" kern="0">
                <a:solidFill>
                  <a:prstClr val="black"/>
                </a:solidFill>
                <a:latin typeface="Times New Roman"/>
              </a:rPr>
              <a:t>主要实验器材的选取及作用</a:t>
            </a:r>
          </a:p>
          <a:p>
            <a:pPr marL="357505" indent="-1905" algn="just">
              <a:lnSpc>
                <a:spcPct val="150000"/>
              </a:lnSpc>
            </a:pPr>
            <a:r>
              <a:rPr sz="2400" b="1" kern="0">
                <a:solidFill>
                  <a:prstClr val="black"/>
                </a:solidFill>
                <a:latin typeface="Times New Roman"/>
              </a:rPr>
              <a:t>①酒精灯用外焰加热，原因是酒灯度外焰温度较高。</a:t>
            </a:r>
          </a:p>
          <a:p>
            <a:pPr marL="357505" indent="-1905" algn="just">
              <a:lnSpc>
                <a:spcPct val="150000"/>
              </a:lnSpc>
            </a:pPr>
            <a:r>
              <a:rPr sz="2400" b="1" kern="0">
                <a:solidFill>
                  <a:prstClr val="black"/>
                </a:solidFill>
                <a:latin typeface="Times New Roman"/>
              </a:rPr>
              <a:t>②石棉网的作用是使烧杯底部受热均匀。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sp>
        <p:nvSpPr>
          <p:cNvPr id="46082" name="矩形 15"/>
          <p:cNvSpPr>
            <a:spLocks noChangeArrowheads="1"/>
          </p:cNvSpPr>
          <p:nvPr/>
        </p:nvSpPr>
        <p:spPr bwMode="auto">
          <a:xfrm>
            <a:off x="539750" y="741363"/>
            <a:ext cx="6985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sz="2400" b="1" kern="0">
                <a:solidFill>
                  <a:srgbClr val="E46C0A"/>
                </a:solidFill>
                <a:latin typeface="Times New Roman" pitchFamily="18" charset="0"/>
              </a:rPr>
              <a:t>重点</a:t>
            </a:r>
            <a:r>
              <a:rPr lang="en-US" altLang="zh-CN" sz="2400" b="1" kern="0">
                <a:solidFill>
                  <a:srgbClr val="E46C0A"/>
                </a:solidFill>
                <a:latin typeface="Times New Roman" pitchFamily="18" charset="0"/>
              </a:rPr>
              <a:t>3    </a:t>
            </a:r>
            <a:r>
              <a:rPr sz="2400" b="1" kern="0">
                <a:solidFill>
                  <a:srgbClr val="E46C0A"/>
                </a:solidFill>
                <a:latin typeface="Times New Roman" pitchFamily="18" charset="0"/>
              </a:rPr>
              <a:t>实验：探究水的沸腾特点</a:t>
            </a:r>
          </a:p>
        </p:txBody>
      </p:sp>
      <p:pic>
        <p:nvPicPr>
          <p:cNvPr id="46083" name="Picture 5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227763" y="679450"/>
            <a:ext cx="1609725" cy="2776538"/>
          </a:xfrm>
          <a:prstGeom prst="rect">
            <a:avLst/>
          </a:prstGeom>
          <a:noFill/>
          <a:ln>
            <a:noFill/>
            <a:miter lim="800000"/>
          </a:ln>
        </p:spPr>
      </p:pic>
    </p:spTree>
    <p:extLst>
      <p:ext uri="{BB962C8B-B14F-4D97-AF65-F5344CB8AC3E}">
        <p14:creationId xmlns:p14="http://schemas.microsoft.com/office/powerpoint/2010/main" val="3736981335"/>
      </p:ext>
    </p:extLst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矩形 5"/>
          <p:cNvSpPr>
            <a:spLocks noChangeArrowheads="1"/>
          </p:cNvSpPr>
          <p:nvPr/>
        </p:nvSpPr>
        <p:spPr bwMode="auto">
          <a:xfrm>
            <a:off x="565150" y="573088"/>
            <a:ext cx="8023225" cy="286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宋体" pitchFamily="2" charset="-122"/>
              </a:rPr>
              <a:t>	</a:t>
            </a:r>
            <a:r>
              <a:rPr altLang="zh-CN" sz="2400" b="1" kern="0">
                <a:solidFill>
                  <a:prstClr val="black"/>
                </a:solidFill>
                <a:latin typeface="宋体" pitchFamily="2" charset="-122"/>
              </a:rPr>
              <a:t>③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硬纸板的作用是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______________________________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。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(3)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实验器材的组装顺序：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__________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。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(4)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判断水在沸腾过程中是否要持续吸热的方法：</a:t>
            </a:r>
            <a:r>
              <a:rPr altLang="zh-CN" sz="2400" b="1" kern="0">
                <a:solidFill>
                  <a:prstClr val="black"/>
                </a:solidFill>
                <a:latin typeface="宋体" pitchFamily="2" charset="-122"/>
                <a:ea typeface="Times New Roman" panose="02020603050405020304"/>
              </a:rPr>
              <a:t> 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撤去酒精灯，稍等一会，观察水是否仍在沸腾。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(5)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设计表格和记录实验数据。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sp>
        <p:nvSpPr>
          <p:cNvPr id="47106" name="矩形 3"/>
          <p:cNvSpPr>
            <a:spLocks noChangeArrowheads="1"/>
          </p:cNvSpPr>
          <p:nvPr/>
        </p:nvSpPr>
        <p:spPr bwMode="auto">
          <a:xfrm>
            <a:off x="3821113" y="552450"/>
            <a:ext cx="4206875" cy="56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just">
              <a:lnSpc>
                <a:spcPct val="150000"/>
              </a:lnSpc>
            </a:pPr>
            <a:r>
              <a:rPr altLang="zh-CN" sz="2400" b="1" kern="0">
                <a:solidFill>
                  <a:srgbClr val="C00000"/>
                </a:solidFill>
                <a:latin typeface="Times New Roman"/>
              </a:rPr>
              <a:t>减少热量散失，缩短加热时间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sp>
        <p:nvSpPr>
          <p:cNvPr id="47107" name="矩形 7"/>
          <p:cNvSpPr>
            <a:spLocks noChangeArrowheads="1"/>
          </p:cNvSpPr>
          <p:nvPr/>
        </p:nvSpPr>
        <p:spPr bwMode="auto">
          <a:xfrm>
            <a:off x="4157663" y="1106488"/>
            <a:ext cx="1422400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just">
              <a:lnSpc>
                <a:spcPct val="150000"/>
              </a:lnSpc>
            </a:pPr>
            <a:r>
              <a:rPr altLang="zh-CN" sz="2400" b="1" kern="0">
                <a:solidFill>
                  <a:srgbClr val="C00000"/>
                </a:solidFill>
                <a:latin typeface="Times New Roman"/>
              </a:rPr>
              <a:t>自下而上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8961678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 fill="hold"/>
                                        <p:tgtEl>
                                          <p:spTgt spid="47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 fill="hold"/>
                                        <p:tgtEl>
                                          <p:spTgt spid="47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6" grpId="0"/>
      <p:bldP spid="47107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矩形 5"/>
          <p:cNvSpPr>
            <a:spLocks noChangeArrowheads="1"/>
          </p:cNvSpPr>
          <p:nvPr/>
        </p:nvSpPr>
        <p:spPr bwMode="auto">
          <a:xfrm>
            <a:off x="565150" y="484188"/>
            <a:ext cx="8023225" cy="421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(6)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沸腾前后气泡的特点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(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如图所示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)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。</a:t>
            </a:r>
            <a:endParaRPr lang="en-US" altLang="zh-CN" sz="2400" b="1" kern="0">
              <a:solidFill>
                <a:prstClr val="black"/>
              </a:solidFill>
              <a:latin typeface="Times New Roman"/>
            </a:endParaRPr>
          </a:p>
          <a:p>
            <a:pPr marL="358140" indent="-358140" algn="just">
              <a:lnSpc>
                <a:spcPct val="150000"/>
              </a:lnSpc>
            </a:pPr>
            <a:endParaRPr lang="en-US" altLang="zh-CN" sz="2400" b="1" kern="0">
              <a:solidFill>
                <a:prstClr val="black"/>
              </a:solidFill>
              <a:latin typeface="Times New Roman"/>
            </a:endParaRPr>
          </a:p>
          <a:p>
            <a:pPr marL="358140" indent="-358140" algn="just">
              <a:lnSpc>
                <a:spcPct val="150000"/>
              </a:lnSpc>
            </a:pPr>
            <a:endParaRPr lang="en-US" altLang="zh-CN" sz="2400" b="1" kern="0">
              <a:solidFill>
                <a:prstClr val="black"/>
              </a:solidFill>
              <a:latin typeface="Times New Roman"/>
            </a:endParaRPr>
          </a:p>
          <a:p>
            <a:pPr marL="358140" indent="-358140" algn="just">
              <a:lnSpc>
                <a:spcPct val="150000"/>
              </a:lnSpc>
            </a:pPr>
            <a:endParaRPr lang="en-US" altLang="zh-CN" sz="2400" b="1" kern="0">
              <a:solidFill>
                <a:prstClr val="black"/>
              </a:solidFill>
              <a:latin typeface="Times New Roman"/>
            </a:endParaRPr>
          </a:p>
          <a:p>
            <a:pPr marL="358140" indent="-358140" algn="just">
              <a:lnSpc>
                <a:spcPct val="150000"/>
              </a:lnSpc>
            </a:pP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(7)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根据表格数据，分析总结水沸腾时的温度特点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(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温度保持不变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)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。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(8)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根据实验数据，绘制图像并分析。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pic>
        <p:nvPicPr>
          <p:cNvPr id="48130" name="Picture 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787650" y="1123950"/>
            <a:ext cx="3578225" cy="1882775"/>
          </a:xfrm>
          <a:prstGeom prst="rect">
            <a:avLst/>
          </a:prstGeom>
          <a:noFill/>
          <a:ln>
            <a:noFill/>
            <a:miter lim="800000"/>
          </a:ln>
        </p:spPr>
      </p:pic>
    </p:spTree>
    <p:extLst>
      <p:ext uri="{BB962C8B-B14F-4D97-AF65-F5344CB8AC3E}">
        <p14:creationId xmlns:p14="http://schemas.microsoft.com/office/powerpoint/2010/main" val="3706828157"/>
      </p:ext>
    </p:extLst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矩形 5"/>
          <p:cNvSpPr>
            <a:spLocks noChangeArrowheads="1"/>
          </p:cNvSpPr>
          <p:nvPr/>
        </p:nvSpPr>
        <p:spPr bwMode="auto">
          <a:xfrm>
            <a:off x="565150" y="700088"/>
            <a:ext cx="8023225" cy="397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2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．交流与反思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(1)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烧杯口处产生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“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白气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”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的原因：</a:t>
            </a:r>
            <a:r>
              <a:rPr altLang="zh-CN" sz="2400" b="1" kern="0">
                <a:solidFill>
                  <a:prstClr val="black"/>
                </a:solidFill>
                <a:latin typeface="宋体" pitchFamily="2" charset="-122"/>
                <a:ea typeface="Times New Roman" panose="02020603050405020304"/>
              </a:rPr>
              <a:t> 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水蒸气遇冷发生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______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。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(2)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水的沸点不等于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100 </a:t>
            </a:r>
            <a:r>
              <a:rPr altLang="zh-CN" sz="2400" b="1" kern="0">
                <a:solidFill>
                  <a:prstClr val="black"/>
                </a:solidFill>
                <a:latin typeface="宋体" pitchFamily="2" charset="-122"/>
              </a:rPr>
              <a:t>℃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的原因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  <a:p>
            <a:pPr marL="357505" indent="-1905" algn="just">
              <a:lnSpc>
                <a:spcPct val="150000"/>
              </a:lnSpc>
            </a:pPr>
            <a:r>
              <a:rPr altLang="zh-CN" sz="2400" b="1" kern="0">
                <a:solidFill>
                  <a:prstClr val="black"/>
                </a:solidFill>
                <a:latin typeface="宋体" pitchFamily="2" charset="-122"/>
              </a:rPr>
              <a:t>①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当地大气压低于一个标准大气压时，水的沸点低于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100 </a:t>
            </a:r>
            <a:r>
              <a:rPr altLang="zh-CN" sz="2400" b="1" kern="0">
                <a:solidFill>
                  <a:prstClr val="black"/>
                </a:solidFill>
                <a:latin typeface="宋体" pitchFamily="2" charset="-122"/>
              </a:rPr>
              <a:t>℃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；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  <a:p>
            <a:pPr marL="357505" indent="-1905" algn="just">
              <a:lnSpc>
                <a:spcPct val="150000"/>
              </a:lnSpc>
            </a:pPr>
            <a:r>
              <a:rPr altLang="zh-CN" sz="2400" b="1" kern="0">
                <a:solidFill>
                  <a:prstClr val="black"/>
                </a:solidFill>
                <a:latin typeface="宋体" pitchFamily="2" charset="-122"/>
              </a:rPr>
              <a:t>②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杯口的盖密封较严时，烧杯内的气压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______ (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填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“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高于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”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或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“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低于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”)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一个标准大气压，导致水的沸点高于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100 </a:t>
            </a:r>
            <a:r>
              <a:rPr altLang="zh-CN" sz="2400" b="1" kern="0">
                <a:solidFill>
                  <a:prstClr val="black"/>
                </a:solidFill>
                <a:latin typeface="宋体" pitchFamily="2" charset="-122"/>
              </a:rPr>
              <a:t>℃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。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sp>
        <p:nvSpPr>
          <p:cNvPr id="49154" name="矩形 4"/>
          <p:cNvSpPr>
            <a:spLocks noChangeArrowheads="1"/>
          </p:cNvSpPr>
          <p:nvPr/>
        </p:nvSpPr>
        <p:spPr bwMode="auto">
          <a:xfrm>
            <a:off x="7585075" y="1241425"/>
            <a:ext cx="803275" cy="56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just">
              <a:lnSpc>
                <a:spcPct val="150000"/>
              </a:lnSpc>
            </a:pPr>
            <a:r>
              <a:rPr altLang="zh-CN" sz="2400" b="1" kern="0">
                <a:solidFill>
                  <a:srgbClr val="C00000"/>
                </a:solidFill>
                <a:latin typeface="Times New Roman"/>
              </a:rPr>
              <a:t>液化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sp>
        <p:nvSpPr>
          <p:cNvPr id="49155" name="矩形 3"/>
          <p:cNvSpPr>
            <a:spLocks noChangeArrowheads="1"/>
          </p:cNvSpPr>
          <p:nvPr/>
        </p:nvSpPr>
        <p:spPr bwMode="auto">
          <a:xfrm>
            <a:off x="6361113" y="3435350"/>
            <a:ext cx="803275" cy="56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just">
              <a:lnSpc>
                <a:spcPct val="150000"/>
              </a:lnSpc>
            </a:pPr>
            <a:r>
              <a:rPr altLang="zh-CN" sz="2400" b="1" kern="0">
                <a:solidFill>
                  <a:srgbClr val="C00000"/>
                </a:solidFill>
                <a:latin typeface="Times New Roman"/>
              </a:rPr>
              <a:t>高于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8476017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 fill="hold"/>
                                        <p:tgtEl>
                                          <p:spTgt spid="49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 fill="hold"/>
                                        <p:tgtEl>
                                          <p:spTgt spid="49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54" grpId="0"/>
      <p:bldP spid="49155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矩形 4"/>
          <p:cNvSpPr>
            <a:spLocks noChangeArrowheads="1"/>
          </p:cNvSpPr>
          <p:nvPr/>
        </p:nvSpPr>
        <p:spPr bwMode="auto">
          <a:xfrm>
            <a:off x="565150" y="647700"/>
            <a:ext cx="8023225" cy="397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(3)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缩短加热时间的方法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  <a:p>
            <a:pPr marL="357505" indent="-1905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a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．用初温较高的水进行加热；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b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．减少水的质量；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  <a:p>
            <a:pPr marL="357505" indent="-1905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c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．加盖带孔的纸板来减少热量损失。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(4)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撤去酒精灯，水未立即停止沸腾的原因：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 ________________________________________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。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(5)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加热过程水内能的改变方式：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 __________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。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(6)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实验结论：</a:t>
            </a:r>
            <a:r>
              <a:rPr altLang="zh-CN" sz="2400" b="1" kern="0">
                <a:solidFill>
                  <a:prstClr val="black"/>
                </a:solidFill>
                <a:latin typeface="宋体" pitchFamily="2" charset="-122"/>
                <a:ea typeface="Times New Roman" panose="02020603050405020304"/>
              </a:rPr>
              <a:t> 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水沸腾过程中不断吸热，温度保持不变。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sp>
        <p:nvSpPr>
          <p:cNvPr id="50178" name="矩形 3"/>
          <p:cNvSpPr>
            <a:spLocks noChangeArrowheads="1"/>
          </p:cNvSpPr>
          <p:nvPr/>
        </p:nvSpPr>
        <p:spPr bwMode="auto">
          <a:xfrm>
            <a:off x="952500" y="2828925"/>
            <a:ext cx="5754688" cy="56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just">
              <a:lnSpc>
                <a:spcPct val="150000"/>
              </a:lnSpc>
            </a:pPr>
            <a:r>
              <a:rPr altLang="zh-CN" sz="2400" b="1" kern="0">
                <a:solidFill>
                  <a:srgbClr val="C00000"/>
                </a:solidFill>
                <a:latin typeface="Times New Roman"/>
              </a:rPr>
              <a:t>石棉网余温高于水的沸点，水能继续吸热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sp>
        <p:nvSpPr>
          <p:cNvPr id="50179" name="矩形 5"/>
          <p:cNvSpPr>
            <a:spLocks noChangeArrowheads="1"/>
          </p:cNvSpPr>
          <p:nvPr/>
        </p:nvSpPr>
        <p:spPr bwMode="auto">
          <a:xfrm>
            <a:off x="5330825" y="3379788"/>
            <a:ext cx="1112838" cy="56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just">
              <a:lnSpc>
                <a:spcPct val="150000"/>
              </a:lnSpc>
            </a:pPr>
            <a:r>
              <a:rPr altLang="zh-CN" sz="2400" b="1" kern="0">
                <a:solidFill>
                  <a:srgbClr val="C00000"/>
                </a:solidFill>
                <a:latin typeface="Times New Roman"/>
              </a:rPr>
              <a:t>热传递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706038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 fill="hold"/>
                                        <p:tgtEl>
                                          <p:spTgt spid="50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 fill="hold"/>
                                        <p:tgtEl>
                                          <p:spTgt spid="50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8" grpId="0"/>
      <p:bldP spid="50179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矩形 4"/>
          <p:cNvSpPr>
            <a:spLocks noChangeArrowheads="1"/>
          </p:cNvSpPr>
          <p:nvPr/>
        </p:nvSpPr>
        <p:spPr bwMode="auto">
          <a:xfrm>
            <a:off x="565150" y="647700"/>
            <a:ext cx="8023225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marL="358140" indent="-358140" algn="just">
              <a:lnSpc>
                <a:spcPct val="150000"/>
              </a:lnSpc>
            </a:pP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【典例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5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】某小组在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“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观察水的沸腾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”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实验中记录了以下数据：</a:t>
            </a:r>
            <a:endParaRPr lang="en-US" altLang="zh-CN" sz="2400" b="1" kern="0">
              <a:solidFill>
                <a:prstClr val="black"/>
              </a:solidFill>
              <a:latin typeface="Times New Roman"/>
            </a:endParaRPr>
          </a:p>
          <a:p>
            <a:pPr marL="358140" indent="-358140" algn="just">
              <a:lnSpc>
                <a:spcPct val="150000"/>
              </a:lnSpc>
            </a:pPr>
            <a:endParaRPr lang="en-US" altLang="zh-CN" sz="2400" b="1" kern="0">
              <a:solidFill>
                <a:prstClr val="black"/>
              </a:solidFill>
              <a:latin typeface="Times New Roman"/>
            </a:endParaRPr>
          </a:p>
          <a:p>
            <a:pPr marL="358140" indent="-358140" algn="just">
              <a:lnSpc>
                <a:spcPct val="150000"/>
              </a:lnSpc>
            </a:pPr>
            <a:endParaRPr lang="en-US" altLang="zh-CN" sz="2400" b="1" kern="0">
              <a:solidFill>
                <a:prstClr val="black"/>
              </a:solidFill>
              <a:latin typeface="Times New Roman"/>
            </a:endParaRPr>
          </a:p>
          <a:p>
            <a:pPr marL="358140" indent="-358140" algn="just">
              <a:lnSpc>
                <a:spcPct val="150000"/>
              </a:lnSpc>
            </a:pPr>
            <a:endParaRPr lang="en-US" altLang="zh-CN" sz="2400" b="1" kern="0">
              <a:solidFill>
                <a:prstClr val="black"/>
              </a:solidFill>
              <a:latin typeface="Times New Roman"/>
            </a:endParaRPr>
          </a:p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 (1)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图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a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中甲、乙、丙三种读温度计示数的方式正确的是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__________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；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sp>
        <p:nvSpPr>
          <p:cNvPr id="51202" name="矩形 5"/>
          <p:cNvSpPr>
            <a:spLocks noChangeArrowheads="1"/>
          </p:cNvSpPr>
          <p:nvPr/>
        </p:nvSpPr>
        <p:spPr bwMode="auto">
          <a:xfrm>
            <a:off x="1338263" y="3365500"/>
            <a:ext cx="4097338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just">
              <a:lnSpc>
                <a:spcPct val="150000"/>
              </a:lnSpc>
            </a:pPr>
            <a:r>
              <a:rPr altLang="zh-CN" sz="2400" b="1" kern="0">
                <a:solidFill>
                  <a:srgbClr val="C00000"/>
                </a:solidFill>
                <a:latin typeface="Times New Roman"/>
              </a:rPr>
              <a:t>乙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graphicFrame>
        <p:nvGraphicFramePr>
          <p:cNvPr id="51203" name="表格 2"/>
          <p:cNvGraphicFramePr>
            <a:graphicFrameLocks noGrp="1"/>
          </p:cNvGraphicFramePr>
          <p:nvPr/>
        </p:nvGraphicFramePr>
        <p:xfrm>
          <a:off x="1189038" y="1347788"/>
          <a:ext cx="6983412" cy="1276350"/>
        </p:xfrm>
        <a:graphic>
          <a:graphicData uri="http://schemas.openxmlformats.org/drawingml/2006/table">
            <a:tbl>
              <a:tblPr/>
              <a:tblGrid>
                <a:gridCol w="1581150"/>
                <a:gridCol w="490538"/>
                <a:gridCol w="490538"/>
                <a:gridCol w="492125"/>
                <a:gridCol w="490538"/>
                <a:gridCol w="492125"/>
                <a:gridCol w="490538"/>
                <a:gridCol w="492125"/>
                <a:gridCol w="490538"/>
                <a:gridCol w="490538"/>
                <a:gridCol w="492125"/>
                <a:gridCol w="490538"/>
              </a:tblGrid>
              <a:tr h="638175"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时间</a:t>
                      </a:r>
                      <a:r>
                        <a:rPr lang="en-US" altLang="zh-CN" sz="2400" b="1">
                          <a:latin typeface="Times New Roman"/>
                        </a:rPr>
                        <a:t>/min</a:t>
                      </a:r>
                      <a:endParaRPr lang="zh-CN" altLang="zh-CN" sz="10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68580" marR="68580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en-US" altLang="zh-CN" sz="2400" b="1">
                          <a:latin typeface="Times New Roman"/>
                        </a:rPr>
                        <a:t>…</a:t>
                      </a:r>
                      <a:endParaRPr lang="zh-CN" altLang="zh-CN" sz="10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68580" marR="68580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en-US" altLang="zh-CN" sz="2400" b="1">
                          <a:latin typeface="Times New Roman"/>
                        </a:rPr>
                        <a:t>0</a:t>
                      </a:r>
                      <a:endParaRPr lang="zh-CN" altLang="zh-CN" sz="10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68580" marR="68580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en-US" altLang="zh-CN" sz="2400" b="1">
                          <a:latin typeface="Times New Roman"/>
                        </a:rPr>
                        <a:t>1</a:t>
                      </a:r>
                      <a:endParaRPr lang="zh-CN" altLang="zh-CN" sz="10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68580" marR="68580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en-US" altLang="zh-CN" sz="2400" b="1">
                          <a:latin typeface="Times New Roman"/>
                        </a:rPr>
                        <a:t>2</a:t>
                      </a:r>
                      <a:endParaRPr lang="zh-CN" altLang="zh-CN" sz="10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68580" marR="68580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en-US" altLang="zh-CN" sz="2400" b="1">
                          <a:latin typeface="Times New Roman"/>
                        </a:rPr>
                        <a:t>3</a:t>
                      </a:r>
                      <a:endParaRPr lang="zh-CN" altLang="zh-CN" sz="10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68580" marR="68580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en-US" altLang="zh-CN" sz="2400" b="1">
                          <a:latin typeface="Times New Roman"/>
                        </a:rPr>
                        <a:t>4</a:t>
                      </a:r>
                      <a:endParaRPr lang="zh-CN" altLang="zh-CN" sz="10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68580" marR="68580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en-US" altLang="zh-CN" sz="2400" b="1">
                          <a:latin typeface="Times New Roman"/>
                        </a:rPr>
                        <a:t>5</a:t>
                      </a:r>
                      <a:endParaRPr lang="zh-CN" altLang="zh-CN" sz="10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68580" marR="68580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en-US" altLang="zh-CN" sz="2400" b="1">
                          <a:latin typeface="Times New Roman"/>
                        </a:rPr>
                        <a:t>6</a:t>
                      </a:r>
                      <a:endParaRPr lang="zh-CN" altLang="zh-CN" sz="10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68580" marR="68580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en-US" altLang="zh-CN" sz="2400" b="1">
                          <a:latin typeface="Times New Roman"/>
                        </a:rPr>
                        <a:t>7</a:t>
                      </a:r>
                      <a:endParaRPr lang="zh-CN" altLang="zh-CN" sz="10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68580" marR="68580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en-US" altLang="zh-CN" sz="2400" b="1">
                          <a:latin typeface="Times New Roman"/>
                        </a:rPr>
                        <a:t>8</a:t>
                      </a:r>
                      <a:endParaRPr lang="zh-CN" altLang="zh-CN" sz="10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68580" marR="68580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en-US" altLang="zh-CN" sz="2400" b="1">
                          <a:latin typeface="Times New Roman"/>
                        </a:rPr>
                        <a:t>…</a:t>
                      </a:r>
                      <a:endParaRPr lang="zh-CN" altLang="zh-CN" sz="10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68580" marR="68580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</a:tr>
              <a:tr h="638175"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温度</a:t>
                      </a:r>
                      <a:r>
                        <a:rPr lang="en-US" altLang="zh-CN" sz="2400" b="1">
                          <a:latin typeface="Times New Roman"/>
                        </a:rPr>
                        <a:t>/</a:t>
                      </a:r>
                      <a:r>
                        <a:rPr lang="zh-CN" altLang="zh-CN" sz="2400" b="1">
                          <a:latin typeface="宋体" pitchFamily="2" charset="-122"/>
                          <a:ea typeface="宋体" pitchFamily="2" charset="-122"/>
                        </a:rPr>
                        <a:t>℃</a:t>
                      </a:r>
                      <a:endParaRPr lang="zh-CN" altLang="zh-CN" sz="10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68580" marR="68580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en-US" altLang="zh-CN" sz="2400" b="1">
                          <a:latin typeface="Times New Roman"/>
                        </a:rPr>
                        <a:t>…</a:t>
                      </a:r>
                      <a:endParaRPr lang="zh-CN" altLang="zh-CN" sz="10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68580" marR="68580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en-US" altLang="zh-CN" sz="2400" b="1">
                          <a:latin typeface="Times New Roman"/>
                        </a:rPr>
                        <a:t>91</a:t>
                      </a:r>
                      <a:endParaRPr lang="zh-CN" altLang="zh-CN" sz="10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68580" marR="68580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en-US" altLang="zh-CN" sz="2400" b="1">
                          <a:latin typeface="Times New Roman"/>
                        </a:rPr>
                        <a:t>93</a:t>
                      </a:r>
                      <a:endParaRPr lang="zh-CN" altLang="zh-CN" sz="10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68580" marR="68580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en-US" altLang="zh-CN" sz="2400" b="1">
                          <a:latin typeface="Times New Roman"/>
                        </a:rPr>
                        <a:t>95</a:t>
                      </a:r>
                      <a:endParaRPr lang="zh-CN" altLang="zh-CN" sz="10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68580" marR="68580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en-US" altLang="zh-CN" sz="2400" b="1">
                          <a:latin typeface="Times New Roman"/>
                        </a:rPr>
                        <a:t>97</a:t>
                      </a:r>
                      <a:endParaRPr lang="zh-CN" altLang="zh-CN" sz="10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68580" marR="68580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en-US" altLang="zh-CN" sz="2400" b="1">
                          <a:latin typeface="Times New Roman"/>
                        </a:rPr>
                        <a:t>99</a:t>
                      </a:r>
                      <a:endParaRPr lang="zh-CN" altLang="zh-CN" sz="10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68580" marR="68580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en-US" altLang="zh-CN" sz="2400" b="1">
                          <a:latin typeface="Times New Roman"/>
                        </a:rPr>
                        <a:t>99</a:t>
                      </a:r>
                      <a:endParaRPr lang="zh-CN" altLang="zh-CN" sz="10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68580" marR="68580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en-US" altLang="zh-CN" sz="2400" b="1">
                          <a:latin typeface="Times New Roman"/>
                        </a:rPr>
                        <a:t>99</a:t>
                      </a:r>
                      <a:endParaRPr lang="zh-CN" altLang="zh-CN" sz="10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68580" marR="68580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en-US" altLang="zh-CN" sz="2400" b="1">
                          <a:latin typeface="Times New Roman"/>
                        </a:rPr>
                        <a:t>99</a:t>
                      </a:r>
                      <a:endParaRPr lang="zh-CN" altLang="zh-CN" sz="10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68580" marR="68580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en-US" altLang="zh-CN" sz="2400" b="1">
                          <a:latin typeface="Times New Roman"/>
                        </a:rPr>
                        <a:t>99</a:t>
                      </a:r>
                      <a:endParaRPr lang="zh-CN" altLang="zh-CN" sz="10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68580" marR="68580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lnSpc>
                          <a:spcPct val="150000"/>
                        </a:lnSpc>
                        <a:spcAft>
                          <a:spcPct val="0"/>
                        </a:spcAft>
                      </a:pPr>
                      <a:r>
                        <a:rPr lang="en-US" altLang="zh-CN" sz="2400" b="1">
                          <a:latin typeface="Times New Roman"/>
                        </a:rPr>
                        <a:t>…</a:t>
                      </a:r>
                      <a:endParaRPr lang="zh-CN" altLang="zh-CN" sz="10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68580" marR="68580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4545029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 fill="hold"/>
                                        <p:tgtEl>
                                          <p:spTgt spid="51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矩形 4"/>
          <p:cNvSpPr>
            <a:spLocks noChangeArrowheads="1"/>
          </p:cNvSpPr>
          <p:nvPr/>
        </p:nvSpPr>
        <p:spPr bwMode="auto">
          <a:xfrm>
            <a:off x="565150" y="647700"/>
            <a:ext cx="8023225" cy="113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(2)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图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b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安装实验器材时，应按照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__________(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填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“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自上而下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”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或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“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自下而上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”)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的顺序进行；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pic>
        <p:nvPicPr>
          <p:cNvPr id="52226" name="Picture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55650" y="1708150"/>
            <a:ext cx="4376738" cy="2714625"/>
          </a:xfrm>
          <a:prstGeom prst="rect">
            <a:avLst/>
          </a:prstGeom>
          <a:noFill/>
          <a:ln>
            <a:noFill/>
            <a:miter lim="800000"/>
          </a:ln>
        </p:spPr>
      </p:pic>
      <p:pic>
        <p:nvPicPr>
          <p:cNvPr id="52227" name="Picture 3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456238" y="1825625"/>
            <a:ext cx="3292475" cy="2590800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52228" name="矩形 9"/>
          <p:cNvSpPr>
            <a:spLocks noChangeArrowheads="1"/>
          </p:cNvSpPr>
          <p:nvPr/>
        </p:nvSpPr>
        <p:spPr bwMode="auto">
          <a:xfrm>
            <a:off x="5021263" y="623888"/>
            <a:ext cx="1422400" cy="56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just">
              <a:lnSpc>
                <a:spcPct val="150000"/>
              </a:lnSpc>
            </a:pPr>
            <a:r>
              <a:rPr altLang="zh-CN" sz="2400" b="1" kern="0">
                <a:solidFill>
                  <a:srgbClr val="C00000"/>
                </a:solidFill>
                <a:latin typeface="Times New Roman"/>
              </a:rPr>
              <a:t>自下而上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1068611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 fill="hold"/>
                                        <p:tgtEl>
                                          <p:spTgt spid="52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8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矩形 4"/>
          <p:cNvSpPr>
            <a:spLocks noChangeArrowheads="1"/>
          </p:cNvSpPr>
          <p:nvPr/>
        </p:nvSpPr>
        <p:spPr bwMode="auto">
          <a:xfrm>
            <a:off x="565150" y="647700"/>
            <a:ext cx="8023225" cy="3900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(3)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从实验数据可以看出，水的沸点是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________</a:t>
            </a:r>
            <a:r>
              <a:rPr altLang="zh-CN" sz="2400" b="1" kern="0">
                <a:solidFill>
                  <a:prstClr val="black"/>
                </a:solidFill>
                <a:latin typeface="宋体" pitchFamily="2" charset="-122"/>
              </a:rPr>
              <a:t>℃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，由此可以判断此时大气压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________(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填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“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小于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”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或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“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大于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”)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一个标准大气压，为说明水沸腾过程中是否需要吸热，应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________________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，观察水是否继续沸腾；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(4)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小明和小红分别利用质量相等的水按图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b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装置同时进行实验，正确操作，却得出了如图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c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所示的两个不同的图线，原因可能是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________________________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。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sp>
        <p:nvSpPr>
          <p:cNvPr id="53250" name="矩形 6"/>
          <p:cNvSpPr>
            <a:spLocks noChangeArrowheads="1"/>
          </p:cNvSpPr>
          <p:nvPr/>
        </p:nvSpPr>
        <p:spPr bwMode="auto">
          <a:xfrm>
            <a:off x="6167438" y="623888"/>
            <a:ext cx="492125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just">
              <a:lnSpc>
                <a:spcPct val="150000"/>
              </a:lnSpc>
            </a:pPr>
            <a:r>
              <a:rPr lang="en-US" altLang="zh-CN" sz="2400" b="1" kern="0">
                <a:solidFill>
                  <a:srgbClr val="C00000"/>
                </a:solidFill>
                <a:latin typeface="Times New Roman"/>
              </a:rPr>
              <a:t>99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sp>
        <p:nvSpPr>
          <p:cNvPr id="53251" name="矩形 7"/>
          <p:cNvSpPr>
            <a:spLocks noChangeArrowheads="1"/>
          </p:cNvSpPr>
          <p:nvPr/>
        </p:nvSpPr>
        <p:spPr bwMode="auto">
          <a:xfrm>
            <a:off x="3840163" y="1203325"/>
            <a:ext cx="803275" cy="56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just">
              <a:lnSpc>
                <a:spcPct val="150000"/>
              </a:lnSpc>
            </a:pPr>
            <a:r>
              <a:rPr altLang="zh-CN" sz="2400" b="1" kern="0">
                <a:solidFill>
                  <a:srgbClr val="C00000"/>
                </a:solidFill>
                <a:latin typeface="Times New Roman"/>
              </a:rPr>
              <a:t>小于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sp>
        <p:nvSpPr>
          <p:cNvPr id="53252" name="矩形 8"/>
          <p:cNvSpPr>
            <a:spLocks noChangeArrowheads="1"/>
          </p:cNvSpPr>
          <p:nvPr/>
        </p:nvSpPr>
        <p:spPr bwMode="auto">
          <a:xfrm>
            <a:off x="1471613" y="2236788"/>
            <a:ext cx="1731963" cy="56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just">
              <a:lnSpc>
                <a:spcPct val="150000"/>
              </a:lnSpc>
            </a:pPr>
            <a:r>
              <a:rPr altLang="zh-CN" sz="2400" b="1" kern="0">
                <a:solidFill>
                  <a:srgbClr val="C00000"/>
                </a:solidFill>
                <a:latin typeface="Times New Roman"/>
              </a:rPr>
              <a:t>撤去酒精灯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sp>
        <p:nvSpPr>
          <p:cNvPr id="53253" name="矩形 9"/>
          <p:cNvSpPr>
            <a:spLocks noChangeArrowheads="1"/>
          </p:cNvSpPr>
          <p:nvPr/>
        </p:nvSpPr>
        <p:spPr bwMode="auto">
          <a:xfrm>
            <a:off x="3454400" y="3914775"/>
            <a:ext cx="3278188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just">
              <a:lnSpc>
                <a:spcPct val="150000"/>
              </a:lnSpc>
            </a:pPr>
            <a:r>
              <a:rPr altLang="zh-CN" sz="2400" b="1" kern="0">
                <a:solidFill>
                  <a:srgbClr val="C00000"/>
                </a:solidFill>
                <a:latin typeface="Times New Roman"/>
              </a:rPr>
              <a:t>酒精灯的火焰温度不同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8061907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 fill="hold"/>
                                        <p:tgtEl>
                                          <p:spTgt spid="53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 fill="hold"/>
                                        <p:tgtEl>
                                          <p:spTgt spid="53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 fill="hold"/>
                                        <p:tgtEl>
                                          <p:spTgt spid="53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 fill="hold"/>
                                        <p:tgtEl>
                                          <p:spTgt spid="53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0" grpId="0"/>
      <p:bldP spid="53251" grpId="0"/>
      <p:bldP spid="53252" grpId="0"/>
      <p:bldP spid="53253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矩形 4"/>
          <p:cNvSpPr>
            <a:spLocks noChangeArrowheads="1"/>
          </p:cNvSpPr>
          <p:nvPr/>
        </p:nvSpPr>
        <p:spPr bwMode="auto">
          <a:xfrm>
            <a:off x="565150" y="715963"/>
            <a:ext cx="8023225" cy="286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(5)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水沸腾后，小明停止加热，发现水未立即停止沸腾，原因是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 _________________________________________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；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(6)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若烧杯中的水的质量为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250 g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，从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91 </a:t>
            </a:r>
            <a:r>
              <a:rPr altLang="zh-CN" sz="2400" b="1" kern="0">
                <a:solidFill>
                  <a:prstClr val="black"/>
                </a:solidFill>
                <a:latin typeface="宋体" pitchFamily="2" charset="-122"/>
              </a:rPr>
              <a:t>℃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开始加热至烧杯中的水开始沸腾的过程中，若忽略热量损失，则此过程中水吸收的热量为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________J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。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pic>
        <p:nvPicPr>
          <p:cNvPr id="54274" name="Picture 7" descr="C:\Users\Administrator\Desktop\习题课件\返回框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0225" y="4146550"/>
            <a:ext cx="669925" cy="669925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54275" name="矩形 6"/>
          <p:cNvSpPr>
            <a:spLocks noChangeArrowheads="1"/>
          </p:cNvSpPr>
          <p:nvPr/>
        </p:nvSpPr>
        <p:spPr bwMode="auto">
          <a:xfrm>
            <a:off x="1619250" y="1249363"/>
            <a:ext cx="6372225" cy="56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just">
              <a:lnSpc>
                <a:spcPct val="150000"/>
              </a:lnSpc>
            </a:pPr>
            <a:r>
              <a:rPr altLang="zh-CN" sz="2400" b="1" kern="0">
                <a:solidFill>
                  <a:srgbClr val="C00000"/>
                </a:solidFill>
                <a:latin typeface="Times New Roman"/>
              </a:rPr>
              <a:t>石棉网的温度仍高于水的沸点，水能继续吸热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sp>
        <p:nvSpPr>
          <p:cNvPr id="54276" name="矩形 7"/>
          <p:cNvSpPr>
            <a:spLocks noChangeArrowheads="1"/>
          </p:cNvSpPr>
          <p:nvPr/>
        </p:nvSpPr>
        <p:spPr bwMode="auto">
          <a:xfrm>
            <a:off x="3833813" y="2884488"/>
            <a:ext cx="954088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just">
              <a:lnSpc>
                <a:spcPct val="150000"/>
              </a:lnSpc>
            </a:pPr>
            <a:r>
              <a:rPr lang="en-US" altLang="zh-CN" sz="2400" b="1" kern="0">
                <a:solidFill>
                  <a:srgbClr val="C00000"/>
                </a:solidFill>
                <a:latin typeface="Times New Roman"/>
              </a:rPr>
              <a:t>8 400 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0804544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 fill="hold"/>
                                        <p:tgtEl>
                                          <p:spTgt spid="54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 fill="hold"/>
                                        <p:tgtEl>
                                          <p:spTgt spid="54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5" grpId="0"/>
      <p:bldP spid="54276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297" name="组合 27"/>
          <p:cNvGrpSpPr/>
          <p:nvPr/>
        </p:nvGrpSpPr>
        <p:grpSpPr>
          <a:xfrm>
            <a:off x="2425700" y="269875"/>
            <a:ext cx="4449763" cy="2085975"/>
            <a:chOff x="2000534" y="2474331"/>
            <a:chExt cx="5723839" cy="2584754"/>
          </a:xfrm>
        </p:grpSpPr>
        <p:grpSp>
          <p:nvGrpSpPr>
            <p:cNvPr id="55298" name="组合 31"/>
            <p:cNvGrpSpPr>
              <a:grpSpLocks noGrp="1" noChangeAspect="1"/>
            </p:cNvGrpSpPr>
            <p:nvPr/>
          </p:nvGrpSpPr>
          <p:grpSpPr>
            <a:xfrm>
              <a:off x="1684793" y="2368687"/>
              <a:ext cx="2695413" cy="2568248"/>
              <a:chOff x="3295850" y="1895995"/>
              <a:chExt cx="3725149" cy="4660916"/>
            </a:xfrm>
          </p:grpSpPr>
        </p:grpSp>
        <p:sp>
          <p:nvSpPr>
            <p:cNvPr id="55299" name="圆角矩形 29"/>
            <p:cNvSpPr/>
            <p:nvPr/>
          </p:nvSpPr>
          <p:spPr>
            <a:xfrm>
              <a:off x="3465772" y="2871970"/>
              <a:ext cx="4147968" cy="994810"/>
            </a:xfrm>
            <a:prstGeom prst="roundRect">
              <a:avLst>
                <a:gd name="adj" fmla="val 9976"/>
              </a:avLst>
            </a:prstGeom>
            <a:solidFill>
              <a:srgbClr val="01ACBE"/>
            </a:solidFill>
            <a:ln w="25400">
              <a:gradFill flip="none" rotWithShape="1">
                <a:gsLst>
                  <a:gs pos="88000">
                    <a:schemeClr val="bg1"/>
                  </a:gs>
                  <a:gs pos="0">
                    <a:schemeClr val="bg1">
                      <a:lumMod val="75000"/>
                    </a:schemeClr>
                  </a:gs>
                  <a:gs pos="71000">
                    <a:schemeClr val="bg1">
                      <a:lumMod val="85000"/>
                    </a:schemeClr>
                  </a:gs>
                  <a:gs pos="55000">
                    <a:schemeClr val="bg1"/>
                  </a:gs>
                  <a:gs pos="37000">
                    <a:schemeClr val="bg1">
                      <a:lumMod val="85000"/>
                    </a:schemeClr>
                  </a:gs>
                  <a:gs pos="2200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1200000" scaled="0"/>
              </a:gradFill>
            </a:ln>
            <a:effectLst>
              <a:outerShdw blurRad="101600" dist="508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015" b="1">
                <a:solidFill>
                  <a:prstClr val="white"/>
                </a:solidFill>
              </a:endParaRPr>
            </a:p>
          </p:txBody>
        </p:sp>
        <p:grpSp>
          <p:nvGrpSpPr>
            <p:cNvPr id="55300" name="组合 33"/>
            <p:cNvGrpSpPr/>
            <p:nvPr/>
          </p:nvGrpSpPr>
          <p:grpSpPr>
            <a:xfrm>
              <a:off x="3616363" y="3263182"/>
              <a:ext cx="118508" cy="118509"/>
              <a:chOff x="4486616" y="3001075"/>
              <a:chExt cx="274695" cy="274699"/>
            </a:xfrm>
          </p:grpSpPr>
          <p:sp>
            <p:nvSpPr>
              <p:cNvPr id="55301" name="椭圆 46"/>
              <p:cNvSpPr/>
              <p:nvPr/>
            </p:nvSpPr>
            <p:spPr>
              <a:xfrm rot="16200000">
                <a:off x="4485761" y="3000483"/>
                <a:ext cx="273579" cy="274534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7000">
                    <a:srgbClr val="A6A6A6"/>
                  </a:gs>
                  <a:gs pos="35001">
                    <a:srgbClr val="F2F2F2"/>
                  </a:gs>
                  <a:gs pos="55000">
                    <a:srgbClr val="A6A6A6"/>
                  </a:gs>
                  <a:gs pos="75000">
                    <a:srgbClr val="F2F2F2"/>
                  </a:gs>
                  <a:gs pos="100000">
                    <a:srgbClr val="A6A6A6"/>
                  </a:gs>
                </a:gsLst>
                <a:lin ang="2700000" scaled="1"/>
              </a:gradFill>
              <a:ln w="25400">
                <a:noFill/>
                <a:miter lim="800000"/>
              </a:ln>
              <a:effectLst>
                <a:outerShdw blurRad="12700" dist="12700" dir="2700000" algn="tl">
                  <a:srgbClr val="000000">
                    <a:alpha val="39999"/>
                  </a:srgbClr>
                </a:outerShdw>
              </a:effectLst>
            </p:spPr>
            <p:txBody>
              <a:bodyPr anchor="ctr" anchorCtr="0"/>
              <a:lstStyle>
                <a:defPPr>
                  <a:defRPr lang="zh-CN"/>
                </a:defPPr>
                <a:lvl1pPr marL="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4572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9144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3716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18288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</a:lstStyle>
              <a:p>
                <a:pPr algn="ctr"/>
                <a:endParaRPr sz="1000" b="1" ker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55302" name="椭圆 47"/>
              <p:cNvSpPr/>
              <p:nvPr/>
            </p:nvSpPr>
            <p:spPr>
              <a:xfrm>
                <a:off x="4390939" y="2764996"/>
                <a:ext cx="448668" cy="495325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015" b="1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55303" name="组合 34"/>
            <p:cNvGrpSpPr/>
            <p:nvPr/>
          </p:nvGrpSpPr>
          <p:grpSpPr>
            <a:xfrm>
              <a:off x="3316858" y="3263182"/>
              <a:ext cx="118508" cy="118509"/>
              <a:chOff x="4486616" y="3001075"/>
              <a:chExt cx="274695" cy="274699"/>
            </a:xfrm>
          </p:grpSpPr>
          <p:sp>
            <p:nvSpPr>
              <p:cNvPr id="55304" name="椭圆 44"/>
              <p:cNvSpPr/>
              <p:nvPr/>
            </p:nvSpPr>
            <p:spPr>
              <a:xfrm rot="16200000">
                <a:off x="4488931" y="3000483"/>
                <a:ext cx="273579" cy="274534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7000">
                    <a:srgbClr val="A6A6A6"/>
                  </a:gs>
                  <a:gs pos="35001">
                    <a:srgbClr val="F2F2F2"/>
                  </a:gs>
                  <a:gs pos="55000">
                    <a:srgbClr val="A6A6A6"/>
                  </a:gs>
                  <a:gs pos="75000">
                    <a:srgbClr val="F2F2F2"/>
                  </a:gs>
                  <a:gs pos="100000">
                    <a:srgbClr val="A6A6A6"/>
                  </a:gs>
                </a:gsLst>
                <a:lin ang="2700000" scaled="1"/>
              </a:gradFill>
              <a:ln w="25400">
                <a:noFill/>
                <a:miter lim="800000"/>
              </a:ln>
              <a:effectLst>
                <a:outerShdw blurRad="12700" dist="12700" dir="2700000" algn="tl">
                  <a:srgbClr val="000000">
                    <a:alpha val="39999"/>
                  </a:srgbClr>
                </a:outerShdw>
              </a:effectLst>
            </p:spPr>
            <p:txBody>
              <a:bodyPr anchor="ctr" anchorCtr="0"/>
              <a:lstStyle>
                <a:defPPr>
                  <a:defRPr lang="zh-CN"/>
                </a:defPPr>
                <a:lvl1pPr marL="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4572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9144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3716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18288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</a:lstStyle>
              <a:p>
                <a:pPr algn="ctr"/>
                <a:endParaRPr sz="1000" b="1" ker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55305" name="椭圆 45"/>
              <p:cNvSpPr/>
              <p:nvPr/>
            </p:nvSpPr>
            <p:spPr>
              <a:xfrm>
                <a:off x="4390939" y="2764996"/>
                <a:ext cx="448668" cy="495325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015" b="1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55306" name="组合 35"/>
            <p:cNvGrpSpPr>
              <a:grpSpLocks noGrp="1" noChangeAspect="1"/>
            </p:cNvGrpSpPr>
            <p:nvPr/>
          </p:nvGrpSpPr>
          <p:grpSpPr>
            <a:xfrm>
              <a:off x="3346774" y="3147881"/>
              <a:ext cx="361523" cy="227756"/>
              <a:chOff x="4312849" y="3104300"/>
              <a:chExt cx="384317" cy="61430"/>
            </a:xfrm>
          </p:grpSpPr>
        </p:grpSp>
        <p:grpSp>
          <p:nvGrpSpPr>
            <p:cNvPr id="55307" name="组合 36"/>
            <p:cNvGrpSpPr/>
            <p:nvPr/>
          </p:nvGrpSpPr>
          <p:grpSpPr>
            <a:xfrm>
              <a:off x="3731804" y="3056740"/>
              <a:ext cx="674163" cy="552077"/>
              <a:chOff x="4777361" y="2784157"/>
              <a:chExt cx="898883" cy="736101"/>
            </a:xfrm>
          </p:grpSpPr>
          <p:sp>
            <p:nvSpPr>
              <p:cNvPr id="55308" name="椭圆 40"/>
              <p:cNvSpPr/>
              <p:nvPr/>
            </p:nvSpPr>
            <p:spPr>
              <a:xfrm>
                <a:off x="4881330" y="2783955"/>
                <a:ext cx="735134" cy="737001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/>
              <a:lstStyle>
                <a:defPPr>
                  <a:defRPr lang="zh-CN"/>
                </a:defPPr>
                <a:lvl1pPr marL="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4572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9144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3716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18288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</a:lstStyle>
              <a:p>
                <a:pPr algn="ctr"/>
                <a:endParaRPr sz="1000" b="1" ker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55309" name="文本框 41"/>
              <p:cNvSpPr/>
              <p:nvPr/>
            </p:nvSpPr>
            <p:spPr>
              <a:xfrm>
                <a:off x="4777361" y="2821067"/>
                <a:ext cx="898883" cy="690947"/>
              </a:xfrm>
              <a:prstGeom prst="rect">
                <a:avLst/>
              </a:prstGeom>
              <a:noFill/>
              <a:ln>
                <a:noFill/>
                <a:miter lim="800000"/>
              </a:ln>
            </p:spPr>
            <p:txBody>
              <a:bodyPr anchor="t" anchorCtr="0">
                <a:spAutoFit/>
              </a:bodyPr>
              <a:lstStyle>
                <a:defPPr>
                  <a:defRPr lang="zh-CN"/>
                </a:defPPr>
                <a:lvl1pPr marL="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4572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9144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3716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18288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</a:lstStyle>
              <a:p>
                <a:pPr algn="ctr"/>
                <a:r>
                  <a:rPr lang="en-US" altLang="zh-CN" sz="2100" b="1" kern="0">
                    <a:solidFill>
                      <a:srgbClr val="01ACBE"/>
                    </a:solidFill>
                    <a:latin typeface="Impact" pitchFamily="34" charset="0"/>
                  </a:rPr>
                  <a:t>03</a:t>
                </a:r>
                <a:endParaRPr sz="2100" b="1" kern="0">
                  <a:solidFill>
                    <a:srgbClr val="01ACBE"/>
                  </a:solidFill>
                  <a:latin typeface="Impact" pitchFamily="34" charset="0"/>
                </a:endParaRPr>
              </a:p>
            </p:txBody>
          </p:sp>
        </p:grpSp>
        <p:grpSp>
          <p:nvGrpSpPr>
            <p:cNvPr id="55310" name="组合 34"/>
            <p:cNvGrpSpPr>
              <a:grpSpLocks noGrp="1" noChangeAspect="1"/>
            </p:cNvGrpSpPr>
            <p:nvPr/>
          </p:nvGrpSpPr>
          <p:grpSpPr>
            <a:xfrm>
              <a:off x="2434145" y="3056739"/>
              <a:ext cx="623455" cy="497016"/>
              <a:chOff x="9404083" y="1238855"/>
              <a:chExt cx="801342" cy="665020"/>
            </a:xfrm>
          </p:grpSpPr>
        </p:grpSp>
        <p:sp>
          <p:nvSpPr>
            <p:cNvPr id="55311" name="文本框 47"/>
            <p:cNvSpPr/>
            <p:nvPr/>
          </p:nvSpPr>
          <p:spPr>
            <a:xfrm>
              <a:off x="4051919" y="3037104"/>
              <a:ext cx="3672454" cy="57205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anchor="t" anchorCtr="0">
              <a:spAutoFit/>
            </a:bodyPr>
            <a:lstStyle>
              <a:defPPr>
                <a:defRPr lang="zh-CN"/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</a:lstStyle>
            <a:p>
              <a:pPr algn="ctr"/>
              <a:r>
                <a:rPr sz="2400" b="1" kern="0">
                  <a:solidFill>
                    <a:prstClr val="white"/>
                  </a:solidFill>
                  <a:latin typeface="黑体" pitchFamily="49" charset="-122"/>
                  <a:ea typeface="黑体" pitchFamily="49" charset="-122"/>
                </a:rPr>
                <a:t>福建</a:t>
              </a:r>
              <a:r>
                <a:rPr lang="en-US" altLang="zh-CN" sz="2400" b="1" kern="0">
                  <a:solidFill>
                    <a:prstClr val="white"/>
                  </a:solidFill>
                  <a:latin typeface="黑体" pitchFamily="49" charset="-122"/>
                  <a:ea typeface="黑体" pitchFamily="49" charset="-122"/>
                </a:rPr>
                <a:t>4</a:t>
              </a:r>
              <a:r>
                <a:rPr sz="2400" b="1" kern="0">
                  <a:solidFill>
                    <a:prstClr val="white"/>
                  </a:solidFill>
                  <a:latin typeface="黑体" pitchFamily="49" charset="-122"/>
                  <a:ea typeface="黑体" pitchFamily="49" charset="-122"/>
                </a:rPr>
                <a:t>年中考聚焦</a:t>
              </a:r>
            </a:p>
          </p:txBody>
        </p:sp>
      </p:grpSp>
      <p:grpSp>
        <p:nvGrpSpPr>
          <p:cNvPr id="55312" name="组合 1"/>
          <p:cNvGrpSpPr/>
          <p:nvPr/>
        </p:nvGrpSpPr>
        <p:grpSpPr>
          <a:xfrm>
            <a:off x="1592263" y="1924050"/>
            <a:ext cx="542925" cy="547688"/>
            <a:chOff x="1153731" y="1592014"/>
            <a:chExt cx="543166" cy="547688"/>
          </a:xfrm>
        </p:grpSpPr>
        <p:pic>
          <p:nvPicPr>
            <p:cNvPr id="55313" name="Picture 2">
              <a:hlinkClick r:id="rId2" action="ppaction://hlinksldjump"/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153731" y="1592014"/>
              <a:ext cx="543166" cy="547688"/>
            </a:xfrm>
            <a:prstGeom prst="rect">
              <a:avLst/>
            </a:prstGeom>
            <a:noFill/>
            <a:ln>
              <a:noFill/>
              <a:miter lim="800000"/>
            </a:ln>
          </p:spPr>
        </p:pic>
        <p:sp>
          <p:nvSpPr>
            <p:cNvPr id="55314" name="矩形 53">
              <a:hlinkClick r:id="rId2" action="ppaction://hlinksldjump"/>
            </p:cNvPr>
            <p:cNvSpPr/>
            <p:nvPr/>
          </p:nvSpPr>
          <p:spPr>
            <a:xfrm>
              <a:off x="1258553" y="1642814"/>
              <a:ext cx="387522" cy="461963"/>
            </a:xfrm>
            <a:prstGeom prst="rect">
              <a:avLst/>
            </a:prstGeom>
            <a:noFill/>
            <a:ln>
              <a:noFill/>
            </a:ln>
          </p:spPr>
          <p:txBody>
            <a:bodyPr anchor="t" anchorCtr="0">
              <a:spAutoFit/>
            </a:bodyPr>
            <a:lstStyle>
              <a:defPPr>
                <a:defRPr lang="zh-CN"/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</a:lstStyle>
            <a:p>
              <a:pPr algn="just"/>
              <a:r>
                <a:rPr lang="en-US" altLang="zh-CN" sz="2400" b="1" kern="0">
                  <a:solidFill>
                    <a:prstClr val="black"/>
                  </a:solidFill>
                  <a:latin typeface="Times New Roman"/>
                </a:rPr>
                <a:t>1</a:t>
              </a:r>
              <a:endParaRPr altLang="zh-CN" sz="1000" kern="0">
                <a:solidFill>
                  <a:prstClr val="black"/>
                </a:solidFill>
                <a:latin typeface="宋体" pitchFamily="2" charset="-122"/>
              </a:endParaRPr>
            </a:p>
          </p:txBody>
        </p:sp>
      </p:grpSp>
      <p:grpSp>
        <p:nvGrpSpPr>
          <p:cNvPr id="55315" name="组合 1"/>
          <p:cNvGrpSpPr/>
          <p:nvPr/>
        </p:nvGrpSpPr>
        <p:grpSpPr>
          <a:xfrm>
            <a:off x="2843213" y="1924050"/>
            <a:ext cx="542925" cy="547688"/>
            <a:chOff x="1153731" y="1592014"/>
            <a:chExt cx="543166" cy="547688"/>
          </a:xfrm>
        </p:grpSpPr>
        <p:pic>
          <p:nvPicPr>
            <p:cNvPr id="55316" name="Picture 2">
              <a:hlinkClick r:id="rId2" action="ppaction://hlinksldjump"/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153731" y="1592014"/>
              <a:ext cx="543166" cy="547688"/>
            </a:xfrm>
            <a:prstGeom prst="rect">
              <a:avLst/>
            </a:prstGeom>
            <a:noFill/>
            <a:ln>
              <a:noFill/>
              <a:miter lim="800000"/>
            </a:ln>
          </p:spPr>
        </p:pic>
        <p:sp>
          <p:nvSpPr>
            <p:cNvPr id="55317" name="矩形 32">
              <a:hlinkClick r:id="rId4" action="ppaction://hlinksldjump"/>
            </p:cNvPr>
            <p:cNvSpPr/>
            <p:nvPr/>
          </p:nvSpPr>
          <p:spPr>
            <a:xfrm>
              <a:off x="1258553" y="1642814"/>
              <a:ext cx="387522" cy="461963"/>
            </a:xfrm>
            <a:prstGeom prst="rect">
              <a:avLst/>
            </a:prstGeom>
            <a:noFill/>
            <a:ln>
              <a:noFill/>
            </a:ln>
          </p:spPr>
          <p:txBody>
            <a:bodyPr anchor="t" anchorCtr="0">
              <a:spAutoFit/>
            </a:bodyPr>
            <a:lstStyle>
              <a:defPPr>
                <a:defRPr lang="zh-CN"/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</a:lstStyle>
            <a:p>
              <a:pPr algn="just"/>
              <a:r>
                <a:rPr lang="en-US" altLang="zh-CN" sz="2400" b="1" kern="0">
                  <a:solidFill>
                    <a:prstClr val="black"/>
                  </a:solidFill>
                  <a:latin typeface="Times New Roman"/>
                </a:rPr>
                <a:t>2</a:t>
              </a:r>
              <a:endParaRPr altLang="zh-CN" sz="1000" kern="0">
                <a:solidFill>
                  <a:prstClr val="black"/>
                </a:solidFill>
                <a:latin typeface="宋体" pitchFamily="2" charset="-122"/>
              </a:endParaRPr>
            </a:p>
          </p:txBody>
        </p:sp>
      </p:grpSp>
      <p:grpSp>
        <p:nvGrpSpPr>
          <p:cNvPr id="55318" name="组合 1"/>
          <p:cNvGrpSpPr/>
          <p:nvPr/>
        </p:nvGrpSpPr>
        <p:grpSpPr>
          <a:xfrm>
            <a:off x="4275138" y="1924050"/>
            <a:ext cx="542925" cy="547688"/>
            <a:chOff x="1153731" y="1592014"/>
            <a:chExt cx="543166" cy="547688"/>
          </a:xfrm>
        </p:grpSpPr>
        <p:pic>
          <p:nvPicPr>
            <p:cNvPr id="55319" name="Picture 2">
              <a:hlinkClick r:id="rId2" action="ppaction://hlinksldjump"/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153731" y="1592014"/>
              <a:ext cx="543166" cy="547688"/>
            </a:xfrm>
            <a:prstGeom prst="rect">
              <a:avLst/>
            </a:prstGeom>
            <a:noFill/>
            <a:ln>
              <a:noFill/>
              <a:miter lim="800000"/>
            </a:ln>
          </p:spPr>
        </p:pic>
        <p:sp>
          <p:nvSpPr>
            <p:cNvPr id="55320" name="矩形 41">
              <a:hlinkClick r:id="rId5" action="ppaction://hlinksldjump"/>
            </p:cNvPr>
            <p:cNvSpPr/>
            <p:nvPr/>
          </p:nvSpPr>
          <p:spPr>
            <a:xfrm>
              <a:off x="1258553" y="1642814"/>
              <a:ext cx="387522" cy="461963"/>
            </a:xfrm>
            <a:prstGeom prst="rect">
              <a:avLst/>
            </a:prstGeom>
            <a:noFill/>
            <a:ln>
              <a:noFill/>
            </a:ln>
          </p:spPr>
          <p:txBody>
            <a:bodyPr anchor="t" anchorCtr="0">
              <a:spAutoFit/>
            </a:bodyPr>
            <a:lstStyle>
              <a:defPPr>
                <a:defRPr lang="zh-CN"/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</a:lstStyle>
            <a:p>
              <a:pPr algn="just"/>
              <a:r>
                <a:rPr lang="en-US" altLang="zh-CN" sz="2400" b="1" kern="0">
                  <a:solidFill>
                    <a:prstClr val="black"/>
                  </a:solidFill>
                  <a:latin typeface="Times New Roman"/>
                </a:rPr>
                <a:t>3</a:t>
              </a:r>
              <a:endParaRPr altLang="zh-CN" sz="1000" kern="0">
                <a:solidFill>
                  <a:prstClr val="black"/>
                </a:solidFill>
                <a:latin typeface="宋体" pitchFamily="2" charset="-122"/>
              </a:endParaRPr>
            </a:p>
          </p:txBody>
        </p:sp>
      </p:grpSp>
      <p:pic>
        <p:nvPicPr>
          <p:cNvPr id="55321" name="Picture 7" descr="C:\Users\Administrator\Desktop\习题课件\返回框.png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99450" y="4133850"/>
            <a:ext cx="669925" cy="669925"/>
          </a:xfrm>
          <a:prstGeom prst="rect">
            <a:avLst/>
          </a:prstGeom>
          <a:noFill/>
          <a:ln>
            <a:noFill/>
            <a:miter lim="800000"/>
          </a:ln>
        </p:spPr>
      </p:pic>
      <p:grpSp>
        <p:nvGrpSpPr>
          <p:cNvPr id="55322" name="组合 1"/>
          <p:cNvGrpSpPr/>
          <p:nvPr/>
        </p:nvGrpSpPr>
        <p:grpSpPr>
          <a:xfrm>
            <a:off x="5730875" y="1924050"/>
            <a:ext cx="542925" cy="547688"/>
            <a:chOff x="1153731" y="1592014"/>
            <a:chExt cx="543166" cy="547688"/>
          </a:xfrm>
        </p:grpSpPr>
        <p:pic>
          <p:nvPicPr>
            <p:cNvPr id="55323" name="Picture 2">
              <a:hlinkClick r:id="rId2" action="ppaction://hlinksldjump"/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153731" y="1592014"/>
              <a:ext cx="543166" cy="547688"/>
            </a:xfrm>
            <a:prstGeom prst="rect">
              <a:avLst/>
            </a:prstGeom>
            <a:noFill/>
            <a:ln>
              <a:noFill/>
              <a:miter lim="800000"/>
            </a:ln>
          </p:spPr>
        </p:pic>
        <p:sp>
          <p:nvSpPr>
            <p:cNvPr id="55324" name="矩形 55">
              <a:hlinkClick r:id="rId8" action="ppaction://hlinksldjump"/>
            </p:cNvPr>
            <p:cNvSpPr/>
            <p:nvPr/>
          </p:nvSpPr>
          <p:spPr>
            <a:xfrm>
              <a:off x="1258553" y="1642814"/>
              <a:ext cx="387522" cy="461963"/>
            </a:xfrm>
            <a:prstGeom prst="rect">
              <a:avLst/>
            </a:prstGeom>
            <a:noFill/>
            <a:ln>
              <a:noFill/>
            </a:ln>
          </p:spPr>
          <p:txBody>
            <a:bodyPr anchor="t" anchorCtr="0">
              <a:spAutoFit/>
            </a:bodyPr>
            <a:lstStyle>
              <a:defPPr>
                <a:defRPr lang="zh-CN"/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</a:lstStyle>
            <a:p>
              <a:pPr algn="just"/>
              <a:r>
                <a:rPr lang="en-US" altLang="zh-CN" sz="2400" b="1" kern="0">
                  <a:solidFill>
                    <a:prstClr val="black"/>
                  </a:solidFill>
                  <a:latin typeface="Times New Roman"/>
                </a:rPr>
                <a:t>4</a:t>
              </a:r>
              <a:endParaRPr altLang="zh-CN" sz="1000" kern="0">
                <a:solidFill>
                  <a:prstClr val="black"/>
                </a:solidFill>
                <a:latin typeface="宋体" pitchFamily="2" charset="-122"/>
              </a:endParaRPr>
            </a:p>
          </p:txBody>
        </p:sp>
      </p:grpSp>
      <p:grpSp>
        <p:nvGrpSpPr>
          <p:cNvPr id="55325" name="组合 1"/>
          <p:cNvGrpSpPr/>
          <p:nvPr/>
        </p:nvGrpSpPr>
        <p:grpSpPr>
          <a:xfrm>
            <a:off x="7124700" y="1924050"/>
            <a:ext cx="542925" cy="547688"/>
            <a:chOff x="1153731" y="1592014"/>
            <a:chExt cx="543166" cy="547688"/>
          </a:xfrm>
        </p:grpSpPr>
        <p:pic>
          <p:nvPicPr>
            <p:cNvPr id="55326" name="Picture 2">
              <a:hlinkClick r:id="rId2" action="ppaction://hlinksldjump"/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153731" y="1592014"/>
              <a:ext cx="543166" cy="547688"/>
            </a:xfrm>
            <a:prstGeom prst="rect">
              <a:avLst/>
            </a:prstGeom>
            <a:noFill/>
            <a:ln>
              <a:noFill/>
              <a:miter lim="800000"/>
            </a:ln>
          </p:spPr>
        </p:pic>
        <p:sp>
          <p:nvSpPr>
            <p:cNvPr id="55327" name="矩形 58">
              <a:hlinkClick r:id="rId9" action="ppaction://hlinksldjump"/>
            </p:cNvPr>
            <p:cNvSpPr/>
            <p:nvPr/>
          </p:nvSpPr>
          <p:spPr>
            <a:xfrm>
              <a:off x="1258553" y="1642814"/>
              <a:ext cx="387522" cy="461963"/>
            </a:xfrm>
            <a:prstGeom prst="rect">
              <a:avLst/>
            </a:prstGeom>
            <a:noFill/>
            <a:ln>
              <a:noFill/>
            </a:ln>
          </p:spPr>
          <p:txBody>
            <a:bodyPr anchor="t" anchorCtr="0">
              <a:spAutoFit/>
            </a:bodyPr>
            <a:lstStyle>
              <a:defPPr>
                <a:defRPr lang="zh-CN"/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</a:lstStyle>
            <a:p>
              <a:pPr algn="just"/>
              <a:r>
                <a:rPr lang="en-US" altLang="zh-CN" sz="2400" b="1" kern="0">
                  <a:solidFill>
                    <a:prstClr val="black"/>
                  </a:solidFill>
                  <a:latin typeface="Times New Roman"/>
                </a:rPr>
                <a:t>5</a:t>
              </a:r>
              <a:endParaRPr altLang="zh-CN" sz="1000" kern="0">
                <a:solidFill>
                  <a:prstClr val="black"/>
                </a:solidFill>
                <a:latin typeface="宋体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24919317"/>
      </p:ext>
    </p:extLst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矩形 4"/>
          <p:cNvSpPr>
            <a:spLocks noChangeArrowheads="1"/>
          </p:cNvSpPr>
          <p:nvPr/>
        </p:nvSpPr>
        <p:spPr bwMode="auto">
          <a:xfrm>
            <a:off x="565150" y="555625"/>
            <a:ext cx="8023225" cy="113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1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．【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2018·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福建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·2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分】下列四个物态变化实例，属于吸热的是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(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　　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)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sp>
        <p:nvSpPr>
          <p:cNvPr id="56322" name="矩形 3"/>
          <p:cNvSpPr>
            <a:spLocks noChangeArrowheads="1"/>
          </p:cNvSpPr>
          <p:nvPr/>
        </p:nvSpPr>
        <p:spPr bwMode="auto">
          <a:xfrm>
            <a:off x="1858963" y="1058863"/>
            <a:ext cx="409575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just">
              <a:lnSpc>
                <a:spcPct val="150000"/>
              </a:lnSpc>
            </a:pPr>
            <a:r>
              <a:rPr lang="en-US" altLang="zh-CN" sz="2400" b="1" kern="0">
                <a:solidFill>
                  <a:srgbClr val="C00000"/>
                </a:solidFill>
                <a:latin typeface="Times New Roman"/>
              </a:rPr>
              <a:t>A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pic>
        <p:nvPicPr>
          <p:cNvPr id="56323" name="Picture 7" descr="C:\Users\Administrator\Desktop\习题课件\返回框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0225" y="4146550"/>
            <a:ext cx="669925" cy="669925"/>
          </a:xfrm>
          <a:prstGeom prst="rect">
            <a:avLst/>
          </a:prstGeom>
          <a:noFill/>
          <a:ln>
            <a:noFill/>
            <a:miter lim="800000"/>
          </a:ln>
        </p:spPr>
      </p:pic>
      <p:pic>
        <p:nvPicPr>
          <p:cNvPr id="56324" name="Picture 5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11413" y="1203325"/>
            <a:ext cx="5124450" cy="3711575"/>
          </a:xfrm>
          <a:prstGeom prst="rect">
            <a:avLst/>
          </a:prstGeom>
          <a:noFill/>
          <a:ln>
            <a:noFill/>
            <a:miter lim="800000"/>
          </a:ln>
        </p:spPr>
      </p:pic>
    </p:spTree>
    <p:extLst>
      <p:ext uri="{BB962C8B-B14F-4D97-AF65-F5344CB8AC3E}">
        <p14:creationId xmlns:p14="http://schemas.microsoft.com/office/powerpoint/2010/main" val="123818215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 fill="hold"/>
                                        <p:tgtEl>
                                          <p:spTgt spid="56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2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矩形 4"/>
          <p:cNvSpPr>
            <a:spLocks noChangeArrowheads="1"/>
          </p:cNvSpPr>
          <p:nvPr/>
        </p:nvSpPr>
        <p:spPr bwMode="auto">
          <a:xfrm>
            <a:off x="565150" y="627063"/>
            <a:ext cx="8023225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2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．【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2017·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福建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·2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分】在沙漠中，可以利用图所示的方法应急取水，此过程中发生的物态变化有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(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　　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)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  <a:p>
            <a:pPr marL="357505" indent="-1905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A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．熔化　凝华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  </a:t>
            </a:r>
          </a:p>
          <a:p>
            <a:pPr marL="357505" indent="-1905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B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．凝固　汽化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  <a:p>
            <a:pPr marL="357505" indent="-1905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C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．汽化　液化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  </a:t>
            </a:r>
          </a:p>
          <a:p>
            <a:pPr marL="357505" indent="-1905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D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．熔化　液化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sp>
        <p:nvSpPr>
          <p:cNvPr id="57346" name="矩形 3"/>
          <p:cNvSpPr>
            <a:spLocks noChangeArrowheads="1"/>
          </p:cNvSpPr>
          <p:nvPr/>
        </p:nvSpPr>
        <p:spPr bwMode="auto">
          <a:xfrm>
            <a:off x="6469063" y="1157288"/>
            <a:ext cx="40640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just">
              <a:lnSpc>
                <a:spcPct val="150000"/>
              </a:lnSpc>
            </a:pPr>
            <a:r>
              <a:rPr lang="en-US" altLang="zh-CN" sz="2400" b="1" kern="0">
                <a:solidFill>
                  <a:srgbClr val="C00000"/>
                </a:solidFill>
                <a:latin typeface="Times New Roman"/>
              </a:rPr>
              <a:t>C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pic>
        <p:nvPicPr>
          <p:cNvPr id="57347" name="Picture 7" descr="C:\Users\Administrator\Desktop\习题课件\返回框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0225" y="4146550"/>
            <a:ext cx="669925" cy="669925"/>
          </a:xfrm>
          <a:prstGeom prst="rect">
            <a:avLst/>
          </a:prstGeom>
          <a:noFill/>
          <a:ln>
            <a:noFill/>
            <a:miter lim="800000"/>
          </a:ln>
        </p:spPr>
      </p:pic>
      <p:pic>
        <p:nvPicPr>
          <p:cNvPr id="57348" name="Picture 5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432175" y="1992313"/>
            <a:ext cx="5172075" cy="1874837"/>
          </a:xfrm>
          <a:prstGeom prst="rect">
            <a:avLst/>
          </a:prstGeom>
          <a:noFill/>
          <a:ln>
            <a:noFill/>
            <a:miter lim="800000"/>
          </a:ln>
        </p:spPr>
      </p:pic>
    </p:spTree>
    <p:extLst>
      <p:ext uri="{BB962C8B-B14F-4D97-AF65-F5344CB8AC3E}">
        <p14:creationId xmlns:p14="http://schemas.microsoft.com/office/powerpoint/2010/main" val="309836156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 fill="hold"/>
                                        <p:tgtEl>
                                          <p:spTgt spid="57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6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矩形 4"/>
          <p:cNvSpPr>
            <a:spLocks noChangeArrowheads="1"/>
          </p:cNvSpPr>
          <p:nvPr/>
        </p:nvSpPr>
        <p:spPr bwMode="auto">
          <a:xfrm>
            <a:off x="565150" y="668338"/>
            <a:ext cx="8023225" cy="279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3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．【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2020·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福建节选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·1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分】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2020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年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6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月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23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日，我国用长征三号乙运载火箭成功发射第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55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颗导航卫星，北斗全球卫星导航系统星座部署完美收官。火箭离开地面时，发射架下的大水池周围腾起了大量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“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白气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”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，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“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白气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”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的形成是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__________(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填物态变化名称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)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现象。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sp>
        <p:nvSpPr>
          <p:cNvPr id="58370" name="矩形 3"/>
          <p:cNvSpPr>
            <a:spLocks noChangeArrowheads="1"/>
          </p:cNvSpPr>
          <p:nvPr/>
        </p:nvSpPr>
        <p:spPr bwMode="auto">
          <a:xfrm>
            <a:off x="1463675" y="2813050"/>
            <a:ext cx="804863" cy="56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just">
              <a:lnSpc>
                <a:spcPct val="150000"/>
              </a:lnSpc>
            </a:pPr>
            <a:r>
              <a:rPr altLang="zh-CN" sz="2400" b="1" kern="0">
                <a:solidFill>
                  <a:srgbClr val="C00000"/>
                </a:solidFill>
                <a:latin typeface="Times New Roman"/>
              </a:rPr>
              <a:t>液化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pic>
        <p:nvPicPr>
          <p:cNvPr id="58371" name="Picture 7" descr="C:\Users\Administrator\Desktop\习题课件\返回框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0225" y="4146550"/>
            <a:ext cx="669925" cy="669925"/>
          </a:xfrm>
          <a:prstGeom prst="rect">
            <a:avLst/>
          </a:prstGeom>
          <a:noFill/>
          <a:ln>
            <a:noFill/>
            <a:miter lim="800000"/>
          </a:ln>
        </p:spPr>
      </p:pic>
    </p:spTree>
    <p:extLst>
      <p:ext uri="{BB962C8B-B14F-4D97-AF65-F5344CB8AC3E}">
        <p14:creationId xmlns:p14="http://schemas.microsoft.com/office/powerpoint/2010/main" val="183009146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 fill="hold"/>
                                        <p:tgtEl>
                                          <p:spTgt spid="58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0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矩形 4"/>
          <p:cNvSpPr>
            <a:spLocks noChangeArrowheads="1"/>
          </p:cNvSpPr>
          <p:nvPr/>
        </p:nvSpPr>
        <p:spPr bwMode="auto">
          <a:xfrm>
            <a:off x="522288" y="484188"/>
            <a:ext cx="8023225" cy="2236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4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．【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2020·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福建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·6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分】图甲是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“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探究水沸腾时温度变化的特点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”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的实验装置。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(1)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组装实验装置时，应当先调整图甲中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______(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填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“</a:t>
            </a:r>
            <a:r>
              <a:rPr lang="en-US" altLang="zh-CN" sz="2400" b="1" i="1" kern="0">
                <a:solidFill>
                  <a:prstClr val="black"/>
                </a:solidFill>
                <a:latin typeface="Times New Roman"/>
              </a:rPr>
              <a:t>A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”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或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“</a:t>
            </a:r>
            <a:r>
              <a:rPr lang="en-US" altLang="zh-CN" sz="2400" b="1" i="1" kern="0">
                <a:solidFill>
                  <a:prstClr val="black"/>
                </a:solidFill>
                <a:latin typeface="Times New Roman"/>
              </a:rPr>
              <a:t>B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”)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的高度。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pic>
        <p:nvPicPr>
          <p:cNvPr id="59394" name="Picture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46363" y="2178050"/>
            <a:ext cx="2070100" cy="2625725"/>
          </a:xfrm>
          <a:prstGeom prst="rect">
            <a:avLst/>
          </a:prstGeom>
          <a:noFill/>
          <a:ln>
            <a:noFill/>
            <a:miter lim="800000"/>
          </a:ln>
        </p:spPr>
      </p:pic>
      <p:pic>
        <p:nvPicPr>
          <p:cNvPr id="59395" name="Picture 4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68838" y="2211388"/>
            <a:ext cx="3719512" cy="2697162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59396" name="矩形 5"/>
          <p:cNvSpPr>
            <a:spLocks noChangeArrowheads="1"/>
          </p:cNvSpPr>
          <p:nvPr/>
        </p:nvSpPr>
        <p:spPr bwMode="auto">
          <a:xfrm>
            <a:off x="6527800" y="1492250"/>
            <a:ext cx="390525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just">
              <a:lnSpc>
                <a:spcPct val="150000"/>
              </a:lnSpc>
            </a:pPr>
            <a:r>
              <a:rPr lang="en-US" altLang="zh-CN" sz="2400" b="1" i="1" kern="0">
                <a:solidFill>
                  <a:srgbClr val="C00000"/>
                </a:solidFill>
                <a:latin typeface="Times New Roman"/>
              </a:rPr>
              <a:t>B</a:t>
            </a:r>
            <a:endParaRPr altLang="zh-CN" sz="1000" i="1" kern="0">
              <a:solidFill>
                <a:prstClr val="black"/>
              </a:solidFill>
              <a:latin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6464314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 fill="hold"/>
                                        <p:tgtEl>
                                          <p:spTgt spid="59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6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矩形 4"/>
          <p:cNvSpPr>
            <a:spLocks noChangeArrowheads="1"/>
          </p:cNvSpPr>
          <p:nvPr/>
        </p:nvSpPr>
        <p:spPr bwMode="auto">
          <a:xfrm>
            <a:off x="522288" y="715963"/>
            <a:ext cx="8023225" cy="279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(2)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某小组用相同的装置先后做了两次实验，绘出如图乙所示的</a:t>
            </a:r>
            <a:r>
              <a:rPr lang="en-US" altLang="zh-CN" sz="2400" b="1" i="1" kern="0">
                <a:solidFill>
                  <a:prstClr val="black"/>
                </a:solidFill>
                <a:latin typeface="Times New Roman"/>
              </a:rPr>
              <a:t>a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、</a:t>
            </a:r>
            <a:r>
              <a:rPr lang="en-US" altLang="zh-CN" sz="2400" b="1" i="1" kern="0">
                <a:solidFill>
                  <a:prstClr val="black"/>
                </a:solidFill>
                <a:latin typeface="Times New Roman"/>
              </a:rPr>
              <a:t>b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两条图线。由图乙可知：</a:t>
            </a:r>
            <a:r>
              <a:rPr altLang="zh-CN" sz="2400" b="1" kern="0">
                <a:solidFill>
                  <a:prstClr val="black"/>
                </a:solidFill>
                <a:latin typeface="宋体" pitchFamily="2" charset="-122"/>
                <a:ea typeface="Times New Roman" panose="02020603050405020304"/>
              </a:rPr>
              <a:t> 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实验中水的沸点为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________</a:t>
            </a:r>
            <a:r>
              <a:rPr altLang="zh-CN" sz="2400" b="1" kern="0">
                <a:solidFill>
                  <a:prstClr val="black"/>
                </a:solidFill>
                <a:latin typeface="宋体" pitchFamily="2" charset="-122"/>
              </a:rPr>
              <a:t>℃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；沸腾过程中水的温度保持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________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；若两次实验所用水的质量分别为</a:t>
            </a:r>
            <a:r>
              <a:rPr lang="en-US" altLang="zh-CN" sz="2400" b="1" i="1" kern="0">
                <a:solidFill>
                  <a:prstClr val="black"/>
                </a:solidFill>
                <a:latin typeface="Times New Roman"/>
              </a:rPr>
              <a:t>m</a:t>
            </a:r>
            <a:r>
              <a:rPr lang="en-US" altLang="zh-CN" sz="2400" b="1" i="1" kern="0" baseline="-25000">
                <a:solidFill>
                  <a:prstClr val="black"/>
                </a:solidFill>
                <a:latin typeface="Times New Roman"/>
              </a:rPr>
              <a:t>a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、</a:t>
            </a:r>
            <a:r>
              <a:rPr lang="en-US" altLang="zh-CN" sz="2400" b="1" i="1" kern="0">
                <a:solidFill>
                  <a:prstClr val="black"/>
                </a:solidFill>
                <a:latin typeface="Times New Roman"/>
              </a:rPr>
              <a:t>m</a:t>
            </a:r>
            <a:r>
              <a:rPr lang="en-US" altLang="zh-CN" sz="2400" b="1" i="1" kern="0" baseline="-25000">
                <a:solidFill>
                  <a:prstClr val="black"/>
                </a:solidFill>
                <a:latin typeface="Times New Roman"/>
              </a:rPr>
              <a:t>b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，则</a:t>
            </a:r>
            <a:r>
              <a:rPr lang="en-US" altLang="zh-CN" sz="2400" b="1" i="1" kern="0">
                <a:solidFill>
                  <a:prstClr val="black"/>
                </a:solidFill>
                <a:latin typeface="Times New Roman"/>
              </a:rPr>
              <a:t>m</a:t>
            </a:r>
            <a:r>
              <a:rPr lang="en-US" altLang="zh-CN" sz="2400" b="1" i="1" kern="0" baseline="-25000">
                <a:solidFill>
                  <a:prstClr val="black"/>
                </a:solidFill>
                <a:latin typeface="Times New Roman"/>
              </a:rPr>
              <a:t>a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______(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填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“&gt;”“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＝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”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或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“&lt;”) </a:t>
            </a:r>
            <a:r>
              <a:rPr lang="en-US" altLang="zh-CN" sz="2400" b="1" i="1" kern="0">
                <a:solidFill>
                  <a:prstClr val="black"/>
                </a:solidFill>
                <a:latin typeface="Times New Roman"/>
              </a:rPr>
              <a:t>m</a:t>
            </a:r>
            <a:r>
              <a:rPr lang="en-US" altLang="zh-CN" sz="2400" b="1" i="1" kern="0" baseline="-25000">
                <a:solidFill>
                  <a:prstClr val="black"/>
                </a:solidFill>
                <a:latin typeface="Times New Roman"/>
              </a:rPr>
              <a:t>b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。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sp>
        <p:nvSpPr>
          <p:cNvPr id="60418" name="矩形 5"/>
          <p:cNvSpPr>
            <a:spLocks noChangeArrowheads="1"/>
          </p:cNvSpPr>
          <p:nvPr/>
        </p:nvSpPr>
        <p:spPr bwMode="auto">
          <a:xfrm>
            <a:off x="1343025" y="1779588"/>
            <a:ext cx="492125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just">
              <a:lnSpc>
                <a:spcPct val="150000"/>
              </a:lnSpc>
            </a:pPr>
            <a:r>
              <a:rPr lang="en-US" altLang="zh-CN" sz="2400" b="1" kern="0">
                <a:solidFill>
                  <a:srgbClr val="C00000"/>
                </a:solidFill>
                <a:latin typeface="Times New Roman"/>
              </a:rPr>
              <a:t>98</a:t>
            </a:r>
            <a:endParaRPr altLang="zh-CN" sz="1000" i="1" kern="0">
              <a:solidFill>
                <a:prstClr val="black"/>
              </a:solidFill>
              <a:latin typeface="宋体" pitchFamily="2" charset="-122"/>
            </a:endParaRPr>
          </a:p>
        </p:txBody>
      </p:sp>
      <p:sp>
        <p:nvSpPr>
          <p:cNvPr id="60419" name="矩形 6"/>
          <p:cNvSpPr>
            <a:spLocks noChangeArrowheads="1"/>
          </p:cNvSpPr>
          <p:nvPr/>
        </p:nvSpPr>
        <p:spPr bwMode="auto">
          <a:xfrm>
            <a:off x="6432550" y="1779588"/>
            <a:ext cx="803275" cy="56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just">
              <a:lnSpc>
                <a:spcPct val="150000"/>
              </a:lnSpc>
            </a:pPr>
            <a:r>
              <a:rPr altLang="zh-CN" sz="2400" b="1" kern="0">
                <a:solidFill>
                  <a:srgbClr val="C00000"/>
                </a:solidFill>
                <a:latin typeface="Times New Roman"/>
              </a:rPr>
              <a:t>不变</a:t>
            </a:r>
            <a:endParaRPr altLang="zh-CN" sz="1000" i="1" kern="0">
              <a:solidFill>
                <a:prstClr val="black"/>
              </a:solidFill>
              <a:latin typeface="宋体" pitchFamily="2" charset="-122"/>
            </a:endParaRPr>
          </a:p>
        </p:txBody>
      </p:sp>
      <p:sp>
        <p:nvSpPr>
          <p:cNvPr id="60420" name="矩形 7"/>
          <p:cNvSpPr>
            <a:spLocks noChangeArrowheads="1"/>
          </p:cNvSpPr>
          <p:nvPr/>
        </p:nvSpPr>
        <p:spPr bwMode="auto">
          <a:xfrm>
            <a:off x="7308850" y="2330450"/>
            <a:ext cx="358775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just">
              <a:lnSpc>
                <a:spcPct val="150000"/>
              </a:lnSpc>
            </a:pPr>
            <a:r>
              <a:rPr lang="en-US" altLang="zh-CN" sz="2400" b="1" kern="0">
                <a:solidFill>
                  <a:srgbClr val="C00000"/>
                </a:solidFill>
                <a:latin typeface="Times New Roman"/>
              </a:rPr>
              <a:t>&lt;</a:t>
            </a:r>
            <a:endParaRPr altLang="zh-CN" sz="1000" i="1" kern="0">
              <a:solidFill>
                <a:prstClr val="black"/>
              </a:solidFill>
              <a:latin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2048872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 fill="hold"/>
                                        <p:tgtEl>
                                          <p:spTgt spid="60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 fill="hold"/>
                                        <p:tgtEl>
                                          <p:spTgt spid="60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 fill="hold"/>
                                        <p:tgtEl>
                                          <p:spTgt spid="60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18" grpId="0"/>
      <p:bldP spid="60419" grpId="0"/>
      <p:bldP spid="60420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矩形 4"/>
          <p:cNvSpPr>
            <a:spLocks noChangeArrowheads="1"/>
          </p:cNvSpPr>
          <p:nvPr/>
        </p:nvSpPr>
        <p:spPr bwMode="auto">
          <a:xfrm>
            <a:off x="581025" y="839788"/>
            <a:ext cx="8023225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(3)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撤去酒精灯后，水很快停止沸腾，说明水在沸腾过程中需要持续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________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。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(4)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各实验小组发现，水沸腾时的温度均低于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100</a:t>
            </a:r>
            <a:r>
              <a:rPr altLang="zh-CN" sz="2400" b="1" kern="0">
                <a:solidFill>
                  <a:prstClr val="black"/>
                </a:solidFill>
                <a:latin typeface="宋体" pitchFamily="2" charset="-122"/>
              </a:rPr>
              <a:t>℃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。那么，水的沸点可能与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________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有关。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sp>
        <p:nvSpPr>
          <p:cNvPr id="61442" name="矩形 2"/>
          <p:cNvSpPr>
            <a:spLocks noChangeArrowheads="1"/>
          </p:cNvSpPr>
          <p:nvPr/>
        </p:nvSpPr>
        <p:spPr bwMode="auto">
          <a:xfrm>
            <a:off x="2555875" y="1347788"/>
            <a:ext cx="803275" cy="56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just">
              <a:lnSpc>
                <a:spcPct val="150000"/>
              </a:lnSpc>
            </a:pPr>
            <a:r>
              <a:rPr altLang="zh-CN" sz="2400" b="1" kern="0">
                <a:solidFill>
                  <a:srgbClr val="C00000"/>
                </a:solidFill>
                <a:latin typeface="Times New Roman"/>
              </a:rPr>
              <a:t>吸热</a:t>
            </a:r>
            <a:endParaRPr altLang="zh-CN" sz="1000" i="1" kern="0">
              <a:solidFill>
                <a:prstClr val="black"/>
              </a:solidFill>
              <a:latin typeface="宋体" pitchFamily="2" charset="-122"/>
            </a:endParaRPr>
          </a:p>
        </p:txBody>
      </p:sp>
      <p:sp>
        <p:nvSpPr>
          <p:cNvPr id="61443" name="矩形 5"/>
          <p:cNvSpPr>
            <a:spLocks noChangeArrowheads="1"/>
          </p:cNvSpPr>
          <p:nvPr/>
        </p:nvSpPr>
        <p:spPr bwMode="auto">
          <a:xfrm>
            <a:off x="3205163" y="2427288"/>
            <a:ext cx="1112838" cy="56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just">
              <a:lnSpc>
                <a:spcPct val="150000"/>
              </a:lnSpc>
            </a:pPr>
            <a:r>
              <a:rPr altLang="zh-CN" sz="2400" b="1" kern="0">
                <a:solidFill>
                  <a:srgbClr val="C00000"/>
                </a:solidFill>
                <a:latin typeface="Times New Roman"/>
              </a:rPr>
              <a:t>大气压</a:t>
            </a:r>
            <a:endParaRPr altLang="zh-CN" sz="1000" i="1" kern="0">
              <a:solidFill>
                <a:prstClr val="black"/>
              </a:solidFill>
              <a:latin typeface="宋体" pitchFamily="2" charset="-122"/>
            </a:endParaRPr>
          </a:p>
        </p:txBody>
      </p:sp>
      <p:pic>
        <p:nvPicPr>
          <p:cNvPr id="61444" name="Picture 7" descr="C:\Users\Administrator\Desktop\习题课件\返回框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0225" y="4146550"/>
            <a:ext cx="669925" cy="669925"/>
          </a:xfrm>
          <a:prstGeom prst="rect">
            <a:avLst/>
          </a:prstGeom>
          <a:noFill/>
          <a:ln>
            <a:noFill/>
            <a:miter lim="800000"/>
          </a:ln>
        </p:spPr>
      </p:pic>
    </p:spTree>
    <p:extLst>
      <p:ext uri="{BB962C8B-B14F-4D97-AF65-F5344CB8AC3E}">
        <p14:creationId xmlns:p14="http://schemas.microsoft.com/office/powerpoint/2010/main" val="144646175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 fill="hold"/>
                                        <p:tgtEl>
                                          <p:spTgt spid="61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 fill="hold"/>
                                        <p:tgtEl>
                                          <p:spTgt spid="61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2" grpId="0"/>
      <p:bldP spid="61443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矩形 4"/>
          <p:cNvSpPr>
            <a:spLocks noChangeArrowheads="1"/>
          </p:cNvSpPr>
          <p:nvPr/>
        </p:nvSpPr>
        <p:spPr bwMode="auto">
          <a:xfrm>
            <a:off x="565150" y="617538"/>
            <a:ext cx="8023225" cy="113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5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．【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2019·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福建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·5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分】图甲是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“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探究海波熔化时温度的变化规律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”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的实验装置。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pic>
        <p:nvPicPr>
          <p:cNvPr id="62466" name="Picture 5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55650" y="1924050"/>
            <a:ext cx="3252788" cy="2608263"/>
          </a:xfrm>
          <a:prstGeom prst="rect">
            <a:avLst/>
          </a:prstGeom>
          <a:noFill/>
          <a:ln>
            <a:noFill/>
            <a:miter lim="800000"/>
          </a:ln>
        </p:spPr>
      </p:pic>
      <p:pic>
        <p:nvPicPr>
          <p:cNvPr id="62467" name="Picture 6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889375" y="1924050"/>
            <a:ext cx="5075238" cy="2633663"/>
          </a:xfrm>
          <a:prstGeom prst="rect">
            <a:avLst/>
          </a:prstGeom>
          <a:noFill/>
          <a:ln>
            <a:noFill/>
            <a:miter lim="800000"/>
          </a:ln>
        </p:spPr>
      </p:pic>
    </p:spTree>
    <p:extLst>
      <p:ext uri="{BB962C8B-B14F-4D97-AF65-F5344CB8AC3E}">
        <p14:creationId xmlns:p14="http://schemas.microsoft.com/office/powerpoint/2010/main" val="976113000"/>
      </p:ext>
    </p:extLst>
  </p:cSld>
  <p:clrMapOvr>
    <a:masterClrMapping/>
  </p:clrMapOvr>
  <p:transition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矩形 4"/>
          <p:cNvSpPr>
            <a:spLocks noChangeArrowheads="1"/>
          </p:cNvSpPr>
          <p:nvPr/>
        </p:nvSpPr>
        <p:spPr bwMode="auto">
          <a:xfrm>
            <a:off x="581025" y="555625"/>
            <a:ext cx="8023225" cy="279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(1) 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图乙温度计的示数为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________</a:t>
            </a:r>
            <a:r>
              <a:rPr altLang="zh-CN" sz="2400" b="1" kern="0">
                <a:solidFill>
                  <a:prstClr val="black"/>
                </a:solidFill>
                <a:latin typeface="宋体" pitchFamily="2" charset="-122"/>
              </a:rPr>
              <a:t>℃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。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(2)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如图丙是根据实验数据描绘的海波温度随时间变化的图像。熔化过程对应图线中的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______ (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填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“</a:t>
            </a:r>
            <a:r>
              <a:rPr lang="en-US" altLang="zh-CN" sz="2400" b="1" i="1" kern="0">
                <a:solidFill>
                  <a:prstClr val="black"/>
                </a:solidFill>
                <a:latin typeface="Times New Roman"/>
              </a:rPr>
              <a:t>AB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”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或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“</a:t>
            </a:r>
            <a:r>
              <a:rPr lang="en-US" altLang="zh-CN" sz="2400" b="1" i="1" kern="0">
                <a:solidFill>
                  <a:prstClr val="black"/>
                </a:solidFill>
                <a:latin typeface="Times New Roman"/>
              </a:rPr>
              <a:t>BC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” )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段，其熔点为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______</a:t>
            </a:r>
            <a:r>
              <a:rPr altLang="zh-CN" sz="2400" b="1" kern="0">
                <a:solidFill>
                  <a:prstClr val="black"/>
                </a:solidFill>
                <a:latin typeface="宋体" pitchFamily="2" charset="-122"/>
              </a:rPr>
              <a:t>℃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。熔化过程中海波吸收的热量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________(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填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“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大于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” “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小于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”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或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“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等于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”)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放出的热量。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sp>
        <p:nvSpPr>
          <p:cNvPr id="64514" name="矩形 3"/>
          <p:cNvSpPr>
            <a:spLocks noChangeArrowheads="1"/>
          </p:cNvSpPr>
          <p:nvPr/>
        </p:nvSpPr>
        <p:spPr bwMode="auto">
          <a:xfrm>
            <a:off x="4306888" y="484188"/>
            <a:ext cx="492125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just">
              <a:lnSpc>
                <a:spcPct val="150000"/>
              </a:lnSpc>
            </a:pPr>
            <a:r>
              <a:rPr lang="en-US" altLang="zh-CN" sz="2400" b="1" kern="0">
                <a:solidFill>
                  <a:srgbClr val="C00000"/>
                </a:solidFill>
                <a:latin typeface="Times New Roman"/>
              </a:rPr>
              <a:t>46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sp>
        <p:nvSpPr>
          <p:cNvPr id="64515" name="矩形 7"/>
          <p:cNvSpPr>
            <a:spLocks noChangeArrowheads="1"/>
          </p:cNvSpPr>
          <p:nvPr/>
        </p:nvSpPr>
        <p:spPr bwMode="auto">
          <a:xfrm>
            <a:off x="4953000" y="1635125"/>
            <a:ext cx="595313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just">
              <a:lnSpc>
                <a:spcPct val="150000"/>
              </a:lnSpc>
            </a:pPr>
            <a:r>
              <a:rPr lang="en-US" altLang="zh-CN" sz="2400" b="1" i="1" kern="0">
                <a:solidFill>
                  <a:srgbClr val="C00000"/>
                </a:solidFill>
                <a:latin typeface="Times New Roman"/>
              </a:rPr>
              <a:t>BC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sp>
        <p:nvSpPr>
          <p:cNvPr id="64516" name="矩形 8"/>
          <p:cNvSpPr>
            <a:spLocks noChangeArrowheads="1"/>
          </p:cNvSpPr>
          <p:nvPr/>
        </p:nvSpPr>
        <p:spPr bwMode="auto">
          <a:xfrm>
            <a:off x="2732088" y="2139950"/>
            <a:ext cx="492125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just">
              <a:lnSpc>
                <a:spcPct val="150000"/>
              </a:lnSpc>
            </a:pPr>
            <a:r>
              <a:rPr lang="en-US" altLang="zh-CN" sz="2400" b="1" kern="0">
                <a:solidFill>
                  <a:srgbClr val="C00000"/>
                </a:solidFill>
                <a:latin typeface="Times New Roman"/>
              </a:rPr>
              <a:t>48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sp>
        <p:nvSpPr>
          <p:cNvPr id="64517" name="矩形 9"/>
          <p:cNvSpPr>
            <a:spLocks noChangeArrowheads="1"/>
          </p:cNvSpPr>
          <p:nvPr/>
        </p:nvSpPr>
        <p:spPr bwMode="auto">
          <a:xfrm>
            <a:off x="1247775" y="2716213"/>
            <a:ext cx="803275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just">
              <a:lnSpc>
                <a:spcPct val="150000"/>
              </a:lnSpc>
            </a:pPr>
            <a:r>
              <a:rPr sz="2400" b="1" kern="0">
                <a:solidFill>
                  <a:srgbClr val="C00000"/>
                </a:solidFill>
                <a:latin typeface="Times New Roman"/>
              </a:rPr>
              <a:t>大于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9549120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 fill="hold"/>
                                        <p:tgtEl>
                                          <p:spTgt spid="64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 fill="hold"/>
                                        <p:tgtEl>
                                          <p:spTgt spid="64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 fill="hold"/>
                                        <p:tgtEl>
                                          <p:spTgt spid="64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 fill="hold"/>
                                        <p:tgtEl>
                                          <p:spTgt spid="64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14" grpId="0"/>
      <p:bldP spid="64515" grpId="0"/>
      <p:bldP spid="64516" grpId="0"/>
      <p:bldP spid="64517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矩形 4"/>
          <p:cNvSpPr>
            <a:spLocks noChangeArrowheads="1"/>
          </p:cNvSpPr>
          <p:nvPr/>
        </p:nvSpPr>
        <p:spPr bwMode="auto">
          <a:xfrm>
            <a:off x="581025" y="815975"/>
            <a:ext cx="8023225" cy="168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(3)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用质量为</a:t>
            </a:r>
            <a:r>
              <a:rPr lang="en-US" altLang="zh-CN" sz="2400" b="1" i="1" kern="0">
                <a:solidFill>
                  <a:prstClr val="black"/>
                </a:solidFill>
                <a:latin typeface="Times New Roman"/>
              </a:rPr>
              <a:t>m</a:t>
            </a:r>
            <a:r>
              <a:rPr lang="en-US" altLang="zh-CN" sz="2400" b="1" kern="0" baseline="-25000">
                <a:solidFill>
                  <a:prstClr val="black"/>
                </a:solidFill>
                <a:latin typeface="Times New Roman"/>
              </a:rPr>
              <a:t>1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的海波做实验，绘制的温度随时间变化的图线如图丁中的</a:t>
            </a:r>
            <a:r>
              <a:rPr lang="en-US" altLang="zh-CN" sz="2400" b="1" i="1" kern="0">
                <a:solidFill>
                  <a:prstClr val="black"/>
                </a:solidFill>
                <a:latin typeface="Times New Roman"/>
              </a:rPr>
              <a:t>a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。若用质量为</a:t>
            </a:r>
            <a:r>
              <a:rPr lang="en-US" altLang="zh-CN" sz="2400" b="1" i="1" kern="0">
                <a:solidFill>
                  <a:prstClr val="black"/>
                </a:solidFill>
                <a:latin typeface="Times New Roman"/>
              </a:rPr>
              <a:t>m</a:t>
            </a:r>
            <a:r>
              <a:rPr lang="en-US" altLang="zh-CN" sz="2400" b="1" kern="0" baseline="-25000">
                <a:solidFill>
                  <a:prstClr val="black"/>
                </a:solidFill>
                <a:latin typeface="Times New Roman"/>
              </a:rPr>
              <a:t>2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(</a:t>
            </a:r>
            <a:r>
              <a:rPr lang="en-US" altLang="zh-CN" sz="2400" b="1" i="1" kern="0">
                <a:solidFill>
                  <a:prstClr val="black"/>
                </a:solidFill>
                <a:latin typeface="Times New Roman"/>
              </a:rPr>
              <a:t>m</a:t>
            </a:r>
            <a:r>
              <a:rPr lang="en-US" altLang="zh-CN" sz="2400" b="1" kern="0" baseline="-25000">
                <a:solidFill>
                  <a:prstClr val="black"/>
                </a:solidFill>
                <a:latin typeface="Times New Roman"/>
              </a:rPr>
              <a:t>2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&gt;</a:t>
            </a:r>
            <a:r>
              <a:rPr lang="en-US" altLang="zh-CN" sz="2400" b="1" i="1" kern="0">
                <a:solidFill>
                  <a:prstClr val="black"/>
                </a:solidFill>
                <a:latin typeface="Times New Roman"/>
              </a:rPr>
              <a:t>m</a:t>
            </a:r>
            <a:r>
              <a:rPr lang="en-US" altLang="zh-CN" sz="2400" b="1" kern="0" baseline="-25000">
                <a:solidFill>
                  <a:prstClr val="black"/>
                </a:solidFill>
                <a:latin typeface="Times New Roman"/>
              </a:rPr>
              <a:t>1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)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的海波做实验，得到的图线可能是图丁中的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______( 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填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“</a:t>
            </a:r>
            <a:r>
              <a:rPr lang="en-US" altLang="zh-CN" sz="2400" b="1" i="1" kern="0">
                <a:solidFill>
                  <a:prstClr val="black"/>
                </a:solidFill>
                <a:latin typeface="Times New Roman"/>
              </a:rPr>
              <a:t>b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”“</a:t>
            </a:r>
            <a:r>
              <a:rPr lang="en-US" altLang="zh-CN" sz="2400" b="1" i="1" kern="0">
                <a:solidFill>
                  <a:prstClr val="black"/>
                </a:solidFill>
                <a:latin typeface="Times New Roman"/>
              </a:rPr>
              <a:t>c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”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或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“</a:t>
            </a:r>
            <a:r>
              <a:rPr lang="en-US" altLang="zh-CN" sz="2400" b="1" i="1" kern="0">
                <a:solidFill>
                  <a:prstClr val="black"/>
                </a:solidFill>
                <a:latin typeface="Times New Roman"/>
              </a:rPr>
              <a:t>d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”)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。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pic>
        <p:nvPicPr>
          <p:cNvPr id="65538" name="Picture 7" descr="C:\Users\Administrator\Desktop\习题课件\返回框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0225" y="4133850"/>
            <a:ext cx="669925" cy="669925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65539" name="矩形 3"/>
          <p:cNvSpPr>
            <a:spLocks noChangeArrowheads="1"/>
          </p:cNvSpPr>
          <p:nvPr/>
        </p:nvSpPr>
        <p:spPr bwMode="auto">
          <a:xfrm>
            <a:off x="5089525" y="1851025"/>
            <a:ext cx="320675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just">
              <a:lnSpc>
                <a:spcPct val="150000"/>
              </a:lnSpc>
            </a:pPr>
            <a:r>
              <a:rPr lang="en-US" altLang="zh-CN" sz="2400" b="1" i="1" kern="0">
                <a:solidFill>
                  <a:srgbClr val="C00000"/>
                </a:solidFill>
                <a:latin typeface="Times New Roman"/>
              </a:rPr>
              <a:t>c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pic>
        <p:nvPicPr>
          <p:cNvPr id="65540" name="New picture"/>
          <p:cNvPicPr/>
          <p:nvPr/>
        </p:nvPicPr>
        <p:blipFill>
          <a:blip r:embed="rId4"/>
          <a:stretch>
            <a:fillRect/>
          </a:stretch>
        </p:blipFill>
        <p:spPr>
          <a:xfrm>
            <a:off x="11010900" y="11633200"/>
            <a:ext cx="330200" cy="241300"/>
          </a:xfrm>
          <a:prstGeom prst="cube">
            <a:avLst/>
          </a:prstGeom>
        </p:spPr>
      </p:pic>
    </p:spTree>
    <p:extLst>
      <p:ext uri="{BB962C8B-B14F-4D97-AF65-F5344CB8AC3E}">
        <p14:creationId xmlns:p14="http://schemas.microsoft.com/office/powerpoint/2010/main" val="251346382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 fill="hold"/>
                                        <p:tgtEl>
                                          <p:spTgt spid="65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39" grpId="0"/>
    </p:bld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r="http://schemas.openxmlformats.org/officeDocument/2006/relationships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1550</Words>
  <Application>Microsoft Office PowerPoint</Application>
  <PresentationFormat>全屏显示(16:9)</PresentationFormat>
  <Paragraphs>339</Paragraphs>
  <Slides>48</Slides>
  <Notes>13</Notes>
  <HiddenSlides>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48</vt:i4>
      </vt:variant>
    </vt:vector>
  </HeadingPairs>
  <TitlesOfParts>
    <vt:vector size="50" baseType="lpstr">
      <vt:lpstr>Office 主题</vt:lpstr>
      <vt:lpstr>2_自定义设计方案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User</cp:lastModifiedBy>
  <cp:revision>4</cp:revision>
  <dcterms:created xsi:type="dcterms:W3CDTF">2021-03-14T01:54:00Z</dcterms:created>
  <dcterms:modified xsi:type="dcterms:W3CDTF">2021-03-14T02:05:32Z</dcterms:modified>
</cp:coreProperties>
</file>