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385" r:id="rId4"/>
    <p:sldId id="483" r:id="rId5"/>
    <p:sldId id="465" r:id="rId6"/>
    <p:sldId id="410" r:id="rId7"/>
    <p:sldId id="502" r:id="rId8"/>
    <p:sldId id="270" r:id="rId9"/>
    <p:sldId id="436" r:id="rId10"/>
    <p:sldId id="354" r:id="rId11"/>
    <p:sldId id="355" r:id="rId12"/>
    <p:sldId id="437" r:id="rId13"/>
    <p:sldId id="356" r:id="rId14"/>
    <p:sldId id="357" r:id="rId15"/>
    <p:sldId id="504" r:id="rId16"/>
    <p:sldId id="372" r:id="rId17"/>
    <p:sldId id="321" r:id="rId18"/>
    <p:sldId id="322" r:id="rId19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00"/>
    <a:srgbClr val="EF0FBD"/>
    <a:srgbClr val="C308A7"/>
    <a:srgbClr val="81034D"/>
    <a:srgbClr val="007E27"/>
    <a:srgbClr val="FFFFFF"/>
    <a:srgbClr val="767A86"/>
    <a:srgbClr val="7D91A9"/>
    <a:srgbClr val="3A4C6C"/>
    <a:srgbClr val="7971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964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624" y="-96"/>
      </p:cViewPr>
      <p:guideLst>
        <p:guide orient="horz" pos="1584"/>
        <p:guide pos="30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168"/>
            <a:ext cx="7886700" cy="434811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076723" y="2646126"/>
            <a:ext cx="23399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第四章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87059" y="986277"/>
            <a:ext cx="466725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816257" y="3284603"/>
            <a:ext cx="2772071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光的折射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5009"/>
            <a:ext cx="1530566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4970" y="2163948"/>
            <a:ext cx="1690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（八年级物理）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15" y="794513"/>
            <a:ext cx="3475603" cy="347293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9595" y="1246505"/>
            <a:ext cx="7842885" cy="398780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lvl="0" fontAlgn="base"/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通过观察光的折射请用自己的语言来表述你的发现，总结出你的结论。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365125" y="633730"/>
            <a:ext cx="15767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分析与论证</a:t>
            </a:r>
          </a:p>
        </p:txBody>
      </p:sp>
      <p:sp>
        <p:nvSpPr>
          <p:cNvPr id="13" name="文本框 104449">
            <a:hlinkClick r:id="rId2" action="ppaction://hlinksldjump"/>
          </p:cNvPr>
          <p:cNvSpPr txBox="1"/>
          <p:nvPr/>
        </p:nvSpPr>
        <p:spPr>
          <a:xfrm>
            <a:off x="168275" y="169545"/>
            <a:ext cx="1541780" cy="33718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EF0FBD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0525" y="2034540"/>
            <a:ext cx="1097280" cy="3683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19462" name="文本框 23558"/>
          <p:cNvSpPr txBox="1"/>
          <p:nvPr/>
        </p:nvSpPr>
        <p:spPr>
          <a:xfrm>
            <a:off x="919480" y="2513965"/>
            <a:ext cx="51854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折射光线、入射光线和法线在</a:t>
            </a:r>
            <a:r>
              <a:rPr lang="zh-CN" altLang="en-US" sz="1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同一平面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内</a:t>
            </a: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;</a:t>
            </a:r>
          </a:p>
        </p:txBody>
      </p:sp>
      <p:sp>
        <p:nvSpPr>
          <p:cNvPr id="19468" name="文本框 23564"/>
          <p:cNvSpPr txBox="1"/>
          <p:nvPr/>
        </p:nvSpPr>
        <p:spPr>
          <a:xfrm>
            <a:off x="919493" y="2912791"/>
            <a:ext cx="515107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折射光线和入射光线</a:t>
            </a:r>
            <a:r>
              <a:rPr lang="zh-CN" altLang="en-US" sz="1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分居法线两侧</a:t>
            </a: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;</a:t>
            </a:r>
          </a:p>
        </p:txBody>
      </p:sp>
      <p:sp>
        <p:nvSpPr>
          <p:cNvPr id="19473" name="文本框 23569"/>
          <p:cNvSpPr txBox="1"/>
          <p:nvPr/>
        </p:nvSpPr>
        <p:spPr>
          <a:xfrm>
            <a:off x="919480" y="3311525"/>
            <a:ext cx="72555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3.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折射角随入射角的改变而改变</a:t>
            </a:r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: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入射角增大，折射角增大；入射角减小，折射角减小；</a:t>
            </a:r>
          </a:p>
        </p:txBody>
      </p:sp>
      <p:sp>
        <p:nvSpPr>
          <p:cNvPr id="23574" name="文本框 23573"/>
          <p:cNvSpPr txBox="1"/>
          <p:nvPr/>
        </p:nvSpPr>
        <p:spPr>
          <a:xfrm>
            <a:off x="919480" y="4018280"/>
            <a:ext cx="7143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4.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当光从空气斜射入水或其他介质中时，</a:t>
            </a:r>
            <a:r>
              <a:rPr lang="zh-CN" altLang="en-US" sz="1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折射角小于入射角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；当光从水或其他介质斜射入空气中时，</a:t>
            </a:r>
            <a:r>
              <a:rPr lang="zh-CN" altLang="en-US" sz="1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折射角大于入射角</a:t>
            </a:r>
            <a:r>
              <a:rPr lang="zh-CN" altLang="en-US" sz="1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5" grpId="0" animBg="1"/>
      <p:bldP spid="19462" grpId="0"/>
      <p:bldP spid="19468" grpId="0"/>
      <p:bldP spid="19473" grpId="0"/>
      <p:bldP spid="235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04449">
            <a:hlinkClick r:id="rId2" action="ppaction://hlinksldjump"/>
          </p:cNvPr>
          <p:cNvSpPr txBox="1"/>
          <p:nvPr/>
        </p:nvSpPr>
        <p:spPr>
          <a:xfrm>
            <a:off x="168275" y="169545"/>
            <a:ext cx="1541780" cy="33718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EF0FBD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  <p:sp>
        <p:nvSpPr>
          <p:cNvPr id="22531" name="直接连接符 27651"/>
          <p:cNvSpPr/>
          <p:nvPr/>
        </p:nvSpPr>
        <p:spPr>
          <a:xfrm>
            <a:off x="1295400" y="1844040"/>
            <a:ext cx="0" cy="2057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2" name="直接连接符 27652"/>
          <p:cNvSpPr/>
          <p:nvPr/>
        </p:nvSpPr>
        <p:spPr>
          <a:xfrm>
            <a:off x="1295400" y="3901440"/>
            <a:ext cx="2514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3" name="直接连接符 27653"/>
          <p:cNvSpPr/>
          <p:nvPr/>
        </p:nvSpPr>
        <p:spPr>
          <a:xfrm flipH="1" flipV="1">
            <a:off x="3810000" y="1844040"/>
            <a:ext cx="0" cy="2057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4" name="直接连接符 27654"/>
          <p:cNvSpPr/>
          <p:nvPr/>
        </p:nvSpPr>
        <p:spPr>
          <a:xfrm>
            <a:off x="3124200" y="29870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5" name="直接连接符 27655"/>
          <p:cNvSpPr/>
          <p:nvPr/>
        </p:nvSpPr>
        <p:spPr>
          <a:xfrm>
            <a:off x="1447800" y="30632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6" name="直接连接符 27656"/>
          <p:cNvSpPr/>
          <p:nvPr/>
        </p:nvSpPr>
        <p:spPr>
          <a:xfrm>
            <a:off x="2438400" y="32156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7" name="直接连接符 27657"/>
          <p:cNvSpPr/>
          <p:nvPr/>
        </p:nvSpPr>
        <p:spPr>
          <a:xfrm>
            <a:off x="1676400" y="33680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8" name="直接连接符 27658"/>
          <p:cNvSpPr/>
          <p:nvPr/>
        </p:nvSpPr>
        <p:spPr>
          <a:xfrm>
            <a:off x="3505200" y="336804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9" name="直接连接符 27659"/>
          <p:cNvSpPr/>
          <p:nvPr/>
        </p:nvSpPr>
        <p:spPr>
          <a:xfrm>
            <a:off x="2590800" y="359664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0" name="直接连接符 27660"/>
          <p:cNvSpPr/>
          <p:nvPr/>
        </p:nvSpPr>
        <p:spPr>
          <a:xfrm>
            <a:off x="1524000" y="36728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1" name="直接连接符 27661"/>
          <p:cNvSpPr/>
          <p:nvPr/>
        </p:nvSpPr>
        <p:spPr>
          <a:xfrm>
            <a:off x="1524000" y="26822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2" name="直接连接符 27662"/>
          <p:cNvSpPr/>
          <p:nvPr/>
        </p:nvSpPr>
        <p:spPr>
          <a:xfrm>
            <a:off x="2895600" y="26822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3" name="直接连接符 27663"/>
          <p:cNvSpPr/>
          <p:nvPr/>
        </p:nvSpPr>
        <p:spPr>
          <a:xfrm>
            <a:off x="2209800" y="26822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4" name="直接连接符 27664"/>
          <p:cNvSpPr/>
          <p:nvPr/>
        </p:nvSpPr>
        <p:spPr>
          <a:xfrm>
            <a:off x="2133600" y="291084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5" name="直接连接符 27665"/>
          <p:cNvSpPr/>
          <p:nvPr/>
        </p:nvSpPr>
        <p:spPr>
          <a:xfrm>
            <a:off x="3505200" y="2682240"/>
            <a:ext cx="152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46" name="直接连接符 27666"/>
          <p:cNvSpPr/>
          <p:nvPr/>
        </p:nvSpPr>
        <p:spPr>
          <a:xfrm>
            <a:off x="2438400" y="1767840"/>
            <a:ext cx="0" cy="914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68" name="直接连接符 27667"/>
          <p:cNvSpPr/>
          <p:nvPr/>
        </p:nvSpPr>
        <p:spPr>
          <a:xfrm>
            <a:off x="2438400" y="2682240"/>
            <a:ext cx="0" cy="914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2548" name="文本框 27668"/>
          <p:cNvSpPr txBox="1"/>
          <p:nvPr/>
        </p:nvSpPr>
        <p:spPr>
          <a:xfrm>
            <a:off x="2819400" y="1689735"/>
            <a:ext cx="7645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空气</a:t>
            </a:r>
          </a:p>
        </p:txBody>
      </p:sp>
      <p:sp>
        <p:nvSpPr>
          <p:cNvPr id="22549" name="文本框 27669"/>
          <p:cNvSpPr txBox="1"/>
          <p:nvPr/>
        </p:nvSpPr>
        <p:spPr>
          <a:xfrm>
            <a:off x="2971800" y="2910840"/>
            <a:ext cx="381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水</a:t>
            </a:r>
          </a:p>
        </p:txBody>
      </p:sp>
      <p:sp>
        <p:nvSpPr>
          <p:cNvPr id="22550" name="矩形 27670"/>
          <p:cNvSpPr/>
          <p:nvPr/>
        </p:nvSpPr>
        <p:spPr>
          <a:xfrm rot="-5400000" flipV="1">
            <a:off x="5762625" y="1918335"/>
            <a:ext cx="1600200" cy="27241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1" name="直接连接符 27671"/>
          <p:cNvSpPr/>
          <p:nvPr/>
        </p:nvSpPr>
        <p:spPr>
          <a:xfrm>
            <a:off x="6477000" y="1308735"/>
            <a:ext cx="0" cy="1219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73" name="直接连接符 27672"/>
          <p:cNvSpPr/>
          <p:nvPr/>
        </p:nvSpPr>
        <p:spPr>
          <a:xfrm>
            <a:off x="6477000" y="2451735"/>
            <a:ext cx="0" cy="1219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2553" name="文本框 27673"/>
          <p:cNvSpPr txBox="1"/>
          <p:nvPr/>
        </p:nvSpPr>
        <p:spPr>
          <a:xfrm>
            <a:off x="6705600" y="3078480"/>
            <a:ext cx="9906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玻璃</a:t>
            </a:r>
          </a:p>
        </p:txBody>
      </p:sp>
      <p:sp>
        <p:nvSpPr>
          <p:cNvPr id="22554" name="文本框 27674"/>
          <p:cNvSpPr txBox="1"/>
          <p:nvPr/>
        </p:nvSpPr>
        <p:spPr>
          <a:xfrm>
            <a:off x="6705600" y="1549400"/>
            <a:ext cx="7645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空气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6630" y="601980"/>
            <a:ext cx="7252970" cy="70675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提问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：如果光从空气中垂直射入水中或玻璃中，光的传播方向是否会发生改变呢？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9375" y="4393565"/>
            <a:ext cx="5897880" cy="368300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光从空气中垂直射入水中或玻璃中，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光的传播方向不改变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31747"/>
          <p:cNvSpPr txBox="1"/>
          <p:nvPr/>
        </p:nvSpPr>
        <p:spPr>
          <a:xfrm>
            <a:off x="611188" y="435293"/>
            <a:ext cx="604837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折射现象中光路可逆吗？</a:t>
            </a:r>
          </a:p>
        </p:txBody>
      </p:sp>
      <p:sp>
        <p:nvSpPr>
          <p:cNvPr id="28677" name="直接连接符 31748"/>
          <p:cNvSpPr/>
          <p:nvPr/>
        </p:nvSpPr>
        <p:spPr>
          <a:xfrm>
            <a:off x="2555875" y="2910205"/>
            <a:ext cx="36718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直接连接符 31749"/>
          <p:cNvSpPr/>
          <p:nvPr/>
        </p:nvSpPr>
        <p:spPr>
          <a:xfrm>
            <a:off x="2555875" y="1541780"/>
            <a:ext cx="1728788" cy="13684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直接连接符 31750"/>
          <p:cNvSpPr/>
          <p:nvPr/>
        </p:nvSpPr>
        <p:spPr>
          <a:xfrm flipV="1">
            <a:off x="4284663" y="1181418"/>
            <a:ext cx="0" cy="3455987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直接连接符 31751"/>
          <p:cNvSpPr/>
          <p:nvPr/>
        </p:nvSpPr>
        <p:spPr>
          <a:xfrm>
            <a:off x="4284663" y="2910205"/>
            <a:ext cx="1079500" cy="1655763"/>
          </a:xfrm>
          <a:prstGeom prst="line">
            <a:avLst/>
          </a:prstGeom>
          <a:ln w="38100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直接连接符 31752"/>
          <p:cNvSpPr/>
          <p:nvPr/>
        </p:nvSpPr>
        <p:spPr>
          <a:xfrm>
            <a:off x="2916238" y="1829118"/>
            <a:ext cx="719137" cy="576262"/>
          </a:xfrm>
          <a:prstGeom prst="line">
            <a:avLst/>
          </a:prstGeom>
          <a:ln w="38100" cap="flat" cmpd="sng">
            <a:solidFill>
              <a:srgbClr val="3333CC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直接连接符 31753"/>
          <p:cNvSpPr/>
          <p:nvPr/>
        </p:nvSpPr>
        <p:spPr>
          <a:xfrm>
            <a:off x="4427538" y="3126105"/>
            <a:ext cx="360362" cy="576263"/>
          </a:xfrm>
          <a:prstGeom prst="line">
            <a:avLst/>
          </a:prstGeom>
          <a:ln w="38100" cap="flat" cmpd="sng">
            <a:solidFill>
              <a:srgbClr val="3333CC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文本框 31754"/>
          <p:cNvSpPr txBox="1"/>
          <p:nvPr/>
        </p:nvSpPr>
        <p:spPr>
          <a:xfrm>
            <a:off x="5364163" y="1684655"/>
            <a:ext cx="13684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空气</a:t>
            </a:r>
          </a:p>
        </p:txBody>
      </p:sp>
      <p:sp>
        <p:nvSpPr>
          <p:cNvPr id="28684" name="文本框 31755"/>
          <p:cNvSpPr txBox="1"/>
          <p:nvPr/>
        </p:nvSpPr>
        <p:spPr>
          <a:xfrm>
            <a:off x="5148263" y="3342005"/>
            <a:ext cx="13684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</a:p>
        </p:txBody>
      </p:sp>
      <p:sp>
        <p:nvSpPr>
          <p:cNvPr id="28685" name="直接连接符 31756"/>
          <p:cNvSpPr/>
          <p:nvPr/>
        </p:nvSpPr>
        <p:spPr>
          <a:xfrm rot="180000" flipH="1" flipV="1">
            <a:off x="4488815" y="3260408"/>
            <a:ext cx="361950" cy="504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直接连接符 31757"/>
          <p:cNvSpPr/>
          <p:nvPr/>
        </p:nvSpPr>
        <p:spPr>
          <a:xfrm>
            <a:off x="4310063" y="2925445"/>
            <a:ext cx="1079500" cy="16557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直接连接符 31758"/>
          <p:cNvSpPr/>
          <p:nvPr/>
        </p:nvSpPr>
        <p:spPr>
          <a:xfrm>
            <a:off x="2571115" y="1546860"/>
            <a:ext cx="1728788" cy="13684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直接连接符 31759"/>
          <p:cNvSpPr/>
          <p:nvPr/>
        </p:nvSpPr>
        <p:spPr>
          <a:xfrm flipH="1" flipV="1">
            <a:off x="2904490" y="1839278"/>
            <a:ext cx="576263" cy="431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675" y="4302125"/>
            <a:ext cx="2468880" cy="3987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pitchFamily="2" charset="2"/>
              </a:rPr>
              <a:t>结论：光路是可逆的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83" grpId="0"/>
      <p:bldP spid="28684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Text Box 2"/>
          <p:cNvSpPr txBox="1"/>
          <p:nvPr/>
        </p:nvSpPr>
        <p:spPr>
          <a:xfrm>
            <a:off x="113030" y="130175"/>
            <a:ext cx="121983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>
                <a:solidFill>
                  <a:srgbClr val="EF0FBD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r>
              <a:rPr lang="zh-CN" altLang="en-US" sz="1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解释现象</a:t>
            </a:r>
          </a:p>
        </p:txBody>
      </p:sp>
      <p:sp>
        <p:nvSpPr>
          <p:cNvPr id="17410" name="文本框 111619"/>
          <p:cNvSpPr txBox="1"/>
          <p:nvPr/>
        </p:nvSpPr>
        <p:spPr>
          <a:xfrm>
            <a:off x="2137410" y="530860"/>
            <a:ext cx="443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现在你能解释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海市蜃楼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" y="1238885"/>
            <a:ext cx="3262630" cy="2653030"/>
          </a:xfrm>
          <a:prstGeom prst="rect">
            <a:avLst/>
          </a:prstGeom>
          <a:effectLst>
            <a:glow rad="139700">
              <a:srgbClr val="FF0000">
                <a:alpha val="40000"/>
              </a:srgbClr>
            </a:glow>
          </a:effectLst>
        </p:spPr>
      </p:pic>
      <p:sp>
        <p:nvSpPr>
          <p:cNvPr id="111621" name="文本框 111620"/>
          <p:cNvSpPr txBox="1"/>
          <p:nvPr/>
        </p:nvSpPr>
        <p:spPr>
          <a:xfrm>
            <a:off x="1248410" y="4401185"/>
            <a:ext cx="5465445" cy="398780"/>
          </a:xfrm>
          <a:prstGeom prst="rect">
            <a:avLst/>
          </a:prstGeom>
          <a:solidFill>
            <a:srgbClr val="FFFF00"/>
          </a:solidFill>
          <a:ln w="9525">
            <a:solidFill>
              <a:srgbClr val="C308A7"/>
            </a:solidFill>
          </a:ln>
          <a:effectLst>
            <a:glow rad="139700">
              <a:srgbClr val="EF0FBD">
                <a:alpha val="40000"/>
              </a:srgbClr>
            </a:glow>
          </a:effec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光经过不均匀的大气时发生折射而形成的虚像。</a:t>
            </a:r>
          </a:p>
        </p:txBody>
      </p:sp>
    </p:spTree>
    <p:controls>
      <p:control spid="26625" name="ShockwaveFlash1" r:id="rId2" imgW="4029637" imgH="2734057"/>
    </p:controls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116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29699" descr="l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560" y="1502069"/>
            <a:ext cx="4845756" cy="28350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9700" descr="PE02043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807" y="1146951"/>
            <a:ext cx="1035661" cy="136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直接连接符 29701"/>
          <p:cNvSpPr/>
          <p:nvPr/>
        </p:nvSpPr>
        <p:spPr>
          <a:xfrm flipV="1">
            <a:off x="3111782" y="2857218"/>
            <a:ext cx="798124" cy="1311204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直接连接符 29702"/>
          <p:cNvSpPr/>
          <p:nvPr/>
        </p:nvSpPr>
        <p:spPr>
          <a:xfrm flipV="1">
            <a:off x="3111782" y="2857218"/>
            <a:ext cx="1083169" cy="1311204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直接连接符 29703"/>
          <p:cNvSpPr/>
          <p:nvPr/>
        </p:nvSpPr>
        <p:spPr>
          <a:xfrm flipV="1">
            <a:off x="3909907" y="1603022"/>
            <a:ext cx="1083169" cy="1254196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直接连接符 29704"/>
          <p:cNvSpPr/>
          <p:nvPr/>
        </p:nvSpPr>
        <p:spPr>
          <a:xfrm flipV="1">
            <a:off x="4194951" y="1831058"/>
            <a:ext cx="1197187" cy="102616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直接连接符 29705"/>
          <p:cNvSpPr/>
          <p:nvPr/>
        </p:nvSpPr>
        <p:spPr>
          <a:xfrm flipH="1">
            <a:off x="2997764" y="2914227"/>
            <a:ext cx="855133" cy="912142"/>
          </a:xfrm>
          <a:prstGeom prst="line">
            <a:avLst/>
          </a:prstGeom>
          <a:ln w="9525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直接连接符 29706"/>
          <p:cNvSpPr/>
          <p:nvPr/>
        </p:nvSpPr>
        <p:spPr>
          <a:xfrm flipH="1">
            <a:off x="2940756" y="2914227"/>
            <a:ext cx="1197187" cy="969151"/>
          </a:xfrm>
          <a:prstGeom prst="line">
            <a:avLst/>
          </a:prstGeom>
          <a:ln w="9525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直接连接符 29707"/>
          <p:cNvSpPr/>
          <p:nvPr/>
        </p:nvSpPr>
        <p:spPr>
          <a:xfrm>
            <a:off x="3909907" y="2287129"/>
            <a:ext cx="0" cy="912142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直接连接符 29708"/>
          <p:cNvSpPr/>
          <p:nvPr/>
        </p:nvSpPr>
        <p:spPr>
          <a:xfrm>
            <a:off x="4194951" y="2173111"/>
            <a:ext cx="0" cy="102616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矩形 29709"/>
          <p:cNvSpPr/>
          <p:nvPr/>
        </p:nvSpPr>
        <p:spPr>
          <a:xfrm>
            <a:off x="2883747" y="4225431"/>
            <a:ext cx="399062" cy="3420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7500" lnSpcReduction="10000"/>
          </a:bodyPr>
          <a:lstStyle/>
          <a:p>
            <a:pPr algn="ctr"/>
            <a:r>
              <a:rPr lang="zh-CN" altLang="en-US" sz="2695">
                <a:ln w="952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6639" name="矩形 29710"/>
          <p:cNvSpPr/>
          <p:nvPr/>
        </p:nvSpPr>
        <p:spPr>
          <a:xfrm>
            <a:off x="2772104" y="3846560"/>
            <a:ext cx="342053" cy="28742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  <a:normAutofit fontScale="47500" lnSpcReduction="10000"/>
          </a:bodyPr>
          <a:lstStyle/>
          <a:p>
            <a:pPr algn="ctr"/>
            <a:r>
              <a:rPr lang="zh-CN" altLang="en-US" sz="2695">
                <a:ln w="12700" cap="flat" cmpd="sng">
                  <a:solidFill>
                    <a:srgbClr val="B2B2B2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hlink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5175" y="467360"/>
            <a:ext cx="7372985" cy="70675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想一想：为什么有些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池水看起来很浅实际会很深呢</a:t>
            </a:r>
            <a:r>
              <a:rPr lang="zh-CN" altLang="en-US" sz="20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。眼睛为何会受骗？你能解释吗？</a:t>
            </a:r>
          </a:p>
        </p:txBody>
      </p:sp>
      <p:sp>
        <p:nvSpPr>
          <p:cNvPr id="108547" name="Text Box 2"/>
          <p:cNvSpPr txBox="1"/>
          <p:nvPr/>
        </p:nvSpPr>
        <p:spPr>
          <a:xfrm>
            <a:off x="113030" y="130175"/>
            <a:ext cx="1219835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>
                <a:solidFill>
                  <a:srgbClr val="EF0FBD"/>
                </a:solidFill>
                <a:latin typeface="微软雅黑" panose="020B0503020204020204" charset="-122"/>
                <a:ea typeface="微软雅黑" panose="020B0503020204020204" charset="-122"/>
              </a:rPr>
              <a:t>▼</a:t>
            </a:r>
            <a:r>
              <a:rPr lang="zh-CN" altLang="en-US" sz="1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解释现象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2885" y="136525"/>
            <a:ext cx="5444490" cy="742950"/>
            <a:chOff x="447" y="350"/>
            <a:chExt cx="8574" cy="1170"/>
          </a:xfrm>
        </p:grpSpPr>
        <p:sp>
          <p:nvSpPr>
            <p:cNvPr id="12" name="Shape 108"/>
            <p:cNvSpPr/>
            <p:nvPr/>
          </p:nvSpPr>
          <p:spPr>
            <a:xfrm>
              <a:off x="515" y="422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447" y="452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3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79" y="350"/>
              <a:ext cx="238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课堂小结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669" y="114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15716" name="Text Box 5"/>
          <p:cNvSpPr txBox="1"/>
          <p:nvPr/>
        </p:nvSpPr>
        <p:spPr>
          <a:xfrm>
            <a:off x="1546860" y="2606675"/>
            <a:ext cx="15938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光的折射规律</a:t>
            </a:r>
          </a:p>
        </p:txBody>
      </p:sp>
      <p:sp>
        <p:nvSpPr>
          <p:cNvPr id="115717" name="AutoShape 6"/>
          <p:cNvSpPr/>
          <p:nvPr/>
        </p:nvSpPr>
        <p:spPr>
          <a:xfrm>
            <a:off x="3302000" y="2127250"/>
            <a:ext cx="189230" cy="1661160"/>
          </a:xfrm>
          <a:prstGeom prst="leftBrace">
            <a:avLst>
              <a:gd name="adj1" fmla="val 7777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9" name="Text Box 7"/>
          <p:cNvSpPr txBox="1"/>
          <p:nvPr/>
        </p:nvSpPr>
        <p:spPr>
          <a:xfrm>
            <a:off x="1955800" y="4459605"/>
            <a:ext cx="534035" cy="252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endParaRPr lang="zh-CN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9" name="Text Box 8"/>
          <p:cNvSpPr txBox="1"/>
          <p:nvPr/>
        </p:nvSpPr>
        <p:spPr>
          <a:xfrm>
            <a:off x="800735" y="1616075"/>
            <a:ext cx="490220" cy="238061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  <p:sp>
        <p:nvSpPr>
          <p:cNvPr id="115720" name="AutoShape 9"/>
          <p:cNvSpPr/>
          <p:nvPr/>
        </p:nvSpPr>
        <p:spPr>
          <a:xfrm>
            <a:off x="1290955" y="938530"/>
            <a:ext cx="432435" cy="3677920"/>
          </a:xfrm>
          <a:prstGeom prst="leftBrace">
            <a:avLst>
              <a:gd name="adj1" fmla="val 75306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sz="1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21" name="Text Box 10"/>
          <p:cNvSpPr txBox="1"/>
          <p:nvPr/>
        </p:nvSpPr>
        <p:spPr>
          <a:xfrm>
            <a:off x="1724660" y="880110"/>
            <a:ext cx="15773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</a:rPr>
              <a:t>光折射的定义</a:t>
            </a:r>
          </a:p>
        </p:txBody>
      </p:sp>
      <p:sp>
        <p:nvSpPr>
          <p:cNvPr id="115723" name="Text Box 12"/>
          <p:cNvSpPr txBox="1"/>
          <p:nvPr/>
        </p:nvSpPr>
        <p:spPr>
          <a:xfrm>
            <a:off x="1729740" y="4313555"/>
            <a:ext cx="28378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现象彩虹、海市蜃楼等</a:t>
            </a:r>
          </a:p>
        </p:txBody>
      </p:sp>
      <p:sp>
        <p:nvSpPr>
          <p:cNvPr id="21522" name="左大括号 115731"/>
          <p:cNvSpPr/>
          <p:nvPr/>
        </p:nvSpPr>
        <p:spPr>
          <a:xfrm>
            <a:off x="1291590" y="1018540"/>
            <a:ext cx="306705" cy="3575685"/>
          </a:xfrm>
          <a:prstGeom prst="leftBrace">
            <a:avLst>
              <a:gd name="adj1" fmla="val 4999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pPr algn="ctr"/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23" name="左大括号 115732"/>
          <p:cNvSpPr/>
          <p:nvPr/>
        </p:nvSpPr>
        <p:spPr>
          <a:xfrm>
            <a:off x="3302000" y="1681480"/>
            <a:ext cx="133350" cy="2192655"/>
          </a:xfrm>
          <a:prstGeom prst="leftBrace">
            <a:avLst>
              <a:gd name="adj1" fmla="val 108273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pPr algn="ctr"/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2000" y="772795"/>
            <a:ext cx="5233670" cy="58356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光从一种介质斜射入另一种介质时，传播方向发生偏折，这种现象叫做光的折射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5525" y="1520825"/>
            <a:ext cx="3840480" cy="33718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折射光线与入射光线、法线在同一平面；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65525" y="2106930"/>
            <a:ext cx="3434080" cy="33718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折射光线和入射光线分居法线两侧；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5525" y="2606675"/>
            <a:ext cx="3888105" cy="58356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光从空气斜射入其他介质时，折射角小于入射角，所以折射光线向法线方向偏折；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91230" y="3413125"/>
            <a:ext cx="4348480" cy="58356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光从空气中垂直射入水中或玻璃中，光的传播方向不改变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30593" y="173175"/>
            <a:ext cx="1046831" cy="408620"/>
          </a:xfrm>
          <a:prstGeom prst="roundRect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典例分析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1191" name="Text Box 55"/>
          <p:cNvSpPr txBox="1">
            <a:spLocks noChangeArrowheads="1"/>
          </p:cNvSpPr>
          <p:nvPr/>
        </p:nvSpPr>
        <p:spPr bwMode="auto">
          <a:xfrm>
            <a:off x="510540" y="719773"/>
            <a:ext cx="7202805" cy="3683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en-US" altLang="zh-CN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下面哪个图正确表示了光从空气斜射入水中的情况？（</a:t>
            </a:r>
            <a:r>
              <a:rPr lang="zh-CN" altLang="en-US" sz="1800" dirty="0">
                <a:solidFill>
                  <a:srgbClr val="000066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　　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</a:t>
            </a:r>
            <a:endParaRPr lang="zh-CN" altLang="en-US" sz="1800" dirty="0">
              <a:solidFill>
                <a:srgbClr val="000C0C"/>
              </a:solidFill>
              <a:effectLst>
                <a:outerShdw blurRad="38100" dist="38100" dir="2700000">
                  <a:srgbClr val="FFFFFF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5075" y="643255"/>
            <a:ext cx="466725" cy="5219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550" y="2933065"/>
            <a:ext cx="7603490" cy="203009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/>
            <a:r>
              <a:rPr lang="en-US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</a:t>
            </a:r>
            <a:r>
              <a:rPr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在河边，小明看到在平静的河水中，鱼游弋于蓝天白云之间。形成这一现象的原因是（　　）</a:t>
            </a:r>
          </a:p>
          <a:p>
            <a:pPr algn="l"/>
            <a:r>
              <a:rPr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A．“鱼”和“白云”都是由于光的反射形成的	</a:t>
            </a:r>
          </a:p>
          <a:p>
            <a:pPr algn="l"/>
            <a:r>
              <a:rPr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B．“鱼”和“白云”都由由于光的折射形成的	</a:t>
            </a:r>
          </a:p>
          <a:p>
            <a:pPr algn="l"/>
            <a:r>
              <a:rPr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C．“鱼”是由于光反射形成的，“白云”是由光的折射形成的	</a:t>
            </a:r>
          </a:p>
          <a:p>
            <a:pPr algn="l"/>
            <a:r>
              <a:rPr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D．“鱼”是由于光折射形成的，“白云”是由光的反射形成的</a:t>
            </a:r>
          </a:p>
          <a:p>
            <a:pPr algn="l"/>
            <a:r>
              <a:rPr lang="zh-CN" altLang="en-US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62810" y="3173730"/>
            <a:ext cx="466725" cy="4603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22325" y="1308735"/>
            <a:ext cx="6610936" cy="1621646"/>
            <a:chOff x="1315" y="5163"/>
            <a:chExt cx="12304" cy="4749"/>
          </a:xfrm>
        </p:grpSpPr>
        <p:grpSp>
          <p:nvGrpSpPr>
            <p:cNvPr id="5" name="组合 4"/>
            <p:cNvGrpSpPr/>
            <p:nvPr/>
          </p:nvGrpSpPr>
          <p:grpSpPr>
            <a:xfrm>
              <a:off x="1315" y="5163"/>
              <a:ext cx="12029" cy="4431"/>
              <a:chOff x="1315" y="5163"/>
              <a:chExt cx="12029" cy="4431"/>
            </a:xfrm>
          </p:grpSpPr>
          <p:sp>
            <p:nvSpPr>
              <p:cNvPr id="19458" name="直接连接符 113668"/>
              <p:cNvSpPr/>
              <p:nvPr/>
            </p:nvSpPr>
            <p:spPr>
              <a:xfrm>
                <a:off x="1315" y="6978"/>
                <a:ext cx="260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59" name="直接连接符 113669"/>
              <p:cNvSpPr/>
              <p:nvPr/>
            </p:nvSpPr>
            <p:spPr>
              <a:xfrm>
                <a:off x="4375" y="6978"/>
                <a:ext cx="249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0" name="直接连接符 113670"/>
              <p:cNvSpPr/>
              <p:nvPr/>
            </p:nvSpPr>
            <p:spPr>
              <a:xfrm>
                <a:off x="7325" y="6978"/>
                <a:ext cx="283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2" name="直接连接符 113672"/>
              <p:cNvSpPr/>
              <p:nvPr/>
            </p:nvSpPr>
            <p:spPr>
              <a:xfrm>
                <a:off x="2563" y="5163"/>
                <a:ext cx="0" cy="3515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3" name="直接连接符 113673"/>
              <p:cNvSpPr/>
              <p:nvPr/>
            </p:nvSpPr>
            <p:spPr>
              <a:xfrm>
                <a:off x="5623" y="5275"/>
                <a:ext cx="0" cy="3515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4" name="直接连接符 113674"/>
              <p:cNvSpPr/>
              <p:nvPr/>
            </p:nvSpPr>
            <p:spPr>
              <a:xfrm>
                <a:off x="8798" y="5275"/>
                <a:ext cx="0" cy="3515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5" name="直接连接符 113675"/>
              <p:cNvSpPr/>
              <p:nvPr/>
            </p:nvSpPr>
            <p:spPr>
              <a:xfrm>
                <a:off x="12088" y="5390"/>
                <a:ext cx="0" cy="3515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6" name="文本框 113676"/>
              <p:cNvSpPr txBox="1"/>
              <p:nvPr/>
            </p:nvSpPr>
            <p:spPr>
              <a:xfrm>
                <a:off x="2563" y="5163"/>
                <a:ext cx="1362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空气</a:t>
                </a:r>
              </a:p>
            </p:txBody>
          </p:sp>
          <p:sp>
            <p:nvSpPr>
              <p:cNvPr id="19467" name="矩形 113677"/>
              <p:cNvSpPr/>
              <p:nvPr/>
            </p:nvSpPr>
            <p:spPr>
              <a:xfrm>
                <a:off x="5510" y="5163"/>
                <a:ext cx="1408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空气</a:t>
                </a:r>
                <a:endParaRPr lang="zh-CN" altLang="en-US" sz="2800" b="1" dirty="0">
                  <a:latin typeface="方正书宋_GBK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68" name="矩形 113678"/>
              <p:cNvSpPr/>
              <p:nvPr/>
            </p:nvSpPr>
            <p:spPr>
              <a:xfrm>
                <a:off x="8686" y="5163"/>
                <a:ext cx="1255" cy="10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1800" b="1" dirty="0">
                    <a:latin typeface="方正书宋_GBK" charset="-122"/>
                    <a:ea typeface="宋体" panose="02010600030101010101" pitchFamily="2" charset="-122"/>
                  </a:rPr>
                  <a:t>空气</a:t>
                </a:r>
                <a:endParaRPr lang="zh-CN" altLang="en-US" sz="2800" b="1" dirty="0">
                  <a:latin typeface="方正书宋_GBK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69" name="矩形 113679"/>
              <p:cNvSpPr/>
              <p:nvPr/>
            </p:nvSpPr>
            <p:spPr>
              <a:xfrm>
                <a:off x="12089" y="5275"/>
                <a:ext cx="1255" cy="10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1800" b="1" dirty="0">
                    <a:latin typeface="方正书宋_GBK" charset="-122"/>
                    <a:ea typeface="宋体" panose="02010600030101010101" pitchFamily="2" charset="-122"/>
                  </a:rPr>
                  <a:t>空气</a:t>
                </a:r>
                <a:endParaRPr lang="zh-CN" altLang="en-US" sz="2800" b="1" dirty="0">
                  <a:latin typeface="方正书宋_GBK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70" name="矩形 113680"/>
              <p:cNvSpPr/>
              <p:nvPr/>
            </p:nvSpPr>
            <p:spPr>
              <a:xfrm>
                <a:off x="5851" y="7959"/>
                <a:ext cx="773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水</a:t>
                </a:r>
              </a:p>
            </p:txBody>
          </p:sp>
          <p:sp>
            <p:nvSpPr>
              <p:cNvPr id="19471" name="矩形 113681"/>
              <p:cNvSpPr/>
              <p:nvPr/>
            </p:nvSpPr>
            <p:spPr>
              <a:xfrm>
                <a:off x="9479" y="8117"/>
                <a:ext cx="847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水</a:t>
                </a:r>
              </a:p>
            </p:txBody>
          </p:sp>
          <p:sp>
            <p:nvSpPr>
              <p:cNvPr id="19472" name="矩形 113682"/>
              <p:cNvSpPr/>
              <p:nvPr/>
            </p:nvSpPr>
            <p:spPr>
              <a:xfrm>
                <a:off x="12430" y="8426"/>
                <a:ext cx="847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水</a:t>
                </a:r>
              </a:p>
            </p:txBody>
          </p:sp>
          <p:sp>
            <p:nvSpPr>
              <p:cNvPr id="19473" name="矩形 113683"/>
              <p:cNvSpPr/>
              <p:nvPr/>
            </p:nvSpPr>
            <p:spPr>
              <a:xfrm>
                <a:off x="3015" y="8327"/>
                <a:ext cx="795" cy="11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buFont typeface="Arial" panose="020B0604020202020204" pitchFamily="34" charset="0"/>
                </a:pPr>
                <a:r>
                  <a:rPr lang="zh-CN" altLang="en-US" sz="2000" b="1" dirty="0">
                    <a:latin typeface="方正书宋_GBK" charset="-122"/>
                    <a:ea typeface="宋体" panose="02010600030101010101" pitchFamily="2" charset="-122"/>
                  </a:rPr>
                  <a:t>水</a:t>
                </a:r>
              </a:p>
            </p:txBody>
          </p:sp>
          <p:sp>
            <p:nvSpPr>
              <p:cNvPr id="19474" name="直接连接符 113684"/>
              <p:cNvSpPr/>
              <p:nvPr/>
            </p:nvSpPr>
            <p:spPr>
              <a:xfrm>
                <a:off x="1428" y="5730"/>
                <a:ext cx="1135" cy="12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75" name="直接连接符 113685"/>
              <p:cNvSpPr/>
              <p:nvPr/>
            </p:nvSpPr>
            <p:spPr>
              <a:xfrm>
                <a:off x="2563" y="6978"/>
                <a:ext cx="1472" cy="90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76" name="直接连接符 113686"/>
              <p:cNvSpPr/>
              <p:nvPr/>
            </p:nvSpPr>
            <p:spPr>
              <a:xfrm>
                <a:off x="4490" y="5730"/>
                <a:ext cx="1135" cy="12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77" name="直接连接符 113687"/>
              <p:cNvSpPr/>
              <p:nvPr/>
            </p:nvSpPr>
            <p:spPr>
              <a:xfrm flipH="1">
                <a:off x="5055" y="6978"/>
                <a:ext cx="570" cy="170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78" name="直接连接符 113688"/>
              <p:cNvSpPr/>
              <p:nvPr/>
            </p:nvSpPr>
            <p:spPr>
              <a:xfrm>
                <a:off x="7665" y="5730"/>
                <a:ext cx="1135" cy="12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79" name="直接连接符 113689"/>
              <p:cNvSpPr/>
              <p:nvPr/>
            </p:nvSpPr>
            <p:spPr>
              <a:xfrm>
                <a:off x="10953" y="5730"/>
                <a:ext cx="1135" cy="124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80" name="直接连接符 113690"/>
              <p:cNvSpPr/>
              <p:nvPr/>
            </p:nvSpPr>
            <p:spPr>
              <a:xfrm>
                <a:off x="8798" y="6978"/>
                <a:ext cx="567" cy="158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  <p:sp>
            <p:nvSpPr>
              <p:cNvPr id="19481" name="直接连接符 113691"/>
              <p:cNvSpPr/>
              <p:nvPr/>
            </p:nvSpPr>
            <p:spPr>
              <a:xfrm>
                <a:off x="12088" y="6978"/>
                <a:ext cx="1132" cy="124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arrow" w="med" len="med"/>
              </a:ln>
            </p:spPr>
          </p:sp>
        </p:grpSp>
        <p:sp>
          <p:nvSpPr>
            <p:cNvPr id="19482" name="矩形 113692"/>
            <p:cNvSpPr/>
            <p:nvPr/>
          </p:nvSpPr>
          <p:spPr>
            <a:xfrm>
              <a:off x="1827" y="8564"/>
              <a:ext cx="11792" cy="13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1600" b="1" dirty="0">
                  <a:solidFill>
                    <a:srgbClr val="000066"/>
                  </a:solidFill>
                  <a:latin typeface="方正书宋_GBK" charset="-122"/>
                  <a:ea typeface="宋体" panose="02010600030101010101" pitchFamily="2" charset="-122"/>
                </a:rPr>
                <a:t>　</a:t>
              </a:r>
              <a:r>
                <a:rPr lang="zh-CN" altLang="en-US" sz="2400" b="1" dirty="0">
                  <a:solidFill>
                    <a:srgbClr val="000066"/>
                  </a:solidFill>
                  <a:latin typeface="方正书宋_GBK" charset="-122"/>
                  <a:ea typeface="宋体" panose="02010600030101010101" pitchFamily="2" charset="-122"/>
                </a:rPr>
                <a:t>Ａ　  　    Ｂ　　 　     Ｃ　   　         Ｄ</a:t>
              </a:r>
            </a:p>
          </p:txBody>
        </p:sp>
      </p:grpSp>
      <p:sp>
        <p:nvSpPr>
          <p:cNvPr id="8" name="直接连接符 113670"/>
          <p:cNvSpPr/>
          <p:nvPr/>
        </p:nvSpPr>
        <p:spPr>
          <a:xfrm>
            <a:off x="5786951" y="2150502"/>
            <a:ext cx="152324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91" grpId="0" bldLvl="0" animBg="1"/>
      <p:bldP spid="55" grpId="0"/>
      <p:bldP spid="4" grpId="0" bldLvl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360001" y="411643"/>
            <a:ext cx="1046831" cy="408620"/>
          </a:xfrm>
          <a:prstGeom prst="roundRect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5930" y="1008380"/>
            <a:ext cx="82327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73355" indent="-173355" algn="l"/>
            <a:r>
              <a:rPr lang="en-US" alt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</a:t>
            </a:r>
            <a:r>
              <a:rPr 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下列光学现象与规律不相符的是（　 　）</a:t>
            </a:r>
            <a:endParaRPr lang="en-US" sz="1800" b="0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</a:t>
            </a:r>
            <a:r>
              <a:rPr 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．小孔成像﹣﹣﹣﹣光的直线传播 </a:t>
            </a:r>
            <a:r>
              <a:rPr 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</a:t>
            </a:r>
            <a:r>
              <a:rPr 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．海市蜃楼﹣﹣﹣光的折射</a:t>
            </a:r>
            <a:r>
              <a:rPr 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	</a:t>
            </a:r>
          </a:p>
          <a:p>
            <a:r>
              <a:rPr 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</a:t>
            </a:r>
            <a:r>
              <a:rPr 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．湖光镜月﹣﹣﹣﹣﹣光的反射</a:t>
            </a:r>
            <a:r>
              <a:rPr 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	 D</a:t>
            </a:r>
            <a:r>
              <a:rPr lang="zh-CN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．一叶障目﹣﹣﹣光的折射</a:t>
            </a:r>
            <a:endParaRPr lang="zh-CN" altLang="en-US" sz="1800" b="0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165" y="936625"/>
            <a:ext cx="424180" cy="46037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D</a:t>
            </a:r>
            <a:endParaRPr lang="en-US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5930" y="2083435"/>
            <a:ext cx="7686040" cy="2589530"/>
            <a:chOff x="718" y="3281"/>
            <a:chExt cx="12104" cy="4078"/>
          </a:xfrm>
        </p:grpSpPr>
        <p:sp>
          <p:nvSpPr>
            <p:cNvPr id="3" name="文本框 2"/>
            <p:cNvSpPr txBox="1"/>
            <p:nvPr/>
          </p:nvSpPr>
          <p:spPr>
            <a:xfrm>
              <a:off x="718" y="3281"/>
              <a:ext cx="9164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173355" indent="-173355" algn="l"/>
              <a:r>
                <a:rPr lang="en-US" altLang="zh-CN" sz="1800" b="0">
                  <a:latin typeface="幼圆" panose="02010509060101010101" pitchFamily="49" charset="-122"/>
                  <a:ea typeface="幼圆" panose="02010509060101010101" pitchFamily="49" charset="-122"/>
                  <a:cs typeface="幼圆" panose="02010509060101010101" pitchFamily="49" charset="-122"/>
                </a:rPr>
                <a:t>2.</a:t>
              </a:r>
              <a:r>
                <a:rPr lang="zh-CN" sz="1800" b="0">
                  <a:latin typeface="幼圆" panose="02010509060101010101" pitchFamily="49" charset="-122"/>
                  <a:ea typeface="幼圆" panose="02010509060101010101" pitchFamily="49" charset="-122"/>
                  <a:cs typeface="幼圆" panose="02010509060101010101" pitchFamily="49" charset="-122"/>
                </a:rPr>
                <a:t>如图所示的四种现象中，由光的折射形成的是（　　）</a:t>
              </a:r>
              <a:endParaRPr lang="zh-CN" altLang="en-US" sz="1800" b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endParaRPr>
            </a:p>
          </p:txBody>
        </p:sp>
        <p:pic>
          <p:nvPicPr>
            <p:cNvPr id="4" name="图片 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06" y="4084"/>
              <a:ext cx="8914" cy="2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1" name="文本框 100"/>
            <p:cNvSpPr txBox="1"/>
            <p:nvPr/>
          </p:nvSpPr>
          <p:spPr>
            <a:xfrm>
              <a:off x="718" y="6779"/>
              <a:ext cx="1210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indent="0" algn="l"/>
              <a:r>
                <a:rPr lang="en-US" sz="1800" b="0">
                  <a:latin typeface="Calibri" panose="020F0502020204030204" charset="0"/>
                </a:rPr>
                <a:t> </a:t>
              </a:r>
              <a:r>
                <a:rPr lang="en-US" sz="1800" b="0">
                  <a:latin typeface="Times New Roman" panose="02020603050405020304" pitchFamily="18" charset="0"/>
                </a:rPr>
                <a:t>A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．（</a:t>
              </a:r>
              <a:r>
                <a:rPr lang="en-US" sz="1800" b="0">
                  <a:latin typeface="Times New Roman" panose="02020603050405020304" pitchFamily="18" charset="0"/>
                </a:rPr>
                <a:t>1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）（</a:t>
              </a:r>
              <a:r>
                <a:rPr lang="en-US" sz="1800" b="0">
                  <a:latin typeface="Times New Roman" panose="02020603050405020304" pitchFamily="18" charset="0"/>
                </a:rPr>
                <a:t>2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</a:t>
              </a:r>
              <a:r>
                <a:rPr lang="en-US" sz="1800" b="0">
                  <a:latin typeface="Calibri" panose="020F0502020204030204" charset="0"/>
                </a:rPr>
                <a:t>	</a:t>
              </a:r>
              <a:r>
                <a:rPr lang="en-US" sz="1800" b="0">
                  <a:latin typeface="Times New Roman" panose="02020603050405020304" pitchFamily="18" charset="0"/>
                </a:rPr>
                <a:t>B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．（</a:t>
              </a:r>
              <a:r>
                <a:rPr lang="en-US" sz="1800" b="0">
                  <a:latin typeface="Times New Roman" panose="02020603050405020304" pitchFamily="18" charset="0"/>
                </a:rPr>
                <a:t>2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）（</a:t>
              </a:r>
              <a:r>
                <a:rPr lang="en-US" sz="1800" b="0">
                  <a:latin typeface="Times New Roman" panose="02020603050405020304" pitchFamily="18" charset="0"/>
                </a:rPr>
                <a:t>3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</a:t>
              </a:r>
              <a:r>
                <a:rPr lang="en-US" sz="1800" b="0">
                  <a:latin typeface="Calibri" panose="020F0502020204030204" charset="0"/>
                </a:rPr>
                <a:t>	</a:t>
              </a:r>
              <a:r>
                <a:rPr lang="en-US" sz="1800" b="0">
                  <a:latin typeface="Times New Roman" panose="02020603050405020304" pitchFamily="18" charset="0"/>
                </a:rPr>
                <a:t>C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．（</a:t>
              </a:r>
              <a:r>
                <a:rPr lang="en-US" sz="1800" b="0">
                  <a:latin typeface="Times New Roman" panose="02020603050405020304" pitchFamily="18" charset="0"/>
                </a:rPr>
                <a:t>2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）（</a:t>
              </a:r>
              <a:r>
                <a:rPr lang="en-US" sz="1800" b="0">
                  <a:latin typeface="Times New Roman" panose="02020603050405020304" pitchFamily="18" charset="0"/>
                </a:rPr>
                <a:t>4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</a:t>
              </a:r>
              <a:r>
                <a:rPr lang="en-US" sz="1800" b="0">
                  <a:latin typeface="Calibri" panose="020F0502020204030204" charset="0"/>
                </a:rPr>
                <a:t>	</a:t>
              </a:r>
              <a:r>
                <a:rPr lang="en-US" sz="1800" b="0">
                  <a:latin typeface="Times New Roman" panose="02020603050405020304" pitchFamily="18" charset="0"/>
                </a:rPr>
                <a:t>D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．（</a:t>
              </a:r>
              <a:r>
                <a:rPr lang="en-US" sz="1800" b="0">
                  <a:latin typeface="Times New Roman" panose="02020603050405020304" pitchFamily="18" charset="0"/>
                </a:rPr>
                <a:t>1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）（</a:t>
              </a:r>
              <a:r>
                <a:rPr lang="en-US" sz="1800" b="0">
                  <a:latin typeface="Times New Roman" panose="02020603050405020304" pitchFamily="18" charset="0"/>
                </a:rPr>
                <a:t>3</a:t>
              </a:r>
              <a:r>
                <a:rPr lang="zh-CN" sz="1800" b="0">
                  <a:latin typeface="Times New Roman" panose="02020603050405020304" pitchFamily="18" charset="0"/>
                  <a:ea typeface="新宋体" panose="02010609030101010101" charset="-122"/>
                </a:rPr>
                <a:t>）</a:t>
              </a:r>
              <a:endParaRPr lang="zh-CN" altLang="en-US" sz="1800" b="0">
                <a:latin typeface="Times New Roman" panose="02020603050405020304" pitchFamily="18" charset="0"/>
                <a:ea typeface="新宋体" panose="0201060903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585778" y="2083435"/>
            <a:ext cx="412115" cy="46037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A</a:t>
            </a:r>
            <a:endParaRPr lang="en-US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3845" y="158115"/>
            <a:ext cx="5444490" cy="697230"/>
            <a:chOff x="447" y="473"/>
            <a:chExt cx="8574" cy="1098"/>
          </a:xfrm>
        </p:grpSpPr>
        <p:sp>
          <p:nvSpPr>
            <p:cNvPr id="5" name="Shape 108"/>
            <p:cNvSpPr/>
            <p:nvPr/>
          </p:nvSpPr>
          <p:spPr>
            <a:xfrm>
              <a:off x="515" y="473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47" y="537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96" y="537"/>
              <a:ext cx="238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Arial" panose="020B0604020202020204"/>
                  <a:sym typeface="Arial" panose="020B0604020202020204"/>
                </a:rPr>
                <a:t>课堂导入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669" y="131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160" y="4830988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45640" y="1003300"/>
            <a:ext cx="49961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你知道美丽的彩虹是怎么形成的吗？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565" y="1686560"/>
            <a:ext cx="2941955" cy="2486660"/>
          </a:xfrm>
          <a:prstGeom prst="rect">
            <a:avLst/>
          </a:prstGeom>
          <a:effectLst>
            <a:glow rad="139700">
              <a:srgbClr val="EF0FBD">
                <a:alpha val="40000"/>
              </a:srgbClr>
            </a:glo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965" y="1686560"/>
            <a:ext cx="2827655" cy="2486660"/>
          </a:xfrm>
          <a:prstGeom prst="rect">
            <a:avLst/>
          </a:prstGeom>
          <a:effectLst>
            <a:glow rad="139700">
              <a:srgbClr val="00B050">
                <a:alpha val="40000"/>
              </a:srgbClr>
            </a:glo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69355" y="1686560"/>
            <a:ext cx="2722245" cy="2486660"/>
          </a:xfrm>
          <a:prstGeom prst="rect">
            <a:avLst/>
          </a:prstGeom>
          <a:effectLst>
            <a:glow rad="139700">
              <a:srgbClr val="FFFF00">
                <a:alpha val="40000"/>
              </a:srgb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10485" y="306705"/>
            <a:ext cx="3922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你见过海市蜃楼的景观吗？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12390" y="4119245"/>
            <a:ext cx="3482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你能解释其中的原理吗？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045845"/>
            <a:ext cx="3928745" cy="2800985"/>
          </a:xfrm>
          <a:prstGeom prst="rect">
            <a:avLst/>
          </a:prstGeom>
          <a:effectLst>
            <a:glow rad="139700">
              <a:srgbClr val="FF0000">
                <a:alpha val="40000"/>
              </a:srgbClr>
            </a:glo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210" y="1045845"/>
            <a:ext cx="3751580" cy="2800985"/>
          </a:xfrm>
          <a:prstGeom prst="rect">
            <a:avLst/>
          </a:prstGeom>
          <a:effectLst>
            <a:glow rad="139700">
              <a:srgbClr val="00B050">
                <a:alpha val="40000"/>
              </a:srgb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4"/>
          <p:cNvSpPr txBox="1"/>
          <p:nvPr/>
        </p:nvSpPr>
        <p:spPr>
          <a:xfrm>
            <a:off x="476885" y="3978910"/>
            <a:ext cx="81899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观察思考：插入水中的筷子看上去是弯折的，这是不是因为来自筷子的光在通过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水和空气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的过程中发生了某种变化？</a:t>
            </a:r>
          </a:p>
        </p:txBody>
      </p:sp>
      <p:pic>
        <p:nvPicPr>
          <p:cNvPr id="717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767715"/>
            <a:ext cx="3133725" cy="2874010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00B050">
                <a:alpha val="40000"/>
              </a:srgbClr>
            </a:glow>
          </a:effectLst>
        </p:spPr>
      </p:pic>
      <p:pic>
        <p:nvPicPr>
          <p:cNvPr id="7171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510" y="768350"/>
            <a:ext cx="3096895" cy="2873375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EF0FBD">
                <a:alpha val="40000"/>
              </a:srgbClr>
            </a:glow>
          </a:effectLst>
        </p:spPr>
      </p:pic>
      <p:sp>
        <p:nvSpPr>
          <p:cNvPr id="4" name="文本框 3"/>
          <p:cNvSpPr txBox="1"/>
          <p:nvPr/>
        </p:nvSpPr>
        <p:spPr>
          <a:xfrm>
            <a:off x="1957705" y="189230"/>
            <a:ext cx="4766310" cy="39878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对比下面两幅图片，你观察到什么现象？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4449">
            <a:hlinkClick r:id="rId2" action="ppaction://hlinksldjump"/>
          </p:cNvPr>
          <p:cNvSpPr txBox="1"/>
          <p:nvPr/>
        </p:nvSpPr>
        <p:spPr>
          <a:xfrm>
            <a:off x="1044575" y="1355725"/>
            <a:ext cx="2598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什么是光的折射？</a:t>
            </a:r>
          </a:p>
        </p:txBody>
      </p:sp>
      <p:sp>
        <p:nvSpPr>
          <p:cNvPr id="4" name="文本框 104449">
            <a:hlinkClick r:id="rId2" action="ppaction://hlinksldjump"/>
          </p:cNvPr>
          <p:cNvSpPr txBox="1"/>
          <p:nvPr/>
        </p:nvSpPr>
        <p:spPr>
          <a:xfrm>
            <a:off x="1044575" y="2950210"/>
            <a:ext cx="6607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生活中有哪些现象可以用光的折射知识来解释？</a:t>
            </a:r>
          </a:p>
        </p:txBody>
      </p:sp>
      <p:sp>
        <p:nvSpPr>
          <p:cNvPr id="6" name="文本框 104449">
            <a:hlinkClick r:id="rId2" action="ppaction://hlinksldjump"/>
          </p:cNvPr>
          <p:cNvSpPr txBox="1"/>
          <p:nvPr/>
        </p:nvSpPr>
        <p:spPr>
          <a:xfrm>
            <a:off x="1044575" y="2146300"/>
            <a:ext cx="4440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光的折射有什么样的规律？</a:t>
            </a:r>
          </a:p>
        </p:txBody>
      </p:sp>
      <p:sp>
        <p:nvSpPr>
          <p:cNvPr id="7" name="文本框 104449">
            <a:hlinkClick r:id="rId2" action="ppaction://hlinksldjump"/>
          </p:cNvPr>
          <p:cNvSpPr txBox="1"/>
          <p:nvPr/>
        </p:nvSpPr>
        <p:spPr>
          <a:xfrm>
            <a:off x="464820" y="381635"/>
            <a:ext cx="1444625" cy="4603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bg1"/>
            </a:solidFill>
          </a:ln>
          <a:effectLst>
            <a:glow rad="139700">
              <a:srgbClr val="EF0FBD">
                <a:alpha val="40000"/>
              </a:srgbClr>
            </a:glow>
          </a:effec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预习提问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4" grpId="0"/>
      <p:bldP spid="6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3030" y="133350"/>
            <a:ext cx="5444490" cy="697230"/>
            <a:chOff x="447" y="473"/>
            <a:chExt cx="8574" cy="1098"/>
          </a:xfrm>
        </p:grpSpPr>
        <p:sp>
          <p:nvSpPr>
            <p:cNvPr id="11" name="Shape 108"/>
            <p:cNvSpPr/>
            <p:nvPr/>
          </p:nvSpPr>
          <p:spPr>
            <a:xfrm>
              <a:off x="515" y="473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447" y="537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6" y="537"/>
              <a:ext cx="238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课堂活动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69" y="131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" name="文本框 1"/>
          <p:cNvSpPr txBox="1"/>
          <p:nvPr/>
        </p:nvSpPr>
        <p:spPr>
          <a:xfrm>
            <a:off x="3225165" y="694690"/>
            <a:ext cx="2496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什么是光的折射？</a:t>
            </a:r>
          </a:p>
        </p:txBody>
      </p:sp>
      <p:pic>
        <p:nvPicPr>
          <p:cNvPr id="7170" name="Picture 65" descr="DSC03528"/>
          <p:cNvPicPr>
            <a:picLocks noChangeAspect="1"/>
          </p:cNvPicPr>
          <p:nvPr/>
        </p:nvPicPr>
        <p:blipFill>
          <a:blip r:embed="rId2"/>
          <a:srcRect l="13019" t="6944" r="16638"/>
          <a:stretch>
            <a:fillRect/>
          </a:stretch>
        </p:blipFill>
        <p:spPr>
          <a:xfrm>
            <a:off x="4365625" y="1316990"/>
            <a:ext cx="4481830" cy="3034665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007E27">
                <a:alpha val="40000"/>
              </a:srgbClr>
            </a:glow>
          </a:effectLst>
        </p:spPr>
      </p:pic>
      <p:sp>
        <p:nvSpPr>
          <p:cNvPr id="7171" name="矩形 2"/>
          <p:cNvSpPr/>
          <p:nvPr/>
        </p:nvSpPr>
        <p:spPr>
          <a:xfrm>
            <a:off x="515620" y="1638935"/>
            <a:ext cx="36652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Font typeface="Wingdings" panose="05000000000000000000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ClrTx/>
              <a:buNone/>
            </a:pP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</a:rPr>
              <a:t>定义</a:t>
            </a:r>
            <a:r>
              <a:rPr lang="zh-CN" altLang="en-US" b="1" strike="noStrike" noProof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</a:t>
            </a:r>
            <a:r>
              <a:rPr lang="zh-CN" altLang="en-US" sz="2400" b="1" strike="noStrike" noProof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当光从一种介质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斜射</a:t>
            </a:r>
            <a:r>
              <a:rPr lang="zh-CN" altLang="en-US" sz="2400" b="1" strike="noStrike" noProof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进入另一种介质光线时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通常会</a:t>
            </a:r>
            <a:r>
              <a:rPr lang="zh-CN" altLang="en-US" sz="2400" b="1" strike="noStrike" noProof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发生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偏折</a:t>
            </a:r>
            <a:r>
              <a:rPr lang="zh-CN" altLang="en-US" sz="2400" b="1" strike="noStrike" noProof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的现象。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5620" y="3387725"/>
            <a:ext cx="3467735" cy="70675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</p:spPr>
        <p:txBody>
          <a:bodyPr wrap="squar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+mn-ea"/>
              </a:rPr>
              <a:t>提问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：你是怎么理解光的折射的定义的呢？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1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2"/>
          <p:cNvSpPr/>
          <p:nvPr/>
        </p:nvSpPr>
        <p:spPr>
          <a:xfrm>
            <a:off x="1664335" y="450215"/>
            <a:ext cx="5133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Font typeface="Wingdings" panose="05000000000000000000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ClrTx/>
              <a:buNone/>
            </a:pP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光的折射现象具有什么特点呢？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1494155" y="1138555"/>
            <a:ext cx="41763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如果让你去研究它你会怎么做？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5805" y="1169670"/>
            <a:ext cx="690880" cy="39878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2090" y="1793875"/>
            <a:ext cx="1198880" cy="39878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提出问题</a:t>
            </a:r>
          </a:p>
        </p:txBody>
      </p:sp>
      <p:sp>
        <p:nvSpPr>
          <p:cNvPr id="5" name="矩形 2"/>
          <p:cNvSpPr/>
          <p:nvPr/>
        </p:nvSpPr>
        <p:spPr>
          <a:xfrm>
            <a:off x="1494155" y="1793875"/>
            <a:ext cx="37414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Font typeface="Wingdings" panose="05000000000000000000" pitchFamily="2" charset="2"/>
              <a:buChar char="p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ClrTx/>
              <a:buNone/>
            </a:pPr>
            <a:r>
              <a:rPr lang="zh-CN" altLang="en-US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光的折射现象具有什么特点呢？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4480" y="3717925"/>
            <a:ext cx="842010" cy="39878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/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猜  想</a:t>
            </a:r>
          </a:p>
        </p:txBody>
      </p:sp>
      <p:sp>
        <p:nvSpPr>
          <p:cNvPr id="8" name="Text Box 13"/>
          <p:cNvSpPr txBox="1"/>
          <p:nvPr/>
        </p:nvSpPr>
        <p:spPr>
          <a:xfrm>
            <a:off x="284480" y="2510155"/>
            <a:ext cx="5061585" cy="36830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同学们还记得我们怎么探究光的反射规律的吗？</a:t>
            </a:r>
          </a:p>
        </p:txBody>
      </p:sp>
      <p:sp>
        <p:nvSpPr>
          <p:cNvPr id="18439" name="Rectangle 13"/>
          <p:cNvSpPr/>
          <p:nvPr/>
        </p:nvSpPr>
        <p:spPr>
          <a:xfrm>
            <a:off x="5563870" y="2389505"/>
            <a:ext cx="3288665" cy="609600"/>
          </a:xfrm>
          <a:prstGeom prst="rect">
            <a:avLst/>
          </a:prstGeom>
          <a:solidFill>
            <a:srgbClr val="FF0000"/>
          </a:solidFill>
          <a:ln w="9525">
            <a:noFill/>
          </a:ln>
          <a:effectLst>
            <a:softEdge rad="31750"/>
          </a:effectLst>
        </p:spPr>
        <p:txBody>
          <a:bodyPr anchor="ctr"/>
          <a:lstStyle/>
          <a:p>
            <a:pPr algn="ctr" fontAlgn="base"/>
            <a:r>
              <a:rPr lang="zh-CN" altLang="en-US" sz="3200" b="1" strike="noStrike" noProof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点、线、面（角）</a:t>
            </a:r>
          </a:p>
        </p:txBody>
      </p:sp>
      <p:sp>
        <p:nvSpPr>
          <p:cNvPr id="8194" name="Text Box 13"/>
          <p:cNvSpPr txBox="1"/>
          <p:nvPr/>
        </p:nvSpPr>
        <p:spPr>
          <a:xfrm>
            <a:off x="1494155" y="3349625"/>
            <a:ext cx="39147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</a:rPr>
              <a:t>入射光线和折射光线</a:t>
            </a:r>
            <a:r>
              <a:rPr lang="zh-CN" altLang="en-US" sz="180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可能在法线两侧</a:t>
            </a:r>
          </a:p>
        </p:txBody>
      </p:sp>
      <p:sp>
        <p:nvSpPr>
          <p:cNvPr id="10" name="Text Box 13"/>
          <p:cNvSpPr txBox="1"/>
          <p:nvPr/>
        </p:nvSpPr>
        <p:spPr>
          <a:xfrm>
            <a:off x="1494155" y="3831590"/>
            <a:ext cx="30575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</a:rPr>
              <a:t>入射角与折射角</a:t>
            </a:r>
            <a:r>
              <a:rPr lang="zh-CN" altLang="en-US" sz="180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可能不相等</a:t>
            </a:r>
          </a:p>
        </p:txBody>
      </p:sp>
      <p:sp>
        <p:nvSpPr>
          <p:cNvPr id="12" name="Text Box 13"/>
          <p:cNvSpPr txBox="1"/>
          <p:nvPr/>
        </p:nvSpPr>
        <p:spPr>
          <a:xfrm>
            <a:off x="1494155" y="4345940"/>
            <a:ext cx="56527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</a:rPr>
              <a:t>入射光线、折射光线和法线</a:t>
            </a:r>
            <a:r>
              <a:rPr lang="zh-CN" altLang="en-US" sz="180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可能在同一平面内</a:t>
            </a:r>
          </a:p>
        </p:txBody>
      </p:sp>
      <p:sp>
        <p:nvSpPr>
          <p:cNvPr id="13" name="文本框 104449">
            <a:hlinkClick r:id="rId2" action="ppaction://hlinksldjump"/>
          </p:cNvPr>
          <p:cNvSpPr txBox="1"/>
          <p:nvPr/>
        </p:nvSpPr>
        <p:spPr>
          <a:xfrm>
            <a:off x="168275" y="169545"/>
            <a:ext cx="1541780" cy="33718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EF0FBD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3" grpId="0"/>
      <p:bldP spid="2" grpId="0" animBg="1"/>
      <p:bldP spid="4" grpId="0" animBg="1"/>
      <p:bldP spid="5" grpId="0"/>
      <p:bldP spid="6" grpId="0" animBg="1"/>
      <p:bldP spid="8" grpId="0" animBg="1"/>
      <p:bldP spid="18439" grpId="0" animBg="1"/>
      <p:bldP spid="8194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3" name="文本框 104449">
            <a:hlinkClick r:id="rId3" action="ppaction://hlinksldjump"/>
          </p:cNvPr>
          <p:cNvSpPr txBox="1"/>
          <p:nvPr/>
        </p:nvSpPr>
        <p:spPr>
          <a:xfrm>
            <a:off x="168275" y="169545"/>
            <a:ext cx="1541780" cy="33718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EF0FBD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  <p:sp>
        <p:nvSpPr>
          <p:cNvPr id="5" name="Text Box 13"/>
          <p:cNvSpPr txBox="1"/>
          <p:nvPr/>
        </p:nvSpPr>
        <p:spPr>
          <a:xfrm>
            <a:off x="313055" y="688340"/>
            <a:ext cx="25292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设计实验与制定计划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191260" y="1175385"/>
            <a:ext cx="67621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latin typeface="幼圆" panose="02010509060101010101" pitchFamily="49" charset="-122"/>
                <a:ea typeface="幼圆" panose="02010509060101010101" pitchFamily="49" charset="-122"/>
              </a:rPr>
              <a:t>同学们，</a:t>
            </a:r>
            <a:r>
              <a:rPr lang="zh-CN" altLang="en-US" sz="2000" b="1" dirty="0"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关于设计实验，你们可以分享一下自己的设计吗？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0525" y="2034540"/>
            <a:ext cx="1097280" cy="3683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实验目的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0525" y="2863215"/>
            <a:ext cx="1097280" cy="3683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实验器材</a:t>
            </a:r>
          </a:p>
        </p:txBody>
      </p:sp>
      <p:sp>
        <p:nvSpPr>
          <p:cNvPr id="17" name="Text Box 13"/>
          <p:cNvSpPr txBox="1"/>
          <p:nvPr/>
        </p:nvSpPr>
        <p:spPr>
          <a:xfrm>
            <a:off x="1781175" y="2004060"/>
            <a:ext cx="23736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探究光的折射规律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81175" y="2863215"/>
            <a:ext cx="5288280" cy="398780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激光笔、平行光源、水槽和水、铅笔、玻璃砖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0525" y="3599180"/>
            <a:ext cx="1097280" cy="3683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实验步骤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38960" y="4291965"/>
            <a:ext cx="4150360" cy="398780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.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用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铅笔放在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玻璃砖下，观察现象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38643" y="3568700"/>
            <a:ext cx="4942840" cy="398780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14:hiddenFill>
            </a:ext>
          </a:extLst>
        </p:spPr>
        <p:txBody>
          <a:bodyPr wrap="none" anchor="t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</a:t>
            </a:r>
            <a:r>
              <a:rPr lang="en-US" altLang="zh-CN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.</a:t>
            </a:r>
            <a:r>
              <a:rPr lang="zh-CN" altLang="en-US" sz="2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把激光笔照射装有水的水槽中，观察现象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 bldLvl="0" animBg="1"/>
      <p:bldP spid="18" grpId="0" bldLvl="0" animBg="1"/>
      <p:bldP spid="17" grpId="0"/>
      <p:bldP spid="6" grpId="0" animBg="1"/>
      <p:bldP spid="9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13"/>
          <p:cNvSpPr txBox="1"/>
          <p:nvPr/>
        </p:nvSpPr>
        <p:spPr>
          <a:xfrm>
            <a:off x="399415" y="479425"/>
            <a:ext cx="12236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进行实验</a:t>
            </a:r>
          </a:p>
        </p:txBody>
      </p:sp>
      <p:sp>
        <p:nvSpPr>
          <p:cNvPr id="13" name="文本框 104449">
            <a:hlinkClick r:id="rId4" action="ppaction://hlinksldjump"/>
          </p:cNvPr>
          <p:cNvSpPr txBox="1"/>
          <p:nvPr/>
        </p:nvSpPr>
        <p:spPr>
          <a:xfrm>
            <a:off x="168275" y="169545"/>
            <a:ext cx="1541780" cy="337185"/>
          </a:xfrm>
          <a:prstGeom prst="rect">
            <a:avLst/>
          </a:prstGeom>
          <a:noFill/>
          <a:ln w="28575">
            <a:noFill/>
          </a:ln>
          <a:effectLst>
            <a:glow rad="139700">
              <a:srgbClr val="EF0FBD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◎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光的折射</a:t>
            </a:r>
          </a:p>
        </p:txBody>
      </p:sp>
    </p:spTree>
    <p:controls>
      <p:control spid="1025" name="ShockwaveFlash1" r:id="rId2" imgW="6853058" imgH="3686690"/>
    </p:controls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619000988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gradFill>
          <a:gsLst>
            <a:gs pos="0">
              <a:srgbClr val="FBFB11"/>
            </a:gs>
            <a:gs pos="100000">
              <a:srgbClr val="838309"/>
            </a:gs>
          </a:gsLst>
          <a:lin scaled="0"/>
        </a:gradFill>
        <a:ln w="28575">
          <a:solidFill>
            <a:schemeClr val="bg1"/>
          </a:solidFill>
        </a:ln>
        <a:effectLst>
          <a:glow rad="139700">
            <a:srgbClr val="00B050">
              <a:alpha val="40000"/>
            </a:srgbClr>
          </a:glow>
        </a:effectLst>
      </a:spPr>
      <a:bodyPr wrap="square">
        <a:spAutoFit/>
      </a:bodyPr>
      <a:lstStyle>
        <a:defPPr algn="ctr" eaLnBrk="1" hangingPunct="1">
          <a:buFont typeface="Arial" panose="020B0604020202020204" pitchFamily="34" charset="0"/>
          <a:defRPr lang="zh-CN" altLang="en-US" sz="2000" b="1" dirty="0">
            <a:solidFill>
              <a:schemeClr val="bg1"/>
            </a:solidFill>
            <a:latin typeface="微软雅黑" panose="020B0503020204020204" charset="-122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WPS 演示</Application>
  <PresentationFormat>自定义</PresentationFormat>
  <Paragraphs>110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405</cp:revision>
  <dcterms:created xsi:type="dcterms:W3CDTF">2019-04-02T02:49:00Z</dcterms:created>
  <dcterms:modified xsi:type="dcterms:W3CDTF">2019-11-03T10:00:36Z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