
<file path=[Content_Types].xml><?xml version="1.0" encoding="utf-8"?>
<Types xmlns="http://schemas.openxmlformats.org/package/2006/content-types">
  <Default Extension="jpeg" ContentType="image/jpeg"/>
  <Default Extension="vml" ContentType="application/vnd.openxmlformats-officedocument.vmlDrawing"/>
  <Default Extension="bin" ContentType="application/vnd.openxmlformats-officedocument.oleObject"/>
  <Default Extension="wav" ContentType="audio/x-wav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35"/>
  </p:notesMasterIdLst>
  <p:sldIdLst>
    <p:sldId id="276" r:id="rId4"/>
    <p:sldId id="299" r:id="rId5"/>
    <p:sldId id="300" r:id="rId6"/>
    <p:sldId id="301" r:id="rId7"/>
    <p:sldId id="302" r:id="rId8"/>
    <p:sldId id="303" r:id="rId9"/>
    <p:sldId id="304" r:id="rId10"/>
    <p:sldId id="305" r:id="rId11"/>
    <p:sldId id="306" r:id="rId12"/>
    <p:sldId id="307" r:id="rId13"/>
    <p:sldId id="308" r:id="rId14"/>
    <p:sldId id="309" r:id="rId15"/>
    <p:sldId id="310" r:id="rId16"/>
    <p:sldId id="311" r:id="rId17"/>
    <p:sldId id="312" r:id="rId18"/>
    <p:sldId id="313" r:id="rId19"/>
    <p:sldId id="314" r:id="rId20"/>
    <p:sldId id="315" r:id="rId21"/>
    <p:sldId id="316" r:id="rId22"/>
    <p:sldId id="317" r:id="rId23"/>
    <p:sldId id="318" r:id="rId24"/>
    <p:sldId id="319" r:id="rId25"/>
    <p:sldId id="320" r:id="rId26"/>
    <p:sldId id="321" r:id="rId27"/>
    <p:sldId id="322" r:id="rId28"/>
    <p:sldId id="323" r:id="rId29"/>
    <p:sldId id="324" r:id="rId30"/>
    <p:sldId id="325" r:id="rId31"/>
    <p:sldId id="326" r:id="rId32"/>
    <p:sldId id="327" r:id="rId33"/>
    <p:sldId id="328" r:id="rId34"/>
  </p:sldIdLst>
  <p:sldSz cx="9144000" cy="6858000" type="screen4x3"/>
  <p:notesSz cx="6858000" cy="9144000"/>
  <p:defaultTextStyle>
    <a:defPPr>
      <a:defRPr lang="zh-CN"/>
    </a:defPPr>
    <a:lvl1pPr marL="0" lvl="0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1pPr>
    <a:lvl2pPr marL="457200" lvl="1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2pPr>
    <a:lvl3pPr marL="914400" lvl="2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3pPr>
    <a:lvl4pPr marL="1371600" lvl="3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4pPr>
    <a:lvl5pPr marL="1828800" lvl="4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5pPr>
    <a:lvl6pPr marL="2286000" lvl="5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6pPr>
    <a:lvl7pPr marL="2743200" lvl="6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7pPr>
    <a:lvl8pPr marL="3200400" lvl="7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8pPr>
    <a:lvl9pPr marL="3657600" lvl="8" indent="0" algn="l" defTabSz="914400" rtl="0" eaLnBrk="1" fontAlgn="base" latinLnBrk="0" hangingPunct="1">
      <a:lnSpc>
        <a:spcPct val="100000"/>
      </a:lnSpc>
      <a:spcBef>
        <a:spcPct val="0"/>
      </a:spcBef>
      <a:spcAft>
        <a:spcPct val="0"/>
      </a:spcAft>
      <a:buNone/>
      <a:defRPr b="0" i="0" u="none" kern="1200" baseline="0">
        <a:solidFill>
          <a:schemeClr val="tx1"/>
        </a:solidFill>
        <a:latin typeface="Arial" panose="020B0604020202020204" pitchFamily="34" charset="0"/>
        <a:ea typeface="宋体" panose="02010600030101010101" pitchFamily="2" charset="-122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张艳" initials="张" lastIdx="5" clrIdx="0"/>
  <p:cmAuthor id="2" name="xkb1.com" initials="x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20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 snapToGrid="0" showGuides="1">
      <p:cViewPr>
        <p:scale>
          <a:sx n="66" d="100"/>
          <a:sy n="66" d="100"/>
        </p:scale>
        <p:origin x="-1098" y="-61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slide" Target="slides/slide1.xml"/><Relationship Id="rId39" Type="http://schemas.openxmlformats.org/officeDocument/2006/relationships/commentAuthors" Target="commentAuthors.xml"/><Relationship Id="rId38" Type="http://schemas.openxmlformats.org/officeDocument/2006/relationships/tableStyles" Target="tableStyles.xml"/><Relationship Id="rId37" Type="http://schemas.openxmlformats.org/officeDocument/2006/relationships/viewProps" Target="viewProps.xml"/><Relationship Id="rId36" Type="http://schemas.openxmlformats.org/officeDocument/2006/relationships/presProps" Target="presProps.xml"/><Relationship Id="rId35" Type="http://schemas.openxmlformats.org/officeDocument/2006/relationships/notesMaster" Target="notesMasters/notesMaster1.xml"/><Relationship Id="rId34" Type="http://schemas.openxmlformats.org/officeDocument/2006/relationships/slide" Target="slides/slide31.xml"/><Relationship Id="rId33" Type="http://schemas.openxmlformats.org/officeDocument/2006/relationships/slide" Target="slides/slide30.xml"/><Relationship Id="rId32" Type="http://schemas.openxmlformats.org/officeDocument/2006/relationships/slide" Target="slides/slide29.xml"/><Relationship Id="rId31" Type="http://schemas.openxmlformats.org/officeDocument/2006/relationships/slide" Target="slides/slide28.xml"/><Relationship Id="rId30" Type="http://schemas.openxmlformats.org/officeDocument/2006/relationships/slide" Target="slides/slide27.xml"/><Relationship Id="rId3" Type="http://schemas.openxmlformats.org/officeDocument/2006/relationships/slideMaster" Target="slideMasters/slideMaster2.xml"/><Relationship Id="rId29" Type="http://schemas.openxmlformats.org/officeDocument/2006/relationships/slide" Target="slides/slide26.xml"/><Relationship Id="rId28" Type="http://schemas.openxmlformats.org/officeDocument/2006/relationships/slide" Target="slides/slide25.xml"/><Relationship Id="rId27" Type="http://schemas.openxmlformats.org/officeDocument/2006/relationships/slide" Target="slides/slide24.xml"/><Relationship Id="rId26" Type="http://schemas.openxmlformats.org/officeDocument/2006/relationships/slide" Target="slides/slide23.xml"/><Relationship Id="rId25" Type="http://schemas.openxmlformats.org/officeDocument/2006/relationships/slide" Target="slides/slide22.xml"/><Relationship Id="rId24" Type="http://schemas.openxmlformats.org/officeDocument/2006/relationships/slide" Target="slides/slide2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3.png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单击此处编辑母版文本样式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第二级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914400" marR="0" lvl="2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第三级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371600" marR="0" lvl="3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第四级</a:t>
            </a:r>
            <a:endParaRPr kumimoji="0" lang="zh-CN" altLang="en-US" sz="1200" b="0" i="0" u="none" strike="noStrike" kern="1200" cap="none" spc="0" normalizeH="0" baseline="0" noProof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1828800" marR="0" lvl="4" indent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第五级</a:t>
            </a: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 anchor="b"/>
          <a:p>
            <a:pPr lvl="0" algn="r" eaLnBrk="1" hangingPunct="1"/>
            <a:fld id="{9A0DB2DC-4C9A-4742-B13C-FB6460FD3503}" type="slidenum">
              <a:rPr lang="zh-CN" altLang="en-US" sz="1200" dirty="0">
                <a:latin typeface="Calibri" panose="020F0502020204030204" pitchFamily="34" charset="0"/>
              </a:rPr>
            </a:fld>
            <a:endParaRPr lang="zh-CN" altLang="en-US" sz="1200" dirty="0">
              <a:latin typeface="Calibri" panose="020F050202020403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54296" y="1600200"/>
            <a:ext cx="4032504" cy="4525963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365125"/>
            <a:ext cx="7886700" cy="1325563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90081" y="1778438"/>
            <a:ext cx="3655181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90081" y="2665379"/>
            <a:ext cx="3655181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92704" y="1778438"/>
            <a:ext cx="3673182" cy="823912"/>
          </a:xfrm>
        </p:spPr>
        <p:txBody>
          <a:bodyPr anchor="ctr" anchorCtr="0"/>
          <a:lstStyle>
            <a:lvl1pPr marL="0" indent="0">
              <a:buNone/>
              <a:defRPr sz="2100"/>
            </a:lvl1pPr>
            <a:lvl2pPr marL="342900" indent="0">
              <a:buNone/>
              <a:defRPr sz="1800"/>
            </a:lvl2pPr>
            <a:lvl3pPr marL="685800" indent="0">
              <a:buNone/>
              <a:defRPr sz="1500"/>
            </a:lvl3pPr>
            <a:lvl4pPr marL="1028700" indent="0">
              <a:buNone/>
              <a:defRPr sz="1350"/>
            </a:lvl4pPr>
            <a:lvl5pPr marL="1371600" indent="0">
              <a:buNone/>
              <a:defRPr sz="1350"/>
            </a:lvl5pPr>
            <a:lvl6pPr marL="1714500" indent="0">
              <a:buNone/>
              <a:defRPr sz="1350"/>
            </a:lvl6pPr>
            <a:lvl7pPr marL="2057400" indent="0">
              <a:buNone/>
              <a:defRPr sz="1350"/>
            </a:lvl7pPr>
            <a:lvl8pPr marL="2400300" indent="0">
              <a:buNone/>
              <a:defRPr sz="1350"/>
            </a:lvl8pPr>
            <a:lvl9pPr marL="2743200" indent="0">
              <a:buNone/>
              <a:defRPr sz="13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92704" y="2665379"/>
            <a:ext cx="3673182" cy="3524284"/>
          </a:xfrm>
        </p:spPr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887391" y="987425"/>
            <a:ext cx="4629150" cy="4873625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3124012" cy="16002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3887391" y="457201"/>
            <a:ext cx="4629150" cy="540385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3124012" cy="3811588"/>
          </a:xfrm>
        </p:spPr>
        <p:txBody>
          <a:bodyPr/>
          <a:lstStyle>
            <a:lvl1pPr marL="0" indent="0">
              <a:buNone/>
              <a:defRPr sz="1500"/>
            </a:lvl1pPr>
            <a:lvl2pPr marL="342900" indent="0">
              <a:buNone/>
              <a:defRPr sz="1350"/>
            </a:lvl2pPr>
            <a:lvl3pPr marL="685800" indent="0">
              <a:buNone/>
              <a:defRPr sz="1200"/>
            </a:lvl3pPr>
            <a:lvl4pPr marL="1028700" indent="0">
              <a:buNone/>
              <a:defRPr sz="1050"/>
            </a:lvl4pPr>
            <a:lvl5pPr marL="1371600" indent="0">
              <a:buNone/>
              <a:defRPr sz="1050"/>
            </a:lvl5pPr>
            <a:lvl6pPr marL="1714500" indent="0">
              <a:buNone/>
              <a:defRPr sz="1050"/>
            </a:lvl6pPr>
            <a:lvl7pPr marL="2057400" indent="0">
              <a:buNone/>
              <a:defRPr sz="1050"/>
            </a:lvl7pPr>
            <a:lvl8pPr marL="2400300" indent="0">
              <a:buNone/>
              <a:defRPr sz="1050"/>
            </a:lvl8pPr>
            <a:lvl9pPr marL="2743200" indent="0">
              <a:buNone/>
              <a:defRPr sz="105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52930" cy="5851525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直接连接符 8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14350" y="105798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514350" y="5349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标题 28"/>
          <p:cNvSpPr>
            <a:spLocks noGrp="1"/>
          </p:cNvSpPr>
          <p:nvPr>
            <p:ph type="ctrTitle"/>
          </p:nvPr>
        </p:nvSpPr>
        <p:spPr>
          <a:xfrm>
            <a:off x="381000" y="4853413"/>
            <a:ext cx="8458200" cy="1222375"/>
          </a:xfrm>
        </p:spPr>
        <p:txBody>
          <a:bodyPr anchor="t"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9" name="副标题 8"/>
          <p:cNvSpPr>
            <a:spLocks noGrp="1"/>
          </p:cNvSpPr>
          <p:nvPr>
            <p:ph type="subTitle" idx="1"/>
          </p:nvPr>
        </p:nvSpPr>
        <p:spPr>
          <a:xfrm>
            <a:off x="381000" y="3886200"/>
            <a:ext cx="8458200" cy="914400"/>
          </a:xfrm>
        </p:spPr>
        <p:txBody>
          <a:bodyPr anchor="b"/>
          <a:lstStyle>
            <a:lvl1pPr marL="0" indent="0" algn="l">
              <a:buNone/>
              <a:defRPr sz="2400">
                <a:solidFill>
                  <a:schemeClr val="tx2">
                    <a:shade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zh-CN" altLang="en-US" smtClean="0"/>
              <a:t>单击此处编辑母版副标题样式</a:t>
            </a:r>
            <a:endParaRPr lang="en-US"/>
          </a:p>
        </p:txBody>
      </p:sp>
      <p:sp>
        <p:nvSpPr>
          <p:cNvPr id="14" name="日期占位符 15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页脚占位符 1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灯片编号占位符 14"/>
          <p:cNvSpPr>
            <a:spLocks noGrp="1"/>
          </p:cNvSpPr>
          <p:nvPr>
            <p:ph type="sldNum" sz="quarter" idx="4"/>
          </p:nvPr>
        </p:nvSpPr>
        <p:spPr>
          <a:xfrm>
            <a:off x="8229600" y="6473825"/>
            <a:ext cx="758825" cy="247650"/>
          </a:xfrm>
          <a:prstGeom prst="rect">
            <a:avLst/>
          </a:prstGeom>
        </p:spPr>
        <p:txBody>
          <a:bodyPr vert="horz"/>
          <a:p>
            <a:pPr lvl="0" algn="r" eaLnBrk="1" hangingPunct="1"/>
            <a:fld id="{9A0DB2DC-4C9A-4742-B13C-FB6460FD3503}" type="slidenum">
              <a:rPr lang="en-US" altLang="zh-CN" sz="1200">
                <a:solidFill>
                  <a:srgbClr val="D38E27"/>
                </a:solidFill>
              </a:rPr>
            </a:fld>
            <a:endParaRPr lang="en-US" altLang="zh-CN" sz="1200">
              <a:solidFill>
                <a:srgbClr val="D38E27"/>
              </a:solidFill>
            </a:endParaRP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14350" y="105798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2" name="标题 2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7" name="内容占位符 26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3" name="日期占位符 24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4" name="页脚占位符 18"/>
          <p:cNvSpPr>
            <a:spLocks noGrp="1"/>
          </p:cNvSpPr>
          <p:nvPr>
            <p:ph type="ftr" sz="quarter" idx="3"/>
          </p:nvPr>
        </p:nvSpPr>
        <p:spPr>
          <a:xfrm>
            <a:off x="3581400" y="76200"/>
            <a:ext cx="2895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灯片编号占位符 15"/>
          <p:cNvSpPr>
            <a:spLocks noGrp="1"/>
          </p:cNvSpPr>
          <p:nvPr>
            <p:ph type="sldNum" sz="quarter" idx="4"/>
          </p:nvPr>
        </p:nvSpPr>
        <p:spPr>
          <a:xfrm>
            <a:off x="8229600" y="6473825"/>
            <a:ext cx="758825" cy="247650"/>
          </a:xfrm>
          <a:prstGeom prst="rect">
            <a:avLst/>
          </a:prstGeom>
        </p:spPr>
        <p:txBody>
          <a:bodyPr vert="horz"/>
          <a:p>
            <a:pPr lvl="0" algn="r" eaLnBrk="1" hangingPunct="1"/>
            <a:fld id="{9A0DB2DC-4C9A-4742-B13C-FB6460FD3503}" type="slidenum">
              <a:rPr lang="en-US" altLang="zh-CN" sz="1200">
                <a:solidFill>
                  <a:srgbClr val="D38E27"/>
                </a:solidFill>
              </a:rPr>
            </a:fld>
            <a:endParaRPr lang="en-US" altLang="zh-CN" sz="1200">
              <a:solidFill>
                <a:srgbClr val="D38E27"/>
              </a:solidFill>
            </a:endParaRP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14350" y="105798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514350" y="3444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6" name="文本占位符 5"/>
          <p:cNvSpPr>
            <a:spLocks noGrp="1"/>
          </p:cNvSpPr>
          <p:nvPr>
            <p:ph type="body" idx="1"/>
          </p:nvPr>
        </p:nvSpPr>
        <p:spPr>
          <a:xfrm>
            <a:off x="381000" y="1676400"/>
            <a:ext cx="8458200" cy="1219200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2">
                    <a:shade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8" name="标题 7"/>
          <p:cNvSpPr>
            <a:spLocks noGrp="1"/>
          </p:cNvSpPr>
          <p:nvPr>
            <p:ph type="title"/>
          </p:nvPr>
        </p:nvSpPr>
        <p:spPr>
          <a:xfrm>
            <a:off x="180475" y="2947087"/>
            <a:ext cx="8686800" cy="1184825"/>
          </a:xfrm>
        </p:spPr>
        <p:txBody>
          <a:bodyPr rtlCol="0" anchor="t"/>
          <a:lstStyle>
            <a:lvl1pPr algn="r"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4" name="日期占位符 18"/>
          <p:cNvSpPr>
            <a:spLocks noGrp="1"/>
          </p:cNvSpPr>
          <p:nvPr>
            <p:ph type="dt" sz="half" idx="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页脚占位符 10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灯片编号占位符 15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p>
            <a:pPr lvl="0" algn="r" eaLnBrk="1" hangingPunct="1"/>
            <a:fld id="{9A0DB2DC-4C9A-4742-B13C-FB6460FD3503}" type="slidenum">
              <a:rPr lang="en-US" altLang="zh-CN" sz="1200">
                <a:solidFill>
                  <a:srgbClr val="D38E27"/>
                </a:solidFill>
              </a:rPr>
            </a:fld>
            <a:endParaRPr lang="en-US" altLang="zh-CN" sz="1200">
              <a:solidFill>
                <a:srgbClr val="D38E27"/>
              </a:solidFill>
            </a:endParaRPr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14350" y="105798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直接连接符 12"/>
          <p:cNvSpPr>
            <a:spLocks noChangeShapeType="1"/>
          </p:cNvSpPr>
          <p:nvPr/>
        </p:nvSpPr>
        <p:spPr bwMode="auto">
          <a:xfrm>
            <a:off x="514350" y="6019802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9" name="标题 28"/>
          <p:cNvSpPr>
            <a:spLocks noGrp="1"/>
          </p:cNvSpPr>
          <p:nvPr>
            <p:ph type="title"/>
          </p:nvPr>
        </p:nvSpPr>
        <p:spPr>
          <a:xfrm>
            <a:off x="304800" y="5410200"/>
            <a:ext cx="8610600" cy="8826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13" name="文本占位符 12"/>
          <p:cNvSpPr>
            <a:spLocks noGrp="1"/>
          </p:cNvSpPr>
          <p:nvPr>
            <p:ph type="body" idx="1"/>
          </p:nvPr>
        </p:nvSpPr>
        <p:spPr>
          <a:xfrm>
            <a:off x="281445" y="666750"/>
            <a:ext cx="4290556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25" name="文本占位符 24"/>
          <p:cNvSpPr>
            <a:spLocks noGrp="1"/>
          </p:cNvSpPr>
          <p:nvPr>
            <p:ph type="body" sz="half" idx="3"/>
          </p:nvPr>
        </p:nvSpPr>
        <p:spPr>
          <a:xfrm>
            <a:off x="4645025" y="666750"/>
            <a:ext cx="4292241" cy="639762"/>
          </a:xfrm>
        </p:spPr>
        <p:txBody>
          <a:bodyPr anchor="ctr"/>
          <a:lstStyle>
            <a:lvl1pPr marL="0" indent="0">
              <a:buNone/>
              <a:defRPr sz="1800" b="0" cap="all" baseline="0">
                <a:solidFill>
                  <a:schemeClr val="accent1">
                    <a:shade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quarter" idx="2"/>
          </p:nvPr>
        </p:nvSpPr>
        <p:spPr>
          <a:xfrm>
            <a:off x="281445" y="1316039"/>
            <a:ext cx="429055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28" name="内容占位符 27"/>
          <p:cNvSpPr>
            <a:spLocks noGrp="1"/>
          </p:cNvSpPr>
          <p:nvPr>
            <p:ph sz="quarter" idx="4"/>
          </p:nvPr>
        </p:nvSpPr>
        <p:spPr>
          <a:xfrm>
            <a:off x="4648730" y="1316039"/>
            <a:ext cx="4288536" cy="39417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14" name="日期占位符 9"/>
          <p:cNvSpPr>
            <a:spLocks noGrp="1"/>
          </p:cNvSpPr>
          <p:nvPr>
            <p:ph type="dt" sz="half" idx="1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页脚占位符 5"/>
          <p:cNvSpPr>
            <a:spLocks noGrp="1"/>
          </p:cNvSpPr>
          <p:nvPr>
            <p:ph type="ftr" sz="quarter" idx="1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灯片编号占位符 6"/>
          <p:cNvSpPr>
            <a:spLocks noGrp="1"/>
          </p:cNvSpPr>
          <p:nvPr>
            <p:ph type="sldNum" sz="quarter" idx="14"/>
          </p:nvPr>
        </p:nvSpPr>
        <p:spPr>
          <a:xfrm>
            <a:off x="8229600" y="6477000"/>
            <a:ext cx="762000" cy="247650"/>
          </a:xfrm>
          <a:prstGeom prst="rect">
            <a:avLst/>
          </a:prstGeom>
        </p:spPr>
        <p:txBody>
          <a:bodyPr vert="horz"/>
          <a:p>
            <a:pPr lvl="0" algn="r" eaLnBrk="1" hangingPunct="1"/>
            <a:fld id="{9A0DB2DC-4C9A-4742-B13C-FB6460FD3503}" type="slidenum">
              <a:rPr lang="en-US" altLang="zh-CN" sz="1200">
                <a:solidFill>
                  <a:srgbClr val="D38E27"/>
                </a:solidFill>
              </a:rPr>
            </a:fld>
            <a:endParaRPr lang="en-US" altLang="zh-CN" sz="1200">
              <a:solidFill>
                <a:srgbClr val="D38E27"/>
              </a:solidFill>
            </a:endParaRP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bg>
      <p:bgPr>
        <a:blipFill rotWithShape="0">
          <a:blip r:embed="rId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" name="直接连接符 11"/>
          <p:cNvSpPr>
            <a:spLocks noChangeShapeType="1"/>
          </p:cNvSpPr>
          <p:nvPr/>
        </p:nvSpPr>
        <p:spPr bwMode="auto">
          <a:xfrm>
            <a:off x="514350" y="105798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514350" y="5849119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标题 11"/>
          <p:cNvSpPr>
            <a:spLocks noGrp="1"/>
          </p:cNvSpPr>
          <p:nvPr>
            <p:ph type="title"/>
          </p:nvPr>
        </p:nvSpPr>
        <p:spPr>
          <a:xfrm>
            <a:off x="457200" y="5486400"/>
            <a:ext cx="8458200" cy="520700"/>
          </a:xfrm>
        </p:spPr>
        <p:txBody>
          <a:bodyPr/>
          <a:lstStyle>
            <a:lvl1pPr algn="l">
              <a:buNone/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en-US"/>
          </a:p>
        </p:txBody>
      </p:sp>
      <p:sp>
        <p:nvSpPr>
          <p:cNvPr id="26" name="文本占位符 25"/>
          <p:cNvSpPr>
            <a:spLocks noGrp="1"/>
          </p:cNvSpPr>
          <p:nvPr>
            <p:ph type="body" idx="2"/>
          </p:nvPr>
        </p:nvSpPr>
        <p:spPr>
          <a:xfrm>
            <a:off x="457201" y="609600"/>
            <a:ext cx="3008313" cy="4800600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14" name="内容占位符 13"/>
          <p:cNvSpPr>
            <a:spLocks noGrp="1"/>
          </p:cNvSpPr>
          <p:nvPr>
            <p:ph sz="half" idx="1"/>
          </p:nvPr>
        </p:nvSpPr>
        <p:spPr>
          <a:xfrm>
            <a:off x="3575050" y="609600"/>
            <a:ext cx="5340350" cy="48006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en-US"/>
          </a:p>
        </p:txBody>
      </p:sp>
      <p:sp>
        <p:nvSpPr>
          <p:cNvPr id="3" name="日期占位符 24"/>
          <p:cNvSpPr>
            <a:spLocks noGrp="1"/>
          </p:cNvSpPr>
          <p:nvPr>
            <p:ph type="dt" sz="half" idx="12"/>
          </p:nvPr>
        </p:nvSpPr>
        <p:spPr>
          <a:xfrm>
            <a:off x="6477000" y="76200"/>
            <a:ext cx="25146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5" name="页脚占位符 28"/>
          <p:cNvSpPr>
            <a:spLocks noGrp="1"/>
          </p:cNvSpPr>
          <p:nvPr>
            <p:ph type="ftr" sz="quarter" idx="3"/>
          </p:nvPr>
        </p:nvSpPr>
        <p:spPr>
          <a:xfrm>
            <a:off x="3124200" y="76200"/>
            <a:ext cx="3352800" cy="288925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altLang="zh-CN" sz="1200" b="0" i="0" u="none" strike="noStrike" kern="1200" cap="none" spc="0" normalizeH="0" baseline="0" noProof="0">
              <a:ln>
                <a:noFill/>
              </a:ln>
              <a:solidFill>
                <a:schemeClr val="accent1">
                  <a:shade val="75000"/>
                </a:schemeClr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6" name="灯片编号占位符 6"/>
          <p:cNvSpPr>
            <a:spLocks noGrp="1"/>
          </p:cNvSpPr>
          <p:nvPr>
            <p:ph type="sldNum" sz="quarter" idx="4"/>
          </p:nvPr>
        </p:nvSpPr>
        <p:spPr>
          <a:xfrm>
            <a:off x="8229600" y="6477000"/>
            <a:ext cx="762000" cy="244475"/>
          </a:xfrm>
          <a:prstGeom prst="rect">
            <a:avLst/>
          </a:prstGeom>
        </p:spPr>
        <p:txBody>
          <a:bodyPr vert="horz"/>
          <a:p>
            <a:pPr lvl="0" algn="r" eaLnBrk="1" hangingPunct="1"/>
            <a:fld id="{9A0DB2DC-4C9A-4742-B13C-FB6460FD3503}" type="slidenum">
              <a:rPr lang="en-US" altLang="zh-CN" sz="1200">
                <a:solidFill>
                  <a:srgbClr val="D38E27"/>
                </a:solidFill>
              </a:rPr>
            </a:fld>
            <a:endParaRPr lang="en-US" altLang="zh-CN" sz="1200">
              <a:solidFill>
                <a:srgbClr val="D38E27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3" Type="http://schemas.openxmlformats.org/officeDocument/2006/relationships/theme" Target="../theme/theme1.xml"/><Relationship Id="rId12" Type="http://schemas.openxmlformats.org/officeDocument/2006/relationships/image" Target="../media/image1.jpeg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7" Type="http://schemas.openxmlformats.org/officeDocument/2006/relationships/theme" Target="../theme/theme2.xml"/><Relationship Id="rId6" Type="http://schemas.openxmlformats.org/officeDocument/2006/relationships/image" Target="../media/image1.jpeg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12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41986" name="标题 41985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41987" name="文本占位符 41986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1988" name="日期占位符 41987"/>
          <p:cNvSpPr>
            <a:spLocks noGrp="1"/>
          </p:cNvSpPr>
          <p:nvPr>
            <p:ph type="dt" sz="half" idx="2"/>
          </p:nvPr>
        </p:nvSpPr>
        <p:spPr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>
              <a:defRPr sz="1400"/>
            </a:lvl1pPr>
          </a:lstStyle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1989" name="页脚占位符 41988"/>
          <p:cNvSpPr>
            <a:spLocks noGrp="1"/>
          </p:cNvSpPr>
          <p:nvPr>
            <p:ph type="ftr" sz="quarter" idx="3"/>
          </p:nvPr>
        </p:nvSpPr>
        <p:spPr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ctr">
              <a:defRPr sz="1400"/>
            </a:lvl1pPr>
          </a:lstStyle>
          <a:p>
            <a:pPr lvl="0" eaLnBrk="1" hangingPunct="1"/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41990" name="灯片编号占位符 41989"/>
          <p:cNvSpPr>
            <a:spLocks noGrp="1"/>
          </p:cNvSpPr>
          <p:nvPr>
            <p:ph type="sldNum" sz="quarter" idx="4"/>
          </p:nvPr>
        </p:nvSpPr>
        <p:spPr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</a:ln>
        </p:spPr>
        <p:txBody>
          <a:bodyPr/>
          <a:lstStyle>
            <a:lvl1pPr algn="r">
              <a:defRPr sz="1400"/>
            </a:lvl1pPr>
          </a:lstStyle>
          <a:p>
            <a:pPr lvl="0" eaLnBrk="1" hangingPunct="1"/>
            <a:fld id="{9A0DB2DC-4C9A-4742-B13C-FB6460FD3503}" type="slidenum">
              <a:rPr lang="zh-CN" altLang="en-US" dirty="0">
                <a:latin typeface="Arial" panose="020B0604020202020204" pitchFamily="34" charset="0"/>
              </a:rPr>
            </a:fld>
            <a:endParaRPr lang="zh-CN" altLang="en-US" dirty="0">
              <a:latin typeface="Arial" panose="020B060402020202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marL="0" lvl="0" indent="0" algn="ctr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sz="4400" b="0" i="0" u="none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42900" lvl="0" indent="-3429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32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lvl="1" indent="-28575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lvl="2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•"/>
        <a:defRPr sz="24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lvl="3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–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lvl="4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lvl="5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2971800" lvl="6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3429000" lvl="7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3886200" lvl="8" indent="-228600" algn="l" defTabSz="914400" rtl="0" eaLnBrk="1" fontAlgn="base" latinLnBrk="0" hangingPunct="1">
        <a:lnSpc>
          <a:spcPct val="100000"/>
        </a:lnSpc>
        <a:spcBef>
          <a:spcPct val="20000"/>
        </a:spcBef>
        <a:spcAft>
          <a:spcPct val="0"/>
        </a:spcAft>
        <a:buChar char="»"/>
        <a:defRPr sz="20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lvl="0" indent="0" algn="l" defTabSz="914400" rtl="0" eaLnBrk="0" fontAlgn="base" latinLnBrk="0" hangingPunct="0">
        <a:lnSpc>
          <a:spcPct val="100000"/>
        </a:lnSpc>
        <a:spcBef>
          <a:spcPct val="0"/>
        </a:spcBef>
        <a:spcAft>
          <a:spcPct val="0"/>
        </a:spcAft>
        <a:buNone/>
        <a:defRPr sz="1800" b="0" i="0" u="none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457200" lvl="1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2pPr>
      <a:lvl3pPr marL="914400" lvl="2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3pPr>
      <a:lvl4pPr marL="1371600" lvl="3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4pPr>
      <a:lvl5pPr marL="1828800" lvl="4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5pPr>
      <a:lvl6pPr marL="2286000" lvl="5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6pPr>
      <a:lvl7pPr marL="2743200" lvl="6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7pPr>
      <a:lvl8pPr marL="3200400" lvl="7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8pPr>
      <a:lvl9pPr marL="3657600" lvl="8" indent="0" algn="l" defTabSz="914400" rtl="0" eaLnBrk="1" fontAlgn="base" latinLnBrk="0" hangingPunct="1">
        <a:lnSpc>
          <a:spcPct val="100000"/>
        </a:lnSpc>
        <a:spcBef>
          <a:spcPct val="0"/>
        </a:spcBef>
        <a:spcAft>
          <a:spcPct val="0"/>
        </a:spcAft>
        <a:buNone/>
        <a:defRPr b="0" i="0" u="none" kern="1200" baseline="0">
          <a:solidFill>
            <a:schemeClr val="tx1"/>
          </a:solidFill>
          <a:latin typeface="Arial" panose="020B0604020202020204" pitchFamily="34" charset="0"/>
          <a:ea typeface="宋体" panose="02010600030101010101" pitchFamily="2" charset="-122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0">
          <a:blip r:embed="rId6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/>
      <p:sp>
        <p:nvSpPr>
          <p:cNvPr id="7" name="直接连接符 6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直接连接符 8"/>
          <p:cNvSpPr>
            <a:spLocks noChangeShapeType="1"/>
          </p:cNvSpPr>
          <p:nvPr/>
        </p:nvSpPr>
        <p:spPr bwMode="auto">
          <a:xfrm>
            <a:off x="514350" y="1050900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2" name="直接连接符 11"/>
          <p:cNvSpPr>
            <a:spLocks noChangeShapeType="1"/>
          </p:cNvSpPr>
          <p:nvPr/>
        </p:nvSpPr>
        <p:spPr bwMode="auto">
          <a:xfrm>
            <a:off x="514350" y="1057988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3" name="直接连接符 12"/>
          <p:cNvSpPr>
            <a:spLocks noChangeShapeType="1"/>
          </p:cNvSpPr>
          <p:nvPr/>
        </p:nvSpPr>
        <p:spPr bwMode="auto">
          <a:xfrm>
            <a:off x="514350" y="5349904"/>
            <a:ext cx="8629650" cy="2381"/>
          </a:xfrm>
          <a:prstGeom prst="line">
            <a:avLst/>
          </a:prstGeom>
          <a:noFill/>
          <a:ln w="9525" cap="flat" cmpd="sng" algn="ctr">
            <a:gradFill flip="none" rotWithShape="1">
              <a:gsLst>
                <a:gs pos="0">
                  <a:schemeClr val="accent1">
                    <a:alpha val="0"/>
                  </a:schemeClr>
                </a:gs>
                <a:gs pos="17000">
                  <a:schemeClr val="accent1"/>
                </a:gs>
                <a:gs pos="100000">
                  <a:schemeClr val="accent1"/>
                </a:gs>
              </a:gsLst>
              <a:lin ang="0" scaled="1"/>
              <a:tileRect/>
            </a:gradFill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2062" name="文本占位符 7"/>
          <p:cNvSpPr>
            <a:spLocks noGrp="1"/>
          </p:cNvSpPr>
          <p:nvPr>
            <p:ph type="body" idx="1"/>
          </p:nvPr>
        </p:nvSpPr>
        <p:spPr>
          <a:xfrm>
            <a:off x="304800" y="1554163"/>
            <a:ext cx="8686800" cy="4525962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en-US" altLang="zh-CN" dirty="0"/>
          </a:p>
        </p:txBody>
      </p:sp>
      <p:sp>
        <p:nvSpPr>
          <p:cNvPr id="10" name="标题占位符 9"/>
          <p:cNvSpPr>
            <a:spLocks noGrp="1"/>
          </p:cNvSpPr>
          <p:nvPr>
            <p:ph type="title"/>
          </p:nvPr>
        </p:nvSpPr>
        <p:spPr>
          <a:xfrm>
            <a:off x="304800" y="457200"/>
            <a:ext cx="8686800" cy="8382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hf sldNum="0"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kern="1200" cap="all">
          <a:solidFill>
            <a:schemeClr val="tx2"/>
          </a:solidFill>
          <a:effectLst>
            <a:reflection blurRad="12700" stA="48000" endA="300" endPos="55000" dir="5400000" sy="-90000" algn="bl" rotWithShape="0"/>
          </a:effectLst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5pPr>
      <a:lvl6pPr marL="4572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6pPr>
      <a:lvl7pPr marL="9144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7pPr>
      <a:lvl8pPr marL="13716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8pPr>
      <a:lvl9pPr marL="1828800" algn="l" rtl="0" fontAlgn="base">
        <a:spcBef>
          <a:spcPct val="0"/>
        </a:spcBef>
        <a:spcAft>
          <a:spcPct val="0"/>
        </a:spcAft>
        <a:defRPr sz="3600">
          <a:solidFill>
            <a:schemeClr val="tx2"/>
          </a:solidFill>
          <a:latin typeface="Franklin Gothic Medium" panose="020B0603020102020204" pitchFamily="34" charset="0"/>
          <a:ea typeface="隶书" panose="02010509060101010101" pitchFamily="49" charset="-122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"/>
        <a:defRPr sz="3200" kern="1200">
          <a:solidFill>
            <a:schemeClr val="tx2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"/>
        <a:defRPr sz="2800" kern="1200">
          <a:solidFill>
            <a:schemeClr val="tx2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"/>
        <a:defRPr sz="2400" kern="1200">
          <a:solidFill>
            <a:schemeClr val="tx2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 2" panose="05020102010507070707" pitchFamily="18" charset="2"/>
        <a:buChar char=""/>
        <a:defRPr sz="2000" kern="1200">
          <a:solidFill>
            <a:schemeClr val="tx2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60000"/>
        <a:buFont typeface="Wingdings 2" panose="05020102010507070707" pitchFamily="18" charset="2"/>
        <a:buChar char=""/>
        <a:defRPr kern="1200">
          <a:solidFill>
            <a:schemeClr val="tx2"/>
          </a:solidFill>
          <a:latin typeface="+mn-lt"/>
          <a:ea typeface="+mn-ea"/>
          <a:cs typeface="+mn-cs"/>
        </a:defRPr>
      </a:lvl5pPr>
      <a:lvl6pPr marL="25146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"/>
        <a:defRPr kumimoji="0" sz="1800" kern="1200">
          <a:solidFill>
            <a:schemeClr val="tx2"/>
          </a:solidFill>
          <a:latin typeface="+mn-lt"/>
          <a:ea typeface="+mn-ea"/>
          <a:cs typeface="+mn-cs"/>
        </a:defRPr>
      </a:lvl6pPr>
      <a:lvl7pPr marL="29718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"/>
        <a:defRPr kumimoji="0" sz="1600" kern="1200">
          <a:solidFill>
            <a:schemeClr val="tx2"/>
          </a:solidFill>
          <a:latin typeface="+mn-lt"/>
          <a:ea typeface="+mn-ea"/>
          <a:cs typeface="+mn-cs"/>
        </a:defRPr>
      </a:lvl7pPr>
      <a:lvl8pPr marL="34290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"/>
        <a:defRPr kumimoji="0" sz="1600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3886200" indent="-228600" algn="l" rtl="0" eaLnBrk="1" latinLnBrk="0" hangingPunct="1">
        <a:spcBef>
          <a:spcPct val="20000"/>
        </a:spcBef>
        <a:buClr>
          <a:schemeClr val="accent1"/>
        </a:buClr>
        <a:buSzPct val="60000"/>
        <a:buFont typeface="Wingdings 2" panose="05020102010507070707"/>
        <a:buChar char=""/>
        <a:defRPr kumimoji="0"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7" Type="http://schemas.openxmlformats.org/officeDocument/2006/relationships/audio" Target="../media/audio4.wav"/><Relationship Id="rId6" Type="http://schemas.openxmlformats.org/officeDocument/2006/relationships/audio" Target="../media/audio3.wav"/><Relationship Id="rId5" Type="http://schemas.openxmlformats.org/officeDocument/2006/relationships/audio" Target="../media/audio2.wav"/><Relationship Id="rId4" Type="http://schemas.openxmlformats.org/officeDocument/2006/relationships/audio" Target="../media/audio1.wav"/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7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1" Type="http://schemas.openxmlformats.org/officeDocument/2006/relationships/image" Target="../media/image8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12.jpeg"/></Relationships>
</file>

<file path=ppt/slides/_rels/slide18.xml.rels><?xml version="1.0" encoding="UTF-8" standalone="yes"?>
<Relationships xmlns="http://schemas.openxmlformats.org/package/2006/relationships"><Relationship Id="rId4" Type="http://schemas.openxmlformats.org/officeDocument/2006/relationships/vmlDrawing" Target="../drawings/vmlDrawing1.vml"/><Relationship Id="rId3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1" Type="http://schemas.openxmlformats.org/officeDocument/2006/relationships/oleObject" Target="../embeddings/oleObject1.bin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3.wav"/><Relationship Id="rId3" Type="http://schemas.openxmlformats.org/officeDocument/2006/relationships/audio" Target="../media/audio4.wav"/><Relationship Id="rId2" Type="http://schemas.openxmlformats.org/officeDocument/2006/relationships/audio" Target="../media/audio6.wav"/><Relationship Id="rId1" Type="http://schemas.openxmlformats.org/officeDocument/2006/relationships/audio" Target="../media/audio5.wav"/></Relationships>
</file>

<file path=ppt/slides/_rels/slide2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7.wav"/><Relationship Id="rId3" Type="http://schemas.openxmlformats.org/officeDocument/2006/relationships/audio" Target="../media/audio4.wav"/><Relationship Id="rId2" Type="http://schemas.openxmlformats.org/officeDocument/2006/relationships/audio" Target="../media/audio6.wav"/><Relationship Id="rId1" Type="http://schemas.openxmlformats.org/officeDocument/2006/relationships/audio" Target="../media/audio5.wav"/></Relationships>
</file>

<file path=ppt/slides/_rels/slide2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7.xml"/><Relationship Id="rId4" Type="http://schemas.openxmlformats.org/officeDocument/2006/relationships/audio" Target="../media/audio7.wav"/><Relationship Id="rId3" Type="http://schemas.openxmlformats.org/officeDocument/2006/relationships/audio" Target="../media/audio4.wav"/><Relationship Id="rId2" Type="http://schemas.openxmlformats.org/officeDocument/2006/relationships/audio" Target="../media/audio6.wav"/><Relationship Id="rId1" Type="http://schemas.openxmlformats.org/officeDocument/2006/relationships/audio" Target="../media/audio5.wav"/></Relationships>
</file>

<file path=ppt/slides/_rels/slide23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7.xml"/><Relationship Id="rId3" Type="http://schemas.openxmlformats.org/officeDocument/2006/relationships/audio" Target="../media/audio3.wav"/><Relationship Id="rId2" Type="http://schemas.openxmlformats.org/officeDocument/2006/relationships/audio" Target="../media/audio6.wav"/><Relationship Id="rId1" Type="http://schemas.openxmlformats.org/officeDocument/2006/relationships/audio" Target="../media/audio5.wav"/></Relationships>
</file>

<file path=ppt/slides/_rels/slide2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7.xml"/><Relationship Id="rId5" Type="http://schemas.openxmlformats.org/officeDocument/2006/relationships/audio" Target="../media/audio4.wav"/><Relationship Id="rId4" Type="http://schemas.openxmlformats.org/officeDocument/2006/relationships/audio" Target="../media/audio3.wav"/><Relationship Id="rId3" Type="http://schemas.openxmlformats.org/officeDocument/2006/relationships/audio" Target="../media/audio6.wav"/><Relationship Id="rId2" Type="http://schemas.openxmlformats.org/officeDocument/2006/relationships/audio" Target="../media/audio5.wav"/><Relationship Id="rId1" Type="http://schemas.openxmlformats.org/officeDocument/2006/relationships/image" Target="../media/image14.jpeg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5.jpe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Text Box 4"/>
          <p:cNvSpPr txBox="1"/>
          <p:nvPr/>
        </p:nvSpPr>
        <p:spPr>
          <a:xfrm>
            <a:off x="53975" y="448628"/>
            <a:ext cx="9036050" cy="645160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r>
              <a:rPr lang="zh-CN" altLang="en-US" sz="3600" dirty="0">
                <a:solidFill>
                  <a:srgbClr val="070707"/>
                </a:solidFill>
                <a:latin typeface="隶书" panose="02010509060101010101" pitchFamily="49" charset="-122"/>
                <a:ea typeface="隶书" panose="02010509060101010101" pitchFamily="49" charset="-122"/>
              </a:rPr>
              <a:t>人教版八年级物理上第五章  透镜及其应用</a:t>
            </a:r>
            <a:endParaRPr lang="zh-CN" altLang="en-US" sz="3600" dirty="0">
              <a:solidFill>
                <a:srgbClr val="070707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" name="Rectangle 5"/>
          <p:cNvSpPr/>
          <p:nvPr/>
        </p:nvSpPr>
        <p:spPr>
          <a:xfrm>
            <a:off x="1630363" y="3022600"/>
            <a:ext cx="6081712" cy="814388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pPr algn="ctr">
              <a:lnSpc>
                <a:spcPct val="130000"/>
              </a:lnSpc>
            </a:pP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第</a:t>
            </a:r>
            <a:r>
              <a:rPr lang="en-US" altLang="zh-CN" sz="4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3</a:t>
            </a:r>
            <a:r>
              <a:rPr lang="zh-CN" altLang="en-US" sz="4000" b="1" dirty="0">
                <a:solidFill>
                  <a:srgbClr val="FF0000"/>
                </a:solidFill>
                <a:latin typeface="微软雅黑" panose="020B0503020204020204" charset="-122"/>
                <a:ea typeface="微软雅黑" panose="020B0503020204020204" charset="-122"/>
              </a:rPr>
              <a:t>节  凸透镜成像的规律</a:t>
            </a:r>
            <a:endParaRPr lang="zh-CN" altLang="en-US" sz="4000" b="1" dirty="0">
              <a:solidFill>
                <a:srgbClr val="FF0000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6145" name="Text Box 3"/>
          <p:cNvSpPr txBox="1"/>
          <p:nvPr/>
        </p:nvSpPr>
        <p:spPr>
          <a:xfrm>
            <a:off x="325438" y="4957763"/>
            <a:ext cx="8245475" cy="11588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5000"/>
              </a:lnSpc>
            </a:pPr>
            <a:r>
              <a:rPr lang="en-US" altLang="zh-CN" sz="2800" dirty="0"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dirty="0">
                <a:latin typeface="宋体" panose="02010600030101010101" pitchFamily="2" charset="-122"/>
                <a:ea typeface="宋体" panose="02010600030101010101" pitchFamily="2" charset="-122"/>
              </a:rPr>
              <a:t>以上都是生活中常见的透镜，他们成的像有什么不同呢？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pic>
        <p:nvPicPr>
          <p:cNvPr id="49163" name="Picture 11" descr="C:\Users\Administrator\Desktop\timg (6).jpgtimg (6)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2138" y="1157288"/>
            <a:ext cx="2160587" cy="2160587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65" name="Picture 13" descr="C:\Users\Administrator\Desktop\timg (7).jpgtimg (7)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78525" y="1158875"/>
            <a:ext cx="2592388" cy="1804988"/>
          </a:xfrm>
          <a:prstGeom prst="rect">
            <a:avLst/>
          </a:prstGeom>
          <a:noFill/>
          <a:ln w="9525">
            <a:noFill/>
          </a:ln>
        </p:spPr>
      </p:pic>
      <p:pic>
        <p:nvPicPr>
          <p:cNvPr id="49170" name="Picture 18" descr="C:\Users\Administrator\Desktop\timg (5).jpgtimg (5)"/>
          <p:cNvPicPr>
            <a:picLocks noChangeAspect="1"/>
          </p:cNvPicPr>
          <p:nvPr/>
        </p:nvPicPr>
        <p:blipFill>
          <a:blip r:embed="rId3"/>
          <a:srcRect b="4901"/>
          <a:stretch>
            <a:fillRect/>
          </a:stretch>
        </p:blipFill>
        <p:spPr>
          <a:xfrm>
            <a:off x="3313113" y="2786063"/>
            <a:ext cx="2665412" cy="197802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6149" name="文本框 4103"/>
          <p:cNvSpPr txBox="1"/>
          <p:nvPr/>
        </p:nvSpPr>
        <p:spPr>
          <a:xfrm>
            <a:off x="106363" y="44450"/>
            <a:ext cx="1295400" cy="398463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导入新课</a:t>
            </a:r>
            <a:endParaRPr lang="zh-CN" altLang="en-US" sz="2000" b="1" dirty="0">
              <a:solidFill>
                <a:srgbClr val="006666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ransition spd="med">
    <p:newsflash/>
    <p:sndAc>
      <p:stSnd>
        <p:snd r:embed="rId4" name="chimes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4916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suction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2" dur="500"/>
                                        <p:tgtEl>
                                          <p:spTgt spid="491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6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plus(in)">
                                      <p:cBhvr>
                                        <p:cTn id="17" dur="500"/>
                                        <p:tgtEl>
                                          <p:spTgt spid="4916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7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69" name="文本框 99"/>
          <p:cNvSpPr txBox="1"/>
          <p:nvPr/>
        </p:nvSpPr>
        <p:spPr>
          <a:xfrm>
            <a:off x="536575" y="1385888"/>
            <a:ext cx="7780338" cy="3475037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3200">
                <a:latin typeface="Times New Roman" panose="02020603050405020304" pitchFamily="18" charset="0"/>
                <a:ea typeface="黑体" panose="02010609060101010101" pitchFamily="2" charset="-122"/>
              </a:rPr>
              <a:t>                   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      </a:t>
            </a:r>
            <a:r>
              <a:rPr lang="en-US" altLang="zh-CN" sz="2800" b="1">
                <a:latin typeface="Times New Roman" panose="02020603050405020304" pitchFamily="18" charset="0"/>
                <a:ea typeface="宋体" panose="02010600030101010101" pitchFamily="2" charset="-122"/>
              </a:rPr>
              <a:t> </a:t>
            </a:r>
            <a:r>
              <a:rPr lang="zh-CN" altLang="en-US" sz="2800" b="1">
                <a:latin typeface="Times New Roman" panose="02020603050405020304" pitchFamily="18" charset="0"/>
                <a:ea typeface="宋体" panose="02010600030101010101" pitchFamily="2" charset="-122"/>
              </a:rPr>
              <a:t>学习目标</a:t>
            </a:r>
            <a:endParaRPr lang="zh-CN" altLang="en-US" sz="2800" b="1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1.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理解凸透镜成像的规律。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(</a:t>
            </a:r>
            <a:r>
              <a:rPr lang="zh-CN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重点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)</a:t>
            </a:r>
            <a:endParaRPr lang="en-US" altLang="zh-CN" sz="2800">
              <a:latin typeface="宋体" panose="02010600030101010101" pitchFamily="2" charset="-122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2.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知道凸透镜所成像的正倒、大小、虚实与物距的关系。（重难点）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7170" name="文本框 4103"/>
          <p:cNvSpPr txBox="1"/>
          <p:nvPr/>
        </p:nvSpPr>
        <p:spPr>
          <a:xfrm>
            <a:off x="106363" y="44450"/>
            <a:ext cx="1295400" cy="398463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zh-CN" sz="2000" b="1" dirty="0">
                <a:solidFill>
                  <a:srgbClr val="006666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导入新课</a:t>
            </a:r>
            <a:endParaRPr lang="zh-CN" altLang="zh-CN" sz="2000" b="1" dirty="0">
              <a:solidFill>
                <a:srgbClr val="006666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5122" name="WordArt 2"/>
          <p:cNvSpPr>
            <a:spLocks noChangeArrowheads="1" noChangeShapeType="1"/>
          </p:cNvSpPr>
          <p:nvPr/>
        </p:nvSpPr>
        <p:spPr bwMode="auto">
          <a:xfrm>
            <a:off x="2484438" y="188913"/>
            <a:ext cx="4572000" cy="522287"/>
          </a:xfrm>
          <a:prstGeom prst="rect">
            <a:avLst/>
          </a:prstGeom>
        </p:spPr>
        <p:txBody>
          <a:bodyPr wrap="none" numCol="1" fromWordArt="1">
            <a:prstTxWarp prst="textPlain">
              <a:avLst>
                <a:gd name="adj" fmla="val 50000"/>
              </a:avLst>
            </a:prstTxWarp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defRPr/>
            </a:pPr>
            <a:r>
              <a:rPr kumimoji="0" lang="zh-CN" altLang="en-US" sz="3600" b="0" i="0" u="none" strike="noStrike" kern="1200" cap="none" spc="0" normalizeH="0" baseline="0" noProof="0" smtClean="0">
                <a:ln w="9525">
                  <a:noFill/>
                  <a:round/>
                </a:ln>
                <a:solidFill>
                  <a:schemeClr val="bg1"/>
                </a:solidFill>
                <a:effectLst>
                  <a:outerShdw dist="38100" dir="5400000" algn="ctr" rotWithShape="0">
                    <a:srgbClr val="4D4D4D">
                      <a:alpha val="75000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第</a:t>
            </a:r>
            <a:r>
              <a:rPr kumimoji="0" lang="en-US" altLang="zh-CN" sz="3600" b="0" i="0" u="none" strike="noStrike" kern="1200" cap="none" spc="0" normalizeH="0" baseline="0" noProof="0" smtClean="0">
                <a:ln w="9525">
                  <a:noFill/>
                  <a:round/>
                </a:ln>
                <a:solidFill>
                  <a:schemeClr val="bg1"/>
                </a:solidFill>
                <a:effectLst>
                  <a:outerShdw dist="38100" dir="5400000" algn="ctr" rotWithShape="0">
                    <a:srgbClr val="4D4D4D">
                      <a:alpha val="75000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3</a:t>
            </a:r>
            <a:r>
              <a:rPr kumimoji="0" lang="zh-CN" altLang="en-US" sz="3600" b="0" i="0" u="none" strike="noStrike" kern="1200" cap="none" spc="0" normalizeH="0" baseline="0" noProof="0" smtClean="0">
                <a:ln w="9525">
                  <a:noFill/>
                  <a:round/>
                </a:ln>
                <a:solidFill>
                  <a:schemeClr val="bg1"/>
                </a:solidFill>
                <a:effectLst>
                  <a:outerShdw dist="38100" dir="5400000" algn="ctr" rotWithShape="0">
                    <a:srgbClr val="4D4D4D">
                      <a:alpha val="75000"/>
                    </a:srgbClr>
                  </a:outerShdw>
                </a:effectLst>
                <a:uLnTx/>
                <a:uFillTx/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节  凸透镜成像的规律</a:t>
            </a:r>
            <a:endParaRPr kumimoji="0" lang="zh-CN" altLang="en-US" sz="3600" b="0" i="0" u="none" strike="noStrike" kern="1200" cap="none" spc="0" normalizeH="0" baseline="0" noProof="0" smtClean="0">
              <a:ln w="9525">
                <a:noFill/>
                <a:round/>
              </a:ln>
              <a:solidFill>
                <a:schemeClr val="bg1"/>
              </a:solidFill>
              <a:effectLst>
                <a:outerShdw dist="38100" dir="5400000" algn="ctr" rotWithShape="0">
                  <a:srgbClr val="4D4D4D">
                    <a:alpha val="75000"/>
                  </a:srgbClr>
                </a:outerShdw>
              </a:effectLst>
              <a:uLnTx/>
              <a:uFillTx/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sp>
        <p:nvSpPr>
          <p:cNvPr id="8195" name="矩形 4"/>
          <p:cNvSpPr/>
          <p:nvPr/>
        </p:nvSpPr>
        <p:spPr>
          <a:xfrm>
            <a:off x="431800" y="1412875"/>
            <a:ext cx="8212138" cy="8318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228600" algn="just"/>
            <a:r>
              <a:rPr lang="en-US" altLang="zh-CN" sz="2400" b="1">
                <a:solidFill>
                  <a:srgbClr val="FF0066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   </a:t>
            </a:r>
            <a:r>
              <a:rPr lang="zh-CN" altLang="en-US" sz="2400" b="1" dirty="0">
                <a:solidFill>
                  <a:srgbClr val="FF0066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用凸透镜观察课本上的字，让凸透镜逐渐远离课本，发现了什么现象？凸透镜还能成什么样的像？</a:t>
            </a:r>
            <a:endParaRPr lang="zh-CN" altLang="en-US" sz="3200" b="1" dirty="0">
              <a:solidFill>
                <a:srgbClr val="FF0066"/>
              </a:solidFill>
              <a:latin typeface="幼圆" panose="02010509060101010101" pitchFamily="49" charset="-122"/>
              <a:ea typeface="幼圆" panose="02010509060101010101" pitchFamily="49" charset="-122"/>
              <a:sym typeface="Times New Roman" panose="02020603050405020304" pitchFamily="18" charset="0"/>
            </a:endParaRPr>
          </a:p>
        </p:txBody>
      </p:sp>
      <p:pic>
        <p:nvPicPr>
          <p:cNvPr id="8196" name="Picture 2" descr="http://www.drame.cn/uploads/allimg/090319/150R1H43-0.gif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651000" y="2382838"/>
            <a:ext cx="5775325" cy="3783012"/>
          </a:xfrm>
          <a:prstGeom prst="rect">
            <a:avLst/>
          </a:prstGeom>
          <a:noFill/>
          <a:ln w="9525"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9218" name="WordArt 2"/>
          <p:cNvSpPr/>
          <p:nvPr/>
        </p:nvSpPr>
        <p:spPr>
          <a:xfrm>
            <a:off x="2987675" y="260350"/>
            <a:ext cx="3025775" cy="431800"/>
          </a:xfrm>
          <a:prstGeom prst="rect">
            <a:avLst/>
          </a:prstGeom>
        </p:spPr>
        <p:txBody>
          <a:bodyPr wrap="none" fromWordArt="1">
            <a:prstTxWarp prst="textPlain">
              <a:avLst>
                <a:gd name="adj" fmla="val 50000"/>
              </a:avLst>
            </a:prstTxWarp>
            <a:normAutofit/>
          </a:bodyPr>
          <a:p>
            <a:pPr algn="ctr" eaLnBrk="0" hangingPunct="0"/>
            <a:r>
              <a:rPr lang="zh-CN" altLang="en-US" sz="3600">
                <a:ln w="19050" cap="flat" cmpd="sng">
                  <a:solidFill>
                    <a:srgbClr val="99CCFF"/>
                  </a:solidFill>
                  <a:prstDash val="solid"/>
                  <a:miter/>
                  <a:headEnd type="none" w="med" len="med"/>
                  <a:tailEnd type="none" w="med" len="med"/>
                </a:ln>
                <a:solidFill>
                  <a:srgbClr val="0066CC"/>
                </a:solidFill>
                <a:effectLst>
                  <a:outerShdw dist="35921" dir="2699999" algn="ctr" rotWithShape="0">
                    <a:srgbClr val="990000"/>
                  </a:outerShdw>
                </a:effectLst>
                <a:latin typeface="宋体" panose="02010600030101010101" pitchFamily="2" charset="-122"/>
                <a:ea typeface="宋体" panose="02010600030101010101" pitchFamily="2" charset="-122"/>
              </a:rPr>
              <a:t>生活中的透镜</a:t>
            </a:r>
            <a:endParaRPr lang="zh-CN" altLang="en-US" sz="3600">
              <a:ln w="19050" cap="flat" cmpd="sng">
                <a:solidFill>
                  <a:srgbClr val="99CCFF"/>
                </a:solidFill>
                <a:prstDash val="solid"/>
                <a:miter/>
                <a:headEnd type="none" w="med" len="med"/>
                <a:tailEnd type="none" w="med" len="med"/>
              </a:ln>
              <a:solidFill>
                <a:srgbClr val="0066CC"/>
              </a:solidFill>
              <a:effectLst>
                <a:outerShdw dist="35921" dir="2699999" algn="ctr" rotWithShape="0">
                  <a:srgbClr val="990000"/>
                </a:outerShdw>
              </a:effectLst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grpSp>
        <p:nvGrpSpPr>
          <p:cNvPr id="2" name="Group 3"/>
          <p:cNvGrpSpPr/>
          <p:nvPr/>
        </p:nvGrpSpPr>
        <p:grpSpPr>
          <a:xfrm>
            <a:off x="6234113" y="2160588"/>
            <a:ext cx="2178050" cy="1989137"/>
            <a:chOff x="0" y="0"/>
            <a:chExt cx="1517" cy="1253"/>
          </a:xfrm>
        </p:grpSpPr>
        <p:sp>
          <p:nvSpPr>
            <p:cNvPr id="9345" name="Text Box 4"/>
            <p:cNvSpPr txBox="1"/>
            <p:nvPr/>
          </p:nvSpPr>
          <p:spPr>
            <a:xfrm>
              <a:off x="0" y="0"/>
              <a:ext cx="119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b="1" dirty="0">
                  <a:latin typeface="黑体" panose="02010609060101010101" pitchFamily="2" charset="-122"/>
                  <a:ea typeface="黑体" panose="02010609060101010101" pitchFamily="2" charset="-122"/>
                </a:rPr>
                <a:t>镜头</a:t>
              </a:r>
              <a:r>
                <a:rPr lang="zh-CN" altLang="zh-CN" b="1" dirty="0">
                  <a:latin typeface="黑体" panose="02010609060101010101" pitchFamily="2" charset="-122"/>
                  <a:ea typeface="黑体" panose="02010609060101010101" pitchFamily="2" charset="-122"/>
                </a:rPr>
                <a:t>(</a:t>
              </a:r>
              <a:r>
                <a:rPr lang="zh-CN" altLang="en-US" b="1" dirty="0">
                  <a:latin typeface="黑体" panose="02010609060101010101" pitchFamily="2" charset="-122"/>
                  <a:ea typeface="黑体" panose="02010609060101010101" pitchFamily="2" charset="-122"/>
                </a:rPr>
                <a:t>凸透镜</a:t>
              </a:r>
              <a:r>
                <a:rPr lang="zh-CN" altLang="zh-CN" b="1" dirty="0">
                  <a:latin typeface="黑体" panose="02010609060101010101" pitchFamily="2" charset="-122"/>
                  <a:ea typeface="黑体" panose="02010609060101010101" pitchFamily="2" charset="-122"/>
                </a:rPr>
                <a:t>)</a:t>
              </a:r>
              <a:endParaRPr lang="zh-CN" altLang="zh-CN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grpSp>
          <p:nvGrpSpPr>
            <p:cNvPr id="9346" name="Group 5"/>
            <p:cNvGrpSpPr/>
            <p:nvPr/>
          </p:nvGrpSpPr>
          <p:grpSpPr>
            <a:xfrm>
              <a:off x="1085" y="138"/>
              <a:ext cx="432" cy="1115"/>
              <a:chOff x="0" y="0"/>
              <a:chExt cx="1248" cy="1584"/>
            </a:xfrm>
          </p:grpSpPr>
          <p:sp>
            <p:nvSpPr>
              <p:cNvPr id="9347" name="Oval 6"/>
              <p:cNvSpPr/>
              <p:nvPr/>
            </p:nvSpPr>
            <p:spPr>
              <a:xfrm>
                <a:off x="0" y="480"/>
                <a:ext cx="144" cy="672"/>
              </a:xfrm>
              <a:prstGeom prst="ellipse">
                <a:avLst/>
              </a:prstGeom>
              <a:solidFill>
                <a:srgbClr val="FFFF00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348" name="Line 7"/>
              <p:cNvSpPr/>
              <p:nvPr/>
            </p:nvSpPr>
            <p:spPr>
              <a:xfrm>
                <a:off x="48" y="480"/>
                <a:ext cx="672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9349" name="Line 8"/>
              <p:cNvSpPr/>
              <p:nvPr/>
            </p:nvSpPr>
            <p:spPr>
              <a:xfrm>
                <a:off x="48" y="1152"/>
                <a:ext cx="72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9350" name="Line 9"/>
              <p:cNvSpPr/>
              <p:nvPr/>
            </p:nvSpPr>
            <p:spPr>
              <a:xfrm flipV="1">
                <a:off x="720" y="0"/>
                <a:ext cx="0" cy="48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9351" name="Line 10"/>
              <p:cNvSpPr/>
              <p:nvPr/>
            </p:nvSpPr>
            <p:spPr>
              <a:xfrm>
                <a:off x="768" y="1152"/>
                <a:ext cx="0" cy="432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9352" name="Line 11"/>
              <p:cNvSpPr/>
              <p:nvPr/>
            </p:nvSpPr>
            <p:spPr>
              <a:xfrm>
                <a:off x="720" y="0"/>
                <a:ext cx="528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9353" name="Line 12"/>
              <p:cNvSpPr/>
              <p:nvPr/>
            </p:nvSpPr>
            <p:spPr>
              <a:xfrm>
                <a:off x="768" y="1584"/>
                <a:ext cx="480" cy="0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9354" name="Line 13"/>
              <p:cNvSpPr/>
              <p:nvPr/>
            </p:nvSpPr>
            <p:spPr>
              <a:xfrm>
                <a:off x="1248" y="0"/>
                <a:ext cx="0" cy="1584"/>
              </a:xfrm>
              <a:prstGeom prst="line">
                <a:avLst/>
              </a:prstGeom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4" name="Group 14"/>
          <p:cNvGrpSpPr/>
          <p:nvPr/>
        </p:nvGrpSpPr>
        <p:grpSpPr>
          <a:xfrm>
            <a:off x="5003800" y="2420938"/>
            <a:ext cx="4140200" cy="1709737"/>
            <a:chOff x="0" y="0"/>
            <a:chExt cx="2885" cy="1077"/>
          </a:xfrm>
        </p:grpSpPr>
        <p:pic>
          <p:nvPicPr>
            <p:cNvPr id="9337" name="Picture 15" descr="xx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476" cy="1066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9338" name="Group 16"/>
            <p:cNvGrpSpPr/>
            <p:nvPr/>
          </p:nvGrpSpPr>
          <p:grpSpPr>
            <a:xfrm>
              <a:off x="216" y="88"/>
              <a:ext cx="2208" cy="989"/>
              <a:chOff x="0" y="0"/>
              <a:chExt cx="3683" cy="1285"/>
            </a:xfrm>
          </p:grpSpPr>
          <p:sp>
            <p:nvSpPr>
              <p:cNvPr id="9341" name="Freeform 17"/>
              <p:cNvSpPr/>
              <p:nvPr/>
            </p:nvSpPr>
            <p:spPr>
              <a:xfrm>
                <a:off x="0" y="0"/>
                <a:ext cx="3673" cy="661"/>
              </a:xfrm>
              <a:custGeom>
                <a:avLst/>
                <a:gdLst>
                  <a:gd name="txL" fmla="*/ 0 w 3673"/>
                  <a:gd name="txT" fmla="*/ 0 h 661"/>
                  <a:gd name="txR" fmla="*/ 3673 w 3673"/>
                  <a:gd name="txB" fmla="*/ 661 h 661"/>
                </a:gdLst>
                <a:ahLst/>
                <a:cxnLst>
                  <a:cxn ang="0">
                    <a:pos x="0" y="0"/>
                  </a:cxn>
                  <a:cxn ang="0">
                    <a:pos x="3673" y="661"/>
                  </a:cxn>
                </a:cxnLst>
                <a:rect l="txL" t="txT" r="txR" b="txB"/>
                <a:pathLst>
                  <a:path w="3673" h="661">
                    <a:moveTo>
                      <a:pt x="0" y="0"/>
                    </a:moveTo>
                    <a:lnTo>
                      <a:pt x="3673" y="661"/>
                    </a:ln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342" name="Freeform 18"/>
              <p:cNvSpPr/>
              <p:nvPr/>
            </p:nvSpPr>
            <p:spPr>
              <a:xfrm>
                <a:off x="0" y="369"/>
                <a:ext cx="3683" cy="916"/>
              </a:xfrm>
              <a:custGeom>
                <a:avLst/>
                <a:gdLst>
                  <a:gd name="txL" fmla="*/ 0 w 3683"/>
                  <a:gd name="txT" fmla="*/ 0 h 916"/>
                  <a:gd name="txR" fmla="*/ 3683 w 3683"/>
                  <a:gd name="txB" fmla="*/ 916 h 916"/>
                </a:gdLst>
                <a:ahLst/>
                <a:cxnLst>
                  <a:cxn ang="0">
                    <a:pos x="0" y="916"/>
                  </a:cxn>
                  <a:cxn ang="0">
                    <a:pos x="3683" y="0"/>
                  </a:cxn>
                </a:cxnLst>
                <a:rect l="txL" t="txT" r="txR" b="txB"/>
                <a:pathLst>
                  <a:path w="3683" h="916">
                    <a:moveTo>
                      <a:pt x="0" y="916"/>
                    </a:moveTo>
                    <a:lnTo>
                      <a:pt x="3683" y="0"/>
                    </a:ln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343" name="Freeform 19"/>
              <p:cNvSpPr/>
              <p:nvPr/>
            </p:nvSpPr>
            <p:spPr>
              <a:xfrm>
                <a:off x="590" y="987"/>
                <a:ext cx="579" cy="153"/>
              </a:xfrm>
              <a:custGeom>
                <a:avLst/>
                <a:gdLst>
                  <a:gd name="txL" fmla="*/ 0 w 572"/>
                  <a:gd name="txT" fmla="*/ 0 h 74"/>
                  <a:gd name="txR" fmla="*/ 572 w 572"/>
                  <a:gd name="txB" fmla="*/ 74 h 74"/>
                </a:gdLst>
                <a:ahLst/>
                <a:cxnLst>
                  <a:cxn ang="0">
                    <a:pos x="0" y="74"/>
                  </a:cxn>
                  <a:cxn ang="0">
                    <a:pos x="572" y="0"/>
                  </a:cxn>
                </a:cxnLst>
                <a:rect l="txL" t="txT" r="txR" b="txB"/>
                <a:pathLst>
                  <a:path w="572" h="74">
                    <a:moveTo>
                      <a:pt x="0" y="74"/>
                    </a:moveTo>
                    <a:lnTo>
                      <a:pt x="572" y="0"/>
                    </a:ln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344" name="Freeform 20"/>
              <p:cNvSpPr/>
              <p:nvPr/>
            </p:nvSpPr>
            <p:spPr>
              <a:xfrm>
                <a:off x="499" y="88"/>
                <a:ext cx="691" cy="130"/>
              </a:xfrm>
              <a:custGeom>
                <a:avLst/>
                <a:gdLst>
                  <a:gd name="txL" fmla="*/ 0 w 691"/>
                  <a:gd name="txT" fmla="*/ 0 h 130"/>
                  <a:gd name="txR" fmla="*/ 691 w 691"/>
                  <a:gd name="txB" fmla="*/ 130 h 130"/>
                </a:gdLst>
                <a:ahLst/>
                <a:cxnLst>
                  <a:cxn ang="0">
                    <a:pos x="0" y="0"/>
                  </a:cxn>
                  <a:cxn ang="0">
                    <a:pos x="691" y="130"/>
                  </a:cxn>
                </a:cxnLst>
                <a:rect l="txL" t="txT" r="txR" b="txB"/>
                <a:pathLst>
                  <a:path w="691" h="130">
                    <a:moveTo>
                      <a:pt x="0" y="0"/>
                    </a:moveTo>
                    <a:lnTo>
                      <a:pt x="691" y="130"/>
                    </a:lnTo>
                  </a:path>
                </a:pathLst>
              </a:custGeom>
              <a:noFill/>
              <a:ln w="38100" cap="flat" cmpd="sng">
                <a:solidFill>
                  <a:srgbClr val="FF0000">
                    <a:alpha val="100000"/>
                  </a:srgbClr>
                </a:solidFill>
                <a:prstDash val="solid"/>
                <a:miter lim="800000"/>
                <a:headEnd type="none" w="med" len="med"/>
                <a:tailEnd type="triangle" w="med" len="med"/>
              </a:ln>
            </p:spPr>
            <p:txBody>
              <a:bodyPr/>
              <a:p>
                <a:endParaRPr lang="zh-CN" altLang="en-US"/>
              </a:p>
            </p:txBody>
          </p:sp>
        </p:grpSp>
        <p:sp>
          <p:nvSpPr>
            <p:cNvPr id="9339" name="Text Box 21"/>
            <p:cNvSpPr txBox="1"/>
            <p:nvPr/>
          </p:nvSpPr>
          <p:spPr>
            <a:xfrm>
              <a:off x="2539" y="355"/>
              <a:ext cx="346" cy="685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eaVert">
              <a:spAutoFit/>
            </a:bodyPr>
            <a:p>
              <a:r>
                <a:rPr lang="zh-CN" altLang="zh-CN" b="1" dirty="0">
                  <a:latin typeface="黑体" panose="02010609060101010101" pitchFamily="2" charset="-122"/>
                  <a:ea typeface="黑体" panose="02010609060101010101" pitchFamily="2" charset="-122"/>
                </a:rPr>
                <a:t>(</a:t>
              </a:r>
              <a:r>
                <a:rPr lang="zh-CN" altLang="en-US" b="1" dirty="0">
                  <a:latin typeface="黑体" panose="02010609060101010101" pitchFamily="2" charset="-122"/>
                  <a:ea typeface="黑体" panose="02010609060101010101" pitchFamily="2" charset="-122"/>
                </a:rPr>
                <a:t>像</a:t>
              </a:r>
              <a:r>
                <a:rPr lang="zh-CN" altLang="zh-CN" b="1" dirty="0">
                  <a:latin typeface="黑体" panose="02010609060101010101" pitchFamily="2" charset="-122"/>
                  <a:ea typeface="黑体" panose="02010609060101010101" pitchFamily="2" charset="-122"/>
                </a:rPr>
                <a:t>)</a:t>
              </a:r>
              <a:endParaRPr lang="zh-CN" altLang="zh-CN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pic>
          <p:nvPicPr>
            <p:cNvPr id="9340" name="Picture 22" descr="xx2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2381" y="355"/>
              <a:ext cx="78" cy="267"/>
            </a:xfrm>
            <a:prstGeom prst="rect">
              <a:avLst/>
            </a:prstGeom>
            <a:noFill/>
            <a:ln w="9525">
              <a:noFill/>
            </a:ln>
          </p:spPr>
        </p:pic>
      </p:grpSp>
      <p:graphicFrame>
        <p:nvGraphicFramePr>
          <p:cNvPr id="9221" name="表格 9220"/>
          <p:cNvGraphicFramePr/>
          <p:nvPr/>
        </p:nvGraphicFramePr>
        <p:xfrm>
          <a:off x="1182688" y="4652963"/>
          <a:ext cx="7240588" cy="1944688"/>
        </p:xfrm>
        <a:graphic>
          <a:graphicData uri="http://schemas.openxmlformats.org/drawingml/2006/table">
            <a:tbl>
              <a:tblPr/>
              <a:tblGrid>
                <a:gridCol w="2370138"/>
                <a:gridCol w="2433637"/>
                <a:gridCol w="2436813"/>
              </a:tblGrid>
              <a:tr h="46831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生活中的透镜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成像的特点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照相机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投影仪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0538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放大镜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6189" name="Text Box 45"/>
          <p:cNvSpPr txBox="1"/>
          <p:nvPr/>
        </p:nvSpPr>
        <p:spPr>
          <a:xfrm>
            <a:off x="3778250" y="5661025"/>
            <a:ext cx="25193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Arial" panose="020B0604020202020204" pitchFamily="34" charset="0"/>
              </a:rPr>
              <a:t>倒立放大的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</a:rPr>
              <a:t>实</a:t>
            </a:r>
            <a:r>
              <a:rPr lang="zh-CN" altLang="en-US" b="1" dirty="0">
                <a:latin typeface="Arial" panose="020B0604020202020204" pitchFamily="34" charset="0"/>
              </a:rPr>
              <a:t>像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6190" name="Text Box 46"/>
          <p:cNvSpPr txBox="1"/>
          <p:nvPr/>
        </p:nvSpPr>
        <p:spPr>
          <a:xfrm>
            <a:off x="3706813" y="5157788"/>
            <a:ext cx="251936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Arial" panose="020B0604020202020204" pitchFamily="34" charset="0"/>
              </a:rPr>
              <a:t>倒立缩小的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</a:rPr>
              <a:t>实</a:t>
            </a:r>
            <a:r>
              <a:rPr lang="zh-CN" altLang="en-US" b="1" dirty="0">
                <a:latin typeface="Arial" panose="020B0604020202020204" pitchFamily="34" charset="0"/>
              </a:rPr>
              <a:t>像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6191" name="Text Box 47"/>
          <p:cNvSpPr txBox="1"/>
          <p:nvPr/>
        </p:nvSpPr>
        <p:spPr>
          <a:xfrm>
            <a:off x="3778250" y="6165850"/>
            <a:ext cx="25193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Arial" panose="020B0604020202020204" pitchFamily="34" charset="0"/>
              </a:rPr>
              <a:t>正立放大的</a:t>
            </a:r>
            <a:r>
              <a:rPr lang="zh-CN" altLang="en-US" b="1" dirty="0">
                <a:solidFill>
                  <a:srgbClr val="FF0000"/>
                </a:solidFill>
                <a:latin typeface="Arial" panose="020B0604020202020204" pitchFamily="34" charset="0"/>
              </a:rPr>
              <a:t>虚</a:t>
            </a:r>
            <a:r>
              <a:rPr lang="zh-CN" altLang="en-US" b="1" dirty="0">
                <a:latin typeface="Arial" panose="020B0604020202020204" pitchFamily="34" charset="0"/>
              </a:rPr>
              <a:t>像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grpSp>
        <p:nvGrpSpPr>
          <p:cNvPr id="6" name="Group 48"/>
          <p:cNvGrpSpPr/>
          <p:nvPr/>
        </p:nvGrpSpPr>
        <p:grpSpPr>
          <a:xfrm rot="-780000">
            <a:off x="2879725" y="1484313"/>
            <a:ext cx="1257300" cy="1768475"/>
            <a:chOff x="0" y="0"/>
            <a:chExt cx="792" cy="1114"/>
          </a:xfrm>
        </p:grpSpPr>
        <p:sp>
          <p:nvSpPr>
            <p:cNvPr id="9321" name="Line 49"/>
            <p:cNvSpPr/>
            <p:nvPr/>
          </p:nvSpPr>
          <p:spPr>
            <a:xfrm rot="-7818174">
              <a:off x="-222" y="557"/>
              <a:ext cx="1114" cy="0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22" name="Line 50"/>
            <p:cNvSpPr/>
            <p:nvPr/>
          </p:nvSpPr>
          <p:spPr>
            <a:xfrm rot="-7818174" flipH="1">
              <a:off x="725" y="917"/>
              <a:ext cx="38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23" name="Line 51"/>
            <p:cNvSpPr/>
            <p:nvPr/>
          </p:nvSpPr>
          <p:spPr>
            <a:xfrm rot="-7818174" flipH="1">
              <a:off x="675" y="859"/>
              <a:ext cx="38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24" name="Line 52"/>
            <p:cNvSpPr/>
            <p:nvPr/>
          </p:nvSpPr>
          <p:spPr>
            <a:xfrm rot="-7818174" flipH="1">
              <a:off x="625" y="800"/>
              <a:ext cx="38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25" name="Line 53"/>
            <p:cNvSpPr/>
            <p:nvPr/>
          </p:nvSpPr>
          <p:spPr>
            <a:xfrm rot="-7818174" flipH="1">
              <a:off x="572" y="738"/>
              <a:ext cx="39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26" name="Line 54"/>
            <p:cNvSpPr/>
            <p:nvPr/>
          </p:nvSpPr>
          <p:spPr>
            <a:xfrm rot="-7818174" flipH="1">
              <a:off x="523" y="679"/>
              <a:ext cx="39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27" name="Line 55"/>
            <p:cNvSpPr/>
            <p:nvPr/>
          </p:nvSpPr>
          <p:spPr>
            <a:xfrm rot="-7818174" flipH="1">
              <a:off x="476" y="624"/>
              <a:ext cx="38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28" name="Line 56"/>
            <p:cNvSpPr/>
            <p:nvPr/>
          </p:nvSpPr>
          <p:spPr>
            <a:xfrm rot="-7818174" flipH="1">
              <a:off x="427" y="566"/>
              <a:ext cx="38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29" name="Line 57"/>
            <p:cNvSpPr/>
            <p:nvPr/>
          </p:nvSpPr>
          <p:spPr>
            <a:xfrm rot="-7818174" flipH="1">
              <a:off x="377" y="507"/>
              <a:ext cx="38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30" name="Line 58"/>
            <p:cNvSpPr/>
            <p:nvPr/>
          </p:nvSpPr>
          <p:spPr>
            <a:xfrm rot="-7818174" flipH="1">
              <a:off x="324" y="445"/>
              <a:ext cx="39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31" name="Line 59"/>
            <p:cNvSpPr/>
            <p:nvPr/>
          </p:nvSpPr>
          <p:spPr>
            <a:xfrm rot="-7818174" flipH="1">
              <a:off x="274" y="387"/>
              <a:ext cx="39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32" name="Line 60"/>
            <p:cNvSpPr/>
            <p:nvPr/>
          </p:nvSpPr>
          <p:spPr>
            <a:xfrm rot="-7818174" flipH="1">
              <a:off x="228" y="332"/>
              <a:ext cx="38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33" name="Line 61"/>
            <p:cNvSpPr/>
            <p:nvPr/>
          </p:nvSpPr>
          <p:spPr>
            <a:xfrm rot="-7818174" flipH="1">
              <a:off x="178" y="273"/>
              <a:ext cx="38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34" name="Line 62"/>
            <p:cNvSpPr/>
            <p:nvPr/>
          </p:nvSpPr>
          <p:spPr>
            <a:xfrm rot="-7818174" flipH="1">
              <a:off x="128" y="214"/>
              <a:ext cx="38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35" name="Line 63"/>
            <p:cNvSpPr/>
            <p:nvPr/>
          </p:nvSpPr>
          <p:spPr>
            <a:xfrm rot="-7818174" flipH="1">
              <a:off x="76" y="152"/>
              <a:ext cx="39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336" name="Line 64"/>
            <p:cNvSpPr/>
            <p:nvPr/>
          </p:nvSpPr>
          <p:spPr>
            <a:xfrm rot="-7818174" flipH="1">
              <a:off x="26" y="94"/>
              <a:ext cx="39" cy="96"/>
            </a:xfrm>
            <a:prstGeom prst="line">
              <a:avLst/>
            </a:prstGeom>
            <a:ln w="38100" cap="flat" cmpd="sng">
              <a:solidFill>
                <a:srgbClr val="0000FF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grpSp>
        <p:nvGrpSpPr>
          <p:cNvPr id="7" name="Group 65"/>
          <p:cNvGrpSpPr/>
          <p:nvPr/>
        </p:nvGrpSpPr>
        <p:grpSpPr>
          <a:xfrm>
            <a:off x="0" y="1700213"/>
            <a:ext cx="4932363" cy="2695575"/>
            <a:chOff x="0" y="0"/>
            <a:chExt cx="3107" cy="1698"/>
          </a:xfrm>
        </p:grpSpPr>
        <p:grpSp>
          <p:nvGrpSpPr>
            <p:cNvPr id="9282" name="Group 66"/>
            <p:cNvGrpSpPr/>
            <p:nvPr/>
          </p:nvGrpSpPr>
          <p:grpSpPr>
            <a:xfrm>
              <a:off x="0" y="0"/>
              <a:ext cx="3107" cy="1558"/>
              <a:chOff x="0" y="0"/>
              <a:chExt cx="3107" cy="1558"/>
            </a:xfrm>
          </p:grpSpPr>
          <p:sp>
            <p:nvSpPr>
              <p:cNvPr id="9318" name="Text Box 67"/>
              <p:cNvSpPr txBox="1"/>
              <p:nvPr/>
            </p:nvSpPr>
            <p:spPr>
              <a:xfrm>
                <a:off x="2818" y="272"/>
                <a:ext cx="289" cy="907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eaVert">
                <a:spAutoFit/>
              </a:bodyPr>
              <a:p>
                <a:r>
                  <a:rPr lang="zh-CN" altLang="en-US" b="1" dirty="0">
                    <a:latin typeface="黑体" panose="02010609060101010101" pitchFamily="2" charset="-122"/>
                    <a:ea typeface="黑体" panose="02010609060101010101" pitchFamily="2" charset="-122"/>
                  </a:rPr>
                  <a:t>镜头</a:t>
                </a:r>
                <a:r>
                  <a:rPr lang="zh-CN" altLang="zh-CN" b="1" dirty="0">
                    <a:latin typeface="黑体" panose="02010609060101010101" pitchFamily="2" charset="-122"/>
                    <a:ea typeface="黑体" panose="02010609060101010101" pitchFamily="2" charset="-122"/>
                  </a:rPr>
                  <a:t>(</a:t>
                </a:r>
                <a:r>
                  <a:rPr lang="zh-CN" altLang="en-US" b="1" dirty="0">
                    <a:latin typeface="黑体" panose="02010609060101010101" pitchFamily="2" charset="-122"/>
                    <a:ea typeface="黑体" panose="02010609060101010101" pitchFamily="2" charset="-122"/>
                  </a:rPr>
                  <a:t>凸透镜</a:t>
                </a:r>
                <a:r>
                  <a:rPr lang="zh-CN" altLang="zh-CN" b="1" dirty="0">
                    <a:latin typeface="黑体" panose="02010609060101010101" pitchFamily="2" charset="-122"/>
                    <a:ea typeface="黑体" panose="02010609060101010101" pitchFamily="2" charset="-122"/>
                  </a:rPr>
                  <a:t>)</a:t>
                </a:r>
                <a:endParaRPr lang="zh-CN" altLang="zh-CN" b="1" dirty="0">
                  <a:latin typeface="黑体" panose="02010609060101010101" pitchFamily="2" charset="-122"/>
                  <a:ea typeface="黑体" panose="02010609060101010101" pitchFamily="2" charset="-122"/>
                </a:endParaRPr>
              </a:p>
            </p:txBody>
          </p:sp>
          <p:sp>
            <p:nvSpPr>
              <p:cNvPr id="9319" name="Rectangle 68"/>
              <p:cNvSpPr/>
              <p:nvPr/>
            </p:nvSpPr>
            <p:spPr>
              <a:xfrm>
                <a:off x="0" y="0"/>
                <a:ext cx="500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wrap="none">
                <a:spAutoFit/>
              </a:bodyPr>
              <a:p>
                <a:r>
                  <a:rPr lang="zh-CN" altLang="en-US" b="1" dirty="0">
                    <a:latin typeface="Arial" panose="020B0604020202020204" pitchFamily="34" charset="0"/>
                    <a:ea typeface="华文行楷" panose="02010800040101010101" pitchFamily="2" charset="-122"/>
                  </a:rPr>
                  <a:t>屏幕</a:t>
                </a:r>
                <a:endParaRPr lang="zh-CN" altLang="en-US" b="1" dirty="0">
                  <a:latin typeface="Arial" panose="020B0604020202020204" pitchFamily="34" charset="0"/>
                  <a:ea typeface="华文行楷" panose="02010800040101010101" pitchFamily="2" charset="-122"/>
                </a:endParaRPr>
              </a:p>
            </p:txBody>
          </p:sp>
          <p:sp>
            <p:nvSpPr>
              <p:cNvPr id="9320" name="Text Box 69"/>
              <p:cNvSpPr txBox="1"/>
              <p:nvPr/>
            </p:nvSpPr>
            <p:spPr>
              <a:xfrm>
                <a:off x="703" y="1270"/>
                <a:ext cx="861" cy="288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zh-CN" altLang="en-US" b="1" dirty="0">
                    <a:latin typeface="Arial" panose="020B0604020202020204" pitchFamily="34" charset="0"/>
                  </a:rPr>
                  <a:t>投影仪</a:t>
                </a:r>
                <a:endParaRPr lang="zh-CN" altLang="en-US" b="1" dirty="0">
                  <a:latin typeface="Arial" panose="020B0604020202020204" pitchFamily="34" charset="0"/>
                </a:endParaRPr>
              </a:p>
            </p:txBody>
          </p:sp>
        </p:grpSp>
        <p:grpSp>
          <p:nvGrpSpPr>
            <p:cNvPr id="9283" name="Group 70"/>
            <p:cNvGrpSpPr/>
            <p:nvPr/>
          </p:nvGrpSpPr>
          <p:grpSpPr>
            <a:xfrm>
              <a:off x="0" y="228"/>
              <a:ext cx="2686" cy="1470"/>
              <a:chOff x="0" y="0"/>
              <a:chExt cx="2686" cy="1470"/>
            </a:xfrm>
          </p:grpSpPr>
          <p:sp>
            <p:nvSpPr>
              <p:cNvPr id="9284" name="Rectangle 71"/>
              <p:cNvSpPr/>
              <p:nvPr/>
            </p:nvSpPr>
            <p:spPr>
              <a:xfrm flipH="1">
                <a:off x="0" y="0"/>
                <a:ext cx="48" cy="1274"/>
              </a:xfrm>
              <a:prstGeom prst="rect">
                <a:avLst/>
              </a:prstGeom>
              <a:solidFill>
                <a:schemeClr val="bg1"/>
              </a:solidFill>
              <a:ln w="38100" cap="flat" cmpd="sng">
                <a:solidFill>
                  <a:schemeClr val="bg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9285" name="AutoShape 72"/>
              <p:cNvSpPr/>
              <p:nvPr/>
            </p:nvSpPr>
            <p:spPr>
              <a:xfrm>
                <a:off x="1951" y="1042"/>
                <a:ext cx="726" cy="428"/>
              </a:xfrm>
              <a:custGeom>
                <a:avLst/>
                <a:gdLst>
                  <a:gd name="txL" fmla="*/ 4493 w 21600"/>
                  <a:gd name="txT" fmla="*/ 4492 h 21600"/>
                  <a:gd name="txR" fmla="*/ 17107 w 21600"/>
                  <a:gd name="txB" fmla="*/ 17108 h 21600"/>
                </a:gdLst>
                <a:ahLst/>
                <a:cxnLst>
                  <a:cxn ang="0">
                    <a:pos x="635" y="214"/>
                  </a:cxn>
                  <a:cxn ang="0">
                    <a:pos x="363" y="428"/>
                  </a:cxn>
                  <a:cxn ang="0">
                    <a:pos x="91" y="214"/>
                  </a:cxn>
                  <a:cxn ang="0">
                    <a:pos x="363" y="0"/>
                  </a:cxn>
                </a:cxnLst>
                <a:rect l="txL" t="txT" r="txR" b="txB"/>
                <a:pathLst>
                  <a:path w="21600" h="21600">
                    <a:moveTo>
                      <a:pt x="0" y="0"/>
                    </a:moveTo>
                    <a:lnTo>
                      <a:pt x="5400" y="21600"/>
                    </a:lnTo>
                    <a:lnTo>
                      <a:pt x="16200" y="21600"/>
                    </a:lnTo>
                    <a:lnTo>
                      <a:pt x="21600" y="0"/>
                    </a:lnTo>
                    <a:close/>
                  </a:path>
                </a:pathLst>
              </a:custGeom>
              <a:solidFill>
                <a:srgbClr val="9966FF">
                  <a:alpha val="100000"/>
                </a:srgbClr>
              </a:solidFill>
              <a:ln w="28575" cap="flat" cmpd="sng">
                <a:solidFill>
                  <a:schemeClr val="tx1">
                    <a:alpha val="100000"/>
                  </a:schemeClr>
                </a:solidFill>
                <a:prstDash val="solid"/>
                <a:miter lim="800000"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/>
              </a:p>
            </p:txBody>
          </p:sp>
          <p:sp>
            <p:nvSpPr>
              <p:cNvPr id="9286" name="Oval 73"/>
              <p:cNvSpPr/>
              <p:nvPr/>
            </p:nvSpPr>
            <p:spPr>
              <a:xfrm>
                <a:off x="2041" y="679"/>
                <a:ext cx="409" cy="91"/>
              </a:xfrm>
              <a:prstGeom prst="ellipse">
                <a:avLst/>
              </a:prstGeom>
              <a:solidFill>
                <a:srgbClr val="FFFF00"/>
              </a:solidFill>
              <a:ln w="38100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9287" name="lxqdxt11"/>
              <p:cNvGrpSpPr>
                <a:grpSpLocks noChangeAspect="1"/>
              </p:cNvGrpSpPr>
              <p:nvPr/>
            </p:nvGrpSpPr>
            <p:grpSpPr>
              <a:xfrm>
                <a:off x="2268" y="1269"/>
                <a:ext cx="91" cy="181"/>
                <a:chOff x="0" y="0"/>
                <a:chExt cx="1874" cy="2763"/>
              </a:xfrm>
            </p:grpSpPr>
            <p:grpSp>
              <p:nvGrpSpPr>
                <p:cNvPr id="9289" name="Group 75"/>
                <p:cNvGrpSpPr>
                  <a:grpSpLocks noChangeAspect="1"/>
                </p:cNvGrpSpPr>
                <p:nvPr/>
              </p:nvGrpSpPr>
              <p:grpSpPr>
                <a:xfrm>
                  <a:off x="722" y="2616"/>
                  <a:ext cx="462" cy="147"/>
                  <a:chOff x="0" y="0"/>
                  <a:chExt cx="498" cy="198"/>
                </a:xfrm>
              </p:grpSpPr>
              <p:sp>
                <p:nvSpPr>
                  <p:cNvPr id="9316" name="Freeform 76"/>
                  <p:cNvSpPr>
                    <a:spLocks noChangeAspect="1"/>
                  </p:cNvSpPr>
                  <p:nvPr/>
                </p:nvSpPr>
                <p:spPr>
                  <a:xfrm>
                    <a:off x="0" y="0"/>
                    <a:ext cx="498" cy="198"/>
                  </a:xfrm>
                  <a:custGeom>
                    <a:avLst/>
                    <a:gdLst>
                      <a:gd name="txL" fmla="*/ 0 w 498"/>
                      <a:gd name="txT" fmla="*/ 0 h 198"/>
                      <a:gd name="txR" fmla="*/ 498 w 498"/>
                      <a:gd name="txB" fmla="*/ 198 h 19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101" y="157"/>
                      </a:cxn>
                      <a:cxn ang="0">
                        <a:pos x="110" y="167"/>
                      </a:cxn>
                      <a:cxn ang="0">
                        <a:pos x="121" y="173"/>
                      </a:cxn>
                      <a:cxn ang="0">
                        <a:pos x="136" y="178"/>
                      </a:cxn>
                      <a:cxn ang="0">
                        <a:pos x="153" y="186"/>
                      </a:cxn>
                      <a:cxn ang="0">
                        <a:pos x="174" y="190"/>
                      </a:cxn>
                      <a:cxn ang="0">
                        <a:pos x="188" y="191"/>
                      </a:cxn>
                      <a:cxn ang="0">
                        <a:pos x="205" y="194"/>
                      </a:cxn>
                      <a:cxn ang="0">
                        <a:pos x="222" y="195"/>
                      </a:cxn>
                      <a:cxn ang="0">
                        <a:pos x="243" y="198"/>
                      </a:cxn>
                      <a:cxn ang="0">
                        <a:pos x="257" y="198"/>
                      </a:cxn>
                      <a:cxn ang="0">
                        <a:pos x="278" y="195"/>
                      </a:cxn>
                      <a:cxn ang="0">
                        <a:pos x="295" y="194"/>
                      </a:cxn>
                      <a:cxn ang="0">
                        <a:pos x="315" y="191"/>
                      </a:cxn>
                      <a:cxn ang="0">
                        <a:pos x="332" y="190"/>
                      </a:cxn>
                      <a:cxn ang="0">
                        <a:pos x="349" y="185"/>
                      </a:cxn>
                      <a:cxn ang="0">
                        <a:pos x="366" y="181"/>
                      </a:cxn>
                      <a:cxn ang="0">
                        <a:pos x="380" y="173"/>
                      </a:cxn>
                      <a:cxn ang="0">
                        <a:pos x="392" y="165"/>
                      </a:cxn>
                      <a:cxn ang="0">
                        <a:pos x="397" y="160"/>
                      </a:cxn>
                      <a:cxn ang="0">
                        <a:pos x="405" y="152"/>
                      </a:cxn>
                      <a:cxn ang="0">
                        <a:pos x="498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8" h="198">
                        <a:moveTo>
                          <a:pt x="0" y="0"/>
                        </a:moveTo>
                        <a:lnTo>
                          <a:pt x="101" y="157"/>
                        </a:lnTo>
                        <a:lnTo>
                          <a:pt x="110" y="167"/>
                        </a:lnTo>
                        <a:lnTo>
                          <a:pt x="121" y="173"/>
                        </a:lnTo>
                        <a:lnTo>
                          <a:pt x="136" y="178"/>
                        </a:lnTo>
                        <a:lnTo>
                          <a:pt x="153" y="186"/>
                        </a:lnTo>
                        <a:lnTo>
                          <a:pt x="174" y="190"/>
                        </a:lnTo>
                        <a:lnTo>
                          <a:pt x="188" y="191"/>
                        </a:lnTo>
                        <a:lnTo>
                          <a:pt x="205" y="194"/>
                        </a:lnTo>
                        <a:lnTo>
                          <a:pt x="222" y="195"/>
                        </a:lnTo>
                        <a:lnTo>
                          <a:pt x="243" y="198"/>
                        </a:lnTo>
                        <a:lnTo>
                          <a:pt x="257" y="198"/>
                        </a:lnTo>
                        <a:lnTo>
                          <a:pt x="278" y="195"/>
                        </a:lnTo>
                        <a:lnTo>
                          <a:pt x="295" y="194"/>
                        </a:lnTo>
                        <a:lnTo>
                          <a:pt x="315" y="191"/>
                        </a:lnTo>
                        <a:lnTo>
                          <a:pt x="332" y="190"/>
                        </a:lnTo>
                        <a:lnTo>
                          <a:pt x="349" y="185"/>
                        </a:lnTo>
                        <a:lnTo>
                          <a:pt x="366" y="181"/>
                        </a:lnTo>
                        <a:lnTo>
                          <a:pt x="380" y="173"/>
                        </a:lnTo>
                        <a:lnTo>
                          <a:pt x="392" y="165"/>
                        </a:lnTo>
                        <a:lnTo>
                          <a:pt x="397" y="160"/>
                        </a:lnTo>
                        <a:lnTo>
                          <a:pt x="405" y="152"/>
                        </a:lnTo>
                        <a:lnTo>
                          <a:pt x="498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9317" name="Freeform 77"/>
                  <p:cNvSpPr>
                    <a:spLocks noChangeAspect="1"/>
                  </p:cNvSpPr>
                  <p:nvPr/>
                </p:nvSpPr>
                <p:spPr>
                  <a:xfrm>
                    <a:off x="78" y="0"/>
                    <a:ext cx="222" cy="198"/>
                  </a:xfrm>
                  <a:custGeom>
                    <a:avLst/>
                    <a:gdLst>
                      <a:gd name="txL" fmla="*/ 0 w 222"/>
                      <a:gd name="txT" fmla="*/ 0 h 198"/>
                      <a:gd name="txR" fmla="*/ 222 w 222"/>
                      <a:gd name="txB" fmla="*/ 198 h 19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62" y="178"/>
                      </a:cxn>
                      <a:cxn ang="0">
                        <a:pos x="75" y="186"/>
                      </a:cxn>
                      <a:cxn ang="0">
                        <a:pos x="96" y="190"/>
                      </a:cxn>
                      <a:cxn ang="0">
                        <a:pos x="110" y="191"/>
                      </a:cxn>
                      <a:cxn ang="0">
                        <a:pos x="127" y="194"/>
                      </a:cxn>
                      <a:cxn ang="0">
                        <a:pos x="144" y="195"/>
                      </a:cxn>
                      <a:cxn ang="0">
                        <a:pos x="165" y="198"/>
                      </a:cxn>
                      <a:cxn ang="0">
                        <a:pos x="179" y="198"/>
                      </a:cxn>
                      <a:cxn ang="0">
                        <a:pos x="200" y="195"/>
                      </a:cxn>
                      <a:cxn ang="0">
                        <a:pos x="222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2" h="198">
                        <a:moveTo>
                          <a:pt x="0" y="0"/>
                        </a:moveTo>
                        <a:lnTo>
                          <a:pt x="62" y="178"/>
                        </a:lnTo>
                        <a:lnTo>
                          <a:pt x="75" y="186"/>
                        </a:lnTo>
                        <a:lnTo>
                          <a:pt x="96" y="190"/>
                        </a:lnTo>
                        <a:lnTo>
                          <a:pt x="110" y="191"/>
                        </a:lnTo>
                        <a:lnTo>
                          <a:pt x="127" y="194"/>
                        </a:lnTo>
                        <a:lnTo>
                          <a:pt x="144" y="195"/>
                        </a:lnTo>
                        <a:lnTo>
                          <a:pt x="165" y="198"/>
                        </a:lnTo>
                        <a:lnTo>
                          <a:pt x="179" y="198"/>
                        </a:lnTo>
                        <a:lnTo>
                          <a:pt x="200" y="195"/>
                        </a:lnTo>
                        <a:lnTo>
                          <a:pt x="22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sp>
              <p:nvSpPr>
                <p:cNvPr id="9290" name="Freeform 78"/>
                <p:cNvSpPr>
                  <a:spLocks noChangeAspect="1"/>
                </p:cNvSpPr>
                <p:nvPr/>
              </p:nvSpPr>
              <p:spPr>
                <a:xfrm>
                  <a:off x="511" y="2114"/>
                  <a:ext cx="847" cy="533"/>
                </a:xfrm>
                <a:custGeom>
                  <a:avLst/>
                  <a:gdLst>
                    <a:gd name="txL" fmla="*/ 0 w 913"/>
                    <a:gd name="txT" fmla="*/ 0 h 718"/>
                    <a:gd name="txR" fmla="*/ 913 w 913"/>
                    <a:gd name="txB" fmla="*/ 718 h 718"/>
                  </a:gdLst>
                  <a:ahLst/>
                  <a:cxnLst>
                    <a:cxn ang="0">
                      <a:pos x="21" y="20"/>
                    </a:cxn>
                    <a:cxn ang="0">
                      <a:pos x="25" y="38"/>
                    </a:cxn>
                    <a:cxn ang="0">
                      <a:pos x="23" y="73"/>
                    </a:cxn>
                    <a:cxn ang="0">
                      <a:pos x="12" y="96"/>
                    </a:cxn>
                    <a:cxn ang="0">
                      <a:pos x="6" y="126"/>
                    </a:cxn>
                    <a:cxn ang="0">
                      <a:pos x="17" y="149"/>
                    </a:cxn>
                    <a:cxn ang="0">
                      <a:pos x="34" y="176"/>
                    </a:cxn>
                    <a:cxn ang="0">
                      <a:pos x="30" y="195"/>
                    </a:cxn>
                    <a:cxn ang="0">
                      <a:pos x="13" y="216"/>
                    </a:cxn>
                    <a:cxn ang="0">
                      <a:pos x="6" y="236"/>
                    </a:cxn>
                    <a:cxn ang="0">
                      <a:pos x="19" y="259"/>
                    </a:cxn>
                    <a:cxn ang="0">
                      <a:pos x="30" y="278"/>
                    </a:cxn>
                    <a:cxn ang="0">
                      <a:pos x="30" y="301"/>
                    </a:cxn>
                    <a:cxn ang="0">
                      <a:pos x="12" y="322"/>
                    </a:cxn>
                    <a:cxn ang="0">
                      <a:pos x="0" y="349"/>
                    </a:cxn>
                    <a:cxn ang="0">
                      <a:pos x="13" y="372"/>
                    </a:cxn>
                    <a:cxn ang="0">
                      <a:pos x="33" y="396"/>
                    </a:cxn>
                    <a:cxn ang="0">
                      <a:pos x="33" y="431"/>
                    </a:cxn>
                    <a:cxn ang="0">
                      <a:pos x="19" y="455"/>
                    </a:cxn>
                    <a:cxn ang="0">
                      <a:pos x="21" y="473"/>
                    </a:cxn>
                    <a:cxn ang="0">
                      <a:pos x="42" y="499"/>
                    </a:cxn>
                    <a:cxn ang="0">
                      <a:pos x="107" y="573"/>
                    </a:cxn>
                    <a:cxn ang="0">
                      <a:pos x="166" y="629"/>
                    </a:cxn>
                    <a:cxn ang="0">
                      <a:pos x="217" y="660"/>
                    </a:cxn>
                    <a:cxn ang="0">
                      <a:pos x="313" y="701"/>
                    </a:cxn>
                    <a:cxn ang="0">
                      <a:pos x="401" y="716"/>
                    </a:cxn>
                    <a:cxn ang="0">
                      <a:pos x="523" y="716"/>
                    </a:cxn>
                    <a:cxn ang="0">
                      <a:pos x="625" y="706"/>
                    </a:cxn>
                    <a:cxn ang="0">
                      <a:pos x="697" y="685"/>
                    </a:cxn>
                    <a:cxn ang="0">
                      <a:pos x="744" y="659"/>
                    </a:cxn>
                    <a:cxn ang="0">
                      <a:pos x="778" y="629"/>
                    </a:cxn>
                    <a:cxn ang="0">
                      <a:pos x="874" y="493"/>
                    </a:cxn>
                    <a:cxn ang="0">
                      <a:pos x="894" y="448"/>
                    </a:cxn>
                    <a:cxn ang="0">
                      <a:pos x="895" y="427"/>
                    </a:cxn>
                    <a:cxn ang="0">
                      <a:pos x="882" y="406"/>
                    </a:cxn>
                    <a:cxn ang="0">
                      <a:pos x="882" y="381"/>
                    </a:cxn>
                    <a:cxn ang="0">
                      <a:pos x="894" y="362"/>
                    </a:cxn>
                    <a:cxn ang="0">
                      <a:pos x="908" y="341"/>
                    </a:cxn>
                    <a:cxn ang="0">
                      <a:pos x="912" y="316"/>
                    </a:cxn>
                    <a:cxn ang="0">
                      <a:pos x="900" y="295"/>
                    </a:cxn>
                    <a:cxn ang="0">
                      <a:pos x="886" y="275"/>
                    </a:cxn>
                    <a:cxn ang="0">
                      <a:pos x="886" y="254"/>
                    </a:cxn>
                    <a:cxn ang="0">
                      <a:pos x="904" y="229"/>
                    </a:cxn>
                    <a:cxn ang="0">
                      <a:pos x="908" y="202"/>
                    </a:cxn>
                    <a:cxn ang="0">
                      <a:pos x="894" y="176"/>
                    </a:cxn>
                    <a:cxn ang="0">
                      <a:pos x="886" y="155"/>
                    </a:cxn>
                    <a:cxn ang="0">
                      <a:pos x="895" y="130"/>
                    </a:cxn>
                    <a:cxn ang="0">
                      <a:pos x="908" y="113"/>
                    </a:cxn>
                    <a:cxn ang="0">
                      <a:pos x="913" y="88"/>
                    </a:cxn>
                    <a:cxn ang="0">
                      <a:pos x="903" y="67"/>
                    </a:cxn>
                    <a:cxn ang="0">
                      <a:pos x="890" y="42"/>
                    </a:cxn>
                    <a:cxn ang="0">
                      <a:pos x="894" y="18"/>
                    </a:cxn>
                    <a:cxn ang="0">
                      <a:pos x="26" y="0"/>
                    </a:cxn>
                  </a:cxnLst>
                  <a:rect l="txL" t="txT" r="txR" b="txB"/>
                  <a:pathLst>
                    <a:path w="913" h="718">
                      <a:moveTo>
                        <a:pt x="26" y="0"/>
                      </a:moveTo>
                      <a:lnTo>
                        <a:pt x="21" y="20"/>
                      </a:lnTo>
                      <a:lnTo>
                        <a:pt x="23" y="29"/>
                      </a:lnTo>
                      <a:lnTo>
                        <a:pt x="25" y="38"/>
                      </a:lnTo>
                      <a:lnTo>
                        <a:pt x="26" y="59"/>
                      </a:lnTo>
                      <a:lnTo>
                        <a:pt x="23" y="73"/>
                      </a:lnTo>
                      <a:lnTo>
                        <a:pt x="17" y="86"/>
                      </a:lnTo>
                      <a:lnTo>
                        <a:pt x="12" y="96"/>
                      </a:lnTo>
                      <a:lnTo>
                        <a:pt x="6" y="113"/>
                      </a:lnTo>
                      <a:lnTo>
                        <a:pt x="6" y="126"/>
                      </a:lnTo>
                      <a:lnTo>
                        <a:pt x="12" y="138"/>
                      </a:lnTo>
                      <a:lnTo>
                        <a:pt x="17" y="149"/>
                      </a:lnTo>
                      <a:lnTo>
                        <a:pt x="29" y="162"/>
                      </a:lnTo>
                      <a:lnTo>
                        <a:pt x="34" y="176"/>
                      </a:lnTo>
                      <a:lnTo>
                        <a:pt x="34" y="185"/>
                      </a:lnTo>
                      <a:lnTo>
                        <a:pt x="30" y="195"/>
                      </a:lnTo>
                      <a:lnTo>
                        <a:pt x="21" y="204"/>
                      </a:lnTo>
                      <a:lnTo>
                        <a:pt x="13" y="216"/>
                      </a:lnTo>
                      <a:lnTo>
                        <a:pt x="8" y="225"/>
                      </a:lnTo>
                      <a:lnTo>
                        <a:pt x="6" y="236"/>
                      </a:lnTo>
                      <a:lnTo>
                        <a:pt x="12" y="248"/>
                      </a:lnTo>
                      <a:lnTo>
                        <a:pt x="19" y="259"/>
                      </a:lnTo>
                      <a:lnTo>
                        <a:pt x="26" y="269"/>
                      </a:lnTo>
                      <a:lnTo>
                        <a:pt x="30" y="278"/>
                      </a:lnTo>
                      <a:lnTo>
                        <a:pt x="34" y="288"/>
                      </a:lnTo>
                      <a:lnTo>
                        <a:pt x="30" y="301"/>
                      </a:lnTo>
                      <a:lnTo>
                        <a:pt x="21" y="313"/>
                      </a:lnTo>
                      <a:lnTo>
                        <a:pt x="12" y="322"/>
                      </a:lnTo>
                      <a:lnTo>
                        <a:pt x="2" y="337"/>
                      </a:lnTo>
                      <a:lnTo>
                        <a:pt x="0" y="349"/>
                      </a:lnTo>
                      <a:lnTo>
                        <a:pt x="4" y="362"/>
                      </a:lnTo>
                      <a:lnTo>
                        <a:pt x="13" y="372"/>
                      </a:lnTo>
                      <a:lnTo>
                        <a:pt x="23" y="383"/>
                      </a:lnTo>
                      <a:lnTo>
                        <a:pt x="33" y="396"/>
                      </a:lnTo>
                      <a:lnTo>
                        <a:pt x="38" y="414"/>
                      </a:lnTo>
                      <a:lnTo>
                        <a:pt x="33" y="431"/>
                      </a:lnTo>
                      <a:lnTo>
                        <a:pt x="23" y="444"/>
                      </a:lnTo>
                      <a:lnTo>
                        <a:pt x="19" y="455"/>
                      </a:lnTo>
                      <a:lnTo>
                        <a:pt x="19" y="466"/>
                      </a:lnTo>
                      <a:lnTo>
                        <a:pt x="21" y="473"/>
                      </a:lnTo>
                      <a:lnTo>
                        <a:pt x="29" y="484"/>
                      </a:lnTo>
                      <a:lnTo>
                        <a:pt x="42" y="499"/>
                      </a:lnTo>
                      <a:lnTo>
                        <a:pt x="64" y="528"/>
                      </a:lnTo>
                      <a:lnTo>
                        <a:pt x="107" y="573"/>
                      </a:lnTo>
                      <a:lnTo>
                        <a:pt x="144" y="609"/>
                      </a:lnTo>
                      <a:lnTo>
                        <a:pt x="166" y="629"/>
                      </a:lnTo>
                      <a:lnTo>
                        <a:pt x="190" y="643"/>
                      </a:lnTo>
                      <a:lnTo>
                        <a:pt x="217" y="660"/>
                      </a:lnTo>
                      <a:lnTo>
                        <a:pt x="255" y="681"/>
                      </a:lnTo>
                      <a:lnTo>
                        <a:pt x="313" y="701"/>
                      </a:lnTo>
                      <a:lnTo>
                        <a:pt x="356" y="710"/>
                      </a:lnTo>
                      <a:lnTo>
                        <a:pt x="401" y="716"/>
                      </a:lnTo>
                      <a:lnTo>
                        <a:pt x="460" y="718"/>
                      </a:lnTo>
                      <a:lnTo>
                        <a:pt x="523" y="716"/>
                      </a:lnTo>
                      <a:lnTo>
                        <a:pt x="578" y="714"/>
                      </a:lnTo>
                      <a:lnTo>
                        <a:pt x="625" y="706"/>
                      </a:lnTo>
                      <a:lnTo>
                        <a:pt x="667" y="697"/>
                      </a:lnTo>
                      <a:lnTo>
                        <a:pt x="697" y="685"/>
                      </a:lnTo>
                      <a:lnTo>
                        <a:pt x="723" y="672"/>
                      </a:lnTo>
                      <a:lnTo>
                        <a:pt x="744" y="659"/>
                      </a:lnTo>
                      <a:lnTo>
                        <a:pt x="761" y="647"/>
                      </a:lnTo>
                      <a:lnTo>
                        <a:pt x="778" y="629"/>
                      </a:lnTo>
                      <a:lnTo>
                        <a:pt x="832" y="556"/>
                      </a:lnTo>
                      <a:lnTo>
                        <a:pt x="874" y="493"/>
                      </a:lnTo>
                      <a:lnTo>
                        <a:pt x="890" y="461"/>
                      </a:lnTo>
                      <a:lnTo>
                        <a:pt x="894" y="448"/>
                      </a:lnTo>
                      <a:lnTo>
                        <a:pt x="895" y="438"/>
                      </a:lnTo>
                      <a:lnTo>
                        <a:pt x="895" y="427"/>
                      </a:lnTo>
                      <a:lnTo>
                        <a:pt x="887" y="414"/>
                      </a:lnTo>
                      <a:lnTo>
                        <a:pt x="882" y="406"/>
                      </a:lnTo>
                      <a:lnTo>
                        <a:pt x="879" y="394"/>
                      </a:lnTo>
                      <a:lnTo>
                        <a:pt x="882" y="381"/>
                      </a:lnTo>
                      <a:lnTo>
                        <a:pt x="887" y="372"/>
                      </a:lnTo>
                      <a:lnTo>
                        <a:pt x="894" y="362"/>
                      </a:lnTo>
                      <a:lnTo>
                        <a:pt x="900" y="352"/>
                      </a:lnTo>
                      <a:lnTo>
                        <a:pt x="908" y="341"/>
                      </a:lnTo>
                      <a:lnTo>
                        <a:pt x="913" y="330"/>
                      </a:lnTo>
                      <a:lnTo>
                        <a:pt x="912" y="316"/>
                      </a:lnTo>
                      <a:lnTo>
                        <a:pt x="907" y="305"/>
                      </a:lnTo>
                      <a:lnTo>
                        <a:pt x="900" y="295"/>
                      </a:lnTo>
                      <a:lnTo>
                        <a:pt x="894" y="286"/>
                      </a:lnTo>
                      <a:lnTo>
                        <a:pt x="886" y="275"/>
                      </a:lnTo>
                      <a:lnTo>
                        <a:pt x="883" y="263"/>
                      </a:lnTo>
                      <a:lnTo>
                        <a:pt x="886" y="254"/>
                      </a:lnTo>
                      <a:lnTo>
                        <a:pt x="895" y="240"/>
                      </a:lnTo>
                      <a:lnTo>
                        <a:pt x="904" y="229"/>
                      </a:lnTo>
                      <a:lnTo>
                        <a:pt x="908" y="217"/>
                      </a:lnTo>
                      <a:lnTo>
                        <a:pt x="908" y="202"/>
                      </a:lnTo>
                      <a:lnTo>
                        <a:pt x="903" y="187"/>
                      </a:lnTo>
                      <a:lnTo>
                        <a:pt x="894" y="176"/>
                      </a:lnTo>
                      <a:lnTo>
                        <a:pt x="890" y="168"/>
                      </a:lnTo>
                      <a:lnTo>
                        <a:pt x="886" y="155"/>
                      </a:lnTo>
                      <a:lnTo>
                        <a:pt x="887" y="141"/>
                      </a:lnTo>
                      <a:lnTo>
                        <a:pt x="895" y="130"/>
                      </a:lnTo>
                      <a:lnTo>
                        <a:pt x="900" y="122"/>
                      </a:lnTo>
                      <a:lnTo>
                        <a:pt x="908" y="113"/>
                      </a:lnTo>
                      <a:lnTo>
                        <a:pt x="912" y="101"/>
                      </a:lnTo>
                      <a:lnTo>
                        <a:pt x="913" y="88"/>
                      </a:lnTo>
                      <a:lnTo>
                        <a:pt x="911" y="80"/>
                      </a:lnTo>
                      <a:lnTo>
                        <a:pt x="903" y="67"/>
                      </a:lnTo>
                      <a:lnTo>
                        <a:pt x="895" y="56"/>
                      </a:lnTo>
                      <a:lnTo>
                        <a:pt x="890" y="42"/>
                      </a:lnTo>
                      <a:lnTo>
                        <a:pt x="890" y="29"/>
                      </a:lnTo>
                      <a:lnTo>
                        <a:pt x="894" y="18"/>
                      </a:lnTo>
                      <a:lnTo>
                        <a:pt x="891" y="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9291" name="Freeform 79"/>
                <p:cNvSpPr>
                  <a:spLocks noChangeAspect="1"/>
                </p:cNvSpPr>
                <p:nvPr/>
              </p:nvSpPr>
              <p:spPr>
                <a:xfrm>
                  <a:off x="516" y="2157"/>
                  <a:ext cx="105" cy="74"/>
                </a:xfrm>
                <a:custGeom>
                  <a:avLst/>
                  <a:gdLst>
                    <a:gd name="txL" fmla="*/ 0 w 113"/>
                    <a:gd name="txT" fmla="*/ 0 h 99"/>
                    <a:gd name="txR" fmla="*/ 113 w 113"/>
                    <a:gd name="txB" fmla="*/ 99 h 99"/>
                  </a:gdLst>
                  <a:ahLst/>
                  <a:cxnLst>
                    <a:cxn ang="0">
                      <a:pos x="6" y="0"/>
                    </a:cxn>
                    <a:cxn ang="0">
                      <a:pos x="13" y="13"/>
                    </a:cxn>
                    <a:cxn ang="0">
                      <a:pos x="24" y="26"/>
                    </a:cxn>
                    <a:cxn ang="0">
                      <a:pos x="44" y="43"/>
                    </a:cxn>
                    <a:cxn ang="0">
                      <a:pos x="68" y="57"/>
                    </a:cxn>
                    <a:cxn ang="0">
                      <a:pos x="91" y="66"/>
                    </a:cxn>
                    <a:cxn ang="0">
                      <a:pos x="113" y="72"/>
                    </a:cxn>
                    <a:cxn ang="0">
                      <a:pos x="104" y="89"/>
                    </a:cxn>
                    <a:cxn ang="0">
                      <a:pos x="75" y="85"/>
                    </a:cxn>
                    <a:cxn ang="0">
                      <a:pos x="44" y="87"/>
                    </a:cxn>
                    <a:cxn ang="0">
                      <a:pos x="24" y="99"/>
                    </a:cxn>
                    <a:cxn ang="0">
                      <a:pos x="28" y="89"/>
                    </a:cxn>
                    <a:cxn ang="0">
                      <a:pos x="27" y="78"/>
                    </a:cxn>
                    <a:cxn ang="0">
                      <a:pos x="20" y="62"/>
                    </a:cxn>
                    <a:cxn ang="0">
                      <a:pos x="11" y="49"/>
                    </a:cxn>
                    <a:cxn ang="0">
                      <a:pos x="2" y="34"/>
                    </a:cxn>
                    <a:cxn ang="0">
                      <a:pos x="0" y="17"/>
                    </a:cxn>
                    <a:cxn ang="0">
                      <a:pos x="6" y="0"/>
                    </a:cxn>
                  </a:cxnLst>
                  <a:rect l="txL" t="txT" r="txR" b="txB"/>
                  <a:pathLst>
                    <a:path w="113" h="99">
                      <a:moveTo>
                        <a:pt x="6" y="0"/>
                      </a:moveTo>
                      <a:lnTo>
                        <a:pt x="13" y="13"/>
                      </a:lnTo>
                      <a:lnTo>
                        <a:pt x="24" y="26"/>
                      </a:lnTo>
                      <a:lnTo>
                        <a:pt x="44" y="43"/>
                      </a:lnTo>
                      <a:lnTo>
                        <a:pt x="68" y="57"/>
                      </a:lnTo>
                      <a:lnTo>
                        <a:pt x="91" y="66"/>
                      </a:lnTo>
                      <a:lnTo>
                        <a:pt x="113" y="72"/>
                      </a:lnTo>
                      <a:lnTo>
                        <a:pt x="104" y="89"/>
                      </a:lnTo>
                      <a:lnTo>
                        <a:pt x="75" y="85"/>
                      </a:lnTo>
                      <a:lnTo>
                        <a:pt x="44" y="87"/>
                      </a:lnTo>
                      <a:lnTo>
                        <a:pt x="24" y="99"/>
                      </a:lnTo>
                      <a:lnTo>
                        <a:pt x="28" y="89"/>
                      </a:lnTo>
                      <a:lnTo>
                        <a:pt x="27" y="78"/>
                      </a:lnTo>
                      <a:lnTo>
                        <a:pt x="20" y="62"/>
                      </a:lnTo>
                      <a:lnTo>
                        <a:pt x="11" y="49"/>
                      </a:lnTo>
                      <a:lnTo>
                        <a:pt x="2" y="34"/>
                      </a:lnTo>
                      <a:lnTo>
                        <a:pt x="0" y="17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9292" name="Freeform 80"/>
                <p:cNvSpPr>
                  <a:spLocks noChangeAspect="1"/>
                </p:cNvSpPr>
                <p:nvPr/>
              </p:nvSpPr>
              <p:spPr>
                <a:xfrm>
                  <a:off x="518" y="2249"/>
                  <a:ext cx="138" cy="62"/>
                </a:xfrm>
                <a:custGeom>
                  <a:avLst/>
                  <a:gdLst>
                    <a:gd name="txL" fmla="*/ 0 w 149"/>
                    <a:gd name="txT" fmla="*/ 0 h 84"/>
                    <a:gd name="txR" fmla="*/ 149 w 149"/>
                    <a:gd name="txB" fmla="*/ 84 h 84"/>
                  </a:gdLst>
                  <a:ahLst/>
                  <a:cxnLst>
                    <a:cxn ang="0">
                      <a:pos x="0" y="10"/>
                    </a:cxn>
                    <a:cxn ang="0">
                      <a:pos x="4" y="0"/>
                    </a:cxn>
                    <a:cxn ang="0">
                      <a:pos x="9" y="10"/>
                    </a:cxn>
                    <a:cxn ang="0">
                      <a:pos x="21" y="15"/>
                    </a:cxn>
                    <a:cxn ang="0">
                      <a:pos x="42" y="25"/>
                    </a:cxn>
                    <a:cxn ang="0">
                      <a:pos x="64" y="31"/>
                    </a:cxn>
                    <a:cxn ang="0">
                      <a:pos x="98" y="38"/>
                    </a:cxn>
                    <a:cxn ang="0">
                      <a:pos x="137" y="44"/>
                    </a:cxn>
                    <a:cxn ang="0">
                      <a:pos x="149" y="80"/>
                    </a:cxn>
                    <a:cxn ang="0">
                      <a:pos x="106" y="69"/>
                    </a:cxn>
                    <a:cxn ang="0">
                      <a:pos x="72" y="65"/>
                    </a:cxn>
                    <a:cxn ang="0">
                      <a:pos x="45" y="71"/>
                    </a:cxn>
                    <a:cxn ang="0">
                      <a:pos x="25" y="84"/>
                    </a:cxn>
                    <a:cxn ang="0">
                      <a:pos x="25" y="73"/>
                    </a:cxn>
                    <a:cxn ang="0">
                      <a:pos x="25" y="63"/>
                    </a:cxn>
                    <a:cxn ang="0">
                      <a:pos x="21" y="52"/>
                    </a:cxn>
                    <a:cxn ang="0">
                      <a:pos x="9" y="36"/>
                    </a:cxn>
                    <a:cxn ang="0">
                      <a:pos x="0" y="23"/>
                    </a:cxn>
                    <a:cxn ang="0">
                      <a:pos x="0" y="10"/>
                    </a:cxn>
                  </a:cxnLst>
                  <a:rect l="txL" t="txT" r="txR" b="txB"/>
                  <a:pathLst>
                    <a:path w="149" h="84">
                      <a:moveTo>
                        <a:pt x="0" y="10"/>
                      </a:moveTo>
                      <a:lnTo>
                        <a:pt x="4" y="0"/>
                      </a:lnTo>
                      <a:lnTo>
                        <a:pt x="9" y="10"/>
                      </a:lnTo>
                      <a:lnTo>
                        <a:pt x="21" y="15"/>
                      </a:lnTo>
                      <a:lnTo>
                        <a:pt x="42" y="25"/>
                      </a:lnTo>
                      <a:lnTo>
                        <a:pt x="64" y="31"/>
                      </a:lnTo>
                      <a:lnTo>
                        <a:pt x="98" y="38"/>
                      </a:lnTo>
                      <a:lnTo>
                        <a:pt x="137" y="44"/>
                      </a:lnTo>
                      <a:lnTo>
                        <a:pt x="149" y="80"/>
                      </a:lnTo>
                      <a:lnTo>
                        <a:pt x="106" y="69"/>
                      </a:lnTo>
                      <a:lnTo>
                        <a:pt x="72" y="65"/>
                      </a:lnTo>
                      <a:lnTo>
                        <a:pt x="45" y="71"/>
                      </a:lnTo>
                      <a:lnTo>
                        <a:pt x="25" y="84"/>
                      </a:lnTo>
                      <a:lnTo>
                        <a:pt x="25" y="73"/>
                      </a:lnTo>
                      <a:lnTo>
                        <a:pt x="25" y="63"/>
                      </a:lnTo>
                      <a:lnTo>
                        <a:pt x="21" y="52"/>
                      </a:lnTo>
                      <a:lnTo>
                        <a:pt x="9" y="36"/>
                      </a:lnTo>
                      <a:lnTo>
                        <a:pt x="0" y="23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9293" name="Freeform 81"/>
                <p:cNvSpPr>
                  <a:spLocks noChangeAspect="1"/>
                </p:cNvSpPr>
                <p:nvPr/>
              </p:nvSpPr>
              <p:spPr>
                <a:xfrm>
                  <a:off x="512" y="2326"/>
                  <a:ext cx="163" cy="78"/>
                </a:xfrm>
                <a:custGeom>
                  <a:avLst/>
                  <a:gdLst>
                    <a:gd name="txL" fmla="*/ 0 w 175"/>
                    <a:gd name="txT" fmla="*/ 0 h 104"/>
                    <a:gd name="txR" fmla="*/ 175 w 175"/>
                    <a:gd name="txB" fmla="*/ 104 h 104"/>
                  </a:gdLst>
                  <a:ahLst/>
                  <a:cxnLst>
                    <a:cxn ang="0">
                      <a:pos x="2" y="13"/>
                    </a:cxn>
                    <a:cxn ang="0">
                      <a:pos x="10" y="0"/>
                    </a:cxn>
                    <a:cxn ang="0">
                      <a:pos x="21" y="17"/>
                    </a:cxn>
                    <a:cxn ang="0">
                      <a:pos x="32" y="25"/>
                    </a:cxn>
                    <a:cxn ang="0">
                      <a:pos x="45" y="34"/>
                    </a:cxn>
                    <a:cxn ang="0">
                      <a:pos x="69" y="42"/>
                    </a:cxn>
                    <a:cxn ang="0">
                      <a:pos x="96" y="49"/>
                    </a:cxn>
                    <a:cxn ang="0">
                      <a:pos x="126" y="59"/>
                    </a:cxn>
                    <a:cxn ang="0">
                      <a:pos x="167" y="72"/>
                    </a:cxn>
                    <a:cxn ang="0">
                      <a:pos x="175" y="104"/>
                    </a:cxn>
                    <a:cxn ang="0">
                      <a:pos x="133" y="87"/>
                    </a:cxn>
                    <a:cxn ang="0">
                      <a:pos x="103" y="76"/>
                    </a:cxn>
                    <a:cxn ang="0">
                      <a:pos x="78" y="72"/>
                    </a:cxn>
                    <a:cxn ang="0">
                      <a:pos x="58" y="72"/>
                    </a:cxn>
                    <a:cxn ang="0">
                      <a:pos x="48" y="80"/>
                    </a:cxn>
                    <a:cxn ang="0">
                      <a:pos x="36" y="91"/>
                    </a:cxn>
                    <a:cxn ang="0">
                      <a:pos x="34" y="78"/>
                    </a:cxn>
                    <a:cxn ang="0">
                      <a:pos x="21" y="59"/>
                    </a:cxn>
                    <a:cxn ang="0">
                      <a:pos x="10" y="45"/>
                    </a:cxn>
                    <a:cxn ang="0">
                      <a:pos x="0" y="31"/>
                    </a:cxn>
                    <a:cxn ang="0">
                      <a:pos x="2" y="13"/>
                    </a:cxn>
                  </a:cxnLst>
                  <a:rect l="txL" t="txT" r="txR" b="txB"/>
                  <a:pathLst>
                    <a:path w="175" h="104">
                      <a:moveTo>
                        <a:pt x="2" y="13"/>
                      </a:moveTo>
                      <a:lnTo>
                        <a:pt x="10" y="0"/>
                      </a:lnTo>
                      <a:lnTo>
                        <a:pt x="21" y="17"/>
                      </a:lnTo>
                      <a:lnTo>
                        <a:pt x="32" y="25"/>
                      </a:lnTo>
                      <a:lnTo>
                        <a:pt x="45" y="34"/>
                      </a:lnTo>
                      <a:lnTo>
                        <a:pt x="69" y="42"/>
                      </a:lnTo>
                      <a:lnTo>
                        <a:pt x="96" y="49"/>
                      </a:lnTo>
                      <a:lnTo>
                        <a:pt x="126" y="59"/>
                      </a:lnTo>
                      <a:lnTo>
                        <a:pt x="167" y="72"/>
                      </a:lnTo>
                      <a:lnTo>
                        <a:pt x="175" y="104"/>
                      </a:lnTo>
                      <a:lnTo>
                        <a:pt x="133" y="87"/>
                      </a:lnTo>
                      <a:lnTo>
                        <a:pt x="103" y="76"/>
                      </a:lnTo>
                      <a:lnTo>
                        <a:pt x="78" y="72"/>
                      </a:lnTo>
                      <a:lnTo>
                        <a:pt x="58" y="72"/>
                      </a:lnTo>
                      <a:lnTo>
                        <a:pt x="48" y="80"/>
                      </a:lnTo>
                      <a:lnTo>
                        <a:pt x="36" y="91"/>
                      </a:lnTo>
                      <a:lnTo>
                        <a:pt x="34" y="78"/>
                      </a:lnTo>
                      <a:lnTo>
                        <a:pt x="21" y="59"/>
                      </a:lnTo>
                      <a:lnTo>
                        <a:pt x="10" y="45"/>
                      </a:lnTo>
                      <a:lnTo>
                        <a:pt x="0" y="31"/>
                      </a:lnTo>
                      <a:lnTo>
                        <a:pt x="2" y="13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9294" name="Freeform 82"/>
                <p:cNvSpPr>
                  <a:spLocks noChangeAspect="1"/>
                </p:cNvSpPr>
                <p:nvPr/>
              </p:nvSpPr>
              <p:spPr>
                <a:xfrm>
                  <a:off x="529" y="2411"/>
                  <a:ext cx="193" cy="171"/>
                </a:xfrm>
                <a:custGeom>
                  <a:avLst/>
                  <a:gdLst>
                    <a:gd name="txL" fmla="*/ 0 w 208"/>
                    <a:gd name="txT" fmla="*/ 0 h 230"/>
                    <a:gd name="txR" fmla="*/ 208 w 208"/>
                    <a:gd name="txB" fmla="*/ 230 h 230"/>
                  </a:gdLst>
                  <a:ahLst/>
                  <a:cxnLst>
                    <a:cxn ang="0">
                      <a:pos x="2" y="35"/>
                    </a:cxn>
                    <a:cxn ang="0">
                      <a:pos x="0" y="21"/>
                    </a:cxn>
                    <a:cxn ang="0">
                      <a:pos x="0" y="11"/>
                    </a:cxn>
                    <a:cxn ang="0">
                      <a:pos x="8" y="0"/>
                    </a:cxn>
                    <a:cxn ang="0">
                      <a:pos x="22" y="17"/>
                    </a:cxn>
                    <a:cxn ang="0">
                      <a:pos x="47" y="32"/>
                    </a:cxn>
                    <a:cxn ang="0">
                      <a:pos x="72" y="44"/>
                    </a:cxn>
                    <a:cxn ang="0">
                      <a:pos x="106" y="55"/>
                    </a:cxn>
                    <a:cxn ang="0">
                      <a:pos x="156" y="65"/>
                    </a:cxn>
                    <a:cxn ang="0">
                      <a:pos x="166" y="91"/>
                    </a:cxn>
                    <a:cxn ang="0">
                      <a:pos x="140" y="84"/>
                    </a:cxn>
                    <a:cxn ang="0">
                      <a:pos x="114" y="80"/>
                    </a:cxn>
                    <a:cxn ang="0">
                      <a:pos x="101" y="82"/>
                    </a:cxn>
                    <a:cxn ang="0">
                      <a:pos x="97" y="95"/>
                    </a:cxn>
                    <a:cxn ang="0">
                      <a:pos x="105" y="112"/>
                    </a:cxn>
                    <a:cxn ang="0">
                      <a:pos x="115" y="128"/>
                    </a:cxn>
                    <a:cxn ang="0">
                      <a:pos x="136" y="153"/>
                    </a:cxn>
                    <a:cxn ang="0">
                      <a:pos x="166" y="179"/>
                    </a:cxn>
                    <a:cxn ang="0">
                      <a:pos x="208" y="209"/>
                    </a:cxn>
                    <a:cxn ang="0">
                      <a:pos x="208" y="230"/>
                    </a:cxn>
                    <a:cxn ang="0">
                      <a:pos x="190" y="219"/>
                    </a:cxn>
                    <a:cxn ang="0">
                      <a:pos x="166" y="205"/>
                    </a:cxn>
                    <a:cxn ang="0">
                      <a:pos x="132" y="179"/>
                    </a:cxn>
                    <a:cxn ang="0">
                      <a:pos x="105" y="150"/>
                    </a:cxn>
                    <a:cxn ang="0">
                      <a:pos x="80" y="128"/>
                    </a:cxn>
                    <a:cxn ang="0">
                      <a:pos x="56" y="101"/>
                    </a:cxn>
                    <a:cxn ang="0">
                      <a:pos x="36" y="78"/>
                    </a:cxn>
                    <a:cxn ang="0">
                      <a:pos x="15" y="57"/>
                    </a:cxn>
                    <a:cxn ang="0">
                      <a:pos x="2" y="35"/>
                    </a:cxn>
                  </a:cxnLst>
                  <a:rect l="txL" t="txT" r="txR" b="txB"/>
                  <a:pathLst>
                    <a:path w="208" h="230">
                      <a:moveTo>
                        <a:pt x="2" y="35"/>
                      </a:moveTo>
                      <a:lnTo>
                        <a:pt x="0" y="21"/>
                      </a:lnTo>
                      <a:lnTo>
                        <a:pt x="0" y="11"/>
                      </a:lnTo>
                      <a:lnTo>
                        <a:pt x="8" y="0"/>
                      </a:lnTo>
                      <a:lnTo>
                        <a:pt x="22" y="17"/>
                      </a:lnTo>
                      <a:lnTo>
                        <a:pt x="47" y="32"/>
                      </a:lnTo>
                      <a:lnTo>
                        <a:pt x="72" y="44"/>
                      </a:lnTo>
                      <a:lnTo>
                        <a:pt x="106" y="55"/>
                      </a:lnTo>
                      <a:lnTo>
                        <a:pt x="156" y="65"/>
                      </a:lnTo>
                      <a:lnTo>
                        <a:pt x="166" y="91"/>
                      </a:lnTo>
                      <a:lnTo>
                        <a:pt x="140" y="84"/>
                      </a:lnTo>
                      <a:lnTo>
                        <a:pt x="114" y="80"/>
                      </a:lnTo>
                      <a:lnTo>
                        <a:pt x="101" y="82"/>
                      </a:lnTo>
                      <a:lnTo>
                        <a:pt x="97" y="95"/>
                      </a:lnTo>
                      <a:lnTo>
                        <a:pt x="105" y="112"/>
                      </a:lnTo>
                      <a:lnTo>
                        <a:pt x="115" y="128"/>
                      </a:lnTo>
                      <a:lnTo>
                        <a:pt x="136" y="153"/>
                      </a:lnTo>
                      <a:lnTo>
                        <a:pt x="166" y="179"/>
                      </a:lnTo>
                      <a:lnTo>
                        <a:pt x="208" y="209"/>
                      </a:lnTo>
                      <a:lnTo>
                        <a:pt x="208" y="230"/>
                      </a:lnTo>
                      <a:lnTo>
                        <a:pt x="190" y="219"/>
                      </a:lnTo>
                      <a:lnTo>
                        <a:pt x="166" y="205"/>
                      </a:lnTo>
                      <a:lnTo>
                        <a:pt x="132" y="179"/>
                      </a:lnTo>
                      <a:lnTo>
                        <a:pt x="105" y="150"/>
                      </a:lnTo>
                      <a:lnTo>
                        <a:pt x="80" y="128"/>
                      </a:lnTo>
                      <a:lnTo>
                        <a:pt x="56" y="101"/>
                      </a:lnTo>
                      <a:lnTo>
                        <a:pt x="36" y="78"/>
                      </a:lnTo>
                      <a:lnTo>
                        <a:pt x="15" y="57"/>
                      </a:lnTo>
                      <a:lnTo>
                        <a:pt x="2" y="35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9295" name="Freeform 83"/>
                <p:cNvSpPr>
                  <a:spLocks noChangeAspect="1"/>
                </p:cNvSpPr>
                <p:nvPr/>
              </p:nvSpPr>
              <p:spPr>
                <a:xfrm>
                  <a:off x="533" y="2105"/>
                  <a:ext cx="79" cy="51"/>
                </a:xfrm>
                <a:custGeom>
                  <a:avLst/>
                  <a:gdLst>
                    <a:gd name="txL" fmla="*/ 0 w 86"/>
                    <a:gd name="txT" fmla="*/ 0 h 69"/>
                    <a:gd name="txR" fmla="*/ 86 w 86"/>
                    <a:gd name="txB" fmla="*/ 69 h 69"/>
                  </a:gdLst>
                  <a:ahLst/>
                  <a:cxnLst>
                    <a:cxn ang="0">
                      <a:pos x="0" y="0"/>
                    </a:cxn>
                    <a:cxn ang="0">
                      <a:pos x="11" y="10"/>
                    </a:cxn>
                    <a:cxn ang="0">
                      <a:pos x="25" y="21"/>
                    </a:cxn>
                    <a:cxn ang="0">
                      <a:pos x="42" y="33"/>
                    </a:cxn>
                    <a:cxn ang="0">
                      <a:pos x="60" y="44"/>
                    </a:cxn>
                    <a:cxn ang="0">
                      <a:pos x="77" y="54"/>
                    </a:cxn>
                    <a:cxn ang="0">
                      <a:pos x="86" y="61"/>
                    </a:cxn>
                    <a:cxn ang="0">
                      <a:pos x="65" y="69"/>
                    </a:cxn>
                    <a:cxn ang="0">
                      <a:pos x="42" y="61"/>
                    </a:cxn>
                    <a:cxn ang="0">
                      <a:pos x="18" y="52"/>
                    </a:cxn>
                    <a:cxn ang="0">
                      <a:pos x="0" y="42"/>
                    </a:cxn>
                    <a:cxn ang="0">
                      <a:pos x="1" y="33"/>
                    </a:cxn>
                    <a:cxn ang="0">
                      <a:pos x="4" y="17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86" h="69">
                      <a:moveTo>
                        <a:pt x="0" y="0"/>
                      </a:moveTo>
                      <a:lnTo>
                        <a:pt x="11" y="10"/>
                      </a:lnTo>
                      <a:lnTo>
                        <a:pt x="25" y="21"/>
                      </a:lnTo>
                      <a:lnTo>
                        <a:pt x="42" y="33"/>
                      </a:lnTo>
                      <a:lnTo>
                        <a:pt x="60" y="44"/>
                      </a:lnTo>
                      <a:lnTo>
                        <a:pt x="77" y="54"/>
                      </a:lnTo>
                      <a:lnTo>
                        <a:pt x="86" y="61"/>
                      </a:lnTo>
                      <a:lnTo>
                        <a:pt x="65" y="69"/>
                      </a:lnTo>
                      <a:lnTo>
                        <a:pt x="42" y="61"/>
                      </a:lnTo>
                      <a:lnTo>
                        <a:pt x="18" y="52"/>
                      </a:lnTo>
                      <a:lnTo>
                        <a:pt x="0" y="42"/>
                      </a:lnTo>
                      <a:lnTo>
                        <a:pt x="1" y="33"/>
                      </a:lnTo>
                      <a:lnTo>
                        <a:pt x="4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9296" name="Freeform 84"/>
                <p:cNvSpPr>
                  <a:spLocks noChangeAspect="1"/>
                </p:cNvSpPr>
                <p:nvPr/>
              </p:nvSpPr>
              <p:spPr>
                <a:xfrm>
                  <a:off x="679" y="2101"/>
                  <a:ext cx="678" cy="511"/>
                </a:xfrm>
                <a:custGeom>
                  <a:avLst/>
                  <a:gdLst>
                    <a:gd name="txL" fmla="*/ 0 w 732"/>
                    <a:gd name="txT" fmla="*/ 0 h 689"/>
                    <a:gd name="txR" fmla="*/ 732 w 732"/>
                    <a:gd name="txB" fmla="*/ 689 h 689"/>
                  </a:gdLst>
                  <a:ahLst/>
                  <a:cxnLst>
                    <a:cxn ang="0">
                      <a:pos x="348" y="158"/>
                    </a:cxn>
                    <a:cxn ang="0">
                      <a:pos x="292" y="181"/>
                    </a:cxn>
                    <a:cxn ang="0">
                      <a:pos x="175" y="200"/>
                    </a:cxn>
                    <a:cxn ang="0">
                      <a:pos x="0" y="209"/>
                    </a:cxn>
                    <a:cxn ang="0">
                      <a:pos x="205" y="244"/>
                    </a:cxn>
                    <a:cxn ang="0">
                      <a:pos x="435" y="225"/>
                    </a:cxn>
                    <a:cxn ang="0">
                      <a:pos x="597" y="177"/>
                    </a:cxn>
                    <a:cxn ang="0">
                      <a:pos x="648" y="169"/>
                    </a:cxn>
                    <a:cxn ang="0">
                      <a:pos x="625" y="208"/>
                    </a:cxn>
                    <a:cxn ang="0">
                      <a:pos x="510" y="263"/>
                    </a:cxn>
                    <a:cxn ang="0">
                      <a:pos x="304" y="308"/>
                    </a:cxn>
                    <a:cxn ang="0">
                      <a:pos x="177" y="352"/>
                    </a:cxn>
                    <a:cxn ang="0">
                      <a:pos x="411" y="347"/>
                    </a:cxn>
                    <a:cxn ang="0">
                      <a:pos x="567" y="308"/>
                    </a:cxn>
                    <a:cxn ang="0">
                      <a:pos x="659" y="276"/>
                    </a:cxn>
                    <a:cxn ang="0">
                      <a:pos x="661" y="299"/>
                    </a:cxn>
                    <a:cxn ang="0">
                      <a:pos x="584" y="354"/>
                    </a:cxn>
                    <a:cxn ang="0">
                      <a:pos x="439" y="407"/>
                    </a:cxn>
                    <a:cxn ang="0">
                      <a:pos x="237" y="444"/>
                    </a:cxn>
                    <a:cxn ang="0">
                      <a:pos x="305" y="466"/>
                    </a:cxn>
                    <a:cxn ang="0">
                      <a:pos x="482" y="458"/>
                    </a:cxn>
                    <a:cxn ang="0">
                      <a:pos x="629" y="413"/>
                    </a:cxn>
                    <a:cxn ang="0">
                      <a:pos x="642" y="430"/>
                    </a:cxn>
                    <a:cxn ang="0">
                      <a:pos x="599" y="474"/>
                    </a:cxn>
                    <a:cxn ang="0">
                      <a:pos x="489" y="521"/>
                    </a:cxn>
                    <a:cxn ang="0">
                      <a:pos x="360" y="542"/>
                    </a:cxn>
                    <a:cxn ang="0">
                      <a:pos x="166" y="546"/>
                    </a:cxn>
                    <a:cxn ang="0">
                      <a:pos x="301" y="579"/>
                    </a:cxn>
                    <a:cxn ang="0">
                      <a:pos x="427" y="580"/>
                    </a:cxn>
                    <a:cxn ang="0">
                      <a:pos x="540" y="562"/>
                    </a:cxn>
                    <a:cxn ang="0">
                      <a:pos x="589" y="565"/>
                    </a:cxn>
                    <a:cxn ang="0">
                      <a:pos x="561" y="597"/>
                    </a:cxn>
                    <a:cxn ang="0">
                      <a:pos x="495" y="622"/>
                    </a:cxn>
                    <a:cxn ang="0">
                      <a:pos x="253" y="649"/>
                    </a:cxn>
                    <a:cxn ang="0">
                      <a:pos x="453" y="663"/>
                    </a:cxn>
                    <a:cxn ang="0">
                      <a:pos x="466" y="687"/>
                    </a:cxn>
                    <a:cxn ang="0">
                      <a:pos x="542" y="664"/>
                    </a:cxn>
                    <a:cxn ang="0">
                      <a:pos x="597" y="621"/>
                    </a:cxn>
                    <a:cxn ang="0">
                      <a:pos x="709" y="453"/>
                    </a:cxn>
                    <a:cxn ang="0">
                      <a:pos x="714" y="419"/>
                    </a:cxn>
                    <a:cxn ang="0">
                      <a:pos x="698" y="386"/>
                    </a:cxn>
                    <a:cxn ang="0">
                      <a:pos x="713" y="354"/>
                    </a:cxn>
                    <a:cxn ang="0">
                      <a:pos x="732" y="322"/>
                    </a:cxn>
                    <a:cxn ang="0">
                      <a:pos x="719" y="287"/>
                    </a:cxn>
                    <a:cxn ang="0">
                      <a:pos x="702" y="255"/>
                    </a:cxn>
                    <a:cxn ang="0">
                      <a:pos x="723" y="221"/>
                    </a:cxn>
                    <a:cxn ang="0">
                      <a:pos x="722" y="179"/>
                    </a:cxn>
                    <a:cxn ang="0">
                      <a:pos x="705" y="147"/>
                    </a:cxn>
                    <a:cxn ang="0">
                      <a:pos x="719" y="114"/>
                    </a:cxn>
                    <a:cxn ang="0">
                      <a:pos x="732" y="80"/>
                    </a:cxn>
                    <a:cxn ang="0">
                      <a:pos x="714" y="48"/>
                    </a:cxn>
                    <a:cxn ang="0">
                      <a:pos x="634" y="50"/>
                    </a:cxn>
                    <a:cxn ang="0">
                      <a:pos x="475" y="105"/>
                    </a:cxn>
                    <a:cxn ang="0">
                      <a:pos x="294" y="135"/>
                    </a:cxn>
                  </a:cxnLst>
                  <a:rect l="txL" t="txT" r="txR" b="txB"/>
                  <a:pathLst>
                    <a:path w="732" h="689">
                      <a:moveTo>
                        <a:pt x="294" y="135"/>
                      </a:moveTo>
                      <a:lnTo>
                        <a:pt x="186" y="143"/>
                      </a:lnTo>
                      <a:lnTo>
                        <a:pt x="348" y="158"/>
                      </a:lnTo>
                      <a:lnTo>
                        <a:pt x="338" y="166"/>
                      </a:lnTo>
                      <a:lnTo>
                        <a:pt x="318" y="173"/>
                      </a:lnTo>
                      <a:lnTo>
                        <a:pt x="292" y="181"/>
                      </a:lnTo>
                      <a:lnTo>
                        <a:pt x="258" y="190"/>
                      </a:lnTo>
                      <a:lnTo>
                        <a:pt x="222" y="196"/>
                      </a:lnTo>
                      <a:lnTo>
                        <a:pt x="175" y="200"/>
                      </a:lnTo>
                      <a:lnTo>
                        <a:pt x="120" y="206"/>
                      </a:lnTo>
                      <a:lnTo>
                        <a:pt x="61" y="209"/>
                      </a:lnTo>
                      <a:lnTo>
                        <a:pt x="0" y="209"/>
                      </a:lnTo>
                      <a:lnTo>
                        <a:pt x="95" y="232"/>
                      </a:lnTo>
                      <a:lnTo>
                        <a:pt x="154" y="244"/>
                      </a:lnTo>
                      <a:lnTo>
                        <a:pt x="205" y="244"/>
                      </a:lnTo>
                      <a:lnTo>
                        <a:pt x="267" y="244"/>
                      </a:lnTo>
                      <a:lnTo>
                        <a:pt x="359" y="236"/>
                      </a:lnTo>
                      <a:lnTo>
                        <a:pt x="435" y="225"/>
                      </a:lnTo>
                      <a:lnTo>
                        <a:pt x="499" y="209"/>
                      </a:lnTo>
                      <a:lnTo>
                        <a:pt x="567" y="188"/>
                      </a:lnTo>
                      <a:lnTo>
                        <a:pt x="597" y="177"/>
                      </a:lnTo>
                      <a:lnTo>
                        <a:pt x="625" y="168"/>
                      </a:lnTo>
                      <a:lnTo>
                        <a:pt x="640" y="164"/>
                      </a:lnTo>
                      <a:lnTo>
                        <a:pt x="648" y="169"/>
                      </a:lnTo>
                      <a:lnTo>
                        <a:pt x="648" y="181"/>
                      </a:lnTo>
                      <a:lnTo>
                        <a:pt x="642" y="194"/>
                      </a:lnTo>
                      <a:lnTo>
                        <a:pt x="625" y="208"/>
                      </a:lnTo>
                      <a:lnTo>
                        <a:pt x="597" y="226"/>
                      </a:lnTo>
                      <a:lnTo>
                        <a:pt x="557" y="244"/>
                      </a:lnTo>
                      <a:lnTo>
                        <a:pt x="510" y="263"/>
                      </a:lnTo>
                      <a:lnTo>
                        <a:pt x="448" y="282"/>
                      </a:lnTo>
                      <a:lnTo>
                        <a:pt x="376" y="297"/>
                      </a:lnTo>
                      <a:lnTo>
                        <a:pt x="304" y="308"/>
                      </a:lnTo>
                      <a:lnTo>
                        <a:pt x="228" y="320"/>
                      </a:lnTo>
                      <a:lnTo>
                        <a:pt x="95" y="333"/>
                      </a:lnTo>
                      <a:lnTo>
                        <a:pt x="177" y="352"/>
                      </a:lnTo>
                      <a:lnTo>
                        <a:pt x="243" y="360"/>
                      </a:lnTo>
                      <a:lnTo>
                        <a:pt x="326" y="358"/>
                      </a:lnTo>
                      <a:lnTo>
                        <a:pt x="411" y="347"/>
                      </a:lnTo>
                      <a:lnTo>
                        <a:pt x="474" y="333"/>
                      </a:lnTo>
                      <a:lnTo>
                        <a:pt x="525" y="320"/>
                      </a:lnTo>
                      <a:lnTo>
                        <a:pt x="567" y="308"/>
                      </a:lnTo>
                      <a:lnTo>
                        <a:pt x="610" y="293"/>
                      </a:lnTo>
                      <a:lnTo>
                        <a:pt x="644" y="280"/>
                      </a:lnTo>
                      <a:lnTo>
                        <a:pt x="659" y="276"/>
                      </a:lnTo>
                      <a:lnTo>
                        <a:pt x="668" y="276"/>
                      </a:lnTo>
                      <a:lnTo>
                        <a:pt x="667" y="287"/>
                      </a:lnTo>
                      <a:lnTo>
                        <a:pt x="661" y="299"/>
                      </a:lnTo>
                      <a:lnTo>
                        <a:pt x="648" y="314"/>
                      </a:lnTo>
                      <a:lnTo>
                        <a:pt x="617" y="335"/>
                      </a:lnTo>
                      <a:lnTo>
                        <a:pt x="584" y="354"/>
                      </a:lnTo>
                      <a:lnTo>
                        <a:pt x="546" y="371"/>
                      </a:lnTo>
                      <a:lnTo>
                        <a:pt x="496" y="390"/>
                      </a:lnTo>
                      <a:lnTo>
                        <a:pt x="439" y="407"/>
                      </a:lnTo>
                      <a:lnTo>
                        <a:pt x="352" y="426"/>
                      </a:lnTo>
                      <a:lnTo>
                        <a:pt x="294" y="438"/>
                      </a:lnTo>
                      <a:lnTo>
                        <a:pt x="237" y="444"/>
                      </a:lnTo>
                      <a:lnTo>
                        <a:pt x="154" y="449"/>
                      </a:lnTo>
                      <a:lnTo>
                        <a:pt x="239" y="461"/>
                      </a:lnTo>
                      <a:lnTo>
                        <a:pt x="305" y="466"/>
                      </a:lnTo>
                      <a:lnTo>
                        <a:pt x="360" y="468"/>
                      </a:lnTo>
                      <a:lnTo>
                        <a:pt x="423" y="466"/>
                      </a:lnTo>
                      <a:lnTo>
                        <a:pt x="482" y="458"/>
                      </a:lnTo>
                      <a:lnTo>
                        <a:pt x="530" y="447"/>
                      </a:lnTo>
                      <a:lnTo>
                        <a:pt x="568" y="434"/>
                      </a:lnTo>
                      <a:lnTo>
                        <a:pt x="629" y="413"/>
                      </a:lnTo>
                      <a:lnTo>
                        <a:pt x="637" y="413"/>
                      </a:lnTo>
                      <a:lnTo>
                        <a:pt x="644" y="417"/>
                      </a:lnTo>
                      <a:lnTo>
                        <a:pt x="642" y="430"/>
                      </a:lnTo>
                      <a:lnTo>
                        <a:pt x="634" y="444"/>
                      </a:lnTo>
                      <a:lnTo>
                        <a:pt x="620" y="458"/>
                      </a:lnTo>
                      <a:lnTo>
                        <a:pt x="599" y="474"/>
                      </a:lnTo>
                      <a:lnTo>
                        <a:pt x="563" y="493"/>
                      </a:lnTo>
                      <a:lnTo>
                        <a:pt x="525" y="510"/>
                      </a:lnTo>
                      <a:lnTo>
                        <a:pt x="489" y="521"/>
                      </a:lnTo>
                      <a:lnTo>
                        <a:pt x="448" y="531"/>
                      </a:lnTo>
                      <a:lnTo>
                        <a:pt x="410" y="537"/>
                      </a:lnTo>
                      <a:lnTo>
                        <a:pt x="360" y="542"/>
                      </a:lnTo>
                      <a:lnTo>
                        <a:pt x="305" y="545"/>
                      </a:lnTo>
                      <a:lnTo>
                        <a:pt x="250" y="546"/>
                      </a:lnTo>
                      <a:lnTo>
                        <a:pt x="166" y="546"/>
                      </a:lnTo>
                      <a:lnTo>
                        <a:pt x="211" y="562"/>
                      </a:lnTo>
                      <a:lnTo>
                        <a:pt x="253" y="573"/>
                      </a:lnTo>
                      <a:lnTo>
                        <a:pt x="301" y="579"/>
                      </a:lnTo>
                      <a:lnTo>
                        <a:pt x="342" y="580"/>
                      </a:lnTo>
                      <a:lnTo>
                        <a:pt x="384" y="583"/>
                      </a:lnTo>
                      <a:lnTo>
                        <a:pt x="427" y="580"/>
                      </a:lnTo>
                      <a:lnTo>
                        <a:pt x="462" y="579"/>
                      </a:lnTo>
                      <a:lnTo>
                        <a:pt x="495" y="573"/>
                      </a:lnTo>
                      <a:lnTo>
                        <a:pt x="540" y="562"/>
                      </a:lnTo>
                      <a:lnTo>
                        <a:pt x="574" y="554"/>
                      </a:lnTo>
                      <a:lnTo>
                        <a:pt x="587" y="555"/>
                      </a:lnTo>
                      <a:lnTo>
                        <a:pt x="589" y="565"/>
                      </a:lnTo>
                      <a:lnTo>
                        <a:pt x="585" y="575"/>
                      </a:lnTo>
                      <a:lnTo>
                        <a:pt x="576" y="586"/>
                      </a:lnTo>
                      <a:lnTo>
                        <a:pt x="561" y="597"/>
                      </a:lnTo>
                      <a:lnTo>
                        <a:pt x="544" y="605"/>
                      </a:lnTo>
                      <a:lnTo>
                        <a:pt x="525" y="614"/>
                      </a:lnTo>
                      <a:lnTo>
                        <a:pt x="495" y="622"/>
                      </a:lnTo>
                      <a:lnTo>
                        <a:pt x="432" y="631"/>
                      </a:lnTo>
                      <a:lnTo>
                        <a:pt x="372" y="639"/>
                      </a:lnTo>
                      <a:lnTo>
                        <a:pt x="253" y="649"/>
                      </a:lnTo>
                      <a:lnTo>
                        <a:pt x="407" y="656"/>
                      </a:lnTo>
                      <a:lnTo>
                        <a:pt x="439" y="656"/>
                      </a:lnTo>
                      <a:lnTo>
                        <a:pt x="453" y="663"/>
                      </a:lnTo>
                      <a:lnTo>
                        <a:pt x="461" y="670"/>
                      </a:lnTo>
                      <a:lnTo>
                        <a:pt x="458" y="681"/>
                      </a:lnTo>
                      <a:lnTo>
                        <a:pt x="466" y="687"/>
                      </a:lnTo>
                      <a:lnTo>
                        <a:pt x="486" y="689"/>
                      </a:lnTo>
                      <a:lnTo>
                        <a:pt x="516" y="677"/>
                      </a:lnTo>
                      <a:lnTo>
                        <a:pt x="542" y="664"/>
                      </a:lnTo>
                      <a:lnTo>
                        <a:pt x="563" y="651"/>
                      </a:lnTo>
                      <a:lnTo>
                        <a:pt x="580" y="639"/>
                      </a:lnTo>
                      <a:lnTo>
                        <a:pt x="597" y="621"/>
                      </a:lnTo>
                      <a:lnTo>
                        <a:pt x="651" y="548"/>
                      </a:lnTo>
                      <a:lnTo>
                        <a:pt x="693" y="485"/>
                      </a:lnTo>
                      <a:lnTo>
                        <a:pt x="709" y="453"/>
                      </a:lnTo>
                      <a:lnTo>
                        <a:pt x="713" y="440"/>
                      </a:lnTo>
                      <a:lnTo>
                        <a:pt x="714" y="430"/>
                      </a:lnTo>
                      <a:lnTo>
                        <a:pt x="714" y="419"/>
                      </a:lnTo>
                      <a:lnTo>
                        <a:pt x="706" y="406"/>
                      </a:lnTo>
                      <a:lnTo>
                        <a:pt x="701" y="398"/>
                      </a:lnTo>
                      <a:lnTo>
                        <a:pt x="698" y="386"/>
                      </a:lnTo>
                      <a:lnTo>
                        <a:pt x="701" y="373"/>
                      </a:lnTo>
                      <a:lnTo>
                        <a:pt x="706" y="364"/>
                      </a:lnTo>
                      <a:lnTo>
                        <a:pt x="713" y="354"/>
                      </a:lnTo>
                      <a:lnTo>
                        <a:pt x="719" y="344"/>
                      </a:lnTo>
                      <a:lnTo>
                        <a:pt x="727" y="333"/>
                      </a:lnTo>
                      <a:lnTo>
                        <a:pt x="732" y="322"/>
                      </a:lnTo>
                      <a:lnTo>
                        <a:pt x="731" y="308"/>
                      </a:lnTo>
                      <a:lnTo>
                        <a:pt x="726" y="297"/>
                      </a:lnTo>
                      <a:lnTo>
                        <a:pt x="719" y="287"/>
                      </a:lnTo>
                      <a:lnTo>
                        <a:pt x="713" y="278"/>
                      </a:lnTo>
                      <a:lnTo>
                        <a:pt x="705" y="267"/>
                      </a:lnTo>
                      <a:lnTo>
                        <a:pt x="702" y="255"/>
                      </a:lnTo>
                      <a:lnTo>
                        <a:pt x="705" y="246"/>
                      </a:lnTo>
                      <a:lnTo>
                        <a:pt x="714" y="232"/>
                      </a:lnTo>
                      <a:lnTo>
                        <a:pt x="723" y="221"/>
                      </a:lnTo>
                      <a:lnTo>
                        <a:pt x="727" y="209"/>
                      </a:lnTo>
                      <a:lnTo>
                        <a:pt x="727" y="194"/>
                      </a:lnTo>
                      <a:lnTo>
                        <a:pt x="722" y="179"/>
                      </a:lnTo>
                      <a:lnTo>
                        <a:pt x="713" y="168"/>
                      </a:lnTo>
                      <a:lnTo>
                        <a:pt x="709" y="160"/>
                      </a:lnTo>
                      <a:lnTo>
                        <a:pt x="705" y="147"/>
                      </a:lnTo>
                      <a:lnTo>
                        <a:pt x="706" y="133"/>
                      </a:lnTo>
                      <a:lnTo>
                        <a:pt x="714" y="122"/>
                      </a:lnTo>
                      <a:lnTo>
                        <a:pt x="719" y="114"/>
                      </a:lnTo>
                      <a:lnTo>
                        <a:pt x="727" y="105"/>
                      </a:lnTo>
                      <a:lnTo>
                        <a:pt x="731" y="93"/>
                      </a:lnTo>
                      <a:lnTo>
                        <a:pt x="732" y="80"/>
                      </a:lnTo>
                      <a:lnTo>
                        <a:pt x="730" y="72"/>
                      </a:lnTo>
                      <a:lnTo>
                        <a:pt x="722" y="59"/>
                      </a:lnTo>
                      <a:lnTo>
                        <a:pt x="714" y="48"/>
                      </a:lnTo>
                      <a:lnTo>
                        <a:pt x="709" y="34"/>
                      </a:lnTo>
                      <a:lnTo>
                        <a:pt x="709" y="0"/>
                      </a:lnTo>
                      <a:lnTo>
                        <a:pt x="634" y="50"/>
                      </a:lnTo>
                      <a:lnTo>
                        <a:pt x="589" y="69"/>
                      </a:lnTo>
                      <a:lnTo>
                        <a:pt x="536" y="86"/>
                      </a:lnTo>
                      <a:lnTo>
                        <a:pt x="475" y="105"/>
                      </a:lnTo>
                      <a:lnTo>
                        <a:pt x="420" y="116"/>
                      </a:lnTo>
                      <a:lnTo>
                        <a:pt x="365" y="126"/>
                      </a:lnTo>
                      <a:lnTo>
                        <a:pt x="294" y="135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grpSp>
              <p:nvGrpSpPr>
                <p:cNvPr id="9297" name="Group 85"/>
                <p:cNvGrpSpPr>
                  <a:grpSpLocks noChangeAspect="1"/>
                </p:cNvGrpSpPr>
                <p:nvPr/>
              </p:nvGrpSpPr>
              <p:grpSpPr>
                <a:xfrm>
                  <a:off x="1075" y="2222"/>
                  <a:ext cx="203" cy="322"/>
                  <a:chOff x="0" y="0"/>
                  <a:chExt cx="218" cy="436"/>
                </a:xfrm>
              </p:grpSpPr>
              <p:sp>
                <p:nvSpPr>
                  <p:cNvPr id="9312" name="Freeform 86"/>
                  <p:cNvSpPr>
                    <a:spLocks noChangeAspect="1"/>
                  </p:cNvSpPr>
                  <p:nvPr/>
                </p:nvSpPr>
                <p:spPr>
                  <a:xfrm>
                    <a:off x="42" y="116"/>
                    <a:ext cx="167" cy="70"/>
                  </a:xfrm>
                  <a:custGeom>
                    <a:avLst/>
                    <a:gdLst>
                      <a:gd name="txL" fmla="*/ 0 w 167"/>
                      <a:gd name="txT" fmla="*/ 0 h 70"/>
                      <a:gd name="txR" fmla="*/ 167 w 167"/>
                      <a:gd name="txB" fmla="*/ 70 h 70"/>
                    </a:gdLst>
                    <a:ahLst/>
                    <a:cxnLst>
                      <a:cxn ang="0">
                        <a:pos x="167" y="13"/>
                      </a:cxn>
                      <a:cxn ang="0">
                        <a:pos x="151" y="0"/>
                      </a:cxn>
                      <a:cxn ang="0">
                        <a:pos x="100" y="26"/>
                      </a:cxn>
                      <a:cxn ang="0">
                        <a:pos x="49" y="45"/>
                      </a:cxn>
                      <a:cxn ang="0">
                        <a:pos x="0" y="59"/>
                      </a:cxn>
                      <a:cxn ang="0">
                        <a:pos x="9" y="70"/>
                      </a:cxn>
                      <a:cxn ang="0">
                        <a:pos x="43" y="70"/>
                      </a:cxn>
                      <a:cxn ang="0">
                        <a:pos x="89" y="60"/>
                      </a:cxn>
                      <a:cxn ang="0">
                        <a:pos x="130" y="40"/>
                      </a:cxn>
                      <a:cxn ang="0">
                        <a:pos x="167" y="13"/>
                      </a:cxn>
                    </a:cxnLst>
                    <a:rect l="txL" t="txT" r="txR" b="txB"/>
                    <a:pathLst>
                      <a:path w="167" h="70">
                        <a:moveTo>
                          <a:pt x="167" y="13"/>
                        </a:moveTo>
                        <a:lnTo>
                          <a:pt x="151" y="0"/>
                        </a:lnTo>
                        <a:lnTo>
                          <a:pt x="100" y="26"/>
                        </a:lnTo>
                        <a:lnTo>
                          <a:pt x="49" y="45"/>
                        </a:lnTo>
                        <a:lnTo>
                          <a:pt x="0" y="59"/>
                        </a:lnTo>
                        <a:lnTo>
                          <a:pt x="9" y="70"/>
                        </a:lnTo>
                        <a:lnTo>
                          <a:pt x="43" y="70"/>
                        </a:lnTo>
                        <a:lnTo>
                          <a:pt x="89" y="60"/>
                        </a:lnTo>
                        <a:lnTo>
                          <a:pt x="130" y="40"/>
                        </a:lnTo>
                        <a:lnTo>
                          <a:pt x="167" y="13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9313" name="Freeform 87"/>
                  <p:cNvSpPr>
                    <a:spLocks noChangeAspect="1"/>
                  </p:cNvSpPr>
                  <p:nvPr/>
                </p:nvSpPr>
                <p:spPr>
                  <a:xfrm>
                    <a:off x="72" y="228"/>
                    <a:ext cx="146" cy="78"/>
                  </a:xfrm>
                  <a:custGeom>
                    <a:avLst/>
                    <a:gdLst>
                      <a:gd name="txL" fmla="*/ 0 w 146"/>
                      <a:gd name="txT" fmla="*/ 0 h 78"/>
                      <a:gd name="txR" fmla="*/ 146 w 146"/>
                      <a:gd name="txB" fmla="*/ 78 h 78"/>
                    </a:gdLst>
                    <a:ahLst/>
                    <a:cxnLst>
                      <a:cxn ang="0">
                        <a:pos x="146" y="15"/>
                      </a:cxn>
                      <a:cxn ang="0">
                        <a:pos x="138" y="0"/>
                      </a:cxn>
                      <a:cxn ang="0">
                        <a:pos x="89" y="34"/>
                      </a:cxn>
                      <a:cxn ang="0">
                        <a:pos x="50" y="51"/>
                      </a:cxn>
                      <a:cxn ang="0">
                        <a:pos x="0" y="66"/>
                      </a:cxn>
                      <a:cxn ang="0">
                        <a:pos x="10" y="78"/>
                      </a:cxn>
                      <a:cxn ang="0">
                        <a:pos x="42" y="78"/>
                      </a:cxn>
                      <a:cxn ang="0">
                        <a:pos x="74" y="69"/>
                      </a:cxn>
                      <a:cxn ang="0">
                        <a:pos x="112" y="45"/>
                      </a:cxn>
                      <a:cxn ang="0">
                        <a:pos x="146" y="15"/>
                      </a:cxn>
                    </a:cxnLst>
                    <a:rect l="txL" t="txT" r="txR" b="txB"/>
                    <a:pathLst>
                      <a:path w="146" h="78">
                        <a:moveTo>
                          <a:pt x="146" y="15"/>
                        </a:moveTo>
                        <a:lnTo>
                          <a:pt x="138" y="0"/>
                        </a:lnTo>
                        <a:lnTo>
                          <a:pt x="89" y="34"/>
                        </a:lnTo>
                        <a:lnTo>
                          <a:pt x="50" y="51"/>
                        </a:lnTo>
                        <a:lnTo>
                          <a:pt x="0" y="66"/>
                        </a:lnTo>
                        <a:lnTo>
                          <a:pt x="10" y="78"/>
                        </a:lnTo>
                        <a:lnTo>
                          <a:pt x="42" y="78"/>
                        </a:lnTo>
                        <a:lnTo>
                          <a:pt x="74" y="69"/>
                        </a:lnTo>
                        <a:lnTo>
                          <a:pt x="112" y="45"/>
                        </a:lnTo>
                        <a:lnTo>
                          <a:pt x="146" y="15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9314" name="Freeform 88"/>
                  <p:cNvSpPr>
                    <a:spLocks noChangeAspect="1"/>
                  </p:cNvSpPr>
                  <p:nvPr/>
                </p:nvSpPr>
                <p:spPr>
                  <a:xfrm>
                    <a:off x="63" y="359"/>
                    <a:ext cx="149" cy="77"/>
                  </a:xfrm>
                  <a:custGeom>
                    <a:avLst/>
                    <a:gdLst>
                      <a:gd name="txL" fmla="*/ 0 w 149"/>
                      <a:gd name="txT" fmla="*/ 0 h 77"/>
                      <a:gd name="txR" fmla="*/ 149 w 149"/>
                      <a:gd name="txB" fmla="*/ 77 h 77"/>
                    </a:gdLst>
                    <a:ahLst/>
                    <a:cxnLst>
                      <a:cxn ang="0">
                        <a:pos x="149" y="11"/>
                      </a:cxn>
                      <a:cxn ang="0">
                        <a:pos x="138" y="0"/>
                      </a:cxn>
                      <a:cxn ang="0">
                        <a:pos x="93" y="31"/>
                      </a:cxn>
                      <a:cxn ang="0">
                        <a:pos x="49" y="49"/>
                      </a:cxn>
                      <a:cxn ang="0">
                        <a:pos x="0" y="63"/>
                      </a:cxn>
                      <a:cxn ang="0">
                        <a:pos x="9" y="77"/>
                      </a:cxn>
                      <a:cxn ang="0">
                        <a:pos x="42" y="74"/>
                      </a:cxn>
                      <a:cxn ang="0">
                        <a:pos x="81" y="65"/>
                      </a:cxn>
                      <a:cxn ang="0">
                        <a:pos x="121" y="40"/>
                      </a:cxn>
                      <a:cxn ang="0">
                        <a:pos x="149" y="11"/>
                      </a:cxn>
                    </a:cxnLst>
                    <a:rect l="txL" t="txT" r="txR" b="txB"/>
                    <a:pathLst>
                      <a:path w="149" h="77">
                        <a:moveTo>
                          <a:pt x="149" y="11"/>
                        </a:moveTo>
                        <a:lnTo>
                          <a:pt x="138" y="0"/>
                        </a:lnTo>
                        <a:lnTo>
                          <a:pt x="93" y="31"/>
                        </a:lnTo>
                        <a:lnTo>
                          <a:pt x="49" y="49"/>
                        </a:lnTo>
                        <a:lnTo>
                          <a:pt x="0" y="63"/>
                        </a:lnTo>
                        <a:lnTo>
                          <a:pt x="9" y="77"/>
                        </a:lnTo>
                        <a:lnTo>
                          <a:pt x="42" y="74"/>
                        </a:lnTo>
                        <a:lnTo>
                          <a:pt x="81" y="65"/>
                        </a:lnTo>
                        <a:lnTo>
                          <a:pt x="121" y="40"/>
                        </a:lnTo>
                        <a:lnTo>
                          <a:pt x="149" y="11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9315" name="Freeform 89"/>
                  <p:cNvSpPr>
                    <a:spLocks noChangeAspect="1"/>
                  </p:cNvSpPr>
                  <p:nvPr/>
                </p:nvSpPr>
                <p:spPr>
                  <a:xfrm>
                    <a:off x="0" y="0"/>
                    <a:ext cx="171" cy="68"/>
                  </a:xfrm>
                  <a:custGeom>
                    <a:avLst/>
                    <a:gdLst>
                      <a:gd name="txL" fmla="*/ 0 w 171"/>
                      <a:gd name="txT" fmla="*/ 0 h 68"/>
                      <a:gd name="txR" fmla="*/ 171 w 171"/>
                      <a:gd name="txB" fmla="*/ 68 h 68"/>
                    </a:gdLst>
                    <a:ahLst/>
                    <a:cxnLst>
                      <a:cxn ang="0">
                        <a:pos x="171" y="13"/>
                      </a:cxn>
                      <a:cxn ang="0">
                        <a:pos x="154" y="0"/>
                      </a:cxn>
                      <a:cxn ang="0">
                        <a:pos x="97" y="26"/>
                      </a:cxn>
                      <a:cxn ang="0">
                        <a:pos x="50" y="41"/>
                      </a:cxn>
                      <a:cxn ang="0">
                        <a:pos x="0" y="55"/>
                      </a:cxn>
                      <a:cxn ang="0">
                        <a:pos x="11" y="68"/>
                      </a:cxn>
                      <a:cxn ang="0">
                        <a:pos x="42" y="66"/>
                      </a:cxn>
                      <a:cxn ang="0">
                        <a:pos x="82" y="57"/>
                      </a:cxn>
                      <a:cxn ang="0">
                        <a:pos x="127" y="40"/>
                      </a:cxn>
                      <a:cxn ang="0">
                        <a:pos x="171" y="13"/>
                      </a:cxn>
                    </a:cxnLst>
                    <a:rect l="txL" t="txT" r="txR" b="txB"/>
                    <a:pathLst>
                      <a:path w="171" h="68">
                        <a:moveTo>
                          <a:pt x="171" y="13"/>
                        </a:moveTo>
                        <a:lnTo>
                          <a:pt x="154" y="0"/>
                        </a:lnTo>
                        <a:lnTo>
                          <a:pt x="97" y="26"/>
                        </a:lnTo>
                        <a:lnTo>
                          <a:pt x="50" y="41"/>
                        </a:lnTo>
                        <a:lnTo>
                          <a:pt x="0" y="55"/>
                        </a:lnTo>
                        <a:lnTo>
                          <a:pt x="11" y="68"/>
                        </a:lnTo>
                        <a:lnTo>
                          <a:pt x="42" y="66"/>
                        </a:lnTo>
                        <a:lnTo>
                          <a:pt x="82" y="57"/>
                        </a:lnTo>
                        <a:lnTo>
                          <a:pt x="127" y="40"/>
                        </a:lnTo>
                        <a:lnTo>
                          <a:pt x="171" y="13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sp>
              <p:nvSpPr>
                <p:cNvPr id="9298" name="Freeform 90"/>
                <p:cNvSpPr>
                  <a:spLocks noChangeAspect="1"/>
                </p:cNvSpPr>
                <p:nvPr/>
              </p:nvSpPr>
              <p:spPr>
                <a:xfrm>
                  <a:off x="0" y="0"/>
                  <a:ext cx="1874" cy="2157"/>
                </a:xfrm>
                <a:custGeom>
                  <a:avLst/>
                  <a:gdLst>
                    <a:gd name="txL" fmla="*/ 0 w 2019"/>
                    <a:gd name="txT" fmla="*/ 0 h 2908"/>
                    <a:gd name="txR" fmla="*/ 2019 w 2019"/>
                    <a:gd name="txB" fmla="*/ 2908 h 2908"/>
                  </a:gdLst>
                  <a:ahLst/>
                  <a:cxnLst>
                    <a:cxn ang="0">
                      <a:pos x="1445" y="2807"/>
                    </a:cxn>
                    <a:cxn ang="0">
                      <a:pos x="1463" y="2784"/>
                    </a:cxn>
                    <a:cxn ang="0">
                      <a:pos x="1471" y="2765"/>
                    </a:cxn>
                    <a:cxn ang="0">
                      <a:pos x="1484" y="2698"/>
                    </a:cxn>
                    <a:cxn ang="0">
                      <a:pos x="1563" y="2229"/>
                    </a:cxn>
                    <a:cxn ang="0">
                      <a:pos x="1619" y="2062"/>
                    </a:cxn>
                    <a:cxn ang="0">
                      <a:pos x="1672" y="1943"/>
                    </a:cxn>
                    <a:cxn ang="0">
                      <a:pos x="1773" y="1766"/>
                    </a:cxn>
                    <a:cxn ang="0">
                      <a:pos x="1879" y="1590"/>
                    </a:cxn>
                    <a:cxn ang="0">
                      <a:pos x="1952" y="1429"/>
                    </a:cxn>
                    <a:cxn ang="0">
                      <a:pos x="1995" y="1267"/>
                    </a:cxn>
                    <a:cxn ang="0">
                      <a:pos x="2019" y="1062"/>
                    </a:cxn>
                    <a:cxn ang="0">
                      <a:pos x="2003" y="873"/>
                    </a:cxn>
                    <a:cxn ang="0">
                      <a:pos x="1960" y="694"/>
                    </a:cxn>
                    <a:cxn ang="0">
                      <a:pos x="1888" y="529"/>
                    </a:cxn>
                    <a:cxn ang="0">
                      <a:pos x="1765" y="354"/>
                    </a:cxn>
                    <a:cxn ang="0">
                      <a:pos x="1636" y="232"/>
                    </a:cxn>
                    <a:cxn ang="0">
                      <a:pos x="1471" y="120"/>
                    </a:cxn>
                    <a:cxn ang="0">
                      <a:pos x="1277" y="40"/>
                    </a:cxn>
                    <a:cxn ang="0">
                      <a:pos x="1115" y="6"/>
                    </a:cxn>
                    <a:cxn ang="0">
                      <a:pos x="936" y="0"/>
                    </a:cxn>
                    <a:cxn ang="0">
                      <a:pos x="782" y="28"/>
                    </a:cxn>
                    <a:cxn ang="0">
                      <a:pos x="630" y="78"/>
                    </a:cxn>
                    <a:cxn ang="0">
                      <a:pos x="501" y="145"/>
                    </a:cxn>
                    <a:cxn ang="0">
                      <a:pos x="365" y="242"/>
                    </a:cxn>
                    <a:cxn ang="0">
                      <a:pos x="242" y="360"/>
                    </a:cxn>
                    <a:cxn ang="0">
                      <a:pos x="140" y="495"/>
                    </a:cxn>
                    <a:cxn ang="0">
                      <a:pos x="53" y="685"/>
                    </a:cxn>
                    <a:cxn ang="0">
                      <a:pos x="7" y="879"/>
                    </a:cxn>
                    <a:cxn ang="0">
                      <a:pos x="0" y="1052"/>
                    </a:cxn>
                    <a:cxn ang="0">
                      <a:pos x="14" y="1239"/>
                    </a:cxn>
                    <a:cxn ang="0">
                      <a:pos x="62" y="1427"/>
                    </a:cxn>
                    <a:cxn ang="0">
                      <a:pos x="144" y="1602"/>
                    </a:cxn>
                    <a:cxn ang="0">
                      <a:pos x="239" y="1770"/>
                    </a:cxn>
                    <a:cxn ang="0">
                      <a:pos x="370" y="2007"/>
                    </a:cxn>
                    <a:cxn ang="0">
                      <a:pos x="429" y="2138"/>
                    </a:cxn>
                    <a:cxn ang="0">
                      <a:pos x="469" y="2292"/>
                    </a:cxn>
                    <a:cxn ang="0">
                      <a:pos x="501" y="2506"/>
                    </a:cxn>
                    <a:cxn ang="0">
                      <a:pos x="526" y="2693"/>
                    </a:cxn>
                    <a:cxn ang="0">
                      <a:pos x="543" y="2767"/>
                    </a:cxn>
                    <a:cxn ang="0">
                      <a:pos x="552" y="2784"/>
                    </a:cxn>
                    <a:cxn ang="0">
                      <a:pos x="576" y="2812"/>
                    </a:cxn>
                    <a:cxn ang="0">
                      <a:pos x="635" y="2847"/>
                    </a:cxn>
                    <a:cxn ang="0">
                      <a:pos x="703" y="2870"/>
                    </a:cxn>
                    <a:cxn ang="0">
                      <a:pos x="778" y="2889"/>
                    </a:cxn>
                    <a:cxn ang="0">
                      <a:pos x="857" y="2900"/>
                    </a:cxn>
                    <a:cxn ang="0">
                      <a:pos x="934" y="2906"/>
                    </a:cxn>
                    <a:cxn ang="0">
                      <a:pos x="1006" y="2908"/>
                    </a:cxn>
                    <a:cxn ang="0">
                      <a:pos x="1086" y="2906"/>
                    </a:cxn>
                    <a:cxn ang="0">
                      <a:pos x="1166" y="2900"/>
                    </a:cxn>
                    <a:cxn ang="0">
                      <a:pos x="1241" y="2887"/>
                    </a:cxn>
                    <a:cxn ang="0">
                      <a:pos x="1309" y="2871"/>
                    </a:cxn>
                    <a:cxn ang="0">
                      <a:pos x="1375" y="2849"/>
                    </a:cxn>
                  </a:cxnLst>
                  <a:rect l="txL" t="txT" r="txR" b="txB"/>
                  <a:pathLst>
                    <a:path w="2019" h="2908">
                      <a:moveTo>
                        <a:pt x="1415" y="2830"/>
                      </a:moveTo>
                      <a:lnTo>
                        <a:pt x="1432" y="2818"/>
                      </a:lnTo>
                      <a:lnTo>
                        <a:pt x="1445" y="2807"/>
                      </a:lnTo>
                      <a:lnTo>
                        <a:pt x="1453" y="2799"/>
                      </a:lnTo>
                      <a:lnTo>
                        <a:pt x="1458" y="2790"/>
                      </a:lnTo>
                      <a:lnTo>
                        <a:pt x="1463" y="2784"/>
                      </a:lnTo>
                      <a:lnTo>
                        <a:pt x="1466" y="2778"/>
                      </a:lnTo>
                      <a:lnTo>
                        <a:pt x="1470" y="2773"/>
                      </a:lnTo>
                      <a:lnTo>
                        <a:pt x="1471" y="2765"/>
                      </a:lnTo>
                      <a:lnTo>
                        <a:pt x="1474" y="2756"/>
                      </a:lnTo>
                      <a:lnTo>
                        <a:pt x="1475" y="2744"/>
                      </a:lnTo>
                      <a:lnTo>
                        <a:pt x="1484" y="2698"/>
                      </a:lnTo>
                      <a:lnTo>
                        <a:pt x="1543" y="2322"/>
                      </a:lnTo>
                      <a:lnTo>
                        <a:pt x="1554" y="2268"/>
                      </a:lnTo>
                      <a:lnTo>
                        <a:pt x="1563" y="2229"/>
                      </a:lnTo>
                      <a:lnTo>
                        <a:pt x="1577" y="2175"/>
                      </a:lnTo>
                      <a:lnTo>
                        <a:pt x="1598" y="2115"/>
                      </a:lnTo>
                      <a:lnTo>
                        <a:pt x="1619" y="2062"/>
                      </a:lnTo>
                      <a:lnTo>
                        <a:pt x="1638" y="2018"/>
                      </a:lnTo>
                      <a:lnTo>
                        <a:pt x="1655" y="1980"/>
                      </a:lnTo>
                      <a:lnTo>
                        <a:pt x="1672" y="1943"/>
                      </a:lnTo>
                      <a:lnTo>
                        <a:pt x="1706" y="1880"/>
                      </a:lnTo>
                      <a:lnTo>
                        <a:pt x="1740" y="1821"/>
                      </a:lnTo>
                      <a:lnTo>
                        <a:pt x="1773" y="1766"/>
                      </a:lnTo>
                      <a:lnTo>
                        <a:pt x="1799" y="1724"/>
                      </a:lnTo>
                      <a:lnTo>
                        <a:pt x="1846" y="1645"/>
                      </a:lnTo>
                      <a:lnTo>
                        <a:pt x="1879" y="1590"/>
                      </a:lnTo>
                      <a:lnTo>
                        <a:pt x="1905" y="1544"/>
                      </a:lnTo>
                      <a:lnTo>
                        <a:pt x="1927" y="1492"/>
                      </a:lnTo>
                      <a:lnTo>
                        <a:pt x="1952" y="1429"/>
                      </a:lnTo>
                      <a:lnTo>
                        <a:pt x="1969" y="1374"/>
                      </a:lnTo>
                      <a:lnTo>
                        <a:pt x="1985" y="1316"/>
                      </a:lnTo>
                      <a:lnTo>
                        <a:pt x="1995" y="1267"/>
                      </a:lnTo>
                      <a:lnTo>
                        <a:pt x="2007" y="1212"/>
                      </a:lnTo>
                      <a:lnTo>
                        <a:pt x="2015" y="1142"/>
                      </a:lnTo>
                      <a:lnTo>
                        <a:pt x="2019" y="1062"/>
                      </a:lnTo>
                      <a:lnTo>
                        <a:pt x="2019" y="987"/>
                      </a:lnTo>
                      <a:lnTo>
                        <a:pt x="2012" y="928"/>
                      </a:lnTo>
                      <a:lnTo>
                        <a:pt x="2003" y="873"/>
                      </a:lnTo>
                      <a:lnTo>
                        <a:pt x="1994" y="824"/>
                      </a:lnTo>
                      <a:lnTo>
                        <a:pt x="1978" y="759"/>
                      </a:lnTo>
                      <a:lnTo>
                        <a:pt x="1960" y="694"/>
                      </a:lnTo>
                      <a:lnTo>
                        <a:pt x="1940" y="634"/>
                      </a:lnTo>
                      <a:lnTo>
                        <a:pt x="1917" y="578"/>
                      </a:lnTo>
                      <a:lnTo>
                        <a:pt x="1888" y="529"/>
                      </a:lnTo>
                      <a:lnTo>
                        <a:pt x="1850" y="466"/>
                      </a:lnTo>
                      <a:lnTo>
                        <a:pt x="1807" y="403"/>
                      </a:lnTo>
                      <a:lnTo>
                        <a:pt x="1765" y="354"/>
                      </a:lnTo>
                      <a:lnTo>
                        <a:pt x="1727" y="312"/>
                      </a:lnTo>
                      <a:lnTo>
                        <a:pt x="1683" y="272"/>
                      </a:lnTo>
                      <a:lnTo>
                        <a:pt x="1636" y="232"/>
                      </a:lnTo>
                      <a:lnTo>
                        <a:pt x="1590" y="196"/>
                      </a:lnTo>
                      <a:lnTo>
                        <a:pt x="1535" y="159"/>
                      </a:lnTo>
                      <a:lnTo>
                        <a:pt x="1471" y="120"/>
                      </a:lnTo>
                      <a:lnTo>
                        <a:pt x="1411" y="90"/>
                      </a:lnTo>
                      <a:lnTo>
                        <a:pt x="1341" y="61"/>
                      </a:lnTo>
                      <a:lnTo>
                        <a:pt x="1277" y="40"/>
                      </a:lnTo>
                      <a:lnTo>
                        <a:pt x="1224" y="27"/>
                      </a:lnTo>
                      <a:lnTo>
                        <a:pt x="1167" y="14"/>
                      </a:lnTo>
                      <a:lnTo>
                        <a:pt x="1115" y="6"/>
                      </a:lnTo>
                      <a:lnTo>
                        <a:pt x="1053" y="0"/>
                      </a:lnTo>
                      <a:lnTo>
                        <a:pt x="997" y="0"/>
                      </a:lnTo>
                      <a:lnTo>
                        <a:pt x="936" y="0"/>
                      </a:lnTo>
                      <a:lnTo>
                        <a:pt x="885" y="6"/>
                      </a:lnTo>
                      <a:lnTo>
                        <a:pt x="826" y="19"/>
                      </a:lnTo>
                      <a:lnTo>
                        <a:pt x="782" y="28"/>
                      </a:lnTo>
                      <a:lnTo>
                        <a:pt x="727" y="44"/>
                      </a:lnTo>
                      <a:lnTo>
                        <a:pt x="676" y="59"/>
                      </a:lnTo>
                      <a:lnTo>
                        <a:pt x="630" y="78"/>
                      </a:lnTo>
                      <a:lnTo>
                        <a:pt x="586" y="97"/>
                      </a:lnTo>
                      <a:lnTo>
                        <a:pt x="541" y="121"/>
                      </a:lnTo>
                      <a:lnTo>
                        <a:pt x="501" y="145"/>
                      </a:lnTo>
                      <a:lnTo>
                        <a:pt x="456" y="175"/>
                      </a:lnTo>
                      <a:lnTo>
                        <a:pt x="408" y="209"/>
                      </a:lnTo>
                      <a:lnTo>
                        <a:pt x="365" y="242"/>
                      </a:lnTo>
                      <a:lnTo>
                        <a:pt x="326" y="277"/>
                      </a:lnTo>
                      <a:lnTo>
                        <a:pt x="284" y="316"/>
                      </a:lnTo>
                      <a:lnTo>
                        <a:pt x="242" y="360"/>
                      </a:lnTo>
                      <a:lnTo>
                        <a:pt x="206" y="402"/>
                      </a:lnTo>
                      <a:lnTo>
                        <a:pt x="175" y="441"/>
                      </a:lnTo>
                      <a:lnTo>
                        <a:pt x="140" y="495"/>
                      </a:lnTo>
                      <a:lnTo>
                        <a:pt x="106" y="554"/>
                      </a:lnTo>
                      <a:lnTo>
                        <a:pt x="75" y="620"/>
                      </a:lnTo>
                      <a:lnTo>
                        <a:pt x="53" y="685"/>
                      </a:lnTo>
                      <a:lnTo>
                        <a:pt x="34" y="752"/>
                      </a:lnTo>
                      <a:lnTo>
                        <a:pt x="17" y="818"/>
                      </a:lnTo>
                      <a:lnTo>
                        <a:pt x="7" y="879"/>
                      </a:lnTo>
                      <a:lnTo>
                        <a:pt x="0" y="940"/>
                      </a:lnTo>
                      <a:lnTo>
                        <a:pt x="0" y="999"/>
                      </a:lnTo>
                      <a:lnTo>
                        <a:pt x="0" y="1052"/>
                      </a:lnTo>
                      <a:lnTo>
                        <a:pt x="0" y="1115"/>
                      </a:lnTo>
                      <a:lnTo>
                        <a:pt x="3" y="1170"/>
                      </a:lnTo>
                      <a:lnTo>
                        <a:pt x="14" y="1239"/>
                      </a:lnTo>
                      <a:lnTo>
                        <a:pt x="24" y="1299"/>
                      </a:lnTo>
                      <a:lnTo>
                        <a:pt x="40" y="1358"/>
                      </a:lnTo>
                      <a:lnTo>
                        <a:pt x="62" y="1427"/>
                      </a:lnTo>
                      <a:lnTo>
                        <a:pt x="87" y="1488"/>
                      </a:lnTo>
                      <a:lnTo>
                        <a:pt x="113" y="1542"/>
                      </a:lnTo>
                      <a:lnTo>
                        <a:pt x="144" y="1602"/>
                      </a:lnTo>
                      <a:lnTo>
                        <a:pt x="178" y="1660"/>
                      </a:lnTo>
                      <a:lnTo>
                        <a:pt x="208" y="1715"/>
                      </a:lnTo>
                      <a:lnTo>
                        <a:pt x="239" y="1770"/>
                      </a:lnTo>
                      <a:lnTo>
                        <a:pt x="272" y="1830"/>
                      </a:lnTo>
                      <a:lnTo>
                        <a:pt x="323" y="1917"/>
                      </a:lnTo>
                      <a:lnTo>
                        <a:pt x="370" y="2007"/>
                      </a:lnTo>
                      <a:lnTo>
                        <a:pt x="398" y="2053"/>
                      </a:lnTo>
                      <a:lnTo>
                        <a:pt x="412" y="2091"/>
                      </a:lnTo>
                      <a:lnTo>
                        <a:pt x="429" y="2138"/>
                      </a:lnTo>
                      <a:lnTo>
                        <a:pt x="445" y="2192"/>
                      </a:lnTo>
                      <a:lnTo>
                        <a:pt x="458" y="2239"/>
                      </a:lnTo>
                      <a:lnTo>
                        <a:pt x="469" y="2292"/>
                      </a:lnTo>
                      <a:lnTo>
                        <a:pt x="479" y="2365"/>
                      </a:lnTo>
                      <a:lnTo>
                        <a:pt x="492" y="2444"/>
                      </a:lnTo>
                      <a:lnTo>
                        <a:pt x="501" y="2506"/>
                      </a:lnTo>
                      <a:lnTo>
                        <a:pt x="511" y="2586"/>
                      </a:lnTo>
                      <a:lnTo>
                        <a:pt x="518" y="2643"/>
                      </a:lnTo>
                      <a:lnTo>
                        <a:pt x="526" y="2693"/>
                      </a:lnTo>
                      <a:lnTo>
                        <a:pt x="537" y="2742"/>
                      </a:lnTo>
                      <a:lnTo>
                        <a:pt x="541" y="2756"/>
                      </a:lnTo>
                      <a:lnTo>
                        <a:pt x="543" y="2767"/>
                      </a:lnTo>
                      <a:lnTo>
                        <a:pt x="545" y="2773"/>
                      </a:lnTo>
                      <a:lnTo>
                        <a:pt x="546" y="2778"/>
                      </a:lnTo>
                      <a:lnTo>
                        <a:pt x="552" y="2784"/>
                      </a:lnTo>
                      <a:lnTo>
                        <a:pt x="558" y="2794"/>
                      </a:lnTo>
                      <a:lnTo>
                        <a:pt x="567" y="2803"/>
                      </a:lnTo>
                      <a:lnTo>
                        <a:pt x="576" y="2812"/>
                      </a:lnTo>
                      <a:lnTo>
                        <a:pt x="592" y="2824"/>
                      </a:lnTo>
                      <a:lnTo>
                        <a:pt x="610" y="2833"/>
                      </a:lnTo>
                      <a:lnTo>
                        <a:pt x="635" y="2847"/>
                      </a:lnTo>
                      <a:lnTo>
                        <a:pt x="657" y="2856"/>
                      </a:lnTo>
                      <a:lnTo>
                        <a:pt x="681" y="2864"/>
                      </a:lnTo>
                      <a:lnTo>
                        <a:pt x="703" y="2870"/>
                      </a:lnTo>
                      <a:lnTo>
                        <a:pt x="723" y="2875"/>
                      </a:lnTo>
                      <a:lnTo>
                        <a:pt x="753" y="2883"/>
                      </a:lnTo>
                      <a:lnTo>
                        <a:pt x="778" y="2889"/>
                      </a:lnTo>
                      <a:lnTo>
                        <a:pt x="802" y="2892"/>
                      </a:lnTo>
                      <a:lnTo>
                        <a:pt x="829" y="2896"/>
                      </a:lnTo>
                      <a:lnTo>
                        <a:pt x="857" y="2900"/>
                      </a:lnTo>
                      <a:lnTo>
                        <a:pt x="883" y="2902"/>
                      </a:lnTo>
                      <a:lnTo>
                        <a:pt x="906" y="2904"/>
                      </a:lnTo>
                      <a:lnTo>
                        <a:pt x="934" y="2906"/>
                      </a:lnTo>
                      <a:lnTo>
                        <a:pt x="959" y="2908"/>
                      </a:lnTo>
                      <a:lnTo>
                        <a:pt x="984" y="2908"/>
                      </a:lnTo>
                      <a:lnTo>
                        <a:pt x="1006" y="2908"/>
                      </a:lnTo>
                      <a:lnTo>
                        <a:pt x="1031" y="2908"/>
                      </a:lnTo>
                      <a:lnTo>
                        <a:pt x="1061" y="2908"/>
                      </a:lnTo>
                      <a:lnTo>
                        <a:pt x="1086" y="2906"/>
                      </a:lnTo>
                      <a:lnTo>
                        <a:pt x="1108" y="2906"/>
                      </a:lnTo>
                      <a:lnTo>
                        <a:pt x="1134" y="2902"/>
                      </a:lnTo>
                      <a:lnTo>
                        <a:pt x="1166" y="2900"/>
                      </a:lnTo>
                      <a:lnTo>
                        <a:pt x="1188" y="2896"/>
                      </a:lnTo>
                      <a:lnTo>
                        <a:pt x="1217" y="2892"/>
                      </a:lnTo>
                      <a:lnTo>
                        <a:pt x="1241" y="2887"/>
                      </a:lnTo>
                      <a:lnTo>
                        <a:pt x="1265" y="2883"/>
                      </a:lnTo>
                      <a:lnTo>
                        <a:pt x="1288" y="2877"/>
                      </a:lnTo>
                      <a:lnTo>
                        <a:pt x="1309" y="2871"/>
                      </a:lnTo>
                      <a:lnTo>
                        <a:pt x="1334" y="2864"/>
                      </a:lnTo>
                      <a:lnTo>
                        <a:pt x="1354" y="2856"/>
                      </a:lnTo>
                      <a:lnTo>
                        <a:pt x="1375" y="2849"/>
                      </a:lnTo>
                      <a:lnTo>
                        <a:pt x="1395" y="2839"/>
                      </a:lnTo>
                      <a:lnTo>
                        <a:pt x="1415" y="2830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9299" name="Oval 91"/>
                <p:cNvSpPr>
                  <a:spLocks noChangeAspect="1"/>
                </p:cNvSpPr>
                <p:nvPr/>
              </p:nvSpPr>
              <p:spPr>
                <a:xfrm>
                  <a:off x="526" y="1913"/>
                  <a:ext cx="823" cy="220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>
                  <a:solidFill>
                    <a:srgbClr val="00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9300" name="Group 92"/>
                <p:cNvGrpSpPr>
                  <a:grpSpLocks noChangeAspect="1"/>
                </p:cNvGrpSpPr>
                <p:nvPr/>
              </p:nvGrpSpPr>
              <p:grpSpPr>
                <a:xfrm>
                  <a:off x="675" y="649"/>
                  <a:ext cx="522" cy="1340"/>
                  <a:chOff x="0" y="0"/>
                  <a:chExt cx="562" cy="1806"/>
                </a:xfrm>
              </p:grpSpPr>
              <p:sp>
                <p:nvSpPr>
                  <p:cNvPr id="9302" name="Freeform 93"/>
                  <p:cNvSpPr>
                    <a:spLocks noChangeAspect="1"/>
                  </p:cNvSpPr>
                  <p:nvPr/>
                </p:nvSpPr>
                <p:spPr>
                  <a:xfrm>
                    <a:off x="106" y="753"/>
                    <a:ext cx="345" cy="1053"/>
                  </a:xfrm>
                  <a:custGeom>
                    <a:avLst/>
                    <a:gdLst>
                      <a:gd name="txL" fmla="*/ 0 w 345"/>
                      <a:gd name="txT" fmla="*/ 0 h 1053"/>
                      <a:gd name="txR" fmla="*/ 345 w 345"/>
                      <a:gd name="txB" fmla="*/ 1053 h 1053"/>
                    </a:gdLst>
                    <a:ahLst/>
                    <a:cxnLst>
                      <a:cxn ang="0">
                        <a:pos x="0" y="80"/>
                      </a:cxn>
                      <a:cxn ang="0">
                        <a:pos x="6" y="252"/>
                      </a:cxn>
                      <a:cxn ang="0">
                        <a:pos x="23" y="274"/>
                      </a:cxn>
                      <a:cxn ang="0">
                        <a:pos x="17" y="975"/>
                      </a:cxn>
                      <a:cxn ang="0">
                        <a:pos x="40" y="1053"/>
                      </a:cxn>
                      <a:cxn ang="0">
                        <a:pos x="98" y="1053"/>
                      </a:cxn>
                      <a:cxn ang="0">
                        <a:pos x="146" y="1015"/>
                      </a:cxn>
                      <a:cxn ang="0">
                        <a:pos x="201" y="1015"/>
                      </a:cxn>
                      <a:cxn ang="0">
                        <a:pos x="245" y="1053"/>
                      </a:cxn>
                      <a:cxn ang="0">
                        <a:pos x="307" y="1053"/>
                      </a:cxn>
                      <a:cxn ang="0">
                        <a:pos x="328" y="975"/>
                      </a:cxn>
                      <a:cxn ang="0">
                        <a:pos x="317" y="274"/>
                      </a:cxn>
                      <a:cxn ang="0">
                        <a:pos x="333" y="252"/>
                      </a:cxn>
                      <a:cxn ang="0">
                        <a:pos x="345" y="80"/>
                      </a:cxn>
                      <a:cxn ang="0">
                        <a:pos x="269" y="17"/>
                      </a:cxn>
                      <a:cxn ang="0">
                        <a:pos x="231" y="17"/>
                      </a:cxn>
                      <a:cxn ang="0">
                        <a:pos x="210" y="0"/>
                      </a:cxn>
                      <a:cxn ang="0">
                        <a:pos x="123" y="0"/>
                      </a:cxn>
                      <a:cxn ang="0">
                        <a:pos x="104" y="17"/>
                      </a:cxn>
                      <a:cxn ang="0">
                        <a:pos x="72" y="17"/>
                      </a:cxn>
                      <a:cxn ang="0">
                        <a:pos x="0" y="80"/>
                      </a:cxn>
                    </a:cxnLst>
                    <a:rect l="txL" t="txT" r="txR" b="txB"/>
                    <a:pathLst>
                      <a:path w="345" h="1053">
                        <a:moveTo>
                          <a:pt x="0" y="80"/>
                        </a:moveTo>
                        <a:lnTo>
                          <a:pt x="6" y="252"/>
                        </a:lnTo>
                        <a:lnTo>
                          <a:pt x="23" y="274"/>
                        </a:lnTo>
                        <a:lnTo>
                          <a:pt x="17" y="975"/>
                        </a:lnTo>
                        <a:lnTo>
                          <a:pt x="40" y="1053"/>
                        </a:lnTo>
                        <a:lnTo>
                          <a:pt x="98" y="1053"/>
                        </a:lnTo>
                        <a:lnTo>
                          <a:pt x="146" y="1015"/>
                        </a:lnTo>
                        <a:lnTo>
                          <a:pt x="201" y="1015"/>
                        </a:lnTo>
                        <a:lnTo>
                          <a:pt x="245" y="1053"/>
                        </a:lnTo>
                        <a:lnTo>
                          <a:pt x="307" y="1053"/>
                        </a:lnTo>
                        <a:lnTo>
                          <a:pt x="328" y="975"/>
                        </a:lnTo>
                        <a:lnTo>
                          <a:pt x="317" y="274"/>
                        </a:lnTo>
                        <a:lnTo>
                          <a:pt x="333" y="252"/>
                        </a:lnTo>
                        <a:lnTo>
                          <a:pt x="345" y="80"/>
                        </a:lnTo>
                        <a:lnTo>
                          <a:pt x="269" y="17"/>
                        </a:lnTo>
                        <a:lnTo>
                          <a:pt x="231" y="17"/>
                        </a:lnTo>
                        <a:lnTo>
                          <a:pt x="210" y="0"/>
                        </a:lnTo>
                        <a:lnTo>
                          <a:pt x="123" y="0"/>
                        </a:lnTo>
                        <a:lnTo>
                          <a:pt x="104" y="17"/>
                        </a:lnTo>
                        <a:lnTo>
                          <a:pt x="72" y="17"/>
                        </a:lnTo>
                        <a:lnTo>
                          <a:pt x="0" y="80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9303" name="Oval 94"/>
                  <p:cNvSpPr>
                    <a:spLocks noChangeAspect="1"/>
                  </p:cNvSpPr>
                  <p:nvPr/>
                </p:nvSpPr>
                <p:spPr>
                  <a:xfrm>
                    <a:off x="283" y="786"/>
                    <a:ext cx="45" cy="7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 cap="flat" cmpd="sng">
                    <a:solidFill>
                      <a:srgbClr val="00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9304" name="Group 95"/>
                  <p:cNvGrpSpPr>
                    <a:grpSpLocks noChangeAspect="1"/>
                  </p:cNvGrpSpPr>
                  <p:nvPr/>
                </p:nvGrpSpPr>
                <p:grpSpPr>
                  <a:xfrm>
                    <a:off x="0" y="0"/>
                    <a:ext cx="562" cy="828"/>
                    <a:chOff x="0" y="0"/>
                    <a:chExt cx="562" cy="828"/>
                  </a:xfrm>
                </p:grpSpPr>
                <p:sp>
                  <p:nvSpPr>
                    <p:cNvPr id="9310" name="Oval 96"/>
                    <p:cNvSpPr>
                      <a:spLocks noChangeAspect="1"/>
                    </p:cNvSpPr>
                    <p:nvPr/>
                  </p:nvSpPr>
                  <p:spPr>
                    <a:xfrm>
                      <a:off x="33" y="0"/>
                      <a:ext cx="514" cy="282"/>
                    </a:xfrm>
                    <a:prstGeom prst="ellipse">
                      <a:avLst/>
                    </a:prstGeom>
                    <a:solidFill>
                      <a:srgbClr val="FFFF00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9311" name="Freeform 97"/>
                    <p:cNvSpPr>
                      <a:spLocks noChangeAspect="1"/>
                    </p:cNvSpPr>
                    <p:nvPr/>
                  </p:nvSpPr>
                  <p:spPr>
                    <a:xfrm>
                      <a:off x="0" y="129"/>
                      <a:ext cx="562" cy="699"/>
                    </a:xfrm>
                    <a:custGeom>
                      <a:avLst/>
                      <a:gdLst>
                        <a:gd name="txL" fmla="*/ 0 w 562"/>
                        <a:gd name="txT" fmla="*/ 0 h 699"/>
                        <a:gd name="txR" fmla="*/ 562 w 562"/>
                        <a:gd name="txB" fmla="*/ 699 h 699"/>
                      </a:gdLst>
                      <a:ahLst/>
                      <a:cxnLst>
                        <a:cxn ang="0">
                          <a:pos x="358" y="699"/>
                        </a:cxn>
                        <a:cxn ang="0">
                          <a:pos x="562" y="69"/>
                        </a:cxn>
                        <a:cxn ang="0">
                          <a:pos x="526" y="56"/>
                        </a:cxn>
                        <a:cxn ang="0">
                          <a:pos x="485" y="38"/>
                        </a:cxn>
                        <a:cxn ang="0">
                          <a:pos x="431" y="24"/>
                        </a:cxn>
                        <a:cxn ang="0">
                          <a:pos x="384" y="12"/>
                        </a:cxn>
                        <a:cxn ang="0">
                          <a:pos x="342" y="4"/>
                        </a:cxn>
                        <a:cxn ang="0">
                          <a:pos x="297" y="0"/>
                        </a:cxn>
                        <a:cxn ang="0">
                          <a:pos x="248" y="3"/>
                        </a:cxn>
                        <a:cxn ang="0">
                          <a:pos x="185" y="10"/>
                        </a:cxn>
                        <a:cxn ang="0">
                          <a:pos x="132" y="24"/>
                        </a:cxn>
                        <a:cxn ang="0">
                          <a:pos x="80" y="38"/>
                        </a:cxn>
                        <a:cxn ang="0">
                          <a:pos x="34" y="58"/>
                        </a:cxn>
                        <a:cxn ang="0">
                          <a:pos x="0" y="76"/>
                        </a:cxn>
                        <a:cxn ang="0">
                          <a:pos x="197" y="699"/>
                        </a:cxn>
                      </a:cxnLst>
                      <a:rect l="txL" t="txT" r="txR" b="txB"/>
                      <a:pathLst>
                        <a:path w="562" h="699">
                          <a:moveTo>
                            <a:pt x="358" y="699"/>
                          </a:moveTo>
                          <a:lnTo>
                            <a:pt x="562" y="69"/>
                          </a:lnTo>
                          <a:lnTo>
                            <a:pt x="526" y="56"/>
                          </a:lnTo>
                          <a:lnTo>
                            <a:pt x="485" y="38"/>
                          </a:lnTo>
                          <a:lnTo>
                            <a:pt x="431" y="24"/>
                          </a:lnTo>
                          <a:lnTo>
                            <a:pt x="384" y="12"/>
                          </a:lnTo>
                          <a:lnTo>
                            <a:pt x="342" y="4"/>
                          </a:lnTo>
                          <a:lnTo>
                            <a:pt x="297" y="0"/>
                          </a:lnTo>
                          <a:lnTo>
                            <a:pt x="248" y="3"/>
                          </a:lnTo>
                          <a:lnTo>
                            <a:pt x="185" y="10"/>
                          </a:lnTo>
                          <a:lnTo>
                            <a:pt x="132" y="24"/>
                          </a:lnTo>
                          <a:lnTo>
                            <a:pt x="80" y="38"/>
                          </a:lnTo>
                          <a:lnTo>
                            <a:pt x="34" y="58"/>
                          </a:lnTo>
                          <a:lnTo>
                            <a:pt x="0" y="76"/>
                          </a:lnTo>
                          <a:lnTo>
                            <a:pt x="197" y="699"/>
                          </a:lnTo>
                        </a:path>
                      </a:pathLst>
                    </a:custGeom>
                    <a:solidFill>
                      <a:srgbClr val="FFFF00">
                        <a:alpha val="100000"/>
                      </a:srgbClr>
                    </a:solidFill>
                    <a:ln w="635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miter lim="800000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9305" name="Group 98"/>
                  <p:cNvGrpSpPr>
                    <a:grpSpLocks noChangeAspect="1"/>
                  </p:cNvGrpSpPr>
                  <p:nvPr/>
                </p:nvGrpSpPr>
                <p:grpSpPr>
                  <a:xfrm>
                    <a:off x="178" y="904"/>
                    <a:ext cx="193" cy="804"/>
                    <a:chOff x="0" y="0"/>
                    <a:chExt cx="193" cy="804"/>
                  </a:xfrm>
                </p:grpSpPr>
                <p:sp>
                  <p:nvSpPr>
                    <p:cNvPr id="9306" name="Line 99"/>
                    <p:cNvSpPr>
                      <a:spLocks noChangeAspect="1"/>
                    </p:cNvSpPr>
                    <p:nvPr/>
                  </p:nvSpPr>
                  <p:spPr>
                    <a:xfrm>
                      <a:off x="32" y="21"/>
                      <a:ext cx="1" cy="783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9307" name="Line 100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160" y="21"/>
                      <a:ext cx="4" cy="779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9308" name="Line 101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190" y="0"/>
                      <a:ext cx="3" cy="78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9309" name="Line 102"/>
                    <p:cNvSpPr>
                      <a:spLocks noChangeAspect="1"/>
                    </p:cNvSpPr>
                    <p:nvPr/>
                  </p:nvSpPr>
                  <p:spPr>
                    <a:xfrm flipH="1" flipV="1">
                      <a:off x="0" y="0"/>
                      <a:ext cx="2" cy="78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miter/>
                      <a:headEnd type="none" w="med" len="med"/>
                      <a:tailEnd type="none" w="med" len="med"/>
                    </a:ln>
                  </p:spPr>
                </p:sp>
              </p:grpSp>
            </p:grpSp>
            <p:sp>
              <p:nvSpPr>
                <p:cNvPr id="9301" name="Freeform 103"/>
                <p:cNvSpPr>
                  <a:spLocks noChangeAspect="1"/>
                </p:cNvSpPr>
                <p:nvPr/>
              </p:nvSpPr>
              <p:spPr>
                <a:xfrm>
                  <a:off x="900" y="1602"/>
                  <a:ext cx="507" cy="506"/>
                </a:xfrm>
                <a:custGeom>
                  <a:avLst/>
                  <a:gdLst>
                    <a:gd name="txL" fmla="*/ 0 w 546"/>
                    <a:gd name="txT" fmla="*/ 0 h 681"/>
                    <a:gd name="txR" fmla="*/ 546 w 546"/>
                    <a:gd name="txB" fmla="*/ 681 h 681"/>
                  </a:gdLst>
                  <a:ahLst/>
                  <a:cxnLst>
                    <a:cxn ang="0">
                      <a:pos x="546" y="0"/>
                    </a:cxn>
                    <a:cxn ang="0">
                      <a:pos x="523" y="20"/>
                    </a:cxn>
                    <a:cxn ang="0">
                      <a:pos x="432" y="441"/>
                    </a:cxn>
                    <a:cxn ang="0">
                      <a:pos x="415" y="483"/>
                    </a:cxn>
                    <a:cxn ang="0">
                      <a:pos x="388" y="518"/>
                    </a:cxn>
                    <a:cxn ang="0">
                      <a:pos x="347" y="550"/>
                    </a:cxn>
                    <a:cxn ang="0">
                      <a:pos x="307" y="575"/>
                    </a:cxn>
                    <a:cxn ang="0">
                      <a:pos x="262" y="598"/>
                    </a:cxn>
                    <a:cxn ang="0">
                      <a:pos x="215" y="618"/>
                    </a:cxn>
                    <a:cxn ang="0">
                      <a:pos x="163" y="637"/>
                    </a:cxn>
                    <a:cxn ang="0">
                      <a:pos x="119" y="647"/>
                    </a:cxn>
                    <a:cxn ang="0">
                      <a:pos x="65" y="656"/>
                    </a:cxn>
                    <a:cxn ang="0">
                      <a:pos x="0" y="652"/>
                    </a:cxn>
                    <a:cxn ang="0">
                      <a:pos x="10" y="677"/>
                    </a:cxn>
                    <a:cxn ang="0">
                      <a:pos x="55" y="681"/>
                    </a:cxn>
                    <a:cxn ang="0">
                      <a:pos x="86" y="681"/>
                    </a:cxn>
                    <a:cxn ang="0">
                      <a:pos x="134" y="677"/>
                    </a:cxn>
                    <a:cxn ang="0">
                      <a:pos x="173" y="674"/>
                    </a:cxn>
                    <a:cxn ang="0">
                      <a:pos x="227" y="665"/>
                    </a:cxn>
                    <a:cxn ang="0">
                      <a:pos x="269" y="657"/>
                    </a:cxn>
                    <a:cxn ang="0">
                      <a:pos x="316" y="643"/>
                    </a:cxn>
                    <a:cxn ang="0">
                      <a:pos x="343" y="635"/>
                    </a:cxn>
                    <a:cxn ang="0">
                      <a:pos x="384" y="618"/>
                    </a:cxn>
                    <a:cxn ang="0">
                      <a:pos x="427" y="590"/>
                    </a:cxn>
                    <a:cxn ang="0">
                      <a:pos x="440" y="575"/>
                    </a:cxn>
                    <a:cxn ang="0">
                      <a:pos x="452" y="554"/>
                    </a:cxn>
                    <a:cxn ang="0">
                      <a:pos x="462" y="512"/>
                    </a:cxn>
                    <a:cxn ang="0">
                      <a:pos x="471" y="470"/>
                    </a:cxn>
                    <a:cxn ang="0">
                      <a:pos x="546" y="0"/>
                    </a:cxn>
                  </a:cxnLst>
                  <a:rect l="txL" t="txT" r="txR" b="txB"/>
                  <a:pathLst>
                    <a:path w="546" h="681">
                      <a:moveTo>
                        <a:pt x="546" y="0"/>
                      </a:moveTo>
                      <a:lnTo>
                        <a:pt x="523" y="20"/>
                      </a:lnTo>
                      <a:lnTo>
                        <a:pt x="432" y="441"/>
                      </a:lnTo>
                      <a:lnTo>
                        <a:pt x="415" y="483"/>
                      </a:lnTo>
                      <a:lnTo>
                        <a:pt x="388" y="518"/>
                      </a:lnTo>
                      <a:lnTo>
                        <a:pt x="347" y="550"/>
                      </a:lnTo>
                      <a:lnTo>
                        <a:pt x="307" y="575"/>
                      </a:lnTo>
                      <a:lnTo>
                        <a:pt x="262" y="598"/>
                      </a:lnTo>
                      <a:lnTo>
                        <a:pt x="215" y="618"/>
                      </a:lnTo>
                      <a:lnTo>
                        <a:pt x="163" y="637"/>
                      </a:lnTo>
                      <a:lnTo>
                        <a:pt x="119" y="647"/>
                      </a:lnTo>
                      <a:lnTo>
                        <a:pt x="65" y="656"/>
                      </a:lnTo>
                      <a:lnTo>
                        <a:pt x="0" y="652"/>
                      </a:lnTo>
                      <a:lnTo>
                        <a:pt x="10" y="677"/>
                      </a:lnTo>
                      <a:lnTo>
                        <a:pt x="55" y="681"/>
                      </a:lnTo>
                      <a:lnTo>
                        <a:pt x="86" y="681"/>
                      </a:lnTo>
                      <a:lnTo>
                        <a:pt x="134" y="677"/>
                      </a:lnTo>
                      <a:lnTo>
                        <a:pt x="173" y="674"/>
                      </a:lnTo>
                      <a:lnTo>
                        <a:pt x="227" y="665"/>
                      </a:lnTo>
                      <a:lnTo>
                        <a:pt x="269" y="657"/>
                      </a:lnTo>
                      <a:lnTo>
                        <a:pt x="316" y="643"/>
                      </a:lnTo>
                      <a:lnTo>
                        <a:pt x="343" y="635"/>
                      </a:lnTo>
                      <a:lnTo>
                        <a:pt x="384" y="618"/>
                      </a:lnTo>
                      <a:lnTo>
                        <a:pt x="427" y="590"/>
                      </a:lnTo>
                      <a:lnTo>
                        <a:pt x="440" y="575"/>
                      </a:lnTo>
                      <a:lnTo>
                        <a:pt x="452" y="554"/>
                      </a:lnTo>
                      <a:lnTo>
                        <a:pt x="462" y="512"/>
                      </a:lnTo>
                      <a:lnTo>
                        <a:pt x="471" y="470"/>
                      </a:lnTo>
                      <a:lnTo>
                        <a:pt x="546" y="0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miter lim="800000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9288" name="Rectangle 104"/>
              <p:cNvSpPr/>
              <p:nvPr/>
            </p:nvSpPr>
            <p:spPr>
              <a:xfrm flipV="1">
                <a:off x="1961" y="1019"/>
                <a:ext cx="725" cy="44"/>
              </a:xfrm>
              <a:prstGeom prst="rect">
                <a:avLst/>
              </a:prstGeom>
              <a:solidFill>
                <a:schemeClr val="bg1"/>
              </a:solidFill>
              <a:ln w="2857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6249" name="Text Box 105"/>
          <p:cNvSpPr txBox="1"/>
          <p:nvPr/>
        </p:nvSpPr>
        <p:spPr>
          <a:xfrm>
            <a:off x="1944688" y="3213100"/>
            <a:ext cx="817562" cy="5810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1600" b="1" dirty="0">
                <a:latin typeface="黑体" panose="02010609060101010101" pitchFamily="2" charset="-122"/>
                <a:ea typeface="黑体" panose="02010609060101010101" pitchFamily="2" charset="-122"/>
              </a:rPr>
              <a:t>投影片（物）</a:t>
            </a:r>
            <a:endParaRPr lang="zh-CN" altLang="en-US" sz="16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16" name="Group 106"/>
          <p:cNvGrpSpPr/>
          <p:nvPr/>
        </p:nvGrpSpPr>
        <p:grpSpPr>
          <a:xfrm>
            <a:off x="3024188" y="2132013"/>
            <a:ext cx="792162" cy="1954212"/>
            <a:chOff x="0" y="0"/>
            <a:chExt cx="499" cy="1231"/>
          </a:xfrm>
        </p:grpSpPr>
        <p:grpSp>
          <p:nvGrpSpPr>
            <p:cNvPr id="9264" name="Group 107"/>
            <p:cNvGrpSpPr/>
            <p:nvPr/>
          </p:nvGrpSpPr>
          <p:grpSpPr>
            <a:xfrm>
              <a:off x="272" y="953"/>
              <a:ext cx="227" cy="278"/>
              <a:chOff x="0" y="0"/>
              <a:chExt cx="227" cy="278"/>
            </a:xfrm>
          </p:grpSpPr>
          <p:grpSp>
            <p:nvGrpSpPr>
              <p:cNvPr id="9276" name="Group 108"/>
              <p:cNvGrpSpPr/>
              <p:nvPr/>
            </p:nvGrpSpPr>
            <p:grpSpPr>
              <a:xfrm>
                <a:off x="136" y="0"/>
                <a:ext cx="91" cy="278"/>
                <a:chOff x="0" y="0"/>
                <a:chExt cx="182" cy="363"/>
              </a:xfrm>
            </p:grpSpPr>
            <p:sp>
              <p:nvSpPr>
                <p:cNvPr id="9280" name="Line 109"/>
                <p:cNvSpPr/>
                <p:nvPr/>
              </p:nvSpPr>
              <p:spPr>
                <a:xfrm flipV="1">
                  <a:off x="0" y="0"/>
                  <a:ext cx="182" cy="363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9281" name="Line 110"/>
                <p:cNvSpPr/>
                <p:nvPr/>
              </p:nvSpPr>
              <p:spPr>
                <a:xfrm flipV="1">
                  <a:off x="61" y="109"/>
                  <a:ext cx="60" cy="145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miter/>
                  <a:headEnd type="none" w="med" len="med"/>
                  <a:tailEnd type="triangle" w="med" len="med"/>
                </a:ln>
              </p:spPr>
            </p:sp>
          </p:grpSp>
          <p:grpSp>
            <p:nvGrpSpPr>
              <p:cNvPr id="9277" name="Group 111"/>
              <p:cNvGrpSpPr/>
              <p:nvPr/>
            </p:nvGrpSpPr>
            <p:grpSpPr>
              <a:xfrm>
                <a:off x="0" y="0"/>
                <a:ext cx="91" cy="272"/>
                <a:chOff x="0" y="0"/>
                <a:chExt cx="151" cy="327"/>
              </a:xfrm>
            </p:grpSpPr>
            <p:sp>
              <p:nvSpPr>
                <p:cNvPr id="9278" name="Line 112"/>
                <p:cNvSpPr/>
                <p:nvPr/>
              </p:nvSpPr>
              <p:spPr>
                <a:xfrm flipH="1" flipV="1">
                  <a:off x="0" y="0"/>
                  <a:ext cx="151" cy="327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9279" name="Line 113"/>
                <p:cNvSpPr/>
                <p:nvPr/>
              </p:nvSpPr>
              <p:spPr>
                <a:xfrm flipH="1" flipV="1">
                  <a:off x="55" y="109"/>
                  <a:ext cx="60" cy="145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miter/>
                  <a:headEnd type="none" w="med" len="med"/>
                  <a:tailEnd type="triangle" w="med" len="med"/>
                </a:ln>
              </p:spPr>
            </p:sp>
          </p:grpSp>
        </p:grpSp>
        <p:grpSp>
          <p:nvGrpSpPr>
            <p:cNvPr id="9265" name="Group 114"/>
            <p:cNvGrpSpPr/>
            <p:nvPr/>
          </p:nvGrpSpPr>
          <p:grpSpPr>
            <a:xfrm>
              <a:off x="0" y="0"/>
              <a:ext cx="499" cy="999"/>
              <a:chOff x="0" y="0"/>
              <a:chExt cx="499" cy="999"/>
            </a:xfrm>
          </p:grpSpPr>
          <p:sp>
            <p:nvSpPr>
              <p:cNvPr id="9266" name="AutoShape 115"/>
              <p:cNvSpPr/>
              <p:nvPr/>
            </p:nvSpPr>
            <p:spPr>
              <a:xfrm>
                <a:off x="272" y="908"/>
                <a:ext cx="227" cy="91"/>
              </a:xfrm>
              <a:prstGeom prst="rightArrow">
                <a:avLst>
                  <a:gd name="adj1" fmla="val 50000"/>
                  <a:gd name="adj2" fmla="val 62362"/>
                </a:avLst>
              </a:prstGeom>
              <a:solidFill>
                <a:srgbClr val="0066FF"/>
              </a:solidFill>
              <a:ln w="9525" cap="flat" cmpd="sng">
                <a:solidFill>
                  <a:schemeClr val="tx1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 wrap="none" anchor="ctr"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grpSp>
            <p:nvGrpSpPr>
              <p:cNvPr id="9267" name="Group 116"/>
              <p:cNvGrpSpPr/>
              <p:nvPr/>
            </p:nvGrpSpPr>
            <p:grpSpPr>
              <a:xfrm>
                <a:off x="0" y="0"/>
                <a:ext cx="499" cy="954"/>
                <a:chOff x="0" y="0"/>
                <a:chExt cx="499" cy="954"/>
              </a:xfrm>
            </p:grpSpPr>
            <p:grpSp>
              <p:nvGrpSpPr>
                <p:cNvPr id="9268" name="Group 117"/>
                <p:cNvGrpSpPr/>
                <p:nvPr/>
              </p:nvGrpSpPr>
              <p:grpSpPr>
                <a:xfrm>
                  <a:off x="272" y="318"/>
                  <a:ext cx="182" cy="635"/>
                  <a:chOff x="0" y="0"/>
                  <a:chExt cx="182" cy="635"/>
                </a:xfrm>
              </p:grpSpPr>
              <p:sp>
                <p:nvSpPr>
                  <p:cNvPr id="9273" name="Line 118"/>
                  <p:cNvSpPr/>
                  <p:nvPr/>
                </p:nvSpPr>
                <p:spPr>
                  <a:xfrm flipV="1">
                    <a:off x="0" y="454"/>
                    <a:ext cx="46" cy="181"/>
                  </a:xfrm>
                  <a:prstGeom prst="line">
                    <a:avLst/>
                  </a:prstGeom>
                  <a:ln w="28575" cap="flat" cmpd="sng">
                    <a:solidFill>
                      <a:srgbClr val="FF0000"/>
                    </a:solidFill>
                    <a:prstDash val="solid"/>
                    <a:miter/>
                    <a:headEnd type="none" w="med" len="med"/>
                    <a:tailEnd type="arrow" w="med" len="med"/>
                  </a:ln>
                </p:spPr>
              </p:sp>
              <p:sp>
                <p:nvSpPr>
                  <p:cNvPr id="9274" name="Line 119"/>
                  <p:cNvSpPr/>
                  <p:nvPr/>
                </p:nvSpPr>
                <p:spPr>
                  <a:xfrm flipV="1">
                    <a:off x="46" y="181"/>
                    <a:ext cx="90" cy="317"/>
                  </a:xfrm>
                  <a:prstGeom prst="line">
                    <a:avLst/>
                  </a:prstGeom>
                  <a:ln w="28575" cap="flat" cmpd="sng">
                    <a:solidFill>
                      <a:srgbClr val="FF0000"/>
                    </a:solidFill>
                    <a:prstDash val="solid"/>
                    <a:miter/>
                    <a:headEnd type="none" w="med" len="med"/>
                    <a:tailEnd type="arrow" w="med" len="med"/>
                  </a:ln>
                </p:spPr>
              </p:sp>
              <p:sp>
                <p:nvSpPr>
                  <p:cNvPr id="9275" name="Line 120"/>
                  <p:cNvSpPr/>
                  <p:nvPr/>
                </p:nvSpPr>
                <p:spPr>
                  <a:xfrm flipV="1">
                    <a:off x="136" y="0"/>
                    <a:ext cx="46" cy="227"/>
                  </a:xfrm>
                  <a:prstGeom prst="line">
                    <a:avLst/>
                  </a:prstGeom>
                  <a:ln w="28575" cap="flat" cmpd="sng">
                    <a:solidFill>
                      <a:srgbClr val="FF0000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</p:sp>
            </p:grpSp>
            <p:sp>
              <p:nvSpPr>
                <p:cNvPr id="9269" name="Line 121"/>
                <p:cNvSpPr/>
                <p:nvPr/>
              </p:nvSpPr>
              <p:spPr>
                <a:xfrm flipH="1" flipV="1">
                  <a:off x="0" y="0"/>
                  <a:ext cx="182" cy="318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grpSp>
              <p:nvGrpSpPr>
                <p:cNvPr id="9270" name="Group 122"/>
                <p:cNvGrpSpPr/>
                <p:nvPr/>
              </p:nvGrpSpPr>
              <p:grpSpPr>
                <a:xfrm>
                  <a:off x="136" y="227"/>
                  <a:ext cx="363" cy="727"/>
                  <a:chOff x="0" y="0"/>
                  <a:chExt cx="363" cy="727"/>
                </a:xfrm>
              </p:grpSpPr>
              <p:sp>
                <p:nvSpPr>
                  <p:cNvPr id="9271" name="Line 123"/>
                  <p:cNvSpPr/>
                  <p:nvPr/>
                </p:nvSpPr>
                <p:spPr>
                  <a:xfrm flipH="1" flipV="1">
                    <a:off x="0" y="0"/>
                    <a:ext cx="363" cy="726"/>
                  </a:xfrm>
                  <a:prstGeom prst="line">
                    <a:avLst/>
                  </a:prstGeom>
                  <a:ln w="28575" cap="flat" cmpd="sng">
                    <a:solidFill>
                      <a:srgbClr val="FF0000"/>
                    </a:solidFill>
                    <a:prstDash val="solid"/>
                    <a:miter/>
                    <a:headEnd type="none" w="med" len="med"/>
                    <a:tailEnd type="arrow" w="med" len="med"/>
                  </a:ln>
                </p:spPr>
              </p:sp>
              <p:sp>
                <p:nvSpPr>
                  <p:cNvPr id="9272" name="Line 124"/>
                  <p:cNvSpPr/>
                  <p:nvPr/>
                </p:nvSpPr>
                <p:spPr>
                  <a:xfrm flipH="1" flipV="1">
                    <a:off x="272" y="545"/>
                    <a:ext cx="90" cy="182"/>
                  </a:xfrm>
                  <a:prstGeom prst="line">
                    <a:avLst/>
                  </a:prstGeom>
                  <a:ln w="28575" cap="flat" cmpd="sng">
                    <a:solidFill>
                      <a:srgbClr val="FF0000"/>
                    </a:solidFill>
                    <a:prstDash val="solid"/>
                    <a:miter/>
                    <a:headEnd type="none" w="med" len="med"/>
                    <a:tailEnd type="arrow" w="med" len="med"/>
                  </a:ln>
                </p:spPr>
              </p:sp>
            </p:grpSp>
          </p:grpSp>
        </p:grpSp>
      </p:grpSp>
      <p:grpSp>
        <p:nvGrpSpPr>
          <p:cNvPr id="24" name="Group 125"/>
          <p:cNvGrpSpPr/>
          <p:nvPr/>
        </p:nvGrpSpPr>
        <p:grpSpPr>
          <a:xfrm>
            <a:off x="46038" y="2133600"/>
            <a:ext cx="3697287" cy="1608138"/>
            <a:chOff x="0" y="0"/>
            <a:chExt cx="2329" cy="1013"/>
          </a:xfrm>
        </p:grpSpPr>
        <p:sp>
          <p:nvSpPr>
            <p:cNvPr id="9256" name="AutoShape 126"/>
            <p:cNvSpPr/>
            <p:nvPr/>
          </p:nvSpPr>
          <p:spPr>
            <a:xfrm>
              <a:off x="0" y="0"/>
              <a:ext cx="91" cy="998"/>
            </a:xfrm>
            <a:prstGeom prst="upArrow">
              <a:avLst>
                <a:gd name="adj1" fmla="val 50000"/>
                <a:gd name="adj2" fmla="val 274175"/>
              </a:avLst>
            </a:prstGeom>
            <a:solidFill>
              <a:srgbClr val="0066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9257" name="Text Box 127"/>
            <p:cNvSpPr txBox="1"/>
            <p:nvPr/>
          </p:nvSpPr>
          <p:spPr>
            <a:xfrm>
              <a:off x="57" y="453"/>
              <a:ext cx="44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b="1" dirty="0">
                  <a:latin typeface="黑体" panose="02010609060101010101" pitchFamily="2" charset="-122"/>
                  <a:ea typeface="黑体" panose="02010609060101010101" pitchFamily="2" charset="-122"/>
                </a:rPr>
                <a:t>像</a:t>
              </a:r>
              <a:endParaRPr lang="zh-CN" altLang="en-US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grpSp>
          <p:nvGrpSpPr>
            <p:cNvPr id="9258" name="Group 128"/>
            <p:cNvGrpSpPr/>
            <p:nvPr/>
          </p:nvGrpSpPr>
          <p:grpSpPr>
            <a:xfrm>
              <a:off x="62" y="0"/>
              <a:ext cx="2267" cy="1013"/>
              <a:chOff x="0" y="0"/>
              <a:chExt cx="2267" cy="1013"/>
            </a:xfrm>
          </p:grpSpPr>
          <p:sp>
            <p:nvSpPr>
              <p:cNvPr id="9259" name="Line 129"/>
              <p:cNvSpPr/>
              <p:nvPr/>
            </p:nvSpPr>
            <p:spPr>
              <a:xfrm flipH="1">
                <a:off x="1179" y="317"/>
                <a:ext cx="1088" cy="317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arrow" w="med" len="med"/>
              </a:ln>
            </p:spPr>
          </p:sp>
          <p:grpSp>
            <p:nvGrpSpPr>
              <p:cNvPr id="9260" name="Group 130"/>
              <p:cNvGrpSpPr/>
              <p:nvPr/>
            </p:nvGrpSpPr>
            <p:grpSpPr>
              <a:xfrm flipV="1">
                <a:off x="0" y="0"/>
                <a:ext cx="1814" cy="45"/>
                <a:chOff x="0" y="0"/>
                <a:chExt cx="2015" cy="0"/>
              </a:xfrm>
            </p:grpSpPr>
            <p:sp>
              <p:nvSpPr>
                <p:cNvPr id="9262" name="Line 131"/>
                <p:cNvSpPr/>
                <p:nvPr/>
              </p:nvSpPr>
              <p:spPr>
                <a:xfrm flipH="1">
                  <a:off x="0" y="0"/>
                  <a:ext cx="2015" cy="0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miter/>
                  <a:headEnd type="none" w="med" len="med"/>
                  <a:tailEnd type="none" w="med" len="med"/>
                </a:ln>
              </p:spPr>
            </p:sp>
            <p:sp>
              <p:nvSpPr>
                <p:cNvPr id="9263" name="Line 132"/>
                <p:cNvSpPr/>
                <p:nvPr/>
              </p:nvSpPr>
              <p:spPr>
                <a:xfrm flipH="1">
                  <a:off x="975" y="0"/>
                  <a:ext cx="195" cy="0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miter/>
                  <a:headEnd type="none" w="med" len="med"/>
                  <a:tailEnd type="arrow" w="med" len="med"/>
                </a:ln>
              </p:spPr>
            </p:sp>
          </p:grpSp>
          <p:sp>
            <p:nvSpPr>
              <p:cNvPr id="9261" name="Line 133"/>
              <p:cNvSpPr/>
              <p:nvPr/>
            </p:nvSpPr>
            <p:spPr>
              <a:xfrm flipH="1">
                <a:off x="0" y="498"/>
                <a:ext cx="1632" cy="515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</p:grpSp>
      </p:grpSp>
      <p:grpSp>
        <p:nvGrpSpPr>
          <p:cNvPr id="27" name="Group 134"/>
          <p:cNvGrpSpPr/>
          <p:nvPr/>
        </p:nvGrpSpPr>
        <p:grpSpPr>
          <a:xfrm>
            <a:off x="2447925" y="908050"/>
            <a:ext cx="1584325" cy="1754188"/>
            <a:chOff x="0" y="0"/>
            <a:chExt cx="998" cy="1105"/>
          </a:xfrm>
        </p:grpSpPr>
        <p:sp>
          <p:nvSpPr>
            <p:cNvPr id="9253" name="Line 135"/>
            <p:cNvSpPr/>
            <p:nvPr/>
          </p:nvSpPr>
          <p:spPr>
            <a:xfrm rot="10800000" flipH="1" flipV="1">
              <a:off x="0" y="45"/>
              <a:ext cx="363" cy="726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254" name="Line 136"/>
            <p:cNvSpPr/>
            <p:nvPr/>
          </p:nvSpPr>
          <p:spPr>
            <a:xfrm rot="-10800000" flipH="1">
              <a:off x="816" y="45"/>
              <a:ext cx="182" cy="1060"/>
            </a:xfrm>
            <a:prstGeom prst="line">
              <a:avLst/>
            </a:prstGeom>
            <a:ln w="28575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9255" name="AutoShape 137"/>
            <p:cNvSpPr/>
            <p:nvPr/>
          </p:nvSpPr>
          <p:spPr>
            <a:xfrm rot="-5400000">
              <a:off x="451" y="-453"/>
              <a:ext cx="91" cy="998"/>
            </a:xfrm>
            <a:prstGeom prst="upArrow">
              <a:avLst>
                <a:gd name="adj1" fmla="val 50000"/>
                <a:gd name="adj2" fmla="val 274175"/>
              </a:avLst>
            </a:prstGeom>
            <a:solidFill>
              <a:srgbClr val="0066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sp>
        <p:nvSpPr>
          <p:cNvPr id="9252" name="Line 138"/>
          <p:cNvSpPr/>
          <p:nvPr/>
        </p:nvSpPr>
        <p:spPr>
          <a:xfrm>
            <a:off x="0" y="549275"/>
            <a:ext cx="4284663" cy="0"/>
          </a:xfrm>
          <a:prstGeom prst="line">
            <a:avLst/>
          </a:prstGeom>
          <a:ln w="9525">
            <a:noFill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300"/>
                            </p:stCondLst>
                            <p:childTnLst>
                              <p:par>
                                <p:cTn id="16" presetID="3" presetClass="entr" presetSubtype="1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62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300"/>
                            </p:stCondLst>
                            <p:childTnLst>
                              <p:par>
                                <p:cTn id="23" presetID="1" presetClass="entr" presetSubtype="0" fill="hold" nodeType="after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600"/>
                            </p:stCondLst>
                            <p:childTnLst>
                              <p:par>
                                <p:cTn id="29" presetID="3" presetClass="entr" presetSubtype="1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600"/>
                            </p:stCondLst>
                            <p:childTnLst>
                              <p:par>
                                <p:cTn id="33" presetID="1" presetClass="exit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00"/>
                            </p:stCondLst>
                            <p:childTnLst>
                              <p:par>
                                <p:cTn id="36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00"/>
                            </p:stCondLst>
                            <p:childTnLst>
                              <p:par>
                                <p:cTn id="39" presetID="3" presetClass="entr" presetSubtype="1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92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0" dur="500"/>
                                        <p:tgtEl>
                                          <p:spTgt spid="6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89" grpId="0"/>
      <p:bldP spid="6190" grpId="0"/>
      <p:bldP spid="6191" grpId="0"/>
      <p:bldP spid="624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7170" name="Rectangle 2"/>
          <p:cNvSpPr>
            <a:spLocks noGrp="1"/>
          </p:cNvSpPr>
          <p:nvPr/>
        </p:nvSpPr>
        <p:spPr>
          <a:xfrm>
            <a:off x="323850" y="1270000"/>
            <a:ext cx="2611438" cy="1066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r" eaLnBrk="0" hangingPunct="0"/>
            <a:r>
              <a:rPr lang="zh-CN" altLang="en-US" sz="4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现象：</a:t>
            </a:r>
            <a:endParaRPr lang="zh-CN" altLang="en-US" sz="4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7171" name="Rectangle 3"/>
          <p:cNvSpPr/>
          <p:nvPr/>
        </p:nvSpPr>
        <p:spPr>
          <a:xfrm>
            <a:off x="323850" y="2997200"/>
            <a:ext cx="3121025" cy="1066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问题：</a:t>
            </a:r>
            <a:endParaRPr lang="zh-CN" altLang="en-US" sz="4800" b="1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7172" name="AutoShape 4"/>
          <p:cNvSpPr/>
          <p:nvPr/>
        </p:nvSpPr>
        <p:spPr>
          <a:xfrm>
            <a:off x="1339850" y="2211388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bg2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173" name="AutoShape 5"/>
          <p:cNvSpPr/>
          <p:nvPr/>
        </p:nvSpPr>
        <p:spPr>
          <a:xfrm>
            <a:off x="1339850" y="3887788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bg2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7174" name="Rectangle 6"/>
          <p:cNvSpPr/>
          <p:nvPr/>
        </p:nvSpPr>
        <p:spPr>
          <a:xfrm>
            <a:off x="539750" y="4595813"/>
            <a:ext cx="2689225" cy="1066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猜想：</a:t>
            </a:r>
            <a:endParaRPr lang="zh-CN" altLang="en-US" sz="4800" b="1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7175" name="Rectangle 7"/>
          <p:cNvSpPr/>
          <p:nvPr/>
        </p:nvSpPr>
        <p:spPr>
          <a:xfrm>
            <a:off x="2627313" y="1485900"/>
            <a:ext cx="6335712" cy="7921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0" hangingPunct="0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4000" b="1" dirty="0">
                <a:latin typeface="黑体" panose="02010609060101010101" pitchFamily="2" charset="-122"/>
                <a:ea typeface="华文新魏" panose="02010800040101010101" pitchFamily="2" charset="-122"/>
              </a:rPr>
              <a:t>凸透镜能成不同特点的像。</a:t>
            </a:r>
            <a:endParaRPr lang="zh-CN" altLang="en-US" sz="4000" b="1" dirty="0">
              <a:latin typeface="黑体" panose="0201060906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7176" name="Rectangle 8"/>
          <p:cNvSpPr/>
          <p:nvPr/>
        </p:nvSpPr>
        <p:spPr>
          <a:xfrm>
            <a:off x="2700338" y="3070225"/>
            <a:ext cx="6408737" cy="11906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2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华文新魏" panose="02010800040101010101" pitchFamily="2" charset="-122"/>
              </a:rPr>
              <a:t>像的</a:t>
            </a:r>
            <a:r>
              <a:rPr lang="zh-CN" altLang="en-US" sz="3600" b="1" dirty="0">
                <a:solidFill>
                  <a:srgbClr val="FF33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正倒、大小、虚实</a:t>
            </a:r>
            <a:r>
              <a:rPr lang="zh-CN" altLang="en-US" sz="3600" b="1" dirty="0">
                <a:latin typeface="Arial" panose="020B0604020202020204" pitchFamily="34" charset="0"/>
                <a:ea typeface="华文新魏" panose="02010800040101010101" pitchFamily="2" charset="-122"/>
              </a:rPr>
              <a:t>可能跟</a:t>
            </a:r>
            <a:r>
              <a:rPr lang="zh-CN" altLang="en-US" sz="3600" b="1" dirty="0">
                <a:solidFill>
                  <a:srgbClr val="0000FF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哪些因素</a:t>
            </a:r>
            <a:r>
              <a:rPr lang="zh-CN" altLang="en-US" sz="3600" b="1" dirty="0">
                <a:latin typeface="Arial" panose="020B0604020202020204" pitchFamily="34" charset="0"/>
                <a:ea typeface="华文新魏" panose="02010800040101010101" pitchFamily="2" charset="-122"/>
              </a:rPr>
              <a:t>有关？</a:t>
            </a:r>
            <a:endParaRPr lang="zh-CN" altLang="en-US" sz="3600" b="1" dirty="0"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5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7175">
                                            <p:txEl>
                                              <p:charRg st="0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7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7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7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2" dur="500"/>
                                        <p:tgtEl>
                                          <p:spTgt spid="7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7" dur="500"/>
                                        <p:tgtEl>
                                          <p:spTgt spid="7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70" grpId="0"/>
      <p:bldP spid="7171" grpId="0"/>
      <p:bldP spid="7172" grpId="0" bldLvl="0" animBg="1"/>
      <p:bldP spid="7173" grpId="0" bldLvl="0" animBg="1"/>
      <p:bldP spid="7174" grpId="0"/>
      <p:bldP spid="7175" grpId="0" build="p"/>
      <p:bldP spid="717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11266" name="Picture 2" descr="xx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19700" y="2276475"/>
            <a:ext cx="541338" cy="1692275"/>
          </a:xfrm>
          <a:prstGeom prst="rect">
            <a:avLst/>
          </a:prstGeom>
          <a:noFill/>
          <a:ln w="9525">
            <a:noFill/>
          </a:ln>
        </p:spPr>
      </p:pic>
      <p:grpSp>
        <p:nvGrpSpPr>
          <p:cNvPr id="11267" name="Group 3"/>
          <p:cNvGrpSpPr/>
          <p:nvPr/>
        </p:nvGrpSpPr>
        <p:grpSpPr>
          <a:xfrm>
            <a:off x="7459663" y="2238375"/>
            <a:ext cx="458787" cy="1771650"/>
            <a:chOff x="0" y="0"/>
            <a:chExt cx="1248" cy="1584"/>
          </a:xfrm>
        </p:grpSpPr>
        <p:sp>
          <p:nvSpPr>
            <p:cNvPr id="11390" name="Oval 4"/>
            <p:cNvSpPr/>
            <p:nvPr/>
          </p:nvSpPr>
          <p:spPr>
            <a:xfrm>
              <a:off x="0" y="480"/>
              <a:ext cx="144" cy="672"/>
            </a:xfrm>
            <a:prstGeom prst="ellipse">
              <a:avLst/>
            </a:prstGeom>
            <a:solidFill>
              <a:srgbClr val="FFFF00"/>
            </a:solidFill>
            <a:ln w="2857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391" name="Line 5"/>
            <p:cNvSpPr/>
            <p:nvPr/>
          </p:nvSpPr>
          <p:spPr>
            <a:xfrm>
              <a:off x="48" y="480"/>
              <a:ext cx="672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92" name="Line 6"/>
            <p:cNvSpPr/>
            <p:nvPr/>
          </p:nvSpPr>
          <p:spPr>
            <a:xfrm>
              <a:off x="48" y="1152"/>
              <a:ext cx="720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93" name="Line 7"/>
            <p:cNvSpPr/>
            <p:nvPr/>
          </p:nvSpPr>
          <p:spPr>
            <a:xfrm flipV="1">
              <a:off x="720" y="0"/>
              <a:ext cx="0" cy="48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94" name="Line 8"/>
            <p:cNvSpPr/>
            <p:nvPr/>
          </p:nvSpPr>
          <p:spPr>
            <a:xfrm>
              <a:off x="768" y="1152"/>
              <a:ext cx="0" cy="432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95" name="Line 9"/>
            <p:cNvSpPr/>
            <p:nvPr/>
          </p:nvSpPr>
          <p:spPr>
            <a:xfrm>
              <a:off x="720" y="0"/>
              <a:ext cx="52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96" name="Line 10"/>
            <p:cNvSpPr/>
            <p:nvPr/>
          </p:nvSpPr>
          <p:spPr>
            <a:xfrm>
              <a:off x="768" y="1584"/>
              <a:ext cx="480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1397" name="Line 11"/>
            <p:cNvSpPr/>
            <p:nvPr/>
          </p:nvSpPr>
          <p:spPr>
            <a:xfrm>
              <a:off x="1248" y="0"/>
              <a:ext cx="0" cy="1584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</p:sp>
      </p:grpSp>
      <p:grpSp>
        <p:nvGrpSpPr>
          <p:cNvPr id="11268" name="Group 12"/>
          <p:cNvGrpSpPr/>
          <p:nvPr/>
        </p:nvGrpSpPr>
        <p:grpSpPr>
          <a:xfrm>
            <a:off x="5576888" y="2420938"/>
            <a:ext cx="2341562" cy="1570037"/>
            <a:chOff x="0" y="0"/>
            <a:chExt cx="3683" cy="1285"/>
          </a:xfrm>
        </p:grpSpPr>
        <p:sp>
          <p:nvSpPr>
            <p:cNvPr id="11386" name="Freeform 13"/>
            <p:cNvSpPr/>
            <p:nvPr/>
          </p:nvSpPr>
          <p:spPr>
            <a:xfrm>
              <a:off x="0" y="0"/>
              <a:ext cx="3673" cy="661"/>
            </a:xfrm>
            <a:custGeom>
              <a:avLst/>
              <a:gdLst>
                <a:gd name="txL" fmla="*/ 0 w 3673"/>
                <a:gd name="txT" fmla="*/ 0 h 661"/>
                <a:gd name="txR" fmla="*/ 3673 w 3673"/>
                <a:gd name="txB" fmla="*/ 661 h 661"/>
              </a:gdLst>
              <a:ahLst/>
              <a:cxnLst>
                <a:cxn ang="0">
                  <a:pos x="0" y="0"/>
                </a:cxn>
                <a:cxn ang="0">
                  <a:pos x="3673" y="661"/>
                </a:cxn>
              </a:cxnLst>
              <a:rect l="txL" t="txT" r="txR" b="txB"/>
              <a:pathLst>
                <a:path w="3673" h="661">
                  <a:moveTo>
                    <a:pt x="0" y="0"/>
                  </a:moveTo>
                  <a:lnTo>
                    <a:pt x="3673" y="661"/>
                  </a:lnTo>
                </a:path>
              </a:pathLst>
            </a:custGeom>
            <a:noFill/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87" name="Freeform 14"/>
            <p:cNvSpPr/>
            <p:nvPr/>
          </p:nvSpPr>
          <p:spPr>
            <a:xfrm>
              <a:off x="0" y="369"/>
              <a:ext cx="3683" cy="916"/>
            </a:xfrm>
            <a:custGeom>
              <a:avLst/>
              <a:gdLst>
                <a:gd name="txL" fmla="*/ 0 w 3683"/>
                <a:gd name="txT" fmla="*/ 0 h 916"/>
                <a:gd name="txR" fmla="*/ 3683 w 3683"/>
                <a:gd name="txB" fmla="*/ 916 h 916"/>
              </a:gdLst>
              <a:ahLst/>
              <a:cxnLst>
                <a:cxn ang="0">
                  <a:pos x="0" y="916"/>
                </a:cxn>
                <a:cxn ang="0">
                  <a:pos x="3683" y="0"/>
                </a:cxn>
              </a:cxnLst>
              <a:rect l="txL" t="txT" r="txR" b="txB"/>
              <a:pathLst>
                <a:path w="3683" h="916">
                  <a:moveTo>
                    <a:pt x="0" y="916"/>
                  </a:moveTo>
                  <a:lnTo>
                    <a:pt x="3683" y="0"/>
                  </a:lnTo>
                </a:path>
              </a:pathLst>
            </a:custGeom>
            <a:noFill/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88" name="Freeform 15"/>
            <p:cNvSpPr/>
            <p:nvPr/>
          </p:nvSpPr>
          <p:spPr>
            <a:xfrm>
              <a:off x="590" y="987"/>
              <a:ext cx="579" cy="153"/>
            </a:xfrm>
            <a:custGeom>
              <a:avLst/>
              <a:gdLst>
                <a:gd name="txL" fmla="*/ 0 w 572"/>
                <a:gd name="txT" fmla="*/ 0 h 74"/>
                <a:gd name="txR" fmla="*/ 572 w 572"/>
                <a:gd name="txB" fmla="*/ 74 h 74"/>
              </a:gdLst>
              <a:ahLst/>
              <a:cxnLst>
                <a:cxn ang="0">
                  <a:pos x="0" y="74"/>
                </a:cxn>
                <a:cxn ang="0">
                  <a:pos x="572" y="0"/>
                </a:cxn>
              </a:cxnLst>
              <a:rect l="txL" t="txT" r="txR" b="txB"/>
              <a:pathLst>
                <a:path w="572" h="74">
                  <a:moveTo>
                    <a:pt x="0" y="74"/>
                  </a:moveTo>
                  <a:lnTo>
                    <a:pt x="572" y="0"/>
                  </a:lnTo>
                </a:path>
              </a:pathLst>
            </a:custGeom>
            <a:noFill/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p>
              <a:endParaRPr lang="zh-CN" altLang="en-US"/>
            </a:p>
          </p:txBody>
        </p:sp>
        <p:sp>
          <p:nvSpPr>
            <p:cNvPr id="11389" name="Freeform 16"/>
            <p:cNvSpPr/>
            <p:nvPr/>
          </p:nvSpPr>
          <p:spPr>
            <a:xfrm>
              <a:off x="499" y="88"/>
              <a:ext cx="691" cy="130"/>
            </a:xfrm>
            <a:custGeom>
              <a:avLst/>
              <a:gdLst>
                <a:gd name="txL" fmla="*/ 0 w 691"/>
                <a:gd name="txT" fmla="*/ 0 h 130"/>
                <a:gd name="txR" fmla="*/ 691 w 691"/>
                <a:gd name="txB" fmla="*/ 130 h 130"/>
              </a:gdLst>
              <a:ahLst/>
              <a:cxnLst>
                <a:cxn ang="0">
                  <a:pos x="0" y="0"/>
                </a:cxn>
                <a:cxn ang="0">
                  <a:pos x="691" y="130"/>
                </a:cxn>
              </a:cxnLst>
              <a:rect l="txL" t="txT" r="txR" b="txB"/>
              <a:pathLst>
                <a:path w="691" h="130">
                  <a:moveTo>
                    <a:pt x="0" y="0"/>
                  </a:moveTo>
                  <a:lnTo>
                    <a:pt x="691" y="130"/>
                  </a:lnTo>
                </a:path>
              </a:pathLst>
            </a:custGeom>
            <a:noFill/>
            <a:ln w="38100" cap="flat" cmpd="sng">
              <a:solidFill>
                <a:srgbClr val="FF0000">
                  <a:alpha val="100000"/>
                </a:srgbClr>
              </a:solidFill>
              <a:prstDash val="solid"/>
              <a:round/>
              <a:headEnd type="none" w="med" len="med"/>
              <a:tailEnd type="triangle" w="med" len="med"/>
            </a:ln>
          </p:spPr>
          <p:txBody>
            <a:bodyPr/>
            <a:p>
              <a:endParaRPr lang="zh-CN" altLang="en-US"/>
            </a:p>
          </p:txBody>
        </p:sp>
      </p:grpSp>
      <p:sp>
        <p:nvSpPr>
          <p:cNvPr id="11269" name="Text Box 17"/>
          <p:cNvSpPr txBox="1"/>
          <p:nvPr/>
        </p:nvSpPr>
        <p:spPr>
          <a:xfrm>
            <a:off x="8172450" y="2709863"/>
            <a:ext cx="549275" cy="719137"/>
          </a:xfrm>
          <a:prstGeom prst="rect">
            <a:avLst/>
          </a:prstGeom>
          <a:noFill/>
          <a:ln w="9525">
            <a:noFill/>
          </a:ln>
        </p:spPr>
        <p:txBody>
          <a:bodyPr vert="eaVert">
            <a:spAutoFit/>
          </a:bodyPr>
          <a:p>
            <a:r>
              <a:rPr lang="zh-CN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(</a:t>
            </a:r>
            <a:r>
              <a:rPr lang="zh-CN" altLang="en-US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像</a:t>
            </a:r>
            <a:r>
              <a:rPr lang="zh-CN" altLang="zh-CN" sz="2400" b="1" dirty="0">
                <a:latin typeface="黑体" panose="02010609060101010101" pitchFamily="2" charset="-122"/>
                <a:ea typeface="黑体" panose="02010609060101010101" pitchFamily="2" charset="-122"/>
              </a:rPr>
              <a:t>)</a:t>
            </a:r>
            <a:endParaRPr lang="zh-CN" altLang="zh-CN" sz="2400" b="1" dirty="0"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pic>
        <p:nvPicPr>
          <p:cNvPr id="11270" name="Picture 18" descr="xx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891463" y="2844800"/>
            <a:ext cx="82550" cy="423863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11271" name="Line 19"/>
          <p:cNvSpPr/>
          <p:nvPr/>
        </p:nvSpPr>
        <p:spPr>
          <a:xfrm>
            <a:off x="0" y="4365625"/>
            <a:ext cx="9144000" cy="0"/>
          </a:xfrm>
          <a:prstGeom prst="line">
            <a:avLst/>
          </a:prstGeom>
          <a:ln w="9525" cap="flat" cmpd="sng">
            <a:solidFill>
              <a:srgbClr val="090C4B"/>
            </a:solidFill>
            <a:prstDash val="dash"/>
            <a:headEnd type="none" w="med" len="med"/>
            <a:tailEnd type="none" w="med" len="med"/>
          </a:ln>
        </p:spPr>
      </p:sp>
      <p:graphicFrame>
        <p:nvGraphicFramePr>
          <p:cNvPr id="11272" name="表格 11271"/>
          <p:cNvGraphicFramePr/>
          <p:nvPr/>
        </p:nvGraphicFramePr>
        <p:xfrm>
          <a:off x="1187450" y="4508500"/>
          <a:ext cx="7235825" cy="2300288"/>
        </p:xfrm>
        <a:graphic>
          <a:graphicData uri="http://schemas.openxmlformats.org/drawingml/2006/table">
            <a:tbl>
              <a:tblPr/>
              <a:tblGrid>
                <a:gridCol w="2028825"/>
                <a:gridCol w="2060575"/>
                <a:gridCol w="3146425"/>
              </a:tblGrid>
              <a:tr h="82232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楷体" panose="02010609060101010101" pitchFamily="49" charset="-122"/>
                        </a:rPr>
                        <a:t>生活中的透镜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楷体" panose="02010609060101010101" pitchFamily="49" charset="-122"/>
                        </a:rPr>
                        <a:t>成像的特点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dirty="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楷体" panose="02010609060101010101" pitchFamily="49" charset="-122"/>
                        </a:rPr>
                        <a:t>物体到凸透镜的距离</a:t>
                      </a:r>
                      <a:endParaRPr lang="zh-CN" altLang="en-US" sz="2400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" panose="02010609060101010101" pitchFamily="49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1435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照相机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9530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投影仪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68313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2400" b="1" dirty="0">
                          <a:solidFill>
                            <a:schemeClr val="tx1"/>
                          </a:solidFill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放大镜</a:t>
                      </a:r>
                      <a:endParaRPr lang="zh-CN" altLang="en-US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24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>
                    <a:lnL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1294" name="Text Box 42"/>
          <p:cNvSpPr txBox="1"/>
          <p:nvPr/>
        </p:nvSpPr>
        <p:spPr>
          <a:xfrm>
            <a:off x="3130550" y="5876925"/>
            <a:ext cx="2519363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Arial" panose="020B0604020202020204" pitchFamily="34" charset="0"/>
              </a:rPr>
              <a:t>倒立放大的实像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11295" name="Text Box 43"/>
          <p:cNvSpPr txBox="1"/>
          <p:nvPr/>
        </p:nvSpPr>
        <p:spPr>
          <a:xfrm>
            <a:off x="3201988" y="5372100"/>
            <a:ext cx="2519362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Arial" panose="020B0604020202020204" pitchFamily="34" charset="0"/>
              </a:rPr>
              <a:t>倒立缩小的实像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11296" name="Text Box 44"/>
          <p:cNvSpPr txBox="1"/>
          <p:nvPr/>
        </p:nvSpPr>
        <p:spPr>
          <a:xfrm>
            <a:off x="3203575" y="6381750"/>
            <a:ext cx="252095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b="1" dirty="0">
                <a:latin typeface="Arial" panose="020B0604020202020204" pitchFamily="34" charset="0"/>
              </a:rPr>
              <a:t>正立放大的虚像</a:t>
            </a:r>
            <a:endParaRPr lang="zh-CN" altLang="en-US" b="1" dirty="0">
              <a:latin typeface="Arial" panose="020B0604020202020204" pitchFamily="34" charset="0"/>
            </a:endParaRPr>
          </a:p>
        </p:txBody>
      </p:sp>
      <p:sp>
        <p:nvSpPr>
          <p:cNvPr id="11297" name="Line 45"/>
          <p:cNvSpPr/>
          <p:nvPr/>
        </p:nvSpPr>
        <p:spPr>
          <a:xfrm>
            <a:off x="5219700" y="2060575"/>
            <a:ext cx="0" cy="2305050"/>
          </a:xfrm>
          <a:prstGeom prst="line">
            <a:avLst/>
          </a:prstGeom>
          <a:ln w="12700" cap="flat" cmpd="sng">
            <a:solidFill>
              <a:schemeClr val="tx1"/>
            </a:solidFill>
            <a:prstDash val="dash"/>
            <a:headEnd type="none" w="med" len="med"/>
            <a:tailEnd type="none" w="med" len="med"/>
          </a:ln>
        </p:spPr>
      </p:sp>
      <p:sp>
        <p:nvSpPr>
          <p:cNvPr id="11298" name="AutoShape 46"/>
          <p:cNvSpPr/>
          <p:nvPr/>
        </p:nvSpPr>
        <p:spPr>
          <a:xfrm>
            <a:off x="3779838" y="3502025"/>
            <a:ext cx="360362" cy="144463"/>
          </a:xfrm>
          <a:prstGeom prst="rightArrow">
            <a:avLst>
              <a:gd name="adj1" fmla="val 50000"/>
              <a:gd name="adj2" fmla="val 62362"/>
            </a:avLst>
          </a:prstGeom>
          <a:solidFill>
            <a:srgbClr val="0066FF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grpSp>
        <p:nvGrpSpPr>
          <p:cNvPr id="11299" name="Group 47"/>
          <p:cNvGrpSpPr/>
          <p:nvPr/>
        </p:nvGrpSpPr>
        <p:grpSpPr>
          <a:xfrm>
            <a:off x="0" y="1412875"/>
            <a:ext cx="4932363" cy="2911475"/>
            <a:chOff x="0" y="0"/>
            <a:chExt cx="3107" cy="1834"/>
          </a:xfrm>
        </p:grpSpPr>
        <p:grpSp>
          <p:nvGrpSpPr>
            <p:cNvPr id="11329" name="Group 48"/>
            <p:cNvGrpSpPr/>
            <p:nvPr/>
          </p:nvGrpSpPr>
          <p:grpSpPr>
            <a:xfrm>
              <a:off x="0" y="0"/>
              <a:ext cx="3107" cy="1834"/>
              <a:chOff x="0" y="0"/>
              <a:chExt cx="3107" cy="1834"/>
            </a:xfrm>
          </p:grpSpPr>
          <p:grpSp>
            <p:nvGrpSpPr>
              <p:cNvPr id="11331" name="Group 49"/>
              <p:cNvGrpSpPr/>
              <p:nvPr/>
            </p:nvGrpSpPr>
            <p:grpSpPr>
              <a:xfrm>
                <a:off x="0" y="0"/>
                <a:ext cx="3107" cy="1834"/>
                <a:chOff x="0" y="0"/>
                <a:chExt cx="3107" cy="1834"/>
              </a:xfrm>
            </p:grpSpPr>
            <p:grpSp>
              <p:nvGrpSpPr>
                <p:cNvPr id="11362" name="Group 50"/>
                <p:cNvGrpSpPr/>
                <p:nvPr/>
              </p:nvGrpSpPr>
              <p:grpSpPr>
                <a:xfrm rot="-780000">
                  <a:off x="2019" y="0"/>
                  <a:ext cx="792" cy="1114"/>
                  <a:chOff x="0" y="0"/>
                  <a:chExt cx="792" cy="1114"/>
                </a:xfrm>
              </p:grpSpPr>
              <p:sp>
                <p:nvSpPr>
                  <p:cNvPr id="11370" name="Line 51"/>
                  <p:cNvSpPr/>
                  <p:nvPr/>
                </p:nvSpPr>
                <p:spPr>
                  <a:xfrm rot="-7818174">
                    <a:off x="-222" y="557"/>
                    <a:ext cx="1114" cy="0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71" name="Line 52"/>
                  <p:cNvSpPr/>
                  <p:nvPr/>
                </p:nvSpPr>
                <p:spPr>
                  <a:xfrm rot="-7818174" flipH="1">
                    <a:off x="725" y="917"/>
                    <a:ext cx="38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72" name="Line 53"/>
                  <p:cNvSpPr/>
                  <p:nvPr/>
                </p:nvSpPr>
                <p:spPr>
                  <a:xfrm rot="-7818174" flipH="1">
                    <a:off x="675" y="859"/>
                    <a:ext cx="38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73" name="Line 54"/>
                  <p:cNvSpPr/>
                  <p:nvPr/>
                </p:nvSpPr>
                <p:spPr>
                  <a:xfrm rot="-7818174" flipH="1">
                    <a:off x="625" y="800"/>
                    <a:ext cx="38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74" name="Line 55"/>
                  <p:cNvSpPr/>
                  <p:nvPr/>
                </p:nvSpPr>
                <p:spPr>
                  <a:xfrm rot="-7818174" flipH="1">
                    <a:off x="572" y="738"/>
                    <a:ext cx="39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75" name="Line 56"/>
                  <p:cNvSpPr/>
                  <p:nvPr/>
                </p:nvSpPr>
                <p:spPr>
                  <a:xfrm rot="-7818174" flipH="1">
                    <a:off x="523" y="679"/>
                    <a:ext cx="39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76" name="Line 57"/>
                  <p:cNvSpPr/>
                  <p:nvPr/>
                </p:nvSpPr>
                <p:spPr>
                  <a:xfrm rot="-7818174" flipH="1">
                    <a:off x="476" y="624"/>
                    <a:ext cx="38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77" name="Line 58"/>
                  <p:cNvSpPr/>
                  <p:nvPr/>
                </p:nvSpPr>
                <p:spPr>
                  <a:xfrm rot="-7818174" flipH="1">
                    <a:off x="427" y="566"/>
                    <a:ext cx="38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78" name="Line 59"/>
                  <p:cNvSpPr/>
                  <p:nvPr/>
                </p:nvSpPr>
                <p:spPr>
                  <a:xfrm rot="-7818174" flipH="1">
                    <a:off x="377" y="507"/>
                    <a:ext cx="38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79" name="Line 60"/>
                  <p:cNvSpPr/>
                  <p:nvPr/>
                </p:nvSpPr>
                <p:spPr>
                  <a:xfrm rot="-7818174" flipH="1">
                    <a:off x="324" y="445"/>
                    <a:ext cx="39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80" name="Line 61"/>
                  <p:cNvSpPr/>
                  <p:nvPr/>
                </p:nvSpPr>
                <p:spPr>
                  <a:xfrm rot="-7818174" flipH="1">
                    <a:off x="274" y="387"/>
                    <a:ext cx="39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81" name="Line 62"/>
                  <p:cNvSpPr/>
                  <p:nvPr/>
                </p:nvSpPr>
                <p:spPr>
                  <a:xfrm rot="-7818174" flipH="1">
                    <a:off x="228" y="332"/>
                    <a:ext cx="38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82" name="Line 63"/>
                  <p:cNvSpPr/>
                  <p:nvPr/>
                </p:nvSpPr>
                <p:spPr>
                  <a:xfrm rot="-7818174" flipH="1">
                    <a:off x="178" y="273"/>
                    <a:ext cx="38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83" name="Line 64"/>
                  <p:cNvSpPr/>
                  <p:nvPr/>
                </p:nvSpPr>
                <p:spPr>
                  <a:xfrm rot="-7818174" flipH="1">
                    <a:off x="128" y="214"/>
                    <a:ext cx="38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84" name="Line 65"/>
                  <p:cNvSpPr/>
                  <p:nvPr/>
                </p:nvSpPr>
                <p:spPr>
                  <a:xfrm rot="-7818174" flipH="1">
                    <a:off x="76" y="152"/>
                    <a:ext cx="39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  <p:sp>
                <p:nvSpPr>
                  <p:cNvPr id="11385" name="Line 66"/>
                  <p:cNvSpPr/>
                  <p:nvPr/>
                </p:nvSpPr>
                <p:spPr>
                  <a:xfrm rot="-7818174" flipH="1">
                    <a:off x="26" y="94"/>
                    <a:ext cx="39" cy="96"/>
                  </a:xfrm>
                  <a:prstGeom prst="line">
                    <a:avLst/>
                  </a:prstGeom>
                  <a:ln w="38100" cap="flat" cmpd="sng">
                    <a:solidFill>
                      <a:srgbClr val="0000FF"/>
                    </a:solidFill>
                    <a:prstDash val="solid"/>
                    <a:headEnd type="none" w="med" len="med"/>
                    <a:tailEnd type="none" w="med" len="med"/>
                  </a:ln>
                </p:spPr>
              </p:sp>
            </p:grpSp>
            <p:grpSp>
              <p:nvGrpSpPr>
                <p:cNvPr id="11363" name="Group 67"/>
                <p:cNvGrpSpPr/>
                <p:nvPr/>
              </p:nvGrpSpPr>
              <p:grpSpPr>
                <a:xfrm>
                  <a:off x="0" y="91"/>
                  <a:ext cx="3107" cy="1743"/>
                  <a:chOff x="0" y="0"/>
                  <a:chExt cx="3107" cy="1743"/>
                </a:xfrm>
              </p:grpSpPr>
              <p:sp>
                <p:nvSpPr>
                  <p:cNvPr id="11364" name="Rectangle 68"/>
                  <p:cNvSpPr/>
                  <p:nvPr/>
                </p:nvSpPr>
                <p:spPr>
                  <a:xfrm flipH="1">
                    <a:off x="204" y="273"/>
                    <a:ext cx="48" cy="1274"/>
                  </a:xfrm>
                  <a:prstGeom prst="rect">
                    <a:avLst/>
                  </a:prstGeom>
                  <a:solidFill>
                    <a:schemeClr val="bg1"/>
                  </a:solidFill>
                  <a:ln w="38100" cap="flat" cmpd="sng">
                    <a:solidFill>
                      <a:schemeClr val="bg1"/>
                    </a:solidFill>
                    <a:prstDash val="solid"/>
                    <a:miter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365" name="AutoShape 69"/>
                  <p:cNvSpPr/>
                  <p:nvPr/>
                </p:nvSpPr>
                <p:spPr>
                  <a:xfrm>
                    <a:off x="2155" y="1315"/>
                    <a:ext cx="726" cy="428"/>
                  </a:xfrm>
                  <a:custGeom>
                    <a:avLst/>
                    <a:gdLst>
                      <a:gd name="txL" fmla="*/ 4493 w 21600"/>
                      <a:gd name="txT" fmla="*/ 4492 h 21600"/>
                      <a:gd name="txR" fmla="*/ 17107 w 21600"/>
                      <a:gd name="txB" fmla="*/ 17108 h 21600"/>
                    </a:gdLst>
                    <a:ahLst/>
                    <a:cxnLst>
                      <a:cxn ang="0">
                        <a:pos x="635" y="214"/>
                      </a:cxn>
                      <a:cxn ang="0">
                        <a:pos x="363" y="428"/>
                      </a:cxn>
                      <a:cxn ang="0">
                        <a:pos x="91" y="214"/>
                      </a:cxn>
                      <a:cxn ang="0">
                        <a:pos x="363" y="0"/>
                      </a:cxn>
                    </a:cxnLst>
                    <a:rect l="txL" t="txT" r="txR" b="txB"/>
                    <a:pathLst>
                      <a:path w="21600" h="21600">
                        <a:moveTo>
                          <a:pt x="0" y="0"/>
                        </a:moveTo>
                        <a:lnTo>
                          <a:pt x="5400" y="21600"/>
                        </a:lnTo>
                        <a:lnTo>
                          <a:pt x="16200" y="21600"/>
                        </a:lnTo>
                        <a:lnTo>
                          <a:pt x="21600" y="0"/>
                        </a:lnTo>
                        <a:close/>
                      </a:path>
                    </a:pathLst>
                  </a:custGeom>
                  <a:solidFill>
                    <a:srgbClr val="9966FF">
                      <a:alpha val="100000"/>
                    </a:srgbClr>
                  </a:solidFill>
                  <a:ln w="28575" cap="flat" cmpd="sng">
                    <a:solidFill>
                      <a:schemeClr val="tx1">
                        <a:alpha val="100000"/>
                      </a:schemeClr>
                    </a:solidFill>
                    <a:prstDash val="solid"/>
                    <a:miter lim="800000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1366" name="Oval 70"/>
                  <p:cNvSpPr/>
                  <p:nvPr/>
                </p:nvSpPr>
                <p:spPr>
                  <a:xfrm>
                    <a:off x="2245" y="952"/>
                    <a:ext cx="409" cy="91"/>
                  </a:xfrm>
                  <a:prstGeom prst="ellipse">
                    <a:avLst/>
                  </a:prstGeom>
                  <a:solidFill>
                    <a:srgbClr val="FFFF00"/>
                  </a:solidFill>
                  <a:ln w="38100" cap="flat" cmpd="sng">
                    <a:solidFill>
                      <a:schemeClr val="tx1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 wrap="none" anchor="ctr"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sp>
                <p:nvSpPr>
                  <p:cNvPr id="11367" name="Text Box 71"/>
                  <p:cNvSpPr txBox="1"/>
                  <p:nvPr/>
                </p:nvSpPr>
                <p:spPr>
                  <a:xfrm>
                    <a:off x="2818" y="272"/>
                    <a:ext cx="289" cy="907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vert="eaVert">
                    <a:spAutoFit/>
                  </a:bodyPr>
                  <a:p>
                    <a:r>
                      <a:rPr lang="zh-CN" altLang="en-US" b="1" dirty="0">
                        <a:latin typeface="黑体" panose="02010609060101010101" pitchFamily="2" charset="-122"/>
                        <a:ea typeface="黑体" panose="02010609060101010101" pitchFamily="2" charset="-122"/>
                      </a:rPr>
                      <a:t>镜头</a:t>
                    </a:r>
                    <a:r>
                      <a:rPr lang="zh-CN" altLang="zh-CN" b="1" dirty="0">
                        <a:latin typeface="黑体" panose="02010609060101010101" pitchFamily="2" charset="-122"/>
                        <a:ea typeface="黑体" panose="02010609060101010101" pitchFamily="2" charset="-122"/>
                      </a:rPr>
                      <a:t>(</a:t>
                    </a:r>
                    <a:r>
                      <a:rPr lang="zh-CN" altLang="en-US" b="1" dirty="0">
                        <a:latin typeface="黑体" panose="02010609060101010101" pitchFamily="2" charset="-122"/>
                        <a:ea typeface="黑体" panose="02010609060101010101" pitchFamily="2" charset="-122"/>
                      </a:rPr>
                      <a:t>凸透镜</a:t>
                    </a:r>
                    <a:r>
                      <a:rPr lang="zh-CN" altLang="zh-CN" b="1" dirty="0">
                        <a:latin typeface="黑体" panose="02010609060101010101" pitchFamily="2" charset="-122"/>
                        <a:ea typeface="黑体" panose="02010609060101010101" pitchFamily="2" charset="-122"/>
                      </a:rPr>
                      <a:t>)</a:t>
                    </a:r>
                    <a:endParaRPr lang="zh-CN" altLang="zh-CN" b="1" dirty="0">
                      <a:latin typeface="黑体" panose="02010609060101010101" pitchFamily="2" charset="-122"/>
                      <a:ea typeface="黑体" panose="02010609060101010101" pitchFamily="2" charset="-122"/>
                    </a:endParaRPr>
                  </a:p>
                </p:txBody>
              </p:sp>
              <p:sp>
                <p:nvSpPr>
                  <p:cNvPr id="11368" name="Rectangle 72"/>
                  <p:cNvSpPr/>
                  <p:nvPr/>
                </p:nvSpPr>
                <p:spPr>
                  <a:xfrm>
                    <a:off x="0" y="0"/>
                    <a:ext cx="500" cy="288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 wrap="none">
                    <a:spAutoFit/>
                  </a:bodyPr>
                  <a:p>
                    <a:r>
                      <a:rPr lang="zh-CN" altLang="en-US" b="1" dirty="0">
                        <a:latin typeface="Arial" panose="020B0604020202020204" pitchFamily="34" charset="0"/>
                        <a:ea typeface="华文行楷" panose="02010800040101010101" pitchFamily="2" charset="-122"/>
                      </a:rPr>
                      <a:t>屏幕</a:t>
                    </a:r>
                    <a:endParaRPr lang="zh-CN" altLang="en-US" b="1" dirty="0">
                      <a:latin typeface="Arial" panose="020B0604020202020204" pitchFamily="34" charset="0"/>
                      <a:ea typeface="华文行楷" panose="02010800040101010101" pitchFamily="2" charset="-122"/>
                    </a:endParaRPr>
                  </a:p>
                </p:txBody>
              </p:sp>
              <p:sp>
                <p:nvSpPr>
                  <p:cNvPr id="11369" name="Text Box 73"/>
                  <p:cNvSpPr txBox="1"/>
                  <p:nvPr/>
                </p:nvSpPr>
                <p:spPr>
                  <a:xfrm>
                    <a:off x="703" y="1270"/>
                    <a:ext cx="861" cy="288"/>
                  </a:xfrm>
                  <a:prstGeom prst="rect">
                    <a:avLst/>
                  </a:prstGeom>
                  <a:noFill/>
                  <a:ln w="9525">
                    <a:noFill/>
                  </a:ln>
                </p:spPr>
                <p:txBody>
                  <a:bodyPr>
                    <a:spAutoFit/>
                  </a:bodyPr>
                  <a:p>
                    <a:pPr>
                      <a:spcBef>
                        <a:spcPct val="50000"/>
                      </a:spcBef>
                    </a:pPr>
                    <a:r>
                      <a:rPr lang="zh-CN" altLang="en-US" b="1" dirty="0">
                        <a:latin typeface="Arial" panose="020B0604020202020204" pitchFamily="34" charset="0"/>
                      </a:rPr>
                      <a:t>投影仪</a:t>
                    </a:r>
                    <a:endParaRPr lang="zh-CN" altLang="en-US" b="1" dirty="0">
                      <a:latin typeface="Arial" panose="020B0604020202020204" pitchFamily="34" charset="0"/>
                    </a:endParaRPr>
                  </a:p>
                </p:txBody>
              </p:sp>
            </p:grpSp>
          </p:grpSp>
          <p:grpSp>
            <p:nvGrpSpPr>
              <p:cNvPr id="11332" name="lxqdxt11"/>
              <p:cNvGrpSpPr>
                <a:grpSpLocks noChangeAspect="1"/>
              </p:cNvGrpSpPr>
              <p:nvPr/>
            </p:nvGrpSpPr>
            <p:grpSpPr>
              <a:xfrm>
                <a:off x="2472" y="1633"/>
                <a:ext cx="91" cy="181"/>
                <a:chOff x="0" y="0"/>
                <a:chExt cx="1874" cy="2763"/>
              </a:xfrm>
            </p:grpSpPr>
            <p:grpSp>
              <p:nvGrpSpPr>
                <p:cNvPr id="11333" name="Group 75"/>
                <p:cNvGrpSpPr>
                  <a:grpSpLocks noChangeAspect="1"/>
                </p:cNvGrpSpPr>
                <p:nvPr/>
              </p:nvGrpSpPr>
              <p:grpSpPr>
                <a:xfrm>
                  <a:off x="722" y="2616"/>
                  <a:ext cx="462" cy="147"/>
                  <a:chOff x="0" y="0"/>
                  <a:chExt cx="498" cy="198"/>
                </a:xfrm>
              </p:grpSpPr>
              <p:sp>
                <p:nvSpPr>
                  <p:cNvPr id="11360" name="Freeform 76"/>
                  <p:cNvSpPr>
                    <a:spLocks noChangeAspect="1"/>
                  </p:cNvSpPr>
                  <p:nvPr/>
                </p:nvSpPr>
                <p:spPr>
                  <a:xfrm>
                    <a:off x="0" y="0"/>
                    <a:ext cx="498" cy="198"/>
                  </a:xfrm>
                  <a:custGeom>
                    <a:avLst/>
                    <a:gdLst>
                      <a:gd name="txL" fmla="*/ 0 w 498"/>
                      <a:gd name="txT" fmla="*/ 0 h 198"/>
                      <a:gd name="txR" fmla="*/ 498 w 498"/>
                      <a:gd name="txB" fmla="*/ 198 h 19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101" y="157"/>
                      </a:cxn>
                      <a:cxn ang="0">
                        <a:pos x="110" y="167"/>
                      </a:cxn>
                      <a:cxn ang="0">
                        <a:pos x="121" y="173"/>
                      </a:cxn>
                      <a:cxn ang="0">
                        <a:pos x="136" y="178"/>
                      </a:cxn>
                      <a:cxn ang="0">
                        <a:pos x="153" y="186"/>
                      </a:cxn>
                      <a:cxn ang="0">
                        <a:pos x="174" y="190"/>
                      </a:cxn>
                      <a:cxn ang="0">
                        <a:pos x="188" y="191"/>
                      </a:cxn>
                      <a:cxn ang="0">
                        <a:pos x="205" y="194"/>
                      </a:cxn>
                      <a:cxn ang="0">
                        <a:pos x="222" y="195"/>
                      </a:cxn>
                      <a:cxn ang="0">
                        <a:pos x="243" y="198"/>
                      </a:cxn>
                      <a:cxn ang="0">
                        <a:pos x="257" y="198"/>
                      </a:cxn>
                      <a:cxn ang="0">
                        <a:pos x="278" y="195"/>
                      </a:cxn>
                      <a:cxn ang="0">
                        <a:pos x="295" y="194"/>
                      </a:cxn>
                      <a:cxn ang="0">
                        <a:pos x="315" y="191"/>
                      </a:cxn>
                      <a:cxn ang="0">
                        <a:pos x="332" y="190"/>
                      </a:cxn>
                      <a:cxn ang="0">
                        <a:pos x="349" y="185"/>
                      </a:cxn>
                      <a:cxn ang="0">
                        <a:pos x="366" y="181"/>
                      </a:cxn>
                      <a:cxn ang="0">
                        <a:pos x="380" y="173"/>
                      </a:cxn>
                      <a:cxn ang="0">
                        <a:pos x="392" y="165"/>
                      </a:cxn>
                      <a:cxn ang="0">
                        <a:pos x="397" y="160"/>
                      </a:cxn>
                      <a:cxn ang="0">
                        <a:pos x="405" y="152"/>
                      </a:cxn>
                      <a:cxn ang="0">
                        <a:pos x="498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498" h="198">
                        <a:moveTo>
                          <a:pt x="0" y="0"/>
                        </a:moveTo>
                        <a:lnTo>
                          <a:pt x="101" y="157"/>
                        </a:lnTo>
                        <a:lnTo>
                          <a:pt x="110" y="167"/>
                        </a:lnTo>
                        <a:lnTo>
                          <a:pt x="121" y="173"/>
                        </a:lnTo>
                        <a:lnTo>
                          <a:pt x="136" y="178"/>
                        </a:lnTo>
                        <a:lnTo>
                          <a:pt x="153" y="186"/>
                        </a:lnTo>
                        <a:lnTo>
                          <a:pt x="174" y="190"/>
                        </a:lnTo>
                        <a:lnTo>
                          <a:pt x="188" y="191"/>
                        </a:lnTo>
                        <a:lnTo>
                          <a:pt x="205" y="194"/>
                        </a:lnTo>
                        <a:lnTo>
                          <a:pt x="222" y="195"/>
                        </a:lnTo>
                        <a:lnTo>
                          <a:pt x="243" y="198"/>
                        </a:lnTo>
                        <a:lnTo>
                          <a:pt x="257" y="198"/>
                        </a:lnTo>
                        <a:lnTo>
                          <a:pt x="278" y="195"/>
                        </a:lnTo>
                        <a:lnTo>
                          <a:pt x="295" y="194"/>
                        </a:lnTo>
                        <a:lnTo>
                          <a:pt x="315" y="191"/>
                        </a:lnTo>
                        <a:lnTo>
                          <a:pt x="332" y="190"/>
                        </a:lnTo>
                        <a:lnTo>
                          <a:pt x="349" y="185"/>
                        </a:lnTo>
                        <a:lnTo>
                          <a:pt x="366" y="181"/>
                        </a:lnTo>
                        <a:lnTo>
                          <a:pt x="380" y="173"/>
                        </a:lnTo>
                        <a:lnTo>
                          <a:pt x="392" y="165"/>
                        </a:lnTo>
                        <a:lnTo>
                          <a:pt x="397" y="160"/>
                        </a:lnTo>
                        <a:lnTo>
                          <a:pt x="405" y="152"/>
                        </a:lnTo>
                        <a:lnTo>
                          <a:pt x="498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1361" name="Freeform 77"/>
                  <p:cNvSpPr>
                    <a:spLocks noChangeAspect="1"/>
                  </p:cNvSpPr>
                  <p:nvPr/>
                </p:nvSpPr>
                <p:spPr>
                  <a:xfrm>
                    <a:off x="78" y="0"/>
                    <a:ext cx="222" cy="198"/>
                  </a:xfrm>
                  <a:custGeom>
                    <a:avLst/>
                    <a:gdLst>
                      <a:gd name="txL" fmla="*/ 0 w 222"/>
                      <a:gd name="txT" fmla="*/ 0 h 198"/>
                      <a:gd name="txR" fmla="*/ 222 w 222"/>
                      <a:gd name="txB" fmla="*/ 198 h 198"/>
                    </a:gdLst>
                    <a:ahLst/>
                    <a:cxnLst>
                      <a:cxn ang="0">
                        <a:pos x="0" y="0"/>
                      </a:cxn>
                      <a:cxn ang="0">
                        <a:pos x="62" y="178"/>
                      </a:cxn>
                      <a:cxn ang="0">
                        <a:pos x="75" y="186"/>
                      </a:cxn>
                      <a:cxn ang="0">
                        <a:pos x="96" y="190"/>
                      </a:cxn>
                      <a:cxn ang="0">
                        <a:pos x="110" y="191"/>
                      </a:cxn>
                      <a:cxn ang="0">
                        <a:pos x="127" y="194"/>
                      </a:cxn>
                      <a:cxn ang="0">
                        <a:pos x="144" y="195"/>
                      </a:cxn>
                      <a:cxn ang="0">
                        <a:pos x="165" y="198"/>
                      </a:cxn>
                      <a:cxn ang="0">
                        <a:pos x="179" y="198"/>
                      </a:cxn>
                      <a:cxn ang="0">
                        <a:pos x="200" y="195"/>
                      </a:cxn>
                      <a:cxn ang="0">
                        <a:pos x="222" y="0"/>
                      </a:cxn>
                      <a:cxn ang="0">
                        <a:pos x="0" y="0"/>
                      </a:cxn>
                    </a:cxnLst>
                    <a:rect l="txL" t="txT" r="txR" b="txB"/>
                    <a:pathLst>
                      <a:path w="222" h="198">
                        <a:moveTo>
                          <a:pt x="0" y="0"/>
                        </a:moveTo>
                        <a:lnTo>
                          <a:pt x="62" y="178"/>
                        </a:lnTo>
                        <a:lnTo>
                          <a:pt x="75" y="186"/>
                        </a:lnTo>
                        <a:lnTo>
                          <a:pt x="96" y="190"/>
                        </a:lnTo>
                        <a:lnTo>
                          <a:pt x="110" y="191"/>
                        </a:lnTo>
                        <a:lnTo>
                          <a:pt x="127" y="194"/>
                        </a:lnTo>
                        <a:lnTo>
                          <a:pt x="144" y="195"/>
                        </a:lnTo>
                        <a:lnTo>
                          <a:pt x="165" y="198"/>
                        </a:lnTo>
                        <a:lnTo>
                          <a:pt x="179" y="198"/>
                        </a:lnTo>
                        <a:lnTo>
                          <a:pt x="200" y="195"/>
                        </a:lnTo>
                        <a:lnTo>
                          <a:pt x="222" y="0"/>
                        </a:lnTo>
                        <a:lnTo>
                          <a:pt x="0" y="0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sp>
              <p:nvSpPr>
                <p:cNvPr id="11334" name="Freeform 78"/>
                <p:cNvSpPr>
                  <a:spLocks noChangeAspect="1"/>
                </p:cNvSpPr>
                <p:nvPr/>
              </p:nvSpPr>
              <p:spPr>
                <a:xfrm>
                  <a:off x="511" y="2114"/>
                  <a:ext cx="847" cy="533"/>
                </a:xfrm>
                <a:custGeom>
                  <a:avLst/>
                  <a:gdLst>
                    <a:gd name="txL" fmla="*/ 0 w 913"/>
                    <a:gd name="txT" fmla="*/ 0 h 718"/>
                    <a:gd name="txR" fmla="*/ 913 w 913"/>
                    <a:gd name="txB" fmla="*/ 718 h 718"/>
                  </a:gdLst>
                  <a:ahLst/>
                  <a:cxnLst>
                    <a:cxn ang="0">
                      <a:pos x="21" y="20"/>
                    </a:cxn>
                    <a:cxn ang="0">
                      <a:pos x="25" y="38"/>
                    </a:cxn>
                    <a:cxn ang="0">
                      <a:pos x="23" y="73"/>
                    </a:cxn>
                    <a:cxn ang="0">
                      <a:pos x="12" y="96"/>
                    </a:cxn>
                    <a:cxn ang="0">
                      <a:pos x="6" y="126"/>
                    </a:cxn>
                    <a:cxn ang="0">
                      <a:pos x="17" y="149"/>
                    </a:cxn>
                    <a:cxn ang="0">
                      <a:pos x="34" y="176"/>
                    </a:cxn>
                    <a:cxn ang="0">
                      <a:pos x="30" y="195"/>
                    </a:cxn>
                    <a:cxn ang="0">
                      <a:pos x="13" y="216"/>
                    </a:cxn>
                    <a:cxn ang="0">
                      <a:pos x="6" y="236"/>
                    </a:cxn>
                    <a:cxn ang="0">
                      <a:pos x="19" y="259"/>
                    </a:cxn>
                    <a:cxn ang="0">
                      <a:pos x="30" y="278"/>
                    </a:cxn>
                    <a:cxn ang="0">
                      <a:pos x="30" y="301"/>
                    </a:cxn>
                    <a:cxn ang="0">
                      <a:pos x="12" y="322"/>
                    </a:cxn>
                    <a:cxn ang="0">
                      <a:pos x="0" y="349"/>
                    </a:cxn>
                    <a:cxn ang="0">
                      <a:pos x="13" y="372"/>
                    </a:cxn>
                    <a:cxn ang="0">
                      <a:pos x="33" y="396"/>
                    </a:cxn>
                    <a:cxn ang="0">
                      <a:pos x="33" y="431"/>
                    </a:cxn>
                    <a:cxn ang="0">
                      <a:pos x="19" y="455"/>
                    </a:cxn>
                    <a:cxn ang="0">
                      <a:pos x="21" y="473"/>
                    </a:cxn>
                    <a:cxn ang="0">
                      <a:pos x="42" y="499"/>
                    </a:cxn>
                    <a:cxn ang="0">
                      <a:pos x="107" y="573"/>
                    </a:cxn>
                    <a:cxn ang="0">
                      <a:pos x="166" y="629"/>
                    </a:cxn>
                    <a:cxn ang="0">
                      <a:pos x="217" y="660"/>
                    </a:cxn>
                    <a:cxn ang="0">
                      <a:pos x="313" y="701"/>
                    </a:cxn>
                    <a:cxn ang="0">
                      <a:pos x="401" y="716"/>
                    </a:cxn>
                    <a:cxn ang="0">
                      <a:pos x="523" y="716"/>
                    </a:cxn>
                    <a:cxn ang="0">
                      <a:pos x="625" y="706"/>
                    </a:cxn>
                    <a:cxn ang="0">
                      <a:pos x="697" y="685"/>
                    </a:cxn>
                    <a:cxn ang="0">
                      <a:pos x="744" y="659"/>
                    </a:cxn>
                    <a:cxn ang="0">
                      <a:pos x="778" y="629"/>
                    </a:cxn>
                    <a:cxn ang="0">
                      <a:pos x="874" y="493"/>
                    </a:cxn>
                    <a:cxn ang="0">
                      <a:pos x="894" y="448"/>
                    </a:cxn>
                    <a:cxn ang="0">
                      <a:pos x="895" y="427"/>
                    </a:cxn>
                    <a:cxn ang="0">
                      <a:pos x="882" y="406"/>
                    </a:cxn>
                    <a:cxn ang="0">
                      <a:pos x="882" y="381"/>
                    </a:cxn>
                    <a:cxn ang="0">
                      <a:pos x="894" y="362"/>
                    </a:cxn>
                    <a:cxn ang="0">
                      <a:pos x="908" y="341"/>
                    </a:cxn>
                    <a:cxn ang="0">
                      <a:pos x="912" y="316"/>
                    </a:cxn>
                    <a:cxn ang="0">
                      <a:pos x="900" y="295"/>
                    </a:cxn>
                    <a:cxn ang="0">
                      <a:pos x="886" y="275"/>
                    </a:cxn>
                    <a:cxn ang="0">
                      <a:pos x="886" y="254"/>
                    </a:cxn>
                    <a:cxn ang="0">
                      <a:pos x="904" y="229"/>
                    </a:cxn>
                    <a:cxn ang="0">
                      <a:pos x="908" y="202"/>
                    </a:cxn>
                    <a:cxn ang="0">
                      <a:pos x="894" y="176"/>
                    </a:cxn>
                    <a:cxn ang="0">
                      <a:pos x="886" y="155"/>
                    </a:cxn>
                    <a:cxn ang="0">
                      <a:pos x="895" y="130"/>
                    </a:cxn>
                    <a:cxn ang="0">
                      <a:pos x="908" y="113"/>
                    </a:cxn>
                    <a:cxn ang="0">
                      <a:pos x="913" y="88"/>
                    </a:cxn>
                    <a:cxn ang="0">
                      <a:pos x="903" y="67"/>
                    </a:cxn>
                    <a:cxn ang="0">
                      <a:pos x="890" y="42"/>
                    </a:cxn>
                    <a:cxn ang="0">
                      <a:pos x="894" y="18"/>
                    </a:cxn>
                    <a:cxn ang="0">
                      <a:pos x="26" y="0"/>
                    </a:cxn>
                  </a:cxnLst>
                  <a:rect l="txL" t="txT" r="txR" b="txB"/>
                  <a:pathLst>
                    <a:path w="913" h="718">
                      <a:moveTo>
                        <a:pt x="26" y="0"/>
                      </a:moveTo>
                      <a:lnTo>
                        <a:pt x="21" y="20"/>
                      </a:lnTo>
                      <a:lnTo>
                        <a:pt x="23" y="29"/>
                      </a:lnTo>
                      <a:lnTo>
                        <a:pt x="25" y="38"/>
                      </a:lnTo>
                      <a:lnTo>
                        <a:pt x="26" y="59"/>
                      </a:lnTo>
                      <a:lnTo>
                        <a:pt x="23" y="73"/>
                      </a:lnTo>
                      <a:lnTo>
                        <a:pt x="17" y="86"/>
                      </a:lnTo>
                      <a:lnTo>
                        <a:pt x="12" y="96"/>
                      </a:lnTo>
                      <a:lnTo>
                        <a:pt x="6" y="113"/>
                      </a:lnTo>
                      <a:lnTo>
                        <a:pt x="6" y="126"/>
                      </a:lnTo>
                      <a:lnTo>
                        <a:pt x="12" y="138"/>
                      </a:lnTo>
                      <a:lnTo>
                        <a:pt x="17" y="149"/>
                      </a:lnTo>
                      <a:lnTo>
                        <a:pt x="29" y="162"/>
                      </a:lnTo>
                      <a:lnTo>
                        <a:pt x="34" y="176"/>
                      </a:lnTo>
                      <a:lnTo>
                        <a:pt x="34" y="185"/>
                      </a:lnTo>
                      <a:lnTo>
                        <a:pt x="30" y="195"/>
                      </a:lnTo>
                      <a:lnTo>
                        <a:pt x="21" y="204"/>
                      </a:lnTo>
                      <a:lnTo>
                        <a:pt x="13" y="216"/>
                      </a:lnTo>
                      <a:lnTo>
                        <a:pt x="8" y="225"/>
                      </a:lnTo>
                      <a:lnTo>
                        <a:pt x="6" y="236"/>
                      </a:lnTo>
                      <a:lnTo>
                        <a:pt x="12" y="248"/>
                      </a:lnTo>
                      <a:lnTo>
                        <a:pt x="19" y="259"/>
                      </a:lnTo>
                      <a:lnTo>
                        <a:pt x="26" y="269"/>
                      </a:lnTo>
                      <a:lnTo>
                        <a:pt x="30" y="278"/>
                      </a:lnTo>
                      <a:lnTo>
                        <a:pt x="34" y="288"/>
                      </a:lnTo>
                      <a:lnTo>
                        <a:pt x="30" y="301"/>
                      </a:lnTo>
                      <a:lnTo>
                        <a:pt x="21" y="313"/>
                      </a:lnTo>
                      <a:lnTo>
                        <a:pt x="12" y="322"/>
                      </a:lnTo>
                      <a:lnTo>
                        <a:pt x="2" y="337"/>
                      </a:lnTo>
                      <a:lnTo>
                        <a:pt x="0" y="349"/>
                      </a:lnTo>
                      <a:lnTo>
                        <a:pt x="4" y="362"/>
                      </a:lnTo>
                      <a:lnTo>
                        <a:pt x="13" y="372"/>
                      </a:lnTo>
                      <a:lnTo>
                        <a:pt x="23" y="383"/>
                      </a:lnTo>
                      <a:lnTo>
                        <a:pt x="33" y="396"/>
                      </a:lnTo>
                      <a:lnTo>
                        <a:pt x="38" y="414"/>
                      </a:lnTo>
                      <a:lnTo>
                        <a:pt x="33" y="431"/>
                      </a:lnTo>
                      <a:lnTo>
                        <a:pt x="23" y="444"/>
                      </a:lnTo>
                      <a:lnTo>
                        <a:pt x="19" y="455"/>
                      </a:lnTo>
                      <a:lnTo>
                        <a:pt x="19" y="466"/>
                      </a:lnTo>
                      <a:lnTo>
                        <a:pt x="21" y="473"/>
                      </a:lnTo>
                      <a:lnTo>
                        <a:pt x="29" y="484"/>
                      </a:lnTo>
                      <a:lnTo>
                        <a:pt x="42" y="499"/>
                      </a:lnTo>
                      <a:lnTo>
                        <a:pt x="64" y="528"/>
                      </a:lnTo>
                      <a:lnTo>
                        <a:pt x="107" y="573"/>
                      </a:lnTo>
                      <a:lnTo>
                        <a:pt x="144" y="609"/>
                      </a:lnTo>
                      <a:lnTo>
                        <a:pt x="166" y="629"/>
                      </a:lnTo>
                      <a:lnTo>
                        <a:pt x="190" y="643"/>
                      </a:lnTo>
                      <a:lnTo>
                        <a:pt x="217" y="660"/>
                      </a:lnTo>
                      <a:lnTo>
                        <a:pt x="255" y="681"/>
                      </a:lnTo>
                      <a:lnTo>
                        <a:pt x="313" y="701"/>
                      </a:lnTo>
                      <a:lnTo>
                        <a:pt x="356" y="710"/>
                      </a:lnTo>
                      <a:lnTo>
                        <a:pt x="401" y="716"/>
                      </a:lnTo>
                      <a:lnTo>
                        <a:pt x="460" y="718"/>
                      </a:lnTo>
                      <a:lnTo>
                        <a:pt x="523" y="716"/>
                      </a:lnTo>
                      <a:lnTo>
                        <a:pt x="578" y="714"/>
                      </a:lnTo>
                      <a:lnTo>
                        <a:pt x="625" y="706"/>
                      </a:lnTo>
                      <a:lnTo>
                        <a:pt x="667" y="697"/>
                      </a:lnTo>
                      <a:lnTo>
                        <a:pt x="697" y="685"/>
                      </a:lnTo>
                      <a:lnTo>
                        <a:pt x="723" y="672"/>
                      </a:lnTo>
                      <a:lnTo>
                        <a:pt x="744" y="659"/>
                      </a:lnTo>
                      <a:lnTo>
                        <a:pt x="761" y="647"/>
                      </a:lnTo>
                      <a:lnTo>
                        <a:pt x="778" y="629"/>
                      </a:lnTo>
                      <a:lnTo>
                        <a:pt x="832" y="556"/>
                      </a:lnTo>
                      <a:lnTo>
                        <a:pt x="874" y="493"/>
                      </a:lnTo>
                      <a:lnTo>
                        <a:pt x="890" y="461"/>
                      </a:lnTo>
                      <a:lnTo>
                        <a:pt x="894" y="448"/>
                      </a:lnTo>
                      <a:lnTo>
                        <a:pt x="895" y="438"/>
                      </a:lnTo>
                      <a:lnTo>
                        <a:pt x="895" y="427"/>
                      </a:lnTo>
                      <a:lnTo>
                        <a:pt x="887" y="414"/>
                      </a:lnTo>
                      <a:lnTo>
                        <a:pt x="882" y="406"/>
                      </a:lnTo>
                      <a:lnTo>
                        <a:pt x="879" y="394"/>
                      </a:lnTo>
                      <a:lnTo>
                        <a:pt x="882" y="381"/>
                      </a:lnTo>
                      <a:lnTo>
                        <a:pt x="887" y="372"/>
                      </a:lnTo>
                      <a:lnTo>
                        <a:pt x="894" y="362"/>
                      </a:lnTo>
                      <a:lnTo>
                        <a:pt x="900" y="352"/>
                      </a:lnTo>
                      <a:lnTo>
                        <a:pt x="908" y="341"/>
                      </a:lnTo>
                      <a:lnTo>
                        <a:pt x="913" y="330"/>
                      </a:lnTo>
                      <a:lnTo>
                        <a:pt x="912" y="316"/>
                      </a:lnTo>
                      <a:lnTo>
                        <a:pt x="907" y="305"/>
                      </a:lnTo>
                      <a:lnTo>
                        <a:pt x="900" y="295"/>
                      </a:lnTo>
                      <a:lnTo>
                        <a:pt x="894" y="286"/>
                      </a:lnTo>
                      <a:lnTo>
                        <a:pt x="886" y="275"/>
                      </a:lnTo>
                      <a:lnTo>
                        <a:pt x="883" y="263"/>
                      </a:lnTo>
                      <a:lnTo>
                        <a:pt x="886" y="254"/>
                      </a:lnTo>
                      <a:lnTo>
                        <a:pt x="895" y="240"/>
                      </a:lnTo>
                      <a:lnTo>
                        <a:pt x="904" y="229"/>
                      </a:lnTo>
                      <a:lnTo>
                        <a:pt x="908" y="217"/>
                      </a:lnTo>
                      <a:lnTo>
                        <a:pt x="908" y="202"/>
                      </a:lnTo>
                      <a:lnTo>
                        <a:pt x="903" y="187"/>
                      </a:lnTo>
                      <a:lnTo>
                        <a:pt x="894" y="176"/>
                      </a:lnTo>
                      <a:lnTo>
                        <a:pt x="890" y="168"/>
                      </a:lnTo>
                      <a:lnTo>
                        <a:pt x="886" y="155"/>
                      </a:lnTo>
                      <a:lnTo>
                        <a:pt x="887" y="141"/>
                      </a:lnTo>
                      <a:lnTo>
                        <a:pt x="895" y="130"/>
                      </a:lnTo>
                      <a:lnTo>
                        <a:pt x="900" y="122"/>
                      </a:lnTo>
                      <a:lnTo>
                        <a:pt x="908" y="113"/>
                      </a:lnTo>
                      <a:lnTo>
                        <a:pt x="912" y="101"/>
                      </a:lnTo>
                      <a:lnTo>
                        <a:pt x="913" y="88"/>
                      </a:lnTo>
                      <a:lnTo>
                        <a:pt x="911" y="80"/>
                      </a:lnTo>
                      <a:lnTo>
                        <a:pt x="903" y="67"/>
                      </a:lnTo>
                      <a:lnTo>
                        <a:pt x="895" y="56"/>
                      </a:lnTo>
                      <a:lnTo>
                        <a:pt x="890" y="42"/>
                      </a:lnTo>
                      <a:lnTo>
                        <a:pt x="890" y="29"/>
                      </a:lnTo>
                      <a:lnTo>
                        <a:pt x="894" y="18"/>
                      </a:lnTo>
                      <a:lnTo>
                        <a:pt x="891" y="0"/>
                      </a:lnTo>
                      <a:lnTo>
                        <a:pt x="26" y="0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1335" name="Freeform 79"/>
                <p:cNvSpPr>
                  <a:spLocks noChangeAspect="1"/>
                </p:cNvSpPr>
                <p:nvPr/>
              </p:nvSpPr>
              <p:spPr>
                <a:xfrm>
                  <a:off x="516" y="2157"/>
                  <a:ext cx="105" cy="74"/>
                </a:xfrm>
                <a:custGeom>
                  <a:avLst/>
                  <a:gdLst>
                    <a:gd name="txL" fmla="*/ 0 w 113"/>
                    <a:gd name="txT" fmla="*/ 0 h 99"/>
                    <a:gd name="txR" fmla="*/ 113 w 113"/>
                    <a:gd name="txB" fmla="*/ 99 h 99"/>
                  </a:gdLst>
                  <a:ahLst/>
                  <a:cxnLst>
                    <a:cxn ang="0">
                      <a:pos x="6" y="0"/>
                    </a:cxn>
                    <a:cxn ang="0">
                      <a:pos x="13" y="13"/>
                    </a:cxn>
                    <a:cxn ang="0">
                      <a:pos x="24" y="26"/>
                    </a:cxn>
                    <a:cxn ang="0">
                      <a:pos x="44" y="43"/>
                    </a:cxn>
                    <a:cxn ang="0">
                      <a:pos x="68" y="57"/>
                    </a:cxn>
                    <a:cxn ang="0">
                      <a:pos x="91" y="66"/>
                    </a:cxn>
                    <a:cxn ang="0">
                      <a:pos x="113" y="72"/>
                    </a:cxn>
                    <a:cxn ang="0">
                      <a:pos x="104" y="89"/>
                    </a:cxn>
                    <a:cxn ang="0">
                      <a:pos x="75" y="85"/>
                    </a:cxn>
                    <a:cxn ang="0">
                      <a:pos x="44" y="87"/>
                    </a:cxn>
                    <a:cxn ang="0">
                      <a:pos x="24" y="99"/>
                    </a:cxn>
                    <a:cxn ang="0">
                      <a:pos x="28" y="89"/>
                    </a:cxn>
                    <a:cxn ang="0">
                      <a:pos x="27" y="78"/>
                    </a:cxn>
                    <a:cxn ang="0">
                      <a:pos x="20" y="62"/>
                    </a:cxn>
                    <a:cxn ang="0">
                      <a:pos x="11" y="49"/>
                    </a:cxn>
                    <a:cxn ang="0">
                      <a:pos x="2" y="34"/>
                    </a:cxn>
                    <a:cxn ang="0">
                      <a:pos x="0" y="17"/>
                    </a:cxn>
                    <a:cxn ang="0">
                      <a:pos x="6" y="0"/>
                    </a:cxn>
                  </a:cxnLst>
                  <a:rect l="txL" t="txT" r="txR" b="txB"/>
                  <a:pathLst>
                    <a:path w="113" h="99">
                      <a:moveTo>
                        <a:pt x="6" y="0"/>
                      </a:moveTo>
                      <a:lnTo>
                        <a:pt x="13" y="13"/>
                      </a:lnTo>
                      <a:lnTo>
                        <a:pt x="24" y="26"/>
                      </a:lnTo>
                      <a:lnTo>
                        <a:pt x="44" y="43"/>
                      </a:lnTo>
                      <a:lnTo>
                        <a:pt x="68" y="57"/>
                      </a:lnTo>
                      <a:lnTo>
                        <a:pt x="91" y="66"/>
                      </a:lnTo>
                      <a:lnTo>
                        <a:pt x="113" y="72"/>
                      </a:lnTo>
                      <a:lnTo>
                        <a:pt x="104" y="89"/>
                      </a:lnTo>
                      <a:lnTo>
                        <a:pt x="75" y="85"/>
                      </a:lnTo>
                      <a:lnTo>
                        <a:pt x="44" y="87"/>
                      </a:lnTo>
                      <a:lnTo>
                        <a:pt x="24" y="99"/>
                      </a:lnTo>
                      <a:lnTo>
                        <a:pt x="28" y="89"/>
                      </a:lnTo>
                      <a:lnTo>
                        <a:pt x="27" y="78"/>
                      </a:lnTo>
                      <a:lnTo>
                        <a:pt x="20" y="62"/>
                      </a:lnTo>
                      <a:lnTo>
                        <a:pt x="11" y="49"/>
                      </a:lnTo>
                      <a:lnTo>
                        <a:pt x="2" y="34"/>
                      </a:lnTo>
                      <a:lnTo>
                        <a:pt x="0" y="17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1336" name="Freeform 80"/>
                <p:cNvSpPr>
                  <a:spLocks noChangeAspect="1"/>
                </p:cNvSpPr>
                <p:nvPr/>
              </p:nvSpPr>
              <p:spPr>
                <a:xfrm>
                  <a:off x="518" y="2249"/>
                  <a:ext cx="138" cy="62"/>
                </a:xfrm>
                <a:custGeom>
                  <a:avLst/>
                  <a:gdLst>
                    <a:gd name="txL" fmla="*/ 0 w 149"/>
                    <a:gd name="txT" fmla="*/ 0 h 84"/>
                    <a:gd name="txR" fmla="*/ 149 w 149"/>
                    <a:gd name="txB" fmla="*/ 84 h 84"/>
                  </a:gdLst>
                  <a:ahLst/>
                  <a:cxnLst>
                    <a:cxn ang="0">
                      <a:pos x="0" y="10"/>
                    </a:cxn>
                    <a:cxn ang="0">
                      <a:pos x="4" y="0"/>
                    </a:cxn>
                    <a:cxn ang="0">
                      <a:pos x="9" y="10"/>
                    </a:cxn>
                    <a:cxn ang="0">
                      <a:pos x="21" y="15"/>
                    </a:cxn>
                    <a:cxn ang="0">
                      <a:pos x="42" y="25"/>
                    </a:cxn>
                    <a:cxn ang="0">
                      <a:pos x="64" y="31"/>
                    </a:cxn>
                    <a:cxn ang="0">
                      <a:pos x="98" y="38"/>
                    </a:cxn>
                    <a:cxn ang="0">
                      <a:pos x="137" y="44"/>
                    </a:cxn>
                    <a:cxn ang="0">
                      <a:pos x="149" y="80"/>
                    </a:cxn>
                    <a:cxn ang="0">
                      <a:pos x="106" y="69"/>
                    </a:cxn>
                    <a:cxn ang="0">
                      <a:pos x="72" y="65"/>
                    </a:cxn>
                    <a:cxn ang="0">
                      <a:pos x="45" y="71"/>
                    </a:cxn>
                    <a:cxn ang="0">
                      <a:pos x="25" y="84"/>
                    </a:cxn>
                    <a:cxn ang="0">
                      <a:pos x="25" y="73"/>
                    </a:cxn>
                    <a:cxn ang="0">
                      <a:pos x="25" y="63"/>
                    </a:cxn>
                    <a:cxn ang="0">
                      <a:pos x="21" y="52"/>
                    </a:cxn>
                    <a:cxn ang="0">
                      <a:pos x="9" y="36"/>
                    </a:cxn>
                    <a:cxn ang="0">
                      <a:pos x="0" y="23"/>
                    </a:cxn>
                    <a:cxn ang="0">
                      <a:pos x="0" y="10"/>
                    </a:cxn>
                  </a:cxnLst>
                  <a:rect l="txL" t="txT" r="txR" b="txB"/>
                  <a:pathLst>
                    <a:path w="149" h="84">
                      <a:moveTo>
                        <a:pt x="0" y="10"/>
                      </a:moveTo>
                      <a:lnTo>
                        <a:pt x="4" y="0"/>
                      </a:lnTo>
                      <a:lnTo>
                        <a:pt x="9" y="10"/>
                      </a:lnTo>
                      <a:lnTo>
                        <a:pt x="21" y="15"/>
                      </a:lnTo>
                      <a:lnTo>
                        <a:pt x="42" y="25"/>
                      </a:lnTo>
                      <a:lnTo>
                        <a:pt x="64" y="31"/>
                      </a:lnTo>
                      <a:lnTo>
                        <a:pt x="98" y="38"/>
                      </a:lnTo>
                      <a:lnTo>
                        <a:pt x="137" y="44"/>
                      </a:lnTo>
                      <a:lnTo>
                        <a:pt x="149" y="80"/>
                      </a:lnTo>
                      <a:lnTo>
                        <a:pt x="106" y="69"/>
                      </a:lnTo>
                      <a:lnTo>
                        <a:pt x="72" y="65"/>
                      </a:lnTo>
                      <a:lnTo>
                        <a:pt x="45" y="71"/>
                      </a:lnTo>
                      <a:lnTo>
                        <a:pt x="25" y="84"/>
                      </a:lnTo>
                      <a:lnTo>
                        <a:pt x="25" y="73"/>
                      </a:lnTo>
                      <a:lnTo>
                        <a:pt x="25" y="63"/>
                      </a:lnTo>
                      <a:lnTo>
                        <a:pt x="21" y="52"/>
                      </a:lnTo>
                      <a:lnTo>
                        <a:pt x="9" y="36"/>
                      </a:lnTo>
                      <a:lnTo>
                        <a:pt x="0" y="23"/>
                      </a:lnTo>
                      <a:lnTo>
                        <a:pt x="0" y="10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1337" name="Freeform 81"/>
                <p:cNvSpPr>
                  <a:spLocks noChangeAspect="1"/>
                </p:cNvSpPr>
                <p:nvPr/>
              </p:nvSpPr>
              <p:spPr>
                <a:xfrm>
                  <a:off x="512" y="2326"/>
                  <a:ext cx="163" cy="78"/>
                </a:xfrm>
                <a:custGeom>
                  <a:avLst/>
                  <a:gdLst>
                    <a:gd name="txL" fmla="*/ 0 w 175"/>
                    <a:gd name="txT" fmla="*/ 0 h 104"/>
                    <a:gd name="txR" fmla="*/ 175 w 175"/>
                    <a:gd name="txB" fmla="*/ 104 h 104"/>
                  </a:gdLst>
                  <a:ahLst/>
                  <a:cxnLst>
                    <a:cxn ang="0">
                      <a:pos x="2" y="13"/>
                    </a:cxn>
                    <a:cxn ang="0">
                      <a:pos x="10" y="0"/>
                    </a:cxn>
                    <a:cxn ang="0">
                      <a:pos x="21" y="17"/>
                    </a:cxn>
                    <a:cxn ang="0">
                      <a:pos x="32" y="25"/>
                    </a:cxn>
                    <a:cxn ang="0">
                      <a:pos x="45" y="34"/>
                    </a:cxn>
                    <a:cxn ang="0">
                      <a:pos x="69" y="42"/>
                    </a:cxn>
                    <a:cxn ang="0">
                      <a:pos x="96" y="49"/>
                    </a:cxn>
                    <a:cxn ang="0">
                      <a:pos x="126" y="59"/>
                    </a:cxn>
                    <a:cxn ang="0">
                      <a:pos x="167" y="72"/>
                    </a:cxn>
                    <a:cxn ang="0">
                      <a:pos x="175" y="104"/>
                    </a:cxn>
                    <a:cxn ang="0">
                      <a:pos x="133" y="87"/>
                    </a:cxn>
                    <a:cxn ang="0">
                      <a:pos x="103" y="76"/>
                    </a:cxn>
                    <a:cxn ang="0">
                      <a:pos x="78" y="72"/>
                    </a:cxn>
                    <a:cxn ang="0">
                      <a:pos x="58" y="72"/>
                    </a:cxn>
                    <a:cxn ang="0">
                      <a:pos x="48" y="80"/>
                    </a:cxn>
                    <a:cxn ang="0">
                      <a:pos x="36" y="91"/>
                    </a:cxn>
                    <a:cxn ang="0">
                      <a:pos x="34" y="78"/>
                    </a:cxn>
                    <a:cxn ang="0">
                      <a:pos x="21" y="59"/>
                    </a:cxn>
                    <a:cxn ang="0">
                      <a:pos x="10" y="45"/>
                    </a:cxn>
                    <a:cxn ang="0">
                      <a:pos x="0" y="31"/>
                    </a:cxn>
                    <a:cxn ang="0">
                      <a:pos x="2" y="13"/>
                    </a:cxn>
                  </a:cxnLst>
                  <a:rect l="txL" t="txT" r="txR" b="txB"/>
                  <a:pathLst>
                    <a:path w="175" h="104">
                      <a:moveTo>
                        <a:pt x="2" y="13"/>
                      </a:moveTo>
                      <a:lnTo>
                        <a:pt x="10" y="0"/>
                      </a:lnTo>
                      <a:lnTo>
                        <a:pt x="21" y="17"/>
                      </a:lnTo>
                      <a:lnTo>
                        <a:pt x="32" y="25"/>
                      </a:lnTo>
                      <a:lnTo>
                        <a:pt x="45" y="34"/>
                      </a:lnTo>
                      <a:lnTo>
                        <a:pt x="69" y="42"/>
                      </a:lnTo>
                      <a:lnTo>
                        <a:pt x="96" y="49"/>
                      </a:lnTo>
                      <a:lnTo>
                        <a:pt x="126" y="59"/>
                      </a:lnTo>
                      <a:lnTo>
                        <a:pt x="167" y="72"/>
                      </a:lnTo>
                      <a:lnTo>
                        <a:pt x="175" y="104"/>
                      </a:lnTo>
                      <a:lnTo>
                        <a:pt x="133" y="87"/>
                      </a:lnTo>
                      <a:lnTo>
                        <a:pt x="103" y="76"/>
                      </a:lnTo>
                      <a:lnTo>
                        <a:pt x="78" y="72"/>
                      </a:lnTo>
                      <a:lnTo>
                        <a:pt x="58" y="72"/>
                      </a:lnTo>
                      <a:lnTo>
                        <a:pt x="48" y="80"/>
                      </a:lnTo>
                      <a:lnTo>
                        <a:pt x="36" y="91"/>
                      </a:lnTo>
                      <a:lnTo>
                        <a:pt x="34" y="78"/>
                      </a:lnTo>
                      <a:lnTo>
                        <a:pt x="21" y="59"/>
                      </a:lnTo>
                      <a:lnTo>
                        <a:pt x="10" y="45"/>
                      </a:lnTo>
                      <a:lnTo>
                        <a:pt x="0" y="31"/>
                      </a:lnTo>
                      <a:lnTo>
                        <a:pt x="2" y="13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1338" name="Freeform 82"/>
                <p:cNvSpPr>
                  <a:spLocks noChangeAspect="1"/>
                </p:cNvSpPr>
                <p:nvPr/>
              </p:nvSpPr>
              <p:spPr>
                <a:xfrm>
                  <a:off x="529" y="2411"/>
                  <a:ext cx="193" cy="171"/>
                </a:xfrm>
                <a:custGeom>
                  <a:avLst/>
                  <a:gdLst>
                    <a:gd name="txL" fmla="*/ 0 w 208"/>
                    <a:gd name="txT" fmla="*/ 0 h 230"/>
                    <a:gd name="txR" fmla="*/ 208 w 208"/>
                    <a:gd name="txB" fmla="*/ 230 h 230"/>
                  </a:gdLst>
                  <a:ahLst/>
                  <a:cxnLst>
                    <a:cxn ang="0">
                      <a:pos x="2" y="35"/>
                    </a:cxn>
                    <a:cxn ang="0">
                      <a:pos x="0" y="21"/>
                    </a:cxn>
                    <a:cxn ang="0">
                      <a:pos x="0" y="11"/>
                    </a:cxn>
                    <a:cxn ang="0">
                      <a:pos x="8" y="0"/>
                    </a:cxn>
                    <a:cxn ang="0">
                      <a:pos x="22" y="17"/>
                    </a:cxn>
                    <a:cxn ang="0">
                      <a:pos x="47" y="32"/>
                    </a:cxn>
                    <a:cxn ang="0">
                      <a:pos x="72" y="44"/>
                    </a:cxn>
                    <a:cxn ang="0">
                      <a:pos x="106" y="55"/>
                    </a:cxn>
                    <a:cxn ang="0">
                      <a:pos x="156" y="65"/>
                    </a:cxn>
                    <a:cxn ang="0">
                      <a:pos x="166" y="91"/>
                    </a:cxn>
                    <a:cxn ang="0">
                      <a:pos x="140" y="84"/>
                    </a:cxn>
                    <a:cxn ang="0">
                      <a:pos x="114" y="80"/>
                    </a:cxn>
                    <a:cxn ang="0">
                      <a:pos x="101" y="82"/>
                    </a:cxn>
                    <a:cxn ang="0">
                      <a:pos x="97" y="95"/>
                    </a:cxn>
                    <a:cxn ang="0">
                      <a:pos x="105" y="112"/>
                    </a:cxn>
                    <a:cxn ang="0">
                      <a:pos x="115" y="128"/>
                    </a:cxn>
                    <a:cxn ang="0">
                      <a:pos x="136" y="153"/>
                    </a:cxn>
                    <a:cxn ang="0">
                      <a:pos x="166" y="179"/>
                    </a:cxn>
                    <a:cxn ang="0">
                      <a:pos x="208" y="209"/>
                    </a:cxn>
                    <a:cxn ang="0">
                      <a:pos x="208" y="230"/>
                    </a:cxn>
                    <a:cxn ang="0">
                      <a:pos x="190" y="219"/>
                    </a:cxn>
                    <a:cxn ang="0">
                      <a:pos x="166" y="205"/>
                    </a:cxn>
                    <a:cxn ang="0">
                      <a:pos x="132" y="179"/>
                    </a:cxn>
                    <a:cxn ang="0">
                      <a:pos x="105" y="150"/>
                    </a:cxn>
                    <a:cxn ang="0">
                      <a:pos x="80" y="128"/>
                    </a:cxn>
                    <a:cxn ang="0">
                      <a:pos x="56" y="101"/>
                    </a:cxn>
                    <a:cxn ang="0">
                      <a:pos x="36" y="78"/>
                    </a:cxn>
                    <a:cxn ang="0">
                      <a:pos x="15" y="57"/>
                    </a:cxn>
                    <a:cxn ang="0">
                      <a:pos x="2" y="35"/>
                    </a:cxn>
                  </a:cxnLst>
                  <a:rect l="txL" t="txT" r="txR" b="txB"/>
                  <a:pathLst>
                    <a:path w="208" h="230">
                      <a:moveTo>
                        <a:pt x="2" y="35"/>
                      </a:moveTo>
                      <a:lnTo>
                        <a:pt x="0" y="21"/>
                      </a:lnTo>
                      <a:lnTo>
                        <a:pt x="0" y="11"/>
                      </a:lnTo>
                      <a:lnTo>
                        <a:pt x="8" y="0"/>
                      </a:lnTo>
                      <a:lnTo>
                        <a:pt x="22" y="17"/>
                      </a:lnTo>
                      <a:lnTo>
                        <a:pt x="47" y="32"/>
                      </a:lnTo>
                      <a:lnTo>
                        <a:pt x="72" y="44"/>
                      </a:lnTo>
                      <a:lnTo>
                        <a:pt x="106" y="55"/>
                      </a:lnTo>
                      <a:lnTo>
                        <a:pt x="156" y="65"/>
                      </a:lnTo>
                      <a:lnTo>
                        <a:pt x="166" y="91"/>
                      </a:lnTo>
                      <a:lnTo>
                        <a:pt x="140" y="84"/>
                      </a:lnTo>
                      <a:lnTo>
                        <a:pt x="114" y="80"/>
                      </a:lnTo>
                      <a:lnTo>
                        <a:pt x="101" y="82"/>
                      </a:lnTo>
                      <a:lnTo>
                        <a:pt x="97" y="95"/>
                      </a:lnTo>
                      <a:lnTo>
                        <a:pt x="105" y="112"/>
                      </a:lnTo>
                      <a:lnTo>
                        <a:pt x="115" y="128"/>
                      </a:lnTo>
                      <a:lnTo>
                        <a:pt x="136" y="153"/>
                      </a:lnTo>
                      <a:lnTo>
                        <a:pt x="166" y="179"/>
                      </a:lnTo>
                      <a:lnTo>
                        <a:pt x="208" y="209"/>
                      </a:lnTo>
                      <a:lnTo>
                        <a:pt x="208" y="230"/>
                      </a:lnTo>
                      <a:lnTo>
                        <a:pt x="190" y="219"/>
                      </a:lnTo>
                      <a:lnTo>
                        <a:pt x="166" y="205"/>
                      </a:lnTo>
                      <a:lnTo>
                        <a:pt x="132" y="179"/>
                      </a:lnTo>
                      <a:lnTo>
                        <a:pt x="105" y="150"/>
                      </a:lnTo>
                      <a:lnTo>
                        <a:pt x="80" y="128"/>
                      </a:lnTo>
                      <a:lnTo>
                        <a:pt x="56" y="101"/>
                      </a:lnTo>
                      <a:lnTo>
                        <a:pt x="36" y="78"/>
                      </a:lnTo>
                      <a:lnTo>
                        <a:pt x="15" y="57"/>
                      </a:lnTo>
                      <a:lnTo>
                        <a:pt x="2" y="35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1339" name="Freeform 83"/>
                <p:cNvSpPr>
                  <a:spLocks noChangeAspect="1"/>
                </p:cNvSpPr>
                <p:nvPr/>
              </p:nvSpPr>
              <p:spPr>
                <a:xfrm>
                  <a:off x="533" y="2105"/>
                  <a:ext cx="79" cy="51"/>
                </a:xfrm>
                <a:custGeom>
                  <a:avLst/>
                  <a:gdLst>
                    <a:gd name="txL" fmla="*/ 0 w 86"/>
                    <a:gd name="txT" fmla="*/ 0 h 69"/>
                    <a:gd name="txR" fmla="*/ 86 w 86"/>
                    <a:gd name="txB" fmla="*/ 69 h 69"/>
                  </a:gdLst>
                  <a:ahLst/>
                  <a:cxnLst>
                    <a:cxn ang="0">
                      <a:pos x="0" y="0"/>
                    </a:cxn>
                    <a:cxn ang="0">
                      <a:pos x="11" y="10"/>
                    </a:cxn>
                    <a:cxn ang="0">
                      <a:pos x="25" y="21"/>
                    </a:cxn>
                    <a:cxn ang="0">
                      <a:pos x="42" y="33"/>
                    </a:cxn>
                    <a:cxn ang="0">
                      <a:pos x="60" y="44"/>
                    </a:cxn>
                    <a:cxn ang="0">
                      <a:pos x="77" y="54"/>
                    </a:cxn>
                    <a:cxn ang="0">
                      <a:pos x="86" y="61"/>
                    </a:cxn>
                    <a:cxn ang="0">
                      <a:pos x="65" y="69"/>
                    </a:cxn>
                    <a:cxn ang="0">
                      <a:pos x="42" y="61"/>
                    </a:cxn>
                    <a:cxn ang="0">
                      <a:pos x="18" y="52"/>
                    </a:cxn>
                    <a:cxn ang="0">
                      <a:pos x="0" y="42"/>
                    </a:cxn>
                    <a:cxn ang="0">
                      <a:pos x="1" y="33"/>
                    </a:cxn>
                    <a:cxn ang="0">
                      <a:pos x="4" y="17"/>
                    </a:cxn>
                    <a:cxn ang="0">
                      <a:pos x="0" y="0"/>
                    </a:cxn>
                  </a:cxnLst>
                  <a:rect l="txL" t="txT" r="txR" b="txB"/>
                  <a:pathLst>
                    <a:path w="86" h="69">
                      <a:moveTo>
                        <a:pt x="0" y="0"/>
                      </a:moveTo>
                      <a:lnTo>
                        <a:pt x="11" y="10"/>
                      </a:lnTo>
                      <a:lnTo>
                        <a:pt x="25" y="21"/>
                      </a:lnTo>
                      <a:lnTo>
                        <a:pt x="42" y="33"/>
                      </a:lnTo>
                      <a:lnTo>
                        <a:pt x="60" y="44"/>
                      </a:lnTo>
                      <a:lnTo>
                        <a:pt x="77" y="54"/>
                      </a:lnTo>
                      <a:lnTo>
                        <a:pt x="86" y="61"/>
                      </a:lnTo>
                      <a:lnTo>
                        <a:pt x="65" y="69"/>
                      </a:lnTo>
                      <a:lnTo>
                        <a:pt x="42" y="61"/>
                      </a:lnTo>
                      <a:lnTo>
                        <a:pt x="18" y="52"/>
                      </a:lnTo>
                      <a:lnTo>
                        <a:pt x="0" y="42"/>
                      </a:lnTo>
                      <a:lnTo>
                        <a:pt x="1" y="33"/>
                      </a:lnTo>
                      <a:lnTo>
                        <a:pt x="4" y="17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1340" name="Freeform 84"/>
                <p:cNvSpPr>
                  <a:spLocks noChangeAspect="1"/>
                </p:cNvSpPr>
                <p:nvPr/>
              </p:nvSpPr>
              <p:spPr>
                <a:xfrm>
                  <a:off x="679" y="2101"/>
                  <a:ext cx="678" cy="511"/>
                </a:xfrm>
                <a:custGeom>
                  <a:avLst/>
                  <a:gdLst>
                    <a:gd name="txL" fmla="*/ 0 w 732"/>
                    <a:gd name="txT" fmla="*/ 0 h 689"/>
                    <a:gd name="txR" fmla="*/ 732 w 732"/>
                    <a:gd name="txB" fmla="*/ 689 h 689"/>
                  </a:gdLst>
                  <a:ahLst/>
                  <a:cxnLst>
                    <a:cxn ang="0">
                      <a:pos x="348" y="158"/>
                    </a:cxn>
                    <a:cxn ang="0">
                      <a:pos x="292" y="181"/>
                    </a:cxn>
                    <a:cxn ang="0">
                      <a:pos x="175" y="200"/>
                    </a:cxn>
                    <a:cxn ang="0">
                      <a:pos x="0" y="209"/>
                    </a:cxn>
                    <a:cxn ang="0">
                      <a:pos x="205" y="244"/>
                    </a:cxn>
                    <a:cxn ang="0">
                      <a:pos x="435" y="225"/>
                    </a:cxn>
                    <a:cxn ang="0">
                      <a:pos x="597" y="177"/>
                    </a:cxn>
                    <a:cxn ang="0">
                      <a:pos x="648" y="169"/>
                    </a:cxn>
                    <a:cxn ang="0">
                      <a:pos x="625" y="208"/>
                    </a:cxn>
                    <a:cxn ang="0">
                      <a:pos x="510" y="263"/>
                    </a:cxn>
                    <a:cxn ang="0">
                      <a:pos x="304" y="308"/>
                    </a:cxn>
                    <a:cxn ang="0">
                      <a:pos x="177" y="352"/>
                    </a:cxn>
                    <a:cxn ang="0">
                      <a:pos x="411" y="347"/>
                    </a:cxn>
                    <a:cxn ang="0">
                      <a:pos x="567" y="308"/>
                    </a:cxn>
                    <a:cxn ang="0">
                      <a:pos x="659" y="276"/>
                    </a:cxn>
                    <a:cxn ang="0">
                      <a:pos x="661" y="299"/>
                    </a:cxn>
                    <a:cxn ang="0">
                      <a:pos x="584" y="354"/>
                    </a:cxn>
                    <a:cxn ang="0">
                      <a:pos x="439" y="407"/>
                    </a:cxn>
                    <a:cxn ang="0">
                      <a:pos x="237" y="444"/>
                    </a:cxn>
                    <a:cxn ang="0">
                      <a:pos x="305" y="466"/>
                    </a:cxn>
                    <a:cxn ang="0">
                      <a:pos x="482" y="458"/>
                    </a:cxn>
                    <a:cxn ang="0">
                      <a:pos x="629" y="413"/>
                    </a:cxn>
                    <a:cxn ang="0">
                      <a:pos x="642" y="430"/>
                    </a:cxn>
                    <a:cxn ang="0">
                      <a:pos x="599" y="474"/>
                    </a:cxn>
                    <a:cxn ang="0">
                      <a:pos x="489" y="521"/>
                    </a:cxn>
                    <a:cxn ang="0">
                      <a:pos x="360" y="542"/>
                    </a:cxn>
                    <a:cxn ang="0">
                      <a:pos x="166" y="546"/>
                    </a:cxn>
                    <a:cxn ang="0">
                      <a:pos x="301" y="579"/>
                    </a:cxn>
                    <a:cxn ang="0">
                      <a:pos x="427" y="580"/>
                    </a:cxn>
                    <a:cxn ang="0">
                      <a:pos x="540" y="562"/>
                    </a:cxn>
                    <a:cxn ang="0">
                      <a:pos x="589" y="565"/>
                    </a:cxn>
                    <a:cxn ang="0">
                      <a:pos x="561" y="597"/>
                    </a:cxn>
                    <a:cxn ang="0">
                      <a:pos x="495" y="622"/>
                    </a:cxn>
                    <a:cxn ang="0">
                      <a:pos x="253" y="649"/>
                    </a:cxn>
                    <a:cxn ang="0">
                      <a:pos x="453" y="663"/>
                    </a:cxn>
                    <a:cxn ang="0">
                      <a:pos x="466" y="687"/>
                    </a:cxn>
                    <a:cxn ang="0">
                      <a:pos x="542" y="664"/>
                    </a:cxn>
                    <a:cxn ang="0">
                      <a:pos x="597" y="621"/>
                    </a:cxn>
                    <a:cxn ang="0">
                      <a:pos x="709" y="453"/>
                    </a:cxn>
                    <a:cxn ang="0">
                      <a:pos x="714" y="419"/>
                    </a:cxn>
                    <a:cxn ang="0">
                      <a:pos x="698" y="386"/>
                    </a:cxn>
                    <a:cxn ang="0">
                      <a:pos x="713" y="354"/>
                    </a:cxn>
                    <a:cxn ang="0">
                      <a:pos x="732" y="322"/>
                    </a:cxn>
                    <a:cxn ang="0">
                      <a:pos x="719" y="287"/>
                    </a:cxn>
                    <a:cxn ang="0">
                      <a:pos x="702" y="255"/>
                    </a:cxn>
                    <a:cxn ang="0">
                      <a:pos x="723" y="221"/>
                    </a:cxn>
                    <a:cxn ang="0">
                      <a:pos x="722" y="179"/>
                    </a:cxn>
                    <a:cxn ang="0">
                      <a:pos x="705" y="147"/>
                    </a:cxn>
                    <a:cxn ang="0">
                      <a:pos x="719" y="114"/>
                    </a:cxn>
                    <a:cxn ang="0">
                      <a:pos x="732" y="80"/>
                    </a:cxn>
                    <a:cxn ang="0">
                      <a:pos x="714" y="48"/>
                    </a:cxn>
                    <a:cxn ang="0">
                      <a:pos x="634" y="50"/>
                    </a:cxn>
                    <a:cxn ang="0">
                      <a:pos x="475" y="105"/>
                    </a:cxn>
                    <a:cxn ang="0">
                      <a:pos x="294" y="135"/>
                    </a:cxn>
                  </a:cxnLst>
                  <a:rect l="txL" t="txT" r="txR" b="txB"/>
                  <a:pathLst>
                    <a:path w="732" h="689">
                      <a:moveTo>
                        <a:pt x="294" y="135"/>
                      </a:moveTo>
                      <a:lnTo>
                        <a:pt x="186" y="143"/>
                      </a:lnTo>
                      <a:lnTo>
                        <a:pt x="348" y="158"/>
                      </a:lnTo>
                      <a:lnTo>
                        <a:pt x="338" y="166"/>
                      </a:lnTo>
                      <a:lnTo>
                        <a:pt x="318" y="173"/>
                      </a:lnTo>
                      <a:lnTo>
                        <a:pt x="292" y="181"/>
                      </a:lnTo>
                      <a:lnTo>
                        <a:pt x="258" y="190"/>
                      </a:lnTo>
                      <a:lnTo>
                        <a:pt x="222" y="196"/>
                      </a:lnTo>
                      <a:lnTo>
                        <a:pt x="175" y="200"/>
                      </a:lnTo>
                      <a:lnTo>
                        <a:pt x="120" y="206"/>
                      </a:lnTo>
                      <a:lnTo>
                        <a:pt x="61" y="209"/>
                      </a:lnTo>
                      <a:lnTo>
                        <a:pt x="0" y="209"/>
                      </a:lnTo>
                      <a:lnTo>
                        <a:pt x="95" y="232"/>
                      </a:lnTo>
                      <a:lnTo>
                        <a:pt x="154" y="244"/>
                      </a:lnTo>
                      <a:lnTo>
                        <a:pt x="205" y="244"/>
                      </a:lnTo>
                      <a:lnTo>
                        <a:pt x="267" y="244"/>
                      </a:lnTo>
                      <a:lnTo>
                        <a:pt x="359" y="236"/>
                      </a:lnTo>
                      <a:lnTo>
                        <a:pt x="435" y="225"/>
                      </a:lnTo>
                      <a:lnTo>
                        <a:pt x="499" y="209"/>
                      </a:lnTo>
                      <a:lnTo>
                        <a:pt x="567" y="188"/>
                      </a:lnTo>
                      <a:lnTo>
                        <a:pt x="597" y="177"/>
                      </a:lnTo>
                      <a:lnTo>
                        <a:pt x="625" y="168"/>
                      </a:lnTo>
                      <a:lnTo>
                        <a:pt x="640" y="164"/>
                      </a:lnTo>
                      <a:lnTo>
                        <a:pt x="648" y="169"/>
                      </a:lnTo>
                      <a:lnTo>
                        <a:pt x="648" y="181"/>
                      </a:lnTo>
                      <a:lnTo>
                        <a:pt x="642" y="194"/>
                      </a:lnTo>
                      <a:lnTo>
                        <a:pt x="625" y="208"/>
                      </a:lnTo>
                      <a:lnTo>
                        <a:pt x="597" y="226"/>
                      </a:lnTo>
                      <a:lnTo>
                        <a:pt x="557" y="244"/>
                      </a:lnTo>
                      <a:lnTo>
                        <a:pt x="510" y="263"/>
                      </a:lnTo>
                      <a:lnTo>
                        <a:pt x="448" y="282"/>
                      </a:lnTo>
                      <a:lnTo>
                        <a:pt x="376" y="297"/>
                      </a:lnTo>
                      <a:lnTo>
                        <a:pt x="304" y="308"/>
                      </a:lnTo>
                      <a:lnTo>
                        <a:pt x="228" y="320"/>
                      </a:lnTo>
                      <a:lnTo>
                        <a:pt x="95" y="333"/>
                      </a:lnTo>
                      <a:lnTo>
                        <a:pt x="177" y="352"/>
                      </a:lnTo>
                      <a:lnTo>
                        <a:pt x="243" y="360"/>
                      </a:lnTo>
                      <a:lnTo>
                        <a:pt x="326" y="358"/>
                      </a:lnTo>
                      <a:lnTo>
                        <a:pt x="411" y="347"/>
                      </a:lnTo>
                      <a:lnTo>
                        <a:pt x="474" y="333"/>
                      </a:lnTo>
                      <a:lnTo>
                        <a:pt x="525" y="320"/>
                      </a:lnTo>
                      <a:lnTo>
                        <a:pt x="567" y="308"/>
                      </a:lnTo>
                      <a:lnTo>
                        <a:pt x="610" y="293"/>
                      </a:lnTo>
                      <a:lnTo>
                        <a:pt x="644" y="280"/>
                      </a:lnTo>
                      <a:lnTo>
                        <a:pt x="659" y="276"/>
                      </a:lnTo>
                      <a:lnTo>
                        <a:pt x="668" y="276"/>
                      </a:lnTo>
                      <a:lnTo>
                        <a:pt x="667" y="287"/>
                      </a:lnTo>
                      <a:lnTo>
                        <a:pt x="661" y="299"/>
                      </a:lnTo>
                      <a:lnTo>
                        <a:pt x="648" y="314"/>
                      </a:lnTo>
                      <a:lnTo>
                        <a:pt x="617" y="335"/>
                      </a:lnTo>
                      <a:lnTo>
                        <a:pt x="584" y="354"/>
                      </a:lnTo>
                      <a:lnTo>
                        <a:pt x="546" y="371"/>
                      </a:lnTo>
                      <a:lnTo>
                        <a:pt x="496" y="390"/>
                      </a:lnTo>
                      <a:lnTo>
                        <a:pt x="439" y="407"/>
                      </a:lnTo>
                      <a:lnTo>
                        <a:pt x="352" y="426"/>
                      </a:lnTo>
                      <a:lnTo>
                        <a:pt x="294" y="438"/>
                      </a:lnTo>
                      <a:lnTo>
                        <a:pt x="237" y="444"/>
                      </a:lnTo>
                      <a:lnTo>
                        <a:pt x="154" y="449"/>
                      </a:lnTo>
                      <a:lnTo>
                        <a:pt x="239" y="461"/>
                      </a:lnTo>
                      <a:lnTo>
                        <a:pt x="305" y="466"/>
                      </a:lnTo>
                      <a:lnTo>
                        <a:pt x="360" y="468"/>
                      </a:lnTo>
                      <a:lnTo>
                        <a:pt x="423" y="466"/>
                      </a:lnTo>
                      <a:lnTo>
                        <a:pt x="482" y="458"/>
                      </a:lnTo>
                      <a:lnTo>
                        <a:pt x="530" y="447"/>
                      </a:lnTo>
                      <a:lnTo>
                        <a:pt x="568" y="434"/>
                      </a:lnTo>
                      <a:lnTo>
                        <a:pt x="629" y="413"/>
                      </a:lnTo>
                      <a:lnTo>
                        <a:pt x="637" y="413"/>
                      </a:lnTo>
                      <a:lnTo>
                        <a:pt x="644" y="417"/>
                      </a:lnTo>
                      <a:lnTo>
                        <a:pt x="642" y="430"/>
                      </a:lnTo>
                      <a:lnTo>
                        <a:pt x="634" y="444"/>
                      </a:lnTo>
                      <a:lnTo>
                        <a:pt x="620" y="458"/>
                      </a:lnTo>
                      <a:lnTo>
                        <a:pt x="599" y="474"/>
                      </a:lnTo>
                      <a:lnTo>
                        <a:pt x="563" y="493"/>
                      </a:lnTo>
                      <a:lnTo>
                        <a:pt x="525" y="510"/>
                      </a:lnTo>
                      <a:lnTo>
                        <a:pt x="489" y="521"/>
                      </a:lnTo>
                      <a:lnTo>
                        <a:pt x="448" y="531"/>
                      </a:lnTo>
                      <a:lnTo>
                        <a:pt x="410" y="537"/>
                      </a:lnTo>
                      <a:lnTo>
                        <a:pt x="360" y="542"/>
                      </a:lnTo>
                      <a:lnTo>
                        <a:pt x="305" y="545"/>
                      </a:lnTo>
                      <a:lnTo>
                        <a:pt x="250" y="546"/>
                      </a:lnTo>
                      <a:lnTo>
                        <a:pt x="166" y="546"/>
                      </a:lnTo>
                      <a:lnTo>
                        <a:pt x="211" y="562"/>
                      </a:lnTo>
                      <a:lnTo>
                        <a:pt x="253" y="573"/>
                      </a:lnTo>
                      <a:lnTo>
                        <a:pt x="301" y="579"/>
                      </a:lnTo>
                      <a:lnTo>
                        <a:pt x="342" y="580"/>
                      </a:lnTo>
                      <a:lnTo>
                        <a:pt x="384" y="583"/>
                      </a:lnTo>
                      <a:lnTo>
                        <a:pt x="427" y="580"/>
                      </a:lnTo>
                      <a:lnTo>
                        <a:pt x="462" y="579"/>
                      </a:lnTo>
                      <a:lnTo>
                        <a:pt x="495" y="573"/>
                      </a:lnTo>
                      <a:lnTo>
                        <a:pt x="540" y="562"/>
                      </a:lnTo>
                      <a:lnTo>
                        <a:pt x="574" y="554"/>
                      </a:lnTo>
                      <a:lnTo>
                        <a:pt x="587" y="555"/>
                      </a:lnTo>
                      <a:lnTo>
                        <a:pt x="589" y="565"/>
                      </a:lnTo>
                      <a:lnTo>
                        <a:pt x="585" y="575"/>
                      </a:lnTo>
                      <a:lnTo>
                        <a:pt x="576" y="586"/>
                      </a:lnTo>
                      <a:lnTo>
                        <a:pt x="561" y="597"/>
                      </a:lnTo>
                      <a:lnTo>
                        <a:pt x="544" y="605"/>
                      </a:lnTo>
                      <a:lnTo>
                        <a:pt x="525" y="614"/>
                      </a:lnTo>
                      <a:lnTo>
                        <a:pt x="495" y="622"/>
                      </a:lnTo>
                      <a:lnTo>
                        <a:pt x="432" y="631"/>
                      </a:lnTo>
                      <a:lnTo>
                        <a:pt x="372" y="639"/>
                      </a:lnTo>
                      <a:lnTo>
                        <a:pt x="253" y="649"/>
                      </a:lnTo>
                      <a:lnTo>
                        <a:pt x="407" y="656"/>
                      </a:lnTo>
                      <a:lnTo>
                        <a:pt x="439" y="656"/>
                      </a:lnTo>
                      <a:lnTo>
                        <a:pt x="453" y="663"/>
                      </a:lnTo>
                      <a:lnTo>
                        <a:pt x="461" y="670"/>
                      </a:lnTo>
                      <a:lnTo>
                        <a:pt x="458" y="681"/>
                      </a:lnTo>
                      <a:lnTo>
                        <a:pt x="466" y="687"/>
                      </a:lnTo>
                      <a:lnTo>
                        <a:pt x="486" y="689"/>
                      </a:lnTo>
                      <a:lnTo>
                        <a:pt x="516" y="677"/>
                      </a:lnTo>
                      <a:lnTo>
                        <a:pt x="542" y="664"/>
                      </a:lnTo>
                      <a:lnTo>
                        <a:pt x="563" y="651"/>
                      </a:lnTo>
                      <a:lnTo>
                        <a:pt x="580" y="639"/>
                      </a:lnTo>
                      <a:lnTo>
                        <a:pt x="597" y="621"/>
                      </a:lnTo>
                      <a:lnTo>
                        <a:pt x="651" y="548"/>
                      </a:lnTo>
                      <a:lnTo>
                        <a:pt x="693" y="485"/>
                      </a:lnTo>
                      <a:lnTo>
                        <a:pt x="709" y="453"/>
                      </a:lnTo>
                      <a:lnTo>
                        <a:pt x="713" y="440"/>
                      </a:lnTo>
                      <a:lnTo>
                        <a:pt x="714" y="430"/>
                      </a:lnTo>
                      <a:lnTo>
                        <a:pt x="714" y="419"/>
                      </a:lnTo>
                      <a:lnTo>
                        <a:pt x="706" y="406"/>
                      </a:lnTo>
                      <a:lnTo>
                        <a:pt x="701" y="398"/>
                      </a:lnTo>
                      <a:lnTo>
                        <a:pt x="698" y="386"/>
                      </a:lnTo>
                      <a:lnTo>
                        <a:pt x="701" y="373"/>
                      </a:lnTo>
                      <a:lnTo>
                        <a:pt x="706" y="364"/>
                      </a:lnTo>
                      <a:lnTo>
                        <a:pt x="713" y="354"/>
                      </a:lnTo>
                      <a:lnTo>
                        <a:pt x="719" y="344"/>
                      </a:lnTo>
                      <a:lnTo>
                        <a:pt x="727" y="333"/>
                      </a:lnTo>
                      <a:lnTo>
                        <a:pt x="732" y="322"/>
                      </a:lnTo>
                      <a:lnTo>
                        <a:pt x="731" y="308"/>
                      </a:lnTo>
                      <a:lnTo>
                        <a:pt x="726" y="297"/>
                      </a:lnTo>
                      <a:lnTo>
                        <a:pt x="719" y="287"/>
                      </a:lnTo>
                      <a:lnTo>
                        <a:pt x="713" y="278"/>
                      </a:lnTo>
                      <a:lnTo>
                        <a:pt x="705" y="267"/>
                      </a:lnTo>
                      <a:lnTo>
                        <a:pt x="702" y="255"/>
                      </a:lnTo>
                      <a:lnTo>
                        <a:pt x="705" y="246"/>
                      </a:lnTo>
                      <a:lnTo>
                        <a:pt x="714" y="232"/>
                      </a:lnTo>
                      <a:lnTo>
                        <a:pt x="723" y="221"/>
                      </a:lnTo>
                      <a:lnTo>
                        <a:pt x="727" y="209"/>
                      </a:lnTo>
                      <a:lnTo>
                        <a:pt x="727" y="194"/>
                      </a:lnTo>
                      <a:lnTo>
                        <a:pt x="722" y="179"/>
                      </a:lnTo>
                      <a:lnTo>
                        <a:pt x="713" y="168"/>
                      </a:lnTo>
                      <a:lnTo>
                        <a:pt x="709" y="160"/>
                      </a:lnTo>
                      <a:lnTo>
                        <a:pt x="705" y="147"/>
                      </a:lnTo>
                      <a:lnTo>
                        <a:pt x="706" y="133"/>
                      </a:lnTo>
                      <a:lnTo>
                        <a:pt x="714" y="122"/>
                      </a:lnTo>
                      <a:lnTo>
                        <a:pt x="719" y="114"/>
                      </a:lnTo>
                      <a:lnTo>
                        <a:pt x="727" y="105"/>
                      </a:lnTo>
                      <a:lnTo>
                        <a:pt x="731" y="93"/>
                      </a:lnTo>
                      <a:lnTo>
                        <a:pt x="732" y="80"/>
                      </a:lnTo>
                      <a:lnTo>
                        <a:pt x="730" y="72"/>
                      </a:lnTo>
                      <a:lnTo>
                        <a:pt x="722" y="59"/>
                      </a:lnTo>
                      <a:lnTo>
                        <a:pt x="714" y="48"/>
                      </a:lnTo>
                      <a:lnTo>
                        <a:pt x="709" y="34"/>
                      </a:lnTo>
                      <a:lnTo>
                        <a:pt x="709" y="0"/>
                      </a:lnTo>
                      <a:lnTo>
                        <a:pt x="634" y="50"/>
                      </a:lnTo>
                      <a:lnTo>
                        <a:pt x="589" y="69"/>
                      </a:lnTo>
                      <a:lnTo>
                        <a:pt x="536" y="86"/>
                      </a:lnTo>
                      <a:lnTo>
                        <a:pt x="475" y="105"/>
                      </a:lnTo>
                      <a:lnTo>
                        <a:pt x="420" y="116"/>
                      </a:lnTo>
                      <a:lnTo>
                        <a:pt x="365" y="126"/>
                      </a:lnTo>
                      <a:lnTo>
                        <a:pt x="294" y="135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grpSp>
              <p:nvGrpSpPr>
                <p:cNvPr id="11341" name="Group 85"/>
                <p:cNvGrpSpPr>
                  <a:grpSpLocks noChangeAspect="1"/>
                </p:cNvGrpSpPr>
                <p:nvPr/>
              </p:nvGrpSpPr>
              <p:grpSpPr>
                <a:xfrm>
                  <a:off x="1075" y="2222"/>
                  <a:ext cx="203" cy="322"/>
                  <a:chOff x="0" y="0"/>
                  <a:chExt cx="218" cy="436"/>
                </a:xfrm>
              </p:grpSpPr>
              <p:sp>
                <p:nvSpPr>
                  <p:cNvPr id="11356" name="Freeform 86"/>
                  <p:cNvSpPr>
                    <a:spLocks noChangeAspect="1"/>
                  </p:cNvSpPr>
                  <p:nvPr/>
                </p:nvSpPr>
                <p:spPr>
                  <a:xfrm>
                    <a:off x="42" y="116"/>
                    <a:ext cx="167" cy="70"/>
                  </a:xfrm>
                  <a:custGeom>
                    <a:avLst/>
                    <a:gdLst>
                      <a:gd name="txL" fmla="*/ 0 w 167"/>
                      <a:gd name="txT" fmla="*/ 0 h 70"/>
                      <a:gd name="txR" fmla="*/ 167 w 167"/>
                      <a:gd name="txB" fmla="*/ 70 h 70"/>
                    </a:gdLst>
                    <a:ahLst/>
                    <a:cxnLst>
                      <a:cxn ang="0">
                        <a:pos x="167" y="13"/>
                      </a:cxn>
                      <a:cxn ang="0">
                        <a:pos x="151" y="0"/>
                      </a:cxn>
                      <a:cxn ang="0">
                        <a:pos x="100" y="26"/>
                      </a:cxn>
                      <a:cxn ang="0">
                        <a:pos x="49" y="45"/>
                      </a:cxn>
                      <a:cxn ang="0">
                        <a:pos x="0" y="59"/>
                      </a:cxn>
                      <a:cxn ang="0">
                        <a:pos x="9" y="70"/>
                      </a:cxn>
                      <a:cxn ang="0">
                        <a:pos x="43" y="70"/>
                      </a:cxn>
                      <a:cxn ang="0">
                        <a:pos x="89" y="60"/>
                      </a:cxn>
                      <a:cxn ang="0">
                        <a:pos x="130" y="40"/>
                      </a:cxn>
                      <a:cxn ang="0">
                        <a:pos x="167" y="13"/>
                      </a:cxn>
                    </a:cxnLst>
                    <a:rect l="txL" t="txT" r="txR" b="txB"/>
                    <a:pathLst>
                      <a:path w="167" h="70">
                        <a:moveTo>
                          <a:pt x="167" y="13"/>
                        </a:moveTo>
                        <a:lnTo>
                          <a:pt x="151" y="0"/>
                        </a:lnTo>
                        <a:lnTo>
                          <a:pt x="100" y="26"/>
                        </a:lnTo>
                        <a:lnTo>
                          <a:pt x="49" y="45"/>
                        </a:lnTo>
                        <a:lnTo>
                          <a:pt x="0" y="59"/>
                        </a:lnTo>
                        <a:lnTo>
                          <a:pt x="9" y="70"/>
                        </a:lnTo>
                        <a:lnTo>
                          <a:pt x="43" y="70"/>
                        </a:lnTo>
                        <a:lnTo>
                          <a:pt x="89" y="60"/>
                        </a:lnTo>
                        <a:lnTo>
                          <a:pt x="130" y="40"/>
                        </a:lnTo>
                        <a:lnTo>
                          <a:pt x="167" y="13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1357" name="Freeform 87"/>
                  <p:cNvSpPr>
                    <a:spLocks noChangeAspect="1"/>
                  </p:cNvSpPr>
                  <p:nvPr/>
                </p:nvSpPr>
                <p:spPr>
                  <a:xfrm>
                    <a:off x="72" y="228"/>
                    <a:ext cx="146" cy="78"/>
                  </a:xfrm>
                  <a:custGeom>
                    <a:avLst/>
                    <a:gdLst>
                      <a:gd name="txL" fmla="*/ 0 w 146"/>
                      <a:gd name="txT" fmla="*/ 0 h 78"/>
                      <a:gd name="txR" fmla="*/ 146 w 146"/>
                      <a:gd name="txB" fmla="*/ 78 h 78"/>
                    </a:gdLst>
                    <a:ahLst/>
                    <a:cxnLst>
                      <a:cxn ang="0">
                        <a:pos x="146" y="15"/>
                      </a:cxn>
                      <a:cxn ang="0">
                        <a:pos x="138" y="0"/>
                      </a:cxn>
                      <a:cxn ang="0">
                        <a:pos x="89" y="34"/>
                      </a:cxn>
                      <a:cxn ang="0">
                        <a:pos x="50" y="51"/>
                      </a:cxn>
                      <a:cxn ang="0">
                        <a:pos x="0" y="66"/>
                      </a:cxn>
                      <a:cxn ang="0">
                        <a:pos x="10" y="78"/>
                      </a:cxn>
                      <a:cxn ang="0">
                        <a:pos x="42" y="78"/>
                      </a:cxn>
                      <a:cxn ang="0">
                        <a:pos x="74" y="69"/>
                      </a:cxn>
                      <a:cxn ang="0">
                        <a:pos x="112" y="45"/>
                      </a:cxn>
                      <a:cxn ang="0">
                        <a:pos x="146" y="15"/>
                      </a:cxn>
                    </a:cxnLst>
                    <a:rect l="txL" t="txT" r="txR" b="txB"/>
                    <a:pathLst>
                      <a:path w="146" h="78">
                        <a:moveTo>
                          <a:pt x="146" y="15"/>
                        </a:moveTo>
                        <a:lnTo>
                          <a:pt x="138" y="0"/>
                        </a:lnTo>
                        <a:lnTo>
                          <a:pt x="89" y="34"/>
                        </a:lnTo>
                        <a:lnTo>
                          <a:pt x="50" y="51"/>
                        </a:lnTo>
                        <a:lnTo>
                          <a:pt x="0" y="66"/>
                        </a:lnTo>
                        <a:lnTo>
                          <a:pt x="10" y="78"/>
                        </a:lnTo>
                        <a:lnTo>
                          <a:pt x="42" y="78"/>
                        </a:lnTo>
                        <a:lnTo>
                          <a:pt x="74" y="69"/>
                        </a:lnTo>
                        <a:lnTo>
                          <a:pt x="112" y="45"/>
                        </a:lnTo>
                        <a:lnTo>
                          <a:pt x="146" y="15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1358" name="Freeform 88"/>
                  <p:cNvSpPr>
                    <a:spLocks noChangeAspect="1"/>
                  </p:cNvSpPr>
                  <p:nvPr/>
                </p:nvSpPr>
                <p:spPr>
                  <a:xfrm>
                    <a:off x="63" y="359"/>
                    <a:ext cx="149" cy="77"/>
                  </a:xfrm>
                  <a:custGeom>
                    <a:avLst/>
                    <a:gdLst>
                      <a:gd name="txL" fmla="*/ 0 w 149"/>
                      <a:gd name="txT" fmla="*/ 0 h 77"/>
                      <a:gd name="txR" fmla="*/ 149 w 149"/>
                      <a:gd name="txB" fmla="*/ 77 h 77"/>
                    </a:gdLst>
                    <a:ahLst/>
                    <a:cxnLst>
                      <a:cxn ang="0">
                        <a:pos x="149" y="11"/>
                      </a:cxn>
                      <a:cxn ang="0">
                        <a:pos x="138" y="0"/>
                      </a:cxn>
                      <a:cxn ang="0">
                        <a:pos x="93" y="31"/>
                      </a:cxn>
                      <a:cxn ang="0">
                        <a:pos x="49" y="49"/>
                      </a:cxn>
                      <a:cxn ang="0">
                        <a:pos x="0" y="63"/>
                      </a:cxn>
                      <a:cxn ang="0">
                        <a:pos x="9" y="77"/>
                      </a:cxn>
                      <a:cxn ang="0">
                        <a:pos x="42" y="74"/>
                      </a:cxn>
                      <a:cxn ang="0">
                        <a:pos x="81" y="65"/>
                      </a:cxn>
                      <a:cxn ang="0">
                        <a:pos x="121" y="40"/>
                      </a:cxn>
                      <a:cxn ang="0">
                        <a:pos x="149" y="11"/>
                      </a:cxn>
                    </a:cxnLst>
                    <a:rect l="txL" t="txT" r="txR" b="txB"/>
                    <a:pathLst>
                      <a:path w="149" h="77">
                        <a:moveTo>
                          <a:pt x="149" y="11"/>
                        </a:moveTo>
                        <a:lnTo>
                          <a:pt x="138" y="0"/>
                        </a:lnTo>
                        <a:lnTo>
                          <a:pt x="93" y="31"/>
                        </a:lnTo>
                        <a:lnTo>
                          <a:pt x="49" y="49"/>
                        </a:lnTo>
                        <a:lnTo>
                          <a:pt x="0" y="63"/>
                        </a:lnTo>
                        <a:lnTo>
                          <a:pt x="9" y="77"/>
                        </a:lnTo>
                        <a:lnTo>
                          <a:pt x="42" y="74"/>
                        </a:lnTo>
                        <a:lnTo>
                          <a:pt x="81" y="65"/>
                        </a:lnTo>
                        <a:lnTo>
                          <a:pt x="121" y="40"/>
                        </a:lnTo>
                        <a:lnTo>
                          <a:pt x="149" y="11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1359" name="Freeform 89"/>
                  <p:cNvSpPr>
                    <a:spLocks noChangeAspect="1"/>
                  </p:cNvSpPr>
                  <p:nvPr/>
                </p:nvSpPr>
                <p:spPr>
                  <a:xfrm>
                    <a:off x="0" y="0"/>
                    <a:ext cx="171" cy="68"/>
                  </a:xfrm>
                  <a:custGeom>
                    <a:avLst/>
                    <a:gdLst>
                      <a:gd name="txL" fmla="*/ 0 w 171"/>
                      <a:gd name="txT" fmla="*/ 0 h 68"/>
                      <a:gd name="txR" fmla="*/ 171 w 171"/>
                      <a:gd name="txB" fmla="*/ 68 h 68"/>
                    </a:gdLst>
                    <a:ahLst/>
                    <a:cxnLst>
                      <a:cxn ang="0">
                        <a:pos x="171" y="13"/>
                      </a:cxn>
                      <a:cxn ang="0">
                        <a:pos x="154" y="0"/>
                      </a:cxn>
                      <a:cxn ang="0">
                        <a:pos x="97" y="26"/>
                      </a:cxn>
                      <a:cxn ang="0">
                        <a:pos x="50" y="41"/>
                      </a:cxn>
                      <a:cxn ang="0">
                        <a:pos x="0" y="55"/>
                      </a:cxn>
                      <a:cxn ang="0">
                        <a:pos x="11" y="68"/>
                      </a:cxn>
                      <a:cxn ang="0">
                        <a:pos x="42" y="66"/>
                      </a:cxn>
                      <a:cxn ang="0">
                        <a:pos x="82" y="57"/>
                      </a:cxn>
                      <a:cxn ang="0">
                        <a:pos x="127" y="40"/>
                      </a:cxn>
                      <a:cxn ang="0">
                        <a:pos x="171" y="13"/>
                      </a:cxn>
                    </a:cxnLst>
                    <a:rect l="txL" t="txT" r="txR" b="txB"/>
                    <a:pathLst>
                      <a:path w="171" h="68">
                        <a:moveTo>
                          <a:pt x="171" y="13"/>
                        </a:moveTo>
                        <a:lnTo>
                          <a:pt x="154" y="0"/>
                        </a:lnTo>
                        <a:lnTo>
                          <a:pt x="97" y="26"/>
                        </a:lnTo>
                        <a:lnTo>
                          <a:pt x="50" y="41"/>
                        </a:lnTo>
                        <a:lnTo>
                          <a:pt x="0" y="55"/>
                        </a:lnTo>
                        <a:lnTo>
                          <a:pt x="11" y="68"/>
                        </a:lnTo>
                        <a:lnTo>
                          <a:pt x="42" y="66"/>
                        </a:lnTo>
                        <a:lnTo>
                          <a:pt x="82" y="57"/>
                        </a:lnTo>
                        <a:lnTo>
                          <a:pt x="127" y="40"/>
                        </a:lnTo>
                        <a:lnTo>
                          <a:pt x="171" y="13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</p:grpSp>
            <p:sp>
              <p:nvSpPr>
                <p:cNvPr id="11342" name="Freeform 90"/>
                <p:cNvSpPr>
                  <a:spLocks noChangeAspect="1"/>
                </p:cNvSpPr>
                <p:nvPr/>
              </p:nvSpPr>
              <p:spPr>
                <a:xfrm>
                  <a:off x="0" y="0"/>
                  <a:ext cx="1874" cy="2157"/>
                </a:xfrm>
                <a:custGeom>
                  <a:avLst/>
                  <a:gdLst>
                    <a:gd name="txL" fmla="*/ 0 w 2019"/>
                    <a:gd name="txT" fmla="*/ 0 h 2908"/>
                    <a:gd name="txR" fmla="*/ 2019 w 2019"/>
                    <a:gd name="txB" fmla="*/ 2908 h 2908"/>
                  </a:gdLst>
                  <a:ahLst/>
                  <a:cxnLst>
                    <a:cxn ang="0">
                      <a:pos x="1445" y="2807"/>
                    </a:cxn>
                    <a:cxn ang="0">
                      <a:pos x="1463" y="2784"/>
                    </a:cxn>
                    <a:cxn ang="0">
                      <a:pos x="1471" y="2765"/>
                    </a:cxn>
                    <a:cxn ang="0">
                      <a:pos x="1484" y="2698"/>
                    </a:cxn>
                    <a:cxn ang="0">
                      <a:pos x="1563" y="2229"/>
                    </a:cxn>
                    <a:cxn ang="0">
                      <a:pos x="1619" y="2062"/>
                    </a:cxn>
                    <a:cxn ang="0">
                      <a:pos x="1672" y="1943"/>
                    </a:cxn>
                    <a:cxn ang="0">
                      <a:pos x="1773" y="1766"/>
                    </a:cxn>
                    <a:cxn ang="0">
                      <a:pos x="1879" y="1590"/>
                    </a:cxn>
                    <a:cxn ang="0">
                      <a:pos x="1952" y="1429"/>
                    </a:cxn>
                    <a:cxn ang="0">
                      <a:pos x="1995" y="1267"/>
                    </a:cxn>
                    <a:cxn ang="0">
                      <a:pos x="2019" y="1062"/>
                    </a:cxn>
                    <a:cxn ang="0">
                      <a:pos x="2003" y="873"/>
                    </a:cxn>
                    <a:cxn ang="0">
                      <a:pos x="1960" y="694"/>
                    </a:cxn>
                    <a:cxn ang="0">
                      <a:pos x="1888" y="529"/>
                    </a:cxn>
                    <a:cxn ang="0">
                      <a:pos x="1765" y="354"/>
                    </a:cxn>
                    <a:cxn ang="0">
                      <a:pos x="1636" y="232"/>
                    </a:cxn>
                    <a:cxn ang="0">
                      <a:pos x="1471" y="120"/>
                    </a:cxn>
                    <a:cxn ang="0">
                      <a:pos x="1277" y="40"/>
                    </a:cxn>
                    <a:cxn ang="0">
                      <a:pos x="1115" y="6"/>
                    </a:cxn>
                    <a:cxn ang="0">
                      <a:pos x="936" y="0"/>
                    </a:cxn>
                    <a:cxn ang="0">
                      <a:pos x="782" y="28"/>
                    </a:cxn>
                    <a:cxn ang="0">
                      <a:pos x="630" y="78"/>
                    </a:cxn>
                    <a:cxn ang="0">
                      <a:pos x="501" y="145"/>
                    </a:cxn>
                    <a:cxn ang="0">
                      <a:pos x="365" y="242"/>
                    </a:cxn>
                    <a:cxn ang="0">
                      <a:pos x="242" y="360"/>
                    </a:cxn>
                    <a:cxn ang="0">
                      <a:pos x="140" y="495"/>
                    </a:cxn>
                    <a:cxn ang="0">
                      <a:pos x="53" y="685"/>
                    </a:cxn>
                    <a:cxn ang="0">
                      <a:pos x="7" y="879"/>
                    </a:cxn>
                    <a:cxn ang="0">
                      <a:pos x="0" y="1052"/>
                    </a:cxn>
                    <a:cxn ang="0">
                      <a:pos x="14" y="1239"/>
                    </a:cxn>
                    <a:cxn ang="0">
                      <a:pos x="62" y="1427"/>
                    </a:cxn>
                    <a:cxn ang="0">
                      <a:pos x="144" y="1602"/>
                    </a:cxn>
                    <a:cxn ang="0">
                      <a:pos x="239" y="1770"/>
                    </a:cxn>
                    <a:cxn ang="0">
                      <a:pos x="370" y="2007"/>
                    </a:cxn>
                    <a:cxn ang="0">
                      <a:pos x="429" y="2138"/>
                    </a:cxn>
                    <a:cxn ang="0">
                      <a:pos x="469" y="2292"/>
                    </a:cxn>
                    <a:cxn ang="0">
                      <a:pos x="501" y="2506"/>
                    </a:cxn>
                    <a:cxn ang="0">
                      <a:pos x="526" y="2693"/>
                    </a:cxn>
                    <a:cxn ang="0">
                      <a:pos x="543" y="2767"/>
                    </a:cxn>
                    <a:cxn ang="0">
                      <a:pos x="552" y="2784"/>
                    </a:cxn>
                    <a:cxn ang="0">
                      <a:pos x="576" y="2812"/>
                    </a:cxn>
                    <a:cxn ang="0">
                      <a:pos x="635" y="2847"/>
                    </a:cxn>
                    <a:cxn ang="0">
                      <a:pos x="703" y="2870"/>
                    </a:cxn>
                    <a:cxn ang="0">
                      <a:pos x="778" y="2889"/>
                    </a:cxn>
                    <a:cxn ang="0">
                      <a:pos x="857" y="2900"/>
                    </a:cxn>
                    <a:cxn ang="0">
                      <a:pos x="934" y="2906"/>
                    </a:cxn>
                    <a:cxn ang="0">
                      <a:pos x="1006" y="2908"/>
                    </a:cxn>
                    <a:cxn ang="0">
                      <a:pos x="1086" y="2906"/>
                    </a:cxn>
                    <a:cxn ang="0">
                      <a:pos x="1166" y="2900"/>
                    </a:cxn>
                    <a:cxn ang="0">
                      <a:pos x="1241" y="2887"/>
                    </a:cxn>
                    <a:cxn ang="0">
                      <a:pos x="1309" y="2871"/>
                    </a:cxn>
                    <a:cxn ang="0">
                      <a:pos x="1375" y="2849"/>
                    </a:cxn>
                  </a:cxnLst>
                  <a:rect l="txL" t="txT" r="txR" b="txB"/>
                  <a:pathLst>
                    <a:path w="2019" h="2908">
                      <a:moveTo>
                        <a:pt x="1415" y="2830"/>
                      </a:moveTo>
                      <a:lnTo>
                        <a:pt x="1432" y="2818"/>
                      </a:lnTo>
                      <a:lnTo>
                        <a:pt x="1445" y="2807"/>
                      </a:lnTo>
                      <a:lnTo>
                        <a:pt x="1453" y="2799"/>
                      </a:lnTo>
                      <a:lnTo>
                        <a:pt x="1458" y="2790"/>
                      </a:lnTo>
                      <a:lnTo>
                        <a:pt x="1463" y="2784"/>
                      </a:lnTo>
                      <a:lnTo>
                        <a:pt x="1466" y="2778"/>
                      </a:lnTo>
                      <a:lnTo>
                        <a:pt x="1470" y="2773"/>
                      </a:lnTo>
                      <a:lnTo>
                        <a:pt x="1471" y="2765"/>
                      </a:lnTo>
                      <a:lnTo>
                        <a:pt x="1474" y="2756"/>
                      </a:lnTo>
                      <a:lnTo>
                        <a:pt x="1475" y="2744"/>
                      </a:lnTo>
                      <a:lnTo>
                        <a:pt x="1484" y="2698"/>
                      </a:lnTo>
                      <a:lnTo>
                        <a:pt x="1543" y="2322"/>
                      </a:lnTo>
                      <a:lnTo>
                        <a:pt x="1554" y="2268"/>
                      </a:lnTo>
                      <a:lnTo>
                        <a:pt x="1563" y="2229"/>
                      </a:lnTo>
                      <a:lnTo>
                        <a:pt x="1577" y="2175"/>
                      </a:lnTo>
                      <a:lnTo>
                        <a:pt x="1598" y="2115"/>
                      </a:lnTo>
                      <a:lnTo>
                        <a:pt x="1619" y="2062"/>
                      </a:lnTo>
                      <a:lnTo>
                        <a:pt x="1638" y="2018"/>
                      </a:lnTo>
                      <a:lnTo>
                        <a:pt x="1655" y="1980"/>
                      </a:lnTo>
                      <a:lnTo>
                        <a:pt x="1672" y="1943"/>
                      </a:lnTo>
                      <a:lnTo>
                        <a:pt x="1706" y="1880"/>
                      </a:lnTo>
                      <a:lnTo>
                        <a:pt x="1740" y="1821"/>
                      </a:lnTo>
                      <a:lnTo>
                        <a:pt x="1773" y="1766"/>
                      </a:lnTo>
                      <a:lnTo>
                        <a:pt x="1799" y="1724"/>
                      </a:lnTo>
                      <a:lnTo>
                        <a:pt x="1846" y="1645"/>
                      </a:lnTo>
                      <a:lnTo>
                        <a:pt x="1879" y="1590"/>
                      </a:lnTo>
                      <a:lnTo>
                        <a:pt x="1905" y="1544"/>
                      </a:lnTo>
                      <a:lnTo>
                        <a:pt x="1927" y="1492"/>
                      </a:lnTo>
                      <a:lnTo>
                        <a:pt x="1952" y="1429"/>
                      </a:lnTo>
                      <a:lnTo>
                        <a:pt x="1969" y="1374"/>
                      </a:lnTo>
                      <a:lnTo>
                        <a:pt x="1985" y="1316"/>
                      </a:lnTo>
                      <a:lnTo>
                        <a:pt x="1995" y="1267"/>
                      </a:lnTo>
                      <a:lnTo>
                        <a:pt x="2007" y="1212"/>
                      </a:lnTo>
                      <a:lnTo>
                        <a:pt x="2015" y="1142"/>
                      </a:lnTo>
                      <a:lnTo>
                        <a:pt x="2019" y="1062"/>
                      </a:lnTo>
                      <a:lnTo>
                        <a:pt x="2019" y="987"/>
                      </a:lnTo>
                      <a:lnTo>
                        <a:pt x="2012" y="928"/>
                      </a:lnTo>
                      <a:lnTo>
                        <a:pt x="2003" y="873"/>
                      </a:lnTo>
                      <a:lnTo>
                        <a:pt x="1994" y="824"/>
                      </a:lnTo>
                      <a:lnTo>
                        <a:pt x="1978" y="759"/>
                      </a:lnTo>
                      <a:lnTo>
                        <a:pt x="1960" y="694"/>
                      </a:lnTo>
                      <a:lnTo>
                        <a:pt x="1940" y="634"/>
                      </a:lnTo>
                      <a:lnTo>
                        <a:pt x="1917" y="578"/>
                      </a:lnTo>
                      <a:lnTo>
                        <a:pt x="1888" y="529"/>
                      </a:lnTo>
                      <a:lnTo>
                        <a:pt x="1850" y="466"/>
                      </a:lnTo>
                      <a:lnTo>
                        <a:pt x="1807" y="403"/>
                      </a:lnTo>
                      <a:lnTo>
                        <a:pt x="1765" y="354"/>
                      </a:lnTo>
                      <a:lnTo>
                        <a:pt x="1727" y="312"/>
                      </a:lnTo>
                      <a:lnTo>
                        <a:pt x="1683" y="272"/>
                      </a:lnTo>
                      <a:lnTo>
                        <a:pt x="1636" y="232"/>
                      </a:lnTo>
                      <a:lnTo>
                        <a:pt x="1590" y="196"/>
                      </a:lnTo>
                      <a:lnTo>
                        <a:pt x="1535" y="159"/>
                      </a:lnTo>
                      <a:lnTo>
                        <a:pt x="1471" y="120"/>
                      </a:lnTo>
                      <a:lnTo>
                        <a:pt x="1411" y="90"/>
                      </a:lnTo>
                      <a:lnTo>
                        <a:pt x="1341" y="61"/>
                      </a:lnTo>
                      <a:lnTo>
                        <a:pt x="1277" y="40"/>
                      </a:lnTo>
                      <a:lnTo>
                        <a:pt x="1224" y="27"/>
                      </a:lnTo>
                      <a:lnTo>
                        <a:pt x="1167" y="14"/>
                      </a:lnTo>
                      <a:lnTo>
                        <a:pt x="1115" y="6"/>
                      </a:lnTo>
                      <a:lnTo>
                        <a:pt x="1053" y="0"/>
                      </a:lnTo>
                      <a:lnTo>
                        <a:pt x="997" y="0"/>
                      </a:lnTo>
                      <a:lnTo>
                        <a:pt x="936" y="0"/>
                      </a:lnTo>
                      <a:lnTo>
                        <a:pt x="885" y="6"/>
                      </a:lnTo>
                      <a:lnTo>
                        <a:pt x="826" y="19"/>
                      </a:lnTo>
                      <a:lnTo>
                        <a:pt x="782" y="28"/>
                      </a:lnTo>
                      <a:lnTo>
                        <a:pt x="727" y="44"/>
                      </a:lnTo>
                      <a:lnTo>
                        <a:pt x="676" y="59"/>
                      </a:lnTo>
                      <a:lnTo>
                        <a:pt x="630" y="78"/>
                      </a:lnTo>
                      <a:lnTo>
                        <a:pt x="586" y="97"/>
                      </a:lnTo>
                      <a:lnTo>
                        <a:pt x="541" y="121"/>
                      </a:lnTo>
                      <a:lnTo>
                        <a:pt x="501" y="145"/>
                      </a:lnTo>
                      <a:lnTo>
                        <a:pt x="456" y="175"/>
                      </a:lnTo>
                      <a:lnTo>
                        <a:pt x="408" y="209"/>
                      </a:lnTo>
                      <a:lnTo>
                        <a:pt x="365" y="242"/>
                      </a:lnTo>
                      <a:lnTo>
                        <a:pt x="326" y="277"/>
                      </a:lnTo>
                      <a:lnTo>
                        <a:pt x="284" y="316"/>
                      </a:lnTo>
                      <a:lnTo>
                        <a:pt x="242" y="360"/>
                      </a:lnTo>
                      <a:lnTo>
                        <a:pt x="206" y="402"/>
                      </a:lnTo>
                      <a:lnTo>
                        <a:pt x="175" y="441"/>
                      </a:lnTo>
                      <a:lnTo>
                        <a:pt x="140" y="495"/>
                      </a:lnTo>
                      <a:lnTo>
                        <a:pt x="106" y="554"/>
                      </a:lnTo>
                      <a:lnTo>
                        <a:pt x="75" y="620"/>
                      </a:lnTo>
                      <a:lnTo>
                        <a:pt x="53" y="685"/>
                      </a:lnTo>
                      <a:lnTo>
                        <a:pt x="34" y="752"/>
                      </a:lnTo>
                      <a:lnTo>
                        <a:pt x="17" y="818"/>
                      </a:lnTo>
                      <a:lnTo>
                        <a:pt x="7" y="879"/>
                      </a:lnTo>
                      <a:lnTo>
                        <a:pt x="0" y="940"/>
                      </a:lnTo>
                      <a:lnTo>
                        <a:pt x="0" y="999"/>
                      </a:lnTo>
                      <a:lnTo>
                        <a:pt x="0" y="1052"/>
                      </a:lnTo>
                      <a:lnTo>
                        <a:pt x="0" y="1115"/>
                      </a:lnTo>
                      <a:lnTo>
                        <a:pt x="3" y="1170"/>
                      </a:lnTo>
                      <a:lnTo>
                        <a:pt x="14" y="1239"/>
                      </a:lnTo>
                      <a:lnTo>
                        <a:pt x="24" y="1299"/>
                      </a:lnTo>
                      <a:lnTo>
                        <a:pt x="40" y="1358"/>
                      </a:lnTo>
                      <a:lnTo>
                        <a:pt x="62" y="1427"/>
                      </a:lnTo>
                      <a:lnTo>
                        <a:pt x="87" y="1488"/>
                      </a:lnTo>
                      <a:lnTo>
                        <a:pt x="113" y="1542"/>
                      </a:lnTo>
                      <a:lnTo>
                        <a:pt x="144" y="1602"/>
                      </a:lnTo>
                      <a:lnTo>
                        <a:pt x="178" y="1660"/>
                      </a:lnTo>
                      <a:lnTo>
                        <a:pt x="208" y="1715"/>
                      </a:lnTo>
                      <a:lnTo>
                        <a:pt x="239" y="1770"/>
                      </a:lnTo>
                      <a:lnTo>
                        <a:pt x="272" y="1830"/>
                      </a:lnTo>
                      <a:lnTo>
                        <a:pt x="323" y="1917"/>
                      </a:lnTo>
                      <a:lnTo>
                        <a:pt x="370" y="2007"/>
                      </a:lnTo>
                      <a:lnTo>
                        <a:pt x="398" y="2053"/>
                      </a:lnTo>
                      <a:lnTo>
                        <a:pt x="412" y="2091"/>
                      </a:lnTo>
                      <a:lnTo>
                        <a:pt x="429" y="2138"/>
                      </a:lnTo>
                      <a:lnTo>
                        <a:pt x="445" y="2192"/>
                      </a:lnTo>
                      <a:lnTo>
                        <a:pt x="458" y="2239"/>
                      </a:lnTo>
                      <a:lnTo>
                        <a:pt x="469" y="2292"/>
                      </a:lnTo>
                      <a:lnTo>
                        <a:pt x="479" y="2365"/>
                      </a:lnTo>
                      <a:lnTo>
                        <a:pt x="492" y="2444"/>
                      </a:lnTo>
                      <a:lnTo>
                        <a:pt x="501" y="2506"/>
                      </a:lnTo>
                      <a:lnTo>
                        <a:pt x="511" y="2586"/>
                      </a:lnTo>
                      <a:lnTo>
                        <a:pt x="518" y="2643"/>
                      </a:lnTo>
                      <a:lnTo>
                        <a:pt x="526" y="2693"/>
                      </a:lnTo>
                      <a:lnTo>
                        <a:pt x="537" y="2742"/>
                      </a:lnTo>
                      <a:lnTo>
                        <a:pt x="541" y="2756"/>
                      </a:lnTo>
                      <a:lnTo>
                        <a:pt x="543" y="2767"/>
                      </a:lnTo>
                      <a:lnTo>
                        <a:pt x="545" y="2773"/>
                      </a:lnTo>
                      <a:lnTo>
                        <a:pt x="546" y="2778"/>
                      </a:lnTo>
                      <a:lnTo>
                        <a:pt x="552" y="2784"/>
                      </a:lnTo>
                      <a:lnTo>
                        <a:pt x="558" y="2794"/>
                      </a:lnTo>
                      <a:lnTo>
                        <a:pt x="567" y="2803"/>
                      </a:lnTo>
                      <a:lnTo>
                        <a:pt x="576" y="2812"/>
                      </a:lnTo>
                      <a:lnTo>
                        <a:pt x="592" y="2824"/>
                      </a:lnTo>
                      <a:lnTo>
                        <a:pt x="610" y="2833"/>
                      </a:lnTo>
                      <a:lnTo>
                        <a:pt x="635" y="2847"/>
                      </a:lnTo>
                      <a:lnTo>
                        <a:pt x="657" y="2856"/>
                      </a:lnTo>
                      <a:lnTo>
                        <a:pt x="681" y="2864"/>
                      </a:lnTo>
                      <a:lnTo>
                        <a:pt x="703" y="2870"/>
                      </a:lnTo>
                      <a:lnTo>
                        <a:pt x="723" y="2875"/>
                      </a:lnTo>
                      <a:lnTo>
                        <a:pt x="753" y="2883"/>
                      </a:lnTo>
                      <a:lnTo>
                        <a:pt x="778" y="2889"/>
                      </a:lnTo>
                      <a:lnTo>
                        <a:pt x="802" y="2892"/>
                      </a:lnTo>
                      <a:lnTo>
                        <a:pt x="829" y="2896"/>
                      </a:lnTo>
                      <a:lnTo>
                        <a:pt x="857" y="2900"/>
                      </a:lnTo>
                      <a:lnTo>
                        <a:pt x="883" y="2902"/>
                      </a:lnTo>
                      <a:lnTo>
                        <a:pt x="906" y="2904"/>
                      </a:lnTo>
                      <a:lnTo>
                        <a:pt x="934" y="2906"/>
                      </a:lnTo>
                      <a:lnTo>
                        <a:pt x="959" y="2908"/>
                      </a:lnTo>
                      <a:lnTo>
                        <a:pt x="984" y="2908"/>
                      </a:lnTo>
                      <a:lnTo>
                        <a:pt x="1006" y="2908"/>
                      </a:lnTo>
                      <a:lnTo>
                        <a:pt x="1031" y="2908"/>
                      </a:lnTo>
                      <a:lnTo>
                        <a:pt x="1061" y="2908"/>
                      </a:lnTo>
                      <a:lnTo>
                        <a:pt x="1086" y="2906"/>
                      </a:lnTo>
                      <a:lnTo>
                        <a:pt x="1108" y="2906"/>
                      </a:lnTo>
                      <a:lnTo>
                        <a:pt x="1134" y="2902"/>
                      </a:lnTo>
                      <a:lnTo>
                        <a:pt x="1166" y="2900"/>
                      </a:lnTo>
                      <a:lnTo>
                        <a:pt x="1188" y="2896"/>
                      </a:lnTo>
                      <a:lnTo>
                        <a:pt x="1217" y="2892"/>
                      </a:lnTo>
                      <a:lnTo>
                        <a:pt x="1241" y="2887"/>
                      </a:lnTo>
                      <a:lnTo>
                        <a:pt x="1265" y="2883"/>
                      </a:lnTo>
                      <a:lnTo>
                        <a:pt x="1288" y="2877"/>
                      </a:lnTo>
                      <a:lnTo>
                        <a:pt x="1309" y="2871"/>
                      </a:lnTo>
                      <a:lnTo>
                        <a:pt x="1334" y="2864"/>
                      </a:lnTo>
                      <a:lnTo>
                        <a:pt x="1354" y="2856"/>
                      </a:lnTo>
                      <a:lnTo>
                        <a:pt x="1375" y="2849"/>
                      </a:lnTo>
                      <a:lnTo>
                        <a:pt x="1395" y="2839"/>
                      </a:lnTo>
                      <a:lnTo>
                        <a:pt x="1415" y="2830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6350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1343" name="Oval 91"/>
                <p:cNvSpPr>
                  <a:spLocks noChangeAspect="1"/>
                </p:cNvSpPr>
                <p:nvPr/>
              </p:nvSpPr>
              <p:spPr>
                <a:xfrm>
                  <a:off x="526" y="1913"/>
                  <a:ext cx="823" cy="220"/>
                </a:xfrm>
                <a:prstGeom prst="ellipse">
                  <a:avLst/>
                </a:prstGeom>
                <a:solidFill>
                  <a:srgbClr val="FFFF00"/>
                </a:solidFill>
                <a:ln w="9525" cap="flat" cmpd="sng">
                  <a:solidFill>
                    <a:srgbClr val="000000"/>
                  </a:solidFill>
                  <a:prstDash val="solid"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 dirty="0">
                    <a:latin typeface="Arial" panose="020B0604020202020204" pitchFamily="34" charset="0"/>
                  </a:endParaRPr>
                </a:p>
              </p:txBody>
            </p:sp>
            <p:grpSp>
              <p:nvGrpSpPr>
                <p:cNvPr id="11344" name="Group 92"/>
                <p:cNvGrpSpPr>
                  <a:grpSpLocks noChangeAspect="1"/>
                </p:cNvGrpSpPr>
                <p:nvPr/>
              </p:nvGrpSpPr>
              <p:grpSpPr>
                <a:xfrm>
                  <a:off x="675" y="649"/>
                  <a:ext cx="522" cy="1340"/>
                  <a:chOff x="0" y="0"/>
                  <a:chExt cx="562" cy="1806"/>
                </a:xfrm>
              </p:grpSpPr>
              <p:sp>
                <p:nvSpPr>
                  <p:cNvPr id="11346" name="Freeform 93"/>
                  <p:cNvSpPr>
                    <a:spLocks noChangeAspect="1"/>
                  </p:cNvSpPr>
                  <p:nvPr/>
                </p:nvSpPr>
                <p:spPr>
                  <a:xfrm>
                    <a:off x="106" y="753"/>
                    <a:ext cx="345" cy="1053"/>
                  </a:xfrm>
                  <a:custGeom>
                    <a:avLst/>
                    <a:gdLst>
                      <a:gd name="txL" fmla="*/ 0 w 345"/>
                      <a:gd name="txT" fmla="*/ 0 h 1053"/>
                      <a:gd name="txR" fmla="*/ 345 w 345"/>
                      <a:gd name="txB" fmla="*/ 1053 h 1053"/>
                    </a:gdLst>
                    <a:ahLst/>
                    <a:cxnLst>
                      <a:cxn ang="0">
                        <a:pos x="0" y="80"/>
                      </a:cxn>
                      <a:cxn ang="0">
                        <a:pos x="6" y="252"/>
                      </a:cxn>
                      <a:cxn ang="0">
                        <a:pos x="23" y="274"/>
                      </a:cxn>
                      <a:cxn ang="0">
                        <a:pos x="17" y="975"/>
                      </a:cxn>
                      <a:cxn ang="0">
                        <a:pos x="40" y="1053"/>
                      </a:cxn>
                      <a:cxn ang="0">
                        <a:pos x="98" y="1053"/>
                      </a:cxn>
                      <a:cxn ang="0">
                        <a:pos x="146" y="1015"/>
                      </a:cxn>
                      <a:cxn ang="0">
                        <a:pos x="201" y="1015"/>
                      </a:cxn>
                      <a:cxn ang="0">
                        <a:pos x="245" y="1053"/>
                      </a:cxn>
                      <a:cxn ang="0">
                        <a:pos x="307" y="1053"/>
                      </a:cxn>
                      <a:cxn ang="0">
                        <a:pos x="328" y="975"/>
                      </a:cxn>
                      <a:cxn ang="0">
                        <a:pos x="317" y="274"/>
                      </a:cxn>
                      <a:cxn ang="0">
                        <a:pos x="333" y="252"/>
                      </a:cxn>
                      <a:cxn ang="0">
                        <a:pos x="345" y="80"/>
                      </a:cxn>
                      <a:cxn ang="0">
                        <a:pos x="269" y="17"/>
                      </a:cxn>
                      <a:cxn ang="0">
                        <a:pos x="231" y="17"/>
                      </a:cxn>
                      <a:cxn ang="0">
                        <a:pos x="210" y="0"/>
                      </a:cxn>
                      <a:cxn ang="0">
                        <a:pos x="123" y="0"/>
                      </a:cxn>
                      <a:cxn ang="0">
                        <a:pos x="104" y="17"/>
                      </a:cxn>
                      <a:cxn ang="0">
                        <a:pos x="72" y="17"/>
                      </a:cxn>
                      <a:cxn ang="0">
                        <a:pos x="0" y="80"/>
                      </a:cxn>
                    </a:cxnLst>
                    <a:rect l="txL" t="txT" r="txR" b="txB"/>
                    <a:pathLst>
                      <a:path w="345" h="1053">
                        <a:moveTo>
                          <a:pt x="0" y="80"/>
                        </a:moveTo>
                        <a:lnTo>
                          <a:pt x="6" y="252"/>
                        </a:lnTo>
                        <a:lnTo>
                          <a:pt x="23" y="274"/>
                        </a:lnTo>
                        <a:lnTo>
                          <a:pt x="17" y="975"/>
                        </a:lnTo>
                        <a:lnTo>
                          <a:pt x="40" y="1053"/>
                        </a:lnTo>
                        <a:lnTo>
                          <a:pt x="98" y="1053"/>
                        </a:lnTo>
                        <a:lnTo>
                          <a:pt x="146" y="1015"/>
                        </a:lnTo>
                        <a:lnTo>
                          <a:pt x="201" y="1015"/>
                        </a:lnTo>
                        <a:lnTo>
                          <a:pt x="245" y="1053"/>
                        </a:lnTo>
                        <a:lnTo>
                          <a:pt x="307" y="1053"/>
                        </a:lnTo>
                        <a:lnTo>
                          <a:pt x="328" y="975"/>
                        </a:lnTo>
                        <a:lnTo>
                          <a:pt x="317" y="274"/>
                        </a:lnTo>
                        <a:lnTo>
                          <a:pt x="333" y="252"/>
                        </a:lnTo>
                        <a:lnTo>
                          <a:pt x="345" y="80"/>
                        </a:lnTo>
                        <a:lnTo>
                          <a:pt x="269" y="17"/>
                        </a:lnTo>
                        <a:lnTo>
                          <a:pt x="231" y="17"/>
                        </a:lnTo>
                        <a:lnTo>
                          <a:pt x="210" y="0"/>
                        </a:lnTo>
                        <a:lnTo>
                          <a:pt x="123" y="0"/>
                        </a:lnTo>
                        <a:lnTo>
                          <a:pt x="104" y="17"/>
                        </a:lnTo>
                        <a:lnTo>
                          <a:pt x="72" y="17"/>
                        </a:lnTo>
                        <a:lnTo>
                          <a:pt x="0" y="80"/>
                        </a:lnTo>
                        <a:close/>
                      </a:path>
                    </a:pathLst>
                  </a:custGeom>
                  <a:solidFill>
                    <a:srgbClr val="FFFF00">
                      <a:alpha val="100000"/>
                    </a:srgbClr>
                  </a:solidFill>
                  <a:ln w="9525" cap="flat" cmpd="sng">
                    <a:solidFill>
                      <a:srgbClr val="000000">
                        <a:alpha val="100000"/>
                      </a:srgbClr>
                    </a:solidFill>
                    <a:prstDash val="solid"/>
                    <a:round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/>
                  </a:p>
                </p:txBody>
              </p:sp>
              <p:sp>
                <p:nvSpPr>
                  <p:cNvPr id="11347" name="Oval 94"/>
                  <p:cNvSpPr>
                    <a:spLocks noChangeAspect="1"/>
                  </p:cNvSpPr>
                  <p:nvPr/>
                </p:nvSpPr>
                <p:spPr>
                  <a:xfrm>
                    <a:off x="283" y="786"/>
                    <a:ext cx="45" cy="72"/>
                  </a:xfrm>
                  <a:prstGeom prst="ellipse">
                    <a:avLst/>
                  </a:prstGeom>
                  <a:solidFill>
                    <a:srgbClr val="FFFF00"/>
                  </a:solidFill>
                  <a:ln w="9525" cap="flat" cmpd="sng">
                    <a:solidFill>
                      <a:srgbClr val="000000"/>
                    </a:solidFill>
                    <a:prstDash val="solid"/>
                    <a:headEnd type="none" w="med" len="med"/>
                    <a:tailEnd type="none" w="med" len="med"/>
                  </a:ln>
                </p:spPr>
                <p:txBody>
                  <a:bodyPr/>
                  <a:p>
                    <a:endParaRPr lang="zh-CN" altLang="en-US" dirty="0">
                      <a:latin typeface="Arial" panose="020B0604020202020204" pitchFamily="34" charset="0"/>
                    </a:endParaRPr>
                  </a:p>
                </p:txBody>
              </p:sp>
              <p:grpSp>
                <p:nvGrpSpPr>
                  <p:cNvPr id="11348" name="Group 95"/>
                  <p:cNvGrpSpPr>
                    <a:grpSpLocks noChangeAspect="1"/>
                  </p:cNvGrpSpPr>
                  <p:nvPr/>
                </p:nvGrpSpPr>
                <p:grpSpPr>
                  <a:xfrm>
                    <a:off x="0" y="0"/>
                    <a:ext cx="562" cy="828"/>
                    <a:chOff x="0" y="0"/>
                    <a:chExt cx="562" cy="828"/>
                  </a:xfrm>
                </p:grpSpPr>
                <p:sp>
                  <p:nvSpPr>
                    <p:cNvPr id="11354" name="Oval 96"/>
                    <p:cNvSpPr>
                      <a:spLocks noChangeAspect="1"/>
                    </p:cNvSpPr>
                    <p:nvPr/>
                  </p:nvSpPr>
                  <p:spPr>
                    <a:xfrm>
                      <a:off x="33" y="0"/>
                      <a:ext cx="514" cy="282"/>
                    </a:xfrm>
                    <a:prstGeom prst="ellipse">
                      <a:avLst/>
                    </a:prstGeom>
                    <a:solidFill>
                      <a:srgbClr val="FFFF00"/>
                    </a:solidFill>
                    <a:ln w="9525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 dirty="0">
                        <a:latin typeface="Arial" panose="020B0604020202020204" pitchFamily="34" charset="0"/>
                      </a:endParaRPr>
                    </a:p>
                  </p:txBody>
                </p:sp>
                <p:sp>
                  <p:nvSpPr>
                    <p:cNvPr id="11355" name="Freeform 97"/>
                    <p:cNvSpPr>
                      <a:spLocks noChangeAspect="1"/>
                    </p:cNvSpPr>
                    <p:nvPr/>
                  </p:nvSpPr>
                  <p:spPr>
                    <a:xfrm>
                      <a:off x="0" y="129"/>
                      <a:ext cx="562" cy="699"/>
                    </a:xfrm>
                    <a:custGeom>
                      <a:avLst/>
                      <a:gdLst>
                        <a:gd name="txL" fmla="*/ 0 w 562"/>
                        <a:gd name="txT" fmla="*/ 0 h 699"/>
                        <a:gd name="txR" fmla="*/ 562 w 562"/>
                        <a:gd name="txB" fmla="*/ 699 h 699"/>
                      </a:gdLst>
                      <a:ahLst/>
                      <a:cxnLst>
                        <a:cxn ang="0">
                          <a:pos x="358" y="699"/>
                        </a:cxn>
                        <a:cxn ang="0">
                          <a:pos x="562" y="69"/>
                        </a:cxn>
                        <a:cxn ang="0">
                          <a:pos x="526" y="56"/>
                        </a:cxn>
                        <a:cxn ang="0">
                          <a:pos x="485" y="38"/>
                        </a:cxn>
                        <a:cxn ang="0">
                          <a:pos x="431" y="24"/>
                        </a:cxn>
                        <a:cxn ang="0">
                          <a:pos x="384" y="12"/>
                        </a:cxn>
                        <a:cxn ang="0">
                          <a:pos x="342" y="4"/>
                        </a:cxn>
                        <a:cxn ang="0">
                          <a:pos x="297" y="0"/>
                        </a:cxn>
                        <a:cxn ang="0">
                          <a:pos x="248" y="3"/>
                        </a:cxn>
                        <a:cxn ang="0">
                          <a:pos x="185" y="10"/>
                        </a:cxn>
                        <a:cxn ang="0">
                          <a:pos x="132" y="24"/>
                        </a:cxn>
                        <a:cxn ang="0">
                          <a:pos x="80" y="38"/>
                        </a:cxn>
                        <a:cxn ang="0">
                          <a:pos x="34" y="58"/>
                        </a:cxn>
                        <a:cxn ang="0">
                          <a:pos x="0" y="76"/>
                        </a:cxn>
                        <a:cxn ang="0">
                          <a:pos x="197" y="699"/>
                        </a:cxn>
                      </a:cxnLst>
                      <a:rect l="txL" t="txT" r="txR" b="txB"/>
                      <a:pathLst>
                        <a:path w="562" h="699">
                          <a:moveTo>
                            <a:pt x="358" y="699"/>
                          </a:moveTo>
                          <a:lnTo>
                            <a:pt x="562" y="69"/>
                          </a:lnTo>
                          <a:lnTo>
                            <a:pt x="526" y="56"/>
                          </a:lnTo>
                          <a:lnTo>
                            <a:pt x="485" y="38"/>
                          </a:lnTo>
                          <a:lnTo>
                            <a:pt x="431" y="24"/>
                          </a:lnTo>
                          <a:lnTo>
                            <a:pt x="384" y="12"/>
                          </a:lnTo>
                          <a:lnTo>
                            <a:pt x="342" y="4"/>
                          </a:lnTo>
                          <a:lnTo>
                            <a:pt x="297" y="0"/>
                          </a:lnTo>
                          <a:lnTo>
                            <a:pt x="248" y="3"/>
                          </a:lnTo>
                          <a:lnTo>
                            <a:pt x="185" y="10"/>
                          </a:lnTo>
                          <a:lnTo>
                            <a:pt x="132" y="24"/>
                          </a:lnTo>
                          <a:lnTo>
                            <a:pt x="80" y="38"/>
                          </a:lnTo>
                          <a:lnTo>
                            <a:pt x="34" y="58"/>
                          </a:lnTo>
                          <a:lnTo>
                            <a:pt x="0" y="76"/>
                          </a:lnTo>
                          <a:lnTo>
                            <a:pt x="197" y="699"/>
                          </a:lnTo>
                        </a:path>
                      </a:pathLst>
                    </a:custGeom>
                    <a:solidFill>
                      <a:srgbClr val="FFFF00">
                        <a:alpha val="100000"/>
                      </a:srgbClr>
                    </a:solidFill>
                    <a:ln w="6350" cap="flat" cmpd="sng">
                      <a:solidFill>
                        <a:srgbClr val="000000">
                          <a:alpha val="100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>
                  </p:spPr>
                  <p:txBody>
                    <a:bodyPr/>
                    <a:p>
                      <a:endParaRPr lang="zh-CN" altLang="en-US"/>
                    </a:p>
                  </p:txBody>
                </p:sp>
              </p:grpSp>
              <p:grpSp>
                <p:nvGrpSpPr>
                  <p:cNvPr id="11349" name="Group 98"/>
                  <p:cNvGrpSpPr>
                    <a:grpSpLocks noChangeAspect="1"/>
                  </p:cNvGrpSpPr>
                  <p:nvPr/>
                </p:nvGrpSpPr>
                <p:grpSpPr>
                  <a:xfrm>
                    <a:off x="178" y="904"/>
                    <a:ext cx="193" cy="804"/>
                    <a:chOff x="0" y="0"/>
                    <a:chExt cx="193" cy="804"/>
                  </a:xfrm>
                </p:grpSpPr>
                <p:sp>
                  <p:nvSpPr>
                    <p:cNvPr id="11350" name="Line 99"/>
                    <p:cNvSpPr>
                      <a:spLocks noChangeAspect="1"/>
                    </p:cNvSpPr>
                    <p:nvPr/>
                  </p:nvSpPr>
                  <p:spPr>
                    <a:xfrm>
                      <a:off x="32" y="21"/>
                      <a:ext cx="1" cy="783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1351" name="Line 100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160" y="21"/>
                      <a:ext cx="4" cy="779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1352" name="Line 101"/>
                    <p:cNvSpPr>
                      <a:spLocks noChangeAspect="1"/>
                    </p:cNvSpPr>
                    <p:nvPr/>
                  </p:nvSpPr>
                  <p:spPr>
                    <a:xfrm flipV="1">
                      <a:off x="190" y="0"/>
                      <a:ext cx="3" cy="78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  <p:sp>
                  <p:nvSpPr>
                    <p:cNvPr id="11353" name="Line 102"/>
                    <p:cNvSpPr>
                      <a:spLocks noChangeAspect="1"/>
                    </p:cNvSpPr>
                    <p:nvPr/>
                  </p:nvSpPr>
                  <p:spPr>
                    <a:xfrm flipH="1" flipV="1">
                      <a:off x="0" y="0"/>
                      <a:ext cx="2" cy="780"/>
                    </a:xfrm>
                    <a:prstGeom prst="line">
                      <a:avLst/>
                    </a:prstGeom>
                    <a:ln w="6350" cap="flat" cmpd="sng">
                      <a:solidFill>
                        <a:srgbClr val="000000"/>
                      </a:solidFill>
                      <a:prstDash val="solid"/>
                      <a:headEnd type="none" w="med" len="med"/>
                      <a:tailEnd type="none" w="med" len="med"/>
                    </a:ln>
                  </p:spPr>
                </p:sp>
              </p:grpSp>
            </p:grpSp>
            <p:sp>
              <p:nvSpPr>
                <p:cNvPr id="11345" name="Freeform 103"/>
                <p:cNvSpPr>
                  <a:spLocks noChangeAspect="1"/>
                </p:cNvSpPr>
                <p:nvPr/>
              </p:nvSpPr>
              <p:spPr>
                <a:xfrm>
                  <a:off x="900" y="1602"/>
                  <a:ext cx="507" cy="506"/>
                </a:xfrm>
                <a:custGeom>
                  <a:avLst/>
                  <a:gdLst>
                    <a:gd name="txL" fmla="*/ 0 w 546"/>
                    <a:gd name="txT" fmla="*/ 0 h 681"/>
                    <a:gd name="txR" fmla="*/ 546 w 546"/>
                    <a:gd name="txB" fmla="*/ 681 h 681"/>
                  </a:gdLst>
                  <a:ahLst/>
                  <a:cxnLst>
                    <a:cxn ang="0">
                      <a:pos x="546" y="0"/>
                    </a:cxn>
                    <a:cxn ang="0">
                      <a:pos x="523" y="20"/>
                    </a:cxn>
                    <a:cxn ang="0">
                      <a:pos x="432" y="441"/>
                    </a:cxn>
                    <a:cxn ang="0">
                      <a:pos x="415" y="483"/>
                    </a:cxn>
                    <a:cxn ang="0">
                      <a:pos x="388" y="518"/>
                    </a:cxn>
                    <a:cxn ang="0">
                      <a:pos x="347" y="550"/>
                    </a:cxn>
                    <a:cxn ang="0">
                      <a:pos x="307" y="575"/>
                    </a:cxn>
                    <a:cxn ang="0">
                      <a:pos x="262" y="598"/>
                    </a:cxn>
                    <a:cxn ang="0">
                      <a:pos x="215" y="618"/>
                    </a:cxn>
                    <a:cxn ang="0">
                      <a:pos x="163" y="637"/>
                    </a:cxn>
                    <a:cxn ang="0">
                      <a:pos x="119" y="647"/>
                    </a:cxn>
                    <a:cxn ang="0">
                      <a:pos x="65" y="656"/>
                    </a:cxn>
                    <a:cxn ang="0">
                      <a:pos x="0" y="652"/>
                    </a:cxn>
                    <a:cxn ang="0">
                      <a:pos x="10" y="677"/>
                    </a:cxn>
                    <a:cxn ang="0">
                      <a:pos x="55" y="681"/>
                    </a:cxn>
                    <a:cxn ang="0">
                      <a:pos x="86" y="681"/>
                    </a:cxn>
                    <a:cxn ang="0">
                      <a:pos x="134" y="677"/>
                    </a:cxn>
                    <a:cxn ang="0">
                      <a:pos x="173" y="674"/>
                    </a:cxn>
                    <a:cxn ang="0">
                      <a:pos x="227" y="665"/>
                    </a:cxn>
                    <a:cxn ang="0">
                      <a:pos x="269" y="657"/>
                    </a:cxn>
                    <a:cxn ang="0">
                      <a:pos x="316" y="643"/>
                    </a:cxn>
                    <a:cxn ang="0">
                      <a:pos x="343" y="635"/>
                    </a:cxn>
                    <a:cxn ang="0">
                      <a:pos x="384" y="618"/>
                    </a:cxn>
                    <a:cxn ang="0">
                      <a:pos x="427" y="590"/>
                    </a:cxn>
                    <a:cxn ang="0">
                      <a:pos x="440" y="575"/>
                    </a:cxn>
                    <a:cxn ang="0">
                      <a:pos x="452" y="554"/>
                    </a:cxn>
                    <a:cxn ang="0">
                      <a:pos x="462" y="512"/>
                    </a:cxn>
                    <a:cxn ang="0">
                      <a:pos x="471" y="470"/>
                    </a:cxn>
                    <a:cxn ang="0">
                      <a:pos x="546" y="0"/>
                    </a:cxn>
                  </a:cxnLst>
                  <a:rect l="txL" t="txT" r="txR" b="txB"/>
                  <a:pathLst>
                    <a:path w="546" h="681">
                      <a:moveTo>
                        <a:pt x="546" y="0"/>
                      </a:moveTo>
                      <a:lnTo>
                        <a:pt x="523" y="20"/>
                      </a:lnTo>
                      <a:lnTo>
                        <a:pt x="432" y="441"/>
                      </a:lnTo>
                      <a:lnTo>
                        <a:pt x="415" y="483"/>
                      </a:lnTo>
                      <a:lnTo>
                        <a:pt x="388" y="518"/>
                      </a:lnTo>
                      <a:lnTo>
                        <a:pt x="347" y="550"/>
                      </a:lnTo>
                      <a:lnTo>
                        <a:pt x="307" y="575"/>
                      </a:lnTo>
                      <a:lnTo>
                        <a:pt x="262" y="598"/>
                      </a:lnTo>
                      <a:lnTo>
                        <a:pt x="215" y="618"/>
                      </a:lnTo>
                      <a:lnTo>
                        <a:pt x="163" y="637"/>
                      </a:lnTo>
                      <a:lnTo>
                        <a:pt x="119" y="647"/>
                      </a:lnTo>
                      <a:lnTo>
                        <a:pt x="65" y="656"/>
                      </a:lnTo>
                      <a:lnTo>
                        <a:pt x="0" y="652"/>
                      </a:lnTo>
                      <a:lnTo>
                        <a:pt x="10" y="677"/>
                      </a:lnTo>
                      <a:lnTo>
                        <a:pt x="55" y="681"/>
                      </a:lnTo>
                      <a:lnTo>
                        <a:pt x="86" y="681"/>
                      </a:lnTo>
                      <a:lnTo>
                        <a:pt x="134" y="677"/>
                      </a:lnTo>
                      <a:lnTo>
                        <a:pt x="173" y="674"/>
                      </a:lnTo>
                      <a:lnTo>
                        <a:pt x="227" y="665"/>
                      </a:lnTo>
                      <a:lnTo>
                        <a:pt x="269" y="657"/>
                      </a:lnTo>
                      <a:lnTo>
                        <a:pt x="316" y="643"/>
                      </a:lnTo>
                      <a:lnTo>
                        <a:pt x="343" y="635"/>
                      </a:lnTo>
                      <a:lnTo>
                        <a:pt x="384" y="618"/>
                      </a:lnTo>
                      <a:lnTo>
                        <a:pt x="427" y="590"/>
                      </a:lnTo>
                      <a:lnTo>
                        <a:pt x="440" y="575"/>
                      </a:lnTo>
                      <a:lnTo>
                        <a:pt x="452" y="554"/>
                      </a:lnTo>
                      <a:lnTo>
                        <a:pt x="462" y="512"/>
                      </a:lnTo>
                      <a:lnTo>
                        <a:pt x="471" y="470"/>
                      </a:lnTo>
                      <a:lnTo>
                        <a:pt x="546" y="0"/>
                      </a:lnTo>
                      <a:close/>
                    </a:path>
                  </a:pathLst>
                </a:custGeom>
                <a:solidFill>
                  <a:srgbClr val="FFFF00">
                    <a:alpha val="100000"/>
                  </a:srgbClr>
                </a:solidFill>
                <a:ln w="9525" cap="flat" cmpd="sng">
                  <a:solidFill>
                    <a:srgbClr val="000000">
                      <a:alpha val="100000"/>
                    </a:srgbClr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</p:grpSp>
        <p:sp>
          <p:nvSpPr>
            <p:cNvPr id="11330" name="Rectangle 104"/>
            <p:cNvSpPr/>
            <p:nvPr/>
          </p:nvSpPr>
          <p:spPr>
            <a:xfrm flipV="1">
              <a:off x="2165" y="1383"/>
              <a:ext cx="725" cy="44"/>
            </a:xfrm>
            <a:prstGeom prst="rect">
              <a:avLst/>
            </a:prstGeom>
            <a:solidFill>
              <a:schemeClr val="bg1"/>
            </a:solidFill>
            <a:ln w="2857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</p:grpSp>
      <p:grpSp>
        <p:nvGrpSpPr>
          <p:cNvPr id="11300" name="Group 105"/>
          <p:cNvGrpSpPr/>
          <p:nvPr/>
        </p:nvGrpSpPr>
        <p:grpSpPr>
          <a:xfrm>
            <a:off x="369888" y="2060575"/>
            <a:ext cx="3770312" cy="1954213"/>
            <a:chOff x="0" y="0"/>
            <a:chExt cx="2375" cy="1231"/>
          </a:xfrm>
        </p:grpSpPr>
        <p:sp>
          <p:nvSpPr>
            <p:cNvPr id="11304" name="AutoShape 106"/>
            <p:cNvSpPr/>
            <p:nvPr/>
          </p:nvSpPr>
          <p:spPr>
            <a:xfrm>
              <a:off x="0" y="1"/>
              <a:ext cx="91" cy="998"/>
            </a:xfrm>
            <a:prstGeom prst="upArrow">
              <a:avLst>
                <a:gd name="adj1" fmla="val 50000"/>
                <a:gd name="adj2" fmla="val 274175"/>
              </a:avLst>
            </a:prstGeom>
            <a:solidFill>
              <a:srgbClr val="0066FF"/>
            </a:soli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endParaRPr lang="zh-CN" altLang="en-US" dirty="0">
                <a:latin typeface="Arial" panose="020B0604020202020204" pitchFamily="34" charset="0"/>
              </a:endParaRPr>
            </a:p>
          </p:txBody>
        </p:sp>
        <p:sp>
          <p:nvSpPr>
            <p:cNvPr id="11305" name="Text Box 107"/>
            <p:cNvSpPr txBox="1"/>
            <p:nvPr/>
          </p:nvSpPr>
          <p:spPr>
            <a:xfrm>
              <a:off x="1196" y="681"/>
              <a:ext cx="515" cy="366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sz="1600" b="1" dirty="0">
                  <a:latin typeface="黑体" panose="02010609060101010101" pitchFamily="2" charset="-122"/>
                  <a:ea typeface="黑体" panose="02010609060101010101" pitchFamily="2" charset="-122"/>
                </a:rPr>
                <a:t>投影片（物）</a:t>
              </a:r>
              <a:endParaRPr lang="zh-CN" altLang="en-US" sz="1600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grpSp>
          <p:nvGrpSpPr>
            <p:cNvPr id="11306" name="Group 108"/>
            <p:cNvGrpSpPr/>
            <p:nvPr/>
          </p:nvGrpSpPr>
          <p:grpSpPr>
            <a:xfrm>
              <a:off x="2148" y="953"/>
              <a:ext cx="227" cy="278"/>
              <a:chOff x="0" y="0"/>
              <a:chExt cx="227" cy="278"/>
            </a:xfrm>
          </p:grpSpPr>
          <p:grpSp>
            <p:nvGrpSpPr>
              <p:cNvPr id="11323" name="Group 109"/>
              <p:cNvGrpSpPr/>
              <p:nvPr/>
            </p:nvGrpSpPr>
            <p:grpSpPr>
              <a:xfrm>
                <a:off x="136" y="0"/>
                <a:ext cx="91" cy="278"/>
                <a:chOff x="0" y="0"/>
                <a:chExt cx="182" cy="363"/>
              </a:xfrm>
            </p:grpSpPr>
            <p:sp>
              <p:nvSpPr>
                <p:cNvPr id="11327" name="Line 110"/>
                <p:cNvSpPr/>
                <p:nvPr/>
              </p:nvSpPr>
              <p:spPr>
                <a:xfrm flipV="1">
                  <a:off x="0" y="0"/>
                  <a:ext cx="182" cy="363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1328" name="Line 111"/>
                <p:cNvSpPr/>
                <p:nvPr/>
              </p:nvSpPr>
              <p:spPr>
                <a:xfrm flipV="1">
                  <a:off x="61" y="109"/>
                  <a:ext cx="60" cy="145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headEnd type="none" w="med" len="med"/>
                  <a:tailEnd type="triangle" w="med" len="med"/>
                </a:ln>
              </p:spPr>
            </p:sp>
          </p:grpSp>
          <p:grpSp>
            <p:nvGrpSpPr>
              <p:cNvPr id="11324" name="Group 112"/>
              <p:cNvGrpSpPr/>
              <p:nvPr/>
            </p:nvGrpSpPr>
            <p:grpSpPr>
              <a:xfrm>
                <a:off x="0" y="0"/>
                <a:ext cx="91" cy="272"/>
                <a:chOff x="0" y="0"/>
                <a:chExt cx="151" cy="327"/>
              </a:xfrm>
            </p:grpSpPr>
            <p:sp>
              <p:nvSpPr>
                <p:cNvPr id="11325" name="Line 113"/>
                <p:cNvSpPr/>
                <p:nvPr/>
              </p:nvSpPr>
              <p:spPr>
                <a:xfrm flipH="1" flipV="1">
                  <a:off x="0" y="0"/>
                  <a:ext cx="151" cy="327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1326" name="Line 114"/>
                <p:cNvSpPr/>
                <p:nvPr/>
              </p:nvSpPr>
              <p:spPr>
                <a:xfrm flipH="1" flipV="1">
                  <a:off x="55" y="109"/>
                  <a:ext cx="60" cy="145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headEnd type="none" w="med" len="med"/>
                  <a:tailEnd type="triangle" w="med" len="med"/>
                </a:ln>
              </p:spPr>
            </p:sp>
          </p:grpSp>
        </p:grpSp>
        <p:sp>
          <p:nvSpPr>
            <p:cNvPr id="11307" name="Text Box 115"/>
            <p:cNvSpPr txBox="1"/>
            <p:nvPr/>
          </p:nvSpPr>
          <p:spPr>
            <a:xfrm>
              <a:off x="57" y="454"/>
              <a:ext cx="442" cy="288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en-US" b="1" dirty="0">
                  <a:latin typeface="黑体" panose="02010609060101010101" pitchFamily="2" charset="-122"/>
                  <a:ea typeface="黑体" panose="02010609060101010101" pitchFamily="2" charset="-122"/>
                </a:rPr>
                <a:t>像</a:t>
              </a:r>
              <a:endParaRPr lang="zh-CN" altLang="en-US" b="1" dirty="0">
                <a:latin typeface="黑体" panose="02010609060101010101" pitchFamily="2" charset="-122"/>
                <a:ea typeface="黑体" panose="02010609060101010101" pitchFamily="2" charset="-122"/>
              </a:endParaRPr>
            </a:p>
          </p:txBody>
        </p:sp>
        <p:grpSp>
          <p:nvGrpSpPr>
            <p:cNvPr id="11308" name="Group 116"/>
            <p:cNvGrpSpPr/>
            <p:nvPr/>
          </p:nvGrpSpPr>
          <p:grpSpPr>
            <a:xfrm>
              <a:off x="1876" y="0"/>
              <a:ext cx="499" cy="954"/>
              <a:chOff x="0" y="0"/>
              <a:chExt cx="499" cy="954"/>
            </a:xfrm>
          </p:grpSpPr>
          <p:grpSp>
            <p:nvGrpSpPr>
              <p:cNvPr id="11315" name="Group 117"/>
              <p:cNvGrpSpPr/>
              <p:nvPr/>
            </p:nvGrpSpPr>
            <p:grpSpPr>
              <a:xfrm>
                <a:off x="272" y="318"/>
                <a:ext cx="182" cy="635"/>
                <a:chOff x="0" y="0"/>
                <a:chExt cx="182" cy="635"/>
              </a:xfrm>
            </p:grpSpPr>
            <p:sp>
              <p:nvSpPr>
                <p:cNvPr id="11320" name="Line 118"/>
                <p:cNvSpPr/>
                <p:nvPr/>
              </p:nvSpPr>
              <p:spPr>
                <a:xfrm flipV="1">
                  <a:off x="0" y="454"/>
                  <a:ext cx="46" cy="181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headEnd type="none" w="med" len="med"/>
                  <a:tailEnd type="arrow" w="med" len="med"/>
                </a:ln>
              </p:spPr>
            </p:sp>
            <p:sp>
              <p:nvSpPr>
                <p:cNvPr id="11321" name="Line 119"/>
                <p:cNvSpPr/>
                <p:nvPr/>
              </p:nvSpPr>
              <p:spPr>
                <a:xfrm flipV="1">
                  <a:off x="46" y="181"/>
                  <a:ext cx="90" cy="317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headEnd type="none" w="med" len="med"/>
                  <a:tailEnd type="arrow" w="med" len="med"/>
                </a:ln>
              </p:spPr>
            </p:sp>
            <p:sp>
              <p:nvSpPr>
                <p:cNvPr id="11322" name="Line 120"/>
                <p:cNvSpPr/>
                <p:nvPr/>
              </p:nvSpPr>
              <p:spPr>
                <a:xfrm flipV="1">
                  <a:off x="136" y="0"/>
                  <a:ext cx="46" cy="227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</p:grpSp>
          <p:sp>
            <p:nvSpPr>
              <p:cNvPr id="11316" name="Line 121"/>
              <p:cNvSpPr/>
              <p:nvPr/>
            </p:nvSpPr>
            <p:spPr>
              <a:xfrm flipH="1" flipV="1">
                <a:off x="0" y="0"/>
                <a:ext cx="182" cy="318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  <p:grpSp>
            <p:nvGrpSpPr>
              <p:cNvPr id="11317" name="Group 122"/>
              <p:cNvGrpSpPr/>
              <p:nvPr/>
            </p:nvGrpSpPr>
            <p:grpSpPr>
              <a:xfrm>
                <a:off x="136" y="227"/>
                <a:ext cx="363" cy="727"/>
                <a:chOff x="0" y="0"/>
                <a:chExt cx="363" cy="727"/>
              </a:xfrm>
            </p:grpSpPr>
            <p:sp>
              <p:nvSpPr>
                <p:cNvPr id="11318" name="Line 123"/>
                <p:cNvSpPr/>
                <p:nvPr/>
              </p:nvSpPr>
              <p:spPr>
                <a:xfrm flipH="1" flipV="1">
                  <a:off x="0" y="0"/>
                  <a:ext cx="363" cy="726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headEnd type="none" w="med" len="med"/>
                  <a:tailEnd type="arrow" w="med" len="med"/>
                </a:ln>
              </p:spPr>
            </p:sp>
            <p:sp>
              <p:nvSpPr>
                <p:cNvPr id="11319" name="Line 124"/>
                <p:cNvSpPr/>
                <p:nvPr/>
              </p:nvSpPr>
              <p:spPr>
                <a:xfrm flipH="1" flipV="1">
                  <a:off x="272" y="545"/>
                  <a:ext cx="90" cy="182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headEnd type="none" w="med" len="med"/>
                  <a:tailEnd type="arrow" w="med" len="med"/>
                </a:ln>
              </p:spPr>
            </p:sp>
          </p:grpSp>
        </p:grpSp>
        <p:grpSp>
          <p:nvGrpSpPr>
            <p:cNvPr id="11309" name="Group 125"/>
            <p:cNvGrpSpPr/>
            <p:nvPr/>
          </p:nvGrpSpPr>
          <p:grpSpPr>
            <a:xfrm>
              <a:off x="62" y="1"/>
              <a:ext cx="2267" cy="1013"/>
              <a:chOff x="0" y="0"/>
              <a:chExt cx="2267" cy="1013"/>
            </a:xfrm>
          </p:grpSpPr>
          <p:sp>
            <p:nvSpPr>
              <p:cNvPr id="11310" name="Line 126"/>
              <p:cNvSpPr/>
              <p:nvPr/>
            </p:nvSpPr>
            <p:spPr>
              <a:xfrm flipH="1">
                <a:off x="1179" y="317"/>
                <a:ext cx="1088" cy="317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arrow" w="med" len="med"/>
              </a:ln>
            </p:spPr>
          </p:sp>
          <p:grpSp>
            <p:nvGrpSpPr>
              <p:cNvPr id="11311" name="Group 127"/>
              <p:cNvGrpSpPr/>
              <p:nvPr/>
            </p:nvGrpSpPr>
            <p:grpSpPr>
              <a:xfrm flipV="1">
                <a:off x="0" y="0"/>
                <a:ext cx="1814" cy="45"/>
                <a:chOff x="0" y="0"/>
                <a:chExt cx="2015" cy="0"/>
              </a:xfrm>
            </p:grpSpPr>
            <p:sp>
              <p:nvSpPr>
                <p:cNvPr id="11313" name="Line 128"/>
                <p:cNvSpPr/>
                <p:nvPr/>
              </p:nvSpPr>
              <p:spPr>
                <a:xfrm flipH="1">
                  <a:off x="0" y="0"/>
                  <a:ext cx="2015" cy="0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headEnd type="none" w="med" len="med"/>
                  <a:tailEnd type="none" w="med" len="med"/>
                </a:ln>
              </p:spPr>
            </p:sp>
            <p:sp>
              <p:nvSpPr>
                <p:cNvPr id="11314" name="Line 129"/>
                <p:cNvSpPr/>
                <p:nvPr/>
              </p:nvSpPr>
              <p:spPr>
                <a:xfrm flipH="1">
                  <a:off x="975" y="0"/>
                  <a:ext cx="195" cy="0"/>
                </a:xfrm>
                <a:prstGeom prst="line">
                  <a:avLst/>
                </a:prstGeom>
                <a:ln w="28575" cap="flat" cmpd="sng">
                  <a:solidFill>
                    <a:srgbClr val="FF0000"/>
                  </a:solidFill>
                  <a:prstDash val="solid"/>
                  <a:headEnd type="none" w="med" len="med"/>
                  <a:tailEnd type="arrow" w="med" len="med"/>
                </a:ln>
              </p:spPr>
            </p:sp>
          </p:grpSp>
          <p:sp>
            <p:nvSpPr>
              <p:cNvPr id="11312" name="Line 130"/>
              <p:cNvSpPr/>
              <p:nvPr/>
            </p:nvSpPr>
            <p:spPr>
              <a:xfrm flipH="1">
                <a:off x="0" y="498"/>
                <a:ext cx="1632" cy="515"/>
              </a:xfrm>
              <a:prstGeom prst="line">
                <a:avLst/>
              </a:prstGeom>
              <a:ln w="28575" cap="flat" cmpd="sng">
                <a:solidFill>
                  <a:srgbClr val="FF0000"/>
                </a:solidFill>
                <a:prstDash val="solid"/>
                <a:headEnd type="none" w="med" len="med"/>
                <a:tailEnd type="none" w="med" len="med"/>
              </a:ln>
            </p:spPr>
          </p:sp>
        </p:grpSp>
      </p:grpSp>
      <p:sp>
        <p:nvSpPr>
          <p:cNvPr id="8323" name="Text Box 131"/>
          <p:cNvSpPr txBox="1"/>
          <p:nvPr/>
        </p:nvSpPr>
        <p:spPr>
          <a:xfrm>
            <a:off x="6156325" y="5302250"/>
            <a:ext cx="719138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Arial" panose="020B0604020202020204" pitchFamily="34" charset="0"/>
              </a:rPr>
              <a:t>远</a:t>
            </a:r>
            <a:endParaRPr lang="zh-CN" altLang="en-US" sz="24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8324" name="Text Box 132"/>
          <p:cNvSpPr txBox="1"/>
          <p:nvPr/>
        </p:nvSpPr>
        <p:spPr>
          <a:xfrm>
            <a:off x="6083300" y="5876925"/>
            <a:ext cx="10795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Arial" panose="020B0604020202020204" pitchFamily="34" charset="0"/>
              </a:rPr>
              <a:t>较近</a:t>
            </a:r>
            <a:endParaRPr lang="zh-CN" altLang="en-US" sz="24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  <p:sp>
        <p:nvSpPr>
          <p:cNvPr id="8325" name="Text Box 133"/>
          <p:cNvSpPr txBox="1"/>
          <p:nvPr/>
        </p:nvSpPr>
        <p:spPr>
          <a:xfrm>
            <a:off x="6083300" y="6308725"/>
            <a:ext cx="1079500" cy="4572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Arial" panose="020B0604020202020204" pitchFamily="34" charset="0"/>
              </a:rPr>
              <a:t>更近</a:t>
            </a:r>
            <a:endParaRPr lang="zh-CN" altLang="en-US" sz="2400" b="1" dirty="0">
              <a:solidFill>
                <a:srgbClr val="0000FF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83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83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8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323" grpId="0"/>
      <p:bldP spid="8324" grpId="0"/>
      <p:bldP spid="832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Rectangle 2"/>
          <p:cNvSpPr>
            <a:spLocks noGrp="1"/>
          </p:cNvSpPr>
          <p:nvPr/>
        </p:nvSpPr>
        <p:spPr>
          <a:xfrm>
            <a:off x="827088" y="620713"/>
            <a:ext cx="2611437" cy="1068387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r" eaLnBrk="0" hangingPunct="0"/>
            <a:r>
              <a:rPr lang="zh-CN" altLang="en-US" sz="48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现象：</a:t>
            </a:r>
            <a:endParaRPr lang="zh-CN" altLang="en-US" sz="48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sp>
        <p:nvSpPr>
          <p:cNvPr id="12291" name="Rectangle 3"/>
          <p:cNvSpPr>
            <a:spLocks noGrp="1"/>
          </p:cNvSpPr>
          <p:nvPr/>
        </p:nvSpPr>
        <p:spPr>
          <a:xfrm>
            <a:off x="2987675" y="765175"/>
            <a:ext cx="5399088" cy="792163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0" hangingPunct="0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4000" b="1" dirty="0">
                <a:latin typeface="黑体" panose="02010609060101010101" pitchFamily="2" charset="-122"/>
                <a:ea typeface="华文新魏" panose="02010800040101010101" pitchFamily="2" charset="-122"/>
              </a:rPr>
              <a:t>凸透镜能成不同的像。</a:t>
            </a:r>
            <a:endParaRPr lang="zh-CN" altLang="en-US" sz="4000" b="1" dirty="0">
              <a:latin typeface="黑体" panose="0201060906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292" name="Rectangle 4"/>
          <p:cNvSpPr/>
          <p:nvPr/>
        </p:nvSpPr>
        <p:spPr>
          <a:xfrm>
            <a:off x="827088" y="2276475"/>
            <a:ext cx="3119437" cy="1066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问题：</a:t>
            </a:r>
            <a:endParaRPr lang="zh-CN" altLang="en-US" sz="4800" b="1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2293" name="Rectangle 5"/>
          <p:cNvSpPr/>
          <p:nvPr/>
        </p:nvSpPr>
        <p:spPr>
          <a:xfrm>
            <a:off x="971550" y="3933825"/>
            <a:ext cx="2687638" cy="1066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猜想：</a:t>
            </a:r>
            <a:endParaRPr lang="zh-CN" altLang="en-US" sz="4800" b="1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9222" name="Rectangle 6"/>
          <p:cNvSpPr/>
          <p:nvPr/>
        </p:nvSpPr>
        <p:spPr>
          <a:xfrm>
            <a:off x="539750" y="5805488"/>
            <a:ext cx="3124200" cy="10668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algn="ctr"/>
            <a:r>
              <a:rPr lang="zh-CN" altLang="en-US" sz="4800" b="1" dirty="0">
                <a:solidFill>
                  <a:srgbClr val="FF0000"/>
                </a:solidFill>
                <a:latin typeface="Arial" panose="020B0604020202020204" pitchFamily="34" charset="0"/>
                <a:ea typeface="黑体" panose="02010609060101010101" pitchFamily="2" charset="-122"/>
              </a:rPr>
              <a:t>实验</a:t>
            </a:r>
            <a:endParaRPr lang="zh-CN" altLang="en-US" sz="4800" b="1" dirty="0">
              <a:solidFill>
                <a:srgbClr val="FF0000"/>
              </a:solidFill>
              <a:latin typeface="Arial" panose="020B0604020202020204" pitchFamily="34" charset="0"/>
              <a:ea typeface="黑体" panose="02010609060101010101" pitchFamily="2" charset="-122"/>
            </a:endParaRPr>
          </a:p>
        </p:txBody>
      </p:sp>
      <p:sp>
        <p:nvSpPr>
          <p:cNvPr id="12295" name="AutoShape 7"/>
          <p:cNvSpPr/>
          <p:nvPr/>
        </p:nvSpPr>
        <p:spPr>
          <a:xfrm>
            <a:off x="1835150" y="1557338"/>
            <a:ext cx="485775" cy="976312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bg2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12296" name="AutoShape 8"/>
          <p:cNvSpPr/>
          <p:nvPr/>
        </p:nvSpPr>
        <p:spPr>
          <a:xfrm>
            <a:off x="1835150" y="3213100"/>
            <a:ext cx="485775" cy="976313"/>
          </a:xfrm>
          <a:prstGeom prst="downArrow">
            <a:avLst>
              <a:gd name="adj1" fmla="val 50000"/>
              <a:gd name="adj2" fmla="val 50245"/>
            </a:avLst>
          </a:prstGeom>
          <a:solidFill>
            <a:schemeClr val="bg2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225" name="AutoShape 9"/>
          <p:cNvSpPr/>
          <p:nvPr/>
        </p:nvSpPr>
        <p:spPr>
          <a:xfrm>
            <a:off x="1835150" y="4870450"/>
            <a:ext cx="485775" cy="1128713"/>
          </a:xfrm>
          <a:prstGeom prst="downArrow">
            <a:avLst>
              <a:gd name="adj1" fmla="val 50000"/>
              <a:gd name="adj2" fmla="val 58088"/>
            </a:avLst>
          </a:prstGeom>
          <a:solidFill>
            <a:schemeClr val="bg2"/>
          </a:solidFill>
          <a:ln w="9525" cap="flat" cmpd="sng">
            <a:solidFill>
              <a:schemeClr val="tx1"/>
            </a:solidFill>
            <a:prstDash val="solid"/>
            <a:miter/>
            <a:headEnd type="none" w="med" len="med"/>
            <a:tailEnd type="none" w="med" len="med"/>
          </a:ln>
        </p:spPr>
        <p:txBody>
          <a:bodyPr vert="eaVert" wrap="none" anchor="ctr"/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9226" name="Rectangle 10"/>
          <p:cNvSpPr/>
          <p:nvPr/>
        </p:nvSpPr>
        <p:spPr>
          <a:xfrm>
            <a:off x="3060700" y="3933825"/>
            <a:ext cx="6048375" cy="1512888"/>
          </a:xfrm>
          <a:prstGeom prst="rect">
            <a:avLst/>
          </a:prstGeom>
          <a:noFill/>
          <a:ln w="9525">
            <a:noFill/>
          </a:ln>
        </p:spPr>
        <p:txBody>
          <a:bodyPr/>
          <a:p>
            <a:pPr eaLnBrk="0" hangingPunct="0">
              <a:spcBef>
                <a:spcPct val="20000"/>
              </a:spcBef>
              <a:buFont typeface="Wingdings" panose="05000000000000000000" pitchFamily="2" charset="2"/>
              <a:buNone/>
            </a:pPr>
            <a:r>
              <a:rPr lang="zh-CN" altLang="en-US" sz="3600" b="1" dirty="0">
                <a:latin typeface="黑体" panose="02010609060101010101" pitchFamily="2" charset="-122"/>
                <a:ea typeface="华文新魏" panose="02010800040101010101" pitchFamily="2" charset="-122"/>
              </a:rPr>
              <a:t>像的</a:t>
            </a:r>
            <a:r>
              <a:rPr lang="zh-CN" altLang="en-US" sz="3600" b="1" dirty="0">
                <a:solidFill>
                  <a:srgbClr val="FF3300"/>
                </a:solidFill>
                <a:latin typeface="黑体" panose="02010609060101010101" pitchFamily="2" charset="-122"/>
                <a:ea typeface="华文新魏" panose="02010800040101010101" pitchFamily="2" charset="-122"/>
              </a:rPr>
              <a:t>正倒、大小、虚实</a:t>
            </a:r>
            <a:r>
              <a:rPr lang="zh-CN" altLang="en-US" sz="3600" b="1" dirty="0">
                <a:latin typeface="黑体" panose="02010609060101010101" pitchFamily="2" charset="-122"/>
                <a:ea typeface="华文新魏" panose="02010800040101010101" pitchFamily="2" charset="-122"/>
              </a:rPr>
              <a:t>跟</a:t>
            </a:r>
            <a:r>
              <a:rPr lang="zh-CN" altLang="en-US" sz="3600" b="1" dirty="0">
                <a:solidFill>
                  <a:srgbClr val="0000FF"/>
                </a:solidFill>
                <a:latin typeface="黑体" panose="02010609060101010101" pitchFamily="2" charset="-122"/>
                <a:ea typeface="华文新魏" panose="02010800040101010101" pitchFamily="2" charset="-122"/>
              </a:rPr>
              <a:t>物体到凸透镜的距离</a:t>
            </a:r>
            <a:r>
              <a:rPr lang="zh-CN" altLang="en-US" sz="3600" b="1" dirty="0">
                <a:latin typeface="黑体" panose="02010609060101010101" pitchFamily="2" charset="-122"/>
                <a:ea typeface="华文新魏" panose="02010800040101010101" pitchFamily="2" charset="-122"/>
              </a:rPr>
              <a:t>有关</a:t>
            </a:r>
            <a:endParaRPr lang="zh-CN" altLang="en-US" sz="3600" b="1" dirty="0">
              <a:latin typeface="黑体" panose="0201060906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2299" name="Rectangle 11"/>
          <p:cNvSpPr/>
          <p:nvPr/>
        </p:nvSpPr>
        <p:spPr>
          <a:xfrm>
            <a:off x="3132138" y="2133600"/>
            <a:ext cx="5472112" cy="118745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20000"/>
              </a:spcBef>
            </a:pPr>
            <a:r>
              <a:rPr lang="zh-CN" altLang="en-US" sz="3600" b="1" dirty="0">
                <a:latin typeface="Arial" panose="020B0604020202020204" pitchFamily="34" charset="0"/>
                <a:ea typeface="华文新魏" panose="02010800040101010101" pitchFamily="2" charset="-122"/>
              </a:rPr>
              <a:t>像的</a:t>
            </a:r>
            <a:r>
              <a:rPr lang="zh-CN" altLang="en-US" sz="3600" b="1" dirty="0">
                <a:solidFill>
                  <a:srgbClr val="FF33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正倒、大小、虚实</a:t>
            </a:r>
            <a:r>
              <a:rPr lang="zh-CN" altLang="en-US" sz="3600" b="1" dirty="0">
                <a:latin typeface="Arial" panose="020B0604020202020204" pitchFamily="34" charset="0"/>
                <a:ea typeface="华文新魏" panose="02010800040101010101" pitchFamily="2" charset="-122"/>
              </a:rPr>
              <a:t>可能跟</a:t>
            </a:r>
            <a:r>
              <a:rPr lang="zh-CN" altLang="en-US" sz="3600" b="1" dirty="0">
                <a:solidFill>
                  <a:srgbClr val="0000FF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哪些因素</a:t>
            </a:r>
            <a:r>
              <a:rPr lang="zh-CN" altLang="en-US" sz="3600" b="1" dirty="0">
                <a:latin typeface="Arial" panose="020B0604020202020204" pitchFamily="34" charset="0"/>
                <a:ea typeface="华文新魏" panose="02010800040101010101" pitchFamily="2" charset="-122"/>
              </a:rPr>
              <a:t>有关？</a:t>
            </a:r>
            <a:endParaRPr lang="zh-CN" altLang="en-US" sz="3600" b="1" dirty="0">
              <a:latin typeface="Arial" panose="020B0604020202020204" pitchFamily="34" charset="0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92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9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9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2" grpId="0"/>
      <p:bldP spid="9225" grpId="0" bldLvl="0" animBg="1"/>
      <p:bldP spid="922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" name="Group 2"/>
          <p:cNvGrpSpPr/>
          <p:nvPr/>
        </p:nvGrpSpPr>
        <p:grpSpPr>
          <a:xfrm>
            <a:off x="755650" y="2922588"/>
            <a:ext cx="8066088" cy="2663825"/>
            <a:chOff x="0" y="0"/>
            <a:chExt cx="5307" cy="1678"/>
          </a:xfrm>
        </p:grpSpPr>
        <p:pic>
          <p:nvPicPr>
            <p:cNvPr id="13341" name="Picture 3"/>
            <p:cNvPicPr>
              <a:picLocks noChangeAspect="1"/>
            </p:cNvPicPr>
            <p:nvPr/>
          </p:nvPicPr>
          <p:blipFill>
            <a:blip r:embed="rId1"/>
            <a:stretch>
              <a:fillRect/>
            </a:stretch>
          </p:blipFill>
          <p:spPr>
            <a:xfrm>
              <a:off x="0" y="0"/>
              <a:ext cx="5307" cy="1678"/>
            </a:xfrm>
            <a:prstGeom prst="rect">
              <a:avLst/>
            </a:prstGeom>
            <a:noFill/>
            <a:ln w="9525">
              <a:noFill/>
            </a:ln>
          </p:spPr>
        </p:pic>
        <p:sp>
          <p:nvSpPr>
            <p:cNvPr id="13342" name="Line 4"/>
            <p:cNvSpPr/>
            <p:nvPr/>
          </p:nvSpPr>
          <p:spPr>
            <a:xfrm>
              <a:off x="1575" y="1043"/>
              <a:ext cx="0" cy="136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43" name="Line 5"/>
            <p:cNvSpPr/>
            <p:nvPr/>
          </p:nvSpPr>
          <p:spPr>
            <a:xfrm>
              <a:off x="2449" y="1089"/>
              <a:ext cx="0" cy="136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  <p:sp>
          <p:nvSpPr>
            <p:cNvPr id="13344" name="Line 6"/>
            <p:cNvSpPr/>
            <p:nvPr/>
          </p:nvSpPr>
          <p:spPr>
            <a:xfrm>
              <a:off x="3842" y="1089"/>
              <a:ext cx="0" cy="136"/>
            </a:xfrm>
            <a:prstGeom prst="line">
              <a:avLst/>
            </a:prstGeom>
            <a:ln w="25400" cap="flat" cmpd="sng">
              <a:solidFill>
                <a:srgbClr val="FF0000"/>
              </a:solidFill>
              <a:prstDash val="solid"/>
              <a:miter/>
              <a:headEnd type="none" w="med" len="med"/>
              <a:tailEnd type="none" w="med" len="med"/>
            </a:ln>
          </p:spPr>
        </p:sp>
      </p:grpSp>
      <p:sp>
        <p:nvSpPr>
          <p:cNvPr id="13315" name="Rectangle 7"/>
          <p:cNvSpPr>
            <a:spLocks noGrp="1"/>
          </p:cNvSpPr>
          <p:nvPr/>
        </p:nvSpPr>
        <p:spPr>
          <a:xfrm>
            <a:off x="2122488" y="762000"/>
            <a:ext cx="2808287" cy="609600"/>
          </a:xfrm>
          <a:prstGeom prst="rect">
            <a:avLst/>
          </a:prstGeom>
          <a:noFill/>
          <a:ln w="9525">
            <a:noFill/>
          </a:ln>
        </p:spPr>
        <p:txBody>
          <a:bodyPr anchor="ctr"/>
          <a:p>
            <a:pPr eaLnBrk="0" hangingPunct="0"/>
            <a:r>
              <a:rPr lang="zh-CN" altLang="en-US" sz="4000" b="1" dirty="0">
                <a:solidFill>
                  <a:srgbClr val="FF0000"/>
                </a:solidFill>
                <a:latin typeface="黑体" panose="02010609060101010101" pitchFamily="2" charset="-122"/>
                <a:ea typeface="黑体" panose="02010609060101010101" pitchFamily="2" charset="-122"/>
              </a:rPr>
              <a:t>预备知识：</a:t>
            </a:r>
            <a:endParaRPr lang="zh-CN" altLang="en-US" sz="4000" b="1" dirty="0">
              <a:solidFill>
                <a:srgbClr val="FF0000"/>
              </a:solidFill>
              <a:latin typeface="黑体" panose="02010609060101010101" pitchFamily="2" charset="-122"/>
              <a:ea typeface="黑体" panose="02010609060101010101" pitchFamily="2" charset="-122"/>
            </a:endParaRPr>
          </a:p>
        </p:txBody>
      </p:sp>
      <p:grpSp>
        <p:nvGrpSpPr>
          <p:cNvPr id="3" name="Group 8"/>
          <p:cNvGrpSpPr/>
          <p:nvPr/>
        </p:nvGrpSpPr>
        <p:grpSpPr>
          <a:xfrm>
            <a:off x="3130550" y="3425825"/>
            <a:ext cx="1370013" cy="519113"/>
            <a:chOff x="0" y="0"/>
            <a:chExt cx="871" cy="327"/>
          </a:xfrm>
        </p:grpSpPr>
        <p:grpSp>
          <p:nvGrpSpPr>
            <p:cNvPr id="13335" name="Group 9"/>
            <p:cNvGrpSpPr/>
            <p:nvPr/>
          </p:nvGrpSpPr>
          <p:grpSpPr>
            <a:xfrm>
              <a:off x="0" y="82"/>
              <a:ext cx="871" cy="180"/>
              <a:chOff x="0" y="0"/>
              <a:chExt cx="1526" cy="455"/>
            </a:xfrm>
          </p:grpSpPr>
          <p:sp>
            <p:nvSpPr>
              <p:cNvPr id="13337" name="Line 10"/>
              <p:cNvSpPr/>
              <p:nvPr/>
            </p:nvSpPr>
            <p:spPr>
              <a:xfrm>
                <a:off x="10" y="0"/>
                <a:ext cx="0" cy="452"/>
              </a:xfrm>
              <a:prstGeom prst="line">
                <a:avLst/>
              </a:prstGeom>
              <a:ln w="38100" cap="flat" cmpd="sng">
                <a:solidFill>
                  <a:srgbClr val="FF00FF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13338" name="Line 11"/>
              <p:cNvSpPr/>
              <p:nvPr/>
            </p:nvSpPr>
            <p:spPr>
              <a:xfrm>
                <a:off x="1525" y="3"/>
                <a:ext cx="0" cy="452"/>
              </a:xfrm>
              <a:prstGeom prst="line">
                <a:avLst/>
              </a:prstGeom>
              <a:ln w="38100" cap="flat" cmpd="sng">
                <a:solidFill>
                  <a:srgbClr val="FF00FF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13339" name="Line 12"/>
              <p:cNvSpPr/>
              <p:nvPr/>
            </p:nvSpPr>
            <p:spPr>
              <a:xfrm>
                <a:off x="1040" y="230"/>
                <a:ext cx="486" cy="0"/>
              </a:xfrm>
              <a:prstGeom prst="line">
                <a:avLst/>
              </a:prstGeom>
              <a:ln w="38100" cap="flat" cmpd="sng">
                <a:solidFill>
                  <a:srgbClr val="FF00FF"/>
                </a:solidFill>
                <a:prstDash val="solid"/>
                <a:miter/>
                <a:headEnd type="none" w="med" len="med"/>
                <a:tailEnd type="arrow" w="med" len="med"/>
              </a:ln>
            </p:spPr>
          </p:sp>
          <p:sp>
            <p:nvSpPr>
              <p:cNvPr id="13340" name="Line 13"/>
              <p:cNvSpPr/>
              <p:nvPr/>
            </p:nvSpPr>
            <p:spPr>
              <a:xfrm flipH="1">
                <a:off x="0" y="222"/>
                <a:ext cx="486" cy="0"/>
              </a:xfrm>
              <a:prstGeom prst="line">
                <a:avLst/>
              </a:prstGeom>
              <a:ln w="38100" cap="flat" cmpd="sng">
                <a:solidFill>
                  <a:srgbClr val="FF00FF"/>
                </a:solidFill>
                <a:prstDash val="solid"/>
                <a:miter/>
                <a:headEnd type="none" w="med" len="med"/>
                <a:tailEnd type="arrow" w="med" len="med"/>
              </a:ln>
            </p:spPr>
          </p:sp>
        </p:grpSp>
        <p:sp>
          <p:nvSpPr>
            <p:cNvPr id="13336" name="Text Box 14"/>
            <p:cNvSpPr txBox="1"/>
            <p:nvPr/>
          </p:nvSpPr>
          <p:spPr>
            <a:xfrm>
              <a:off x="363" y="0"/>
              <a:ext cx="275" cy="327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zh-CN" sz="2800" b="1" dirty="0">
                  <a:solidFill>
                    <a:srgbClr val="CC00CC"/>
                  </a:solidFill>
                  <a:latin typeface="Arial" panose="020B0604020202020204" pitchFamily="34" charset="0"/>
                </a:rPr>
                <a:t>u</a:t>
              </a:r>
              <a:endParaRPr lang="zh-CN" altLang="zh-CN" sz="2800" b="1" dirty="0">
                <a:solidFill>
                  <a:srgbClr val="CC00CC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5" name="Group 15"/>
          <p:cNvGrpSpPr/>
          <p:nvPr/>
        </p:nvGrpSpPr>
        <p:grpSpPr>
          <a:xfrm>
            <a:off x="777875" y="1409700"/>
            <a:ext cx="8796338" cy="652463"/>
            <a:chOff x="0" y="0"/>
            <a:chExt cx="5541" cy="411"/>
          </a:xfrm>
        </p:grpSpPr>
        <p:grpSp>
          <p:nvGrpSpPr>
            <p:cNvPr id="13331" name="Group 16"/>
            <p:cNvGrpSpPr/>
            <p:nvPr/>
          </p:nvGrpSpPr>
          <p:grpSpPr>
            <a:xfrm>
              <a:off x="1345" y="0"/>
              <a:ext cx="2722" cy="365"/>
              <a:chOff x="0" y="0"/>
              <a:chExt cx="2722" cy="365"/>
            </a:xfrm>
          </p:grpSpPr>
          <p:sp>
            <p:nvSpPr>
              <p:cNvPr id="13333" name="Text Box 17"/>
              <p:cNvSpPr txBox="1"/>
              <p:nvPr/>
            </p:nvSpPr>
            <p:spPr>
              <a:xfrm>
                <a:off x="0" y="0"/>
                <a:ext cx="912" cy="3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zh-CN" altLang="en-US" sz="3200" b="1" dirty="0">
                    <a:solidFill>
                      <a:srgbClr val="FF0000"/>
                    </a:solidFill>
                    <a:latin typeface="宋体" panose="02010600030101010101" pitchFamily="2" charset="-122"/>
                  </a:rPr>
                  <a:t>物体 </a:t>
                </a:r>
                <a:endParaRPr lang="zh-CN" altLang="en-US" sz="3200" b="1" dirty="0">
                  <a:solidFill>
                    <a:srgbClr val="FF0000"/>
                  </a:solidFill>
                  <a:latin typeface="宋体" panose="02010600030101010101" pitchFamily="2" charset="-122"/>
                </a:endParaRPr>
              </a:p>
            </p:txBody>
          </p:sp>
          <p:sp>
            <p:nvSpPr>
              <p:cNvPr id="13334" name="Text Box 18"/>
              <p:cNvSpPr txBox="1"/>
              <p:nvPr/>
            </p:nvSpPr>
            <p:spPr>
              <a:xfrm>
                <a:off x="1179" y="0"/>
                <a:ext cx="1543" cy="36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zh-CN" altLang="en-US" sz="3200" b="1" dirty="0">
                    <a:solidFill>
                      <a:srgbClr val="FF0000"/>
                    </a:solidFill>
                    <a:latin typeface="宋体" panose="02010600030101010101" pitchFamily="2" charset="-122"/>
                  </a:rPr>
                  <a:t>凸透镜中心</a:t>
                </a:r>
                <a:endParaRPr lang="zh-CN" altLang="en-US" sz="3200" b="1" dirty="0">
                  <a:solidFill>
                    <a:srgbClr val="FF0000"/>
                  </a:solidFill>
                  <a:latin typeface="宋体" panose="02010600030101010101" pitchFamily="2" charset="-122"/>
                </a:endParaRPr>
              </a:p>
            </p:txBody>
          </p:sp>
        </p:grpSp>
        <p:sp>
          <p:nvSpPr>
            <p:cNvPr id="13332" name="Rectangle 19"/>
            <p:cNvSpPr/>
            <p:nvPr/>
          </p:nvSpPr>
          <p:spPr>
            <a:xfrm>
              <a:off x="0" y="46"/>
              <a:ext cx="5541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20000"/>
                </a:spcBef>
              </a:pPr>
              <a:r>
                <a:rPr lang="zh-CN" altLang="zh-CN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1.</a:t>
              </a:r>
              <a:r>
                <a:rPr lang="zh-CN" altLang="en-US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物距</a:t>
              </a:r>
              <a:r>
                <a:rPr lang="zh-CN" altLang="zh-CN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(</a:t>
              </a:r>
              <a:r>
                <a:rPr lang="zh-CN" altLang="zh-CN" sz="3200" b="1" i="1" dirty="0">
                  <a:solidFill>
                    <a:srgbClr val="000000"/>
                  </a:solidFill>
                  <a:latin typeface="Times New Roman" panose="02020603050405020304" pitchFamily="18" charset="0"/>
                </a:rPr>
                <a:t>u</a:t>
              </a:r>
              <a:r>
                <a:rPr lang="zh-CN" altLang="zh-CN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)</a:t>
              </a:r>
              <a:r>
                <a:rPr lang="zh-CN" altLang="en-US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：</a:t>
              </a:r>
              <a:r>
                <a:rPr lang="zh-CN" altLang="en-US" sz="3200" b="1" u="sng" dirty="0">
                  <a:solidFill>
                    <a:srgbClr val="000000"/>
                  </a:solidFill>
                  <a:latin typeface="Arial" panose="020B0604020202020204" pitchFamily="34" charset="0"/>
                </a:rPr>
                <a:t>             </a:t>
              </a:r>
              <a:r>
                <a:rPr lang="zh-CN" altLang="en-US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到</a:t>
              </a:r>
              <a:r>
                <a:rPr lang="zh-CN" altLang="en-US" sz="3200" b="1" u="sng" dirty="0">
                  <a:solidFill>
                    <a:srgbClr val="000000"/>
                  </a:solidFill>
                  <a:latin typeface="Arial" panose="020B0604020202020204" pitchFamily="34" charset="0"/>
                </a:rPr>
                <a:t>                       </a:t>
              </a:r>
              <a:r>
                <a:rPr lang="zh-CN" altLang="en-US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的距离；</a:t>
              </a:r>
              <a:endPara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7" name="Group 20"/>
          <p:cNvGrpSpPr/>
          <p:nvPr/>
        </p:nvGrpSpPr>
        <p:grpSpPr>
          <a:xfrm>
            <a:off x="4500563" y="3638550"/>
            <a:ext cx="2159000" cy="581025"/>
            <a:chOff x="0" y="0"/>
            <a:chExt cx="1406" cy="365"/>
          </a:xfrm>
        </p:grpSpPr>
        <p:grpSp>
          <p:nvGrpSpPr>
            <p:cNvPr id="13325" name="Group 21"/>
            <p:cNvGrpSpPr/>
            <p:nvPr/>
          </p:nvGrpSpPr>
          <p:grpSpPr>
            <a:xfrm>
              <a:off x="0" y="124"/>
              <a:ext cx="1406" cy="179"/>
              <a:chOff x="0" y="0"/>
              <a:chExt cx="1526" cy="455"/>
            </a:xfrm>
          </p:grpSpPr>
          <p:sp>
            <p:nvSpPr>
              <p:cNvPr id="13327" name="Line 22"/>
              <p:cNvSpPr/>
              <p:nvPr/>
            </p:nvSpPr>
            <p:spPr>
              <a:xfrm>
                <a:off x="10" y="0"/>
                <a:ext cx="0" cy="452"/>
              </a:xfrm>
              <a:prstGeom prst="line">
                <a:avLst/>
              </a:prstGeom>
              <a:ln w="38100" cap="flat" cmpd="sng">
                <a:solidFill>
                  <a:srgbClr val="FF6600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13328" name="Line 23"/>
              <p:cNvSpPr/>
              <p:nvPr/>
            </p:nvSpPr>
            <p:spPr>
              <a:xfrm>
                <a:off x="1525" y="3"/>
                <a:ext cx="0" cy="452"/>
              </a:xfrm>
              <a:prstGeom prst="line">
                <a:avLst/>
              </a:prstGeom>
              <a:ln w="38100" cap="flat" cmpd="sng">
                <a:solidFill>
                  <a:srgbClr val="FF6600"/>
                </a:solidFill>
                <a:prstDash val="solid"/>
                <a:miter/>
                <a:headEnd type="none" w="med" len="med"/>
                <a:tailEnd type="none" w="med" len="med"/>
              </a:ln>
            </p:spPr>
          </p:sp>
          <p:sp>
            <p:nvSpPr>
              <p:cNvPr id="13329" name="Line 24"/>
              <p:cNvSpPr/>
              <p:nvPr/>
            </p:nvSpPr>
            <p:spPr>
              <a:xfrm>
                <a:off x="1040" y="230"/>
                <a:ext cx="486" cy="0"/>
              </a:xfrm>
              <a:prstGeom prst="line">
                <a:avLst/>
              </a:prstGeom>
              <a:ln w="38100" cap="flat" cmpd="sng">
                <a:solidFill>
                  <a:srgbClr val="FF6600"/>
                </a:solidFill>
                <a:prstDash val="solid"/>
                <a:miter/>
                <a:headEnd type="none" w="med" len="med"/>
                <a:tailEnd type="arrow" w="med" len="med"/>
              </a:ln>
            </p:spPr>
          </p:sp>
          <p:sp>
            <p:nvSpPr>
              <p:cNvPr id="13330" name="Line 25"/>
              <p:cNvSpPr/>
              <p:nvPr/>
            </p:nvSpPr>
            <p:spPr>
              <a:xfrm flipH="1">
                <a:off x="0" y="222"/>
                <a:ext cx="486" cy="0"/>
              </a:xfrm>
              <a:prstGeom prst="line">
                <a:avLst/>
              </a:prstGeom>
              <a:ln w="38100" cap="flat" cmpd="sng">
                <a:solidFill>
                  <a:srgbClr val="FF6600"/>
                </a:solidFill>
                <a:prstDash val="solid"/>
                <a:miter/>
                <a:headEnd type="none" w="med" len="med"/>
                <a:tailEnd type="arrow" w="med" len="med"/>
              </a:ln>
            </p:spPr>
          </p:sp>
        </p:grpSp>
        <p:sp>
          <p:nvSpPr>
            <p:cNvPr id="13326" name="Text Box 26"/>
            <p:cNvSpPr txBox="1"/>
            <p:nvPr/>
          </p:nvSpPr>
          <p:spPr>
            <a:xfrm>
              <a:off x="592" y="0"/>
              <a:ext cx="44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zh-CN" sz="3200" b="1" dirty="0">
                  <a:solidFill>
                    <a:srgbClr val="FF9900"/>
                  </a:solidFill>
                  <a:latin typeface="Monotype Corsiva" panose="03010101010201010101" pitchFamily="66" charset="0"/>
                </a:rPr>
                <a:t>v</a:t>
              </a:r>
              <a:endParaRPr lang="zh-CN" altLang="zh-CN" sz="3200" b="1" dirty="0">
                <a:solidFill>
                  <a:srgbClr val="FF9900"/>
                </a:solidFill>
                <a:latin typeface="Monotype Corsiva" panose="03010101010201010101" pitchFamily="66" charset="0"/>
              </a:endParaRPr>
            </a:p>
          </p:txBody>
        </p:sp>
      </p:grpSp>
      <p:grpSp>
        <p:nvGrpSpPr>
          <p:cNvPr id="9" name="Group 27"/>
          <p:cNvGrpSpPr/>
          <p:nvPr/>
        </p:nvGrpSpPr>
        <p:grpSpPr>
          <a:xfrm>
            <a:off x="754063" y="2130425"/>
            <a:ext cx="8820150" cy="708025"/>
            <a:chOff x="0" y="0"/>
            <a:chExt cx="5414" cy="446"/>
          </a:xfrm>
        </p:grpSpPr>
        <p:sp>
          <p:nvSpPr>
            <p:cNvPr id="13322" name="Text Box 28"/>
            <p:cNvSpPr txBox="1"/>
            <p:nvPr/>
          </p:nvSpPr>
          <p:spPr>
            <a:xfrm>
              <a:off x="2403" y="45"/>
              <a:ext cx="172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2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凸透镜中心</a:t>
              </a:r>
              <a:endPara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3323" name="Text Box 29"/>
            <p:cNvSpPr txBox="1"/>
            <p:nvPr/>
          </p:nvSpPr>
          <p:spPr>
            <a:xfrm>
              <a:off x="1315" y="0"/>
              <a:ext cx="528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zh-CN" altLang="en-US" sz="3200" b="1" dirty="0">
                  <a:solidFill>
                    <a:srgbClr val="FF0000"/>
                  </a:solidFill>
                  <a:latin typeface="宋体" panose="02010600030101010101" pitchFamily="2" charset="-122"/>
                </a:rPr>
                <a:t>像 </a:t>
              </a:r>
              <a:endParaRPr lang="zh-CN" altLang="en-US" sz="3200" b="1" dirty="0">
                <a:solidFill>
                  <a:srgbClr val="FF0000"/>
                </a:solidFill>
                <a:latin typeface="宋体" panose="02010600030101010101" pitchFamily="2" charset="-122"/>
              </a:endParaRPr>
            </a:p>
          </p:txBody>
        </p:sp>
        <p:sp>
          <p:nvSpPr>
            <p:cNvPr id="13324" name="Rectangle 30"/>
            <p:cNvSpPr/>
            <p:nvPr/>
          </p:nvSpPr>
          <p:spPr>
            <a:xfrm>
              <a:off x="0" y="81"/>
              <a:ext cx="5414" cy="365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r>
                <a:rPr lang="zh-CN" altLang="zh-CN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2.</a:t>
              </a:r>
              <a:r>
                <a:rPr lang="zh-CN" altLang="en-US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像距</a:t>
              </a:r>
              <a:r>
                <a:rPr lang="zh-CN" altLang="zh-CN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(</a:t>
              </a:r>
              <a:r>
                <a:rPr lang="zh-CN" altLang="zh-CN" sz="3200" b="1" i="1" dirty="0">
                  <a:latin typeface="Times New Roman" panose="02020603050405020304" pitchFamily="18" charset="0"/>
                </a:rPr>
                <a:t>v</a:t>
              </a:r>
              <a:r>
                <a:rPr lang="zh-CN" altLang="zh-CN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)</a:t>
              </a:r>
              <a:r>
                <a:rPr lang="zh-CN" altLang="en-US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：</a:t>
              </a:r>
              <a:r>
                <a:rPr lang="zh-CN" altLang="en-US" sz="3200" b="1" u="sng" dirty="0">
                  <a:solidFill>
                    <a:srgbClr val="000000"/>
                  </a:solidFill>
                  <a:latin typeface="Arial" panose="020B0604020202020204" pitchFamily="34" charset="0"/>
                </a:rPr>
                <a:t>             </a:t>
              </a:r>
              <a:r>
                <a:rPr lang="zh-CN" altLang="en-US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到</a:t>
              </a:r>
              <a:r>
                <a:rPr lang="zh-CN" altLang="en-US" sz="3200" b="1" u="sng" dirty="0">
                  <a:solidFill>
                    <a:srgbClr val="000000"/>
                  </a:solidFill>
                  <a:latin typeface="Arial" panose="020B0604020202020204" pitchFamily="34" charset="0"/>
                </a:rPr>
                <a:t>                        </a:t>
              </a:r>
              <a:r>
                <a:rPr lang="zh-CN" altLang="en-US" sz="3200" b="1" dirty="0">
                  <a:solidFill>
                    <a:srgbClr val="000000"/>
                  </a:solidFill>
                  <a:latin typeface="Arial" panose="020B0604020202020204" pitchFamily="34" charset="0"/>
                </a:rPr>
                <a:t>的距离；</a:t>
              </a:r>
              <a:endParaRPr lang="zh-CN" altLang="en-US" sz="3200" b="1" dirty="0">
                <a:solidFill>
                  <a:srgbClr val="000000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10271" name="Line 31"/>
          <p:cNvSpPr/>
          <p:nvPr/>
        </p:nvSpPr>
        <p:spPr>
          <a:xfrm>
            <a:off x="1762125" y="3714750"/>
            <a:ext cx="6911975" cy="0"/>
          </a:xfrm>
          <a:prstGeom prst="line">
            <a:avLst/>
          </a:prstGeom>
          <a:ln w="25400" cap="flat" cmpd="sng">
            <a:solidFill>
              <a:srgbClr val="FFCC00"/>
            </a:solidFill>
            <a:prstDash val="dash"/>
            <a:miter/>
            <a:headEnd type="none" w="med" len="med"/>
            <a:tailEnd type="none" w="med" len="med"/>
          </a:ln>
        </p:spPr>
      </p:sp>
      <p:sp>
        <p:nvSpPr>
          <p:cNvPr id="10272" name="Line 32"/>
          <p:cNvSpPr/>
          <p:nvPr/>
        </p:nvSpPr>
        <p:spPr>
          <a:xfrm>
            <a:off x="3130550" y="2851150"/>
            <a:ext cx="0" cy="2735263"/>
          </a:xfrm>
          <a:prstGeom prst="line">
            <a:avLst/>
          </a:prstGeom>
          <a:ln w="28575" cap="flat" cmpd="sng">
            <a:solidFill>
              <a:srgbClr val="FF0000"/>
            </a:solidFill>
            <a:prstDash val="dash"/>
            <a:miter/>
            <a:headEnd type="none" w="med" len="med"/>
            <a:tailEnd type="none" w="med" len="med"/>
          </a:ln>
        </p:spPr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Text Box 2"/>
          <p:cNvSpPr txBox="1"/>
          <p:nvPr/>
        </p:nvSpPr>
        <p:spPr>
          <a:xfrm>
            <a:off x="1765300" y="909638"/>
            <a:ext cx="2014538" cy="639762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solidFill>
                  <a:srgbClr val="FF33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实验方案</a:t>
            </a:r>
            <a:endParaRPr lang="zh-CN" altLang="en-US" sz="3600" b="1" dirty="0">
              <a:solidFill>
                <a:srgbClr val="FF33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267" name="Text Box 3"/>
          <p:cNvSpPr txBox="1"/>
          <p:nvPr/>
        </p:nvSpPr>
        <p:spPr>
          <a:xfrm>
            <a:off x="395288" y="1485900"/>
            <a:ext cx="3529012" cy="5476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zh-CN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1. </a:t>
            </a:r>
            <a:r>
              <a:rPr lang="zh-CN" altLang="en-US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组装实验装置；</a:t>
            </a:r>
            <a:endParaRPr lang="zh-CN" altLang="en-US" sz="3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268" name="Text Box 4"/>
          <p:cNvSpPr txBox="1"/>
          <p:nvPr/>
        </p:nvSpPr>
        <p:spPr>
          <a:xfrm>
            <a:off x="396875" y="2062163"/>
            <a:ext cx="8424863" cy="44338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zh-CN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2. </a:t>
            </a:r>
            <a:r>
              <a:rPr lang="zh-CN" altLang="en-US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为了全面地研究凸透镜的成像规律，因此蜡烛</a:t>
            </a:r>
            <a:r>
              <a:rPr lang="zh-CN" altLang="en-US" sz="3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由远及近</a:t>
            </a:r>
            <a:r>
              <a:rPr lang="zh-CN" altLang="en-US" sz="2800" b="1" dirty="0">
                <a:latin typeface="Arial" panose="020B0604020202020204" pitchFamily="34" charset="0"/>
                <a:ea typeface="华文新魏" panose="02010800040101010101" pitchFamily="2" charset="-122"/>
              </a:rPr>
              <a:t>逐次</a:t>
            </a:r>
            <a:r>
              <a:rPr lang="zh-CN" altLang="en-US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向透镜靠近，每次相应地移动光屏得到</a:t>
            </a:r>
            <a:r>
              <a:rPr lang="zh-CN" altLang="en-US" sz="3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清晰的像</a:t>
            </a:r>
            <a:r>
              <a:rPr lang="zh-CN" altLang="en-US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，记下每次</a:t>
            </a:r>
            <a:r>
              <a:rPr lang="zh-CN" altLang="en-US" sz="3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蜡烛、光屏的位置和成像的特点；并计算物距与像距。</a:t>
            </a:r>
            <a:endParaRPr lang="zh-CN" altLang="en-US" sz="3000" b="1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3000" b="1" dirty="0">
                <a:latin typeface="Arial" panose="020B0604020202020204" pitchFamily="34" charset="0"/>
                <a:ea typeface="华文新魏" panose="02010800040101010101" pitchFamily="2" charset="-122"/>
              </a:rPr>
              <a:t>（</a:t>
            </a:r>
            <a:r>
              <a:rPr lang="zh-CN" altLang="zh-CN" sz="3000" b="1" dirty="0">
                <a:latin typeface="宋体" panose="02010600030101010101" pitchFamily="2" charset="-122"/>
              </a:rPr>
              <a:t>1</a:t>
            </a:r>
            <a:r>
              <a:rPr lang="zh-CN" altLang="en-US" sz="3000" b="1" dirty="0">
                <a:latin typeface="宋体" panose="02010600030101010101" pitchFamily="2" charset="-122"/>
              </a:rPr>
              <a:t>）</a:t>
            </a:r>
            <a:r>
              <a:rPr lang="zh-CN" altLang="en-US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当物像</a:t>
            </a:r>
            <a:r>
              <a:rPr lang="zh-CN" altLang="en-US" sz="3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等大</a:t>
            </a:r>
            <a:r>
              <a:rPr lang="zh-CN" altLang="en-US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时，物距具有什么特点？</a:t>
            </a:r>
            <a:endParaRPr lang="zh-CN" altLang="en-US" sz="3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（</a:t>
            </a:r>
            <a:r>
              <a:rPr lang="zh-CN" altLang="zh-CN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2</a:t>
            </a:r>
            <a:r>
              <a:rPr lang="zh-CN" altLang="en-US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）当</a:t>
            </a:r>
            <a:r>
              <a:rPr lang="zh-CN" altLang="en-US" sz="3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物距很小</a:t>
            </a:r>
            <a:r>
              <a:rPr lang="zh-CN" altLang="en-US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时，在光屏观察到什么现象？试</a:t>
            </a:r>
            <a:endParaRPr lang="zh-CN" altLang="en-US" sz="3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着</a:t>
            </a:r>
            <a:r>
              <a:rPr lang="zh-CN" altLang="en-US" sz="3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用眼睛</a:t>
            </a:r>
            <a:r>
              <a:rPr lang="zh-CN" altLang="en-US" sz="3000" b="1" dirty="0">
                <a:solidFill>
                  <a:srgbClr val="FF0000"/>
                </a:solidFill>
                <a:latin typeface="Arial" panose="020B0604020202020204" pitchFamily="34" charset="0"/>
                <a:ea typeface="华文新魏" panose="02010800040101010101" pitchFamily="2" charset="-122"/>
              </a:rPr>
              <a:t>直接</a:t>
            </a:r>
            <a:r>
              <a:rPr lang="zh-CN" altLang="en-US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观察成像的特点？</a:t>
            </a:r>
            <a:endParaRPr lang="zh-CN" altLang="en-US" sz="3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r>
              <a:rPr lang="zh-CN" altLang="en-US" sz="3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 </a:t>
            </a:r>
            <a:endParaRPr lang="zh-CN" altLang="en-US" sz="3000" b="1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  <a:p>
            <a:pPr>
              <a:spcBef>
                <a:spcPct val="50000"/>
              </a:spcBef>
            </a:pPr>
            <a:endParaRPr lang="zh-CN" altLang="zh-CN" sz="3000" dirty="0">
              <a:solidFill>
                <a:srgbClr val="FF0000"/>
              </a:solidFill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  <p:sp>
        <p:nvSpPr>
          <p:cNvPr id="11269" name="Text Box 5"/>
          <p:cNvSpPr txBox="1"/>
          <p:nvPr/>
        </p:nvSpPr>
        <p:spPr>
          <a:xfrm>
            <a:off x="1187450" y="5302250"/>
            <a:ext cx="6840538" cy="10048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zh-CN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3.</a:t>
            </a:r>
            <a:r>
              <a:rPr lang="zh-CN" altLang="en-US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实验时</a:t>
            </a:r>
            <a:r>
              <a:rPr lang="zh-CN" altLang="en-US" sz="3000" b="1" dirty="0">
                <a:solidFill>
                  <a:srgbClr val="FF0000"/>
                </a:solidFill>
                <a:latin typeface="华文新魏" panose="02010800040101010101" pitchFamily="2" charset="-122"/>
                <a:ea typeface="华文新魏" panose="02010800040101010101" pitchFamily="2" charset="-122"/>
              </a:rPr>
              <a:t>注意</a:t>
            </a:r>
            <a:r>
              <a:rPr lang="zh-CN" altLang="en-US" sz="3000" b="1" dirty="0">
                <a:latin typeface="华文新魏" panose="02010800040101010101" pitchFamily="2" charset="-122"/>
                <a:ea typeface="华文新魏" panose="02010800040101010101" pitchFamily="2" charset="-122"/>
              </a:rPr>
              <a:t>安全、分工合作与边实验边记录数据，并填入表格。</a:t>
            </a:r>
            <a:endParaRPr lang="zh-CN" altLang="en-US" sz="3000" b="1" dirty="0">
              <a:latin typeface="华文新魏" panose="02010800040101010101" pitchFamily="2" charset="-122"/>
              <a:ea typeface="华文新魏" panose="0201080004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112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112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267" grpId="0"/>
      <p:bldP spid="11268" grpId="0"/>
      <p:bldP spid="11269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2290" name="Text Box 3"/>
          <p:cNvSpPr txBox="1"/>
          <p:nvPr/>
        </p:nvSpPr>
        <p:spPr>
          <a:xfrm>
            <a:off x="1260475" y="981075"/>
            <a:ext cx="2987675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0D0D0D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2800">
                <a:solidFill>
                  <a:srgbClr val="0D0D0D"/>
                </a:solidFill>
                <a:latin typeface="宋体" panose="02010600030101010101" pitchFamily="2" charset="-122"/>
              </a:rPr>
              <a:t>1</a:t>
            </a:r>
            <a:r>
              <a:rPr lang="zh-CN" altLang="en-US" sz="2800" dirty="0">
                <a:solidFill>
                  <a:srgbClr val="0D0D0D"/>
                </a:solidFill>
                <a:latin typeface="宋体" panose="02010600030101010101" pitchFamily="2" charset="-122"/>
              </a:rPr>
              <a:t>）实验器材：</a:t>
            </a:r>
            <a:endParaRPr lang="en-US" altLang="zh-CN" sz="2800">
              <a:solidFill>
                <a:srgbClr val="0D0D0D"/>
              </a:solidFill>
              <a:latin typeface="宋体" panose="02010600030101010101" pitchFamily="2" charset="-122"/>
            </a:endParaRPr>
          </a:p>
        </p:txBody>
      </p:sp>
      <p:sp>
        <p:nvSpPr>
          <p:cNvPr id="12291" name="Text Box 23"/>
          <p:cNvSpPr txBox="1"/>
          <p:nvPr/>
        </p:nvSpPr>
        <p:spPr>
          <a:xfrm>
            <a:off x="1044575" y="5589588"/>
            <a:ext cx="7993063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FF0000"/>
                </a:solidFill>
                <a:latin typeface="楷体_GB2312" pitchFamily="1" charset="-122"/>
              </a:rPr>
              <a:t>烛焰、透镜、光屏三者的中心处于同一水平高度。</a:t>
            </a:r>
            <a:r>
              <a:rPr lang="zh-CN" altLang="en-US" sz="2800" dirty="0">
                <a:solidFill>
                  <a:srgbClr val="0D0D0D"/>
                </a:solidFill>
                <a:latin typeface="楷体_GB2312" pitchFamily="1" charset="-122"/>
              </a:rPr>
              <a:t>　</a:t>
            </a:r>
            <a:endParaRPr lang="zh-CN" altLang="en-US" sz="2800" dirty="0">
              <a:solidFill>
                <a:srgbClr val="0D0D0D"/>
              </a:solidFill>
              <a:latin typeface="楷体_GB2312" pitchFamily="1" charset="-122"/>
            </a:endParaRPr>
          </a:p>
        </p:txBody>
      </p:sp>
      <p:sp>
        <p:nvSpPr>
          <p:cNvPr id="12292" name="Text Box 3"/>
          <p:cNvSpPr txBox="1"/>
          <p:nvPr/>
        </p:nvSpPr>
        <p:spPr>
          <a:xfrm>
            <a:off x="1187450" y="2205038"/>
            <a:ext cx="6229350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0D0D0D"/>
                </a:solidFill>
                <a:latin typeface="宋体" panose="02010600030101010101" pitchFamily="2" charset="-122"/>
              </a:rPr>
              <a:t>（</a:t>
            </a:r>
            <a:r>
              <a:rPr lang="en-US" altLang="zh-CN" sz="2800">
                <a:solidFill>
                  <a:srgbClr val="0D0D0D"/>
                </a:solidFill>
                <a:latin typeface="宋体" panose="02010600030101010101" pitchFamily="2" charset="-122"/>
              </a:rPr>
              <a:t>2</a:t>
            </a:r>
            <a:r>
              <a:rPr lang="zh-CN" altLang="en-US" sz="2800" dirty="0">
                <a:solidFill>
                  <a:srgbClr val="0D0D0D"/>
                </a:solidFill>
                <a:latin typeface="宋体" panose="02010600030101010101" pitchFamily="2" charset="-122"/>
              </a:rPr>
              <a:t>）两个物理名词及实验前的调节：</a:t>
            </a:r>
            <a:endParaRPr lang="en-US" altLang="zh-CN" sz="2800">
              <a:solidFill>
                <a:srgbClr val="0D0D0D"/>
              </a:solidFill>
              <a:latin typeface="宋体" panose="02010600030101010101" pitchFamily="2" charset="-122"/>
            </a:endParaRPr>
          </a:p>
        </p:txBody>
      </p:sp>
      <p:sp>
        <p:nvSpPr>
          <p:cNvPr id="12293" name="Text Box 3"/>
          <p:cNvSpPr txBox="1"/>
          <p:nvPr/>
        </p:nvSpPr>
        <p:spPr>
          <a:xfrm>
            <a:off x="1331913" y="1485900"/>
            <a:ext cx="6119812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0000FF"/>
                </a:solidFill>
                <a:latin typeface="宋体" panose="02010600030101010101" pitchFamily="2" charset="-122"/>
              </a:rPr>
              <a:t>凸透镜、蜡烛、光屏、火柴、光具座</a:t>
            </a:r>
            <a:endParaRPr lang="zh-CN" altLang="en-US" sz="2800" dirty="0">
              <a:solidFill>
                <a:srgbClr val="0000FF"/>
              </a:solidFill>
              <a:latin typeface="宋体" panose="02010600030101010101" pitchFamily="2" charset="-122"/>
            </a:endParaRPr>
          </a:p>
        </p:txBody>
      </p:sp>
      <p:grpSp>
        <p:nvGrpSpPr>
          <p:cNvPr id="2" name="Group 6"/>
          <p:cNvGrpSpPr/>
          <p:nvPr/>
        </p:nvGrpSpPr>
        <p:grpSpPr>
          <a:xfrm>
            <a:off x="2432050" y="4689475"/>
            <a:ext cx="3606800" cy="563563"/>
            <a:chOff x="0" y="0"/>
            <a:chExt cx="2272" cy="355"/>
          </a:xfrm>
        </p:grpSpPr>
        <p:sp>
          <p:nvSpPr>
            <p:cNvPr id="15382" name="Rectangle 7"/>
            <p:cNvSpPr/>
            <p:nvPr/>
          </p:nvSpPr>
          <p:spPr>
            <a:xfrm>
              <a:off x="0" y="0"/>
              <a:ext cx="833" cy="34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zh-CN" altLang="en-US" dirty="0">
                  <a:latin typeface="Arial" panose="020B0604020202020204" pitchFamily="34" charset="0"/>
                </a:rPr>
                <a:t>物距</a:t>
              </a:r>
              <a:r>
                <a:rPr lang="zh-CN" altLang="en-US" sz="2400" dirty="0">
                  <a:latin typeface="Arial" panose="020B0604020202020204" pitchFamily="34" charset="0"/>
                </a:rPr>
                <a:t>（</a:t>
              </a:r>
              <a:r>
                <a:rPr lang="en-US" altLang="zh-CN" i="1">
                  <a:latin typeface="Arial" panose="020B0604020202020204" pitchFamily="34" charset="0"/>
                </a:rPr>
                <a:t>u</a:t>
              </a:r>
              <a:r>
                <a:rPr lang="zh-CN" altLang="en-US" sz="2400" dirty="0">
                  <a:latin typeface="Arial" panose="020B0604020202020204" pitchFamily="34" charset="0"/>
                </a:rPr>
                <a:t>）</a:t>
              </a:r>
              <a:endParaRPr lang="zh-CN" altLang="en-US" sz="2400" dirty="0">
                <a:latin typeface="Arial" panose="020B0604020202020204" pitchFamily="34" charset="0"/>
              </a:endParaRPr>
            </a:p>
          </p:txBody>
        </p:sp>
        <p:sp>
          <p:nvSpPr>
            <p:cNvPr id="15383" name="Rectangle 8"/>
            <p:cNvSpPr/>
            <p:nvPr/>
          </p:nvSpPr>
          <p:spPr>
            <a:xfrm>
              <a:off x="1439" y="12"/>
              <a:ext cx="833" cy="343"/>
            </a:xfrm>
            <a:prstGeom prst="rect">
              <a:avLst/>
            </a:prstGeom>
            <a:noFill/>
            <a:ln w="9525">
              <a:noFill/>
            </a:ln>
          </p:spPr>
          <p:txBody>
            <a:bodyPr lIns="0" tIns="0" rIns="0" bIns="0"/>
            <a:p>
              <a:pPr algn="just"/>
              <a:r>
                <a:rPr lang="zh-CN" altLang="en-US" dirty="0">
                  <a:latin typeface="Arial" panose="020B0604020202020204" pitchFamily="34" charset="0"/>
                </a:rPr>
                <a:t>像距</a:t>
              </a:r>
              <a:r>
                <a:rPr lang="zh-CN" altLang="en-US" sz="2400" dirty="0">
                  <a:latin typeface="Arial" panose="020B0604020202020204" pitchFamily="34" charset="0"/>
                </a:rPr>
                <a:t>（</a:t>
              </a:r>
              <a:r>
                <a:rPr lang="en-US" altLang="zh-CN" i="1">
                  <a:latin typeface="Arial" panose="020B0604020202020204" pitchFamily="34" charset="0"/>
                </a:rPr>
                <a:t>v</a:t>
              </a:r>
              <a:r>
                <a:rPr lang="zh-CN" altLang="en-US" sz="2400" dirty="0">
                  <a:latin typeface="Arial" panose="020B0604020202020204" pitchFamily="34" charset="0"/>
                </a:rPr>
                <a:t>）</a:t>
              </a:r>
              <a:endParaRPr lang="zh-CN" altLang="en-US" sz="2400" dirty="0">
                <a:latin typeface="Arial" panose="020B0604020202020204" pitchFamily="34" charset="0"/>
              </a:endParaRPr>
            </a:p>
          </p:txBody>
        </p:sp>
      </p:grpSp>
      <p:sp>
        <p:nvSpPr>
          <p:cNvPr id="12297" name="Line 9"/>
          <p:cNvSpPr/>
          <p:nvPr/>
        </p:nvSpPr>
        <p:spPr>
          <a:xfrm>
            <a:off x="1150938" y="3451225"/>
            <a:ext cx="6380162" cy="0"/>
          </a:xfrm>
          <a:prstGeom prst="line">
            <a:avLst/>
          </a:prstGeom>
          <a:ln w="19050" cap="flat" cmpd="sng">
            <a:solidFill>
              <a:srgbClr val="000000"/>
            </a:solidFill>
            <a:prstDash val="dash"/>
            <a:headEnd type="none" w="med" len="med"/>
            <a:tailEnd type="none" w="med" len="med"/>
          </a:ln>
        </p:spPr>
      </p:sp>
      <p:grpSp>
        <p:nvGrpSpPr>
          <p:cNvPr id="3" name="Group 10"/>
          <p:cNvGrpSpPr>
            <a:grpSpLocks noChangeAspect="1"/>
          </p:cNvGrpSpPr>
          <p:nvPr/>
        </p:nvGrpSpPr>
        <p:grpSpPr>
          <a:xfrm>
            <a:off x="900113" y="2925763"/>
            <a:ext cx="6832600" cy="2951162"/>
            <a:chOff x="0" y="0"/>
            <a:chExt cx="4304" cy="1859"/>
          </a:xfrm>
        </p:grpSpPr>
        <p:pic>
          <p:nvPicPr>
            <p:cNvPr id="15375" name="Picture 11"/>
            <p:cNvPicPr>
              <a:picLocks noChangeAspect="1"/>
            </p:cNvPicPr>
            <p:nvPr/>
          </p:nvPicPr>
          <p:blipFill>
            <a:blip r:embed="rId1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0" y="0"/>
              <a:ext cx="4304" cy="1859"/>
            </a:xfrm>
            <a:prstGeom prst="rect">
              <a:avLst/>
            </a:prstGeom>
            <a:noFill/>
            <a:ln w="9525">
              <a:noFill/>
            </a:ln>
          </p:spPr>
        </p:pic>
        <p:grpSp>
          <p:nvGrpSpPr>
            <p:cNvPr id="15376" name="Group 12"/>
            <p:cNvGrpSpPr>
              <a:grpSpLocks noChangeAspect="1"/>
            </p:cNvGrpSpPr>
            <p:nvPr/>
          </p:nvGrpSpPr>
          <p:grpSpPr>
            <a:xfrm flipH="1">
              <a:off x="453" y="176"/>
              <a:ext cx="111" cy="594"/>
              <a:chOff x="0" y="0"/>
              <a:chExt cx="426" cy="2551"/>
            </a:xfrm>
          </p:grpSpPr>
          <p:grpSp>
            <p:nvGrpSpPr>
              <p:cNvPr id="15377" name="Group 13"/>
              <p:cNvGrpSpPr>
                <a:grpSpLocks noChangeAspect="1"/>
              </p:cNvGrpSpPr>
              <p:nvPr/>
            </p:nvGrpSpPr>
            <p:grpSpPr>
              <a:xfrm>
                <a:off x="20" y="0"/>
                <a:ext cx="406" cy="1042"/>
                <a:chOff x="0" y="0"/>
                <a:chExt cx="811" cy="2081"/>
              </a:xfrm>
            </p:grpSpPr>
            <p:sp>
              <p:nvSpPr>
                <p:cNvPr id="15380" name="未知"/>
                <p:cNvSpPr>
                  <a:spLocks noChangeAspect="1"/>
                </p:cNvSpPr>
                <p:nvPr/>
              </p:nvSpPr>
              <p:spPr>
                <a:xfrm rot="5700000">
                  <a:off x="-635" y="635"/>
                  <a:ext cx="2081" cy="811"/>
                </a:xfrm>
                <a:custGeom>
                  <a:avLst/>
                  <a:gdLst>
                    <a:gd name="txL" fmla="*/ 0 w 8000"/>
                    <a:gd name="txT" fmla="*/ 0 h 3154"/>
                    <a:gd name="txR" fmla="*/ 8000 w 8000"/>
                    <a:gd name="txB" fmla="*/ 3154 h 3154"/>
                  </a:gdLst>
                  <a:ahLst/>
                  <a:cxnLst>
                    <a:cxn ang="0">
                      <a:pos x="8000" y="1577"/>
                    </a:cxn>
                    <a:cxn ang="0">
                      <a:pos x="7804" y="2300"/>
                    </a:cxn>
                    <a:cxn ang="0">
                      <a:pos x="7236" y="2853"/>
                    </a:cxn>
                    <a:cxn ang="0">
                      <a:pos x="6351" y="3118"/>
                    </a:cxn>
                    <a:cxn ang="0">
                      <a:pos x="5236" y="3071"/>
                    </a:cxn>
                    <a:cxn ang="0">
                      <a:pos x="4000" y="2777"/>
                    </a:cxn>
                    <a:cxn ang="0">
                      <a:pos x="2764" y="2366"/>
                    </a:cxn>
                    <a:cxn ang="0">
                      <a:pos x="1649" y="1977"/>
                    </a:cxn>
                    <a:cxn ang="0">
                      <a:pos x="764" y="1712"/>
                    </a:cxn>
                    <a:cxn ang="0">
                      <a:pos x="196" y="1595"/>
                    </a:cxn>
                    <a:cxn ang="0">
                      <a:pos x="0" y="1577"/>
                    </a:cxn>
                    <a:cxn ang="0">
                      <a:pos x="196" y="1559"/>
                    </a:cxn>
                    <a:cxn ang="0">
                      <a:pos x="764" y="1442"/>
                    </a:cxn>
                    <a:cxn ang="0">
                      <a:pos x="1649" y="1177"/>
                    </a:cxn>
                    <a:cxn ang="0">
                      <a:pos x="2764" y="788"/>
                    </a:cxn>
                    <a:cxn ang="0">
                      <a:pos x="4000" y="377"/>
                    </a:cxn>
                    <a:cxn ang="0">
                      <a:pos x="5236" y="83"/>
                    </a:cxn>
                    <a:cxn ang="0">
                      <a:pos x="6351" y="36"/>
                    </a:cxn>
                    <a:cxn ang="0">
                      <a:pos x="7236" y="301"/>
                    </a:cxn>
                    <a:cxn ang="0">
                      <a:pos x="7804" y="854"/>
                    </a:cxn>
                    <a:cxn ang="0">
                      <a:pos x="8000" y="1577"/>
                    </a:cxn>
                  </a:cxnLst>
                  <a:rect l="txL" t="txT" r="txR" b="txB"/>
                  <a:pathLst>
                    <a:path w="8000" h="3154">
                      <a:moveTo>
                        <a:pt x="8000" y="1577"/>
                      </a:moveTo>
                      <a:cubicBezTo>
                        <a:pt x="8000" y="1818"/>
                        <a:pt x="7931" y="2087"/>
                        <a:pt x="7804" y="2300"/>
                      </a:cubicBezTo>
                      <a:cubicBezTo>
                        <a:pt x="7677" y="2513"/>
                        <a:pt x="7478" y="2717"/>
                        <a:pt x="7236" y="2853"/>
                      </a:cubicBezTo>
                      <a:cubicBezTo>
                        <a:pt x="6994" y="2989"/>
                        <a:pt x="6684" y="3082"/>
                        <a:pt x="6351" y="3118"/>
                      </a:cubicBezTo>
                      <a:cubicBezTo>
                        <a:pt x="6018" y="3154"/>
                        <a:pt x="5628" y="3128"/>
                        <a:pt x="5236" y="3071"/>
                      </a:cubicBezTo>
                      <a:cubicBezTo>
                        <a:pt x="4844" y="3014"/>
                        <a:pt x="4412" y="2895"/>
                        <a:pt x="4000" y="2777"/>
                      </a:cubicBezTo>
                      <a:cubicBezTo>
                        <a:pt x="3588" y="2659"/>
                        <a:pt x="3156" y="2499"/>
                        <a:pt x="2764" y="2366"/>
                      </a:cubicBezTo>
                      <a:cubicBezTo>
                        <a:pt x="2372" y="2233"/>
                        <a:pt x="1982" y="2086"/>
                        <a:pt x="1649" y="1977"/>
                      </a:cubicBezTo>
                      <a:cubicBezTo>
                        <a:pt x="1316" y="1868"/>
                        <a:pt x="1006" y="1776"/>
                        <a:pt x="764" y="1712"/>
                      </a:cubicBezTo>
                      <a:cubicBezTo>
                        <a:pt x="522" y="1648"/>
                        <a:pt x="323" y="1617"/>
                        <a:pt x="196" y="1595"/>
                      </a:cubicBezTo>
                      <a:cubicBezTo>
                        <a:pt x="69" y="1573"/>
                        <a:pt x="0" y="1571"/>
                        <a:pt x="0" y="1577"/>
                      </a:cubicBezTo>
                      <a:cubicBezTo>
                        <a:pt x="0" y="1583"/>
                        <a:pt x="69" y="1581"/>
                        <a:pt x="196" y="1559"/>
                      </a:cubicBezTo>
                      <a:cubicBezTo>
                        <a:pt x="323" y="1537"/>
                        <a:pt x="522" y="1506"/>
                        <a:pt x="764" y="1442"/>
                      </a:cubicBezTo>
                      <a:cubicBezTo>
                        <a:pt x="1006" y="1378"/>
                        <a:pt x="1316" y="1286"/>
                        <a:pt x="1649" y="1177"/>
                      </a:cubicBezTo>
                      <a:cubicBezTo>
                        <a:pt x="1982" y="1068"/>
                        <a:pt x="2372" y="921"/>
                        <a:pt x="2764" y="788"/>
                      </a:cubicBezTo>
                      <a:cubicBezTo>
                        <a:pt x="3156" y="655"/>
                        <a:pt x="3588" y="495"/>
                        <a:pt x="4000" y="377"/>
                      </a:cubicBezTo>
                      <a:cubicBezTo>
                        <a:pt x="4412" y="259"/>
                        <a:pt x="4844" y="140"/>
                        <a:pt x="5236" y="83"/>
                      </a:cubicBezTo>
                      <a:cubicBezTo>
                        <a:pt x="5628" y="26"/>
                        <a:pt x="6018" y="0"/>
                        <a:pt x="6351" y="36"/>
                      </a:cubicBezTo>
                      <a:cubicBezTo>
                        <a:pt x="6684" y="72"/>
                        <a:pt x="6994" y="165"/>
                        <a:pt x="7236" y="301"/>
                      </a:cubicBezTo>
                      <a:cubicBezTo>
                        <a:pt x="7478" y="437"/>
                        <a:pt x="7677" y="641"/>
                        <a:pt x="7804" y="854"/>
                      </a:cubicBezTo>
                      <a:cubicBezTo>
                        <a:pt x="7931" y="1067"/>
                        <a:pt x="8000" y="1336"/>
                        <a:pt x="8000" y="157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EBF02E">
                        <a:alpha val="100000"/>
                      </a:srgbClr>
                    </a:gs>
                    <a:gs pos="100000">
                      <a:srgbClr val="FF9900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  <p:sp>
              <p:nvSpPr>
                <p:cNvPr id="15381" name="未知"/>
                <p:cNvSpPr>
                  <a:spLocks noChangeAspect="1"/>
                </p:cNvSpPr>
                <p:nvPr/>
              </p:nvSpPr>
              <p:spPr>
                <a:xfrm rot="5700000">
                  <a:off x="-156" y="1304"/>
                  <a:ext cx="1102" cy="430"/>
                </a:xfrm>
                <a:custGeom>
                  <a:avLst/>
                  <a:gdLst>
                    <a:gd name="txL" fmla="*/ 0 w 8000"/>
                    <a:gd name="txT" fmla="*/ 0 h 3154"/>
                    <a:gd name="txR" fmla="*/ 8000 w 8000"/>
                    <a:gd name="txB" fmla="*/ 3154 h 3154"/>
                  </a:gdLst>
                  <a:ahLst/>
                  <a:cxnLst>
                    <a:cxn ang="0">
                      <a:pos x="8000" y="1577"/>
                    </a:cxn>
                    <a:cxn ang="0">
                      <a:pos x="7804" y="2300"/>
                    </a:cxn>
                    <a:cxn ang="0">
                      <a:pos x="7236" y="2853"/>
                    </a:cxn>
                    <a:cxn ang="0">
                      <a:pos x="6351" y="3118"/>
                    </a:cxn>
                    <a:cxn ang="0">
                      <a:pos x="5236" y="3071"/>
                    </a:cxn>
                    <a:cxn ang="0">
                      <a:pos x="4000" y="2777"/>
                    </a:cxn>
                    <a:cxn ang="0">
                      <a:pos x="2764" y="2366"/>
                    </a:cxn>
                    <a:cxn ang="0">
                      <a:pos x="1649" y="1977"/>
                    </a:cxn>
                    <a:cxn ang="0">
                      <a:pos x="764" y="1712"/>
                    </a:cxn>
                    <a:cxn ang="0">
                      <a:pos x="196" y="1595"/>
                    </a:cxn>
                    <a:cxn ang="0">
                      <a:pos x="0" y="1577"/>
                    </a:cxn>
                    <a:cxn ang="0">
                      <a:pos x="196" y="1559"/>
                    </a:cxn>
                    <a:cxn ang="0">
                      <a:pos x="764" y="1442"/>
                    </a:cxn>
                    <a:cxn ang="0">
                      <a:pos x="1649" y="1177"/>
                    </a:cxn>
                    <a:cxn ang="0">
                      <a:pos x="2764" y="788"/>
                    </a:cxn>
                    <a:cxn ang="0">
                      <a:pos x="4000" y="377"/>
                    </a:cxn>
                    <a:cxn ang="0">
                      <a:pos x="5236" y="83"/>
                    </a:cxn>
                    <a:cxn ang="0">
                      <a:pos x="6351" y="36"/>
                    </a:cxn>
                    <a:cxn ang="0">
                      <a:pos x="7236" y="301"/>
                    </a:cxn>
                    <a:cxn ang="0">
                      <a:pos x="7804" y="854"/>
                    </a:cxn>
                    <a:cxn ang="0">
                      <a:pos x="8000" y="1577"/>
                    </a:cxn>
                  </a:cxnLst>
                  <a:rect l="txL" t="txT" r="txR" b="txB"/>
                  <a:pathLst>
                    <a:path w="8000" h="3154">
                      <a:moveTo>
                        <a:pt x="8000" y="1577"/>
                      </a:moveTo>
                      <a:cubicBezTo>
                        <a:pt x="8000" y="1818"/>
                        <a:pt x="7931" y="2087"/>
                        <a:pt x="7804" y="2300"/>
                      </a:cubicBezTo>
                      <a:cubicBezTo>
                        <a:pt x="7677" y="2513"/>
                        <a:pt x="7478" y="2717"/>
                        <a:pt x="7236" y="2853"/>
                      </a:cubicBezTo>
                      <a:cubicBezTo>
                        <a:pt x="6994" y="2989"/>
                        <a:pt x="6684" y="3082"/>
                        <a:pt x="6351" y="3118"/>
                      </a:cubicBezTo>
                      <a:cubicBezTo>
                        <a:pt x="6018" y="3154"/>
                        <a:pt x="5628" y="3128"/>
                        <a:pt x="5236" y="3071"/>
                      </a:cubicBezTo>
                      <a:cubicBezTo>
                        <a:pt x="4844" y="3014"/>
                        <a:pt x="4412" y="2895"/>
                        <a:pt x="4000" y="2777"/>
                      </a:cubicBezTo>
                      <a:cubicBezTo>
                        <a:pt x="3588" y="2659"/>
                        <a:pt x="3156" y="2499"/>
                        <a:pt x="2764" y="2366"/>
                      </a:cubicBezTo>
                      <a:cubicBezTo>
                        <a:pt x="2372" y="2233"/>
                        <a:pt x="1982" y="2086"/>
                        <a:pt x="1649" y="1977"/>
                      </a:cubicBezTo>
                      <a:cubicBezTo>
                        <a:pt x="1316" y="1868"/>
                        <a:pt x="1006" y="1776"/>
                        <a:pt x="764" y="1712"/>
                      </a:cubicBezTo>
                      <a:cubicBezTo>
                        <a:pt x="522" y="1648"/>
                        <a:pt x="323" y="1617"/>
                        <a:pt x="196" y="1595"/>
                      </a:cubicBezTo>
                      <a:cubicBezTo>
                        <a:pt x="69" y="1573"/>
                        <a:pt x="0" y="1571"/>
                        <a:pt x="0" y="1577"/>
                      </a:cubicBezTo>
                      <a:cubicBezTo>
                        <a:pt x="0" y="1583"/>
                        <a:pt x="69" y="1581"/>
                        <a:pt x="196" y="1559"/>
                      </a:cubicBezTo>
                      <a:cubicBezTo>
                        <a:pt x="323" y="1537"/>
                        <a:pt x="522" y="1506"/>
                        <a:pt x="764" y="1442"/>
                      </a:cubicBezTo>
                      <a:cubicBezTo>
                        <a:pt x="1006" y="1378"/>
                        <a:pt x="1316" y="1286"/>
                        <a:pt x="1649" y="1177"/>
                      </a:cubicBezTo>
                      <a:cubicBezTo>
                        <a:pt x="1982" y="1068"/>
                        <a:pt x="2372" y="921"/>
                        <a:pt x="2764" y="788"/>
                      </a:cubicBezTo>
                      <a:cubicBezTo>
                        <a:pt x="3156" y="655"/>
                        <a:pt x="3588" y="495"/>
                        <a:pt x="4000" y="377"/>
                      </a:cubicBezTo>
                      <a:cubicBezTo>
                        <a:pt x="4412" y="259"/>
                        <a:pt x="4844" y="140"/>
                        <a:pt x="5236" y="83"/>
                      </a:cubicBezTo>
                      <a:cubicBezTo>
                        <a:pt x="5628" y="26"/>
                        <a:pt x="6018" y="0"/>
                        <a:pt x="6351" y="36"/>
                      </a:cubicBezTo>
                      <a:cubicBezTo>
                        <a:pt x="6684" y="72"/>
                        <a:pt x="6994" y="165"/>
                        <a:pt x="7236" y="301"/>
                      </a:cubicBezTo>
                      <a:cubicBezTo>
                        <a:pt x="7478" y="437"/>
                        <a:pt x="7677" y="641"/>
                        <a:pt x="7804" y="854"/>
                      </a:cubicBezTo>
                      <a:cubicBezTo>
                        <a:pt x="7931" y="1067"/>
                        <a:pt x="8000" y="1336"/>
                        <a:pt x="8000" y="1577"/>
                      </a:cubicBezTo>
                      <a:close/>
                    </a:path>
                  </a:pathLst>
                </a:custGeom>
                <a:gradFill rotWithShape="0">
                  <a:gsLst>
                    <a:gs pos="0">
                      <a:srgbClr val="FF9900">
                        <a:alpha val="100000"/>
                      </a:srgbClr>
                    </a:gs>
                    <a:gs pos="100000">
                      <a:srgbClr val="993300">
                        <a:alpha val="100000"/>
                      </a:srgbClr>
                    </a:gs>
                  </a:gsLst>
                  <a:lin ang="5400000" scaled="1"/>
                  <a:tileRect/>
                </a:gradFill>
                <a:ln w="9525">
                  <a:noFill/>
                </a:ln>
              </p:spPr>
              <p:txBody>
                <a:bodyPr/>
                <a:p>
                  <a:endParaRPr lang="zh-CN" altLang="en-US"/>
                </a:p>
              </p:txBody>
            </p:sp>
          </p:grpSp>
          <p:sp>
            <p:nvSpPr>
              <p:cNvPr id="15378" name="Rectangle 16"/>
              <p:cNvSpPr>
                <a:spLocks noChangeAspect="1"/>
              </p:cNvSpPr>
              <p:nvPr/>
            </p:nvSpPr>
            <p:spPr>
              <a:xfrm>
                <a:off x="180" y="896"/>
                <a:ext cx="35" cy="242"/>
              </a:xfrm>
              <a:prstGeom prst="rect">
                <a:avLst/>
              </a:prstGeom>
              <a:gradFill rotWithShape="0">
                <a:gsLst>
                  <a:gs pos="0">
                    <a:srgbClr val="000000"/>
                  </a:gs>
                  <a:gs pos="100000">
                    <a:srgbClr val="FFFFCC"/>
                  </a:gs>
                </a:gsLst>
                <a:lin ang="5400000" scaled="1"/>
                <a:tileRect/>
              </a:gradFill>
              <a:ln w="1905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  <p:sp>
            <p:nvSpPr>
              <p:cNvPr id="15379" name="Rectangle 17"/>
              <p:cNvSpPr>
                <a:spLocks noChangeAspect="1"/>
              </p:cNvSpPr>
              <p:nvPr/>
            </p:nvSpPr>
            <p:spPr>
              <a:xfrm>
                <a:off x="0" y="1068"/>
                <a:ext cx="406" cy="1483"/>
              </a:xfrm>
              <a:prstGeom prst="rect">
                <a:avLst/>
              </a:prstGeom>
              <a:solidFill>
                <a:srgbClr val="FFFFE1"/>
              </a:solidFill>
              <a:ln w="19050" cap="flat" cmpd="sng">
                <a:solidFill>
                  <a:srgbClr val="000000"/>
                </a:solidFill>
                <a:prstDash val="solid"/>
                <a:miter/>
                <a:headEnd type="none" w="med" len="med"/>
                <a:tailEnd type="none" w="med" len="med"/>
              </a:ln>
            </p:spPr>
            <p:txBody>
              <a:bodyPr/>
              <a:p>
                <a:endParaRPr lang="zh-CN" altLang="en-US" dirty="0">
                  <a:latin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Group 18"/>
          <p:cNvGrpSpPr/>
          <p:nvPr/>
        </p:nvGrpSpPr>
        <p:grpSpPr>
          <a:xfrm>
            <a:off x="1717675" y="4637088"/>
            <a:ext cx="4654550" cy="549275"/>
            <a:chOff x="0" y="0"/>
            <a:chExt cx="2932" cy="346"/>
          </a:xfrm>
        </p:grpSpPr>
        <p:sp>
          <p:nvSpPr>
            <p:cNvPr id="15370" name="Line 19"/>
            <p:cNvSpPr/>
            <p:nvPr/>
          </p:nvSpPr>
          <p:spPr>
            <a:xfrm>
              <a:off x="0" y="10"/>
              <a:ext cx="0" cy="32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371" name="Line 20"/>
            <p:cNvSpPr/>
            <p:nvPr/>
          </p:nvSpPr>
          <p:spPr>
            <a:xfrm>
              <a:off x="1610" y="23"/>
              <a:ext cx="0" cy="32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372" name="Line 21"/>
            <p:cNvSpPr/>
            <p:nvPr/>
          </p:nvSpPr>
          <p:spPr>
            <a:xfrm>
              <a:off x="2" y="292"/>
              <a:ext cx="1606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stealth" w="med" len="lg"/>
              <a:tailEnd type="stealth" w="med" len="lg"/>
            </a:ln>
          </p:spPr>
        </p:sp>
        <p:sp>
          <p:nvSpPr>
            <p:cNvPr id="15373" name="Line 22"/>
            <p:cNvSpPr/>
            <p:nvPr/>
          </p:nvSpPr>
          <p:spPr>
            <a:xfrm>
              <a:off x="2932" y="0"/>
              <a:ext cx="0" cy="323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none" w="med" len="med"/>
              <a:tailEnd type="none" w="med" len="med"/>
            </a:ln>
          </p:spPr>
        </p:sp>
        <p:sp>
          <p:nvSpPr>
            <p:cNvPr id="15374" name="Line 23"/>
            <p:cNvSpPr/>
            <p:nvPr/>
          </p:nvSpPr>
          <p:spPr>
            <a:xfrm>
              <a:off x="1608" y="318"/>
              <a:ext cx="1324" cy="0"/>
            </a:xfrm>
            <a:prstGeom prst="line">
              <a:avLst/>
            </a:prstGeom>
            <a:ln w="19050" cap="flat" cmpd="sng">
              <a:solidFill>
                <a:srgbClr val="000000"/>
              </a:solidFill>
              <a:prstDash val="solid"/>
              <a:headEnd type="stealth" w="med" len="lg"/>
              <a:tailEnd type="stealth" w="med" len="lg"/>
            </a:ln>
          </p:spPr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290" grpId="0"/>
      <p:bldP spid="12291" grpId="0"/>
      <p:bldP spid="12292" grpId="0"/>
      <p:bldP spid="1229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3314" name="Text Box 3"/>
          <p:cNvSpPr txBox="1"/>
          <p:nvPr/>
        </p:nvSpPr>
        <p:spPr>
          <a:xfrm>
            <a:off x="1763713" y="981075"/>
            <a:ext cx="1655762" cy="4572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400" b="1" dirty="0">
                <a:solidFill>
                  <a:srgbClr val="0000FF"/>
                </a:solidFill>
                <a:latin typeface="Times New Roman" panose="02020603050405020304" pitchFamily="18" charset="0"/>
              </a:rPr>
              <a:t>实验步骤</a:t>
            </a:r>
            <a:endParaRPr lang="zh-CN" altLang="en-US" sz="2400" b="1" dirty="0">
              <a:solidFill>
                <a:srgbClr val="0000FF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315" name="Text Box 23"/>
          <p:cNvSpPr txBox="1"/>
          <p:nvPr/>
        </p:nvSpPr>
        <p:spPr>
          <a:xfrm>
            <a:off x="287338" y="1597025"/>
            <a:ext cx="8677275" cy="37496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altLang="en-US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①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组装实验装置，将烛焰中心、凸透镜中心和光屏中心调整到同一高度。</a:t>
            </a:r>
            <a:endParaRPr lang="zh-CN" altLang="en-US" sz="2400" b="1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②将凸透镜固定在光具座中间某刻度处，把蜡烛放在较远处，使物距</a:t>
            </a:r>
            <a:r>
              <a:rPr lang="en-US" altLang="zh-CN" sz="2400" b="1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2400" b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＞2</a:t>
            </a:r>
            <a:r>
              <a:rPr lang="en-US" altLang="zh-CN" sz="2400" b="1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，调整光屏到凸透镜的距离，使烛焰在光屏上成清晰的实像。观察实像的大小和正倒。记录物距</a:t>
            </a:r>
            <a:r>
              <a:rPr lang="en-US" altLang="zh-CN" sz="2400" b="1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和像距</a:t>
            </a:r>
            <a:r>
              <a:rPr lang="en-US" altLang="zh-CN" sz="2400" b="1" i="1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400" b="1" dirty="0">
                <a:solidFill>
                  <a:schemeClr val="accent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chemeClr val="accent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  <a:buClr>
                <a:schemeClr val="tx1"/>
              </a:buClr>
              <a:buFont typeface="Wingdings" panose="05000000000000000000" pitchFamily="2" charset="2"/>
              <a:buNone/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zh-CN" altLang="en-US" sz="24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③把蜡烛向凸透镜移近，改变物距</a:t>
            </a:r>
            <a:r>
              <a:rPr lang="en-US" altLang="zh-CN" sz="2400" b="1" i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zh-CN" altLang="en-US" sz="24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，仍使</a:t>
            </a:r>
            <a:r>
              <a:rPr lang="en-US" altLang="zh-C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u＞2</a:t>
            </a:r>
            <a:r>
              <a:rPr lang="en-US" altLang="zh-CN" sz="2400" b="1" i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4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，仿照步骤 ② 再做</a:t>
            </a:r>
            <a:r>
              <a:rPr lang="en-US" altLang="zh-CN" sz="2400" b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次实验，分别观察实像的大小和正倒。记录物距</a:t>
            </a:r>
            <a:r>
              <a:rPr lang="en-US" altLang="zh-CN" sz="2400" b="1" i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zh-CN" altLang="en-US" sz="24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和像距</a:t>
            </a:r>
            <a:r>
              <a:rPr lang="en-US" altLang="zh-CN" sz="2400" b="1" i="1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400" b="1" dirty="0">
                <a:solidFill>
                  <a:srgbClr val="FF006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FF0066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charRg st="0" end="3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charRg st="35" end="12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>
                                            <p:txEl>
                                              <p:charRg st="120" end="18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4" grpId="0" bldLvl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4338" name="Rectangle 2"/>
          <p:cNvSpPr/>
          <p:nvPr/>
        </p:nvSpPr>
        <p:spPr>
          <a:xfrm>
            <a:off x="323850" y="1196975"/>
            <a:ext cx="8677275" cy="4206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zh-CN" altLang="en-US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④把蜡烛向凸透镜移近，改变物距</a:t>
            </a:r>
            <a:r>
              <a:rPr lang="en-US" altLang="zh-CN" sz="2400" b="1" i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zh-CN" altLang="en-US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，使</a:t>
            </a:r>
            <a:r>
              <a:rPr lang="en-US" altLang="zh-CN" sz="2400" b="1" i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400" b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lang="en-US" altLang="zh-CN" sz="2400" b="1" i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2400" b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＜2</a:t>
            </a:r>
            <a:r>
              <a:rPr lang="en-US" altLang="zh-CN" sz="2400" b="1" i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，调整光屏到凸透镜的距离，使烛焰在光屏上成清晰的实像。观察实像的大小和正倒。记录物距</a:t>
            </a:r>
            <a:r>
              <a:rPr lang="en-US" altLang="zh-CN" sz="2400" b="1" i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zh-CN" altLang="en-US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和像距</a:t>
            </a:r>
            <a:r>
              <a:rPr lang="en-US" altLang="zh-CN" sz="2400" b="1" i="1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400" b="1" dirty="0">
                <a:solidFill>
                  <a:srgbClr val="3333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333333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⑤把蜡烛向凸透镜移近，改变物距</a:t>
            </a:r>
            <a:r>
              <a:rPr lang="en-US" altLang="zh-CN" sz="2400" b="1" i="1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zh-CN" altLang="en-US" sz="24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，使</a:t>
            </a:r>
            <a:r>
              <a:rPr lang="en-US" altLang="zh-CN" sz="2400" b="1" i="1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400" b="1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lang="en-US" altLang="zh-CN" sz="2400" b="1" i="1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2400" b="1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＜2</a:t>
            </a:r>
            <a:r>
              <a:rPr lang="en-US" altLang="zh-CN" sz="2400" b="1" i="1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4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，仿照步骤④ 再做</a:t>
            </a:r>
            <a:r>
              <a:rPr lang="en-US" altLang="zh-CN" sz="2400" b="1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4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次试验，分别观察实像的大小和正倒。记录物距</a:t>
            </a:r>
            <a:r>
              <a:rPr lang="en-US" altLang="zh-CN" sz="2400" b="1" i="1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zh-CN" altLang="en-US" sz="24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和像距</a:t>
            </a:r>
            <a:r>
              <a:rPr lang="en-US" altLang="zh-CN" sz="2400" b="1" i="1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400" b="1" dirty="0">
                <a:solidFill>
                  <a:srgbClr val="FF99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400" b="1" dirty="0">
              <a:solidFill>
                <a:srgbClr val="FF99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　　</a:t>
            </a:r>
            <a:r>
              <a:rPr lang="zh-CN" altLang="en-US" sz="2400" b="1" dirty="0">
                <a:solidFill>
                  <a:srgbClr val="0066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⑥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把蜡烛向凸透镜移近，改变物距</a:t>
            </a:r>
            <a:r>
              <a:rPr lang="en-US" altLang="zh-CN" sz="2400" b="1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，使</a:t>
            </a:r>
            <a:r>
              <a:rPr lang="en-US" altLang="zh-CN" sz="2400" b="1" i="1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2400" b="1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lang="en-US" altLang="zh-CN" sz="2400" b="1" i="1" err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zh-CN" altLang="en-US" sz="24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，在光屏上不能得到蜡烛的像，此时成虚像，应从光屏这侧向透镜里观察蜡烛的像，观察虚像的大小和正倒。</a:t>
            </a:r>
            <a:r>
              <a:rPr lang="zh-CN" altLang="en-US" sz="1600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endParaRPr lang="zh-CN" altLang="en-US" sz="1600" b="1" dirty="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charRg st="0" end="7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charRg st="75" end="13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>
                                            <p:txEl>
                                              <p:charRg st="139" end="2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Text Box 23"/>
          <p:cNvSpPr txBox="1"/>
          <p:nvPr/>
        </p:nvSpPr>
        <p:spPr>
          <a:xfrm>
            <a:off x="684213" y="3584575"/>
            <a:ext cx="7056437" cy="51911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dirty="0">
                <a:solidFill>
                  <a:srgbClr val="0D0D0D"/>
                </a:solidFill>
                <a:latin typeface="楷体_GB2312" pitchFamily="1" charset="-122"/>
              </a:rPr>
              <a:t>　　</a:t>
            </a:r>
            <a:endParaRPr lang="zh-CN" altLang="en-US" dirty="0">
              <a:solidFill>
                <a:srgbClr val="0D0D0D"/>
              </a:solidFill>
              <a:latin typeface="楷体_GB2312" pitchFamily="1" charset="-122"/>
            </a:endParaRPr>
          </a:p>
        </p:txBody>
      </p:sp>
      <p:sp>
        <p:nvSpPr>
          <p:cNvPr id="15363" name="Rectangle 3"/>
          <p:cNvSpPr/>
          <p:nvPr/>
        </p:nvSpPr>
        <p:spPr>
          <a:xfrm>
            <a:off x="1187450" y="1557338"/>
            <a:ext cx="3563938" cy="517525"/>
          </a:xfrm>
          <a:prstGeom prst="rect">
            <a:avLst/>
          </a:prstGeom>
          <a:noFill/>
          <a:ln w="9525">
            <a:noFill/>
          </a:ln>
        </p:spPr>
        <p:txBody>
          <a:bodyPr anchor="ctr">
            <a:spAutoFit/>
          </a:bodyPr>
          <a:p>
            <a:r>
              <a:rPr lang="zh-CN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凸透镜焦距</a:t>
            </a:r>
            <a:r>
              <a:rPr lang="en-US" altLang="zh-CN" sz="2800" i="1">
                <a:solidFill>
                  <a:srgbClr val="0000CC"/>
                </a:solidFill>
                <a:latin typeface="Arial" panose="020B0604020202020204" pitchFamily="34" charset="0"/>
              </a:rPr>
              <a:t>f</a:t>
            </a:r>
            <a:r>
              <a:rPr lang="zh-CN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＝      </a:t>
            </a:r>
            <a:r>
              <a:rPr lang="en-US" altLang="zh-CN" sz="2800">
                <a:solidFill>
                  <a:srgbClr val="0000CC"/>
                </a:solidFill>
                <a:latin typeface="Arial" panose="020B0604020202020204" pitchFamily="34" charset="0"/>
              </a:rPr>
              <a:t>cm</a:t>
            </a:r>
            <a:endParaRPr lang="en-US" altLang="zh-CN" sz="28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18436" name="表格 18435"/>
          <p:cNvGraphicFramePr/>
          <p:nvPr/>
        </p:nvGraphicFramePr>
        <p:xfrm>
          <a:off x="1117600" y="2312988"/>
          <a:ext cx="7667625" cy="3708400"/>
        </p:xfrm>
        <a:graphic>
          <a:graphicData uri="http://schemas.openxmlformats.org/drawingml/2006/table">
            <a:tbl>
              <a:tblPr/>
              <a:tblGrid>
                <a:gridCol w="1600200"/>
                <a:gridCol w="1066800"/>
                <a:gridCol w="1266825"/>
                <a:gridCol w="1333500"/>
                <a:gridCol w="1204913"/>
                <a:gridCol w="1195387"/>
              </a:tblGrid>
              <a:tr h="484188"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物距与焦距的关系</a:t>
                      </a:r>
                      <a:endParaRPr lang="zh-CN" altLang="en-US" sz="1800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物距</a:t>
                      </a:r>
                      <a:r>
                        <a:rPr lang="en-US" altLang="zh-CN" sz="1800" b="1" i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u</a:t>
                      </a:r>
                      <a:r>
                        <a:rPr lang="en-US" altLang="zh-CN" sz="1800" b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/cm</a:t>
                      </a:r>
                      <a:endParaRPr lang="en-US" altLang="zh-CN" sz="1800" b="1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 gridSpan="3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像的性质</a:t>
                      </a:r>
                      <a:endParaRPr lang="zh-CN" altLang="en-US" sz="1800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 hMerge="1">
                  <a:tcPr>
                    <a:lnT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像距</a:t>
                      </a:r>
                      <a:r>
                        <a:rPr lang="en-US" altLang="zh-CN" sz="1800" b="1" i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v</a:t>
                      </a:r>
                      <a:r>
                        <a:rPr lang="en-US" altLang="zh-CN" sz="1800" b="1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/cm</a:t>
                      </a:r>
                      <a:endParaRPr lang="en-US" altLang="zh-CN" sz="1800" b="1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</a:tr>
              <a:tr h="762000">
                <a:tc vMerge="1">
                  <a:tcPr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vMerge="1">
                  <a:tcPr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虚实</a:t>
                      </a:r>
                      <a:endParaRPr lang="zh-CN" altLang="en-US" sz="1800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大小</a:t>
                      </a:r>
                      <a:endParaRPr lang="zh-CN" altLang="en-US" sz="1800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zh-CN" altLang="en-US" sz="1800" b="1" dirty="0">
                          <a:latin typeface="黑体" panose="02010609060101010101" pitchFamily="2" charset="-122"/>
                          <a:ea typeface="黑体" panose="02010609060101010101" pitchFamily="2" charset="-122"/>
                        </a:rPr>
                        <a:t>正倒</a:t>
                      </a:r>
                      <a:endParaRPr lang="zh-CN" altLang="en-US" sz="1800" b="1" dirty="0">
                        <a:latin typeface="黑体" panose="02010609060101010101" pitchFamily="2" charset="-122"/>
                        <a:ea typeface="黑体" panose="02010609060101010101" pitchFamily="2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F9900"/>
                    </a:solidFill>
                  </a:tcPr>
                </a:tc>
                <a:tc vMerge="1">
                  <a:tcPr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</a:tr>
              <a:tr h="48577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en-US" altLang="zh-CN" sz="1800" b="1"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577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en-US" altLang="zh-CN" sz="1800" b="1"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484187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en-US" altLang="zh-CN" sz="1800" b="1"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1650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en-US" altLang="zh-CN" sz="1800" b="1"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504825"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r>
                        <a:rPr lang="en-US" altLang="zh-CN" sz="1800" b="1">
                          <a:latin typeface="Arial" panose="020B0604020202020204" pitchFamily="34" charset="0"/>
                          <a:ea typeface="楷体_GB2312" pitchFamily="1" charset="-122"/>
                        </a:rPr>
                        <a:t>……</a:t>
                      </a:r>
                      <a:endParaRPr lang="en-US" altLang="zh-CN" sz="1800" b="1"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>
                    <a:lnL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 algn="ctr">
                        <a:spcBef>
                          <a:spcPct val="0"/>
                        </a:spcBef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342900" lvl="0" indent="-3429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24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2pPr>
                      <a:lvl3pPr marL="1143000" lvl="2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0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3pPr>
                      <a:lvl4pPr marL="1600200" lvl="3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–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4pPr>
                      <a:lvl5pPr marL="2057400" lvl="4" indent="-22860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1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5pPr>
                    </a:lstStyle>
                    <a:p>
                      <a:pPr marL="0" lvl="0" indent="0">
                        <a:buClrTx/>
                        <a:buSzPct val="100000"/>
                        <a:buFont typeface="Wingdings" panose="05000000000000000000" pitchFamily="2" charset="2"/>
                        <a:buNone/>
                      </a:pPr>
                      <a:endParaRPr lang="zh-CN" altLang="zh-CN" sz="1800" b="1" dirty="0">
                        <a:solidFill>
                          <a:schemeClr val="tx1"/>
                        </a:solidFill>
                        <a:latin typeface="黑体" panose="02010609060101010101" pitchFamily="2" charset="-122"/>
                        <a:ea typeface="楷体_GB2312" pitchFamily="1" charset="-122"/>
                      </a:endParaRPr>
                    </a:p>
                  </a:txBody>
                  <a:tcPr anchor="ctr">
                    <a:lnL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R>
                    <a:lnT w="12700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rgbClr val="3D8F95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18489" name="Rectangle 57"/>
          <p:cNvSpPr/>
          <p:nvPr/>
        </p:nvSpPr>
        <p:spPr>
          <a:xfrm>
            <a:off x="1619250" y="909638"/>
            <a:ext cx="2736850" cy="517525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</a:rPr>
              <a:t>探究实验记录表</a:t>
            </a:r>
            <a:endParaRPr lang="zh-CN" altLang="en-US" sz="2800" dirty="0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6386" name="Text Box 3"/>
          <p:cNvSpPr txBox="1"/>
          <p:nvPr/>
        </p:nvSpPr>
        <p:spPr>
          <a:xfrm>
            <a:off x="611188" y="1485900"/>
            <a:ext cx="6697662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0D0D0D"/>
                </a:solidFill>
                <a:latin typeface="Times New Roman" panose="02020603050405020304" pitchFamily="18" charset="0"/>
              </a:rPr>
              <a:t>分析表中的记录，找出凸透镜成像的规律</a:t>
            </a:r>
            <a:endParaRPr lang="zh-CN" altLang="en-US" sz="2800" dirty="0">
              <a:solidFill>
                <a:srgbClr val="0D0D0D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87" name="Text Box 3"/>
          <p:cNvSpPr txBox="1"/>
          <p:nvPr/>
        </p:nvSpPr>
        <p:spPr>
          <a:xfrm>
            <a:off x="1258888" y="3068638"/>
            <a:ext cx="5616575" cy="9874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zh-CN" sz="2800" i="1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altLang="zh-CN" sz="2800" i="1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280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＞</a:t>
            </a:r>
            <a:r>
              <a:rPr lang="en-US" altLang="zh-CN" sz="2800" i="1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800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时成实像，</a:t>
            </a:r>
            <a:r>
              <a:rPr lang="en-US" altLang="zh-CN" sz="2800" i="1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en-US" altLang="zh-CN" sz="2800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lang="en-US" altLang="zh-CN" sz="2800" i="1" err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altLang="zh-CN" sz="2800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时成虚像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。</a:t>
            </a:r>
            <a:endParaRPr lang="zh-CN" altLang="en-US" sz="2800" dirty="0">
              <a:solidFill>
                <a:schemeClr val="tx2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80000"/>
              </a:lnSpc>
              <a:spcBef>
                <a:spcPct val="50000"/>
              </a:spcBef>
            </a:pPr>
            <a:r>
              <a:rPr lang="en-US" altLang="zh-CN" sz="28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一倍焦距点分虚实 </a:t>
            </a:r>
            <a:r>
              <a:rPr lang="en-US" altLang="zh-CN" sz="280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altLang="zh-CN" sz="2800">
              <a:solidFill>
                <a:schemeClr val="tx2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388" name="Text Box 3"/>
          <p:cNvSpPr txBox="1"/>
          <p:nvPr/>
        </p:nvSpPr>
        <p:spPr>
          <a:xfrm>
            <a:off x="539750" y="1844675"/>
            <a:ext cx="8353425" cy="1692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r>
              <a:rPr lang="zh-CN" altLang="en-US" sz="28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）像的</a:t>
            </a:r>
            <a:r>
              <a:rPr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虚实</a:t>
            </a:r>
            <a:r>
              <a:rPr lang="zh-CN" altLang="en-US" sz="28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zh-CN" altLang="en-US" sz="2800" dirty="0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　凸透镜在什么条件下成实像？在什么条件下成虚像？</a:t>
            </a:r>
            <a:endParaRPr lang="zh-CN" altLang="en-US" sz="2800" dirty="0">
              <a:solidFill>
                <a:srgbClr val="0D0D0D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9461" name="Text Box 3"/>
          <p:cNvSpPr txBox="1"/>
          <p:nvPr/>
        </p:nvSpPr>
        <p:spPr>
          <a:xfrm>
            <a:off x="1620838" y="909638"/>
            <a:ext cx="2016125" cy="519112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0066CC"/>
                </a:solidFill>
                <a:latin typeface="Times New Roman" panose="02020603050405020304" pitchFamily="18" charset="0"/>
              </a:rPr>
              <a:t>分析与论证</a:t>
            </a:r>
            <a:endParaRPr lang="zh-CN" altLang="en-US" sz="2800" dirty="0">
              <a:solidFill>
                <a:srgbClr val="0066CC"/>
              </a:solidFill>
              <a:latin typeface="Times New Roman" panose="02020603050405020304" pitchFamily="18" charset="0"/>
            </a:endParaRPr>
          </a:p>
        </p:txBody>
      </p:sp>
      <p:sp>
        <p:nvSpPr>
          <p:cNvPr id="16390" name="Text Box 3"/>
          <p:cNvSpPr txBox="1"/>
          <p:nvPr/>
        </p:nvSpPr>
        <p:spPr>
          <a:xfrm>
            <a:off x="755650" y="3933825"/>
            <a:ext cx="8353425" cy="16906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（</a:t>
            </a:r>
            <a:r>
              <a:rPr lang="en-US" altLang="zh-CN" sz="280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zh-CN" altLang="en-US" sz="28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）像的</a:t>
            </a:r>
            <a:r>
              <a:rPr lang="zh-CN" altLang="en-US" sz="2800" b="1" dirty="0">
                <a:solidFill>
                  <a:srgbClr val="0000CC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大小</a:t>
            </a:r>
            <a:r>
              <a:rPr lang="zh-CN" altLang="en-US" sz="28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：</a:t>
            </a:r>
            <a:endParaRPr lang="zh-CN" altLang="en-US" sz="2800" dirty="0">
              <a:solidFill>
                <a:srgbClr val="0D0D0D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rgbClr val="0D0D0D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</a:t>
            </a:r>
            <a:r>
              <a:rPr lang="zh-CN" altLang="en-US" sz="2800" dirty="0">
                <a:solidFill>
                  <a:srgbClr val="33CC33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　凸透镜在什么条件下成缩小的实像？在什么条件下成放大的实像？有没有缩小的虚像？</a:t>
            </a:r>
            <a:endParaRPr lang="zh-CN" altLang="en-US" sz="2800" dirty="0">
              <a:solidFill>
                <a:srgbClr val="33CC33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16391" name="Text Box 7"/>
          <p:cNvSpPr txBox="1"/>
          <p:nvPr/>
        </p:nvSpPr>
        <p:spPr>
          <a:xfrm>
            <a:off x="1042988" y="5589588"/>
            <a:ext cx="5329237" cy="1158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en-US" altLang="zh-CN" sz="2800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＞</a:t>
            </a:r>
            <a:r>
              <a:rPr lang="en-US" altLang="zh-CN" sz="2800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时，得到缩小实像；    </a:t>
            </a:r>
            <a:endParaRPr lang="zh-CN" altLang="en-US" sz="2800" dirty="0">
              <a:solidFill>
                <a:srgbClr val="CC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　</a:t>
            </a:r>
            <a:r>
              <a:rPr lang="en-US" altLang="zh-CN" sz="2800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u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＜</a:t>
            </a:r>
            <a:r>
              <a:rPr lang="en-US" altLang="zh-CN" sz="2800" i="1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v</a:t>
            </a:r>
            <a:r>
              <a:rPr lang="zh-CN" altLang="en-US" sz="2800" dirty="0">
                <a:solidFill>
                  <a:srgbClr val="CC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时，得到放大实像。</a:t>
            </a:r>
            <a:endParaRPr lang="zh-CN" altLang="en-US" sz="2800" dirty="0">
              <a:solidFill>
                <a:srgbClr val="CC0000"/>
              </a:solidFill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386" grpId="0"/>
      <p:bldP spid="16387" grpId="0"/>
      <p:bldP spid="16388" grpId="0"/>
      <p:bldP spid="16390" grpId="0"/>
      <p:bldP spid="16391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7410" name="Text Box 2"/>
          <p:cNvSpPr txBox="1"/>
          <p:nvPr/>
        </p:nvSpPr>
        <p:spPr>
          <a:xfrm>
            <a:off x="1476375" y="1052513"/>
            <a:ext cx="6985000" cy="11588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rgbClr val="CC0000"/>
                </a:solidFill>
                <a:latin typeface="Arial" panose="020B0604020202020204" pitchFamily="34" charset="0"/>
              </a:rPr>
              <a:t>当</a:t>
            </a:r>
            <a:r>
              <a:rPr lang="en-US" altLang="zh-CN" sz="2800" i="1">
                <a:solidFill>
                  <a:srgbClr val="CC0000"/>
                </a:solidFill>
                <a:latin typeface="Arial" panose="020B0604020202020204" pitchFamily="34" charset="0"/>
              </a:rPr>
              <a:t>u</a:t>
            </a:r>
            <a:r>
              <a:rPr lang="zh-CN" altLang="en-US" sz="2800" dirty="0">
                <a:solidFill>
                  <a:srgbClr val="CC0000"/>
                </a:solidFill>
                <a:latin typeface="Arial" panose="020B0604020202020204" pitchFamily="34" charset="0"/>
              </a:rPr>
              <a:t>＝</a:t>
            </a:r>
            <a:r>
              <a:rPr lang="en-US" altLang="zh-CN" sz="2800" i="1">
                <a:solidFill>
                  <a:srgbClr val="CC0000"/>
                </a:solidFill>
                <a:latin typeface="Arial" panose="020B0604020202020204" pitchFamily="34" charset="0"/>
              </a:rPr>
              <a:t>v</a:t>
            </a:r>
            <a:r>
              <a:rPr lang="zh-CN" altLang="en-US" sz="2800" dirty="0">
                <a:solidFill>
                  <a:srgbClr val="CC0000"/>
                </a:solidFill>
                <a:latin typeface="Arial" panose="020B0604020202020204" pitchFamily="34" charset="0"/>
              </a:rPr>
              <a:t>＝</a:t>
            </a:r>
            <a:r>
              <a:rPr lang="en-US" altLang="zh-CN" sz="2800">
                <a:solidFill>
                  <a:srgbClr val="CC0000"/>
                </a:solidFill>
                <a:latin typeface="Arial" panose="020B0604020202020204" pitchFamily="34" charset="0"/>
              </a:rPr>
              <a:t>2</a:t>
            </a:r>
            <a:r>
              <a:rPr lang="en-US" altLang="zh-CN" sz="2800" i="1">
                <a:solidFill>
                  <a:srgbClr val="CC0000"/>
                </a:solidFill>
                <a:latin typeface="Arial" panose="020B0604020202020204" pitchFamily="34" charset="0"/>
              </a:rPr>
              <a:t>f </a:t>
            </a:r>
            <a:r>
              <a:rPr lang="zh-CN" altLang="en-US" sz="2800" dirty="0">
                <a:solidFill>
                  <a:srgbClr val="CC0000"/>
                </a:solidFill>
                <a:latin typeface="Arial" panose="020B0604020202020204" pitchFamily="34" charset="0"/>
              </a:rPr>
              <a:t>时成等大的实像。</a:t>
            </a:r>
            <a:endParaRPr lang="zh-CN" altLang="en-US" sz="2800" dirty="0">
              <a:solidFill>
                <a:srgbClr val="CC0000"/>
              </a:solidFill>
              <a:latin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chemeClr val="tx2"/>
                </a:solidFill>
                <a:latin typeface="Arial" panose="020B0604020202020204" pitchFamily="34" charset="0"/>
              </a:rPr>
              <a:t>二倍焦距点分大小。（没有缩小的虚像。 ）</a:t>
            </a:r>
            <a:endParaRPr lang="zh-CN" altLang="en-US" sz="2800" dirty="0">
              <a:solidFill>
                <a:schemeClr val="tx2"/>
              </a:solidFill>
              <a:latin typeface="Arial" panose="020B0604020202020204" pitchFamily="34" charset="0"/>
            </a:endParaRPr>
          </a:p>
        </p:txBody>
      </p:sp>
      <p:sp>
        <p:nvSpPr>
          <p:cNvPr id="17411" name="Text Box 3"/>
          <p:cNvSpPr txBox="1"/>
          <p:nvPr/>
        </p:nvSpPr>
        <p:spPr>
          <a:xfrm>
            <a:off x="466725" y="2205038"/>
            <a:ext cx="8353425" cy="1692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rgbClr val="0D0D0D"/>
                </a:solidFill>
                <a:latin typeface="Arial" panose="020B0604020202020204" pitchFamily="34" charset="0"/>
              </a:rPr>
              <a:t>（</a:t>
            </a:r>
            <a:r>
              <a:rPr lang="en-US" altLang="zh-CN" sz="2800">
                <a:solidFill>
                  <a:srgbClr val="0D0D0D"/>
                </a:solidFill>
                <a:latin typeface="Arial" panose="020B0604020202020204" pitchFamily="34" charset="0"/>
              </a:rPr>
              <a:t>3</a:t>
            </a:r>
            <a:r>
              <a:rPr lang="zh-CN" altLang="en-US" sz="2800" dirty="0">
                <a:solidFill>
                  <a:srgbClr val="0D0D0D"/>
                </a:solidFill>
                <a:latin typeface="Arial" panose="020B0604020202020204" pitchFamily="34" charset="0"/>
              </a:rPr>
              <a:t>）</a:t>
            </a:r>
            <a:r>
              <a:rPr lang="zh-CN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像的正倒：</a:t>
            </a:r>
            <a:endParaRPr lang="zh-CN" altLang="en-US" sz="2800" dirty="0">
              <a:solidFill>
                <a:srgbClr val="0000CC"/>
              </a:solidFill>
              <a:latin typeface="Arial" panose="020B0604020202020204" pitchFamily="34" charset="0"/>
            </a:endParaRPr>
          </a:p>
          <a:p>
            <a:pPr>
              <a:lnSpc>
                <a:spcPct val="125000"/>
              </a:lnSpc>
            </a:pPr>
            <a:r>
              <a:rPr lang="zh-CN" altLang="en-US" sz="2800" dirty="0">
                <a:solidFill>
                  <a:srgbClr val="0000CC"/>
                </a:solidFill>
                <a:latin typeface="Arial" panose="020B0604020202020204" pitchFamily="34" charset="0"/>
              </a:rPr>
              <a:t>　　凸透镜在什么条件下成正立的像？在什么条件下成倒立的像？</a:t>
            </a:r>
            <a:endParaRPr lang="en-US" altLang="zh-CN" sz="2800">
              <a:solidFill>
                <a:srgbClr val="0000CC"/>
              </a:solidFill>
              <a:latin typeface="Arial" panose="020B0604020202020204" pitchFamily="34" charset="0"/>
            </a:endParaRPr>
          </a:p>
        </p:txBody>
      </p:sp>
      <p:sp>
        <p:nvSpPr>
          <p:cNvPr id="17412" name="Text Box 3"/>
          <p:cNvSpPr txBox="1"/>
          <p:nvPr/>
        </p:nvSpPr>
        <p:spPr>
          <a:xfrm>
            <a:off x="2916238" y="3357563"/>
            <a:ext cx="5327650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i="1" err="1">
                <a:solidFill>
                  <a:srgbClr val="CC0000"/>
                </a:solidFill>
                <a:latin typeface="Arial" panose="020B0604020202020204" pitchFamily="34" charset="0"/>
              </a:rPr>
              <a:t>u</a:t>
            </a:r>
            <a:r>
              <a:rPr lang="en-US" altLang="zh-CN" sz="2800" err="1">
                <a:solidFill>
                  <a:srgbClr val="CC0000"/>
                </a:solidFill>
                <a:latin typeface="Arial" panose="020B0604020202020204" pitchFamily="34" charset="0"/>
              </a:rPr>
              <a:t>＞</a:t>
            </a:r>
            <a:r>
              <a:rPr lang="en-US" altLang="zh-CN" sz="2800" i="1" err="1">
                <a:solidFill>
                  <a:srgbClr val="CC0000"/>
                </a:solidFill>
                <a:latin typeface="Arial" panose="020B0604020202020204" pitchFamily="34" charset="0"/>
              </a:rPr>
              <a:t>f</a:t>
            </a:r>
            <a:r>
              <a:rPr lang="en-US" altLang="zh-CN" sz="2800" i="1">
                <a:solidFill>
                  <a:srgbClr val="CC0000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dirty="0">
                <a:solidFill>
                  <a:srgbClr val="CC0000"/>
                </a:solidFill>
                <a:latin typeface="Arial" panose="020B0604020202020204" pitchFamily="34" charset="0"/>
              </a:rPr>
              <a:t>时成实像，是倒立的；</a:t>
            </a:r>
            <a:endParaRPr lang="en-US" altLang="zh-CN" sz="280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7413" name="Rectangle 5"/>
          <p:cNvSpPr/>
          <p:nvPr/>
        </p:nvSpPr>
        <p:spPr>
          <a:xfrm>
            <a:off x="2916238" y="3789363"/>
            <a:ext cx="4535487" cy="5191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en-US" altLang="zh-CN" sz="2800" i="1" err="1">
                <a:solidFill>
                  <a:srgbClr val="CC0000"/>
                </a:solidFill>
                <a:latin typeface="Arial" panose="020B0604020202020204" pitchFamily="34" charset="0"/>
              </a:rPr>
              <a:t>u</a:t>
            </a:r>
            <a:r>
              <a:rPr lang="en-US" altLang="zh-CN" sz="2800" err="1">
                <a:solidFill>
                  <a:srgbClr val="CC0000"/>
                </a:solidFill>
                <a:latin typeface="Arial" panose="020B0604020202020204" pitchFamily="34" charset="0"/>
              </a:rPr>
              <a:t>＜</a:t>
            </a:r>
            <a:r>
              <a:rPr lang="en-US" altLang="zh-CN" sz="2800" i="1" err="1">
                <a:solidFill>
                  <a:srgbClr val="CC0000"/>
                </a:solidFill>
                <a:latin typeface="Arial" panose="020B0604020202020204" pitchFamily="34" charset="0"/>
              </a:rPr>
              <a:t>f</a:t>
            </a:r>
            <a:r>
              <a:rPr lang="en-US" altLang="zh-CN" sz="2800" i="1">
                <a:solidFill>
                  <a:srgbClr val="CC0000"/>
                </a:solidFill>
                <a:latin typeface="Arial" panose="020B0604020202020204" pitchFamily="34" charset="0"/>
              </a:rPr>
              <a:t> </a:t>
            </a:r>
            <a:r>
              <a:rPr lang="zh-CN" altLang="en-US" sz="2800" dirty="0">
                <a:solidFill>
                  <a:srgbClr val="CC0000"/>
                </a:solidFill>
                <a:latin typeface="Arial" panose="020B0604020202020204" pitchFamily="34" charset="0"/>
              </a:rPr>
              <a:t>时成虚像，是正立的。</a:t>
            </a:r>
            <a:endParaRPr lang="zh-CN" altLang="en-US" sz="2800" dirty="0">
              <a:solidFill>
                <a:srgbClr val="CC0000"/>
              </a:solidFill>
              <a:latin typeface="Arial" panose="020B0604020202020204" pitchFamily="34" charset="0"/>
            </a:endParaRPr>
          </a:p>
        </p:txBody>
      </p:sp>
      <p:sp>
        <p:nvSpPr>
          <p:cNvPr id="17414" name="Text Box 3"/>
          <p:cNvSpPr txBox="1"/>
          <p:nvPr/>
        </p:nvSpPr>
        <p:spPr>
          <a:xfrm>
            <a:off x="682625" y="4510088"/>
            <a:ext cx="8353425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solidFill>
                  <a:srgbClr val="FF0066"/>
                </a:solidFill>
                <a:latin typeface="宋体" panose="02010600030101010101" pitchFamily="2" charset="-122"/>
              </a:rPr>
              <a:t>当物距“很远”时，相距近似等于焦距。</a:t>
            </a:r>
            <a:endParaRPr lang="zh-CN" altLang="en-US" sz="2800" dirty="0">
              <a:solidFill>
                <a:srgbClr val="FF0066"/>
              </a:solidFill>
              <a:latin typeface="宋体" panose="02010600030101010101" pitchFamily="2" charset="-122"/>
            </a:endParaRPr>
          </a:p>
        </p:txBody>
      </p:sp>
      <p:sp>
        <p:nvSpPr>
          <p:cNvPr id="17415" name="Text Box 3"/>
          <p:cNvSpPr txBox="1"/>
          <p:nvPr/>
        </p:nvSpPr>
        <p:spPr>
          <a:xfrm>
            <a:off x="2124075" y="5086350"/>
            <a:ext cx="5472113" cy="1157288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sz="2800" b="1" dirty="0">
                <a:solidFill>
                  <a:srgbClr val="FF0066"/>
                </a:solidFill>
                <a:latin typeface="宋体" panose="02010600030101010101" pitchFamily="2" charset="-122"/>
              </a:rPr>
              <a:t>重要应用：</a:t>
            </a:r>
            <a:r>
              <a:rPr lang="zh-CN" altLang="en-US" sz="2800" b="1" dirty="0">
                <a:solidFill>
                  <a:srgbClr val="33CC33"/>
                </a:solidFill>
                <a:latin typeface="宋体" panose="02010600030101010101" pitchFamily="2" charset="-122"/>
              </a:rPr>
              <a:t>远物成像粗测焦距。</a:t>
            </a:r>
            <a:endParaRPr lang="zh-CN" altLang="en-US" sz="2800" b="1" dirty="0">
              <a:solidFill>
                <a:srgbClr val="33CC33"/>
              </a:solidFill>
              <a:latin typeface="宋体" panose="02010600030101010101" pitchFamily="2" charset="-122"/>
            </a:endParaRPr>
          </a:p>
          <a:p>
            <a:pPr>
              <a:lnSpc>
                <a:spcPct val="125000"/>
              </a:lnSpc>
            </a:pPr>
            <a:r>
              <a:rPr lang="zh-CN" altLang="en-US" sz="2800" b="1" dirty="0">
                <a:solidFill>
                  <a:srgbClr val="33CC33"/>
                </a:solidFill>
                <a:latin typeface="宋体" panose="02010600030101010101" pitchFamily="2" charset="-122"/>
              </a:rPr>
              <a:t>        “傻瓜相机”成像原理。</a:t>
            </a:r>
            <a:endParaRPr lang="zh-CN" altLang="en-US" sz="2800" b="1" dirty="0">
              <a:solidFill>
                <a:srgbClr val="33CC33"/>
              </a:solidFill>
              <a:latin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410" grpId="0"/>
      <p:bldP spid="17411" grpId="0"/>
      <p:bldP spid="17412" grpId="0"/>
      <p:bldP spid="17413" grpId="0"/>
      <p:bldP spid="17414" grpId="0"/>
      <p:bldP spid="1741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8434" name="Text Box 3"/>
          <p:cNvSpPr txBox="1"/>
          <p:nvPr/>
        </p:nvSpPr>
        <p:spPr>
          <a:xfrm>
            <a:off x="539750" y="1577975"/>
            <a:ext cx="5761038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>
                <a:solidFill>
                  <a:srgbClr val="0066CC"/>
                </a:solidFill>
                <a:latin typeface="楷体_GB2312" pitchFamily="1" charset="-122"/>
              </a:rPr>
              <a:t>1</a:t>
            </a:r>
            <a:r>
              <a:rPr lang="zh-CN" altLang="en-US" sz="2800" dirty="0">
                <a:solidFill>
                  <a:srgbClr val="0066CC"/>
                </a:solidFill>
                <a:latin typeface="Arial" panose="020B0604020202020204" pitchFamily="34" charset="0"/>
              </a:rPr>
              <a:t>．</a:t>
            </a:r>
            <a:r>
              <a:rPr lang="zh-CN" altLang="en-US" sz="2800" dirty="0">
                <a:solidFill>
                  <a:srgbClr val="0066CC"/>
                </a:solidFill>
                <a:latin typeface="宋体" panose="02010600030101010101" pitchFamily="2" charset="-122"/>
              </a:rPr>
              <a:t>照相机是根据什么原理工作的？</a:t>
            </a:r>
            <a:endParaRPr lang="en-US" altLang="zh-CN" sz="2800">
              <a:solidFill>
                <a:srgbClr val="0066CC"/>
              </a:solidFill>
              <a:latin typeface="宋体" panose="02010600030101010101" pitchFamily="2" charset="-122"/>
            </a:endParaRPr>
          </a:p>
        </p:txBody>
      </p:sp>
      <p:sp>
        <p:nvSpPr>
          <p:cNvPr id="18435" name="Rectangle 3"/>
          <p:cNvSpPr/>
          <p:nvPr/>
        </p:nvSpPr>
        <p:spPr>
          <a:xfrm>
            <a:off x="1042988" y="5589588"/>
            <a:ext cx="7740650" cy="94456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</a:rPr>
              <a:t>　　照相机是根据物体距凸透镜大于</a:t>
            </a:r>
            <a:r>
              <a:rPr lang="en-US" altLang="zh-CN" sz="2800">
                <a:solidFill>
                  <a:schemeClr val="tx2"/>
                </a:solidFill>
                <a:latin typeface="Arial" panose="020B0604020202020204" pitchFamily="34" charset="0"/>
              </a:rPr>
              <a:t>2</a:t>
            </a:r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</a:rPr>
              <a:t>倍焦距的原理制成的。</a:t>
            </a:r>
            <a:endParaRPr lang="zh-CN" altLang="en-US" sz="2800" dirty="0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pic>
        <p:nvPicPr>
          <p:cNvPr id="18436" name="Picture 4" descr="0940400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476375" y="2205038"/>
            <a:ext cx="5292725" cy="3267075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1509" name="Text Box 3"/>
          <p:cNvSpPr txBox="1"/>
          <p:nvPr/>
        </p:nvSpPr>
        <p:spPr>
          <a:xfrm>
            <a:off x="1981200" y="836613"/>
            <a:ext cx="1150938" cy="639762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3600" b="1" dirty="0">
                <a:latin typeface="黑体" panose="02010609060101010101" pitchFamily="2" charset="-122"/>
              </a:rPr>
              <a:t>应用</a:t>
            </a:r>
            <a:endParaRPr lang="zh-CN" altLang="en-US" sz="3600" b="1" dirty="0">
              <a:latin typeface="黑体" panose="0201060906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19458" name="Text Box 3"/>
          <p:cNvSpPr txBox="1"/>
          <p:nvPr/>
        </p:nvSpPr>
        <p:spPr>
          <a:xfrm>
            <a:off x="1403350" y="1270000"/>
            <a:ext cx="5903913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rgbClr val="0066CC"/>
                </a:solidFill>
                <a:latin typeface="Arial" panose="020B0604020202020204" pitchFamily="34" charset="0"/>
              </a:rPr>
              <a:t>2</a:t>
            </a:r>
            <a:r>
              <a:rPr lang="zh-CN" altLang="en-US" sz="2800" dirty="0">
                <a:solidFill>
                  <a:srgbClr val="0066CC"/>
                </a:solidFill>
                <a:latin typeface="Arial" panose="020B0604020202020204" pitchFamily="34" charset="0"/>
              </a:rPr>
              <a:t>．</a:t>
            </a:r>
            <a:r>
              <a:rPr lang="zh-CN" altLang="en-US" sz="2800" dirty="0">
                <a:solidFill>
                  <a:srgbClr val="0066CC"/>
                </a:solidFill>
                <a:latin typeface="宋体" panose="02010600030101010101" pitchFamily="2" charset="-122"/>
              </a:rPr>
              <a:t>幻灯机是根据什么原理工作的？</a:t>
            </a:r>
            <a:endParaRPr lang="en-US" altLang="zh-CN" sz="2800" dirty="0">
              <a:solidFill>
                <a:srgbClr val="0066CC"/>
              </a:solidFill>
              <a:latin typeface="宋体" panose="02010600030101010101" pitchFamily="2" charset="-122"/>
            </a:endParaRPr>
          </a:p>
        </p:txBody>
      </p:sp>
      <p:sp>
        <p:nvSpPr>
          <p:cNvPr id="19459" name="Rectangle 3"/>
          <p:cNvSpPr/>
          <p:nvPr/>
        </p:nvSpPr>
        <p:spPr>
          <a:xfrm>
            <a:off x="1187450" y="5373688"/>
            <a:ext cx="7345363" cy="1157287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lnSpc>
                <a:spcPct val="125000"/>
              </a:lnSpc>
            </a:pPr>
            <a:r>
              <a:rPr lang="zh-CN" altLang="en-US" dirty="0">
                <a:solidFill>
                  <a:schemeClr val="tx2"/>
                </a:solidFill>
                <a:latin typeface="楷体_GB2312" pitchFamily="1" charset="-122"/>
              </a:rPr>
              <a:t>　</a:t>
            </a:r>
            <a:r>
              <a:rPr lang="zh-CN" altLang="en-US" sz="2800" dirty="0">
                <a:solidFill>
                  <a:schemeClr val="tx2"/>
                </a:solidFill>
                <a:latin typeface="楷体_GB2312" pitchFamily="1" charset="-122"/>
              </a:rPr>
              <a:t>　</a:t>
            </a:r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</a:rPr>
              <a:t>幻灯机是根据物体距凸透镜大于焦距小于</a:t>
            </a:r>
            <a:r>
              <a:rPr lang="en-US" altLang="zh-CN" sz="2800" dirty="0">
                <a:solidFill>
                  <a:schemeClr val="tx2"/>
                </a:solidFill>
                <a:latin typeface="Arial" panose="020B0604020202020204" pitchFamily="34" charset="0"/>
              </a:rPr>
              <a:t>2</a:t>
            </a:r>
            <a:r>
              <a:rPr lang="zh-CN" altLang="en-US" sz="2800" dirty="0">
                <a:solidFill>
                  <a:schemeClr val="tx2"/>
                </a:solidFill>
                <a:latin typeface="宋体" panose="02010600030101010101" pitchFamily="2" charset="-122"/>
              </a:rPr>
              <a:t>倍焦距的原理制成的。</a:t>
            </a:r>
            <a:endParaRPr lang="zh-CN" altLang="en-US" sz="2800" dirty="0">
              <a:solidFill>
                <a:schemeClr val="tx2"/>
              </a:solidFill>
              <a:latin typeface="宋体" panose="02010600030101010101" pitchFamily="2" charset="-122"/>
            </a:endParaRPr>
          </a:p>
        </p:txBody>
      </p:sp>
      <p:graphicFrame>
        <p:nvGraphicFramePr>
          <p:cNvPr id="19460" name="Object 4"/>
          <p:cNvGraphicFramePr>
            <a:graphicFrameLocks noChangeAspect="1"/>
          </p:cNvGraphicFramePr>
          <p:nvPr/>
        </p:nvGraphicFramePr>
        <p:xfrm>
          <a:off x="971550" y="1989138"/>
          <a:ext cx="6934200" cy="32543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76" name="" r:id="rId1" imgW="6705600" imgH="2571750" progId="PBrush">
                  <p:embed/>
                </p:oleObj>
              </mc:Choice>
              <mc:Fallback>
                <p:oleObj name="" r:id="rId1" imgW="6705600" imgH="2571750" progId="PBrush">
                  <p:embed/>
                  <p:pic>
                    <p:nvPicPr>
                      <p:cNvPr id="0" name="图片 3075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971550" y="1989138"/>
                        <a:ext cx="6934200" cy="3254375"/>
                      </a:xfrm>
                      <a:prstGeom prst="rect">
                        <a:avLst/>
                      </a:prstGeom>
                      <a:noFill/>
                      <a:ln w="38100">
                        <a:noFill/>
                        <a:miter/>
                      </a:ln>
                    </p:spPr>
                  </p:pic>
                </p:oleObj>
              </mc:Fallback>
            </mc:AlternateContent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8" grpId="0"/>
      <p:bldP spid="1945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2530" name="Text Box 2"/>
          <p:cNvSpPr txBox="1"/>
          <p:nvPr/>
        </p:nvSpPr>
        <p:spPr>
          <a:xfrm>
            <a:off x="539750" y="1270000"/>
            <a:ext cx="5184775" cy="762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4400" b="1" dirty="0">
                <a:solidFill>
                  <a:srgbClr val="FF0000"/>
                </a:solidFill>
                <a:latin typeface="Arial" panose="020B0604020202020204" pitchFamily="34" charset="0"/>
              </a:rPr>
              <a:t>课堂小结</a:t>
            </a:r>
            <a:endParaRPr lang="zh-CN" altLang="en-US" sz="44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0483" name="Text Box 3"/>
          <p:cNvSpPr txBox="1"/>
          <p:nvPr/>
        </p:nvSpPr>
        <p:spPr>
          <a:xfrm>
            <a:off x="900113" y="2492375"/>
            <a:ext cx="7343775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１、这节课经历了哪几个探究过程？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  <p:sp>
        <p:nvSpPr>
          <p:cNvPr id="20484" name="Text Box 4"/>
          <p:cNvSpPr txBox="1"/>
          <p:nvPr/>
        </p:nvSpPr>
        <p:spPr>
          <a:xfrm>
            <a:off x="611188" y="3355975"/>
            <a:ext cx="1727200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提出问题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0485" name="AutoShape 5"/>
          <p:cNvSpPr/>
          <p:nvPr/>
        </p:nvSpPr>
        <p:spPr>
          <a:xfrm>
            <a:off x="2266950" y="3502025"/>
            <a:ext cx="649288" cy="215900"/>
          </a:xfrm>
          <a:prstGeom prst="rightArrow">
            <a:avLst>
              <a:gd name="adj1" fmla="val 50000"/>
              <a:gd name="adj2" fmla="val 75183"/>
            </a:avLst>
          </a:prstGeom>
          <a:solidFill>
            <a:srgbClr val="FF6600"/>
          </a:solidFill>
          <a:ln w="9525">
            <a:noFill/>
          </a:ln>
        </p:spPr>
        <p:txBody>
          <a:bodyPr wrap="none" anchor="ctr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486" name="Text Box 6"/>
          <p:cNvSpPr txBox="1"/>
          <p:nvPr/>
        </p:nvSpPr>
        <p:spPr>
          <a:xfrm>
            <a:off x="2916238" y="3355975"/>
            <a:ext cx="1727200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做出猜想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0487" name="AutoShape 7"/>
          <p:cNvSpPr/>
          <p:nvPr/>
        </p:nvSpPr>
        <p:spPr>
          <a:xfrm>
            <a:off x="4572000" y="3502025"/>
            <a:ext cx="649288" cy="215900"/>
          </a:xfrm>
          <a:prstGeom prst="rightArrow">
            <a:avLst>
              <a:gd name="adj1" fmla="val 50000"/>
              <a:gd name="adj2" fmla="val 75183"/>
            </a:avLst>
          </a:prstGeom>
          <a:solidFill>
            <a:srgbClr val="FF6600"/>
          </a:solidFill>
          <a:ln w="9525">
            <a:noFill/>
          </a:ln>
        </p:spPr>
        <p:txBody>
          <a:bodyPr wrap="none" anchor="ctr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488" name="Text Box 8"/>
          <p:cNvSpPr txBox="1"/>
          <p:nvPr/>
        </p:nvSpPr>
        <p:spPr>
          <a:xfrm>
            <a:off x="5148263" y="3355975"/>
            <a:ext cx="1727200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设计实验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0489" name="AutoShape 9"/>
          <p:cNvSpPr/>
          <p:nvPr/>
        </p:nvSpPr>
        <p:spPr>
          <a:xfrm>
            <a:off x="6732588" y="3502025"/>
            <a:ext cx="649287" cy="215900"/>
          </a:xfrm>
          <a:prstGeom prst="rightArrow">
            <a:avLst>
              <a:gd name="adj1" fmla="val 50000"/>
              <a:gd name="adj2" fmla="val 75183"/>
            </a:avLst>
          </a:prstGeom>
          <a:solidFill>
            <a:srgbClr val="FF6600"/>
          </a:solidFill>
          <a:ln w="9525">
            <a:noFill/>
          </a:ln>
        </p:spPr>
        <p:txBody>
          <a:bodyPr wrap="none" anchor="ctr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490" name="Text Box 10"/>
          <p:cNvSpPr txBox="1"/>
          <p:nvPr/>
        </p:nvSpPr>
        <p:spPr>
          <a:xfrm>
            <a:off x="7380288" y="3355975"/>
            <a:ext cx="1727200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实验验证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0491" name="AutoShape 11"/>
          <p:cNvSpPr/>
          <p:nvPr/>
        </p:nvSpPr>
        <p:spPr>
          <a:xfrm>
            <a:off x="8099425" y="3933825"/>
            <a:ext cx="288925" cy="720725"/>
          </a:xfrm>
          <a:prstGeom prst="downArrow">
            <a:avLst>
              <a:gd name="adj1" fmla="val 50000"/>
              <a:gd name="adj2" fmla="val 62362"/>
            </a:avLst>
          </a:prstGeom>
          <a:solidFill>
            <a:srgbClr val="FF6600"/>
          </a:solidFill>
          <a:ln w="9525">
            <a:noFill/>
          </a:ln>
        </p:spPr>
        <p:txBody>
          <a:bodyPr wrap="none" anchor="ctr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492" name="Text Box 12"/>
          <p:cNvSpPr txBox="1"/>
          <p:nvPr/>
        </p:nvSpPr>
        <p:spPr>
          <a:xfrm>
            <a:off x="7451725" y="4724400"/>
            <a:ext cx="1727200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分析论证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0493" name="AutoShape 13"/>
          <p:cNvSpPr/>
          <p:nvPr/>
        </p:nvSpPr>
        <p:spPr>
          <a:xfrm>
            <a:off x="6732588" y="4940300"/>
            <a:ext cx="647700" cy="215900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FF6600"/>
          </a:solidFill>
          <a:ln w="9525">
            <a:noFill/>
          </a:ln>
        </p:spPr>
        <p:txBody>
          <a:bodyPr wrap="none" anchor="ctr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494" name="Text Box 14"/>
          <p:cNvSpPr txBox="1"/>
          <p:nvPr/>
        </p:nvSpPr>
        <p:spPr>
          <a:xfrm>
            <a:off x="5148263" y="4724400"/>
            <a:ext cx="1727200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实验评估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0495" name="AutoShape 15"/>
          <p:cNvSpPr/>
          <p:nvPr/>
        </p:nvSpPr>
        <p:spPr>
          <a:xfrm>
            <a:off x="4498975" y="4940300"/>
            <a:ext cx="647700" cy="215900"/>
          </a:xfrm>
          <a:prstGeom prst="leftArrow">
            <a:avLst>
              <a:gd name="adj1" fmla="val 50000"/>
              <a:gd name="adj2" fmla="val 75000"/>
            </a:avLst>
          </a:prstGeom>
          <a:solidFill>
            <a:srgbClr val="FF6600"/>
          </a:solidFill>
          <a:ln w="9525">
            <a:noFill/>
          </a:ln>
        </p:spPr>
        <p:txBody>
          <a:bodyPr wrap="none" anchor="ctr">
            <a:spAutoFit/>
          </a:bodyPr>
          <a:p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0496" name="Text Box 16"/>
          <p:cNvSpPr txBox="1"/>
          <p:nvPr/>
        </p:nvSpPr>
        <p:spPr>
          <a:xfrm>
            <a:off x="2843213" y="4724400"/>
            <a:ext cx="1727200" cy="5207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</a:rPr>
              <a:t>实践应用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</a:endParaRPr>
          </a:p>
        </p:txBody>
      </p:sp>
      <p:sp>
        <p:nvSpPr>
          <p:cNvPr id="20497" name="Text Box 17"/>
          <p:cNvSpPr txBox="1"/>
          <p:nvPr/>
        </p:nvSpPr>
        <p:spPr>
          <a:xfrm>
            <a:off x="971550" y="5734050"/>
            <a:ext cx="7343775" cy="51752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Arial" panose="020B0604020202020204" pitchFamily="34" charset="0"/>
              </a:rPr>
              <a:t>２、你能总结出凸透镜成像的规律吗？</a:t>
            </a:r>
            <a:endParaRPr lang="zh-CN" altLang="en-US" sz="2800" b="1" dirty="0">
              <a:latin typeface="Arial" panose="020B06040202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204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204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0" dur="500"/>
                                        <p:tgtEl>
                                          <p:spTgt spid="204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204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8" dur="500"/>
                                        <p:tgtEl>
                                          <p:spTgt spid="204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3" dur="500"/>
                                        <p:tgtEl>
                                          <p:spTgt spid="204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6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1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4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9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2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57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0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65" dur="500"/>
                                        <p:tgtEl>
                                          <p:spTgt spid="204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3" grpId="0"/>
      <p:bldP spid="20484" grpId="0"/>
      <p:bldP spid="20485" grpId="0" bldLvl="0" animBg="1"/>
      <p:bldP spid="20486" grpId="0"/>
      <p:bldP spid="20487" grpId="0" bldLvl="0" animBg="1"/>
      <p:bldP spid="20488" grpId="0"/>
      <p:bldP spid="20489" grpId="0" bldLvl="0" animBg="1"/>
      <p:bldP spid="20490" grpId="0"/>
      <p:bldP spid="20491" grpId="0" bldLvl="0" animBg="1"/>
      <p:bldP spid="20492" grpId="0"/>
      <p:bldP spid="20493" grpId="0" bldLvl="0" animBg="1"/>
      <p:bldP spid="20494" grpId="0"/>
      <p:bldP spid="20495" grpId="0" bldLvl="0" animBg="1"/>
      <p:bldP spid="20496" grpId="0"/>
      <p:bldP spid="20497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4337" name="组合 19457"/>
          <p:cNvGrpSpPr/>
          <p:nvPr/>
        </p:nvGrpSpPr>
        <p:grpSpPr>
          <a:xfrm>
            <a:off x="604838" y="2324100"/>
            <a:ext cx="7696200" cy="2209800"/>
            <a:chOff x="0" y="0"/>
            <a:chExt cx="4848" cy="1392"/>
          </a:xfrm>
        </p:grpSpPr>
        <p:sp>
          <p:nvSpPr>
            <p:cNvPr id="14338" name="直接连接符 19458"/>
            <p:cNvSpPr/>
            <p:nvPr/>
          </p:nvSpPr>
          <p:spPr>
            <a:xfrm>
              <a:off x="0" y="672"/>
              <a:ext cx="4848" cy="0"/>
            </a:xfrm>
            <a:prstGeom prst="line">
              <a:avLst/>
            </a:prstGeom>
            <a:ln w="38100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339" name="椭圆 19459"/>
            <p:cNvSpPr/>
            <p:nvPr/>
          </p:nvSpPr>
          <p:spPr>
            <a:xfrm>
              <a:off x="2208" y="0"/>
              <a:ext cx="336" cy="1392"/>
            </a:xfrm>
            <a:prstGeom prst="ellipse">
              <a:avLst/>
            </a:prstGeom>
            <a:gradFill rotWithShape="1">
              <a:gsLst>
                <a:gs pos="0">
                  <a:srgbClr val="FFFFFC">
                    <a:alpha val="100000"/>
                  </a:srgbClr>
                </a:gs>
                <a:gs pos="50000">
                  <a:srgbClr val="99CCFF">
                    <a:alpha val="100000"/>
                  </a:srgbClr>
                </a:gs>
                <a:gs pos="100000">
                  <a:srgbClr val="FFFFFD">
                    <a:alpha val="100000"/>
                  </a:srgbClr>
                </a:gs>
              </a:gsLst>
              <a:lin ang="8100000"/>
              <a:tileRect/>
            </a:gradFill>
            <a:ln w="952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4340" name="直接连接符 19460"/>
            <p:cNvSpPr/>
            <p:nvPr/>
          </p:nvSpPr>
          <p:spPr>
            <a:xfrm>
              <a:off x="1488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341" name="直接连接符 19461"/>
            <p:cNvSpPr/>
            <p:nvPr/>
          </p:nvSpPr>
          <p:spPr>
            <a:xfrm>
              <a:off x="624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342" name="直接连接符 19462"/>
            <p:cNvSpPr/>
            <p:nvPr/>
          </p:nvSpPr>
          <p:spPr>
            <a:xfrm>
              <a:off x="2352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343" name="直接连接符 19463"/>
            <p:cNvSpPr/>
            <p:nvPr/>
          </p:nvSpPr>
          <p:spPr>
            <a:xfrm>
              <a:off x="3216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4344" name="直接连接符 19464"/>
            <p:cNvSpPr/>
            <p:nvPr/>
          </p:nvSpPr>
          <p:spPr>
            <a:xfrm>
              <a:off x="4080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19466" name="直接连接符 19465"/>
          <p:cNvSpPr/>
          <p:nvPr/>
        </p:nvSpPr>
        <p:spPr>
          <a:xfrm rot="-10721883">
            <a:off x="684213" y="2590800"/>
            <a:ext cx="1587" cy="838200"/>
          </a:xfrm>
          <a:prstGeom prst="line">
            <a:avLst/>
          </a:prstGeom>
          <a:ln w="57150" cap="flat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9467" name="直接连接符 19466"/>
          <p:cNvSpPr/>
          <p:nvPr/>
        </p:nvSpPr>
        <p:spPr>
          <a:xfrm>
            <a:off x="3779838" y="3284538"/>
            <a:ext cx="4537075" cy="1008062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9468" name="直接连接符 19467"/>
          <p:cNvSpPr/>
          <p:nvPr/>
        </p:nvSpPr>
        <p:spPr>
          <a:xfrm>
            <a:off x="762000" y="2636838"/>
            <a:ext cx="1600200" cy="0"/>
          </a:xfrm>
          <a:prstGeom prst="line">
            <a:avLst/>
          </a:prstGeom>
          <a:ln w="3492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9469" name="直接连接符 19468"/>
          <p:cNvSpPr/>
          <p:nvPr/>
        </p:nvSpPr>
        <p:spPr>
          <a:xfrm>
            <a:off x="5292725" y="3141663"/>
            <a:ext cx="2089150" cy="1296987"/>
          </a:xfrm>
          <a:prstGeom prst="line">
            <a:avLst/>
          </a:prstGeom>
          <a:ln w="3492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9470" name="直接连接符 19469"/>
          <p:cNvSpPr/>
          <p:nvPr/>
        </p:nvSpPr>
        <p:spPr>
          <a:xfrm rot="2610030">
            <a:off x="6300788" y="3500438"/>
            <a:ext cx="320675" cy="323850"/>
          </a:xfrm>
          <a:prstGeom prst="line">
            <a:avLst/>
          </a:prstGeom>
          <a:ln w="28575" cap="flat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9471" name="左大括号 19470"/>
          <p:cNvSpPr/>
          <p:nvPr/>
        </p:nvSpPr>
        <p:spPr>
          <a:xfrm rot="-5400000">
            <a:off x="2322513" y="2151063"/>
            <a:ext cx="381000" cy="3657600"/>
          </a:xfrm>
          <a:prstGeom prst="leftBrace">
            <a:avLst>
              <a:gd name="adj1" fmla="val 80000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2" name="文本框 19471"/>
          <p:cNvSpPr txBox="1"/>
          <p:nvPr/>
        </p:nvSpPr>
        <p:spPr>
          <a:xfrm>
            <a:off x="1231900" y="4724400"/>
            <a:ext cx="2736850" cy="5175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大于</a:t>
            </a: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2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倍焦距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473" name="左大括号 19472"/>
          <p:cNvSpPr/>
          <p:nvPr/>
        </p:nvSpPr>
        <p:spPr>
          <a:xfrm rot="-5400000">
            <a:off x="5327650" y="3248025"/>
            <a:ext cx="361950" cy="2016125"/>
          </a:xfrm>
          <a:prstGeom prst="leftBrace">
            <a:avLst>
              <a:gd name="adj1" fmla="val 45979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19474" name="文本框 19473"/>
          <p:cNvSpPr txBox="1"/>
          <p:nvPr/>
        </p:nvSpPr>
        <p:spPr>
          <a:xfrm>
            <a:off x="4643438" y="4724400"/>
            <a:ext cx="3176587" cy="5175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倒立、缩小、实像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9475" name="直接连接符 19474"/>
          <p:cNvSpPr/>
          <p:nvPr/>
        </p:nvSpPr>
        <p:spPr>
          <a:xfrm>
            <a:off x="6435725" y="3860800"/>
            <a:ext cx="152400" cy="0"/>
          </a:xfrm>
          <a:prstGeom prst="line">
            <a:avLst/>
          </a:prstGeom>
          <a:ln w="127000" cap="flat" cmpd="sng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9476" name="直接连接符 19475"/>
          <p:cNvSpPr/>
          <p:nvPr/>
        </p:nvSpPr>
        <p:spPr>
          <a:xfrm>
            <a:off x="2209800" y="2636838"/>
            <a:ext cx="1981200" cy="0"/>
          </a:xfrm>
          <a:prstGeom prst="line">
            <a:avLst/>
          </a:prstGeom>
          <a:ln w="3492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9477" name="直接连接符 19476"/>
          <p:cNvSpPr/>
          <p:nvPr/>
        </p:nvSpPr>
        <p:spPr>
          <a:xfrm>
            <a:off x="4572000" y="2708275"/>
            <a:ext cx="863600" cy="504825"/>
          </a:xfrm>
          <a:prstGeom prst="line">
            <a:avLst/>
          </a:prstGeom>
          <a:ln w="3492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9478" name="直接连接符 19477"/>
          <p:cNvSpPr/>
          <p:nvPr/>
        </p:nvSpPr>
        <p:spPr>
          <a:xfrm>
            <a:off x="827088" y="2636838"/>
            <a:ext cx="3024187" cy="6477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4358" name="文本框 19478"/>
          <p:cNvSpPr txBox="1"/>
          <p:nvPr/>
        </p:nvSpPr>
        <p:spPr>
          <a:xfrm>
            <a:off x="382588" y="909638"/>
            <a:ext cx="7989887" cy="625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5000"/>
              </a:lnSpc>
              <a:spcBef>
                <a:spcPts val="5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①当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zh-CN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＞</a:t>
            </a:r>
            <a:r>
              <a:rPr lang="zh-CN" altLang="en-US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2 f 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时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4359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14360" name="文本框 1"/>
          <p:cNvSpPr txBox="1"/>
          <p:nvPr/>
        </p:nvSpPr>
        <p:spPr>
          <a:xfrm>
            <a:off x="2667000" y="520700"/>
            <a:ext cx="3043238" cy="5191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pPr algn="ctr"/>
            <a:r>
              <a:rPr lang="zh-CN" altLang="en-US" sz="2800" b="1" dirty="0">
                <a:solidFill>
                  <a:srgbClr val="FF0000"/>
                </a:solidFill>
                <a:latin typeface="Arial" panose="020B0604020202020204" pitchFamily="34" charset="0"/>
                <a:ea typeface="宋体" panose="02010600030101010101" pitchFamily="2" charset="-122"/>
              </a:rPr>
              <a:t>凸透镜成像光路图</a:t>
            </a:r>
            <a:endParaRPr lang="zh-CN" altLang="en-US" sz="2800" b="1" dirty="0">
              <a:solidFill>
                <a:srgbClr val="FF0000"/>
              </a:solidFill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1946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Windows XP 注销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4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1947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194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194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194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194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19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194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1947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19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1000"/>
                                        <p:tgtEl>
                                          <p:spTgt spid="194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94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1947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72" grpId="0" bldLvl="0" animBg="1"/>
      <p:bldP spid="19474" grpId="0" bldLvl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5361" name="组合 20481"/>
          <p:cNvGrpSpPr/>
          <p:nvPr/>
        </p:nvGrpSpPr>
        <p:grpSpPr>
          <a:xfrm>
            <a:off x="609600" y="2362200"/>
            <a:ext cx="7696200" cy="2209800"/>
            <a:chOff x="0" y="0"/>
            <a:chExt cx="4848" cy="1392"/>
          </a:xfrm>
        </p:grpSpPr>
        <p:sp>
          <p:nvSpPr>
            <p:cNvPr id="15362" name="直接连接符 20482"/>
            <p:cNvSpPr/>
            <p:nvPr/>
          </p:nvSpPr>
          <p:spPr>
            <a:xfrm>
              <a:off x="0" y="672"/>
              <a:ext cx="4848" cy="0"/>
            </a:xfrm>
            <a:prstGeom prst="line">
              <a:avLst/>
            </a:prstGeom>
            <a:ln w="38100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363" name="椭圆 20483"/>
            <p:cNvSpPr/>
            <p:nvPr/>
          </p:nvSpPr>
          <p:spPr>
            <a:xfrm>
              <a:off x="2208" y="0"/>
              <a:ext cx="336" cy="1392"/>
            </a:xfrm>
            <a:prstGeom prst="ellipse">
              <a:avLst/>
            </a:prstGeom>
            <a:gradFill rotWithShape="1">
              <a:gsLst>
                <a:gs pos="0">
                  <a:srgbClr val="FFFFFC">
                    <a:alpha val="100000"/>
                  </a:srgbClr>
                </a:gs>
                <a:gs pos="50000">
                  <a:srgbClr val="99CCFF">
                    <a:alpha val="100000"/>
                  </a:srgbClr>
                </a:gs>
                <a:gs pos="100000">
                  <a:srgbClr val="FFFFFD">
                    <a:alpha val="100000"/>
                  </a:srgbClr>
                </a:gs>
              </a:gsLst>
              <a:lin ang="8100000"/>
              <a:tileRect/>
            </a:gradFill>
            <a:ln w="952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5364" name="直接连接符 20484"/>
            <p:cNvSpPr/>
            <p:nvPr/>
          </p:nvSpPr>
          <p:spPr>
            <a:xfrm>
              <a:off x="1488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365" name="直接连接符 20485"/>
            <p:cNvSpPr/>
            <p:nvPr/>
          </p:nvSpPr>
          <p:spPr>
            <a:xfrm>
              <a:off x="624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366" name="直接连接符 20486"/>
            <p:cNvSpPr/>
            <p:nvPr/>
          </p:nvSpPr>
          <p:spPr>
            <a:xfrm>
              <a:off x="2352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367" name="直接连接符 20487"/>
            <p:cNvSpPr/>
            <p:nvPr/>
          </p:nvSpPr>
          <p:spPr>
            <a:xfrm>
              <a:off x="3216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5368" name="直接连接符 20488"/>
            <p:cNvSpPr/>
            <p:nvPr/>
          </p:nvSpPr>
          <p:spPr>
            <a:xfrm>
              <a:off x="4080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0490" name="直接连接符 20489"/>
          <p:cNvSpPr/>
          <p:nvPr/>
        </p:nvSpPr>
        <p:spPr>
          <a:xfrm>
            <a:off x="3886200" y="3276600"/>
            <a:ext cx="4724400" cy="14478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0491" name="直接连接符 20490"/>
          <p:cNvSpPr/>
          <p:nvPr/>
        </p:nvSpPr>
        <p:spPr>
          <a:xfrm>
            <a:off x="1692275" y="2636838"/>
            <a:ext cx="1295400" cy="0"/>
          </a:xfrm>
          <a:prstGeom prst="line">
            <a:avLst/>
          </a:prstGeom>
          <a:ln w="3492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0492" name="直接连接符 20491"/>
          <p:cNvSpPr/>
          <p:nvPr/>
        </p:nvSpPr>
        <p:spPr>
          <a:xfrm>
            <a:off x="5562600" y="3276600"/>
            <a:ext cx="2667000" cy="1676400"/>
          </a:xfrm>
          <a:prstGeom prst="line">
            <a:avLst/>
          </a:prstGeom>
          <a:ln w="3492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0493" name="直接连接符 20492"/>
          <p:cNvSpPr/>
          <p:nvPr/>
        </p:nvSpPr>
        <p:spPr>
          <a:xfrm>
            <a:off x="2895600" y="2636838"/>
            <a:ext cx="1295400" cy="0"/>
          </a:xfrm>
          <a:prstGeom prst="line">
            <a:avLst/>
          </a:prstGeom>
          <a:ln w="3492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0494" name="直接连接符 20493"/>
          <p:cNvSpPr/>
          <p:nvPr/>
        </p:nvSpPr>
        <p:spPr>
          <a:xfrm>
            <a:off x="4572000" y="2667000"/>
            <a:ext cx="990600" cy="609600"/>
          </a:xfrm>
          <a:prstGeom prst="line">
            <a:avLst/>
          </a:prstGeom>
          <a:ln w="3492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0495" name="直接连接符 20494"/>
          <p:cNvSpPr/>
          <p:nvPr/>
        </p:nvSpPr>
        <p:spPr>
          <a:xfrm>
            <a:off x="1676400" y="2667000"/>
            <a:ext cx="2209800" cy="6096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0496" name="直接连接符 20495"/>
          <p:cNvSpPr/>
          <p:nvPr/>
        </p:nvSpPr>
        <p:spPr>
          <a:xfrm rot="-10721883">
            <a:off x="1617663" y="2590800"/>
            <a:ext cx="1587" cy="838200"/>
          </a:xfrm>
          <a:prstGeom prst="line">
            <a:avLst/>
          </a:prstGeom>
          <a:ln w="1143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0497" name="左大括号 20496"/>
          <p:cNvSpPr/>
          <p:nvPr/>
        </p:nvSpPr>
        <p:spPr>
          <a:xfrm rot="-5400000">
            <a:off x="2781300" y="2476500"/>
            <a:ext cx="381000" cy="2743200"/>
          </a:xfrm>
          <a:prstGeom prst="leftBrace">
            <a:avLst>
              <a:gd name="adj1" fmla="val 60000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498" name="文本框 20497"/>
          <p:cNvSpPr txBox="1"/>
          <p:nvPr/>
        </p:nvSpPr>
        <p:spPr>
          <a:xfrm>
            <a:off x="1828800" y="4191000"/>
            <a:ext cx="2286000" cy="5175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等于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倍焦距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499" name="左大括号 20498"/>
          <p:cNvSpPr/>
          <p:nvPr/>
        </p:nvSpPr>
        <p:spPr>
          <a:xfrm rot="-5400000">
            <a:off x="5638800" y="3200400"/>
            <a:ext cx="304800" cy="27432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0500" name="文本框 20499"/>
          <p:cNvSpPr txBox="1"/>
          <p:nvPr/>
        </p:nvSpPr>
        <p:spPr>
          <a:xfrm>
            <a:off x="4572000" y="5029200"/>
            <a:ext cx="3059113" cy="5175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倒立、等大、实像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0501" name="直接连接符 20500"/>
          <p:cNvSpPr/>
          <p:nvPr/>
        </p:nvSpPr>
        <p:spPr>
          <a:xfrm rot="10721883" flipV="1">
            <a:off x="7162800" y="3429000"/>
            <a:ext cx="1588" cy="838200"/>
          </a:xfrm>
          <a:prstGeom prst="line">
            <a:avLst/>
          </a:prstGeom>
          <a:ln w="1143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0502" name="直接连接符 20501"/>
          <p:cNvSpPr/>
          <p:nvPr/>
        </p:nvSpPr>
        <p:spPr>
          <a:xfrm flipV="1">
            <a:off x="7083425" y="4267200"/>
            <a:ext cx="152400" cy="0"/>
          </a:xfrm>
          <a:prstGeom prst="line">
            <a:avLst/>
          </a:prstGeom>
          <a:ln w="1301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15382" name="文本框 20502"/>
          <p:cNvSpPr txBox="1"/>
          <p:nvPr/>
        </p:nvSpPr>
        <p:spPr>
          <a:xfrm>
            <a:off x="498475" y="657225"/>
            <a:ext cx="7962900" cy="625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5000"/>
              </a:lnSpc>
              <a:spcBef>
                <a:spcPts val="5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②当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u=</a:t>
            </a:r>
            <a:r>
              <a:rPr lang="zh-CN" altLang="en-US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2 f 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时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5383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049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Windows XP 注销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04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049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04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204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204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204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04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0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05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05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2050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Windows XP 注销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04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050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98" grpId="0" bldLvl="0" animBg="1"/>
      <p:bldP spid="20500" grpId="0" bldLvl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6385" name="组合 21505"/>
          <p:cNvGrpSpPr/>
          <p:nvPr/>
        </p:nvGrpSpPr>
        <p:grpSpPr>
          <a:xfrm>
            <a:off x="381000" y="2090738"/>
            <a:ext cx="8153400" cy="2209800"/>
            <a:chOff x="0" y="0"/>
            <a:chExt cx="4848" cy="1392"/>
          </a:xfrm>
        </p:grpSpPr>
        <p:sp>
          <p:nvSpPr>
            <p:cNvPr id="16386" name="直接连接符 21506"/>
            <p:cNvSpPr/>
            <p:nvPr/>
          </p:nvSpPr>
          <p:spPr>
            <a:xfrm>
              <a:off x="0" y="672"/>
              <a:ext cx="4848" cy="0"/>
            </a:xfrm>
            <a:prstGeom prst="line">
              <a:avLst/>
            </a:prstGeom>
            <a:ln w="38100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87" name="椭圆 21507"/>
            <p:cNvSpPr/>
            <p:nvPr/>
          </p:nvSpPr>
          <p:spPr>
            <a:xfrm>
              <a:off x="2208" y="0"/>
              <a:ext cx="336" cy="1392"/>
            </a:xfrm>
            <a:prstGeom prst="ellipse">
              <a:avLst/>
            </a:prstGeom>
            <a:gradFill rotWithShape="1">
              <a:gsLst>
                <a:gs pos="0">
                  <a:srgbClr val="FFFFFC">
                    <a:alpha val="100000"/>
                  </a:srgbClr>
                </a:gs>
                <a:gs pos="50000">
                  <a:srgbClr val="99CCFF">
                    <a:alpha val="100000"/>
                  </a:srgbClr>
                </a:gs>
                <a:gs pos="100000">
                  <a:srgbClr val="FFFFFD">
                    <a:alpha val="100000"/>
                  </a:srgbClr>
                </a:gs>
              </a:gsLst>
              <a:lin ang="8100000"/>
              <a:tileRect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6388" name="直接连接符 21508"/>
            <p:cNvSpPr/>
            <p:nvPr/>
          </p:nvSpPr>
          <p:spPr>
            <a:xfrm>
              <a:off x="1488" y="672"/>
              <a:ext cx="48" cy="0"/>
            </a:xfrm>
            <a:prstGeom prst="line">
              <a:avLst/>
            </a:prstGeom>
            <a:ln w="920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89" name="直接连接符 21509"/>
            <p:cNvSpPr/>
            <p:nvPr/>
          </p:nvSpPr>
          <p:spPr>
            <a:xfrm>
              <a:off x="624" y="672"/>
              <a:ext cx="48" cy="0"/>
            </a:xfrm>
            <a:prstGeom prst="line">
              <a:avLst/>
            </a:prstGeom>
            <a:ln w="920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90" name="直接连接符 21510"/>
            <p:cNvSpPr/>
            <p:nvPr/>
          </p:nvSpPr>
          <p:spPr>
            <a:xfrm>
              <a:off x="2352" y="672"/>
              <a:ext cx="48" cy="0"/>
            </a:xfrm>
            <a:prstGeom prst="line">
              <a:avLst/>
            </a:prstGeom>
            <a:ln w="920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91" name="直接连接符 21511"/>
            <p:cNvSpPr/>
            <p:nvPr/>
          </p:nvSpPr>
          <p:spPr>
            <a:xfrm>
              <a:off x="3216" y="672"/>
              <a:ext cx="48" cy="0"/>
            </a:xfrm>
            <a:prstGeom prst="line">
              <a:avLst/>
            </a:prstGeom>
            <a:ln w="920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6392" name="直接连接符 21512"/>
            <p:cNvSpPr/>
            <p:nvPr/>
          </p:nvSpPr>
          <p:spPr>
            <a:xfrm>
              <a:off x="4080" y="672"/>
              <a:ext cx="48" cy="0"/>
            </a:xfrm>
            <a:prstGeom prst="line">
              <a:avLst/>
            </a:prstGeom>
            <a:ln w="9207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1514" name="直接连接符 21513"/>
          <p:cNvSpPr/>
          <p:nvPr/>
        </p:nvSpPr>
        <p:spPr>
          <a:xfrm rot="-10721883">
            <a:off x="2590800" y="2319338"/>
            <a:ext cx="1588" cy="838200"/>
          </a:xfrm>
          <a:prstGeom prst="line">
            <a:avLst/>
          </a:prstGeom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1515" name="直接连接符 21514"/>
          <p:cNvSpPr/>
          <p:nvPr/>
        </p:nvSpPr>
        <p:spPr>
          <a:xfrm>
            <a:off x="2667000" y="2395538"/>
            <a:ext cx="990600" cy="4572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1516" name="直接连接符 21515"/>
          <p:cNvSpPr/>
          <p:nvPr/>
        </p:nvSpPr>
        <p:spPr>
          <a:xfrm>
            <a:off x="2590800" y="2319338"/>
            <a:ext cx="762000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1517" name="直接连接符 21516"/>
          <p:cNvSpPr/>
          <p:nvPr/>
        </p:nvSpPr>
        <p:spPr>
          <a:xfrm>
            <a:off x="4552950" y="2319338"/>
            <a:ext cx="1098550" cy="693737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1518" name="左大括号 21517"/>
          <p:cNvSpPr/>
          <p:nvPr/>
        </p:nvSpPr>
        <p:spPr>
          <a:xfrm rot="-5400000">
            <a:off x="3276600" y="2700338"/>
            <a:ext cx="381000" cy="1752600"/>
          </a:xfrm>
          <a:prstGeom prst="leftBrace">
            <a:avLst>
              <a:gd name="adj1" fmla="val 37971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519" name="文本框 21518"/>
          <p:cNvSpPr txBox="1"/>
          <p:nvPr/>
        </p:nvSpPr>
        <p:spPr>
          <a:xfrm>
            <a:off x="1828800" y="3892550"/>
            <a:ext cx="2286000" cy="115887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小于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2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倍焦距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大于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倍焦距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520" name="左大括号 21519"/>
          <p:cNvSpPr/>
          <p:nvPr/>
        </p:nvSpPr>
        <p:spPr>
          <a:xfrm rot="-5400000">
            <a:off x="6138863" y="3340100"/>
            <a:ext cx="533400" cy="3822700"/>
          </a:xfrm>
          <a:prstGeom prst="leftBrace">
            <a:avLst>
              <a:gd name="adj1" fmla="val 59158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1521" name="文本框 21520"/>
          <p:cNvSpPr txBox="1"/>
          <p:nvPr/>
        </p:nvSpPr>
        <p:spPr>
          <a:xfrm>
            <a:off x="4495800" y="5592763"/>
            <a:ext cx="3113088" cy="519112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倒立、放大、实像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1522" name="直接连接符 21521"/>
          <p:cNvSpPr/>
          <p:nvPr/>
        </p:nvSpPr>
        <p:spPr>
          <a:xfrm>
            <a:off x="3352800" y="2319338"/>
            <a:ext cx="838200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1523" name="直接连接符 21522"/>
          <p:cNvSpPr/>
          <p:nvPr/>
        </p:nvSpPr>
        <p:spPr>
          <a:xfrm>
            <a:off x="3563938" y="2797175"/>
            <a:ext cx="5329237" cy="2376488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1524" name="直接连接符 21523"/>
          <p:cNvSpPr/>
          <p:nvPr/>
        </p:nvSpPr>
        <p:spPr>
          <a:xfrm>
            <a:off x="5435600" y="2870200"/>
            <a:ext cx="3457575" cy="2447925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1525" name="直接连接符 21524"/>
          <p:cNvSpPr/>
          <p:nvPr/>
        </p:nvSpPr>
        <p:spPr>
          <a:xfrm>
            <a:off x="8243888" y="4957763"/>
            <a:ext cx="152400" cy="0"/>
          </a:xfrm>
          <a:prstGeom prst="line">
            <a:avLst/>
          </a:prstGeom>
          <a:ln w="1492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1526" name="直接连接符 21525"/>
          <p:cNvSpPr/>
          <p:nvPr/>
        </p:nvSpPr>
        <p:spPr>
          <a:xfrm rot="10721883" flipV="1">
            <a:off x="8316913" y="3157538"/>
            <a:ext cx="6350" cy="1800225"/>
          </a:xfrm>
          <a:prstGeom prst="line">
            <a:avLst/>
          </a:prstGeom>
          <a:ln w="1397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16406" name="文本框 21526"/>
          <p:cNvSpPr txBox="1"/>
          <p:nvPr/>
        </p:nvSpPr>
        <p:spPr>
          <a:xfrm>
            <a:off x="300038" y="657225"/>
            <a:ext cx="8234362" cy="62547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lnSpc>
                <a:spcPct val="125000"/>
              </a:lnSpc>
              <a:spcBef>
                <a:spcPts val="5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③当</a:t>
            </a:r>
            <a:r>
              <a:rPr lang="zh-CN" altLang="en-US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f&lt;u&lt;2f 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时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6407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51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Windows XP 注销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15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151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15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215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215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8" dur="500"/>
                                        <p:tgtEl>
                                          <p:spTgt spid="215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500"/>
                            </p:stCondLst>
                            <p:childTnLst>
                              <p:par>
                                <p:cTn id="44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6" dur="500"/>
                                        <p:tgtEl>
                                          <p:spTgt spid="215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152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15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8" dur="500"/>
                                        <p:tgtEl>
                                          <p:spTgt spid="2152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Windows XP 注销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7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215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215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shreg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19" grpId="0" bldLvl="0" animBg="1"/>
      <p:bldP spid="21521" grpId="0" bldLvl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7409" name="组合 22529"/>
          <p:cNvGrpSpPr/>
          <p:nvPr/>
        </p:nvGrpSpPr>
        <p:grpSpPr>
          <a:xfrm>
            <a:off x="636588" y="2997200"/>
            <a:ext cx="7696200" cy="2209800"/>
            <a:chOff x="0" y="0"/>
            <a:chExt cx="4848" cy="1392"/>
          </a:xfrm>
        </p:grpSpPr>
        <p:sp>
          <p:nvSpPr>
            <p:cNvPr id="17410" name="直接连接符 22530"/>
            <p:cNvSpPr/>
            <p:nvPr/>
          </p:nvSpPr>
          <p:spPr>
            <a:xfrm>
              <a:off x="0" y="672"/>
              <a:ext cx="4848" cy="0"/>
            </a:xfrm>
            <a:prstGeom prst="line">
              <a:avLst/>
            </a:prstGeom>
            <a:ln w="38100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11" name="椭圆 22531"/>
            <p:cNvSpPr/>
            <p:nvPr/>
          </p:nvSpPr>
          <p:spPr>
            <a:xfrm>
              <a:off x="2208" y="0"/>
              <a:ext cx="336" cy="1392"/>
            </a:xfrm>
            <a:prstGeom prst="ellipse">
              <a:avLst/>
            </a:prstGeom>
            <a:gradFill rotWithShape="1">
              <a:gsLst>
                <a:gs pos="0">
                  <a:srgbClr val="FFFFFC">
                    <a:alpha val="100000"/>
                  </a:srgbClr>
                </a:gs>
                <a:gs pos="50000">
                  <a:srgbClr val="99CCFF">
                    <a:alpha val="100000"/>
                  </a:srgbClr>
                </a:gs>
                <a:gs pos="100000">
                  <a:srgbClr val="FFFFFD">
                    <a:alpha val="100000"/>
                  </a:srgbClr>
                </a:gs>
              </a:gsLst>
              <a:lin ang="8100000"/>
              <a:tileRect/>
            </a:gradFill>
            <a:ln w="952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7412" name="直接连接符 22532"/>
            <p:cNvSpPr/>
            <p:nvPr/>
          </p:nvSpPr>
          <p:spPr>
            <a:xfrm>
              <a:off x="1488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13" name="直接连接符 22533"/>
            <p:cNvSpPr/>
            <p:nvPr/>
          </p:nvSpPr>
          <p:spPr>
            <a:xfrm>
              <a:off x="624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14" name="直接连接符 22534"/>
            <p:cNvSpPr/>
            <p:nvPr/>
          </p:nvSpPr>
          <p:spPr>
            <a:xfrm>
              <a:off x="2352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15" name="直接连接符 22535"/>
            <p:cNvSpPr/>
            <p:nvPr/>
          </p:nvSpPr>
          <p:spPr>
            <a:xfrm>
              <a:off x="3216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7416" name="直接连接符 22536"/>
            <p:cNvSpPr/>
            <p:nvPr/>
          </p:nvSpPr>
          <p:spPr>
            <a:xfrm>
              <a:off x="4080" y="672"/>
              <a:ext cx="48" cy="0"/>
            </a:xfrm>
            <a:prstGeom prst="line">
              <a:avLst/>
            </a:prstGeom>
            <a:ln w="92075" cap="flat" cmpd="sng">
              <a:solidFill>
                <a:srgbClr val="2F2F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2538" name="直接连接符 22537"/>
          <p:cNvSpPr/>
          <p:nvPr/>
        </p:nvSpPr>
        <p:spPr>
          <a:xfrm rot="-10721883">
            <a:off x="3014663" y="3271838"/>
            <a:ext cx="1587" cy="838200"/>
          </a:xfrm>
          <a:prstGeom prst="line">
            <a:avLst/>
          </a:prstGeom>
          <a:ln w="76200" cap="flat" cmpd="sng">
            <a:solidFill>
              <a:srgbClr val="FF00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2539" name="直接连接符 22538"/>
          <p:cNvSpPr/>
          <p:nvPr/>
        </p:nvSpPr>
        <p:spPr>
          <a:xfrm>
            <a:off x="2998788" y="3225800"/>
            <a:ext cx="762000" cy="4572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2540" name="直接连接符 22539"/>
          <p:cNvSpPr/>
          <p:nvPr/>
        </p:nvSpPr>
        <p:spPr>
          <a:xfrm>
            <a:off x="2998788" y="3225800"/>
            <a:ext cx="1219200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2541" name="直接连接符 22540"/>
          <p:cNvSpPr/>
          <p:nvPr/>
        </p:nvSpPr>
        <p:spPr>
          <a:xfrm>
            <a:off x="4598988" y="3302000"/>
            <a:ext cx="762000" cy="45720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2542" name="左大括号 22541"/>
          <p:cNvSpPr/>
          <p:nvPr/>
        </p:nvSpPr>
        <p:spPr>
          <a:xfrm rot="-5400000">
            <a:off x="3494088" y="3797300"/>
            <a:ext cx="381000" cy="1371600"/>
          </a:xfrm>
          <a:prstGeom prst="leftBrace">
            <a:avLst>
              <a:gd name="adj1" fmla="val 30000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2543" name="文本框 22542"/>
          <p:cNvSpPr txBox="1"/>
          <p:nvPr/>
        </p:nvSpPr>
        <p:spPr>
          <a:xfrm>
            <a:off x="1779588" y="4983163"/>
            <a:ext cx="2286000" cy="5175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等于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倍焦距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2544" name="文本框 22543"/>
          <p:cNvSpPr txBox="1"/>
          <p:nvPr/>
        </p:nvSpPr>
        <p:spPr>
          <a:xfrm>
            <a:off x="5610225" y="2540000"/>
            <a:ext cx="1427163" cy="5175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 algn="just">
              <a:spcBef>
                <a:spcPct val="50000"/>
              </a:spcBef>
            </a:pP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不成像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2545" name="直接连接符 22544"/>
          <p:cNvSpPr/>
          <p:nvPr/>
        </p:nvSpPr>
        <p:spPr>
          <a:xfrm>
            <a:off x="2098675" y="1747838"/>
            <a:ext cx="6234113" cy="3833812"/>
          </a:xfrm>
          <a:prstGeom prst="line">
            <a:avLst/>
          </a:prstGeom>
          <a:ln w="41275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22546" name="直接连接符 22545"/>
          <p:cNvSpPr/>
          <p:nvPr/>
        </p:nvSpPr>
        <p:spPr>
          <a:xfrm>
            <a:off x="909638" y="2012950"/>
            <a:ext cx="7423150" cy="4337050"/>
          </a:xfrm>
          <a:prstGeom prst="line">
            <a:avLst/>
          </a:prstGeom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22547" name="直接连接符 22546"/>
          <p:cNvSpPr/>
          <p:nvPr/>
        </p:nvSpPr>
        <p:spPr>
          <a:xfrm>
            <a:off x="5030788" y="3559175"/>
            <a:ext cx="2921000" cy="1800225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2548" name="直接连接符 22547"/>
          <p:cNvSpPr/>
          <p:nvPr/>
        </p:nvSpPr>
        <p:spPr>
          <a:xfrm>
            <a:off x="3608388" y="3606800"/>
            <a:ext cx="4419600" cy="2590800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7428" name="文本框 22548"/>
          <p:cNvSpPr txBox="1"/>
          <p:nvPr/>
        </p:nvSpPr>
        <p:spPr>
          <a:xfrm>
            <a:off x="460375" y="733425"/>
            <a:ext cx="8047038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④当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u=</a:t>
            </a:r>
            <a:r>
              <a:rPr lang="zh-CN" altLang="en-US" sz="2800" i="1" dirty="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 f 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  <a:sym typeface="宋体" panose="02010600030101010101" pitchFamily="2" charset="-122"/>
              </a:rPr>
              <a:t>时</a:t>
            </a:r>
            <a:endParaRPr lang="zh-CN" altLang="en-US" sz="2800" dirty="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17429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3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" name="Windows XP 注销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5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254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25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225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3" dur="500"/>
                                        <p:tgtEl>
                                          <p:spTgt spid="225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500"/>
                                        <p:tgtEl>
                                          <p:spTgt spid="225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500"/>
                                        <p:tgtEl>
                                          <p:spTgt spid="225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6" dur="500"/>
                                        <p:tgtEl>
                                          <p:spTgt spid="2254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1" dur="500"/>
                                        <p:tgtEl>
                                          <p:spTgt spid="2254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5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22544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543" grpId="0" bldLvl="0" animBg="1"/>
      <p:bldP spid="22544" grpId="0" bldLvl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18433" name="组合 23553"/>
          <p:cNvGrpSpPr/>
          <p:nvPr/>
        </p:nvGrpSpPr>
        <p:grpSpPr>
          <a:xfrm>
            <a:off x="611188" y="3379788"/>
            <a:ext cx="7696200" cy="2209800"/>
            <a:chOff x="0" y="0"/>
            <a:chExt cx="4848" cy="1392"/>
          </a:xfrm>
        </p:grpSpPr>
        <p:sp>
          <p:nvSpPr>
            <p:cNvPr id="18434" name="直接连接符 23554"/>
            <p:cNvSpPr/>
            <p:nvPr/>
          </p:nvSpPr>
          <p:spPr>
            <a:xfrm>
              <a:off x="0" y="672"/>
              <a:ext cx="4848" cy="0"/>
            </a:xfrm>
            <a:prstGeom prst="line">
              <a:avLst/>
            </a:prstGeom>
            <a:ln w="38100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8435" name="椭圆 23555"/>
            <p:cNvSpPr/>
            <p:nvPr/>
          </p:nvSpPr>
          <p:spPr>
            <a:xfrm>
              <a:off x="2208" y="0"/>
              <a:ext cx="336" cy="1392"/>
            </a:xfrm>
            <a:prstGeom prst="ellipse">
              <a:avLst/>
            </a:prstGeom>
            <a:gradFill rotWithShape="1">
              <a:gsLst>
                <a:gs pos="0">
                  <a:srgbClr val="FFFFFC">
                    <a:alpha val="100000"/>
                  </a:srgbClr>
                </a:gs>
                <a:gs pos="50000">
                  <a:srgbClr val="99CCFF">
                    <a:alpha val="100000"/>
                  </a:srgbClr>
                </a:gs>
                <a:gs pos="100000">
                  <a:srgbClr val="FFFFFD">
                    <a:alpha val="100000"/>
                  </a:srgbClr>
                </a:gs>
              </a:gsLst>
              <a:lin ang="8100000"/>
              <a:tileRect/>
            </a:gradFill>
            <a:ln w="9525" cap="flat" cmpd="sng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 anchor="t"/>
            <a:p>
              <a:endParaRPr lang="zh-CN" altLang="en-US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36" name="直接连接符 23556"/>
            <p:cNvSpPr/>
            <p:nvPr/>
          </p:nvSpPr>
          <p:spPr>
            <a:xfrm>
              <a:off x="1488" y="672"/>
              <a:ext cx="48" cy="0"/>
            </a:xfrm>
            <a:prstGeom prst="line">
              <a:avLst/>
            </a:prstGeom>
            <a:ln w="920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8437" name="直接连接符 23557"/>
            <p:cNvSpPr/>
            <p:nvPr/>
          </p:nvSpPr>
          <p:spPr>
            <a:xfrm>
              <a:off x="624" y="672"/>
              <a:ext cx="48" cy="0"/>
            </a:xfrm>
            <a:prstGeom prst="line">
              <a:avLst/>
            </a:prstGeom>
            <a:ln w="920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8438" name="直接连接符 23558"/>
            <p:cNvSpPr/>
            <p:nvPr/>
          </p:nvSpPr>
          <p:spPr>
            <a:xfrm>
              <a:off x="2352" y="672"/>
              <a:ext cx="48" cy="0"/>
            </a:xfrm>
            <a:prstGeom prst="line">
              <a:avLst/>
            </a:prstGeom>
            <a:ln w="920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8439" name="直接连接符 23559"/>
            <p:cNvSpPr/>
            <p:nvPr/>
          </p:nvSpPr>
          <p:spPr>
            <a:xfrm>
              <a:off x="3216" y="672"/>
              <a:ext cx="48" cy="0"/>
            </a:xfrm>
            <a:prstGeom prst="line">
              <a:avLst/>
            </a:prstGeom>
            <a:ln w="920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  <p:sp>
          <p:nvSpPr>
            <p:cNvPr id="18440" name="直接连接符 23560"/>
            <p:cNvSpPr/>
            <p:nvPr/>
          </p:nvSpPr>
          <p:spPr>
            <a:xfrm>
              <a:off x="4080" y="672"/>
              <a:ext cx="48" cy="0"/>
            </a:xfrm>
            <a:prstGeom prst="line">
              <a:avLst/>
            </a:prstGeom>
            <a:ln w="92075" cap="flat" cmpd="sng">
              <a:solidFill>
                <a:srgbClr val="FF00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sp>
        <p:nvSpPr>
          <p:cNvPr id="23562" name="直接连接符 23561"/>
          <p:cNvSpPr/>
          <p:nvPr/>
        </p:nvSpPr>
        <p:spPr>
          <a:xfrm rot="-10721883">
            <a:off x="3657600" y="3598863"/>
            <a:ext cx="1588" cy="838200"/>
          </a:xfrm>
          <a:prstGeom prst="line">
            <a:avLst/>
          </a:prstGeom>
          <a:ln w="76200" cap="flat" cmpd="sng">
            <a:solidFill>
              <a:srgbClr val="FF6600"/>
            </a:solid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3563" name="直接连接符 23562"/>
          <p:cNvSpPr/>
          <p:nvPr/>
        </p:nvSpPr>
        <p:spPr>
          <a:xfrm>
            <a:off x="3657600" y="3644900"/>
            <a:ext cx="457200" cy="533400"/>
          </a:xfrm>
          <a:prstGeom prst="line">
            <a:avLst/>
          </a:prstGeom>
          <a:ln w="38100" cap="flat" cmpd="sng">
            <a:solidFill>
              <a:schemeClr val="bg1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3564" name="直接连接符 23563"/>
          <p:cNvSpPr/>
          <p:nvPr/>
        </p:nvSpPr>
        <p:spPr>
          <a:xfrm>
            <a:off x="3657600" y="3644900"/>
            <a:ext cx="533400" cy="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3565" name="直接连接符 23564"/>
          <p:cNvSpPr/>
          <p:nvPr/>
        </p:nvSpPr>
        <p:spPr>
          <a:xfrm>
            <a:off x="4572000" y="3692525"/>
            <a:ext cx="762000" cy="457200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3566" name="左大括号 23565"/>
          <p:cNvSpPr/>
          <p:nvPr/>
        </p:nvSpPr>
        <p:spPr>
          <a:xfrm rot="-5400000">
            <a:off x="3810000" y="4551363"/>
            <a:ext cx="381000" cy="685800"/>
          </a:xfrm>
          <a:prstGeom prst="leftBrace">
            <a:avLst>
              <a:gd name="adj1" fmla="val 15000"/>
              <a:gd name="adj2" fmla="val 50000"/>
            </a:avLst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  <p:txBody>
          <a:bodyPr anchor="t"/>
          <a:p>
            <a:endParaRPr lang="zh-CN" altLang="en-US">
              <a:latin typeface="Arial" panose="020B0604020202020204" pitchFamily="34" charset="0"/>
              <a:ea typeface="宋体" panose="02010600030101010101" pitchFamily="2" charset="-122"/>
            </a:endParaRPr>
          </a:p>
        </p:txBody>
      </p:sp>
      <p:sp>
        <p:nvSpPr>
          <p:cNvPr id="23567" name="文本框 23566"/>
          <p:cNvSpPr txBox="1"/>
          <p:nvPr/>
        </p:nvSpPr>
        <p:spPr>
          <a:xfrm>
            <a:off x="1371600" y="5792788"/>
            <a:ext cx="2179638" cy="519112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小于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倍焦距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3568" name="文本框 23567"/>
          <p:cNvSpPr txBox="1"/>
          <p:nvPr/>
        </p:nvSpPr>
        <p:spPr>
          <a:xfrm>
            <a:off x="3735388" y="1914525"/>
            <a:ext cx="3265487" cy="517525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miter/>
            <a:headEnd type="none" w="med" len="med"/>
            <a:tailEnd type="none" w="med" len="med"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>
                <a:latin typeface="宋体" panose="02010600030101010101" pitchFamily="2" charset="-122"/>
                <a:ea typeface="宋体" panose="02010600030101010101" pitchFamily="2" charset="-122"/>
              </a:rPr>
              <a:t>正立、放大、虚像</a:t>
            </a:r>
            <a:endParaRPr lang="zh-CN" altLang="en-US" sz="2800">
              <a:latin typeface="宋体" panose="02010600030101010101" pitchFamily="2" charset="-122"/>
              <a:ea typeface="宋体" panose="02010600030101010101" pitchFamily="2" charset="-122"/>
            </a:endParaRPr>
          </a:p>
        </p:txBody>
      </p:sp>
      <p:sp>
        <p:nvSpPr>
          <p:cNvPr id="23569" name="直接连接符 23568"/>
          <p:cNvSpPr/>
          <p:nvPr/>
        </p:nvSpPr>
        <p:spPr>
          <a:xfrm>
            <a:off x="1981200" y="2060575"/>
            <a:ext cx="6326188" cy="4051300"/>
          </a:xfrm>
          <a:prstGeom prst="line">
            <a:avLst/>
          </a:prstGeom>
          <a:ln w="41275" cap="rnd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23570" name="直接连接符 23569"/>
          <p:cNvSpPr/>
          <p:nvPr/>
        </p:nvSpPr>
        <p:spPr>
          <a:xfrm>
            <a:off x="2270125" y="2060575"/>
            <a:ext cx="3841750" cy="4321175"/>
          </a:xfrm>
          <a:prstGeom prst="line">
            <a:avLst/>
          </a:prstGeom>
          <a:ln w="38100" cap="flat" cmpd="sng">
            <a:solidFill>
              <a:srgbClr val="FF0000"/>
            </a:solidFill>
            <a:prstDash val="sysDot"/>
            <a:round/>
            <a:headEnd type="none" w="med" len="med"/>
            <a:tailEnd type="none" w="med" len="med"/>
          </a:ln>
        </p:spPr>
      </p:sp>
      <p:sp>
        <p:nvSpPr>
          <p:cNvPr id="18450" name="直接连接符 23570"/>
          <p:cNvSpPr/>
          <p:nvPr/>
        </p:nvSpPr>
        <p:spPr>
          <a:xfrm rot="-10721883">
            <a:off x="2555875" y="2378075"/>
            <a:ext cx="68263" cy="2058988"/>
          </a:xfrm>
          <a:prstGeom prst="line">
            <a:avLst/>
          </a:prstGeom>
          <a:ln w="161925" cap="flat" cmpd="sng">
            <a:pattFill prst="pct60">
              <a:fgClr>
                <a:schemeClr val="bg1"/>
              </a:fgClr>
              <a:bgClr>
                <a:srgbClr val="FF6600"/>
              </a:bgClr>
            </a:pattFill>
            <a:prstDash val="solid"/>
            <a:round/>
            <a:headEnd type="none" w="med" len="med"/>
            <a:tailEnd type="triangle" w="med" len="med"/>
          </a:ln>
        </p:spPr>
      </p:sp>
      <p:sp>
        <p:nvSpPr>
          <p:cNvPr id="23572" name="直接连接符 23571"/>
          <p:cNvSpPr/>
          <p:nvPr/>
        </p:nvSpPr>
        <p:spPr>
          <a:xfrm>
            <a:off x="2514600" y="2420938"/>
            <a:ext cx="152400" cy="0"/>
          </a:xfrm>
          <a:prstGeom prst="line">
            <a:avLst/>
          </a:prstGeom>
          <a:ln w="136525" cap="flat" cmpd="sng">
            <a:solidFill>
              <a:srgbClr val="FF66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23573" name="直接连接符 23572"/>
          <p:cNvSpPr/>
          <p:nvPr/>
        </p:nvSpPr>
        <p:spPr>
          <a:xfrm flipH="1">
            <a:off x="5580063" y="3141663"/>
            <a:ext cx="1524000" cy="0"/>
          </a:xfrm>
          <a:prstGeom prst="line">
            <a:avLst/>
          </a:prstGeom>
          <a:ln w="92075" cap="flat" cmpd="sng">
            <a:solidFill>
              <a:schemeClr val="tx1"/>
            </a:solidFill>
            <a:prstDash val="sysDot"/>
            <a:round/>
            <a:headEnd type="none" w="med" len="med"/>
            <a:tailEnd type="triangle" w="med" len="med"/>
          </a:ln>
        </p:spPr>
      </p:sp>
      <p:pic>
        <p:nvPicPr>
          <p:cNvPr id="23574" name="图片 23573" descr="12"/>
          <p:cNvPicPr>
            <a:picLocks noChangeAspect="1"/>
          </p:cNvPicPr>
          <p:nvPr/>
        </p:nvPicPr>
        <p:blipFill>
          <a:blip r:embed="rId1">
            <a:lum contrast="7999"/>
          </a:blip>
          <a:stretch>
            <a:fillRect/>
          </a:stretch>
        </p:blipFill>
        <p:spPr>
          <a:xfrm>
            <a:off x="7315200" y="2565400"/>
            <a:ext cx="800100" cy="1270000"/>
          </a:xfrm>
          <a:prstGeom prst="rect">
            <a:avLst/>
          </a:prstGeom>
          <a:noFill/>
          <a:ln w="9525">
            <a:noFill/>
          </a:ln>
        </p:spPr>
      </p:pic>
      <p:sp>
        <p:nvSpPr>
          <p:cNvPr id="23575" name="直接连接符 23574"/>
          <p:cNvSpPr/>
          <p:nvPr/>
        </p:nvSpPr>
        <p:spPr>
          <a:xfrm>
            <a:off x="5334000" y="4178300"/>
            <a:ext cx="2671763" cy="1730375"/>
          </a:xfrm>
          <a:prstGeom prst="line">
            <a:avLst/>
          </a:prstGeom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23576" name="直接连接符 23575"/>
          <p:cNvSpPr/>
          <p:nvPr/>
        </p:nvSpPr>
        <p:spPr>
          <a:xfrm>
            <a:off x="4116388" y="4162425"/>
            <a:ext cx="1995487" cy="2219325"/>
          </a:xfrm>
          <a:prstGeom prst="line">
            <a:avLst/>
          </a:prstGeom>
          <a:ln w="38100" cap="flat" cmpd="sng">
            <a:solidFill>
              <a:srgbClr val="FF0000"/>
            </a:solidFill>
            <a:prstDash val="solid"/>
            <a:round/>
            <a:headEnd type="none" w="med" len="med"/>
            <a:tailEnd type="stealth" w="med" len="med"/>
          </a:ln>
        </p:spPr>
      </p:sp>
      <p:sp>
        <p:nvSpPr>
          <p:cNvPr id="18456" name="文本框 23576"/>
          <p:cNvSpPr txBox="1"/>
          <p:nvPr/>
        </p:nvSpPr>
        <p:spPr>
          <a:xfrm>
            <a:off x="247650" y="585788"/>
            <a:ext cx="8424863" cy="623887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25000"/>
              </a:lnSpc>
              <a:spcBef>
                <a:spcPts val="50"/>
              </a:spcBef>
            </a:pP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⑤当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u</a:t>
            </a:r>
            <a:r>
              <a:rPr lang="zh-CN" altLang="en-US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＜</a:t>
            </a:r>
            <a:r>
              <a:rPr lang="en-US" altLang="zh-CN" sz="2800" i="1" dirty="0">
                <a:latin typeface="Times New Roman" panose="02020603050405020304" pitchFamily="18" charset="0"/>
                <a:ea typeface="宋体" panose="02010600030101010101" pitchFamily="2" charset="-122"/>
              </a:rPr>
              <a:t>f </a:t>
            </a:r>
            <a:r>
              <a:rPr lang="zh-CN" altLang="en-US" sz="2800" dirty="0">
                <a:latin typeface="Times New Roman" panose="02020603050405020304" pitchFamily="18" charset="0"/>
                <a:ea typeface="宋体" panose="02010600030101010101" pitchFamily="2" charset="-122"/>
              </a:rPr>
              <a:t>时</a:t>
            </a:r>
            <a:endParaRPr lang="zh-CN" altLang="en-US" sz="2800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8457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56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ows XP 注销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5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0" dur="500"/>
                                        <p:tgtEl>
                                          <p:spTgt spid="2356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notify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8" presetClass="entr" presetSubtype="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500"/>
                                        <p:tgtEl>
                                          <p:spTgt spid="235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500"/>
                                        <p:tgtEl>
                                          <p:spTgt spid="235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8" presetClass="entr" presetSubtype="3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4" dur="500"/>
                                        <p:tgtEl>
                                          <p:spTgt spid="235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8" dur="500"/>
                                        <p:tgtEl>
                                          <p:spTgt spid="235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2" dur="500"/>
                                        <p:tgtEl>
                                          <p:spTgt spid="235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47" dur="500"/>
                                        <p:tgtEl>
                                          <p:spTgt spid="2357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6" presetClass="entr" presetSubtype="37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52" dur="500"/>
                                        <p:tgtEl>
                                          <p:spTgt spid="23569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2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3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typ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2000"/>
                                        <p:tgtEl>
                                          <p:spTgt spid="1845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Windows XP 注销音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235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7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35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5" fill="hold">
                      <p:stCondLst>
                        <p:cond delay="indefinite"/>
                      </p:stCondLst>
                      <p:childTnLst>
                        <p:par>
                          <p:cTn id="76" fill="hold">
                            <p:stCondLst>
                              <p:cond delay="0"/>
                            </p:stCondLst>
                            <p:childTnLst>
                              <p:par>
                                <p:cTn id="77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35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2000"/>
                                        <p:tgtEl>
                                          <p:spTgt spid="2356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7" grpId="0" bldLvl="0" animBg="1"/>
      <p:bldP spid="23568" grpId="0" bldLvl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aphicFrame>
        <p:nvGraphicFramePr>
          <p:cNvPr id="8194" name="表格 8193"/>
          <p:cNvGraphicFramePr/>
          <p:nvPr/>
        </p:nvGraphicFramePr>
        <p:xfrm>
          <a:off x="288925" y="1401763"/>
          <a:ext cx="8547100" cy="4919663"/>
        </p:xfrm>
        <a:graphic>
          <a:graphicData uri="http://schemas.openxmlformats.org/drawingml/2006/table">
            <a:tbl>
              <a:tblPr/>
              <a:tblGrid>
                <a:gridCol w="2173288"/>
                <a:gridCol w="1544637"/>
                <a:gridCol w="1506538"/>
                <a:gridCol w="1612900"/>
                <a:gridCol w="1709737"/>
              </a:tblGrid>
              <a:tr h="893445"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spcBef>
                          <a:spcPct val="50000"/>
                        </a:spcBef>
                        <a:buNone/>
                      </a:pPr>
                      <a:r>
                        <a:rPr lang="zh-CN" altLang="en-US" sz="2800" b="0">
                          <a:effectLst/>
                          <a:latin typeface="Times New Roman" panose="02020603050405020304" pitchFamily="18" charset="0"/>
                        </a:rPr>
                        <a:t>物体到凸透镜的距离</a:t>
                      </a:r>
                      <a:endParaRPr lang="zh-CN" altLang="en-US" sz="2800" b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 fontAlgn="ctr">
                        <a:buNone/>
                      </a:pPr>
                      <a:r>
                        <a:rPr lang="zh-CN" altLang="en-US" sz="2800" b="0">
                          <a:effectLst/>
                          <a:latin typeface="Times New Roman" panose="02020603050405020304" pitchFamily="18" charset="0"/>
                        </a:rPr>
                        <a:t>像的情况</a:t>
                      </a:r>
                      <a:endParaRPr lang="zh-CN" altLang="en-US" sz="2800" b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cP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 hMerge="1">
                  <a:tcPr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800" b="0">
                          <a:effectLst/>
                          <a:latin typeface="Times New Roman" panose="02020603050405020304" pitchFamily="18" charset="0"/>
                        </a:rPr>
                        <a:t>应用</a:t>
                      </a:r>
                      <a:endParaRPr lang="zh-CN" altLang="en-US" sz="2800" b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spcBef>
                          <a:spcPct val="50000"/>
                        </a:spcBef>
                        <a:buNone/>
                      </a:pPr>
                      <a:r>
                        <a:rPr lang="zh-CN" altLang="en-US" sz="2800" b="0" i="1" dirty="0">
                          <a:effectLst/>
                          <a:latin typeface="Times New Roman" panose="02020603050405020304" pitchFamily="18" charset="0"/>
                        </a:rPr>
                        <a:t>u</a:t>
                      </a:r>
                      <a:r>
                        <a:rPr lang="zh-CN" altLang="en-US" sz="2800" b="0" dirty="0">
                          <a:effectLst/>
                          <a:latin typeface="Times New Roman" panose="02020603050405020304" pitchFamily="18" charset="0"/>
                        </a:rPr>
                        <a:t>&gt;2</a:t>
                      </a:r>
                      <a:r>
                        <a:rPr lang="zh-CN" altLang="en-US" sz="2800" b="0" i="1" dirty="0">
                          <a:effectLst/>
                          <a:latin typeface="Times New Roman" panose="02020603050405020304" pitchFamily="18" charset="0"/>
                        </a:rPr>
                        <a:t>f</a:t>
                      </a:r>
                      <a:endParaRPr lang="zh-CN" altLang="en-US" sz="2800" b="0" i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19050" marR="19050" marT="19050" marB="1905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36625">
                <a:tc>
                  <a:txBody>
                    <a:bodyPr/>
                    <a:p>
                      <a:pPr marL="0" lvl="0" indent="0" algn="ctr">
                        <a:spcBef>
                          <a:spcPct val="50000"/>
                        </a:spcBef>
                        <a:buNone/>
                      </a:pPr>
                      <a:r>
                        <a:rPr lang="zh-CN" altLang="en-US" sz="2800" b="0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+mn-ea"/>
                        </a:rPr>
                        <a:t>u</a:t>
                      </a:r>
                      <a:r>
                        <a:rPr lang="en-US" altLang="zh-CN" sz="2800" b="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+mn-ea"/>
                        </a:rPr>
                        <a:t>=</a:t>
                      </a:r>
                      <a:r>
                        <a:rPr lang="zh-CN" altLang="en-US" sz="2800" b="0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+mn-ea"/>
                        </a:rPr>
                        <a:t>2</a:t>
                      </a:r>
                      <a:r>
                        <a:rPr lang="zh-CN" altLang="en-US" sz="2800" b="0" i="1" dirty="0">
                          <a:effectLst/>
                          <a:latin typeface="Times New Roman" panose="02020603050405020304" pitchFamily="18" charset="0"/>
                          <a:ea typeface="宋体" panose="02010600030101010101" pitchFamily="2" charset="-122"/>
                          <a:sym typeface="+mn-ea"/>
                        </a:rPr>
                        <a:t>f</a:t>
                      </a:r>
                      <a:endParaRPr lang="zh-CN" altLang="en-US" sz="2800" b="0" i="1" dirty="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  <a:sym typeface="+mn-ea"/>
                      </a:endParaRPr>
                    </a:p>
                  </a:txBody>
                  <a:tcPr marL="19050" marR="19050" marT="19050" marB="1905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  <a:ea typeface="宋体" panose="02010600030101010101" pitchFamily="2" charset="-122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8230"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 algn="ctr">
                        <a:buNone/>
                      </a:pPr>
                      <a:r>
                        <a:rPr lang="zh-CN" altLang="en-US" sz="2800" b="0" i="1" dirty="0">
                          <a:effectLst/>
                          <a:latin typeface="Times New Roman" panose="02020603050405020304" pitchFamily="18" charset="0"/>
                        </a:rPr>
                        <a:t>f&lt;u</a:t>
                      </a:r>
                      <a:r>
                        <a:rPr lang="zh-CN" altLang="en-US" sz="2800" b="0" dirty="0">
                          <a:effectLst/>
                          <a:latin typeface="Times New Roman" panose="02020603050405020304" pitchFamily="18" charset="0"/>
                        </a:rPr>
                        <a:t>&lt;2</a:t>
                      </a:r>
                      <a:r>
                        <a:rPr lang="zh-CN" altLang="en-US" sz="2800" b="0" i="1" dirty="0">
                          <a:effectLst/>
                          <a:latin typeface="Times New Roman" panose="02020603050405020304" pitchFamily="18" charset="0"/>
                        </a:rPr>
                        <a:t>f</a:t>
                      </a:r>
                      <a:endParaRPr lang="zh-CN" altLang="en-US" sz="2800" b="0" i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1074420"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r>
                        <a:rPr lang="zh-CN" altLang="en-US" sz="2800" b="0" i="1" dirty="0">
                          <a:effectLst/>
                          <a:latin typeface="Times New Roman" panose="02020603050405020304" pitchFamily="18" charset="0"/>
                        </a:rPr>
                        <a:t>u&lt;f</a:t>
                      </a:r>
                      <a:endParaRPr lang="zh-CN" altLang="en-US" sz="2800" b="0" i="1" dirty="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 wrap="square"/>
                    <a:lstStyle>
                      <a:lvl1pPr marL="342900" lvl="0" indent="-342900" algn="l" defTabSz="91440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•"/>
                        <a:defRPr sz="2800" b="0" i="0" u="none" kern="1200" baseline="0">
                          <a:solidFill>
                            <a:schemeClr val="tx1"/>
                          </a:solidFill>
                          <a:latin typeface="Arial" panose="020B0604020202020204" pitchFamily="34" charset="0"/>
                          <a:ea typeface="宋体" panose="02010600030101010101" pitchFamily="2" charset="-122"/>
                        </a:defRPr>
                      </a:lvl1pPr>
                      <a:lvl2pPr marL="742950" lvl="1" indent="-285750">
                        <a:defRPr sz="2400" kern="1200"/>
                      </a:lvl2pPr>
                      <a:lvl3pPr marL="1143000" lvl="2" indent="-228600">
                        <a:defRPr sz="2000" kern="1200"/>
                      </a:lvl3pPr>
                      <a:lvl4pPr marL="1600200" lvl="3" indent="-228600">
                        <a:defRPr sz="1800" kern="1200"/>
                      </a:lvl4pPr>
                      <a:lvl5pPr marL="2057400" lvl="4" indent="-228600">
                        <a:defRPr sz="1800" kern="1200"/>
                      </a:lvl5pPr>
                    </a:lstStyle>
                    <a:p>
                      <a:pPr marL="0" lvl="0" indent="0">
                        <a:buNone/>
                      </a:pPr>
                      <a:endParaRPr lang="zh-CN" altLang="en-US" sz="2800"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vert="horz" anchor="ctr" anchorCtr="1">
                    <a:lnL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L>
                    <a:lnR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R>
                    <a:lnT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T>
                    <a:lnB w="28575" cap="flat" cmpd="sng">
                      <a:solidFill>
                        <a:schemeClr val="tx1"/>
                      </a:solidFill>
                      <a:prstDash val="solid"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  <p:sp>
        <p:nvSpPr>
          <p:cNvPr id="8229" name="文本框 8228"/>
          <p:cNvSpPr txBox="1"/>
          <p:nvPr/>
        </p:nvSpPr>
        <p:spPr>
          <a:xfrm>
            <a:off x="2592388" y="2598738"/>
            <a:ext cx="1371600" cy="427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 algn="ctr">
              <a:spcBef>
                <a:spcPct val="20000"/>
              </a:spcBef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倒 立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30" name="文本框 8229"/>
          <p:cNvSpPr txBox="1"/>
          <p:nvPr/>
        </p:nvSpPr>
        <p:spPr>
          <a:xfrm>
            <a:off x="4192588" y="2554288"/>
            <a:ext cx="1279525" cy="4730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anchor="t">
            <a:spAutoFit/>
          </a:bodyPr>
          <a:p>
            <a:pPr algn="ctr">
              <a:spcBef>
                <a:spcPct val="20000"/>
              </a:spcBef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缩 小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31" name="文本框 8230"/>
          <p:cNvSpPr txBox="1"/>
          <p:nvPr/>
        </p:nvSpPr>
        <p:spPr>
          <a:xfrm>
            <a:off x="5745163" y="2576513"/>
            <a:ext cx="1243012" cy="427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 algn="ctr">
              <a:spcBef>
                <a:spcPct val="20000"/>
              </a:spcBef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实 像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32" name="文本框 8231"/>
          <p:cNvSpPr txBox="1"/>
          <p:nvPr/>
        </p:nvSpPr>
        <p:spPr>
          <a:xfrm>
            <a:off x="2592388" y="3482975"/>
            <a:ext cx="1295400" cy="427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 algn="ctr">
              <a:spcBef>
                <a:spcPct val="20000"/>
              </a:spcBef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倒 立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33" name="文本框 8232"/>
          <p:cNvSpPr txBox="1"/>
          <p:nvPr/>
        </p:nvSpPr>
        <p:spPr>
          <a:xfrm>
            <a:off x="4168775" y="3482975"/>
            <a:ext cx="1255713" cy="427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 algn="ctr">
              <a:spcBef>
                <a:spcPct val="20000"/>
              </a:spcBef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等 大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34" name="文本框 8233"/>
          <p:cNvSpPr txBox="1"/>
          <p:nvPr/>
        </p:nvSpPr>
        <p:spPr>
          <a:xfrm>
            <a:off x="5746750" y="4491038"/>
            <a:ext cx="1190625" cy="427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 algn="ctr">
              <a:spcBef>
                <a:spcPct val="20000"/>
              </a:spcBef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实 像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35" name="文本框 8234"/>
          <p:cNvSpPr txBox="1"/>
          <p:nvPr/>
        </p:nvSpPr>
        <p:spPr>
          <a:xfrm>
            <a:off x="2644775" y="5524500"/>
            <a:ext cx="1219200" cy="427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 algn="ctr">
              <a:spcBef>
                <a:spcPct val="20000"/>
              </a:spcBef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正 立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36" name="文本框 8235"/>
          <p:cNvSpPr txBox="1"/>
          <p:nvPr/>
        </p:nvSpPr>
        <p:spPr>
          <a:xfrm>
            <a:off x="4168775" y="5524500"/>
            <a:ext cx="1231900" cy="427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 algn="ctr">
              <a:spcBef>
                <a:spcPct val="20000"/>
              </a:spcBef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放 大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37" name="文本框 8236"/>
          <p:cNvSpPr txBox="1"/>
          <p:nvPr/>
        </p:nvSpPr>
        <p:spPr>
          <a:xfrm>
            <a:off x="5726113" y="5524500"/>
            <a:ext cx="1192212" cy="427038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 algn="ctr">
              <a:spcBef>
                <a:spcPct val="20000"/>
              </a:spcBef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虚 像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38" name="文本框 8237"/>
          <p:cNvSpPr txBox="1"/>
          <p:nvPr/>
        </p:nvSpPr>
        <p:spPr>
          <a:xfrm>
            <a:off x="7292975" y="2554288"/>
            <a:ext cx="1600200" cy="427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照相机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39" name="文本框 8238"/>
          <p:cNvSpPr txBox="1"/>
          <p:nvPr/>
        </p:nvSpPr>
        <p:spPr>
          <a:xfrm>
            <a:off x="7292975" y="4222750"/>
            <a:ext cx="1600200" cy="854075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幻灯机、投影仪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40" name="文本框 8239"/>
          <p:cNvSpPr txBox="1"/>
          <p:nvPr/>
        </p:nvSpPr>
        <p:spPr>
          <a:xfrm>
            <a:off x="7235825" y="5453063"/>
            <a:ext cx="1600200" cy="427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放大镜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8241" name="文本框 8240"/>
          <p:cNvSpPr txBox="1"/>
          <p:nvPr/>
        </p:nvSpPr>
        <p:spPr>
          <a:xfrm>
            <a:off x="2759075" y="674688"/>
            <a:ext cx="4148138" cy="517525"/>
          </a:xfrm>
          <a:prstGeom prst="rect">
            <a:avLst/>
          </a:prstGeom>
          <a:noFill/>
          <a:ln w="9525">
            <a:noFill/>
          </a:ln>
        </p:spPr>
        <p:txBody>
          <a:bodyPr wrap="square" anchor="t">
            <a:spAutoFit/>
          </a:bodyPr>
          <a:p>
            <a:pPr>
              <a:spcBef>
                <a:spcPct val="50000"/>
              </a:spcBef>
            </a:pPr>
            <a:r>
              <a:rPr lang="zh-CN" altLang="en-US" sz="2800" b="1" dirty="0">
                <a:latin typeface="Times New Roman" panose="02020603050405020304" pitchFamily="18" charset="0"/>
                <a:ea typeface="宋体" panose="02010600030101010101" pitchFamily="2" charset="-122"/>
              </a:rPr>
              <a:t>凸透镜成像基本规律</a:t>
            </a:r>
            <a:endParaRPr lang="zh-CN" altLang="en-US" sz="2800" b="1" dirty="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2568575" y="4491038"/>
            <a:ext cx="1295400" cy="427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 algn="ctr">
              <a:spcBef>
                <a:spcPct val="20000"/>
              </a:spcBef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倒 立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4192588" y="4491038"/>
            <a:ext cx="1255712" cy="427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 algn="ctr">
              <a:spcBef>
                <a:spcPct val="20000"/>
              </a:spcBef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放 大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5719763" y="3481388"/>
            <a:ext cx="1243012" cy="427037"/>
          </a:xfrm>
          <a:prstGeom prst="rect">
            <a:avLst/>
          </a:prstGeom>
          <a:noFill/>
          <a:ln w="9525">
            <a:noFill/>
          </a:ln>
        </p:spPr>
        <p:txBody>
          <a:bodyPr lIns="0" tIns="0" rIns="0" bIns="0" anchor="t">
            <a:spAutoFit/>
          </a:bodyPr>
          <a:p>
            <a:pPr algn="ctr">
              <a:spcBef>
                <a:spcPct val="20000"/>
              </a:spcBef>
            </a:pPr>
            <a:r>
              <a:rPr lang="zh-CN" altLang="en-US" sz="280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实 像</a:t>
            </a:r>
            <a:endParaRPr lang="zh-CN" altLang="en-US" sz="280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19509" name="文本框 4103"/>
          <p:cNvSpPr txBox="1"/>
          <p:nvPr/>
        </p:nvSpPr>
        <p:spPr>
          <a:xfrm>
            <a:off x="106363" y="44450"/>
            <a:ext cx="1295400" cy="400050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讲授新课</a:t>
            </a:r>
            <a:endParaRPr lang="zh-CN" altLang="en-US" sz="2000" b="1" dirty="0">
              <a:solidFill>
                <a:srgbClr val="006666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  <p:sp>
        <p:nvSpPr>
          <p:cNvPr id="5" name="文本框 7"/>
          <p:cNvSpPr txBox="1"/>
          <p:nvPr/>
        </p:nvSpPr>
        <p:spPr>
          <a:xfrm>
            <a:off x="569913" y="655638"/>
            <a:ext cx="896938" cy="536575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wrap="square" anchor="t">
            <a:spAutoFit/>
          </a:bodyPr>
          <a:p>
            <a:pPr lvl="0" indent="0" fontAlgn="base"/>
            <a:r>
              <a:rPr lang="zh-CN" altLang="zh-CN" sz="2400" b="1" strike="noStrike" noProof="1" dirty="0">
                <a:latin typeface="Times New Roman" panose="02020603050405020304" pitchFamily="18" charset="0"/>
                <a:ea typeface="微软雅黑" panose="020B0503020204020204" charset="-122"/>
                <a:sym typeface="Times New Roman" panose="02020603050405020304" pitchFamily="18" charset="0"/>
              </a:rPr>
              <a:t>小结</a:t>
            </a:r>
            <a:endParaRPr lang="zh-CN" altLang="zh-CN" sz="2400" b="1" strike="noStrike" noProof="1" dirty="0">
              <a:latin typeface="Times New Roman" panose="02020603050405020304" pitchFamily="18" charset="0"/>
              <a:ea typeface="微软雅黑" panose="020B0503020204020204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0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00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0" dur="500"/>
                                        <p:tgtEl>
                                          <p:spTgt spid="82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25" dur="500"/>
                                        <p:tgtEl>
                                          <p:spTgt spid="82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0" dur="500"/>
                                        <p:tgtEl>
                                          <p:spTgt spid="82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35" dur="500"/>
                                        <p:tgtEl>
                                          <p:spTgt spid="82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0" dur="500"/>
                                        <p:tgtEl>
                                          <p:spTgt spid="82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45" dur="500"/>
                                        <p:tgtEl>
                                          <p:spTgt spid="82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5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65" dur="500"/>
                                        <p:tgtEl>
                                          <p:spTgt spid="82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0" dur="500"/>
                                        <p:tgtEl>
                                          <p:spTgt spid="82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75" dur="500"/>
                                        <p:tgtEl>
                                          <p:spTgt spid="82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0" dur="500"/>
                                        <p:tgtEl>
                                          <p:spTgt spid="8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1" fill="hold">
                      <p:stCondLst>
                        <p:cond delay="indefinite"/>
                      </p:stCondLst>
                      <p:childTnLst>
                        <p:par>
                          <p:cTn id="82" fill="hold">
                            <p:stCondLst>
                              <p:cond delay="0"/>
                            </p:stCondLst>
                            <p:childTnLst>
                              <p:par>
                                <p:cTn id="83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85" dur="500"/>
                                        <p:tgtEl>
                                          <p:spTgt spid="82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6" fill="hold">
                      <p:stCondLst>
                        <p:cond delay="indefinite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90" dur="500"/>
                                        <p:tgtEl>
                                          <p:spTgt spid="8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29" grpId="0"/>
      <p:bldP spid="8230" grpId="0"/>
      <p:bldP spid="8231" grpId="0"/>
      <p:bldP spid="8232" grpId="0"/>
      <p:bldP spid="8233" grpId="0"/>
      <p:bldP spid="8234" grpId="0"/>
      <p:bldP spid="8235" grpId="0"/>
      <p:bldP spid="8236" grpId="0"/>
      <p:bldP spid="8237" grpId="0"/>
      <p:bldP spid="8238" grpId="0"/>
      <p:bldP spid="8239" grpId="0"/>
      <p:bldP spid="8240" grpId="0"/>
      <p:bldP spid="8241" grpId="0"/>
      <p:bldP spid="2" grpId="0"/>
      <p:bldP spid="3" grpId="0"/>
      <p:bldP spid="4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5601" name="Rectangle 3"/>
          <p:cNvSpPr>
            <a:spLocks noGrp="1"/>
          </p:cNvSpPr>
          <p:nvPr>
            <p:ph idx="1"/>
          </p:nvPr>
        </p:nvSpPr>
        <p:spPr>
          <a:xfrm>
            <a:off x="125413" y="517525"/>
            <a:ext cx="8893175" cy="3386138"/>
          </a:xfrm>
          <a:prstGeom prst="rect">
            <a:avLst/>
          </a:prstGeom>
          <a:noFill/>
          <a:ln>
            <a:noFill/>
          </a:ln>
        </p:spPr>
        <p:txBody>
          <a:bodyPr wrap="square" lIns="86004" tIns="43002" rIns="86004" bIns="43002" anchor="t"/>
          <a:p>
            <a:pPr eaLnBrk="1" hangingPunct="1">
              <a:lnSpc>
                <a:spcPct val="150000"/>
              </a:lnSpc>
              <a:spcBef>
                <a:spcPts val="25"/>
              </a:spcBef>
              <a:buNone/>
            </a:pPr>
            <a:r>
              <a:rPr lang="en-US" altLang="zh-CN" sz="2800" kern="1200" dirty="0">
                <a:latin typeface="宋体" panose="02010600030101010101" pitchFamily="2" charset="-122"/>
                <a:ea typeface="微软雅黑" panose="020B0503020204020204" charset="-122"/>
                <a:cs typeface="+mn-cs"/>
              </a:rPr>
              <a:t>1.</a:t>
            </a: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小明在探究凸透镜成像规律时，蜡烛与光屏分别置于凸透镜两侧，保持凸透镜的位置不变，先后把蜡烛放在如图所的</a:t>
            </a:r>
            <a:r>
              <a:rPr lang="en-US" altLang="zh-CN" sz="2800" kern="1200" dirty="0">
                <a:latin typeface="宋体" panose="02010600030101010101" pitchFamily="2" charset="-122"/>
                <a:ea typeface="微软雅黑" panose="020B0503020204020204" charset="-122"/>
                <a:cs typeface="+mn-cs"/>
              </a:rPr>
              <a:t>a</a:t>
            </a: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2800" kern="1200" dirty="0">
                <a:latin typeface="宋体" panose="02010600030101010101" pitchFamily="2" charset="-122"/>
                <a:ea typeface="微软雅黑" panose="020B0503020204020204" charset="-122"/>
                <a:cs typeface="+mn-cs"/>
              </a:rPr>
              <a:t>b</a:t>
            </a: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2800" kern="1200" dirty="0">
                <a:latin typeface="宋体" panose="02010600030101010101" pitchFamily="2" charset="-122"/>
                <a:ea typeface="微软雅黑" panose="020B0503020204020204" charset="-122"/>
                <a:cs typeface="+mn-cs"/>
              </a:rPr>
              <a:t>c</a:t>
            </a: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、</a:t>
            </a:r>
            <a:r>
              <a:rPr lang="en-US" altLang="zh-CN" sz="2800" kern="1200" dirty="0">
                <a:latin typeface="宋体" panose="02010600030101010101" pitchFamily="2" charset="-122"/>
                <a:ea typeface="微软雅黑" panose="020B0503020204020204" charset="-122"/>
                <a:cs typeface="+mn-cs"/>
              </a:rPr>
              <a:t>d</a:t>
            </a: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四点，分别调整光屏的位置。当把蜡烛位于</a:t>
            </a:r>
            <a:r>
              <a:rPr lang="en-US" altLang="zh-CN" sz="2800" kern="1200" dirty="0">
                <a:latin typeface="宋体" panose="02010600030101010101" pitchFamily="2" charset="-122"/>
                <a:ea typeface="微软雅黑" panose="020B0503020204020204" charset="-122"/>
                <a:cs typeface="+mn-cs"/>
              </a:rPr>
              <a:t>______</a:t>
            </a: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点时，屏上出现放大的像；当蜡烛位于</a:t>
            </a:r>
            <a:r>
              <a:rPr lang="en-US" altLang="zh-CN" sz="2800" kern="1200" dirty="0">
                <a:latin typeface="宋体" panose="02010600030101010101" pitchFamily="2" charset="-122"/>
                <a:ea typeface="微软雅黑" panose="020B0503020204020204" charset="-122"/>
                <a:cs typeface="+mn-cs"/>
              </a:rPr>
              <a:t>_______</a:t>
            </a: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点时，无论怎样移动光屏，在光屏上都找不到像。</a:t>
            </a:r>
            <a:endParaRPr lang="zh-CN" altLang="en-US" sz="2800" kern="1200" dirty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5602" name="Group 4"/>
          <p:cNvGrpSpPr/>
          <p:nvPr/>
        </p:nvGrpSpPr>
        <p:grpSpPr>
          <a:xfrm>
            <a:off x="546100" y="4202113"/>
            <a:ext cx="7850188" cy="2376487"/>
            <a:chOff x="340" y="2777"/>
            <a:chExt cx="4944" cy="1410"/>
          </a:xfrm>
        </p:grpSpPr>
        <p:sp>
          <p:nvSpPr>
            <p:cNvPr id="15367" name="Oval 5"/>
            <p:cNvSpPr/>
            <p:nvPr/>
          </p:nvSpPr>
          <p:spPr>
            <a:xfrm>
              <a:off x="3696" y="2777"/>
              <a:ext cx="273" cy="1134"/>
            </a:xfrm>
            <a:prstGeom prst="ellipse">
              <a:avLst/>
            </a:prstGeom>
            <a:gradFill rotWithShape="1">
              <a:gsLst>
                <a:gs pos="0">
                  <a:srgbClr val="CCECFF"/>
                </a:gs>
                <a:gs pos="100000">
                  <a:srgbClr val="5E6D76"/>
                </a:gs>
              </a:gsLst>
              <a:lin ang="0" scaled="1"/>
              <a:tileRect/>
            </a:gradFill>
            <a:ln w="9525" cap="flat" cmpd="sng">
              <a:solidFill>
                <a:schemeClr val="tx1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lvl="0" eaLnBrk="1" fontAlgn="base" hangingPunct="1"/>
              <a:endParaRPr lang="zh-CN" altLang="en-US" sz="1695" strike="noStrike" noProof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5604" name="Line 6"/>
            <p:cNvSpPr/>
            <p:nvPr/>
          </p:nvSpPr>
          <p:spPr>
            <a:xfrm>
              <a:off x="340" y="3339"/>
              <a:ext cx="4944" cy="0"/>
            </a:xfrm>
            <a:prstGeom prst="line">
              <a:avLst/>
            </a:prstGeom>
            <a:ln w="28575" cap="flat" cmpd="sng">
              <a:solidFill>
                <a:schemeClr val="tx1"/>
              </a:solidFill>
              <a:prstDash val="dash"/>
              <a:round/>
              <a:headEnd type="none" w="med" len="med"/>
              <a:tailEnd type="none" w="med" len="med"/>
            </a:ln>
          </p:spPr>
        </p:sp>
        <p:sp>
          <p:nvSpPr>
            <p:cNvPr id="15369" name="Text Box 7"/>
            <p:cNvSpPr txBox="1"/>
            <p:nvPr/>
          </p:nvSpPr>
          <p:spPr>
            <a:xfrm>
              <a:off x="557" y="2889"/>
              <a:ext cx="466" cy="394"/>
            </a:xfrm>
            <a:prstGeom prst="rect">
              <a:avLst/>
            </a:prstGeom>
            <a:noFill/>
            <a:ln w="9525">
              <a:noFill/>
            </a:ln>
          </p:spPr>
          <p:txBody>
            <a:bodyPr>
              <a:spAutoFit/>
            </a:bodyPr>
            <a:p>
              <a:pPr>
                <a:spcBef>
                  <a:spcPct val="50000"/>
                </a:spcBef>
              </a:pPr>
              <a:r>
                <a:rPr lang="en-US" altLang="zh-CN" sz="3760" noProof="1" dirty="0">
                  <a:latin typeface="Times New Roman" panose="02020603050405020304" pitchFamily="18" charset="0"/>
                  <a:ea typeface="黑体" panose="02010609060101010101" pitchFamily="2" charset="-122"/>
                  <a:cs typeface="+mn-ea"/>
                </a:rPr>
                <a:t>a</a:t>
              </a:r>
              <a:endParaRPr lang="en-US" altLang="zh-CN" sz="3760" noProof="1" dirty="0">
                <a:latin typeface="Times New Roman" panose="02020603050405020304" pitchFamily="18" charset="0"/>
                <a:ea typeface="黑体" panose="02010609060101010101" pitchFamily="2" charset="-122"/>
              </a:endParaRPr>
            </a:p>
          </p:txBody>
        </p:sp>
        <p:grpSp>
          <p:nvGrpSpPr>
            <p:cNvPr id="25606" name="Group 8"/>
            <p:cNvGrpSpPr/>
            <p:nvPr/>
          </p:nvGrpSpPr>
          <p:grpSpPr>
            <a:xfrm>
              <a:off x="685" y="2898"/>
              <a:ext cx="3185" cy="1289"/>
              <a:chOff x="657" y="2898"/>
              <a:chExt cx="3185" cy="1289"/>
            </a:xfrm>
          </p:grpSpPr>
          <p:sp>
            <p:nvSpPr>
              <p:cNvPr id="15371" name="Oval 9"/>
              <p:cNvSpPr/>
              <p:nvPr/>
            </p:nvSpPr>
            <p:spPr>
              <a:xfrm flipV="1">
                <a:off x="1509" y="3289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p>
                <a:pPr lvl="0" eaLnBrk="1" fontAlgn="base" hangingPunct="1"/>
                <a:endParaRPr lang="zh-CN" altLang="en-US" sz="1695" strike="noStrike" noProof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72" name="Oval 10"/>
              <p:cNvSpPr/>
              <p:nvPr/>
            </p:nvSpPr>
            <p:spPr>
              <a:xfrm flipV="1">
                <a:off x="1929" y="3279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p>
                <a:pPr lvl="0" eaLnBrk="1" fontAlgn="base" hangingPunct="1"/>
                <a:endParaRPr lang="zh-CN" altLang="en-US" sz="1695" strike="noStrike" noProof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73" name="Oval 11"/>
              <p:cNvSpPr/>
              <p:nvPr/>
            </p:nvSpPr>
            <p:spPr>
              <a:xfrm flipV="1">
                <a:off x="657" y="3287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p>
                <a:pPr lvl="0" eaLnBrk="1" fontAlgn="base" hangingPunct="1"/>
                <a:endParaRPr lang="zh-CN" altLang="en-US" sz="1695" strike="noStrike" noProof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74" name="Oval 12"/>
              <p:cNvSpPr/>
              <p:nvPr/>
            </p:nvSpPr>
            <p:spPr>
              <a:xfrm flipV="1">
                <a:off x="2960" y="3304"/>
                <a:ext cx="91" cy="91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p>
                <a:pPr lvl="0" eaLnBrk="1" fontAlgn="base" hangingPunct="1"/>
                <a:endParaRPr lang="zh-CN" altLang="en-US" sz="1695" strike="noStrike" noProof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75" name="Oval 13"/>
              <p:cNvSpPr/>
              <p:nvPr/>
            </p:nvSpPr>
            <p:spPr>
              <a:xfrm flipV="1">
                <a:off x="2471" y="3317"/>
                <a:ext cx="63" cy="64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p>
                <a:pPr lvl="0" eaLnBrk="1" fontAlgn="base" hangingPunct="1"/>
                <a:endParaRPr lang="zh-CN" altLang="en-US" sz="1695" strike="noStrike" noProof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76" name="Oval 14"/>
              <p:cNvSpPr/>
              <p:nvPr/>
            </p:nvSpPr>
            <p:spPr>
              <a:xfrm flipV="1">
                <a:off x="1182" y="3315"/>
                <a:ext cx="63" cy="64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p>
                <a:pPr lvl="0" eaLnBrk="1" fontAlgn="base" hangingPunct="1"/>
                <a:endParaRPr lang="zh-CN" altLang="en-US" sz="1695" strike="noStrike" noProof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77" name="Oval 15"/>
              <p:cNvSpPr/>
              <p:nvPr/>
            </p:nvSpPr>
            <p:spPr>
              <a:xfrm flipV="1">
                <a:off x="3779" y="3306"/>
                <a:ext cx="63" cy="64"/>
              </a:xfrm>
              <a:prstGeom prst="ellipse">
                <a:avLst/>
              </a:prstGeom>
              <a:solidFill>
                <a:schemeClr val="tx1"/>
              </a:solidFill>
              <a:ln w="9525" cap="flat" cmpd="sng">
                <a:solidFill>
                  <a:schemeClr val="tx1"/>
                </a:solidFill>
                <a:prstDash val="solid"/>
                <a:headEnd type="none" w="med" len="med"/>
                <a:tailEnd type="none" w="med" len="med"/>
              </a:ln>
            </p:spPr>
            <p:txBody>
              <a:bodyPr wrap="none" anchor="ctr"/>
              <a:p>
                <a:pPr lvl="0" eaLnBrk="1" fontAlgn="base" hangingPunct="1"/>
                <a:endParaRPr lang="zh-CN" altLang="en-US" sz="1695" strike="noStrike" noProof="1" dirty="0">
                  <a:latin typeface="Arial" panose="020B0604020202020204" pitchFamily="34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78" name="Text Box 16"/>
              <p:cNvSpPr txBox="1"/>
              <p:nvPr/>
            </p:nvSpPr>
            <p:spPr>
              <a:xfrm>
                <a:off x="1407" y="2926"/>
                <a:ext cx="366" cy="39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3760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ea"/>
                  </a:rPr>
                  <a:t>b</a:t>
                </a:r>
                <a:endParaRPr lang="en-US" altLang="zh-CN" sz="3760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79" name="Text Box 17"/>
              <p:cNvSpPr txBox="1"/>
              <p:nvPr/>
            </p:nvSpPr>
            <p:spPr>
              <a:xfrm>
                <a:off x="1820" y="2898"/>
                <a:ext cx="302" cy="39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3760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ea"/>
                  </a:rPr>
                  <a:t>c</a:t>
                </a:r>
                <a:endParaRPr lang="en-US" altLang="zh-CN" sz="3760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80" name="Text Box 18"/>
              <p:cNvSpPr txBox="1"/>
              <p:nvPr/>
            </p:nvSpPr>
            <p:spPr>
              <a:xfrm>
                <a:off x="2862" y="2935"/>
                <a:ext cx="329" cy="39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3760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ea"/>
                  </a:rPr>
                  <a:t>d</a:t>
                </a:r>
                <a:endParaRPr lang="en-US" altLang="zh-CN" sz="3760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15381" name="Text Box 19"/>
              <p:cNvSpPr txBox="1"/>
              <p:nvPr/>
            </p:nvSpPr>
            <p:spPr>
              <a:xfrm>
                <a:off x="2341" y="2907"/>
                <a:ext cx="402" cy="42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4140" i="1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ea"/>
                  </a:rPr>
                  <a:t>F</a:t>
                </a:r>
                <a:endParaRPr lang="en-US" altLang="zh-CN" sz="4140" i="1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  <p:sp>
            <p:nvSpPr>
              <p:cNvPr id="25618" name="Line 20"/>
              <p:cNvSpPr/>
              <p:nvPr/>
            </p:nvSpPr>
            <p:spPr>
              <a:xfrm>
                <a:off x="1207" y="3383"/>
                <a:ext cx="0" cy="795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5619" name="Line 21"/>
              <p:cNvSpPr/>
              <p:nvPr/>
            </p:nvSpPr>
            <p:spPr>
              <a:xfrm>
                <a:off x="3813" y="3337"/>
                <a:ext cx="0" cy="85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</p:spPr>
          </p:sp>
          <p:sp>
            <p:nvSpPr>
              <p:cNvPr id="25620" name="Line 22"/>
              <p:cNvSpPr/>
              <p:nvPr/>
            </p:nvSpPr>
            <p:spPr>
              <a:xfrm>
                <a:off x="1216" y="4023"/>
                <a:ext cx="2578" cy="0"/>
              </a:xfrm>
              <a:prstGeom prst="line">
                <a:avLst/>
              </a:prstGeom>
              <a:ln w="9525" cap="flat" cmpd="sng">
                <a:solidFill>
                  <a:schemeClr val="tx1"/>
                </a:solidFill>
                <a:prstDash val="solid"/>
                <a:round/>
                <a:headEnd type="triangle" w="med" len="lg"/>
                <a:tailEnd type="triangle" w="med" len="lg"/>
              </a:ln>
            </p:spPr>
          </p:sp>
          <p:sp>
            <p:nvSpPr>
              <p:cNvPr id="15385" name="Text Box 23"/>
              <p:cNvSpPr txBox="1"/>
              <p:nvPr/>
            </p:nvSpPr>
            <p:spPr>
              <a:xfrm>
                <a:off x="2249" y="3593"/>
                <a:ext cx="549" cy="39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>
                <a:spAutoFit/>
              </a:bodyPr>
              <a:p>
                <a:pPr>
                  <a:spcBef>
                    <a:spcPct val="50000"/>
                  </a:spcBef>
                </a:pPr>
                <a:r>
                  <a:rPr lang="en-US" altLang="zh-CN" sz="3760" i="1" noProof="1" dirty="0">
                    <a:latin typeface="Times New Roman" panose="02020603050405020304" pitchFamily="18" charset="0"/>
                    <a:ea typeface="宋体" panose="02010600030101010101" pitchFamily="2" charset="-122"/>
                    <a:cs typeface="+mn-ea"/>
                  </a:rPr>
                  <a:t>2f</a:t>
                </a:r>
                <a:endParaRPr lang="en-US" altLang="zh-CN" sz="3760" i="1" noProof="1" dirty="0">
                  <a:latin typeface="Times New Roman" panose="02020603050405020304" pitchFamily="18" charset="0"/>
                  <a:ea typeface="宋体" panose="02010600030101010101" pitchFamily="2" charset="-122"/>
                </a:endParaRPr>
              </a:p>
            </p:txBody>
          </p:sp>
        </p:grpSp>
      </p:grpSp>
      <p:sp>
        <p:nvSpPr>
          <p:cNvPr id="315416" name="Text Box 24"/>
          <p:cNvSpPr txBox="1"/>
          <p:nvPr/>
        </p:nvSpPr>
        <p:spPr>
          <a:xfrm>
            <a:off x="2720975" y="2522538"/>
            <a:ext cx="1771650" cy="5175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b</a:t>
            </a:r>
            <a:r>
              <a:rPr lang="zh-CN" altLang="en-US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或</a:t>
            </a: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</a:rPr>
              <a:t>c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315417" name="Text Box 25"/>
          <p:cNvSpPr txBox="1"/>
          <p:nvPr/>
        </p:nvSpPr>
        <p:spPr>
          <a:xfrm>
            <a:off x="1995488" y="3170238"/>
            <a:ext cx="595312" cy="51752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spcBef>
                <a:spcPct val="50000"/>
              </a:spcBef>
            </a:pPr>
            <a:r>
              <a:rPr lang="en-US" altLang="zh-CN" sz="2800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</a:rPr>
              <a:t>d</a:t>
            </a:r>
            <a:endParaRPr lang="en-US" altLang="zh-CN" sz="2800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5624" name="文本框 4103"/>
          <p:cNvSpPr txBox="1"/>
          <p:nvPr/>
        </p:nvSpPr>
        <p:spPr>
          <a:xfrm>
            <a:off x="106363" y="44450"/>
            <a:ext cx="1295400" cy="398463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随堂训练</a:t>
            </a:r>
            <a:endParaRPr lang="zh-CN" altLang="en-US" sz="2000" b="1" dirty="0">
              <a:solidFill>
                <a:srgbClr val="006666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54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54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4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54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54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5416" grpId="0"/>
      <p:bldP spid="315417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5" name="Rectangle 2"/>
          <p:cNvSpPr>
            <a:spLocks noGrp="1"/>
          </p:cNvSpPr>
          <p:nvPr>
            <p:ph idx="1"/>
          </p:nvPr>
        </p:nvSpPr>
        <p:spPr>
          <a:xfrm>
            <a:off x="250825" y="596900"/>
            <a:ext cx="8659813" cy="3965575"/>
          </a:xfrm>
          <a:prstGeom prst="rect">
            <a:avLst/>
          </a:prstGeom>
          <a:noFill/>
          <a:ln>
            <a:noFill/>
          </a:ln>
        </p:spPr>
        <p:txBody>
          <a:bodyPr wrap="square" lIns="86004" tIns="43002" rIns="86004" bIns="43002" anchor="t"/>
          <a:p>
            <a:pPr eaLnBrk="1" hangingPunct="1">
              <a:lnSpc>
                <a:spcPct val="130000"/>
              </a:lnSpc>
              <a:spcBef>
                <a:spcPts val="25"/>
              </a:spcBef>
              <a:buNone/>
            </a:pPr>
            <a:r>
              <a:rPr lang="en-US" altLang="zh-CN" sz="2800" kern="1200" dirty="0">
                <a:latin typeface="宋体" panose="02010600030101010101" pitchFamily="2" charset="-122"/>
                <a:ea typeface="微软雅黑" panose="020B0503020204020204" charset="-122"/>
                <a:cs typeface="+mn-cs"/>
              </a:rPr>
              <a:t>2.</a:t>
            </a: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小周同学在探究凸透镜成像规律实验时，在光屏上得到清晰的与烛焰等大的像，保持凸透镜位置不变，为了得到清晰缩小的像，他应该（  ）  </a:t>
            </a:r>
            <a:endParaRPr lang="zh-CN" altLang="en-US" sz="2800" kern="1200" dirty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130000"/>
              </a:lnSpc>
              <a:spcBef>
                <a:spcPts val="25"/>
              </a:spcBef>
              <a:buNone/>
            </a:pP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</a:t>
            </a:r>
            <a:r>
              <a:rPr lang="en-US" altLang="zh-CN" sz="2800" kern="1200" dirty="0">
                <a:latin typeface="宋体" panose="02010600030101010101" pitchFamily="2" charset="-122"/>
                <a:ea typeface="微软雅黑" panose="020B0503020204020204" charset="-122"/>
                <a:cs typeface="+mn-cs"/>
              </a:rPr>
              <a:t>A.</a:t>
            </a: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让蜡烛远离透镜，同时让光屏也远离透镜</a:t>
            </a:r>
            <a:endParaRPr lang="zh-CN" altLang="en-US" sz="2800" kern="1200" dirty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130000"/>
              </a:lnSpc>
              <a:spcBef>
                <a:spcPts val="25"/>
              </a:spcBef>
              <a:buNone/>
            </a:pP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</a:t>
            </a:r>
            <a:r>
              <a:rPr lang="en-US" altLang="zh-CN" sz="2800" kern="1200" dirty="0">
                <a:latin typeface="宋体" panose="02010600030101010101" pitchFamily="2" charset="-122"/>
                <a:ea typeface="微软雅黑" panose="020B0503020204020204" charset="-122"/>
                <a:cs typeface="+mn-cs"/>
              </a:rPr>
              <a:t>B.</a:t>
            </a: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让蜡烛远离透镜，同时让光屏靠近透镜</a:t>
            </a:r>
            <a:endParaRPr lang="zh-CN" altLang="en-US" sz="2800" kern="1200" dirty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130000"/>
              </a:lnSpc>
              <a:spcBef>
                <a:spcPts val="25"/>
              </a:spcBef>
              <a:buNone/>
            </a:pP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</a:t>
            </a:r>
            <a:r>
              <a:rPr lang="en-US" altLang="zh-CN" sz="2800" kern="1200" dirty="0">
                <a:latin typeface="宋体" panose="02010600030101010101" pitchFamily="2" charset="-122"/>
                <a:ea typeface="微软雅黑" panose="020B0503020204020204" charset="-122"/>
                <a:cs typeface="+mn-cs"/>
              </a:rPr>
              <a:t>C.</a:t>
            </a: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让蜡烛靠近透镜，同时让光屏也靠近透镜</a:t>
            </a:r>
            <a:endParaRPr lang="zh-CN" altLang="en-US" sz="2800" kern="1200" dirty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130000"/>
              </a:lnSpc>
              <a:spcBef>
                <a:spcPts val="25"/>
              </a:spcBef>
              <a:buNone/>
            </a:pP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  </a:t>
            </a:r>
            <a:r>
              <a:rPr lang="en-US" altLang="zh-CN" sz="2800" kern="1200" dirty="0">
                <a:latin typeface="宋体" panose="02010600030101010101" pitchFamily="2" charset="-122"/>
                <a:ea typeface="微软雅黑" panose="020B0503020204020204" charset="-122"/>
                <a:cs typeface="+mn-cs"/>
              </a:rPr>
              <a:t>D.</a:t>
            </a:r>
            <a:r>
              <a:rPr lang="zh-CN" altLang="en-US" sz="2800" kern="1200" dirty="0">
                <a:latin typeface="宋体" panose="02010600030101010101" pitchFamily="2" charset="-122"/>
                <a:ea typeface="宋体" panose="02010600030101010101" pitchFamily="2" charset="-122"/>
                <a:cs typeface="+mn-cs"/>
              </a:rPr>
              <a:t>让蜡烛靠近透镜，同时让光屏远离透镜</a:t>
            </a:r>
            <a:endParaRPr lang="zh-CN" altLang="en-US" sz="2800" kern="1200" dirty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  <a:p>
            <a:pPr eaLnBrk="1" hangingPunct="1">
              <a:lnSpc>
                <a:spcPct val="130000"/>
              </a:lnSpc>
              <a:spcBef>
                <a:spcPts val="25"/>
              </a:spcBef>
              <a:buNone/>
            </a:pPr>
            <a:endParaRPr lang="zh-CN" altLang="en-US" sz="2800" kern="1200" dirty="0">
              <a:latin typeface="宋体" panose="02010600030101010101" pitchFamily="2" charset="-122"/>
              <a:ea typeface="宋体" panose="02010600030101010101" pitchFamily="2" charset="-122"/>
              <a:cs typeface="+mn-cs"/>
            </a:endParaRPr>
          </a:p>
        </p:txBody>
      </p:sp>
      <p:grpSp>
        <p:nvGrpSpPr>
          <p:cNvPr id="26626" name="Group 3"/>
          <p:cNvGrpSpPr/>
          <p:nvPr/>
        </p:nvGrpSpPr>
        <p:grpSpPr>
          <a:xfrm>
            <a:off x="279400" y="5688013"/>
            <a:ext cx="8374063" cy="519112"/>
            <a:chOff x="238" y="3648"/>
            <a:chExt cx="5275" cy="348"/>
          </a:xfrm>
        </p:grpSpPr>
        <p:sp>
          <p:nvSpPr>
            <p:cNvPr id="18451" name="AutoShape 4" descr="栎木"/>
            <p:cNvSpPr/>
            <p:nvPr/>
          </p:nvSpPr>
          <p:spPr>
            <a:xfrm>
              <a:off x="238" y="3648"/>
              <a:ext cx="5275" cy="265"/>
            </a:xfrm>
            <a:prstGeom prst="parallelogram">
              <a:avLst>
                <a:gd name="adj" fmla="val 497641"/>
              </a:avLst>
            </a:prstGeom>
            <a:blipFill rotWithShape="1">
              <a:blip r:embed="rId1"/>
            </a:blipFill>
            <a:ln w="9525" cap="flat" cmpd="sng">
              <a:solidFill>
                <a:schemeClr val="fol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lvl="0" eaLnBrk="1" fontAlgn="base" hangingPunct="1"/>
              <a:endParaRPr lang="zh-CN" altLang="en-US" sz="1695" strike="noStrike" noProof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2" name="Rectangle 5" descr="栎木"/>
            <p:cNvSpPr/>
            <p:nvPr/>
          </p:nvSpPr>
          <p:spPr>
            <a:xfrm>
              <a:off x="255" y="3904"/>
              <a:ext cx="3978" cy="92"/>
            </a:xfrm>
            <a:prstGeom prst="rect">
              <a:avLst/>
            </a:prstGeom>
            <a:blipFill rotWithShape="1">
              <a:blip r:embed="rId1"/>
            </a:blipFill>
            <a:ln w="9525" cap="flat" cmpd="sng">
              <a:solidFill>
                <a:schemeClr val="folHlink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lvl="0" eaLnBrk="1" fontAlgn="base" hangingPunct="1"/>
              <a:endParaRPr lang="zh-CN" altLang="en-US" sz="1695" strike="noStrike" noProof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18453" name="Freeform 6" descr="栎木"/>
            <p:cNvSpPr/>
            <p:nvPr/>
          </p:nvSpPr>
          <p:spPr>
            <a:xfrm>
              <a:off x="4215" y="3648"/>
              <a:ext cx="1280" cy="347"/>
            </a:xfrm>
            <a:custGeom>
              <a:avLst/>
              <a:gdLst>
                <a:gd name="txL" fmla="*/ 0 w 1280"/>
                <a:gd name="txT" fmla="*/ 0 h 347"/>
                <a:gd name="txR" fmla="*/ 1280 w 1280"/>
                <a:gd name="txB" fmla="*/ 347 h 347"/>
              </a:gdLst>
              <a:ahLst/>
              <a:cxnLst>
                <a:cxn ang="0">
                  <a:pos x="0" y="265"/>
                </a:cxn>
                <a:cxn ang="0">
                  <a:pos x="1280" y="0"/>
                </a:cxn>
                <a:cxn ang="0">
                  <a:pos x="1270" y="73"/>
                </a:cxn>
                <a:cxn ang="0">
                  <a:pos x="9" y="347"/>
                </a:cxn>
                <a:cxn ang="0">
                  <a:pos x="0" y="265"/>
                </a:cxn>
              </a:cxnLst>
              <a:rect l="txL" t="txT" r="txR" b="txB"/>
              <a:pathLst>
                <a:path w="1280" h="347">
                  <a:moveTo>
                    <a:pt x="0" y="265"/>
                  </a:moveTo>
                  <a:lnTo>
                    <a:pt x="1280" y="0"/>
                  </a:lnTo>
                  <a:lnTo>
                    <a:pt x="1270" y="73"/>
                  </a:lnTo>
                  <a:lnTo>
                    <a:pt x="9" y="347"/>
                  </a:lnTo>
                  <a:lnTo>
                    <a:pt x="0" y="265"/>
                  </a:lnTo>
                  <a:close/>
                </a:path>
              </a:pathLst>
            </a:custGeom>
            <a:blipFill rotWithShape="1">
              <a:blip r:embed="rId1"/>
            </a:blipFill>
            <a:ln w="9525" cap="flat" cmpd="sng">
              <a:solidFill>
                <a:schemeClr val="folHlink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fontAlgn="base"/>
              <a:endParaRPr lang="zh-CN" altLang="en-US" sz="1695" strike="noStrike" noProof="1"/>
            </a:p>
          </p:txBody>
        </p:sp>
        <p:sp>
          <p:nvSpPr>
            <p:cNvPr id="26630" name="Line 7"/>
            <p:cNvSpPr/>
            <p:nvPr/>
          </p:nvSpPr>
          <p:spPr>
            <a:xfrm>
              <a:off x="951" y="3758"/>
              <a:ext cx="3959" cy="0"/>
            </a:xfrm>
            <a:prstGeom prst="line">
              <a:avLst/>
            </a:prstGeom>
            <a:ln w="28575" cap="flat" cmpd="sng">
              <a:solidFill>
                <a:srgbClr val="333300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26631" name="Group 8"/>
          <p:cNvGrpSpPr/>
          <p:nvPr/>
        </p:nvGrpSpPr>
        <p:grpSpPr>
          <a:xfrm>
            <a:off x="4429125" y="4762500"/>
            <a:ext cx="263525" cy="1104900"/>
            <a:chOff x="5129" y="2505"/>
            <a:chExt cx="229" cy="868"/>
          </a:xfrm>
        </p:grpSpPr>
        <p:sp>
          <p:nvSpPr>
            <p:cNvPr id="18449" name="Oval 9"/>
            <p:cNvSpPr/>
            <p:nvPr/>
          </p:nvSpPr>
          <p:spPr>
            <a:xfrm>
              <a:off x="5129" y="2505"/>
              <a:ext cx="229" cy="439"/>
            </a:xfrm>
            <a:prstGeom prst="ellipse">
              <a:avLst/>
            </a:prstGeom>
            <a:gradFill rotWithShape="1">
              <a:gsLst>
                <a:gs pos="0">
                  <a:srgbClr val="C0C0C0"/>
                </a:gs>
                <a:gs pos="100000">
                  <a:srgbClr val="595959"/>
                </a:gs>
              </a:gsLst>
              <a:path path="rect">
                <a:fillToRect r="100000" b="100000"/>
              </a:path>
              <a:tileRect/>
            </a:gradFill>
            <a:ln w="57150" cap="flat" cmpd="sng">
              <a:solidFill>
                <a:srgbClr val="3333CC"/>
              </a:solidFill>
              <a:prstDash val="solid"/>
              <a:headEnd type="none" w="med" len="med"/>
              <a:tailEnd type="none" w="med" len="med"/>
            </a:ln>
          </p:spPr>
          <p:txBody>
            <a:bodyPr wrap="none" anchor="ctr"/>
            <a:p>
              <a:pPr lvl="0" eaLnBrk="1" fontAlgn="base" hangingPunct="1"/>
              <a:endParaRPr lang="zh-CN" altLang="en-US" sz="1695" strike="noStrike" noProof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  <p:sp>
          <p:nvSpPr>
            <p:cNvPr id="26633" name="Line 10"/>
            <p:cNvSpPr/>
            <p:nvPr/>
          </p:nvSpPr>
          <p:spPr>
            <a:xfrm>
              <a:off x="5239" y="2962"/>
              <a:ext cx="0" cy="411"/>
            </a:xfrm>
            <a:prstGeom prst="line">
              <a:avLst/>
            </a:prstGeom>
            <a:ln w="76200" cap="flat" cmpd="sng">
              <a:solidFill>
                <a:srgbClr val="3333CC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4" name="Group 11"/>
          <p:cNvGrpSpPr/>
          <p:nvPr/>
        </p:nvGrpSpPr>
        <p:grpSpPr>
          <a:xfrm>
            <a:off x="2655888" y="4973638"/>
            <a:ext cx="246062" cy="889000"/>
            <a:chOff x="657" y="3170"/>
            <a:chExt cx="146" cy="759"/>
          </a:xfrm>
        </p:grpSpPr>
        <p:grpSp>
          <p:nvGrpSpPr>
            <p:cNvPr id="26635" name="Group 12"/>
            <p:cNvGrpSpPr/>
            <p:nvPr/>
          </p:nvGrpSpPr>
          <p:grpSpPr>
            <a:xfrm>
              <a:off x="662" y="3170"/>
              <a:ext cx="117" cy="359"/>
              <a:chOff x="580" y="3060"/>
              <a:chExt cx="190" cy="423"/>
            </a:xfrm>
          </p:grpSpPr>
          <p:sp>
            <p:nvSpPr>
              <p:cNvPr id="18447" name="Freeform 13"/>
              <p:cNvSpPr/>
              <p:nvPr/>
            </p:nvSpPr>
            <p:spPr>
              <a:xfrm>
                <a:off x="580" y="3163"/>
                <a:ext cx="97" cy="302"/>
              </a:xfrm>
              <a:custGeom>
                <a:avLst/>
                <a:gdLst>
                  <a:gd name="txL" fmla="*/ 0 w 124"/>
                  <a:gd name="txT" fmla="*/ 0 h 265"/>
                  <a:gd name="txR" fmla="*/ 124 w 124"/>
                  <a:gd name="txB" fmla="*/ 265 h 265"/>
                </a:gdLst>
                <a:ahLst/>
                <a:cxnLst>
                  <a:cxn ang="0">
                    <a:pos x="17" y="0"/>
                  </a:cxn>
                  <a:cxn ang="0">
                    <a:pos x="2" y="262"/>
                  </a:cxn>
                  <a:cxn ang="0">
                    <a:pos x="6" y="570"/>
                  </a:cxn>
                  <a:cxn ang="0">
                    <a:pos x="16" y="753"/>
                  </a:cxn>
                </a:cxnLst>
                <a:rect l="txL" t="txT" r="txR" b="txB"/>
                <a:pathLst>
                  <a:path w="124" h="265">
                    <a:moveTo>
                      <a:pt x="124" y="0"/>
                    </a:moveTo>
                    <a:cubicBezTo>
                      <a:pt x="76" y="29"/>
                      <a:pt x="28" y="58"/>
                      <a:pt x="14" y="91"/>
                    </a:cubicBezTo>
                    <a:cubicBezTo>
                      <a:pt x="0" y="124"/>
                      <a:pt x="25" y="172"/>
                      <a:pt x="42" y="201"/>
                    </a:cubicBezTo>
                    <a:cubicBezTo>
                      <a:pt x="59" y="230"/>
                      <a:pt x="101" y="253"/>
                      <a:pt x="115" y="265"/>
                    </a:cubicBezTo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pPr fontAlgn="base"/>
                <a:endParaRPr lang="zh-CN" altLang="en-US" sz="1695" strike="noStrike" noProof="1"/>
              </a:p>
            </p:txBody>
          </p:sp>
          <p:sp>
            <p:nvSpPr>
              <p:cNvPr id="18448" name="Freeform 14"/>
              <p:cNvSpPr/>
              <p:nvPr/>
            </p:nvSpPr>
            <p:spPr>
              <a:xfrm>
                <a:off x="637" y="3060"/>
                <a:ext cx="133" cy="423"/>
              </a:xfrm>
              <a:custGeom>
                <a:avLst/>
                <a:gdLst>
                  <a:gd name="txL" fmla="*/ 0 w 133"/>
                  <a:gd name="txT" fmla="*/ 0 h 423"/>
                  <a:gd name="txR" fmla="*/ 133 w 133"/>
                  <a:gd name="txB" fmla="*/ 423 h 423"/>
                </a:gdLst>
                <a:ahLst/>
                <a:cxnLst>
                  <a:cxn ang="0">
                    <a:pos x="12" y="204"/>
                  </a:cxn>
                  <a:cxn ang="0">
                    <a:pos x="40" y="94"/>
                  </a:cxn>
                  <a:cxn ang="0">
                    <a:pos x="12" y="3"/>
                  </a:cxn>
                  <a:cxn ang="0">
                    <a:pos x="113" y="76"/>
                  </a:cxn>
                  <a:cxn ang="0">
                    <a:pos x="131" y="204"/>
                  </a:cxn>
                  <a:cxn ang="0">
                    <a:pos x="122" y="286"/>
                  </a:cxn>
                  <a:cxn ang="0">
                    <a:pos x="104" y="369"/>
                  </a:cxn>
                  <a:cxn ang="0">
                    <a:pos x="67" y="423"/>
                  </a:cxn>
                </a:cxnLst>
                <a:rect l="txL" t="txT" r="txR" b="txB"/>
                <a:pathLst>
                  <a:path w="133" h="423">
                    <a:moveTo>
                      <a:pt x="12" y="204"/>
                    </a:moveTo>
                    <a:cubicBezTo>
                      <a:pt x="26" y="165"/>
                      <a:pt x="40" y="127"/>
                      <a:pt x="40" y="94"/>
                    </a:cubicBezTo>
                    <a:cubicBezTo>
                      <a:pt x="40" y="61"/>
                      <a:pt x="0" y="6"/>
                      <a:pt x="12" y="3"/>
                    </a:cubicBezTo>
                    <a:cubicBezTo>
                      <a:pt x="24" y="0"/>
                      <a:pt x="93" y="43"/>
                      <a:pt x="113" y="76"/>
                    </a:cubicBezTo>
                    <a:cubicBezTo>
                      <a:pt x="133" y="109"/>
                      <a:pt x="129" y="169"/>
                      <a:pt x="131" y="204"/>
                    </a:cubicBezTo>
                    <a:cubicBezTo>
                      <a:pt x="133" y="239"/>
                      <a:pt x="126" y="259"/>
                      <a:pt x="122" y="286"/>
                    </a:cubicBezTo>
                    <a:cubicBezTo>
                      <a:pt x="118" y="313"/>
                      <a:pt x="113" y="346"/>
                      <a:pt x="104" y="369"/>
                    </a:cubicBezTo>
                    <a:cubicBezTo>
                      <a:pt x="95" y="392"/>
                      <a:pt x="81" y="407"/>
                      <a:pt x="67" y="423"/>
                    </a:cubicBezTo>
                  </a:path>
                </a:pathLst>
              </a:custGeom>
              <a:solidFill>
                <a:schemeClr val="bg2">
                  <a:alpha val="100000"/>
                </a:schemeClr>
              </a:solidFill>
              <a:ln w="9525" cap="flat" cmpd="sng">
                <a:solidFill>
                  <a:schemeClr val="tx1">
                    <a:alpha val="100000"/>
                  </a:schemeClr>
                </a:solidFill>
                <a:prstDash val="solid"/>
                <a:round/>
                <a:headEnd type="none" w="med" len="med"/>
                <a:tailEnd type="none" w="med" len="med"/>
              </a:ln>
            </p:spPr>
            <p:txBody>
              <a:bodyPr/>
              <a:p>
                <a:pPr fontAlgn="base"/>
                <a:endParaRPr lang="zh-CN" altLang="en-US" sz="1695" strike="noStrike" noProof="1"/>
              </a:p>
            </p:txBody>
          </p:sp>
        </p:grpSp>
        <p:sp>
          <p:nvSpPr>
            <p:cNvPr id="18446" name="Rectangle 15"/>
            <p:cNvSpPr/>
            <p:nvPr/>
          </p:nvSpPr>
          <p:spPr>
            <a:xfrm>
              <a:off x="657" y="3472"/>
              <a:ext cx="146" cy="457"/>
            </a:xfrm>
            <a:prstGeom prst="rect">
              <a:avLst/>
            </a:prstGeom>
            <a:gradFill rotWithShape="1">
              <a:gsLst>
                <a:gs pos="0">
                  <a:srgbClr val="CCECFF"/>
                </a:gs>
                <a:gs pos="100000">
                  <a:srgbClr val="5E6D76"/>
                </a:gs>
              </a:gsLst>
              <a:lin ang="0" scaled="1"/>
              <a:tileRect/>
            </a:gradFill>
            <a:ln w="9525" cap="flat" cmpd="sng">
              <a:solidFill>
                <a:schemeClr val="tx1"/>
              </a:solidFill>
              <a:prstDash val="solid"/>
              <a:miter/>
              <a:headEnd type="none" w="med" len="med"/>
              <a:tailEnd type="none" w="med" len="med"/>
            </a:ln>
          </p:spPr>
          <p:txBody>
            <a:bodyPr wrap="none" anchor="ctr"/>
            <a:p>
              <a:pPr lvl="0" eaLnBrk="1" fontAlgn="base" hangingPunct="1"/>
              <a:endParaRPr lang="zh-CN" altLang="en-US" sz="1695" strike="noStrike" noProof="1" dirty="0">
                <a:latin typeface="Arial" panose="020B0604020202020204" pitchFamily="34" charset="0"/>
                <a:ea typeface="宋体" panose="02010600030101010101" pitchFamily="2" charset="-122"/>
              </a:endParaRPr>
            </a:p>
          </p:txBody>
        </p:sp>
      </p:grpSp>
      <p:grpSp>
        <p:nvGrpSpPr>
          <p:cNvPr id="6" name="Group 16"/>
          <p:cNvGrpSpPr/>
          <p:nvPr/>
        </p:nvGrpSpPr>
        <p:grpSpPr>
          <a:xfrm>
            <a:off x="6142038" y="4622800"/>
            <a:ext cx="666750" cy="1257300"/>
            <a:chOff x="5037" y="2414"/>
            <a:chExt cx="457" cy="896"/>
          </a:xfrm>
        </p:grpSpPr>
        <p:sp>
          <p:nvSpPr>
            <p:cNvPr id="319505" name="Freeform 17"/>
            <p:cNvSpPr/>
            <p:nvPr/>
          </p:nvSpPr>
          <p:spPr bwMode="auto">
            <a:xfrm>
              <a:off x="5037" y="2414"/>
              <a:ext cx="457" cy="741"/>
            </a:xfrm>
            <a:custGeom>
              <a:avLst/>
              <a:gdLst>
                <a:gd name="T0" fmla="*/ 18 w 457"/>
                <a:gd name="T1" fmla="*/ 0 h 741"/>
                <a:gd name="T2" fmla="*/ 457 w 457"/>
                <a:gd name="T3" fmla="*/ 202 h 741"/>
                <a:gd name="T4" fmla="*/ 448 w 457"/>
                <a:gd name="T5" fmla="*/ 741 h 741"/>
                <a:gd name="T6" fmla="*/ 0 w 457"/>
                <a:gd name="T7" fmla="*/ 522 h 741"/>
                <a:gd name="T8" fmla="*/ 18 w 457"/>
                <a:gd name="T9" fmla="*/ 0 h 7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7" h="741">
                  <a:moveTo>
                    <a:pt x="18" y="0"/>
                  </a:moveTo>
                  <a:lnTo>
                    <a:pt x="457" y="202"/>
                  </a:lnTo>
                  <a:lnTo>
                    <a:pt x="448" y="741"/>
                  </a:lnTo>
                  <a:lnTo>
                    <a:pt x="0" y="522"/>
                  </a:lnTo>
                  <a:lnTo>
                    <a:pt x="18" y="0"/>
                  </a:lnTo>
                  <a:close/>
                </a:path>
              </a:pathLst>
            </a:custGeom>
            <a:gradFill rotWithShape="1">
              <a:gsLst>
                <a:gs pos="0">
                  <a:schemeClr val="tx2">
                    <a:gamma/>
                    <a:shade val="46275"/>
                    <a:invGamma/>
                  </a:schemeClr>
                </a:gs>
                <a:gs pos="100000">
                  <a:schemeClr val="tx2"/>
                </a:gs>
              </a:gsLst>
              <a:lin ang="18900000" scaled="1"/>
            </a:gradFill>
            <a:ln w="9525">
              <a:solidFill>
                <a:schemeClr val="tx1"/>
              </a:solidFill>
              <a:round/>
            </a:ln>
            <a:effectLst/>
          </p:spPr>
          <p:txBody>
            <a:bodyPr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95" b="0" i="0" u="none" strike="noStrike" kern="1200" cap="none" spc="0" normalizeH="0" baseline="0" noProof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Arial" panose="020B0604020202020204" pitchFamily="34" charset="0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26641" name="Line 18"/>
            <p:cNvSpPr/>
            <p:nvPr/>
          </p:nvSpPr>
          <p:spPr>
            <a:xfrm>
              <a:off x="5248" y="2953"/>
              <a:ext cx="0" cy="357"/>
            </a:xfrm>
            <a:prstGeom prst="line">
              <a:avLst/>
            </a:prstGeom>
            <a:ln w="76200" cap="flat" cmpd="sng">
              <a:solidFill>
                <a:schemeClr val="tx2"/>
              </a:solidFill>
              <a:prstDash val="solid"/>
              <a:round/>
              <a:headEnd type="none" w="med" len="med"/>
              <a:tailEnd type="none" w="med" len="med"/>
            </a:ln>
          </p:spPr>
        </p:sp>
      </p:grpSp>
      <p:grpSp>
        <p:nvGrpSpPr>
          <p:cNvPr id="7" name="Group 19"/>
          <p:cNvGrpSpPr/>
          <p:nvPr/>
        </p:nvGrpSpPr>
        <p:grpSpPr>
          <a:xfrm rot="10800000">
            <a:off x="6337300" y="4918075"/>
            <a:ext cx="201613" cy="412750"/>
            <a:chOff x="580" y="3060"/>
            <a:chExt cx="190" cy="423"/>
          </a:xfrm>
        </p:grpSpPr>
        <p:sp>
          <p:nvSpPr>
            <p:cNvPr id="18441" name="Freeform 20"/>
            <p:cNvSpPr/>
            <p:nvPr/>
          </p:nvSpPr>
          <p:spPr>
            <a:xfrm>
              <a:off x="580" y="3163"/>
              <a:ext cx="97" cy="302"/>
            </a:xfrm>
            <a:custGeom>
              <a:avLst/>
              <a:gdLst>
                <a:gd name="txL" fmla="*/ 0 w 124"/>
                <a:gd name="txT" fmla="*/ 0 h 265"/>
                <a:gd name="txR" fmla="*/ 124 w 124"/>
                <a:gd name="txB" fmla="*/ 265 h 265"/>
              </a:gdLst>
              <a:ahLst/>
              <a:cxnLst>
                <a:cxn ang="0">
                  <a:pos x="17" y="0"/>
                </a:cxn>
                <a:cxn ang="0">
                  <a:pos x="2" y="262"/>
                </a:cxn>
                <a:cxn ang="0">
                  <a:pos x="6" y="570"/>
                </a:cxn>
                <a:cxn ang="0">
                  <a:pos x="16" y="753"/>
                </a:cxn>
              </a:cxnLst>
              <a:rect l="txL" t="txT" r="txR" b="txB"/>
              <a:pathLst>
                <a:path w="124" h="265">
                  <a:moveTo>
                    <a:pt x="124" y="0"/>
                  </a:moveTo>
                  <a:cubicBezTo>
                    <a:pt x="76" y="29"/>
                    <a:pt x="28" y="58"/>
                    <a:pt x="14" y="91"/>
                  </a:cubicBezTo>
                  <a:cubicBezTo>
                    <a:pt x="0" y="124"/>
                    <a:pt x="25" y="172"/>
                    <a:pt x="42" y="201"/>
                  </a:cubicBezTo>
                  <a:cubicBezTo>
                    <a:pt x="59" y="230"/>
                    <a:pt x="101" y="253"/>
                    <a:pt x="115" y="265"/>
                  </a:cubicBezTo>
                </a:path>
              </a:pathLst>
            </a:custGeom>
            <a:solidFill>
              <a:schemeClr val="bg2">
                <a:alpha val="100000"/>
              </a:scheme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fontAlgn="base"/>
              <a:endParaRPr lang="zh-CN" altLang="en-US" sz="1695" strike="noStrike" noProof="1"/>
            </a:p>
          </p:txBody>
        </p:sp>
        <p:sp>
          <p:nvSpPr>
            <p:cNvPr id="18442" name="Freeform 21"/>
            <p:cNvSpPr/>
            <p:nvPr/>
          </p:nvSpPr>
          <p:spPr>
            <a:xfrm>
              <a:off x="637" y="3060"/>
              <a:ext cx="133" cy="423"/>
            </a:xfrm>
            <a:custGeom>
              <a:avLst/>
              <a:gdLst>
                <a:gd name="txL" fmla="*/ 0 w 133"/>
                <a:gd name="txT" fmla="*/ 0 h 423"/>
                <a:gd name="txR" fmla="*/ 133 w 133"/>
                <a:gd name="txB" fmla="*/ 423 h 423"/>
              </a:gdLst>
              <a:ahLst/>
              <a:cxnLst>
                <a:cxn ang="0">
                  <a:pos x="12" y="204"/>
                </a:cxn>
                <a:cxn ang="0">
                  <a:pos x="40" y="94"/>
                </a:cxn>
                <a:cxn ang="0">
                  <a:pos x="12" y="3"/>
                </a:cxn>
                <a:cxn ang="0">
                  <a:pos x="113" y="76"/>
                </a:cxn>
                <a:cxn ang="0">
                  <a:pos x="131" y="204"/>
                </a:cxn>
                <a:cxn ang="0">
                  <a:pos x="122" y="286"/>
                </a:cxn>
                <a:cxn ang="0">
                  <a:pos x="104" y="369"/>
                </a:cxn>
                <a:cxn ang="0">
                  <a:pos x="67" y="423"/>
                </a:cxn>
              </a:cxnLst>
              <a:rect l="txL" t="txT" r="txR" b="txB"/>
              <a:pathLst>
                <a:path w="133" h="423">
                  <a:moveTo>
                    <a:pt x="12" y="204"/>
                  </a:moveTo>
                  <a:cubicBezTo>
                    <a:pt x="26" y="165"/>
                    <a:pt x="40" y="127"/>
                    <a:pt x="40" y="94"/>
                  </a:cubicBezTo>
                  <a:cubicBezTo>
                    <a:pt x="40" y="61"/>
                    <a:pt x="0" y="6"/>
                    <a:pt x="12" y="3"/>
                  </a:cubicBezTo>
                  <a:cubicBezTo>
                    <a:pt x="24" y="0"/>
                    <a:pt x="93" y="43"/>
                    <a:pt x="113" y="76"/>
                  </a:cubicBezTo>
                  <a:cubicBezTo>
                    <a:pt x="133" y="109"/>
                    <a:pt x="129" y="169"/>
                    <a:pt x="131" y="204"/>
                  </a:cubicBezTo>
                  <a:cubicBezTo>
                    <a:pt x="133" y="239"/>
                    <a:pt x="126" y="259"/>
                    <a:pt x="122" y="286"/>
                  </a:cubicBezTo>
                  <a:cubicBezTo>
                    <a:pt x="118" y="313"/>
                    <a:pt x="113" y="346"/>
                    <a:pt x="104" y="369"/>
                  </a:cubicBezTo>
                  <a:cubicBezTo>
                    <a:pt x="95" y="392"/>
                    <a:pt x="81" y="407"/>
                    <a:pt x="67" y="423"/>
                  </a:cubicBezTo>
                </a:path>
              </a:pathLst>
            </a:custGeom>
            <a:solidFill>
              <a:schemeClr val="bg2">
                <a:alpha val="100000"/>
              </a:schemeClr>
            </a:solidFill>
            <a:ln w="9525" cap="flat" cmpd="sng">
              <a:solidFill>
                <a:schemeClr val="tx1">
                  <a:alpha val="100000"/>
                </a:schemeClr>
              </a:solidFill>
              <a:prstDash val="solid"/>
              <a:round/>
              <a:headEnd type="none" w="med" len="med"/>
              <a:tailEnd type="none" w="med" len="med"/>
            </a:ln>
          </p:spPr>
          <p:txBody>
            <a:bodyPr/>
            <a:p>
              <a:pPr fontAlgn="base"/>
              <a:endParaRPr lang="zh-CN" altLang="en-US" sz="1695" strike="noStrike" noProof="1"/>
            </a:p>
          </p:txBody>
        </p:sp>
      </p:grpSp>
      <p:sp>
        <p:nvSpPr>
          <p:cNvPr id="319510" name="Text Box 22"/>
          <p:cNvSpPr txBox="1"/>
          <p:nvPr/>
        </p:nvSpPr>
        <p:spPr>
          <a:xfrm>
            <a:off x="6016625" y="1747838"/>
            <a:ext cx="781050" cy="549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ea"/>
              </a:rPr>
              <a:t>B</a:t>
            </a:r>
            <a:endParaRPr lang="en-US" altLang="zh-CN" sz="3010" noProof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6646" name="文本框 4103"/>
          <p:cNvSpPr txBox="1"/>
          <p:nvPr/>
        </p:nvSpPr>
        <p:spPr>
          <a:xfrm>
            <a:off x="106363" y="44450"/>
            <a:ext cx="1295400" cy="398463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随堂训练</a:t>
            </a:r>
            <a:endParaRPr lang="zh-CN" altLang="en-US" sz="2000" b="1" dirty="0">
              <a:solidFill>
                <a:srgbClr val="006666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4.27746E-6 L -0.07552 0.00185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1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11111E-6 -9.82659E-7 L -0.05312 -9.82659E-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0" y="0"/>
                                    </p:animMotion>
                                  </p:childTnLst>
                                </p:cTn>
                              </p:par>
                              <p:par>
                                <p:cTn id="9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3.4104E-6 L -0.04844 -0.00625 " pathEditMode="relative" rAng="0" ptsTypes="AA">
                                      <p:cBhvr>
                                        <p:cTn id="1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400" y="-3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2" dur="2000" fill="hold"/>
                                        <p:tgtEl>
                                          <p:spTgt spid="7"/>
                                        </p:tgtEl>
                                      </p:cBhvr>
                                      <p:by x="50000" y="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9510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7" name="文本框 26626"/>
          <p:cNvSpPr txBox="1"/>
          <p:nvPr/>
        </p:nvSpPr>
        <p:spPr>
          <a:xfrm>
            <a:off x="350838" y="681038"/>
            <a:ext cx="8208962" cy="3078162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3.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将物体放在凸透镜前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16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厘米处，在光屏上得到倒立缩小的像，则凸透镜的焦距可能是（    ）   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Ａ、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10cm                  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Ｂ、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7cm                                        </a:t>
            </a: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  <a:spcBef>
                <a:spcPct val="50000"/>
              </a:spcBef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Ｃ、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8cm                     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Ｄ、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16cm</a:t>
            </a: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7650" name="文本框 26627"/>
          <p:cNvSpPr txBox="1"/>
          <p:nvPr/>
        </p:nvSpPr>
        <p:spPr>
          <a:xfrm>
            <a:off x="1331913" y="2349500"/>
            <a:ext cx="184150" cy="366713"/>
          </a:xfrm>
          <a:prstGeom prst="rect">
            <a:avLst/>
          </a:prstGeom>
          <a:noFill/>
          <a:ln w="9525">
            <a:noFill/>
          </a:ln>
        </p:spPr>
        <p:txBody>
          <a:bodyPr wrap="none" anchor="t">
            <a:spAutoFit/>
          </a:bodyPr>
          <a:p>
            <a:endParaRPr lang="zh-CN" altLang="en-US">
              <a:latin typeface="Comic Sans MS" panose="030F0702030302020204" pitchFamily="2" charset="0"/>
              <a:ea typeface="宋体" panose="02010600030101010101" pitchFamily="2" charset="-122"/>
            </a:endParaRPr>
          </a:p>
        </p:txBody>
      </p:sp>
      <p:sp>
        <p:nvSpPr>
          <p:cNvPr id="319510" name="Text Box 22"/>
          <p:cNvSpPr txBox="1"/>
          <p:nvPr/>
        </p:nvSpPr>
        <p:spPr>
          <a:xfrm>
            <a:off x="6413500" y="1476375"/>
            <a:ext cx="782638" cy="549275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ea"/>
              </a:rPr>
              <a:t>B</a:t>
            </a:r>
            <a:endParaRPr lang="en-US" altLang="zh-CN" sz="3010" noProof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7652" name="文本框 4103"/>
          <p:cNvSpPr txBox="1"/>
          <p:nvPr/>
        </p:nvSpPr>
        <p:spPr>
          <a:xfrm>
            <a:off x="106363" y="44450"/>
            <a:ext cx="1295400" cy="398463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随堂训练</a:t>
            </a:r>
            <a:endParaRPr lang="zh-CN" altLang="en-US" sz="2000" b="1" dirty="0">
              <a:solidFill>
                <a:srgbClr val="006666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319510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6627" name="文本框 26626"/>
          <p:cNvSpPr txBox="1"/>
          <p:nvPr/>
        </p:nvSpPr>
        <p:spPr>
          <a:xfrm>
            <a:off x="412750" y="839788"/>
            <a:ext cx="8208963" cy="3292475"/>
          </a:xfrm>
          <a:prstGeom prst="rect">
            <a:avLst/>
          </a:prstGeom>
          <a:noFill/>
          <a:ln w="9525">
            <a:noFill/>
          </a:ln>
        </p:spPr>
        <p:txBody>
          <a:bodyPr anchor="t">
            <a:spAutoFit/>
          </a:bodyPr>
          <a:p>
            <a:pPr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4.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在探究凸透镜成像实验中，当物距为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20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厘米时，得到一个倒立缩小的实像，此时像距为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13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厘米，则凸透镜的焦距是（   ）</a:t>
            </a:r>
            <a:endParaRPr lang="zh-CN" altLang="en-US" sz="280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 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A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2800" i="1">
                <a:latin typeface="Times New Roman" panose="02020603050405020304" pitchFamily="18" charset="0"/>
                <a:ea typeface="宋体" panose="02010600030101010101" pitchFamily="2" charset="-122"/>
              </a:rPr>
              <a:t>f 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&gt;20cm                B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13cm&lt;</a:t>
            </a:r>
            <a:r>
              <a:rPr lang="en-US" altLang="zh-CN" sz="2800" i="1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&lt;20cm   </a:t>
            </a: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  C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10cm&lt;</a:t>
            </a:r>
            <a:r>
              <a:rPr lang="en-US" altLang="zh-CN" sz="2800" i="1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&lt;13cm    D</a:t>
            </a:r>
            <a:r>
              <a:rPr lang="zh-CN" altLang="en-US" sz="2800">
                <a:latin typeface="Times New Roman" panose="02020603050405020304" pitchFamily="18" charset="0"/>
                <a:ea typeface="宋体" panose="02010600030101010101" pitchFamily="2" charset="-122"/>
              </a:rPr>
              <a:t>、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6.5cm&lt;</a:t>
            </a:r>
            <a:r>
              <a:rPr lang="en-US" altLang="zh-CN" sz="2800" i="1">
                <a:latin typeface="Times New Roman" panose="02020603050405020304" pitchFamily="18" charset="0"/>
                <a:ea typeface="宋体" panose="02010600030101010101" pitchFamily="2" charset="-122"/>
              </a:rPr>
              <a:t>f</a:t>
            </a:r>
            <a:r>
              <a:rPr lang="en-US" altLang="zh-CN" sz="2800">
                <a:latin typeface="Times New Roman" panose="02020603050405020304" pitchFamily="18" charset="0"/>
                <a:ea typeface="宋体" panose="02010600030101010101" pitchFamily="2" charset="-122"/>
              </a:rPr>
              <a:t>&lt;10cm</a:t>
            </a:r>
            <a:endParaRPr lang="en-US" altLang="zh-CN" sz="2800"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319510" name="Text Box 22"/>
          <p:cNvSpPr txBox="1"/>
          <p:nvPr/>
        </p:nvSpPr>
        <p:spPr>
          <a:xfrm>
            <a:off x="3225800" y="2209800"/>
            <a:ext cx="782638" cy="5508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2" charset="-122"/>
                <a:cs typeface="+mn-ea"/>
              </a:rPr>
              <a:t>D</a:t>
            </a:r>
            <a:endParaRPr lang="en-US" altLang="zh-CN" sz="3010" noProof="1" dirty="0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2" charset="-122"/>
            </a:endParaRPr>
          </a:p>
        </p:txBody>
      </p:sp>
      <p:sp>
        <p:nvSpPr>
          <p:cNvPr id="28675" name="文本框 4103"/>
          <p:cNvSpPr txBox="1"/>
          <p:nvPr/>
        </p:nvSpPr>
        <p:spPr>
          <a:xfrm>
            <a:off x="106363" y="44450"/>
            <a:ext cx="1295400" cy="398463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随堂训练</a:t>
            </a:r>
            <a:endParaRPr lang="zh-CN" altLang="en-US" sz="2000" b="1" dirty="0">
              <a:solidFill>
                <a:srgbClr val="006666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6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6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195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627" grpId="0"/>
      <p:bldP spid="3195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9697" name="Rectangle 2"/>
          <p:cNvSpPr>
            <a:spLocks noGrp="1"/>
          </p:cNvSpPr>
          <p:nvPr>
            <p:ph idx="1"/>
          </p:nvPr>
        </p:nvSpPr>
        <p:spPr>
          <a:xfrm>
            <a:off x="209550" y="523875"/>
            <a:ext cx="8839200" cy="2686050"/>
          </a:xfrm>
          <a:prstGeom prst="rect">
            <a:avLst/>
          </a:prstGeom>
          <a:noFill/>
          <a:ln>
            <a:noFill/>
          </a:ln>
        </p:spPr>
        <p:txBody>
          <a:bodyPr wrap="square" lIns="86004" tIns="43002" rIns="86004" bIns="43002" anchor="t"/>
          <a:p>
            <a:pPr eaLnBrk="1" hangingPunct="1">
              <a:lnSpc>
                <a:spcPct val="150000"/>
              </a:lnSpc>
              <a:spcBef>
                <a:spcPts val="25"/>
              </a:spcBef>
              <a:buNone/>
            </a:pPr>
            <a:r>
              <a:rPr lang="en-US" altLang="zh-CN" sz="2800" kern="1200" dirty="0">
                <a:latin typeface="Times New Roman" panose="02020603050405020304" pitchFamily="18" charset="0"/>
                <a:ea typeface="微软雅黑" panose="020B0503020204020204" charset="-122"/>
                <a:cs typeface="+mn-cs"/>
              </a:rPr>
              <a:t>5.</a:t>
            </a:r>
            <a:r>
              <a:rPr lang="zh-CN" altLang="en-US" sz="2800" kern="120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把物体放在凸透镜前</a:t>
            </a:r>
            <a:r>
              <a:rPr lang="en-US" altLang="zh-CN" sz="2800" kern="1200" dirty="0">
                <a:latin typeface="Times New Roman" panose="02020603050405020304" pitchFamily="18" charset="0"/>
                <a:ea typeface="微软雅黑" panose="020B0503020204020204" charset="-122"/>
                <a:cs typeface="+mn-cs"/>
              </a:rPr>
              <a:t>10cm</a:t>
            </a:r>
            <a:r>
              <a:rPr lang="zh-CN" altLang="en-US" sz="2800" kern="120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时，可以在凸透镜另一侧的光屏上得到放大的像。据此可以推断这个凸透镜的焦距范围为多少？</a:t>
            </a:r>
            <a:r>
              <a:rPr lang="zh-CN" altLang="en-US" sz="2800" u="sng" kern="120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</a:t>
            </a:r>
            <a:r>
              <a:rPr lang="zh-CN" altLang="en-US" sz="2800" kern="120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</a:t>
            </a:r>
            <a:r>
              <a:rPr lang="zh-CN" altLang="en-US" sz="2800" u="sng" kern="1200" dirty="0">
                <a:latin typeface="Times New Roman" panose="02020603050405020304" pitchFamily="18" charset="0"/>
                <a:ea typeface="宋体" panose="02010600030101010101" pitchFamily="2" charset="-122"/>
                <a:cs typeface="+mn-cs"/>
              </a:rPr>
              <a:t>                          </a:t>
            </a:r>
            <a:endParaRPr lang="zh-CN" altLang="en-US" sz="2800" u="sng" kern="1200" dirty="0">
              <a:latin typeface="Times New Roman" panose="02020603050405020304" pitchFamily="18" charset="0"/>
              <a:ea typeface="宋体" panose="02010600030101010101" pitchFamily="2" charset="-122"/>
              <a:cs typeface="+mn-cs"/>
            </a:endParaRPr>
          </a:p>
        </p:txBody>
      </p:sp>
      <p:sp>
        <p:nvSpPr>
          <p:cNvPr id="19460" name="Text Box 4"/>
          <p:cNvSpPr txBox="1"/>
          <p:nvPr/>
        </p:nvSpPr>
        <p:spPr>
          <a:xfrm>
            <a:off x="1257300" y="4449763"/>
            <a:ext cx="6743700" cy="436563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>
              <a:spcBef>
                <a:spcPct val="50000"/>
              </a:spcBef>
            </a:pPr>
            <a:endParaRPr lang="zh-CN" altLang="zh-CN" sz="2255" noProof="1" dirty="0">
              <a:latin typeface="Tahoma" panose="020B0604030504040204" pitchFamily="34" charset="0"/>
              <a:ea typeface="宋体" panose="02010600030101010101" pitchFamily="2" charset="-122"/>
            </a:endParaRPr>
          </a:p>
        </p:txBody>
      </p:sp>
      <p:sp>
        <p:nvSpPr>
          <p:cNvPr id="322565" name="Text Box 5"/>
          <p:cNvSpPr txBox="1"/>
          <p:nvPr/>
        </p:nvSpPr>
        <p:spPr>
          <a:xfrm>
            <a:off x="152400" y="2654300"/>
            <a:ext cx="8529638" cy="330041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p>
            <a:pPr>
              <a:spcBef>
                <a:spcPct val="50000"/>
              </a:spcBef>
            </a:pPr>
            <a:r>
              <a:rPr lang="en-US" altLang="zh-CN" sz="2255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    </a:t>
            </a:r>
            <a:r>
              <a:rPr lang="zh-CN" altLang="en-US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解：因为是光屏上的像</a:t>
            </a: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,</a:t>
            </a:r>
            <a:r>
              <a:rPr lang="zh-CN" altLang="en-US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故像是实像，又是放</a:t>
            </a:r>
            <a:endParaRPr lang="zh-CN" altLang="en-US" sz="3010" noProof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   大的，所以必须满足：</a:t>
            </a:r>
            <a:r>
              <a:rPr lang="en-US" altLang="zh-CN" sz="3010" i="1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2f &gt; u &gt; f</a:t>
            </a: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,   </a:t>
            </a:r>
            <a:r>
              <a:rPr lang="zh-CN" altLang="en-US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即：</a:t>
            </a:r>
            <a:endParaRPr lang="zh-CN" altLang="en-US" sz="3010" noProof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010" i="1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                       </a:t>
            </a:r>
            <a:r>
              <a:rPr lang="en-US" altLang="zh-CN" sz="3010" i="1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2f &gt;</a:t>
            </a: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10(cm)</a:t>
            </a:r>
            <a:r>
              <a:rPr lang="en-US" altLang="zh-CN" sz="3010" i="1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&gt;f</a:t>
            </a:r>
            <a:endParaRPr lang="en-US" altLang="zh-CN" sz="3010" i="1" noProof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          </a:t>
            </a:r>
            <a:r>
              <a:rPr lang="zh-CN" altLang="en-US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由于</a:t>
            </a: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2</a:t>
            </a:r>
            <a:r>
              <a:rPr lang="en-US" altLang="zh-CN" sz="3010" i="1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f </a:t>
            </a: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&gt;10(cm)  </a:t>
            </a:r>
            <a:r>
              <a:rPr lang="zh-CN" altLang="en-US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得： </a:t>
            </a:r>
            <a:r>
              <a:rPr lang="en-US" altLang="zh-CN" sz="3010" i="1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f </a:t>
            </a: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&gt;5(cm)</a:t>
            </a:r>
            <a:r>
              <a:rPr lang="zh-CN" altLang="en-US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， </a:t>
            </a:r>
            <a:endParaRPr lang="zh-CN" altLang="en-US" sz="3010" noProof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  <a:p>
            <a:pPr>
              <a:spcBef>
                <a:spcPct val="50000"/>
              </a:spcBef>
            </a:pPr>
            <a:r>
              <a:rPr lang="zh-CN" altLang="en-US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          综合</a:t>
            </a: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10(cm)&gt;</a:t>
            </a:r>
            <a:r>
              <a:rPr lang="en-US" altLang="zh-CN" sz="3010" i="1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f</a:t>
            </a: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    </a:t>
            </a:r>
            <a:r>
              <a:rPr lang="zh-CN" altLang="en-US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得：</a:t>
            </a: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10cm &gt;</a:t>
            </a:r>
            <a:r>
              <a:rPr lang="en-US" altLang="zh-CN" sz="3010" i="1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f </a:t>
            </a:r>
            <a:r>
              <a:rPr lang="en-US" altLang="zh-CN" sz="3010" noProof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+mn-ea"/>
              </a:rPr>
              <a:t>&gt;5cm</a:t>
            </a:r>
            <a:endParaRPr lang="en-US" altLang="zh-CN" sz="3010" noProof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</a:endParaRPr>
          </a:p>
        </p:txBody>
      </p:sp>
      <p:sp>
        <p:nvSpPr>
          <p:cNvPr id="29700" name="文本框 4103"/>
          <p:cNvSpPr txBox="1"/>
          <p:nvPr/>
        </p:nvSpPr>
        <p:spPr>
          <a:xfrm>
            <a:off x="106363" y="44450"/>
            <a:ext cx="1295400" cy="398463"/>
          </a:xfrm>
          <a:prstGeom prst="rect">
            <a:avLst/>
          </a:prstGeom>
          <a:noFill/>
          <a:ln w="9525">
            <a:noFill/>
          </a:ln>
        </p:spPr>
        <p:txBody>
          <a:bodyPr lIns="90170" tIns="46990" rIns="90170" bIns="46990" anchor="t">
            <a:spAutoFit/>
          </a:bodyPr>
          <a:p>
            <a:r>
              <a:rPr lang="zh-CN" altLang="en-US" sz="2000" b="1" dirty="0">
                <a:solidFill>
                  <a:srgbClr val="006666"/>
                </a:solidFill>
                <a:latin typeface="Arial" panose="020B0604020202020204" pitchFamily="34" charset="0"/>
                <a:ea typeface="方正姚体" panose="02010601030101010101" pitchFamily="2" charset="-122"/>
              </a:rPr>
              <a:t>随堂训练</a:t>
            </a:r>
            <a:endParaRPr lang="zh-CN" altLang="en-US" sz="2000" b="1" dirty="0">
              <a:solidFill>
                <a:srgbClr val="006666"/>
              </a:solidFill>
              <a:latin typeface="Arial" panose="020B0604020202020204" pitchFamily="34" charset="0"/>
              <a:ea typeface="方正姚体" panose="02010601030101010101" pitchFamily="2" charset="-12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25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225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225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2565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3554" name="矩形 1"/>
          <p:cNvSpPr/>
          <p:nvPr/>
        </p:nvSpPr>
        <p:spPr>
          <a:xfrm>
            <a:off x="323850" y="1485900"/>
            <a:ext cx="8778875" cy="2286000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228600"/>
            <a:r>
              <a:rPr lang="zh-CN" altLang="en-US" sz="2400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例题：烛焰通过凸透镜恰好在光屏上得到一个放大的像，若保持凸透镜位置不变，把烛焰和光屏位置对调一下，则</a:t>
            </a:r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(     )</a:t>
            </a:r>
            <a:endParaRPr lang="zh-CN" altLang="en-US" sz="2400" b="1" dirty="0">
              <a:solidFill>
                <a:srgbClr val="0000FF"/>
              </a:solidFill>
              <a:latin typeface="幼圆" panose="02010509060101010101" pitchFamily="49" charset="-122"/>
              <a:ea typeface="幼圆" panose="02010509060101010101" pitchFamily="49" charset="-122"/>
              <a:sym typeface="Times New Roman" panose="02020603050405020304" pitchFamily="18" charset="0"/>
            </a:endParaRPr>
          </a:p>
          <a:p>
            <a:pPr indent="228600"/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A</a:t>
            </a:r>
            <a:r>
              <a:rPr lang="zh-CN" altLang="en-US" sz="2400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．光屏上仍能成一个放大的像</a:t>
            </a:r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             </a:t>
            </a:r>
            <a:endParaRPr lang="en-US" altLang="zh-CN" sz="2400" b="1">
              <a:solidFill>
                <a:srgbClr val="0000FF"/>
              </a:solidFill>
              <a:latin typeface="幼圆" panose="02010509060101010101" pitchFamily="49" charset="-122"/>
              <a:ea typeface="幼圆" panose="02010509060101010101" pitchFamily="49" charset="-122"/>
              <a:sym typeface="Times New Roman" panose="02020603050405020304" pitchFamily="18" charset="0"/>
            </a:endParaRPr>
          </a:p>
          <a:p>
            <a:pPr indent="228600"/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B. </a:t>
            </a:r>
            <a:r>
              <a:rPr lang="zh-CN" altLang="en-US" sz="2400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光屏上能成一个缩小的像</a:t>
            </a:r>
            <a:endParaRPr lang="zh-CN" altLang="en-US" sz="2400" b="1" dirty="0">
              <a:solidFill>
                <a:srgbClr val="0000FF"/>
              </a:solidFill>
              <a:latin typeface="幼圆" panose="02010509060101010101" pitchFamily="49" charset="-122"/>
              <a:ea typeface="幼圆" panose="02010509060101010101" pitchFamily="49" charset="-122"/>
              <a:sym typeface="Times New Roman" panose="02020603050405020304" pitchFamily="18" charset="0"/>
            </a:endParaRPr>
          </a:p>
          <a:p>
            <a:pPr indent="228600"/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C</a:t>
            </a:r>
            <a:r>
              <a:rPr lang="zh-CN" altLang="en-US" sz="2400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．光屏上不能成像，但通过透镜能看到</a:t>
            </a:r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     </a:t>
            </a:r>
            <a:endParaRPr lang="en-US" altLang="zh-CN" sz="2400" b="1">
              <a:solidFill>
                <a:srgbClr val="0000FF"/>
              </a:solidFill>
              <a:latin typeface="幼圆" panose="02010509060101010101" pitchFamily="49" charset="-122"/>
              <a:ea typeface="幼圆" panose="02010509060101010101" pitchFamily="49" charset="-122"/>
              <a:sym typeface="Times New Roman" panose="02020603050405020304" pitchFamily="18" charset="0"/>
            </a:endParaRPr>
          </a:p>
          <a:p>
            <a:pPr indent="228600"/>
            <a:r>
              <a:rPr lang="en-US" altLang="zh-CN" sz="2400" b="1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D. </a:t>
            </a:r>
            <a:r>
              <a:rPr lang="zh-CN" altLang="en-US" sz="2400" b="1" dirty="0">
                <a:solidFill>
                  <a:srgbClr val="0000FF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以上说法都不对</a:t>
            </a:r>
            <a:endParaRPr lang="zh-CN" altLang="en-US" sz="2400" b="1" dirty="0">
              <a:solidFill>
                <a:srgbClr val="0000FF"/>
              </a:solidFill>
              <a:latin typeface="幼圆" panose="02010509060101010101" pitchFamily="49" charset="-122"/>
              <a:ea typeface="幼圆" panose="020105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23555" name="矩形 2"/>
          <p:cNvSpPr/>
          <p:nvPr/>
        </p:nvSpPr>
        <p:spPr>
          <a:xfrm>
            <a:off x="1189038" y="4005263"/>
            <a:ext cx="7632700" cy="2652712"/>
          </a:xfrm>
          <a:prstGeom prst="rect">
            <a:avLst/>
          </a:prstGeom>
          <a:noFill/>
          <a:ln w="9525">
            <a:noFill/>
          </a:ln>
        </p:spPr>
        <p:txBody>
          <a:bodyPr>
            <a:spAutoFit/>
          </a:bodyPr>
          <a:p>
            <a:pPr indent="228600"/>
            <a:r>
              <a:rPr lang="zh-CN" altLang="en-US" sz="2400" b="1" dirty="0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分析：既然在光屏上得到放大的实像，说明物体在凸透镜的</a:t>
            </a:r>
            <a:r>
              <a:rPr lang="zh-CN" altLang="en-US" sz="2400" b="1" u="sng" dirty="0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 </a:t>
            </a:r>
            <a:r>
              <a:rPr lang="en-US" altLang="zh-CN" sz="2400" b="1" u="sng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                      </a:t>
            </a:r>
            <a:r>
              <a:rPr lang="zh-CN" altLang="en-US" sz="2400" b="1" dirty="0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，像在另一侧</a:t>
            </a:r>
            <a:r>
              <a:rPr lang="en-US" altLang="zh-CN" sz="2400" b="1" u="sng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               </a:t>
            </a:r>
            <a:r>
              <a:rPr lang="zh-CN" altLang="en-US" sz="2400" b="1" dirty="0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，位置对调后，即变成物体在</a:t>
            </a:r>
            <a:endParaRPr lang="zh-CN" altLang="en-US" sz="2400" b="1" dirty="0">
              <a:solidFill>
                <a:srgbClr val="1F497D"/>
              </a:solidFill>
              <a:latin typeface="幼圆" panose="02010509060101010101" pitchFamily="49" charset="-122"/>
              <a:ea typeface="幼圆" panose="02010509060101010101" pitchFamily="49" charset="-122"/>
              <a:sym typeface="Times New Roman" panose="02020603050405020304" pitchFamily="18" charset="0"/>
            </a:endParaRPr>
          </a:p>
          <a:p>
            <a:pPr indent="228600"/>
            <a:r>
              <a:rPr lang="zh-CN" altLang="en-US" sz="2400" b="1" u="sng" dirty="0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 </a:t>
            </a:r>
            <a:r>
              <a:rPr lang="en-US" altLang="zh-CN" sz="2400" b="1" u="sng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               </a:t>
            </a:r>
            <a:r>
              <a:rPr lang="zh-CN" altLang="en-US" sz="2400" b="1" dirty="0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的成像情况，根据光路的可逆性可知，放在实像位置的物体发出（反射）的光也能通过凸透镜会聚到</a:t>
            </a:r>
            <a:r>
              <a:rPr lang="zh-CN" altLang="en-US" sz="2400" b="1" u="sng" dirty="0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 </a:t>
            </a:r>
            <a:r>
              <a:rPr lang="en-US" altLang="zh-CN" sz="2400" b="1" u="sng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       </a:t>
            </a:r>
            <a:r>
              <a:rPr lang="zh-CN" altLang="en-US" sz="2400" b="1" u="sng" dirty="0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 </a:t>
            </a:r>
            <a:r>
              <a:rPr lang="zh-CN" altLang="en-US" sz="2400" b="1" dirty="0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位置，所以能在光屏上得到</a:t>
            </a:r>
            <a:endParaRPr lang="zh-CN" altLang="en-US" sz="2400" b="1" dirty="0">
              <a:solidFill>
                <a:srgbClr val="1F497D"/>
              </a:solidFill>
              <a:latin typeface="幼圆" panose="02010509060101010101" pitchFamily="49" charset="-122"/>
              <a:ea typeface="幼圆" panose="02010509060101010101" pitchFamily="49" charset="-122"/>
              <a:sym typeface="Times New Roman" panose="02020603050405020304" pitchFamily="18" charset="0"/>
            </a:endParaRPr>
          </a:p>
          <a:p>
            <a:pPr indent="228600"/>
            <a:r>
              <a:rPr lang="zh-CN" altLang="en-US" sz="2400" b="1" u="sng" dirty="0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 </a:t>
            </a:r>
            <a:r>
              <a:rPr lang="en-US" altLang="zh-CN" sz="2400" b="1" u="sng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               </a:t>
            </a:r>
            <a:r>
              <a:rPr lang="zh-CN" altLang="en-US" sz="2400" b="1" dirty="0">
                <a:solidFill>
                  <a:srgbClr val="1F497D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像。</a:t>
            </a:r>
            <a:endParaRPr lang="zh-CN" altLang="en-US" dirty="0">
              <a:latin typeface="Arial" panose="020B0604020202020204" pitchFamily="34" charset="0"/>
            </a:endParaRPr>
          </a:p>
        </p:txBody>
      </p:sp>
      <p:sp>
        <p:nvSpPr>
          <p:cNvPr id="21508" name="矩形 3"/>
          <p:cNvSpPr/>
          <p:nvPr/>
        </p:nvSpPr>
        <p:spPr>
          <a:xfrm>
            <a:off x="7812088" y="1844675"/>
            <a:ext cx="339725" cy="461963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en-US" altLang="zh-CN" sz="2400" b="1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B</a:t>
            </a:r>
            <a:endParaRPr lang="zh-CN" altLang="en-US" sz="2400" dirty="0">
              <a:solidFill>
                <a:srgbClr val="FF0000"/>
              </a:solidFill>
              <a:latin typeface="Calibri" panose="020F0502020204030204" pitchFamily="34" charset="0"/>
              <a:sym typeface="宋体" panose="02010600030101010101" pitchFamily="2" charset="-122"/>
            </a:endParaRPr>
          </a:p>
        </p:txBody>
      </p:sp>
      <p:sp>
        <p:nvSpPr>
          <p:cNvPr id="21509" name="矩形 4"/>
          <p:cNvSpPr/>
          <p:nvPr/>
        </p:nvSpPr>
        <p:spPr>
          <a:xfrm>
            <a:off x="2195513" y="4365625"/>
            <a:ext cx="3103562" cy="395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一倍焦距和二倍焦距之间 </a:t>
            </a:r>
            <a:endParaRPr lang="zh-CN" altLang="en-US" sz="2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21510" name="矩形 5"/>
          <p:cNvSpPr/>
          <p:nvPr/>
        </p:nvSpPr>
        <p:spPr>
          <a:xfrm>
            <a:off x="1800225" y="4768850"/>
            <a:ext cx="1835150" cy="396875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二倍焦距之外 </a:t>
            </a:r>
            <a:endParaRPr lang="zh-CN" altLang="en-US" sz="2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21511" name="矩形 6"/>
          <p:cNvSpPr/>
          <p:nvPr/>
        </p:nvSpPr>
        <p:spPr>
          <a:xfrm>
            <a:off x="1524000" y="5054600"/>
            <a:ext cx="1835150" cy="395288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二倍焦距之外 </a:t>
            </a:r>
            <a:endParaRPr lang="zh-CN" altLang="en-US" sz="2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21512" name="矩形 7"/>
          <p:cNvSpPr/>
          <p:nvPr/>
        </p:nvSpPr>
        <p:spPr>
          <a:xfrm>
            <a:off x="3133725" y="5805488"/>
            <a:ext cx="944563" cy="395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原物体</a:t>
            </a:r>
            <a:endParaRPr lang="zh-CN" altLang="en-US" sz="2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  <a:sym typeface="Times New Roman" panose="02020603050405020304" pitchFamily="18" charset="0"/>
            </a:endParaRPr>
          </a:p>
        </p:txBody>
      </p:sp>
      <p:sp>
        <p:nvSpPr>
          <p:cNvPr id="21513" name="矩形 8"/>
          <p:cNvSpPr/>
          <p:nvPr/>
        </p:nvSpPr>
        <p:spPr>
          <a:xfrm>
            <a:off x="1408113" y="6167438"/>
            <a:ext cx="2087562" cy="395287"/>
          </a:xfrm>
          <a:prstGeom prst="rect">
            <a:avLst/>
          </a:prstGeom>
          <a:noFill/>
          <a:ln w="9525">
            <a:noFill/>
          </a:ln>
        </p:spPr>
        <p:txBody>
          <a:bodyPr wrap="none">
            <a:spAutoFit/>
          </a:bodyPr>
          <a:p>
            <a:r>
              <a:rPr lang="zh-CN" altLang="en-US" sz="2000" b="1" dirty="0">
                <a:solidFill>
                  <a:srgbClr val="FF0000"/>
                </a:solidFill>
                <a:latin typeface="幼圆" panose="02010509060101010101" pitchFamily="49" charset="-122"/>
                <a:ea typeface="幼圆" panose="02010509060101010101" pitchFamily="49" charset="-122"/>
                <a:sym typeface="Times New Roman" panose="02020603050405020304" pitchFamily="18" charset="0"/>
              </a:rPr>
              <a:t>清晰的缩小的实 </a:t>
            </a:r>
            <a:endParaRPr lang="zh-CN" altLang="en-US" sz="2000" b="1" dirty="0">
              <a:solidFill>
                <a:srgbClr val="FF0000"/>
              </a:solidFill>
              <a:latin typeface="幼圆" panose="02010509060101010101" pitchFamily="49" charset="-122"/>
              <a:ea typeface="幼圆" panose="02010509060101010101" pitchFamily="49" charset="-122"/>
              <a:sym typeface="Times New Roman" panose="02020603050405020304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7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2" dur="500"/>
                                        <p:tgtEl>
                                          <p:spTgt spid="215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17" dur="500"/>
                                        <p:tgtEl>
                                          <p:spTgt spid="215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2" dur="500"/>
                                        <p:tgtEl>
                                          <p:spTgt spid="215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27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>
                                      <p:cBhvr>
                                        <p:cTn id="32" dur="500"/>
                                        <p:tgtEl>
                                          <p:spTgt spid="215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8" grpId="0" bldLvl="0"/>
      <p:bldP spid="21509" grpId="0" bldLvl="0"/>
      <p:bldP spid="21510" grpId="0" bldLvl="0"/>
      <p:bldP spid="21511" grpId="0" bldLvl="0"/>
      <p:bldP spid="21512" grpId="0" bldLvl="0"/>
      <p:bldP spid="21513" grpId="0" bldLvl="0"/>
    </p:bldLst>
  </p:timing>
</p:sld>
</file>

<file path=ppt/theme/_rels/them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image" Target="../media/image2.jpeg"/></Relationships>
</file>

<file path=ppt/theme/theme1.xml><?xml version="1.0" encoding="utf-8"?>
<a:theme xmlns:a="http://schemas.openxmlformats.org/drawingml/2006/main" name="母版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9EDEE"/>
      </a:accent5>
      <a:accent6>
        <a:srgbClr val="2D2D89"/>
      </a:accent6>
      <a:hlink>
        <a:srgbClr val="009999"/>
      </a:hlink>
      <a:folHlink>
        <a:srgbClr val="99CC00"/>
      </a:folHlink>
    </a:clrScheme>
    <a:fontScheme name="">
      <a:majorFont>
        <a:latin typeface="Arial"/>
        <a:ea typeface="宋体"/>
        <a:cs typeface=""/>
      </a:majorFont>
      <a:minorFont>
        <a:latin typeface="Arial"/>
        <a:ea typeface="宋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raClrSchemeLst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9EDEE"/>
        </a:accent5>
        <a:accent6>
          <a:srgbClr val="2D2D89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4"/>
        </a:accent5>
        <a:accent6>
          <a:srgbClr val="E5895B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7B7E5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BFAF7"/>
        </a:accent3>
        <a:accent4>
          <a:srgbClr val="000000"/>
        </a:accent4>
        <a:accent5>
          <a:srgbClr val="FFFFFF"/>
        </a:accent5>
        <a:accent6>
          <a:srgbClr val="7EB1E5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7B7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8080"/>
        </a:lt1>
        <a:dk2>
          <a:srgbClr val="FFFF99"/>
        </a:dk2>
        <a:lt2>
          <a:srgbClr val="005A58"/>
        </a:lt2>
        <a:accent1>
          <a:srgbClr val="006462"/>
        </a:accent1>
        <a:accent2>
          <a:srgbClr val="6D6FC7"/>
        </a:accent2>
        <a:accent3>
          <a:srgbClr val="AAC1C1"/>
        </a:accent3>
        <a:accent4>
          <a:srgbClr val="DCDCDC"/>
        </a:accent4>
        <a:accent5>
          <a:srgbClr val="AAB8B8"/>
        </a:accent5>
        <a:accent6>
          <a:srgbClr val="6163B2"/>
        </a:accent6>
        <a:hlink>
          <a:srgbClr val="00FFFF"/>
        </a:hlink>
        <a:folHlink>
          <a:srgbClr val="00FF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800000"/>
        </a:lt1>
        <a:dk2>
          <a:srgbClr val="DFD293"/>
        </a:dk2>
        <a:lt2>
          <a:srgbClr val="5C1F00"/>
        </a:lt2>
        <a:accent1>
          <a:srgbClr val="CC3300"/>
        </a:accent1>
        <a:accent2>
          <a:srgbClr val="BE7960"/>
        </a:accent2>
        <a:accent3>
          <a:srgbClr val="C1AAAA"/>
        </a:accent3>
        <a:accent4>
          <a:srgbClr val="DCDCDC"/>
        </a:accent4>
        <a:accent5>
          <a:srgbClr val="E2ADAA"/>
        </a:accent5>
        <a:accent6>
          <a:srgbClr val="AA6C55"/>
        </a:accent6>
        <a:hlink>
          <a:srgbClr val="FFFF99"/>
        </a:hlink>
        <a:folHlink>
          <a:srgbClr val="D3A21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99"/>
        </a:lt1>
        <a:dk2>
          <a:srgbClr val="CCFFFF"/>
        </a:dk2>
        <a:lt2>
          <a:srgbClr val="003366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CDCDC"/>
        </a:accent4>
        <a:accent5>
          <a:srgbClr val="ADB9E2"/>
        </a:accent5>
        <a:accent6>
          <a:srgbClr val="009D00"/>
        </a:accent6>
        <a:hlink>
          <a:srgbClr val="66CCFF"/>
        </a:hlink>
        <a:folHlink>
          <a:srgbClr val="FFE701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000000"/>
        </a:lt1>
        <a:dk2>
          <a:srgbClr val="E3EBF1"/>
        </a:dk2>
        <a:lt2>
          <a:srgbClr val="336699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CDCDC"/>
        </a:accent4>
        <a:accent5>
          <a:srgbClr val="AAADCA"/>
        </a:accent5>
        <a:accent6>
          <a:srgbClr val="3E7B43"/>
        </a:accent6>
        <a:hlink>
          <a:srgbClr val="66CCFF"/>
        </a:hlink>
        <a:folHlink>
          <a:srgbClr val="F0E5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86B5D"/>
        </a:lt1>
        <a:dk2>
          <a:srgbClr val="D1D1CB"/>
        </a:dk2>
        <a:lt2>
          <a:srgbClr val="777777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CDCDC"/>
        </a:accent4>
        <a:accent5>
          <a:srgbClr val="C7C7C1"/>
        </a:accent5>
        <a:accent6>
          <a:srgbClr val="728D96"/>
        </a:accent6>
        <a:hlink>
          <a:srgbClr val="FFCC66"/>
        </a:hlink>
        <a:folHlink>
          <a:srgbClr val="E9DCB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666699"/>
        </a:lt1>
        <a:dk2>
          <a:srgbClr val="FFFFFF"/>
        </a:dk2>
        <a:lt2>
          <a:srgbClr val="3E3E5C"/>
        </a:lt2>
        <a:accent1>
          <a:srgbClr val="60597B"/>
        </a:accent1>
        <a:accent2>
          <a:srgbClr val="6666FF"/>
        </a:accent2>
        <a:accent3>
          <a:srgbClr val="B9B9CA"/>
        </a:accent3>
        <a:accent4>
          <a:srgbClr val="DCDCDC"/>
        </a:accent4>
        <a:accent5>
          <a:srgbClr val="B7B5BF"/>
        </a:accent5>
        <a:accent6>
          <a:srgbClr val="5B5BE5"/>
        </a:accent6>
        <a:hlink>
          <a:srgbClr val="99CCFF"/>
        </a:hlink>
        <a:folHlink>
          <a:srgbClr val="FFFF99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">
        <a:dk1>
          <a:srgbClr val="FFFFFF"/>
        </a:dk1>
        <a:lt1>
          <a:srgbClr val="523E26"/>
        </a:lt1>
        <a:dk2>
          <a:srgbClr val="DFC08D"/>
        </a:dk2>
        <a:lt2>
          <a:srgbClr val="2D2015"/>
        </a:lt2>
        <a:accent1>
          <a:srgbClr val="8C7B70"/>
        </a:accent1>
        <a:accent2>
          <a:srgbClr val="8F5F2F"/>
        </a:accent2>
        <a:accent3>
          <a:srgbClr val="B3AFAB"/>
        </a:accent3>
        <a:accent4>
          <a:srgbClr val="DCDCDC"/>
        </a:accent4>
        <a:accent5>
          <a:srgbClr val="C5BFBC"/>
        </a:accent5>
        <a:accent6>
          <a:srgbClr val="805529"/>
        </a:accent6>
        <a:hlink>
          <a:srgbClr val="CCB400"/>
        </a:hlink>
        <a:folHlink>
          <a:srgbClr val="8C9EA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跋涉">
  <a:themeElements>
    <a:clrScheme name="跋涉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跋涉">
      <a:majorFont>
        <a:latin typeface="Franklin Gothic Medium"/>
        <a:ea typeface=""/>
        <a:cs typeface=""/>
        <a:font script="Jpan" typeface="HG創英角ｺﾞｼｯｸUB"/>
        <a:font script="Hang" typeface="돋움"/>
        <a:font script="Hans" typeface="隶书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Franklin Gothic Book"/>
        <a:ea typeface=""/>
        <a:cs typeface=""/>
        <a:font script="Jpan" typeface="HGｺﾞｼｯｸE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跋涉">
      <a:fillStyleLst>
        <a:solidFill>
          <a:schemeClr val="phClr"/>
        </a:solidFill>
        <a:gradFill rotWithShape="1">
          <a:gsLst>
            <a:gs pos="0">
              <a:schemeClr val="phClr">
                <a:tint val="30000"/>
                <a:satMod val="250000"/>
              </a:schemeClr>
            </a:gs>
            <a:gs pos="72000">
              <a:schemeClr val="phClr">
                <a:tint val="75000"/>
                <a:satMod val="210000"/>
              </a:schemeClr>
            </a:gs>
            <a:gs pos="100000">
              <a:schemeClr val="phClr">
                <a:tint val="85000"/>
                <a:satMod val="21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5000"/>
                <a:shade val="85000"/>
                <a:satMod val="230000"/>
              </a:schemeClr>
            </a:gs>
            <a:gs pos="25000">
              <a:schemeClr val="phClr">
                <a:tint val="90000"/>
                <a:shade val="70000"/>
                <a:satMod val="220000"/>
              </a:schemeClr>
            </a:gs>
            <a:gs pos="50000">
              <a:schemeClr val="phClr">
                <a:tint val="90000"/>
                <a:shade val="58000"/>
                <a:satMod val="225000"/>
              </a:schemeClr>
            </a:gs>
            <a:gs pos="65000">
              <a:schemeClr val="phClr">
                <a:tint val="90000"/>
                <a:shade val="58000"/>
                <a:satMod val="225000"/>
              </a:schemeClr>
            </a:gs>
            <a:gs pos="80000">
              <a:schemeClr val="phClr">
                <a:tint val="90000"/>
                <a:shade val="69000"/>
                <a:satMod val="220000"/>
              </a:schemeClr>
            </a:gs>
            <a:gs pos="100000">
              <a:schemeClr val="phClr">
                <a:tint val="77000"/>
                <a:shade val="80000"/>
                <a:satMod val="230000"/>
              </a:schemeClr>
            </a:gs>
          </a:gsLst>
          <a:lin ang="5400000" scaled="1"/>
        </a:gradFill>
      </a:fillStyleLst>
      <a:lnStyleLst>
        <a:ln w="100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0"/>
            </a:lightRig>
          </a:scene3d>
          <a:sp3d prstMaterial="metal">
            <a:bevelT w="10000" h="10000"/>
          </a:sp3d>
        </a:effectStyle>
        <a:effectStyle>
          <a:effectLst>
            <a:outerShdw blurRad="76200" dist="50800" dir="5400000" rotWithShape="0">
              <a:srgbClr val="4E3B30">
                <a:alpha val="60000"/>
              </a:srgbClr>
            </a:outerShdw>
          </a:effectLst>
          <a:scene3d>
            <a:camera prst="obliqueTopLeft" fov="600000">
              <a:rot lat="0" lon="0" rev="0"/>
            </a:camera>
            <a:lightRig rig="balanced" dir="t">
              <a:rot lat="0" lon="0" rev="19200000"/>
            </a:lightRig>
          </a:scene3d>
          <a:sp3d contourW="12700" prstMaterial="matte">
            <a:bevelT w="60000" h="50800"/>
            <a:contourClr>
              <a:schemeClr val="phClr">
                <a:shade val="60000"/>
                <a:satMod val="110000"/>
              </a:schemeClr>
            </a:contourClr>
          </a:sp3d>
        </a:effectStyle>
      </a:effectStyleLst>
      <a:bgFillStyleLst>
        <a:solidFill>
          <a:schemeClr val="phClr"/>
        </a:soli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05000"/>
              </a:schemeClr>
            </a:duotone>
          </a:blip>
          <a:tile tx="0" ty="0" sx="95000" sy="95000" flip="none" algn="t"/>
        </a:blipFill>
        <a:blipFill>
          <a:blip xmlns:r="http://schemas.openxmlformats.org/officeDocument/2006/relationships" r:embed="rId2">
            <a:duotone>
              <a:schemeClr val="phClr">
                <a:shade val="30000"/>
                <a:satMod val="455000"/>
              </a:schemeClr>
              <a:schemeClr val="phClr">
                <a:tint val="95000"/>
                <a:satMod val="120000"/>
              </a:schemeClr>
            </a:duotone>
          </a:blip>
          <a:stretch>
            <a:fillRect/>
          </a:stretch>
        </a:blip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Trek</Template>
  <TotalTime>0</TotalTime>
  <Words>3262</Words>
  <Application>WPS 演示</Application>
  <PresentationFormat> </PresentationFormat>
  <Paragraphs>433</Paragraphs>
  <Slides>31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26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31</vt:i4>
      </vt:variant>
    </vt:vector>
  </HeadingPairs>
  <TitlesOfParts>
    <vt:vector size="60" baseType="lpstr">
      <vt:lpstr>Arial</vt:lpstr>
      <vt:lpstr>宋体</vt:lpstr>
      <vt:lpstr>Wingdings</vt:lpstr>
      <vt:lpstr>Franklin Gothic Medium</vt:lpstr>
      <vt:lpstr>隶书</vt:lpstr>
      <vt:lpstr>Wingdings 2</vt:lpstr>
      <vt:lpstr>Wingdings 2</vt:lpstr>
      <vt:lpstr>Calibri</vt:lpstr>
      <vt:lpstr>微软雅黑</vt:lpstr>
      <vt:lpstr>方正姚体</vt:lpstr>
      <vt:lpstr>黑体</vt:lpstr>
      <vt:lpstr>Times New Roman</vt:lpstr>
      <vt:lpstr>楷体_GB2312</vt:lpstr>
      <vt:lpstr>仿宋_GB2312</vt:lpstr>
      <vt:lpstr>华文琥珀</vt:lpstr>
      <vt:lpstr>华文行楷</vt:lpstr>
      <vt:lpstr>Arial Unicode MS</vt:lpstr>
      <vt:lpstr>华文彩云</vt:lpstr>
      <vt:lpstr>楷体</vt:lpstr>
      <vt:lpstr>新宋体</vt:lpstr>
      <vt:lpstr>仿宋</vt:lpstr>
      <vt:lpstr>幼圆</vt:lpstr>
      <vt:lpstr>华文新魏</vt:lpstr>
      <vt:lpstr>Monotype Corsiva</vt:lpstr>
      <vt:lpstr>Comic Sans MS</vt:lpstr>
      <vt:lpstr>Tahoma</vt:lpstr>
      <vt:lpstr>母版</vt:lpstr>
      <vt:lpstr>1_跋涉</vt:lpstr>
      <vt:lpstr>PBrush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人教版八年级物理上第五章  透镜及其应用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人教版八年级物理上第五章  透镜及其应用</dc:title>
  <dc:creator>gzhq</dc:creator>
  <dc:description>人教版八年级物理上第五章  透镜及其应用</dc:description>
  <dc:subject> </dc:subject>
  <cp:category>  </cp:category>
  <cp:lastModifiedBy>gzhq</cp:lastModifiedBy>
  <cp:revision>4</cp:revision>
  <dcterms:created xsi:type="dcterms:W3CDTF">2016-08-01T07:47:00Z</dcterms:created>
  <dcterms:modified xsi:type="dcterms:W3CDTF">2018-10-23T00:04:11Z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2052-10.1.0.7520</vt:lpwstr>
  </property>
</Properties>
</file>