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handoutMasterIdLst>
    <p:handoutMasterId r:id="rId50"/>
  </p:handoutMasterIdLst>
  <p:sldIdLst>
    <p:sldId id="295" r:id="rId4"/>
    <p:sldId id="452" r:id="rId5"/>
    <p:sldId id="561" r:id="rId7"/>
    <p:sldId id="526" r:id="rId8"/>
    <p:sldId id="412" r:id="rId9"/>
    <p:sldId id="454" r:id="rId10"/>
    <p:sldId id="562" r:id="rId11"/>
    <p:sldId id="563" r:id="rId12"/>
    <p:sldId id="530" r:id="rId13"/>
    <p:sldId id="527" r:id="rId14"/>
    <p:sldId id="528" r:id="rId15"/>
    <p:sldId id="529" r:id="rId16"/>
    <p:sldId id="565" r:id="rId17"/>
    <p:sldId id="564" r:id="rId18"/>
    <p:sldId id="566" r:id="rId19"/>
    <p:sldId id="567" r:id="rId20"/>
    <p:sldId id="568" r:id="rId21"/>
    <p:sldId id="569" r:id="rId22"/>
    <p:sldId id="570" r:id="rId23"/>
    <p:sldId id="571" r:id="rId24"/>
    <p:sldId id="531" r:id="rId25"/>
    <p:sldId id="572" r:id="rId26"/>
    <p:sldId id="573" r:id="rId27"/>
    <p:sldId id="586" r:id="rId28"/>
    <p:sldId id="587" r:id="rId29"/>
    <p:sldId id="588" r:id="rId30"/>
    <p:sldId id="574" r:id="rId31"/>
    <p:sldId id="575" r:id="rId32"/>
    <p:sldId id="576" r:id="rId33"/>
    <p:sldId id="577" r:id="rId34"/>
    <p:sldId id="578" r:id="rId35"/>
    <p:sldId id="579" r:id="rId36"/>
    <p:sldId id="580" r:id="rId37"/>
    <p:sldId id="581" r:id="rId38"/>
    <p:sldId id="583" r:id="rId39"/>
    <p:sldId id="584" r:id="rId40"/>
    <p:sldId id="582" r:id="rId41"/>
    <p:sldId id="557" r:id="rId42"/>
    <p:sldId id="553" r:id="rId43"/>
    <p:sldId id="585" r:id="rId44"/>
    <p:sldId id="552" r:id="rId45"/>
    <p:sldId id="554" r:id="rId46"/>
    <p:sldId id="558" r:id="rId47"/>
    <p:sldId id="589" r:id="rId48"/>
    <p:sldId id="433" r:id="rId4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99"/>
    <a:srgbClr val="FF0000"/>
    <a:srgbClr val="003399"/>
    <a:srgbClr val="66FF33"/>
    <a:srgbClr val="0000FF"/>
    <a:srgbClr val="FFCCFF"/>
    <a:srgbClr val="FF00FF"/>
    <a:srgbClr val="9933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7" autoAdjust="0"/>
    <p:restoredTop sz="94660"/>
  </p:normalViewPr>
  <p:slideViewPr>
    <p:cSldViewPr>
      <p:cViewPr varScale="1">
        <p:scale>
          <a:sx n="86" d="100"/>
          <a:sy n="86" d="100"/>
        </p:scale>
        <p:origin x="204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CED9AE8-B504-41EB-A2EA-5901742E6011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FA7E23D3-EE36-4C15-8C83-D377C922051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E81237-AAE7-4A42-9CAD-0A2D8F4873B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fld id="{E2902E7F-A5A4-4BE2-883D-675DF6FF2F9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902E7F-A5A4-4BE2-883D-675DF6FF2F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902E7F-A5A4-4BE2-883D-675DF6FF2F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2902E7F-A5A4-4BE2-883D-675DF6FF2F9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02E7F-A5A4-4BE2-883D-675DF6FF2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02E7F-A5A4-4BE2-883D-675DF6FF2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902E7F-A5A4-4BE2-883D-675DF6FF2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0D3639C6-C2B8-4F3A-8190-E990EE096C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69219"/>
            <a:ext cx="386715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7626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2CA3E5-4B6E-4F26-955D-B1A1E9277FC5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E2543-A99C-47D1-A2B4-F7981E9D370A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90A24-507C-4A06-9155-CDBA6AE71502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7FB60-E823-4ECB-B099-C67535EBB2D5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53210-5AA3-4DCF-9AAC-E95B48C7A649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CB0526-D849-4F45-9D9A-47ABACBDB341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E627C-5ECC-4662-8243-421B070DFBEA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8AC19-14A5-47B4-B82E-0B0E9FBE13A8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B0B4A9-462D-4910-89A1-FAEED6D46FEE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D5518F-FE08-43DE-A5C8-86BA3BFA1E82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551628-4F2C-4ACD-80D6-BA65D9F7373C}" type="slidenum">
              <a:rPr lang="en-US" altLang="zh-CN"/>
            </a:fld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7"/>
          <p:cNvSpPr txBox="1">
            <a:spLocks noChangeArrowheads="1"/>
          </p:cNvSpPr>
          <p:nvPr/>
        </p:nvSpPr>
        <p:spPr bwMode="auto">
          <a:xfrm>
            <a:off x="0" y="4953001"/>
            <a:ext cx="2557110" cy="2462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000" dirty="0">
                <a:solidFill>
                  <a:schemeClr val="bg1"/>
                </a:solidFill>
                <a:latin typeface="宋体" panose="02010600030101010101" pitchFamily="2" charset="-122"/>
              </a:rPr>
              <a:t>Copyright 2004-2016 </a:t>
            </a:r>
            <a:r>
              <a:rPr lang="zh-CN" altLang="en-US" sz="1000">
                <a:solidFill>
                  <a:schemeClr val="bg1"/>
                </a:solidFill>
                <a:latin typeface="宋体" panose="02010600030101010101" pitchFamily="2" charset="-122"/>
              </a:rPr>
              <a:t>版权所有 盗版必究</a:t>
            </a:r>
            <a:endParaRPr lang="zh-CN" altLang="en-US" sz="1000"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fld id="{61F84E5C-4039-483F-A828-E42040AAE06D}" type="slidenum">
              <a:rPr lang="en-US" altLang="zh-CN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1" Type="http://schemas.openxmlformats.org/officeDocument/2006/relationships/image" Target="../media/image2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2211710"/>
            <a:ext cx="6336752" cy="1046436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6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4.3</a:t>
            </a:r>
            <a:r>
              <a:rPr lang="zh-CN" altLang="en-US" sz="6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平面镜成像</a:t>
            </a:r>
            <a:r>
              <a:rPr lang="en-US" altLang="zh-CN" sz="6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zh-CN" altLang="en-US" sz="60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568" y="483518"/>
            <a:ext cx="392909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教学目标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43608" y="1059582"/>
            <a:ext cx="6696744" cy="36986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知识与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技能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）了解平面镜成像的特点。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）了解平面镜成虚像，了解虚像是怎样形成的。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）了理解日常生活中平面镜成像的现象。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568" y="483518"/>
            <a:ext cx="392909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教学目标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27584" y="987574"/>
            <a:ext cx="8136904" cy="37856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过程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）经历“平面镜成像特点”的探究过程，进一步学习实验探究的基本思路和方法。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）通过折纸模拟实验，体会虚像的形成原因。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3568" y="483518"/>
            <a:ext cx="392909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教学目标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55576" y="987574"/>
            <a:ext cx="8208912" cy="45243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情感态度与价值观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）在探究“平面镜成像特点”中体会克服困难、解决问题的过程，“发现”成功的喜悦。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）通过实验，培养实事求是的科学态度。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）认识平面镜在科学技术、生产和生活中的广泛应用。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  <a:defRPr/>
            </a:pP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14348" y="571486"/>
            <a:ext cx="392909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教学重点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22775" y="1303854"/>
            <a:ext cx="7643866" cy="107721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通过实验，探究平面镜成像时像与物的关系。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9950" y="2509471"/>
            <a:ext cx="392909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教学难点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007034" y="3284201"/>
            <a:ext cx="727280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平面镜成像的特点及应用。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5856" y="324002"/>
            <a:ext cx="3101578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有趣的倒影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592" y="985831"/>
            <a:ext cx="7200800" cy="391487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5856" y="324002"/>
            <a:ext cx="3101578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有趣的倒影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528" y="1131590"/>
            <a:ext cx="2838095" cy="3643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972" y="1123592"/>
            <a:ext cx="5769008" cy="365924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75856" y="324002"/>
            <a:ext cx="3101578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有趣的倒影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552" y="983503"/>
            <a:ext cx="7992888" cy="390567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51720" y="341245"/>
            <a:ext cx="5472608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国家大剧院和它的倒影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1560" y="987574"/>
            <a:ext cx="7776864" cy="390897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91880" y="411510"/>
            <a:ext cx="1584176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照镜子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600" y="1057839"/>
            <a:ext cx="7056784" cy="383202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8795" y="411510"/>
            <a:ext cx="7344816" cy="3240360"/>
          </a:xfrm>
          <a:prstGeom prst="rect">
            <a:avLst/>
          </a:prstGeom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27584" y="3585828"/>
            <a:ext cx="7488832" cy="11334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这个倒影实际上就是大剧院在水中的像。探究平面镜成像特点后，就知道其中的道理了。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99592" y="411510"/>
            <a:ext cx="6120680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一、平面镜成像的特点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3608" y="1165004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043608" y="1856943"/>
            <a:ext cx="6840760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提出问题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：平面镜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成像时，像的位置、大小跟物体的位置、大小有什么关系？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6369" y="3003798"/>
            <a:ext cx="2438930" cy="18722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27584" y="483518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46675" y="1203598"/>
            <a:ext cx="4661429" cy="3023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猜想和假设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：人照镜子时，看到镜的像和人的大小相等。平面镜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成像时，像的大小可能和物体的大小相等。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2120" y="1236732"/>
            <a:ext cx="3020667" cy="2664296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23752" y="4362810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11560" y="996283"/>
            <a:ext cx="4968552" cy="36148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设计和进行实验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：如图所示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，在桌面上铺一张大纸，纸上竖立一块玻璃板作为平面镜。沿着玻璃板在纸上画一条直线，代表平面镜的位置。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7654"/>
            <a:ext cx="3456837" cy="2488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259632" y="555526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9592" y="1275606"/>
            <a:ext cx="7560839" cy="24329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提示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：设计实验时，应根据所提出的问题和猜想等，提出切实可行的方案，来证实或否定你的猜想。实验中要如实、准确地记录实验结果。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5815" y="3579862"/>
            <a:ext cx="2828975" cy="129614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11560" y="996283"/>
            <a:ext cx="5832648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设计和进行实验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把一支点燃的蜡烛放在玻璃板的前面，可以看到它在玻璃板后面的像。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331671"/>
            <a:ext cx="2448272" cy="176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11560" y="2931790"/>
            <a:ext cx="7848872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再拿一支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外形相同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但不点燃的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蜡烛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，竖立着在玻璃板后面移动，直到看上去它跟前面那支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蜡烛的像完全重合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9592" y="1118566"/>
            <a:ext cx="5184576" cy="24329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进行实验和收集证据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玻璃板后未点燃蜡烛的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位置就是前面那支蜡烛的像的位置。在纸上记下这两个位置。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379406"/>
            <a:ext cx="2655413" cy="1911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43608" y="3627370"/>
            <a:ext cx="7343756" cy="125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实验时注意观察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蜡烛的大小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和它的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像的大小是否相同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899592" y="1118566"/>
            <a:ext cx="4873969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进行实验收集证据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：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移动点燃的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蜡烛，重做实验。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118566"/>
            <a:ext cx="2735244" cy="196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43608" y="3074390"/>
            <a:ext cx="7272808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用直线把每次实验中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蜡烛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和它的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像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在纸上的位置连接起来，并用刻度尺分别测量它们到玻璃板的距离。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实验数据的记录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23528" y="996283"/>
          <a:ext cx="8377321" cy="3191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5680"/>
                <a:gridCol w="2269073"/>
                <a:gridCol w="2592288"/>
                <a:gridCol w="2520280"/>
              </a:tblGrid>
              <a:tr h="561662"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次数</a:t>
                      </a:r>
                      <a:endParaRPr lang="zh-CN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蜡烛到平面镜的距离</a:t>
                      </a:r>
                      <a:r>
                        <a:rPr lang="en-US" altLang="zh-CN" sz="2800" dirty="0">
                          <a:solidFill>
                            <a:schemeClr val="tx1"/>
                          </a:solidFill>
                        </a:rPr>
                        <a:t>/cm</a:t>
                      </a:r>
                      <a:endParaRPr lang="zh-CN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蜡烛的像到平面镜的距离</a:t>
                      </a:r>
                      <a:r>
                        <a:rPr lang="en-US" altLang="zh-CN" sz="2800" dirty="0">
                          <a:solidFill>
                            <a:schemeClr val="tx1"/>
                          </a:solidFill>
                        </a:rPr>
                        <a:t>/cm</a:t>
                      </a:r>
                      <a:endParaRPr lang="zh-CN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 dirty="0">
                          <a:solidFill>
                            <a:schemeClr val="tx1"/>
                          </a:solidFill>
                        </a:rPr>
                        <a:t>蜡烛的像与蜡烛的大小关系</a:t>
                      </a:r>
                      <a:endParaRPr lang="zh-CN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6166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1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</a:tr>
              <a:tr h="56166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</a:tr>
              <a:tr h="56166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3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</a:tr>
              <a:tr h="56166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···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51720" y="1923678"/>
            <a:ext cx="4379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473801" y="1923678"/>
            <a:ext cx="4379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895882" y="1923677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28001" y="2508452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396680" y="2508451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904366" y="2508451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43866" y="3143460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412545" y="3055743"/>
            <a:ext cx="6912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6920231" y="3093224"/>
            <a:ext cx="10054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951714" y="3603036"/>
            <a:ext cx="7280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···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385240" y="3603036"/>
            <a:ext cx="7280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···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7007749" y="3728235"/>
            <a:ext cx="7280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···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4202198" y="555393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99592" y="411510"/>
            <a:ext cx="612068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实验    探究平面镜成像的特点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24519" y="903507"/>
            <a:ext cx="3240360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分析和论证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924519" y="1434730"/>
            <a:ext cx="7272808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平面镜所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成像的大小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物体的大小相等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物体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到平面镜的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距离相等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像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物体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的连线与镜面垂直。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44858" y="3147814"/>
            <a:ext cx="7272808" cy="17919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lvl="0" eaLnBrk="1" hangingPunct="1">
              <a:lnSpc>
                <a:spcPct val="120000"/>
              </a:lnSpc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利用数学课中有关对称的知识，平面镜成像的规律也可以表述为：平面镜所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成像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物体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关于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镜面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对称。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二、平面镜成虚像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35596" y="1275606"/>
            <a:ext cx="4284476" cy="3023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在上面的实验中，平面镜后面并没有点燃的蜡烛，但是，我们却看到平面镜后面好像有蜡烛。这是为什么？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47406"/>
            <a:ext cx="3168091" cy="228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6056" y="493388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27584" y="555526"/>
            <a:ext cx="4824536" cy="37625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在图中，光源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向四处发光，一些光经平面镜反射后进入了人的眼睛，引起视觉。由于有光沿直线传播的经验，人会感觉这些光好像是从进入人眼的反射光线的交点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S'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处发出的。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S'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就是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在平面镜中的像。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62" y="1203598"/>
            <a:ext cx="323351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36102" y="1427271"/>
            <a:ext cx="4680520" cy="24329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由于平面镜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后面并不存在光源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S'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，进入眼睛的光并非真正来自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S’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，所以把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S'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叫做虚像。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62" y="1203598"/>
            <a:ext cx="323351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平面镜</a:t>
            </a: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成像作图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91580" y="1275606"/>
            <a:ext cx="4284476" cy="3023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如图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，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MN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表示平面镜，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AB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表示镜前的物体，根据平面镜成像特点作出物体在平面镜中所成的像。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6056" y="493388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259386" y="996729"/>
            <a:ext cx="1847664" cy="3345797"/>
            <a:chOff x="5259386" y="996729"/>
            <a:chExt cx="1847664" cy="3345797"/>
          </a:xfrm>
        </p:grpSpPr>
        <p:grpSp>
          <p:nvGrpSpPr>
            <p:cNvPr id="29" name="组合 28"/>
            <p:cNvGrpSpPr/>
            <p:nvPr/>
          </p:nvGrpSpPr>
          <p:grpSpPr>
            <a:xfrm>
              <a:off x="6804248" y="1491630"/>
              <a:ext cx="193028" cy="2376264"/>
              <a:chOff x="6804248" y="1491630"/>
              <a:chExt cx="193028" cy="237626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6804248" y="1491630"/>
                <a:ext cx="15243" cy="23762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组合 24"/>
              <p:cNvGrpSpPr/>
              <p:nvPr/>
            </p:nvGrpSpPr>
            <p:grpSpPr>
              <a:xfrm>
                <a:off x="6804248" y="1491630"/>
                <a:ext cx="193028" cy="2259272"/>
                <a:chOff x="6804248" y="1491630"/>
                <a:chExt cx="193028" cy="2259272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6804248" y="149163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8" name="直接连接符 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直接连接符 9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直接连接符 10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6816501" y="2084258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4" name="直接连接符 13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直接连接符 14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接连接符 15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组合 16"/>
                <p:cNvGrpSpPr/>
                <p:nvPr/>
              </p:nvGrpSpPr>
              <p:grpSpPr>
                <a:xfrm>
                  <a:off x="6828754" y="267585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6828754" y="3110654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22" name="直接连接符 21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30" name="直接连接符 29"/>
            <p:cNvCxnSpPr/>
            <p:nvPr/>
          </p:nvCxnSpPr>
          <p:spPr>
            <a:xfrm flipH="1">
              <a:off x="5647504" y="1773633"/>
              <a:ext cx="432048" cy="1649717"/>
            </a:xfrm>
            <a:prstGeom prst="line">
              <a:avLst/>
            </a:prstGeom>
            <a:ln w="28575">
              <a:solidFill>
                <a:schemeClr val="tx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5515741" y="1630291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5259386" y="3143976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>
              <a:off x="6577030" y="996729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M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6735816" y="3800005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N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平面镜</a:t>
            </a: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成像作图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91580" y="1275606"/>
            <a:ext cx="4284476" cy="61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作法：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6056" y="493388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259386" y="996729"/>
            <a:ext cx="1847664" cy="3345797"/>
            <a:chOff x="5259386" y="996729"/>
            <a:chExt cx="1847664" cy="3345797"/>
          </a:xfrm>
        </p:grpSpPr>
        <p:grpSp>
          <p:nvGrpSpPr>
            <p:cNvPr id="29" name="组合 28"/>
            <p:cNvGrpSpPr/>
            <p:nvPr/>
          </p:nvGrpSpPr>
          <p:grpSpPr>
            <a:xfrm>
              <a:off x="6804248" y="1491630"/>
              <a:ext cx="193028" cy="2376264"/>
              <a:chOff x="6804248" y="1491630"/>
              <a:chExt cx="193028" cy="237626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6804248" y="1491630"/>
                <a:ext cx="15243" cy="23762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组合 24"/>
              <p:cNvGrpSpPr/>
              <p:nvPr/>
            </p:nvGrpSpPr>
            <p:grpSpPr>
              <a:xfrm>
                <a:off x="6804248" y="1491630"/>
                <a:ext cx="193028" cy="2259272"/>
                <a:chOff x="6804248" y="1491630"/>
                <a:chExt cx="193028" cy="2259272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6804248" y="149163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8" name="直接连接符 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直接连接符 9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直接连接符 10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6816501" y="2084258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4" name="直接连接符 13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直接连接符 14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接连接符 15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组合 16"/>
                <p:cNvGrpSpPr/>
                <p:nvPr/>
              </p:nvGrpSpPr>
              <p:grpSpPr>
                <a:xfrm>
                  <a:off x="6828754" y="267585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6828754" y="3110654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22" name="直接连接符 21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30" name="直接连接符 29"/>
            <p:cNvCxnSpPr/>
            <p:nvPr/>
          </p:nvCxnSpPr>
          <p:spPr>
            <a:xfrm flipH="1">
              <a:off x="5647504" y="1773633"/>
              <a:ext cx="432048" cy="1649717"/>
            </a:xfrm>
            <a:prstGeom prst="line">
              <a:avLst/>
            </a:prstGeom>
            <a:ln w="28575">
              <a:solidFill>
                <a:schemeClr val="tx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5515741" y="1630291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5259386" y="3143976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>
              <a:off x="6577030" y="996729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M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6735816" y="3800005"/>
              <a:ext cx="371234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N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cxnSp>
        <p:nvCxnSpPr>
          <p:cNvPr id="31" name="直接连接符 30"/>
          <p:cNvCxnSpPr/>
          <p:nvPr/>
        </p:nvCxnSpPr>
        <p:spPr>
          <a:xfrm flipH="1">
            <a:off x="6102505" y="1772078"/>
            <a:ext cx="1466657" cy="39158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5648340" y="3354607"/>
            <a:ext cx="2452052" cy="63694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6570287" y="3376157"/>
            <a:ext cx="282974" cy="229442"/>
            <a:chOff x="6577031" y="3376157"/>
            <a:chExt cx="276229" cy="174408"/>
          </a:xfrm>
        </p:grpSpPr>
        <p:cxnSp>
          <p:nvCxnSpPr>
            <p:cNvPr id="39" name="直接连接符 38"/>
            <p:cNvCxnSpPr/>
            <p:nvPr/>
          </p:nvCxnSpPr>
          <p:spPr>
            <a:xfrm flipH="1" flipV="1">
              <a:off x="6577031" y="3537768"/>
              <a:ext cx="276229" cy="651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6593391" y="3376157"/>
              <a:ext cx="0" cy="174408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6570286" y="1797099"/>
            <a:ext cx="276229" cy="224521"/>
            <a:chOff x="6577031" y="3376157"/>
            <a:chExt cx="276229" cy="174408"/>
          </a:xfrm>
        </p:grpSpPr>
        <p:cxnSp>
          <p:nvCxnSpPr>
            <p:cNvPr id="44" name="直接连接符 43"/>
            <p:cNvCxnSpPr/>
            <p:nvPr/>
          </p:nvCxnSpPr>
          <p:spPr>
            <a:xfrm flipH="1" flipV="1">
              <a:off x="6577031" y="3537768"/>
              <a:ext cx="276229" cy="651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593391" y="3376157"/>
              <a:ext cx="0" cy="174408"/>
            </a:xfrm>
            <a:prstGeom prst="line">
              <a:avLst/>
            </a:prstGeom>
            <a:ln w="222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7543134" y="1520439"/>
            <a:ext cx="1272006" cy="2062456"/>
            <a:chOff x="7543134" y="1520439"/>
            <a:chExt cx="1272006" cy="206245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7543134" y="1753267"/>
              <a:ext cx="574569" cy="1590473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7"/>
            <p:cNvSpPr>
              <a:spLocks noChangeArrowheads="1"/>
            </p:cNvSpPr>
            <p:nvPr/>
          </p:nvSpPr>
          <p:spPr bwMode="auto">
            <a:xfrm>
              <a:off x="7698075" y="1520439"/>
              <a:ext cx="630637" cy="58631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A'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49" name="Rectangle 7"/>
            <p:cNvSpPr>
              <a:spLocks noChangeArrowheads="1"/>
            </p:cNvSpPr>
            <p:nvPr/>
          </p:nvSpPr>
          <p:spPr bwMode="auto">
            <a:xfrm>
              <a:off x="8184503" y="3040374"/>
              <a:ext cx="630637" cy="54252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 '</a:t>
              </a:r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sp>
        <p:nvSpPr>
          <p:cNvPr id="52" name="Rectangle 7"/>
          <p:cNvSpPr>
            <a:spLocks noChangeArrowheads="1"/>
          </p:cNvSpPr>
          <p:nvPr/>
        </p:nvSpPr>
        <p:spPr bwMode="auto">
          <a:xfrm>
            <a:off x="1538238" y="1943871"/>
            <a:ext cx="4284476" cy="61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1.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作垂线；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1579052" y="2572873"/>
            <a:ext cx="4284476" cy="61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2.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取等距离；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1602499" y="3213308"/>
            <a:ext cx="3089513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3.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作虚像。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5" name="Rectangle 7"/>
          <p:cNvSpPr>
            <a:spLocks noChangeArrowheads="1"/>
          </p:cNvSpPr>
          <p:nvPr/>
        </p:nvSpPr>
        <p:spPr bwMode="auto">
          <a:xfrm>
            <a:off x="6393081" y="2877924"/>
            <a:ext cx="630637" cy="61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o'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56" name="Rectangle 7"/>
          <p:cNvSpPr>
            <a:spLocks noChangeArrowheads="1"/>
          </p:cNvSpPr>
          <p:nvPr/>
        </p:nvSpPr>
        <p:spPr bwMode="auto">
          <a:xfrm>
            <a:off x="6420497" y="1299599"/>
            <a:ext cx="630637" cy="610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o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52" grpId="0"/>
      <p:bldP spid="53" grpId="0"/>
      <p:bldP spid="5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应用面镜</a:t>
            </a:r>
            <a:r>
              <a:rPr lang="zh-CN" altLang="en-US" sz="32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成像特点作图</a:t>
            </a:r>
            <a:r>
              <a:rPr kumimoji="0" lang="en-US" altLang="zh-CN" sz="32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2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76056" y="493388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7472" y="1293993"/>
            <a:ext cx="1248370" cy="2017144"/>
            <a:chOff x="607472" y="1293993"/>
            <a:chExt cx="1248370" cy="2017144"/>
          </a:xfrm>
        </p:grpSpPr>
        <p:grpSp>
          <p:nvGrpSpPr>
            <p:cNvPr id="29" name="组合 28"/>
            <p:cNvGrpSpPr/>
            <p:nvPr/>
          </p:nvGrpSpPr>
          <p:grpSpPr>
            <a:xfrm>
              <a:off x="1539218" y="1717196"/>
              <a:ext cx="140853" cy="1178893"/>
              <a:chOff x="6804248" y="1491630"/>
              <a:chExt cx="193028" cy="2376264"/>
            </a:xfrm>
          </p:grpSpPr>
          <p:cxnSp>
            <p:nvCxnSpPr>
              <p:cNvPr id="3" name="直接连接符 2"/>
              <p:cNvCxnSpPr/>
              <p:nvPr/>
            </p:nvCxnSpPr>
            <p:spPr>
              <a:xfrm>
                <a:off x="6804248" y="1491630"/>
                <a:ext cx="15243" cy="23762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组合 24"/>
              <p:cNvGrpSpPr/>
              <p:nvPr/>
            </p:nvGrpSpPr>
            <p:grpSpPr>
              <a:xfrm>
                <a:off x="6804248" y="1491630"/>
                <a:ext cx="193028" cy="2259272"/>
                <a:chOff x="6804248" y="1491630"/>
                <a:chExt cx="193028" cy="2259272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6804248" y="149163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8" name="直接连接符 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直接连接符 9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直接连接符 10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6816501" y="2084258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4" name="直接连接符 13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直接连接符 14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接连接符 15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组合 16"/>
                <p:cNvGrpSpPr/>
                <p:nvPr/>
              </p:nvGrpSpPr>
              <p:grpSpPr>
                <a:xfrm>
                  <a:off x="6828754" y="267585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6828754" y="3110654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22" name="直接连接符 21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30" name="直接连接符 29"/>
            <p:cNvCxnSpPr/>
            <p:nvPr/>
          </p:nvCxnSpPr>
          <p:spPr>
            <a:xfrm flipH="1">
              <a:off x="925583" y="1909359"/>
              <a:ext cx="272371" cy="826459"/>
            </a:xfrm>
            <a:prstGeom prst="line">
              <a:avLst/>
            </a:prstGeom>
            <a:ln w="28575">
              <a:solidFill>
                <a:schemeClr val="tx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811527" y="1602779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4" name="Rectangle 7"/>
            <p:cNvSpPr>
              <a:spLocks noChangeArrowheads="1"/>
            </p:cNvSpPr>
            <p:nvPr/>
          </p:nvSpPr>
          <p:spPr bwMode="auto">
            <a:xfrm>
              <a:off x="607472" y="2515255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5" name="Rectangle 7"/>
            <p:cNvSpPr>
              <a:spLocks noChangeArrowheads="1"/>
            </p:cNvSpPr>
            <p:nvPr/>
          </p:nvSpPr>
          <p:spPr bwMode="auto">
            <a:xfrm>
              <a:off x="1381327" y="1293993"/>
              <a:ext cx="474515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M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1421762" y="2836263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8085520" y="1700735"/>
            <a:ext cx="967813" cy="1225605"/>
            <a:chOff x="8085520" y="1700735"/>
            <a:chExt cx="967813" cy="1225605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8085520" y="1943524"/>
              <a:ext cx="261610" cy="854294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7"/>
            <p:cNvSpPr>
              <a:spLocks noChangeArrowheads="1"/>
            </p:cNvSpPr>
            <p:nvPr/>
          </p:nvSpPr>
          <p:spPr bwMode="auto">
            <a:xfrm>
              <a:off x="8180511" y="1700735"/>
              <a:ext cx="576473" cy="3341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A'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49" name="Rectangle 7"/>
            <p:cNvSpPr>
              <a:spLocks noChangeArrowheads="1"/>
            </p:cNvSpPr>
            <p:nvPr/>
          </p:nvSpPr>
          <p:spPr bwMode="auto">
            <a:xfrm>
              <a:off x="8476860" y="2592232"/>
              <a:ext cx="576473" cy="3341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 '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644681" y="1358647"/>
            <a:ext cx="1248370" cy="2017144"/>
            <a:chOff x="607472" y="1293993"/>
            <a:chExt cx="1248370" cy="2017144"/>
          </a:xfrm>
        </p:grpSpPr>
        <p:grpSp>
          <p:nvGrpSpPr>
            <p:cNvPr id="50" name="组合 49"/>
            <p:cNvGrpSpPr/>
            <p:nvPr/>
          </p:nvGrpSpPr>
          <p:grpSpPr>
            <a:xfrm>
              <a:off x="1539218" y="1717196"/>
              <a:ext cx="140853" cy="1178893"/>
              <a:chOff x="6804248" y="1491630"/>
              <a:chExt cx="193028" cy="2376264"/>
            </a:xfrm>
          </p:grpSpPr>
          <p:cxnSp>
            <p:nvCxnSpPr>
              <p:cNvPr id="60" name="直接连接符 59"/>
              <p:cNvCxnSpPr/>
              <p:nvPr/>
            </p:nvCxnSpPr>
            <p:spPr>
              <a:xfrm>
                <a:off x="6804248" y="1491630"/>
                <a:ext cx="15243" cy="237626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" name="组合 60"/>
              <p:cNvGrpSpPr/>
              <p:nvPr/>
            </p:nvGrpSpPr>
            <p:grpSpPr>
              <a:xfrm>
                <a:off x="6804248" y="1491630"/>
                <a:ext cx="193028" cy="2259272"/>
                <a:chOff x="6804248" y="1491630"/>
                <a:chExt cx="193028" cy="2259272"/>
              </a:xfrm>
            </p:grpSpPr>
            <p:grpSp>
              <p:nvGrpSpPr>
                <p:cNvPr id="62" name="组合 61"/>
                <p:cNvGrpSpPr/>
                <p:nvPr/>
              </p:nvGrpSpPr>
              <p:grpSpPr>
                <a:xfrm>
                  <a:off x="6804248" y="149163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75" name="直接连接符 74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连接符 76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3" name="组合 62"/>
                <p:cNvGrpSpPr/>
                <p:nvPr/>
              </p:nvGrpSpPr>
              <p:grpSpPr>
                <a:xfrm>
                  <a:off x="6816501" y="2084258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72" name="直接连接符 71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直接连接符 72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接连接符 73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4" name="组合 63"/>
                <p:cNvGrpSpPr/>
                <p:nvPr/>
              </p:nvGrpSpPr>
              <p:grpSpPr>
                <a:xfrm>
                  <a:off x="6828754" y="2675850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69" name="直接连接符 68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连接符 70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5" name="组合 64"/>
                <p:cNvGrpSpPr/>
                <p:nvPr/>
              </p:nvGrpSpPr>
              <p:grpSpPr>
                <a:xfrm>
                  <a:off x="6828754" y="3110654"/>
                  <a:ext cx="168522" cy="640248"/>
                  <a:chOff x="6804248" y="1491630"/>
                  <a:chExt cx="168522" cy="640248"/>
                </a:xfrm>
              </p:grpSpPr>
              <p:cxnSp>
                <p:nvCxnSpPr>
                  <p:cNvPr id="66" name="直接连接符 65"/>
                  <p:cNvCxnSpPr/>
                  <p:nvPr/>
                </p:nvCxnSpPr>
                <p:spPr>
                  <a:xfrm flipH="1">
                    <a:off x="6804248" y="149163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接连接符 66"/>
                  <p:cNvCxnSpPr/>
                  <p:nvPr/>
                </p:nvCxnSpPr>
                <p:spPr>
                  <a:xfrm flipH="1">
                    <a:off x="6807238" y="1696038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/>
                  <p:nvPr/>
                </p:nvCxnSpPr>
                <p:spPr>
                  <a:xfrm flipH="1">
                    <a:off x="6828754" y="1879850"/>
                    <a:ext cx="144016" cy="25202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cxnSp>
          <p:nvCxnSpPr>
            <p:cNvPr id="55" name="直接连接符 54"/>
            <p:cNvCxnSpPr/>
            <p:nvPr/>
          </p:nvCxnSpPr>
          <p:spPr>
            <a:xfrm flipH="1">
              <a:off x="925583" y="1909359"/>
              <a:ext cx="272371" cy="826459"/>
            </a:xfrm>
            <a:prstGeom prst="line">
              <a:avLst/>
            </a:prstGeom>
            <a:ln w="28575">
              <a:solidFill>
                <a:schemeClr val="tx1"/>
              </a:solidFill>
              <a:head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7"/>
            <p:cNvSpPr>
              <a:spLocks noChangeArrowheads="1"/>
            </p:cNvSpPr>
            <p:nvPr/>
          </p:nvSpPr>
          <p:spPr bwMode="auto">
            <a:xfrm>
              <a:off x="811527" y="1602779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A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57" name="Rectangle 7"/>
            <p:cNvSpPr>
              <a:spLocks noChangeArrowheads="1"/>
            </p:cNvSpPr>
            <p:nvPr/>
          </p:nvSpPr>
          <p:spPr bwMode="auto">
            <a:xfrm>
              <a:off x="607472" y="2515255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B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58" name="Rectangle 7"/>
            <p:cNvSpPr>
              <a:spLocks noChangeArrowheads="1"/>
            </p:cNvSpPr>
            <p:nvPr/>
          </p:nvSpPr>
          <p:spPr bwMode="auto">
            <a:xfrm>
              <a:off x="1381327" y="1293993"/>
              <a:ext cx="474515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M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  <p:sp>
          <p:nvSpPr>
            <p:cNvPr id="59" name="Rectangle 7"/>
            <p:cNvSpPr>
              <a:spLocks noChangeArrowheads="1"/>
            </p:cNvSpPr>
            <p:nvPr/>
          </p:nvSpPr>
          <p:spPr bwMode="auto">
            <a:xfrm>
              <a:off x="1421762" y="2836263"/>
              <a:ext cx="231486" cy="4748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N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sp>
        <p:nvSpPr>
          <p:cNvPr id="146" name="矩形 145"/>
          <p:cNvSpPr/>
          <p:nvPr/>
        </p:nvSpPr>
        <p:spPr>
          <a:xfrm>
            <a:off x="3278698" y="3578924"/>
            <a:ext cx="877163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第一步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5147225" y="3561982"/>
            <a:ext cx="87716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第二步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7314435" y="3527541"/>
            <a:ext cx="877163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第三步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grpSp>
        <p:nvGrpSpPr>
          <p:cNvPr id="167" name="组合 166"/>
          <p:cNvGrpSpPr/>
          <p:nvPr/>
        </p:nvGrpSpPr>
        <p:grpSpPr>
          <a:xfrm>
            <a:off x="3246021" y="1590765"/>
            <a:ext cx="689402" cy="584255"/>
            <a:chOff x="3246021" y="1590765"/>
            <a:chExt cx="689402" cy="584255"/>
          </a:xfrm>
        </p:grpSpPr>
        <p:grpSp>
          <p:nvGrpSpPr>
            <p:cNvPr id="152" name="组合 151"/>
            <p:cNvGrpSpPr/>
            <p:nvPr/>
          </p:nvGrpSpPr>
          <p:grpSpPr>
            <a:xfrm>
              <a:off x="3246021" y="1977815"/>
              <a:ext cx="689402" cy="197205"/>
              <a:chOff x="3246021" y="1977815"/>
              <a:chExt cx="689402" cy="197205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H="1">
                <a:off x="3246021" y="1986453"/>
                <a:ext cx="689402" cy="7583"/>
              </a:xfrm>
              <a:prstGeom prst="line">
                <a:avLst/>
              </a:prstGeom>
              <a:ln w="222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组合 41"/>
              <p:cNvGrpSpPr/>
              <p:nvPr/>
            </p:nvGrpSpPr>
            <p:grpSpPr>
              <a:xfrm>
                <a:off x="3440701" y="1977815"/>
                <a:ext cx="161953" cy="197205"/>
                <a:chOff x="6577031" y="3376157"/>
                <a:chExt cx="276229" cy="174408"/>
              </a:xfrm>
            </p:grpSpPr>
            <p:cxnSp>
              <p:nvCxnSpPr>
                <p:cNvPr id="39" name="直接连接符 38"/>
                <p:cNvCxnSpPr/>
                <p:nvPr/>
              </p:nvCxnSpPr>
              <p:spPr>
                <a:xfrm flipH="1" flipV="1">
                  <a:off x="6577031" y="3537768"/>
                  <a:ext cx="276229" cy="651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6593391" y="3376157"/>
                  <a:ext cx="0" cy="174408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1" name="Rectangle 7"/>
            <p:cNvSpPr>
              <a:spLocks noChangeArrowheads="1"/>
            </p:cNvSpPr>
            <p:nvPr/>
          </p:nvSpPr>
          <p:spPr bwMode="auto">
            <a:xfrm>
              <a:off x="3259250" y="1590765"/>
              <a:ext cx="295685" cy="5124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o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3021353" y="2379014"/>
            <a:ext cx="1210814" cy="561826"/>
            <a:chOff x="3021353" y="2379014"/>
            <a:chExt cx="1210814" cy="561826"/>
          </a:xfrm>
        </p:grpSpPr>
        <p:grpSp>
          <p:nvGrpSpPr>
            <p:cNvPr id="154" name="组合 153"/>
            <p:cNvGrpSpPr/>
            <p:nvPr/>
          </p:nvGrpSpPr>
          <p:grpSpPr>
            <a:xfrm>
              <a:off x="3021353" y="2761450"/>
              <a:ext cx="1210814" cy="179390"/>
              <a:chOff x="3021353" y="2761450"/>
              <a:chExt cx="1210814" cy="179390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3443271" y="2761450"/>
                <a:ext cx="161954" cy="179390"/>
                <a:chOff x="6577031" y="3376157"/>
                <a:chExt cx="276229" cy="174408"/>
              </a:xfrm>
            </p:grpSpPr>
            <p:cxnSp>
              <p:nvCxnSpPr>
                <p:cNvPr id="44" name="直接连接符 43"/>
                <p:cNvCxnSpPr/>
                <p:nvPr/>
              </p:nvCxnSpPr>
              <p:spPr>
                <a:xfrm flipH="1" flipV="1">
                  <a:off x="6577031" y="3537768"/>
                  <a:ext cx="276229" cy="651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直接连接符 44"/>
                <p:cNvCxnSpPr/>
                <p:nvPr/>
              </p:nvCxnSpPr>
              <p:spPr>
                <a:xfrm>
                  <a:off x="6593391" y="3376157"/>
                  <a:ext cx="0" cy="174408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8" name="直接连接符 127"/>
              <p:cNvCxnSpPr/>
              <p:nvPr/>
            </p:nvCxnSpPr>
            <p:spPr>
              <a:xfrm flipH="1">
                <a:off x="3021353" y="2761450"/>
                <a:ext cx="1210814" cy="8641"/>
              </a:xfrm>
              <a:prstGeom prst="line">
                <a:avLst/>
              </a:prstGeom>
              <a:ln w="222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4" name="Rectangle 7"/>
            <p:cNvSpPr>
              <a:spLocks noChangeArrowheads="1"/>
            </p:cNvSpPr>
            <p:nvPr/>
          </p:nvSpPr>
          <p:spPr bwMode="auto">
            <a:xfrm>
              <a:off x="3271801" y="2379014"/>
              <a:ext cx="409715" cy="5124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rPr>
                <a:t>o'</a:t>
              </a:r>
              <a:endPara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4607953" y="1378670"/>
            <a:ext cx="1660370" cy="2017144"/>
            <a:chOff x="4607953" y="1378670"/>
            <a:chExt cx="1660370" cy="2017144"/>
          </a:xfrm>
        </p:grpSpPr>
        <p:grpSp>
          <p:nvGrpSpPr>
            <p:cNvPr id="78" name="组合 77"/>
            <p:cNvGrpSpPr/>
            <p:nvPr/>
          </p:nvGrpSpPr>
          <p:grpSpPr>
            <a:xfrm>
              <a:off x="4607953" y="1378670"/>
              <a:ext cx="1248370" cy="2017144"/>
              <a:chOff x="607472" y="1293993"/>
              <a:chExt cx="1248370" cy="2017144"/>
            </a:xfrm>
          </p:grpSpPr>
          <p:grpSp>
            <p:nvGrpSpPr>
              <p:cNvPr id="79" name="组合 78"/>
              <p:cNvGrpSpPr/>
              <p:nvPr/>
            </p:nvGrpSpPr>
            <p:grpSpPr>
              <a:xfrm>
                <a:off x="1539218" y="1717196"/>
                <a:ext cx="140853" cy="1178893"/>
                <a:chOff x="6804248" y="1491630"/>
                <a:chExt cx="193028" cy="2376264"/>
              </a:xfrm>
            </p:grpSpPr>
            <p:cxnSp>
              <p:nvCxnSpPr>
                <p:cNvPr id="85" name="直接连接符 84"/>
                <p:cNvCxnSpPr/>
                <p:nvPr/>
              </p:nvCxnSpPr>
              <p:spPr>
                <a:xfrm>
                  <a:off x="6804248" y="1491630"/>
                  <a:ext cx="15243" cy="237626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6" name="组合 85"/>
                <p:cNvGrpSpPr/>
                <p:nvPr/>
              </p:nvGrpSpPr>
              <p:grpSpPr>
                <a:xfrm>
                  <a:off x="6804248" y="1491630"/>
                  <a:ext cx="193028" cy="2259272"/>
                  <a:chOff x="6804248" y="1491630"/>
                  <a:chExt cx="193028" cy="2259272"/>
                </a:xfrm>
              </p:grpSpPr>
              <p:grpSp>
                <p:nvGrpSpPr>
                  <p:cNvPr id="87" name="组合 86"/>
                  <p:cNvGrpSpPr/>
                  <p:nvPr/>
                </p:nvGrpSpPr>
                <p:grpSpPr>
                  <a:xfrm>
                    <a:off x="6804248" y="1491630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100" name="直接连接符 99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1" name="直接连接符 100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2" name="直接连接符 101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8" name="组合 87"/>
                  <p:cNvGrpSpPr/>
                  <p:nvPr/>
                </p:nvGrpSpPr>
                <p:grpSpPr>
                  <a:xfrm>
                    <a:off x="6816501" y="2084258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97" name="直接连接符 96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" name="直接连接符 97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" name="直接连接符 98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89" name="组合 88"/>
                  <p:cNvGrpSpPr/>
                  <p:nvPr/>
                </p:nvGrpSpPr>
                <p:grpSpPr>
                  <a:xfrm>
                    <a:off x="6828754" y="2675850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94" name="直接连接符 93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5" name="直接连接符 94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6" name="直接连接符 95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90" name="组合 89"/>
                  <p:cNvGrpSpPr/>
                  <p:nvPr/>
                </p:nvGrpSpPr>
                <p:grpSpPr>
                  <a:xfrm>
                    <a:off x="6828754" y="3110654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91" name="直接连接符 90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" name="直接连接符 91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" name="直接连接符 92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cxnSp>
            <p:nvCxnSpPr>
              <p:cNvPr id="80" name="直接连接符 79"/>
              <p:cNvCxnSpPr/>
              <p:nvPr/>
            </p:nvCxnSpPr>
            <p:spPr>
              <a:xfrm flipH="1">
                <a:off x="925583" y="1909359"/>
                <a:ext cx="272371" cy="826459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Rectangle 7"/>
              <p:cNvSpPr>
                <a:spLocks noChangeArrowheads="1"/>
              </p:cNvSpPr>
              <p:nvPr/>
            </p:nvSpPr>
            <p:spPr bwMode="auto">
              <a:xfrm>
                <a:off x="811527" y="1602779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A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82" name="Rectangle 7"/>
              <p:cNvSpPr>
                <a:spLocks noChangeArrowheads="1"/>
              </p:cNvSpPr>
              <p:nvPr/>
            </p:nvSpPr>
            <p:spPr bwMode="auto">
              <a:xfrm>
                <a:off x="607472" y="2515255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B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83" name="Rectangle 7"/>
              <p:cNvSpPr>
                <a:spLocks noChangeArrowheads="1"/>
              </p:cNvSpPr>
              <p:nvPr/>
            </p:nvSpPr>
            <p:spPr bwMode="auto">
              <a:xfrm>
                <a:off x="1381327" y="1293993"/>
                <a:ext cx="474515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M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84" name="Rectangle 7"/>
              <p:cNvSpPr>
                <a:spLocks noChangeArrowheads="1"/>
              </p:cNvSpPr>
              <p:nvPr/>
            </p:nvSpPr>
            <p:spPr bwMode="auto">
              <a:xfrm>
                <a:off x="1421762" y="2836263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N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</p:grpSp>
        <p:grpSp>
          <p:nvGrpSpPr>
            <p:cNvPr id="169" name="组合 168"/>
            <p:cNvGrpSpPr/>
            <p:nvPr/>
          </p:nvGrpSpPr>
          <p:grpSpPr>
            <a:xfrm>
              <a:off x="5230677" y="1624898"/>
              <a:ext cx="689402" cy="596067"/>
              <a:chOff x="5230677" y="1624898"/>
              <a:chExt cx="689402" cy="596067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5230677" y="2010997"/>
                <a:ext cx="689402" cy="209968"/>
                <a:chOff x="5230677" y="2010997"/>
                <a:chExt cx="689402" cy="209968"/>
              </a:xfrm>
            </p:grpSpPr>
            <p:cxnSp>
              <p:nvCxnSpPr>
                <p:cNvPr id="129" name="直接连接符 128"/>
                <p:cNvCxnSpPr/>
                <p:nvPr/>
              </p:nvCxnSpPr>
              <p:spPr>
                <a:xfrm flipH="1">
                  <a:off x="5230677" y="2010997"/>
                  <a:ext cx="689402" cy="7583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  <a:headEnd type="oval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3" name="组合 132"/>
                <p:cNvGrpSpPr/>
                <p:nvPr/>
              </p:nvGrpSpPr>
              <p:grpSpPr>
                <a:xfrm>
                  <a:off x="5413950" y="2023760"/>
                  <a:ext cx="161953" cy="197205"/>
                  <a:chOff x="6577031" y="3376157"/>
                  <a:chExt cx="276229" cy="174408"/>
                </a:xfrm>
              </p:grpSpPr>
              <p:cxnSp>
                <p:nvCxnSpPr>
                  <p:cNvPr id="134" name="直接连接符 133"/>
                  <p:cNvCxnSpPr/>
                  <p:nvPr/>
                </p:nvCxnSpPr>
                <p:spPr>
                  <a:xfrm flipH="1" flipV="1">
                    <a:off x="6577031" y="3537768"/>
                    <a:ext cx="276229" cy="651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" name="直接连接符 134"/>
                  <p:cNvCxnSpPr/>
                  <p:nvPr/>
                </p:nvCxnSpPr>
                <p:spPr>
                  <a:xfrm>
                    <a:off x="6593391" y="3376157"/>
                    <a:ext cx="0" cy="174408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2" name="Rectangle 7"/>
              <p:cNvSpPr>
                <a:spLocks noChangeArrowheads="1"/>
              </p:cNvSpPr>
              <p:nvPr/>
            </p:nvSpPr>
            <p:spPr bwMode="auto">
              <a:xfrm>
                <a:off x="5239097" y="1624898"/>
                <a:ext cx="295685" cy="51244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o</a:t>
                </a:r>
                <a:endPara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>
              <a:off x="4911736" y="2392408"/>
              <a:ext cx="1356587" cy="580502"/>
              <a:chOff x="4911736" y="2392408"/>
              <a:chExt cx="1356587" cy="580502"/>
            </a:xfrm>
          </p:grpSpPr>
          <p:grpSp>
            <p:nvGrpSpPr>
              <p:cNvPr id="156" name="组合 155"/>
              <p:cNvGrpSpPr/>
              <p:nvPr/>
            </p:nvGrpSpPr>
            <p:grpSpPr>
              <a:xfrm>
                <a:off x="4911736" y="2796421"/>
                <a:ext cx="1356587" cy="176489"/>
                <a:chOff x="4911736" y="2796421"/>
                <a:chExt cx="1356587" cy="176489"/>
              </a:xfrm>
            </p:grpSpPr>
            <p:cxnSp>
              <p:nvCxnSpPr>
                <p:cNvPr id="131" name="直接连接符 130"/>
                <p:cNvCxnSpPr/>
                <p:nvPr/>
              </p:nvCxnSpPr>
              <p:spPr>
                <a:xfrm flipH="1" flipV="1">
                  <a:off x="4911736" y="2803310"/>
                  <a:ext cx="1356587" cy="2535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6" name="组合 135"/>
                <p:cNvGrpSpPr/>
                <p:nvPr/>
              </p:nvGrpSpPr>
              <p:grpSpPr>
                <a:xfrm>
                  <a:off x="5399741" y="2796421"/>
                  <a:ext cx="186066" cy="176489"/>
                  <a:chOff x="6577031" y="3376157"/>
                  <a:chExt cx="276229" cy="174408"/>
                </a:xfrm>
              </p:grpSpPr>
              <p:cxnSp>
                <p:nvCxnSpPr>
                  <p:cNvPr id="137" name="直接连接符 136"/>
                  <p:cNvCxnSpPr/>
                  <p:nvPr/>
                </p:nvCxnSpPr>
                <p:spPr>
                  <a:xfrm flipH="1" flipV="1">
                    <a:off x="6577031" y="3537768"/>
                    <a:ext cx="276229" cy="651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直接连接符 137"/>
                  <p:cNvCxnSpPr/>
                  <p:nvPr/>
                </p:nvCxnSpPr>
                <p:spPr>
                  <a:xfrm>
                    <a:off x="6593391" y="3376157"/>
                    <a:ext cx="0" cy="174408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5" name="Rectangle 7"/>
              <p:cNvSpPr>
                <a:spLocks noChangeArrowheads="1"/>
              </p:cNvSpPr>
              <p:nvPr/>
            </p:nvSpPr>
            <p:spPr bwMode="auto">
              <a:xfrm>
                <a:off x="5231934" y="2392408"/>
                <a:ext cx="409715" cy="51244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o'</a:t>
                </a:r>
                <a:endPara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173" name="组合 172"/>
          <p:cNvGrpSpPr/>
          <p:nvPr/>
        </p:nvGrpSpPr>
        <p:grpSpPr>
          <a:xfrm>
            <a:off x="6716182" y="1358647"/>
            <a:ext cx="1654222" cy="2017144"/>
            <a:chOff x="6716182" y="1358647"/>
            <a:chExt cx="1654222" cy="2017144"/>
          </a:xfrm>
        </p:grpSpPr>
        <p:grpSp>
          <p:nvGrpSpPr>
            <p:cNvPr id="103" name="组合 102"/>
            <p:cNvGrpSpPr/>
            <p:nvPr/>
          </p:nvGrpSpPr>
          <p:grpSpPr>
            <a:xfrm>
              <a:off x="6716182" y="1358647"/>
              <a:ext cx="1248370" cy="2017144"/>
              <a:chOff x="607472" y="1293993"/>
              <a:chExt cx="1248370" cy="2017144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1539218" y="1717196"/>
                <a:ext cx="140853" cy="1178893"/>
                <a:chOff x="6804248" y="1491630"/>
                <a:chExt cx="193028" cy="2376264"/>
              </a:xfrm>
            </p:grpSpPr>
            <p:cxnSp>
              <p:nvCxnSpPr>
                <p:cNvPr id="110" name="直接连接符 109"/>
                <p:cNvCxnSpPr/>
                <p:nvPr/>
              </p:nvCxnSpPr>
              <p:spPr>
                <a:xfrm>
                  <a:off x="6804248" y="1491630"/>
                  <a:ext cx="15243" cy="237626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1" name="组合 110"/>
                <p:cNvGrpSpPr/>
                <p:nvPr/>
              </p:nvGrpSpPr>
              <p:grpSpPr>
                <a:xfrm>
                  <a:off x="6804248" y="1491630"/>
                  <a:ext cx="193028" cy="2259272"/>
                  <a:chOff x="6804248" y="1491630"/>
                  <a:chExt cx="193028" cy="2259272"/>
                </a:xfrm>
              </p:grpSpPr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6804248" y="1491630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125" name="直接连接符 124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6" name="直接连接符 125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7" name="直接连接符 126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3" name="组合 112"/>
                  <p:cNvGrpSpPr/>
                  <p:nvPr/>
                </p:nvGrpSpPr>
                <p:grpSpPr>
                  <a:xfrm>
                    <a:off x="6816501" y="2084258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122" name="直接连接符 121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直接连接符 122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直接连接符 123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4" name="组合 113"/>
                  <p:cNvGrpSpPr/>
                  <p:nvPr/>
                </p:nvGrpSpPr>
                <p:grpSpPr>
                  <a:xfrm>
                    <a:off x="6828754" y="2675850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119" name="直接连接符 118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0" name="直接连接符 119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直接连接符 120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15" name="组合 114"/>
                  <p:cNvGrpSpPr/>
                  <p:nvPr/>
                </p:nvGrpSpPr>
                <p:grpSpPr>
                  <a:xfrm>
                    <a:off x="6828754" y="3110654"/>
                    <a:ext cx="168522" cy="640248"/>
                    <a:chOff x="6804248" y="1491630"/>
                    <a:chExt cx="168522" cy="640248"/>
                  </a:xfrm>
                </p:grpSpPr>
                <p:cxnSp>
                  <p:nvCxnSpPr>
                    <p:cNvPr id="116" name="直接连接符 115"/>
                    <p:cNvCxnSpPr/>
                    <p:nvPr/>
                  </p:nvCxnSpPr>
                  <p:spPr>
                    <a:xfrm flipH="1">
                      <a:off x="6804248" y="149163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直接连接符 116"/>
                    <p:cNvCxnSpPr/>
                    <p:nvPr/>
                  </p:nvCxnSpPr>
                  <p:spPr>
                    <a:xfrm flipH="1">
                      <a:off x="6807238" y="1696038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" name="直接连接符 117"/>
                    <p:cNvCxnSpPr/>
                    <p:nvPr/>
                  </p:nvCxnSpPr>
                  <p:spPr>
                    <a:xfrm flipH="1">
                      <a:off x="6828754" y="1879850"/>
                      <a:ext cx="144016" cy="252028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cxnSp>
            <p:nvCxnSpPr>
              <p:cNvPr id="105" name="直接连接符 104"/>
              <p:cNvCxnSpPr/>
              <p:nvPr/>
            </p:nvCxnSpPr>
            <p:spPr>
              <a:xfrm flipH="1">
                <a:off x="925583" y="1909359"/>
                <a:ext cx="272371" cy="826459"/>
              </a:xfrm>
              <a:prstGeom prst="line">
                <a:avLst/>
              </a:prstGeom>
              <a:ln w="28575">
                <a:solidFill>
                  <a:schemeClr val="tx1"/>
                </a:solidFill>
                <a:head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Rectangle 7"/>
              <p:cNvSpPr>
                <a:spLocks noChangeArrowheads="1"/>
              </p:cNvSpPr>
              <p:nvPr/>
            </p:nvSpPr>
            <p:spPr bwMode="auto">
              <a:xfrm>
                <a:off x="811527" y="1602779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A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607472" y="2515255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B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108" name="Rectangle 7"/>
              <p:cNvSpPr>
                <a:spLocks noChangeArrowheads="1"/>
              </p:cNvSpPr>
              <p:nvPr/>
            </p:nvSpPr>
            <p:spPr bwMode="auto">
              <a:xfrm>
                <a:off x="1381327" y="1293993"/>
                <a:ext cx="474515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M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  <p:sp>
            <p:nvSpPr>
              <p:cNvPr id="109" name="Rectangle 7"/>
              <p:cNvSpPr>
                <a:spLocks noChangeArrowheads="1"/>
              </p:cNvSpPr>
              <p:nvPr/>
            </p:nvSpPr>
            <p:spPr bwMode="auto">
              <a:xfrm>
                <a:off x="1421762" y="2836263"/>
                <a:ext cx="231486" cy="4748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N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</p:grpSp>
        <p:grpSp>
          <p:nvGrpSpPr>
            <p:cNvPr id="172" name="组合 171"/>
            <p:cNvGrpSpPr/>
            <p:nvPr/>
          </p:nvGrpSpPr>
          <p:grpSpPr>
            <a:xfrm>
              <a:off x="7048422" y="1571216"/>
              <a:ext cx="1321982" cy="1380804"/>
              <a:chOff x="7048422" y="1571216"/>
              <a:chExt cx="1321982" cy="1380804"/>
            </a:xfrm>
          </p:grpSpPr>
          <p:grpSp>
            <p:nvGrpSpPr>
              <p:cNvPr id="159" name="组合 158"/>
              <p:cNvGrpSpPr/>
              <p:nvPr/>
            </p:nvGrpSpPr>
            <p:grpSpPr>
              <a:xfrm>
                <a:off x="7048422" y="2775531"/>
                <a:ext cx="1321982" cy="176489"/>
                <a:chOff x="7048422" y="2775531"/>
                <a:chExt cx="1321982" cy="176489"/>
              </a:xfrm>
            </p:grpSpPr>
            <p:cxnSp>
              <p:nvCxnSpPr>
                <p:cNvPr id="132" name="直接连接符 131"/>
                <p:cNvCxnSpPr/>
                <p:nvPr/>
              </p:nvCxnSpPr>
              <p:spPr>
                <a:xfrm flipH="1">
                  <a:off x="7048422" y="2781228"/>
                  <a:ext cx="1321982" cy="3626"/>
                </a:xfrm>
                <a:prstGeom prst="line">
                  <a:avLst/>
                </a:prstGeom>
                <a:ln w="22225">
                  <a:solidFill>
                    <a:srgbClr val="FF0000"/>
                  </a:solidFill>
                  <a:prstDash val="dash"/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2" name="组合 141"/>
                <p:cNvGrpSpPr/>
                <p:nvPr/>
              </p:nvGrpSpPr>
              <p:grpSpPr>
                <a:xfrm>
                  <a:off x="7543174" y="2775531"/>
                  <a:ext cx="186066" cy="176489"/>
                  <a:chOff x="6577031" y="3376157"/>
                  <a:chExt cx="276229" cy="174408"/>
                </a:xfrm>
              </p:grpSpPr>
              <p:cxnSp>
                <p:nvCxnSpPr>
                  <p:cNvPr id="143" name="直接连接符 142"/>
                  <p:cNvCxnSpPr/>
                  <p:nvPr/>
                </p:nvCxnSpPr>
                <p:spPr>
                  <a:xfrm flipH="1" flipV="1">
                    <a:off x="6577031" y="3537768"/>
                    <a:ext cx="276229" cy="651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" name="直接连接符 143"/>
                  <p:cNvCxnSpPr/>
                  <p:nvPr/>
                </p:nvCxnSpPr>
                <p:spPr>
                  <a:xfrm>
                    <a:off x="6593391" y="3376157"/>
                    <a:ext cx="0" cy="174408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71" name="组合 170"/>
              <p:cNvGrpSpPr/>
              <p:nvPr/>
            </p:nvGrpSpPr>
            <p:grpSpPr>
              <a:xfrm>
                <a:off x="7370125" y="1571216"/>
                <a:ext cx="692930" cy="567418"/>
                <a:chOff x="7370125" y="1571216"/>
                <a:chExt cx="692930" cy="567418"/>
              </a:xfrm>
            </p:grpSpPr>
            <p:grpSp>
              <p:nvGrpSpPr>
                <p:cNvPr id="158" name="组合 157"/>
                <p:cNvGrpSpPr/>
                <p:nvPr/>
              </p:nvGrpSpPr>
              <p:grpSpPr>
                <a:xfrm>
                  <a:off x="7373653" y="1966856"/>
                  <a:ext cx="689402" cy="171778"/>
                  <a:chOff x="7373653" y="1966856"/>
                  <a:chExt cx="689402" cy="171778"/>
                </a:xfrm>
              </p:grpSpPr>
              <p:cxnSp>
                <p:nvCxnSpPr>
                  <p:cNvPr id="130" name="直接连接符 129"/>
                  <p:cNvCxnSpPr/>
                  <p:nvPr/>
                </p:nvCxnSpPr>
                <p:spPr>
                  <a:xfrm flipH="1">
                    <a:off x="7373653" y="1966856"/>
                    <a:ext cx="689402" cy="7583"/>
                  </a:xfrm>
                  <a:prstGeom prst="line">
                    <a:avLst/>
                  </a:prstGeom>
                  <a:ln w="22225">
                    <a:solidFill>
                      <a:srgbClr val="FF0000"/>
                    </a:solidFill>
                    <a:prstDash val="dash"/>
                    <a:head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7565943" y="2001753"/>
                    <a:ext cx="163572" cy="136881"/>
                    <a:chOff x="6577031" y="3376157"/>
                    <a:chExt cx="276229" cy="174408"/>
                  </a:xfrm>
                </p:grpSpPr>
                <p:cxnSp>
                  <p:nvCxnSpPr>
                    <p:cNvPr id="140" name="直接连接符 139"/>
                    <p:cNvCxnSpPr/>
                    <p:nvPr/>
                  </p:nvCxnSpPr>
                  <p:spPr>
                    <a:xfrm flipH="1" flipV="1">
                      <a:off x="6577031" y="3537768"/>
                      <a:ext cx="276229" cy="651"/>
                    </a:xfrm>
                    <a:prstGeom prst="line">
                      <a:avLst/>
                    </a:prstGeom>
                    <a:ln w="22225">
                      <a:solidFill>
                        <a:srgbClr val="FF0000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" name="直接连接符 140"/>
                    <p:cNvCxnSpPr/>
                    <p:nvPr/>
                  </p:nvCxnSpPr>
                  <p:spPr>
                    <a:xfrm>
                      <a:off x="6593391" y="3376157"/>
                      <a:ext cx="0" cy="174408"/>
                    </a:xfrm>
                    <a:prstGeom prst="line">
                      <a:avLst/>
                    </a:prstGeom>
                    <a:ln w="22225">
                      <a:solidFill>
                        <a:srgbClr val="FF0000"/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63" name="Rectangle 7"/>
                <p:cNvSpPr>
                  <a:spLocks noChangeArrowheads="1"/>
                </p:cNvSpPr>
                <p:nvPr/>
              </p:nvSpPr>
              <p:spPr bwMode="auto">
                <a:xfrm>
                  <a:off x="7370125" y="1571216"/>
                  <a:ext cx="295685" cy="5124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68580" tIns="34290" rIns="68580" bIns="34290">
                  <a:spAutoFit/>
                </a:bodyPr>
                <a:lstStyle/>
                <a:p>
                  <a:pPr eaLnBrk="1" hangingPunct="1">
                    <a:lnSpc>
                      <a:spcPct val="120000"/>
                    </a:lnSpc>
                  </a:pPr>
                  <a:r>
                    <a:rPr lang="en-US" altLang="zh-CN" sz="2400" b="1" dirty="0">
                      <a:solidFill>
                        <a:srgbClr val="FF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仿宋" panose="02010609060101010101" charset="-122"/>
                    </a:rPr>
                    <a:t>o</a:t>
                  </a:r>
                  <a:endParaRPr lang="zh-CN" altLang="en-US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endParaRPr>
                </a:p>
              </p:txBody>
            </p:sp>
          </p:grpSp>
          <p:sp>
            <p:nvSpPr>
              <p:cNvPr id="166" name="Rectangle 7"/>
              <p:cNvSpPr>
                <a:spLocks noChangeArrowheads="1"/>
              </p:cNvSpPr>
              <p:nvPr/>
            </p:nvSpPr>
            <p:spPr bwMode="auto">
              <a:xfrm>
                <a:off x="7340163" y="2367455"/>
                <a:ext cx="409715" cy="51244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68580" tIns="34290" rIns="68580" bIns="34290">
                <a:spAutoFit/>
              </a:bodyPr>
              <a:lstStyle/>
              <a:p>
                <a:pPr eaLnBrk="1" hangingPunct="1">
                  <a:lnSpc>
                    <a:spcPct val="120000"/>
                  </a:lnSpc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仿宋" panose="02010609060101010101" charset="-122"/>
                  </a:rPr>
                  <a:t>o'</a:t>
                </a:r>
                <a:endParaRPr lang="zh-CN" altLang="en-US" sz="24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仿宋" panose="02010609060101010101" charset="-122"/>
                </a:endParaRPr>
              </a:p>
            </p:txBody>
          </p:sp>
        </p:grp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6" grpId="0"/>
      <p:bldP spid="147" grpId="0"/>
      <p:bldP spid="1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927880" y="1176622"/>
            <a:ext cx="7452828" cy="125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平面镜的使用历史悠久，在古代就用磨光的铜面作为镜子。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5776" y="2427734"/>
            <a:ext cx="4197037" cy="244827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452828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代生活中我们都离不开镜子。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712" y="1612681"/>
            <a:ext cx="4847619" cy="326332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452828" cy="6601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现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代生活中我们都离不开镜子。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12681"/>
            <a:ext cx="4494608" cy="3240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560840" cy="125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平面镜在各行各业中都有广泛的应用。医生用来检查牙齿的小镜就是平面镜。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744" y="2217464"/>
            <a:ext cx="4464496" cy="266277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560840" cy="125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就早期军事上的潜望镜主要是由两块是平面镜组成的。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91680" y="2186733"/>
            <a:ext cx="2394484" cy="268927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4068" y="2186733"/>
            <a:ext cx="1656184" cy="268570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424847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</a:t>
            </a:r>
            <a:r>
              <a:rPr lang="zh-CN" altLang="en-US" sz="360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的应用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63588" y="1024987"/>
            <a:ext cx="4896544" cy="36148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如果把许多平面镜按照一定的规律排列起来，就可以把太阳光反射后汇聚到同一位置，从而利用太阳能来发电。这就是塔式太阳能电站的原理。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5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75606"/>
            <a:ext cx="3349999" cy="283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568863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科学世界   凸面镜和凹面镜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128792" cy="24329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除了平面镜外，生活中也常见到凸面镜和凹面镜，它们统称球面镜餐具中的不锈钢勺子，它的里外面就相当于凹面镜和凸面镜。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3959011" y="1192444"/>
            <a:ext cx="1554161" cy="58129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568863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科学世界   凸面镜和凹面镜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966352"/>
            <a:ext cx="7560840" cy="184204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凸面镜和凹面镜在实际中有很多应用。例如，汽车的后视镜和街头路口的反光镜都是凸面镜。凸面镜有扩大视野的作用。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648" y="2782849"/>
            <a:ext cx="3076949" cy="20676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305" y="2742275"/>
            <a:ext cx="3348372" cy="214875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568863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科学世界   凸面镜和凹面镜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755576" y="985830"/>
            <a:ext cx="7560840" cy="1251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汽车前灯的反光装置相当于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凹面镜，有了它，射出的光接近于平行光。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600" y="2236942"/>
            <a:ext cx="3528392" cy="26444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217840"/>
            <a:ext cx="3600400" cy="2663545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568863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科学世界   凸面镜和凹面镜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27584" y="1275606"/>
            <a:ext cx="3888432" cy="3023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利用凹面镜制成太阳灶可以将会聚的太阳光用来烧水、煮饭，既节省燃料，又不污染环境。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7581" y="1419622"/>
            <a:ext cx="4132892" cy="306476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87624" y="339501"/>
            <a:ext cx="5688632" cy="646329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科学世界   凸面镜和凹面镜</a:t>
            </a:r>
            <a:r>
              <a:rPr kumimoji="0" lang="en-US" altLang="zh-CN" sz="3600" b="0" i="0" u="none" strike="noStrike" kern="1200" cap="none" spc="0" normalizeH="0" baseline="0" noProof="0" dirty="0">
                <a:ln w="18000">
                  <a:solidFill>
                    <a:srgbClr val="333399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</a:t>
            </a:r>
            <a:endParaRPr kumimoji="0" lang="zh-CN" altLang="en-US" sz="3600" b="0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99592" y="1203598"/>
            <a:ext cx="3816424" cy="3023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仿宋" panose="02010609060101010101" charset="-122"/>
              </a:rPr>
              <a:t>       凹面镜的面积越大，会聚的太阳光越多，温度也就越高。大的太阳炉甚至可以用来熔化金属。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仿宋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6016" y="1230635"/>
            <a:ext cx="4195860" cy="334817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ChangeArrowheads="1"/>
          </p:cNvSpPr>
          <p:nvPr/>
        </p:nvSpPr>
        <p:spPr bwMode="auto">
          <a:xfrm>
            <a:off x="681038" y="879873"/>
            <a:ext cx="7985760" cy="179279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一、探究平面镜成像实验：用玻璃板代替平面镜，既能成像，又能通过玻璃看见它后面的蜡烛，确定像的位置和大小；应在比较暗的环境中进行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。多次实验寻找规律。</a:t>
            </a:r>
            <a:endParaRPr lang="en-US" altLang="zh-CN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5" name="WordArt 4"/>
          <p:cNvSpPr>
            <a:spLocks noChangeArrowheads="1" noChangeShapeType="1" noTextEdit="1"/>
          </p:cNvSpPr>
          <p:nvPr/>
        </p:nvSpPr>
        <p:spPr bwMode="auto">
          <a:xfrm>
            <a:off x="2915816" y="339501"/>
            <a:ext cx="3168352" cy="540371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0" i="0" u="none" strike="noStrike" kern="10" cap="none" spc="0" normalizeH="0" baseline="0" noProof="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uLnTx/>
                <a:uFillTx/>
                <a:latin typeface="华文行楷" panose="02010800040101010101" charset="-122"/>
                <a:ea typeface="华文行楷" panose="02010800040101010101" charset="-122"/>
                <a:cs typeface="+mn-cs"/>
              </a:rPr>
              <a:t>学到了什么？</a:t>
            </a:r>
            <a:endParaRPr kumimoji="0" lang="zh-CN" altLang="en-US" sz="2700" b="0" i="0" u="none" strike="noStrike" kern="10" cap="none" spc="0" normalizeH="0" baseline="0" noProof="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uLnTx/>
              <a:uFillTx/>
              <a:latin typeface="华文行楷" panose="02010800040101010101" charset="-122"/>
              <a:ea typeface="华文行楷" panose="02010800040101010101" charset="-122"/>
              <a:cs typeface="+mn-cs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9487" y="2571750"/>
            <a:ext cx="7985760" cy="1361911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、平面镜成像的特点：平面镜所成的像是虚像；像和物体的大小相等；它们到镜面的距离都相等。它们的连线跟镜面垂直。</a:t>
            </a:r>
            <a:endParaRPr lang="en-US" altLang="zh-CN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701242" y="3899036"/>
            <a:ext cx="7985760" cy="93102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三、平面镜成像的应用：梳妆美化环境；牙科检查牙齿；潜望镜；塔式太阳能电站。</a:t>
            </a:r>
            <a:endParaRPr lang="en-US" altLang="zh-CN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203848" y="2250839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5" grpId="0"/>
      <p:bldP spid="4" grpId="0"/>
      <p:bldP spid="5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532841" y="1275606"/>
            <a:ext cx="8143615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探究平面镜成像实验中，用玻璃板代替平面镜，下列说法正确的是  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是为了在比较亮的环境中进行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能透过玻璃板看见后面的未点燃的蜡烛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看见蜡烛的像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确定蜡烛的像是虚像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300192" y="1779662"/>
            <a:ext cx="465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95536" y="483518"/>
            <a:ext cx="2143140" cy="642942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r>
              <a:rPr lang="zh-CN" altLang="en-US" sz="2700" kern="1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达标练习</a:t>
            </a:r>
            <a:endParaRPr lang="zh-CN" altLang="en-US" sz="2700" kern="1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109327" y="693202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532841" y="1275606"/>
            <a:ext cx="843164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探究平面镜成像实验中，多次移动蜡烛到玻璃板的距离，下列说法正确的是  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避免实验误差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减小实验误差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寻找规律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多此一举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452320" y="1779662"/>
            <a:ext cx="460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95536" y="483518"/>
            <a:ext cx="2143140" cy="642942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r>
              <a:rPr lang="zh-CN" altLang="en-US" sz="2700" kern="1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达标练习</a:t>
            </a:r>
            <a:endParaRPr lang="zh-CN" altLang="en-US" sz="2700" kern="1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80000" y="1059370"/>
            <a:ext cx="8821459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如图所示，属于平面镜成像的是（     ）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鱼缸中的“鱼”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江面上的“倒影”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阳光下“影子”  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后视镜中“汽车”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7020272" y="1114771"/>
            <a:ext cx="465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480000" y="381595"/>
            <a:ext cx="2143140" cy="642942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r>
              <a:rPr lang="zh-CN" altLang="en-US" sz="2700" kern="1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达标练习</a:t>
            </a:r>
            <a:endParaRPr lang="zh-CN" altLang="en-US" sz="2700" kern="1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61" y="2959329"/>
            <a:ext cx="8276741" cy="1519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683568" y="1203598"/>
            <a:ext cx="846043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关于平面镜成像，下列说法正确的是（    ）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．人离平面镜的距离越远，像越小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．身高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1.7m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的李娜站在高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1m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的平面镜前不能看到自己的全身像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．身高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1.7m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的李娜在平面镜中的像高</a:t>
            </a: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1.7m</a:t>
            </a:r>
            <a:endParaRPr lang="zh-CN" altLang="en-US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32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．人离平面镜的距离不同所成像的大小不同</a:t>
            </a:r>
            <a:endParaRPr lang="en-US" altLang="zh-CN" sz="32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956376" y="1215710"/>
            <a:ext cx="460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95536" y="483518"/>
            <a:ext cx="2143140" cy="642942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r>
              <a:rPr lang="zh-CN" altLang="en-US" sz="2700" kern="1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达标练习</a:t>
            </a:r>
            <a:endParaRPr lang="zh-CN" altLang="en-US" sz="2700" kern="1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  <p:bldP spid="2253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251521" y="987574"/>
            <a:ext cx="8774608" cy="367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宋代范仲淹的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岳阳楼记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中词句与物理知识相符合的是                         （        ）</a:t>
            </a:r>
            <a:endParaRPr lang="en-US" altLang="zh-CN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A.“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锦鳞游泳”，看到水里的鱼是实像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B.“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皓月千里”，皎洁的月亮是光源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C.“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浮光跃金”，湖面波动的光闪着金色是光的直线传播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D.“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静影沉璧”，如玉璧一样月亮的倒影是平面镜成像</a:t>
            </a:r>
            <a:endParaRPr lang="en-US" altLang="zh-CN" sz="3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278835" y="1491630"/>
            <a:ext cx="5100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467544" y="420822"/>
            <a:ext cx="2143140" cy="470425"/>
          </a:xfrm>
          <a:prstGeom prst="rect">
            <a:avLst/>
          </a:prstGeom>
        </p:spPr>
        <p:txBody>
          <a:bodyPr wrap="none" lIns="68580" tIns="34290" rIns="68580" bIns="34290" fromWordArt="1">
            <a:prstTxWarp prst="textSlantUp">
              <a:avLst>
                <a:gd name="adj" fmla="val 0"/>
              </a:avLst>
            </a:prstTxWarp>
          </a:bodyPr>
          <a:lstStyle/>
          <a:p>
            <a:r>
              <a:rPr lang="zh-CN" altLang="en-US" sz="2700" kern="10" dirty="0">
                <a:ln w="9525">
                  <a:solidFill>
                    <a:srgbClr val="CC99FF"/>
                  </a:solidFill>
                  <a:round/>
                  <a:headEnd type="none" w="sm" len="sm"/>
                  <a:tailEnd type="none" w="sm" len="sm"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华文行楷" panose="02010800040101010101" charset="-122"/>
                <a:ea typeface="华文行楷" panose="02010800040101010101" charset="-122"/>
              </a:rPr>
              <a:t>达标练习</a:t>
            </a:r>
            <a:endParaRPr lang="zh-CN" altLang="en-US" sz="2700" kern="10" dirty="0">
              <a:ln w="9525">
                <a:solidFill>
                  <a:srgbClr val="CC99FF"/>
                </a:solidFill>
                <a:round/>
                <a:headEnd type="none" w="sm" len="sm"/>
                <a:tailEnd type="none" w="sm" len="sm"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927739" y="552693"/>
            <a:ext cx="36907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   </a:t>
            </a:r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21cnjy. com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  <p:bldP spid="22533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9" descr="E:\李燃\教师教学用书\2012人教教师用书项目\ppt\物理\图标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75" y="107156"/>
            <a:ext cx="882254" cy="548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234477" y="274221"/>
            <a:ext cx="8892479" cy="384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小明用玻璃板、两支完全相同的蜡烛、刻度尺、白纸等器材探究平面镜成像特点，如图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(1)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用玻璃板代替平面镜，目的是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(2)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点燃蜡烛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侧观察蜡烛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，缓慢移动直到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的像完全重合，可以知道像与物体大小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。用刻度尺和笔将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所在的位置连接起来，发现像与物体的连线与镜面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，像和物体到镜面的距离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           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(3)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在蜡烛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所在位置上放上光屏，光屏上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呈现</a:t>
            </a:r>
            <a:r>
              <a:rPr lang="en-US" altLang="zh-CN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的像，说明平面镜所成的像是</a:t>
            </a:r>
            <a:r>
              <a:rPr lang="zh-CN" altLang="en-US" sz="2800" b="1" u="sng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像。</a:t>
            </a:r>
            <a:endParaRPr lang="zh-CN" alt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altLang="zh-CN" sz="32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436096" y="1346014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确定像的位置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998178" y="4508924"/>
            <a:ext cx="30279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en-US" altLang="zh-CN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世纪教育网版权所有</a:t>
            </a:r>
            <a:endParaRPr lang="en-US" altLang="zh-CN" sz="1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Picture 13" descr="HWOCRTEMP_ROC7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846" y="945660"/>
            <a:ext cx="1276440" cy="95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270406" y="2342080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835696" y="3363838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垂直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794981" y="3319658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相等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771747" y="3958709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692613" y="4371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  <p:bldP spid="22533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288" y="357172"/>
            <a:ext cx="8602662" cy="459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zh-CN"/>
              <a:t>   </a:t>
            </a:r>
            <a:endParaRPr lang="zh-CN" altLang="zh-CN"/>
          </a:p>
        </p:txBody>
      </p:sp>
      <p:sp>
        <p:nvSpPr>
          <p:cNvPr id="29700" name="WordArt 4"/>
          <p:cNvSpPr>
            <a:spLocks noChangeArrowheads="1" noChangeShapeType="1"/>
          </p:cNvSpPr>
          <p:nvPr/>
        </p:nvSpPr>
        <p:spPr bwMode="auto">
          <a:xfrm>
            <a:off x="1763688" y="2085696"/>
            <a:ext cx="5545138" cy="1038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2750"/>
                <a:gd name="adj2" fmla="val 0"/>
              </a:avLst>
            </a:prstTxWarp>
            <a:scene3d>
              <a:camera prst="legacyPerspectiveTopLeft">
                <a:rot lat="0" lon="20519999" rev="0"/>
              </a:camera>
              <a:lightRig rig="legacyFlat1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>
              <a:defRPr/>
            </a:pPr>
            <a:r>
              <a:rPr lang="zh-CN" altLang="en-US" sz="3200" dirty="0">
                <a:ln w="9525" cmpd="sng">
                  <a:round/>
                </a:ln>
                <a:solidFill>
                  <a:srgbClr val="FFFF00">
                    <a:alpha val="96999"/>
                  </a:srgbClr>
                </a:solidFill>
                <a:latin typeface="华文彩云" panose="02010800040101010101" charset="-122"/>
                <a:ea typeface="华文彩云" panose="02010800040101010101" charset="-122"/>
              </a:rPr>
              <a:t>再见！</a:t>
            </a:r>
            <a:endParaRPr lang="zh-CN" altLang="en-US" sz="3200" dirty="0">
              <a:ln w="9525" cmpd="sng">
                <a:round/>
              </a:ln>
              <a:solidFill>
                <a:srgbClr val="FFFF00">
                  <a:alpha val="96999"/>
                </a:srgbClr>
              </a:solidFill>
              <a:latin typeface="华文彩云" panose="02010800040101010101" charset="-122"/>
              <a:ea typeface="华文彩云" panose="02010800040101010101" charset="-122"/>
            </a:endParaRPr>
          </a:p>
        </p:txBody>
      </p:sp>
      <p:sp>
        <p:nvSpPr>
          <p:cNvPr id="5" name="WordArt 4"/>
          <p:cNvSpPr>
            <a:spLocks noChangeArrowheads="1" noChangeShapeType="1"/>
          </p:cNvSpPr>
          <p:nvPr/>
        </p:nvSpPr>
        <p:spPr bwMode="auto">
          <a:xfrm>
            <a:off x="6491414" y="3744988"/>
            <a:ext cx="24384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kern="10" dirty="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华文隶书" panose="02010800040101010101" charset="-122"/>
                <a:ea typeface="华文隶书" panose="02010800040101010101" charset="-122"/>
              </a:rPr>
              <a:t>再见！</a:t>
            </a:r>
            <a:endParaRPr kumimoji="0" lang="zh-CN" altLang="en-US" sz="3600" b="1" i="0" u="none" strike="noStrike" kern="10" cap="none" spc="0" normalizeH="0" baseline="0" noProof="0" dirty="0">
              <a:ln w="12700">
                <a:solidFill>
                  <a:srgbClr val="EAEAEA"/>
                </a:solidFill>
                <a:rou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华文隶书" panose="02010800040101010101" charset="-122"/>
              <a:ea typeface="华文隶书" panose="02010800040101010101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模板2">
  <a:themeElements>
    <a:clrScheme name="21世纪教育网精品课件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1世纪教育网精品课件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21世纪教育网精品课件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世纪教育网精品课件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世纪教育网精品课件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世纪教育网精品课件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世纪教育网精品课件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1世纪教育网精品课件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1世纪教育网精品课件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模板2</Template>
  <TotalTime>0</TotalTime>
  <Words>3477</Words>
  <Application>WPS 演示</Application>
  <PresentationFormat>全屏显示(16:9)</PresentationFormat>
  <Paragraphs>377</Paragraphs>
  <Slides>45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黑体</vt:lpstr>
      <vt:lpstr>Arial Unicode MS</vt:lpstr>
      <vt:lpstr>Calibri</vt:lpstr>
      <vt:lpstr>仿宋</vt:lpstr>
      <vt:lpstr>Gulim</vt:lpstr>
      <vt:lpstr>华文行楷</vt:lpstr>
      <vt:lpstr>华文彩云</vt:lpstr>
      <vt:lpstr>华文隶书</vt:lpstr>
      <vt:lpstr>模板2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</vt:lpstr>
    </vt:vector>
  </TitlesOfParts>
  <Company>ASUSTeK Computer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ASUS</dc:creator>
  <cp:lastModifiedBy>Administrator</cp:lastModifiedBy>
  <cp:revision>320</cp:revision>
  <dcterms:created xsi:type="dcterms:W3CDTF">2008-10-13T16:48:00Z</dcterms:created>
  <dcterms:modified xsi:type="dcterms:W3CDTF">2018-10-22T13:57:49Z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