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5" r:id="rId2"/>
  </p:sldMasterIdLst>
  <p:notesMasterIdLst>
    <p:notesMasterId r:id="rId20"/>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159C17-66AB-466A-A9F2-F2040DF80015}" type="datetimeFigureOut">
              <a:rPr lang="zh-CN" altLang="en-US" smtClean="0"/>
              <a:pPr/>
              <a:t>2020/3/31</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EFA387-CE0E-483B-86AB-9267D29DA39A}" type="slidenum">
              <a:rPr lang="zh-CN" altLang="en-US" smtClean="0"/>
              <a:pPr/>
              <a:t>‹#›</a:t>
            </a:fld>
            <a:endParaRPr lang="zh-CN" altLang="en-US"/>
          </a:p>
        </p:txBody>
      </p:sp>
    </p:spTree>
    <p:extLst>
      <p:ext uri="{BB962C8B-B14F-4D97-AF65-F5344CB8AC3E}">
        <p14:creationId xmlns:p14="http://schemas.microsoft.com/office/powerpoint/2010/main" val="563403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1413" y="754063"/>
            <a:ext cx="4391025" cy="3294062"/>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860B211-E65F-455F-B509-15AC35590F2F}" type="slidenum">
              <a:rPr lang="zh-CN" altLang="en-US" smtClean="0"/>
              <a:pPr/>
              <a:t>1</a:t>
            </a:fld>
            <a:endParaRPr lang="en-US" altLang="zh-CN"/>
          </a:p>
        </p:txBody>
      </p:sp>
    </p:spTree>
    <p:extLst>
      <p:ext uri="{BB962C8B-B14F-4D97-AF65-F5344CB8AC3E}">
        <p14:creationId xmlns:p14="http://schemas.microsoft.com/office/powerpoint/2010/main" val="3691458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1413" y="754063"/>
            <a:ext cx="4391025" cy="3294062"/>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860B211-E65F-455F-B509-15AC35590F2F}" type="slidenum">
              <a:rPr lang="zh-CN" altLang="en-US" smtClean="0"/>
              <a:pPr/>
              <a:t>2</a:t>
            </a:fld>
            <a:endParaRPr lang="en-US" altLang="zh-CN"/>
          </a:p>
        </p:txBody>
      </p:sp>
    </p:spTree>
    <p:extLst>
      <p:ext uri="{BB962C8B-B14F-4D97-AF65-F5344CB8AC3E}">
        <p14:creationId xmlns:p14="http://schemas.microsoft.com/office/powerpoint/2010/main" val="25740713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1413" y="754063"/>
            <a:ext cx="4391025" cy="3294062"/>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860B211-E65F-455F-B509-15AC35590F2F}" type="slidenum">
              <a:rPr lang="zh-CN" altLang="en-US" smtClean="0"/>
              <a:pPr/>
              <a:t>3</a:t>
            </a:fld>
            <a:endParaRPr lang="en-US" altLang="zh-CN"/>
          </a:p>
        </p:txBody>
      </p:sp>
    </p:spTree>
    <p:extLst>
      <p:ext uri="{BB962C8B-B14F-4D97-AF65-F5344CB8AC3E}">
        <p14:creationId xmlns:p14="http://schemas.microsoft.com/office/powerpoint/2010/main" val="2418852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1413" y="754063"/>
            <a:ext cx="4391025" cy="3294062"/>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860B211-E65F-455F-B509-15AC35590F2F}" type="slidenum">
              <a:rPr lang="zh-CN" altLang="en-US" smtClean="0"/>
              <a:pPr/>
              <a:t>4</a:t>
            </a:fld>
            <a:endParaRPr lang="en-US" altLang="zh-CN"/>
          </a:p>
        </p:txBody>
      </p:sp>
    </p:spTree>
    <p:extLst>
      <p:ext uri="{BB962C8B-B14F-4D97-AF65-F5344CB8AC3E}">
        <p14:creationId xmlns:p14="http://schemas.microsoft.com/office/powerpoint/2010/main" val="4599879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1413" y="754063"/>
            <a:ext cx="4391025" cy="3294062"/>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860B211-E65F-455F-B509-15AC35590F2F}" type="slidenum">
              <a:rPr lang="zh-CN" altLang="en-US" smtClean="0"/>
              <a:pPr/>
              <a:t>5</a:t>
            </a:fld>
            <a:endParaRPr lang="en-US" altLang="zh-CN"/>
          </a:p>
        </p:txBody>
      </p:sp>
    </p:spTree>
    <p:extLst>
      <p:ext uri="{BB962C8B-B14F-4D97-AF65-F5344CB8AC3E}">
        <p14:creationId xmlns:p14="http://schemas.microsoft.com/office/powerpoint/2010/main" val="42749500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1413" y="754063"/>
            <a:ext cx="4391025" cy="3294062"/>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860B211-E65F-455F-B509-15AC35590F2F}" type="slidenum">
              <a:rPr lang="zh-CN" altLang="en-US" smtClean="0"/>
              <a:pPr/>
              <a:t>6</a:t>
            </a:fld>
            <a:endParaRPr lang="en-US" altLang="zh-CN"/>
          </a:p>
        </p:txBody>
      </p:sp>
    </p:spTree>
    <p:extLst>
      <p:ext uri="{BB962C8B-B14F-4D97-AF65-F5344CB8AC3E}">
        <p14:creationId xmlns:p14="http://schemas.microsoft.com/office/powerpoint/2010/main" val="3115955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1413" y="754063"/>
            <a:ext cx="4391025" cy="3294062"/>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860B211-E65F-455F-B509-15AC35590F2F}" type="slidenum">
              <a:rPr lang="zh-CN" altLang="en-US" smtClean="0"/>
              <a:pPr/>
              <a:t>7</a:t>
            </a:fld>
            <a:endParaRPr lang="en-US" altLang="zh-CN"/>
          </a:p>
        </p:txBody>
      </p:sp>
    </p:spTree>
    <p:extLst>
      <p:ext uri="{BB962C8B-B14F-4D97-AF65-F5344CB8AC3E}">
        <p14:creationId xmlns:p14="http://schemas.microsoft.com/office/powerpoint/2010/main" val="7224254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1413" y="754063"/>
            <a:ext cx="4391025" cy="3294062"/>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860B211-E65F-455F-B509-15AC35590F2F}" type="slidenum">
              <a:rPr lang="zh-CN" altLang="en-US" smtClean="0"/>
              <a:pPr/>
              <a:t>8</a:t>
            </a:fld>
            <a:endParaRPr lang="en-US" altLang="zh-CN"/>
          </a:p>
        </p:txBody>
      </p:sp>
    </p:spTree>
    <p:extLst>
      <p:ext uri="{BB962C8B-B14F-4D97-AF65-F5344CB8AC3E}">
        <p14:creationId xmlns:p14="http://schemas.microsoft.com/office/powerpoint/2010/main" val="40893741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1413" y="754063"/>
            <a:ext cx="4391025" cy="3294062"/>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860B211-E65F-455F-B509-15AC35590F2F}" type="slidenum">
              <a:rPr lang="zh-CN" altLang="en-US" smtClean="0"/>
              <a:pPr/>
              <a:t>9</a:t>
            </a:fld>
            <a:endParaRPr lang="en-US" altLang="zh-CN"/>
          </a:p>
        </p:txBody>
      </p:sp>
    </p:spTree>
    <p:extLst>
      <p:ext uri="{BB962C8B-B14F-4D97-AF65-F5344CB8AC3E}">
        <p14:creationId xmlns:p14="http://schemas.microsoft.com/office/powerpoint/2010/main" val="7380906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1413" y="754063"/>
            <a:ext cx="4391025" cy="3294062"/>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860B211-E65F-455F-B509-15AC35590F2F}" type="slidenum">
              <a:rPr lang="zh-CN" altLang="en-US" smtClean="0"/>
              <a:pPr/>
              <a:t>10</a:t>
            </a:fld>
            <a:endParaRPr lang="en-US" altLang="zh-CN"/>
          </a:p>
        </p:txBody>
      </p:sp>
    </p:spTree>
    <p:extLst>
      <p:ext uri="{BB962C8B-B14F-4D97-AF65-F5344CB8AC3E}">
        <p14:creationId xmlns:p14="http://schemas.microsoft.com/office/powerpoint/2010/main" val="21929694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1413" y="754063"/>
            <a:ext cx="4391025" cy="3294062"/>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860B211-E65F-455F-B509-15AC35590F2F}" type="slidenum">
              <a:rPr lang="zh-CN" altLang="en-US" smtClean="0"/>
              <a:pPr/>
              <a:t>11</a:t>
            </a:fld>
            <a:endParaRPr lang="en-US" altLang="zh-CN"/>
          </a:p>
        </p:txBody>
      </p:sp>
    </p:spTree>
    <p:extLst>
      <p:ext uri="{BB962C8B-B14F-4D97-AF65-F5344CB8AC3E}">
        <p14:creationId xmlns:p14="http://schemas.microsoft.com/office/powerpoint/2010/main" val="41011274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1413" y="754063"/>
            <a:ext cx="4391025" cy="3294062"/>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0860B211-E65F-455F-B509-15AC35590F2F}" type="slidenum">
              <a:rPr lang="zh-CN" altLang="en-US" smtClean="0"/>
              <a:pPr/>
              <a:t>12</a:t>
            </a:fld>
            <a:endParaRPr lang="en-US" altLang="zh-CN"/>
          </a:p>
        </p:txBody>
      </p:sp>
    </p:spTree>
    <p:extLst>
      <p:ext uri="{BB962C8B-B14F-4D97-AF65-F5344CB8AC3E}">
        <p14:creationId xmlns:p14="http://schemas.microsoft.com/office/powerpoint/2010/main" val="42650377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1413" y="754063"/>
            <a:ext cx="4391025" cy="3294062"/>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860B211-E65F-455F-B509-15AC35590F2F}" type="slidenum">
              <a:rPr lang="zh-CN" altLang="en-US" smtClean="0"/>
              <a:pPr/>
              <a:t>13</a:t>
            </a:fld>
            <a:endParaRPr lang="en-US" altLang="zh-CN"/>
          </a:p>
        </p:txBody>
      </p:sp>
    </p:spTree>
    <p:extLst>
      <p:ext uri="{BB962C8B-B14F-4D97-AF65-F5344CB8AC3E}">
        <p14:creationId xmlns:p14="http://schemas.microsoft.com/office/powerpoint/2010/main" val="6796878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1413" y="754063"/>
            <a:ext cx="4391025" cy="3294062"/>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860B211-E65F-455F-B509-15AC35590F2F}" type="slidenum">
              <a:rPr lang="zh-CN" altLang="en-US" smtClean="0"/>
              <a:pPr/>
              <a:t>14</a:t>
            </a:fld>
            <a:endParaRPr lang="en-US" altLang="zh-CN"/>
          </a:p>
        </p:txBody>
      </p:sp>
    </p:spTree>
    <p:extLst>
      <p:ext uri="{BB962C8B-B14F-4D97-AF65-F5344CB8AC3E}">
        <p14:creationId xmlns:p14="http://schemas.microsoft.com/office/powerpoint/2010/main" val="42315682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1413" y="754063"/>
            <a:ext cx="4391025" cy="3294062"/>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860B211-E65F-455F-B509-15AC35590F2F}" type="slidenum">
              <a:rPr lang="zh-CN" altLang="en-US" smtClean="0"/>
              <a:pPr/>
              <a:t>15</a:t>
            </a:fld>
            <a:endParaRPr lang="en-US" altLang="zh-CN"/>
          </a:p>
        </p:txBody>
      </p:sp>
    </p:spTree>
    <p:extLst>
      <p:ext uri="{BB962C8B-B14F-4D97-AF65-F5344CB8AC3E}">
        <p14:creationId xmlns:p14="http://schemas.microsoft.com/office/powerpoint/2010/main" val="28747186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1413" y="754063"/>
            <a:ext cx="4391025" cy="3294062"/>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860B211-E65F-455F-B509-15AC35590F2F}" type="slidenum">
              <a:rPr lang="zh-CN" altLang="en-US" smtClean="0"/>
              <a:pPr/>
              <a:t>16</a:t>
            </a:fld>
            <a:endParaRPr lang="en-US" altLang="zh-CN"/>
          </a:p>
        </p:txBody>
      </p:sp>
    </p:spTree>
    <p:extLst>
      <p:ext uri="{BB962C8B-B14F-4D97-AF65-F5344CB8AC3E}">
        <p14:creationId xmlns:p14="http://schemas.microsoft.com/office/powerpoint/2010/main" val="26168976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1413" y="754063"/>
            <a:ext cx="4391025" cy="3294062"/>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860B211-E65F-455F-B509-15AC35590F2F}" type="slidenum">
              <a:rPr lang="zh-CN" altLang="en-US" smtClean="0"/>
              <a:pPr/>
              <a:t>17</a:t>
            </a:fld>
            <a:endParaRPr lang="en-US" altLang="zh-CN"/>
          </a:p>
        </p:txBody>
      </p:sp>
    </p:spTree>
    <p:extLst>
      <p:ext uri="{BB962C8B-B14F-4D97-AF65-F5344CB8AC3E}">
        <p14:creationId xmlns:p14="http://schemas.microsoft.com/office/powerpoint/2010/main" val="4255408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6"/>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1230EB78-FD3C-45D2-8176-057131C1B7D5}" type="datetimeFigureOut">
              <a:rPr lang="zh-CN" altLang="en-US" smtClean="0"/>
              <a:pPr/>
              <a:t>2020/3/31</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47220B3E-0B70-4192-BF79-208596B0B384}"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1230EB78-FD3C-45D2-8176-057131C1B7D5}" type="datetimeFigureOut">
              <a:rPr lang="zh-CN" altLang="en-US" smtClean="0"/>
              <a:pPr/>
              <a:t>2020/3/31</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47220B3E-0B70-4192-BF79-208596B0B384}"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1"/>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1230EB78-FD3C-45D2-8176-057131C1B7D5}" type="datetimeFigureOut">
              <a:rPr lang="zh-CN" altLang="en-US" smtClean="0"/>
              <a:pPr/>
              <a:t>2020/3/31</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47220B3E-0B70-4192-BF79-208596B0B384}"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fld id="{1230EB78-FD3C-45D2-8176-057131C1B7D5}" type="datetimeFigureOut">
              <a:rPr lang="zh-CN" altLang="en-US" smtClean="0"/>
              <a:pPr/>
              <a:t>2020/3/31</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47220B3E-0B70-4192-BF79-208596B0B384}"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fld id="{1230EB78-FD3C-45D2-8176-057131C1B7D5}" type="datetimeFigureOut">
              <a:rPr lang="zh-CN" altLang="en-US" smtClean="0"/>
              <a:pPr/>
              <a:t>2020/3/31</a:t>
            </a:fld>
            <a:endParaRPr lang="zh-CN" altLang="en-US"/>
          </a:p>
        </p:txBody>
      </p:sp>
      <p:sp>
        <p:nvSpPr>
          <p:cNvPr id="8" name="页脚占位符 4"/>
          <p:cNvSpPr>
            <a:spLocks noGrp="1"/>
          </p:cNvSpPr>
          <p:nvPr>
            <p:ph type="ftr" sz="quarter" idx="11"/>
          </p:nvPr>
        </p:nvSpPr>
        <p:spPr/>
        <p:txBody>
          <a:bodyPr/>
          <a:lstStyle>
            <a:lvl1pPr>
              <a:defRPr/>
            </a:lvl1pPr>
          </a:lstStyle>
          <a:p>
            <a:endParaRPr lang="zh-CN" altLang="en-US"/>
          </a:p>
        </p:txBody>
      </p:sp>
      <p:sp>
        <p:nvSpPr>
          <p:cNvPr id="9" name="灯片编号占位符 5"/>
          <p:cNvSpPr>
            <a:spLocks noGrp="1"/>
          </p:cNvSpPr>
          <p:nvPr>
            <p:ph type="sldNum" sz="quarter" idx="12"/>
          </p:nvPr>
        </p:nvSpPr>
        <p:spPr/>
        <p:txBody>
          <a:bodyPr/>
          <a:lstStyle>
            <a:lvl1pPr>
              <a:defRPr/>
            </a:lvl1pPr>
          </a:lstStyle>
          <a:p>
            <a:fld id="{47220B3E-0B70-4192-BF79-208596B0B384}"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fld id="{1230EB78-FD3C-45D2-8176-057131C1B7D5}" type="datetimeFigureOut">
              <a:rPr lang="zh-CN" altLang="en-US" smtClean="0"/>
              <a:pPr/>
              <a:t>2020/3/31</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47220B3E-0B70-4192-BF79-208596B0B384}"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fld id="{1230EB78-FD3C-45D2-8176-057131C1B7D5}" type="datetimeFigureOut">
              <a:rPr lang="zh-CN" altLang="en-US" smtClean="0"/>
              <a:pPr/>
              <a:t>2020/3/31</a:t>
            </a:fld>
            <a:endParaRPr lang="zh-CN" altLang="en-US"/>
          </a:p>
        </p:txBody>
      </p:sp>
      <p:sp>
        <p:nvSpPr>
          <p:cNvPr id="3" name="页脚占位符 4"/>
          <p:cNvSpPr>
            <a:spLocks noGrp="1"/>
          </p:cNvSpPr>
          <p:nvPr>
            <p:ph type="ftr" sz="quarter" idx="11"/>
          </p:nvPr>
        </p:nvSpPr>
        <p:spPr/>
        <p:txBody>
          <a:bodyPr/>
          <a:lstStyle>
            <a:lvl1pPr>
              <a:defRPr/>
            </a:lvl1pPr>
          </a:lstStyle>
          <a:p>
            <a:endParaRPr lang="zh-CN" altLang="en-US"/>
          </a:p>
        </p:txBody>
      </p:sp>
      <p:sp>
        <p:nvSpPr>
          <p:cNvPr id="4" name="灯片编号占位符 5"/>
          <p:cNvSpPr>
            <a:spLocks noGrp="1"/>
          </p:cNvSpPr>
          <p:nvPr>
            <p:ph type="sldNum" sz="quarter" idx="12"/>
          </p:nvPr>
        </p:nvSpPr>
        <p:spPr/>
        <p:txBody>
          <a:bodyPr/>
          <a:lstStyle>
            <a:lvl1pPr>
              <a:defRPr/>
            </a:lvl1pPr>
          </a:lstStyle>
          <a:p>
            <a:fld id="{47220B3E-0B70-4192-BF79-208596B0B384}"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73049"/>
            <a:ext cx="3008313" cy="1162051"/>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1230EB78-FD3C-45D2-8176-057131C1B7D5}" type="datetimeFigureOut">
              <a:rPr lang="zh-CN" altLang="en-US" smtClean="0"/>
              <a:pPr/>
              <a:t>2020/3/31</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47220B3E-0B70-4192-BF79-208596B0B384}"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9"/>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endParaRPr lang="zh-CN" altLang="en-US" noProof="0"/>
          </a:p>
        </p:txBody>
      </p:sp>
      <p:sp>
        <p:nvSpPr>
          <p:cNvPr id="4" name="文本占位符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1230EB78-FD3C-45D2-8176-057131C1B7D5}" type="datetimeFigureOut">
              <a:rPr lang="zh-CN" altLang="en-US" smtClean="0"/>
              <a:pPr/>
              <a:t>2020/3/31</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47220B3E-0B70-4192-BF79-208596B0B384}"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1230EB78-FD3C-45D2-8176-057131C1B7D5}" type="datetimeFigureOut">
              <a:rPr lang="zh-CN" altLang="en-US" smtClean="0"/>
              <a:pPr/>
              <a:t>2020/3/31</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47220B3E-0B70-4192-BF79-208596B0B384}"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9"/>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9"/>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1230EB78-FD3C-45D2-8176-057131C1B7D5}" type="datetimeFigureOut">
              <a:rPr lang="zh-CN" altLang="en-US" smtClean="0"/>
              <a:pPr/>
              <a:t>2020/3/31</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47220B3E-0B70-4192-BF79-208596B0B384}"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2_标题幻灯片">
    <p:spTree>
      <p:nvGrpSpPr>
        <p:cNvPr id="1" name=""/>
        <p:cNvGrpSpPr/>
        <p:nvPr/>
      </p:nvGrpSpPr>
      <p:grpSpPr>
        <a:xfrm>
          <a:off x="0" y="0"/>
          <a:ext cx="0" cy="0"/>
          <a:chOff x="0" y="0"/>
          <a:chExt cx="0" cy="0"/>
        </a:xfrm>
      </p:grpSpPr>
      <p:grpSp>
        <p:nvGrpSpPr>
          <p:cNvPr id="2" name="组合 7"/>
          <p:cNvGrpSpPr>
            <a:grpSpLocks/>
          </p:cNvGrpSpPr>
          <p:nvPr/>
        </p:nvGrpSpPr>
        <p:grpSpPr bwMode="auto">
          <a:xfrm rot="-8149545">
            <a:off x="8278813" y="5341938"/>
            <a:ext cx="495300" cy="1681162"/>
            <a:chOff x="11762339" y="3746221"/>
            <a:chExt cx="406107" cy="1155987"/>
          </a:xfrm>
        </p:grpSpPr>
        <p:sp>
          <p:nvSpPr>
            <p:cNvPr id="3" name="Freeform 16"/>
            <p:cNvSpPr>
              <a:spLocks/>
            </p:cNvSpPr>
            <p:nvPr userDrawn="1"/>
          </p:nvSpPr>
          <p:spPr bwMode="auto">
            <a:xfrm flipV="1">
              <a:off x="11768025" y="3746390"/>
              <a:ext cx="395694" cy="564349"/>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defRPr/>
              </a:pPr>
              <a:endParaRPr lang="zh-CN" altLang="en-US"/>
            </a:p>
          </p:txBody>
        </p:sp>
        <p:sp>
          <p:nvSpPr>
            <p:cNvPr id="4" name="Freeform 30"/>
            <p:cNvSpPr>
              <a:spLocks/>
            </p:cNvSpPr>
            <p:nvPr userDrawn="1"/>
          </p:nvSpPr>
          <p:spPr bwMode="auto">
            <a:xfrm rot="15296182">
              <a:off x="11832752" y="4195900"/>
              <a:ext cx="275079" cy="329311"/>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defRPr/>
              </a:pPr>
              <a:endParaRPr lang="zh-CN" altLang="en-US"/>
            </a:p>
          </p:txBody>
        </p:sp>
        <p:sp>
          <p:nvSpPr>
            <p:cNvPr id="5" name="Freeform 12"/>
            <p:cNvSpPr>
              <a:spLocks/>
            </p:cNvSpPr>
            <p:nvPr userDrawn="1"/>
          </p:nvSpPr>
          <p:spPr bwMode="auto">
            <a:xfrm rot="7160246">
              <a:off x="11693167" y="4425323"/>
              <a:ext cx="546884"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defRPr/>
              </a:pPr>
              <a:endParaRPr lang="zh-CN" altLang="en-US"/>
            </a:p>
          </p:txBody>
        </p:sp>
      </p:grpSp>
      <p:grpSp>
        <p:nvGrpSpPr>
          <p:cNvPr id="6" name="组合 11"/>
          <p:cNvGrpSpPr>
            <a:grpSpLocks/>
          </p:cNvGrpSpPr>
          <p:nvPr/>
        </p:nvGrpSpPr>
        <p:grpSpPr bwMode="auto">
          <a:xfrm rot="2731254">
            <a:off x="297656" y="38894"/>
            <a:ext cx="565150" cy="1208088"/>
            <a:chOff x="4454660" y="3810474"/>
            <a:chExt cx="406107" cy="1155987"/>
          </a:xfrm>
        </p:grpSpPr>
        <p:sp>
          <p:nvSpPr>
            <p:cNvPr id="7" name="Freeform 16"/>
            <p:cNvSpPr>
              <a:spLocks/>
            </p:cNvSpPr>
            <p:nvPr userDrawn="1"/>
          </p:nvSpPr>
          <p:spPr bwMode="auto">
            <a:xfrm flipV="1">
              <a:off x="4459212" y="3808919"/>
              <a:ext cx="396981" cy="565081"/>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defRPr/>
              </a:pPr>
              <a:endParaRPr lang="zh-CN" altLang="en-US"/>
            </a:p>
          </p:txBody>
        </p:sp>
        <p:sp>
          <p:nvSpPr>
            <p:cNvPr id="8" name="Freeform 30"/>
            <p:cNvSpPr>
              <a:spLocks/>
            </p:cNvSpPr>
            <p:nvPr userDrawn="1"/>
          </p:nvSpPr>
          <p:spPr bwMode="auto">
            <a:xfrm rot="15296182">
              <a:off x="4521344" y="4260128"/>
              <a:ext cx="276465" cy="329676"/>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defRPr/>
              </a:pPr>
              <a:endParaRPr lang="zh-CN" altLang="en-US"/>
            </a:p>
          </p:txBody>
        </p:sp>
        <p:sp>
          <p:nvSpPr>
            <p:cNvPr id="9" name="Freeform 12"/>
            <p:cNvSpPr>
              <a:spLocks/>
            </p:cNvSpPr>
            <p:nvPr userDrawn="1"/>
          </p:nvSpPr>
          <p:spPr bwMode="auto">
            <a:xfrm rot="7160246">
              <a:off x="4384343" y="4488864"/>
              <a:ext cx="546853"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defRPr/>
              </a:pPr>
              <a:endParaRPr lang="zh-CN" altLang="en-US"/>
            </a:p>
          </p:txBody>
        </p:sp>
      </p:grpSp>
      <p:grpSp>
        <p:nvGrpSpPr>
          <p:cNvPr id="10" name="组合 15"/>
          <p:cNvGrpSpPr>
            <a:grpSpLocks/>
          </p:cNvGrpSpPr>
          <p:nvPr/>
        </p:nvGrpSpPr>
        <p:grpSpPr bwMode="auto">
          <a:xfrm rot="2280000" flipV="1">
            <a:off x="122238" y="1588"/>
            <a:ext cx="160337" cy="604837"/>
            <a:chOff x="4454660" y="3810474"/>
            <a:chExt cx="406107" cy="1155987"/>
          </a:xfrm>
        </p:grpSpPr>
        <p:sp>
          <p:nvSpPr>
            <p:cNvPr id="11" name="Freeform 16"/>
            <p:cNvSpPr>
              <a:spLocks/>
            </p:cNvSpPr>
            <p:nvPr userDrawn="1"/>
          </p:nvSpPr>
          <p:spPr bwMode="auto">
            <a:xfrm flipV="1">
              <a:off x="4457946" y="3811315"/>
              <a:ext cx="398068" cy="564341"/>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defRPr/>
              </a:pPr>
              <a:endParaRPr lang="zh-CN" altLang="en-US"/>
            </a:p>
          </p:txBody>
        </p:sp>
        <p:sp>
          <p:nvSpPr>
            <p:cNvPr id="12" name="Freeform 30"/>
            <p:cNvSpPr>
              <a:spLocks/>
            </p:cNvSpPr>
            <p:nvPr userDrawn="1"/>
          </p:nvSpPr>
          <p:spPr bwMode="auto">
            <a:xfrm rot="15296182">
              <a:off x="4518326" y="4259401"/>
              <a:ext cx="276101" cy="32971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defRPr/>
              </a:pPr>
              <a:endParaRPr lang="zh-CN" altLang="en-US"/>
            </a:p>
          </p:txBody>
        </p:sp>
        <p:sp>
          <p:nvSpPr>
            <p:cNvPr id="13" name="Freeform 12"/>
            <p:cNvSpPr>
              <a:spLocks/>
            </p:cNvSpPr>
            <p:nvPr userDrawn="1"/>
          </p:nvSpPr>
          <p:spPr bwMode="auto">
            <a:xfrm rot="7160246">
              <a:off x="4384290" y="4491306"/>
              <a:ext cx="546136"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defRPr/>
              </a:pPr>
              <a:endParaRPr lang="zh-CN" altLang="en-US"/>
            </a:p>
          </p:txBody>
        </p:sp>
      </p:grpSp>
      <p:grpSp>
        <p:nvGrpSpPr>
          <p:cNvPr id="14" name="组合 19"/>
          <p:cNvGrpSpPr>
            <a:grpSpLocks/>
          </p:cNvGrpSpPr>
          <p:nvPr/>
        </p:nvGrpSpPr>
        <p:grpSpPr bwMode="auto">
          <a:xfrm rot="2280000" flipV="1">
            <a:off x="8799513" y="6251575"/>
            <a:ext cx="158750" cy="604838"/>
            <a:chOff x="4454660" y="3810474"/>
            <a:chExt cx="406107" cy="1155987"/>
          </a:xfrm>
        </p:grpSpPr>
        <p:sp>
          <p:nvSpPr>
            <p:cNvPr id="15" name="Freeform 16"/>
            <p:cNvSpPr>
              <a:spLocks/>
            </p:cNvSpPr>
            <p:nvPr userDrawn="1"/>
          </p:nvSpPr>
          <p:spPr bwMode="auto">
            <a:xfrm flipV="1">
              <a:off x="4457978" y="3811316"/>
              <a:ext cx="397985" cy="564340"/>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defRPr/>
              </a:pPr>
              <a:endParaRPr lang="zh-CN" altLang="en-US"/>
            </a:p>
          </p:txBody>
        </p:sp>
        <p:sp>
          <p:nvSpPr>
            <p:cNvPr id="16" name="Freeform 30"/>
            <p:cNvSpPr>
              <a:spLocks/>
            </p:cNvSpPr>
            <p:nvPr userDrawn="1"/>
          </p:nvSpPr>
          <p:spPr bwMode="auto">
            <a:xfrm rot="15296182">
              <a:off x="4521162" y="4259522"/>
              <a:ext cx="276101" cy="328945"/>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defRPr/>
              </a:pPr>
              <a:endParaRPr lang="zh-CN" altLang="en-US"/>
            </a:p>
          </p:txBody>
        </p:sp>
        <p:sp>
          <p:nvSpPr>
            <p:cNvPr id="17" name="Freeform 12"/>
            <p:cNvSpPr>
              <a:spLocks/>
            </p:cNvSpPr>
            <p:nvPr userDrawn="1"/>
          </p:nvSpPr>
          <p:spPr bwMode="auto">
            <a:xfrm rot="7160246">
              <a:off x="4384287" y="4491304"/>
              <a:ext cx="546135"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defRPr/>
              </a:pPr>
              <a:endParaRPr lang="zh-CN" altLang="en-US"/>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3_标题幻灯片">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6"/>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1230EB78-FD3C-45D2-8176-057131C1B7D5}" type="datetimeFigureOut">
              <a:rPr lang="zh-CN" altLang="en-US" smtClean="0"/>
              <a:pPr/>
              <a:t>2020/3/31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220B3E-0B70-4192-BF79-208596B0B384}" type="slidenum">
              <a:rPr lang="zh-CN" altLang="en-US" smtClean="0"/>
              <a:pPr/>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230EB78-FD3C-45D2-8176-057131C1B7D5}" type="datetimeFigureOut">
              <a:rPr lang="zh-CN" altLang="en-US" smtClean="0"/>
              <a:pPr/>
              <a:t>2020/3/31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220B3E-0B70-4192-BF79-208596B0B384}" type="slidenum">
              <a:rPr lang="zh-CN" altLang="en-US" smtClean="0"/>
              <a:pPr/>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1"/>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1230EB78-FD3C-45D2-8176-057131C1B7D5}" type="datetimeFigureOut">
              <a:rPr lang="zh-CN" altLang="en-US" smtClean="0"/>
              <a:pPr/>
              <a:t>2020/3/31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220B3E-0B70-4192-BF79-208596B0B384}" type="slidenum">
              <a:rPr lang="zh-CN" altLang="en-US" smtClean="0"/>
              <a:pPr/>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1230EB78-FD3C-45D2-8176-057131C1B7D5}" type="datetimeFigureOut">
              <a:rPr lang="zh-CN" altLang="en-US" smtClean="0"/>
              <a:pPr/>
              <a:t>2020/3/31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220B3E-0B70-4192-BF79-208596B0B384}" type="slidenum">
              <a:rPr lang="zh-CN" altLang="en-US" smtClean="0"/>
              <a:pPr/>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1230EB78-FD3C-45D2-8176-057131C1B7D5}" type="datetimeFigureOut">
              <a:rPr lang="zh-CN" altLang="en-US" smtClean="0"/>
              <a:pPr/>
              <a:t>2020/3/31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7220B3E-0B70-4192-BF79-208596B0B384}" type="slidenum">
              <a:rPr lang="zh-CN" altLang="en-US" smtClean="0"/>
              <a:pPr/>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230EB78-FD3C-45D2-8176-057131C1B7D5}" type="datetimeFigureOut">
              <a:rPr lang="zh-CN" altLang="en-US" smtClean="0"/>
              <a:pPr/>
              <a:t>2020/3/31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7220B3E-0B70-4192-BF79-208596B0B384}" type="slidenum">
              <a:rPr lang="zh-CN" altLang="en-US" smtClean="0"/>
              <a:pPr/>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230EB78-FD3C-45D2-8176-057131C1B7D5}" type="datetimeFigureOut">
              <a:rPr lang="zh-CN" altLang="en-US" smtClean="0"/>
              <a:pPr/>
              <a:t>2020/3/31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7220B3E-0B70-4192-BF79-208596B0B384}" type="slidenum">
              <a:rPr lang="zh-CN" altLang="en-US" smtClean="0"/>
              <a:pPr/>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73049"/>
            <a:ext cx="3008313" cy="1162051"/>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230EB78-FD3C-45D2-8176-057131C1B7D5}" type="datetimeFigureOut">
              <a:rPr lang="zh-CN" altLang="en-US" smtClean="0"/>
              <a:pPr/>
              <a:t>2020/3/31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220B3E-0B70-4192-BF79-208596B0B384}" type="slidenum">
              <a:rPr lang="zh-CN" altLang="en-US" smtClean="0"/>
              <a:pPr/>
              <a:t>‹#›</a:t>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9"/>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zh-CN" altLang="en-US"/>
          </a:p>
        </p:txBody>
      </p:sp>
      <p:sp>
        <p:nvSpPr>
          <p:cNvPr id="4" name="文本占位符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230EB78-FD3C-45D2-8176-057131C1B7D5}" type="datetimeFigureOut">
              <a:rPr lang="zh-CN" altLang="en-US" smtClean="0"/>
              <a:pPr/>
              <a:t>2020/3/31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220B3E-0B70-4192-BF79-208596B0B384}" type="slidenum">
              <a:rPr lang="zh-CN" altLang="en-US" smtClean="0"/>
              <a:pPr/>
              <a:t>‹#›</a:t>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230EB78-FD3C-45D2-8176-057131C1B7D5}" type="datetimeFigureOut">
              <a:rPr lang="zh-CN" altLang="en-US" smtClean="0"/>
              <a:pPr/>
              <a:t>2020/3/31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220B3E-0B70-4192-BF79-208596B0B384}" type="slidenum">
              <a:rPr lang="zh-CN" altLang="en-US" smtClean="0"/>
              <a:pPr/>
              <a:t>‹#›</a:t>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9"/>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9"/>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230EB78-FD3C-45D2-8176-057131C1B7D5}" type="datetimeFigureOut">
              <a:rPr lang="zh-CN" altLang="en-US" smtClean="0"/>
              <a:pPr/>
              <a:t>2020/3/31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220B3E-0B70-4192-BF79-208596B0B384}" type="slidenum">
              <a:rPr lang="zh-CN" altLang="en-US" smtClean="0"/>
              <a:pPr/>
              <a:t>‹#›</a:t>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717196"/>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2_标题幻灯片">
    <p:spTree>
      <p:nvGrpSpPr>
        <p:cNvPr id="1" name=""/>
        <p:cNvGrpSpPr/>
        <p:nvPr/>
      </p:nvGrpSpPr>
      <p:grpSpPr>
        <a:xfrm>
          <a:off x="0" y="0"/>
          <a:ext cx="0" cy="0"/>
          <a:chOff x="0" y="0"/>
          <a:chExt cx="0" cy="0"/>
        </a:xfrm>
      </p:grpSpPr>
      <p:grpSp>
        <p:nvGrpSpPr>
          <p:cNvPr id="2" name="组合 1"/>
          <p:cNvGrpSpPr/>
          <p:nvPr/>
        </p:nvGrpSpPr>
        <p:grpSpPr>
          <a:xfrm rot="13450455">
            <a:off x="8278708" y="5341988"/>
            <a:ext cx="496115" cy="1681192"/>
            <a:chOff x="11762339" y="3746221"/>
            <a:chExt cx="406107" cy="1155987"/>
          </a:xfrm>
        </p:grpSpPr>
        <p:sp>
          <p:nvSpPr>
            <p:cNvPr id="3" name="Freeform 16"/>
            <p:cNvSpPr>
              <a:spLocks/>
            </p:cNvSpPr>
            <p:nvPr userDrawn="1"/>
          </p:nvSpPr>
          <p:spPr bwMode="auto">
            <a:xfrm flipV="1">
              <a:off x="11767353" y="3746221"/>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4" name="Freeform 30"/>
            <p:cNvSpPr>
              <a:spLocks/>
            </p:cNvSpPr>
            <p:nvPr userDrawn="1"/>
          </p:nvSpPr>
          <p:spPr bwMode="auto">
            <a:xfrm rot="15296182">
              <a:off x="11830602" y="4196908"/>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5" name="Freeform 12"/>
            <p:cNvSpPr>
              <a:spLocks/>
            </p:cNvSpPr>
            <p:nvPr userDrawn="1"/>
          </p:nvSpPr>
          <p:spPr bwMode="auto">
            <a:xfrm rot="7160246">
              <a:off x="11692179" y="4425941"/>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grpSp>
      <p:grpSp>
        <p:nvGrpSpPr>
          <p:cNvPr id="6" name="组合 5"/>
          <p:cNvGrpSpPr/>
          <p:nvPr/>
        </p:nvGrpSpPr>
        <p:grpSpPr>
          <a:xfrm rot="2731254">
            <a:off x="296890" y="38826"/>
            <a:ext cx="566183" cy="1208734"/>
            <a:chOff x="4454660" y="3810474"/>
            <a:chExt cx="406107" cy="1155987"/>
          </a:xfrm>
        </p:grpSpPr>
        <p:sp>
          <p:nvSpPr>
            <p:cNvPr id="7" name="Freeform 16"/>
            <p:cNvSpPr>
              <a:spLocks/>
            </p:cNvSpPr>
            <p:nvPr userDrawn="1"/>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8" name="Freeform 30"/>
            <p:cNvSpPr>
              <a:spLocks/>
            </p:cNvSpPr>
            <p:nvPr userDrawn="1"/>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9" name="Freeform 12"/>
            <p:cNvSpPr>
              <a:spLocks/>
            </p:cNvSpPr>
            <p:nvPr userDrawn="1"/>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grpSp>
      <p:grpSp>
        <p:nvGrpSpPr>
          <p:cNvPr id="10" name="组合 9"/>
          <p:cNvGrpSpPr/>
          <p:nvPr/>
        </p:nvGrpSpPr>
        <p:grpSpPr>
          <a:xfrm rot="23880000" flipV="1">
            <a:off x="122842" y="1301"/>
            <a:ext cx="159482" cy="605292"/>
            <a:chOff x="4454660" y="3810474"/>
            <a:chExt cx="406107" cy="1155987"/>
          </a:xfrm>
        </p:grpSpPr>
        <p:sp>
          <p:nvSpPr>
            <p:cNvPr id="11" name="Freeform 16"/>
            <p:cNvSpPr>
              <a:spLocks/>
            </p:cNvSpPr>
            <p:nvPr userDrawn="1"/>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12" name="Freeform 30"/>
            <p:cNvSpPr>
              <a:spLocks/>
            </p:cNvSpPr>
            <p:nvPr userDrawn="1"/>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13" name="Freeform 12"/>
            <p:cNvSpPr>
              <a:spLocks/>
            </p:cNvSpPr>
            <p:nvPr userDrawn="1"/>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grpSp>
      <p:grpSp>
        <p:nvGrpSpPr>
          <p:cNvPr id="14" name="组合 13"/>
          <p:cNvGrpSpPr/>
          <p:nvPr/>
        </p:nvGrpSpPr>
        <p:grpSpPr>
          <a:xfrm rot="23880000" flipV="1">
            <a:off x="8799297" y="6251410"/>
            <a:ext cx="159482" cy="605292"/>
            <a:chOff x="4454660" y="3810474"/>
            <a:chExt cx="406107" cy="1155987"/>
          </a:xfrm>
        </p:grpSpPr>
        <p:sp>
          <p:nvSpPr>
            <p:cNvPr id="15" name="Freeform 16"/>
            <p:cNvSpPr>
              <a:spLocks/>
            </p:cNvSpPr>
            <p:nvPr userDrawn="1"/>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16" name="Freeform 30"/>
            <p:cNvSpPr>
              <a:spLocks/>
            </p:cNvSpPr>
            <p:nvPr userDrawn="1"/>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17" name="Freeform 12"/>
            <p:cNvSpPr>
              <a:spLocks/>
            </p:cNvSpPr>
            <p:nvPr userDrawn="1"/>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349253145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1.pn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9218" name="标题占位符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9219" name="文本占位符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smtClean="0">
                <a:solidFill>
                  <a:schemeClr val="tx1">
                    <a:tint val="75000"/>
                  </a:schemeClr>
                </a:solidFill>
                <a:latin typeface="Arial" pitchFamily="34" charset="0"/>
                <a:ea typeface="宋体" pitchFamily="2" charset="-122"/>
              </a:defRPr>
            </a:lvl1pPr>
          </a:lstStyle>
          <a:p>
            <a:fld id="{1230EB78-FD3C-45D2-8176-057131C1B7D5}" type="datetimeFigureOut">
              <a:rPr lang="zh-CN" altLang="en-US" smtClean="0"/>
              <a:pPr/>
              <a:t>2020/3/31</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ea typeface="宋体" pitchFamily="2" charset="-122"/>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smtClean="0">
                <a:solidFill>
                  <a:schemeClr val="tx1">
                    <a:tint val="75000"/>
                  </a:schemeClr>
                </a:solidFill>
                <a:latin typeface="Arial" pitchFamily="34" charset="0"/>
                <a:ea typeface="宋体" pitchFamily="2" charset="-122"/>
              </a:defRPr>
            </a:lvl1pPr>
          </a:lstStyle>
          <a:p>
            <a:fld id="{47220B3E-0B70-4192-BF79-208596B0B384}" type="slidenum">
              <a:rPr lang="zh-CN" altLang="en-US" smtClean="0"/>
              <a:pPr/>
              <a:t>‹#›</a:t>
            </a:fld>
            <a:endParaRPr lang="zh-CN" altLang="en-US"/>
          </a:p>
        </p:txBody>
      </p:sp>
      <p:pic>
        <p:nvPicPr>
          <p:cNvPr id="9223" name="Picture 2"/>
          <p:cNvPicPr>
            <a:picLocks noChangeAspect="1" noChangeArrowheads="1"/>
          </p:cNvPicPr>
          <p:nvPr/>
        </p:nvPicPr>
        <p:blipFill>
          <a:blip r:embed="rId16" cstate="print"/>
          <a:srcRect/>
          <a:stretch>
            <a:fillRect/>
          </a:stretch>
        </p:blipFill>
        <p:spPr bwMode="auto">
          <a:xfrm>
            <a:off x="0" y="0"/>
            <a:ext cx="9144000" cy="6858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Times New Roman" pitchFamily="18" charset="0"/>
          <a:ea typeface="楷体" pitchFamily="49" charset="-122"/>
        </a:defRPr>
      </a:lvl2pPr>
      <a:lvl3pPr algn="ctr" rtl="0" eaLnBrk="1" fontAlgn="base" hangingPunct="1">
        <a:spcBef>
          <a:spcPct val="0"/>
        </a:spcBef>
        <a:spcAft>
          <a:spcPct val="0"/>
        </a:spcAft>
        <a:defRPr sz="4400">
          <a:solidFill>
            <a:schemeClr val="tx1"/>
          </a:solidFill>
          <a:latin typeface="Times New Roman" pitchFamily="18" charset="0"/>
          <a:ea typeface="楷体" pitchFamily="49" charset="-122"/>
        </a:defRPr>
      </a:lvl3pPr>
      <a:lvl4pPr algn="ctr" rtl="0" eaLnBrk="1" fontAlgn="base" hangingPunct="1">
        <a:spcBef>
          <a:spcPct val="0"/>
        </a:spcBef>
        <a:spcAft>
          <a:spcPct val="0"/>
        </a:spcAft>
        <a:defRPr sz="4400">
          <a:solidFill>
            <a:schemeClr val="tx1"/>
          </a:solidFill>
          <a:latin typeface="Times New Roman" pitchFamily="18" charset="0"/>
          <a:ea typeface="楷体" pitchFamily="49" charset="-122"/>
        </a:defRPr>
      </a:lvl4pPr>
      <a:lvl5pPr algn="ctr" rtl="0" eaLnBrk="1" fontAlgn="base" hangingPunct="1">
        <a:spcBef>
          <a:spcPct val="0"/>
        </a:spcBef>
        <a:spcAft>
          <a:spcPct val="0"/>
        </a:spcAft>
        <a:defRPr sz="4400">
          <a:solidFill>
            <a:schemeClr val="tx1"/>
          </a:solidFill>
          <a:latin typeface="Times New Roman" pitchFamily="18" charset="0"/>
          <a:ea typeface="楷体" pitchFamily="49" charset="-122"/>
        </a:defRPr>
      </a:lvl5pPr>
      <a:lvl6pPr marL="457200" algn="ctr" rtl="0" eaLnBrk="1" fontAlgn="base" hangingPunct="1">
        <a:spcBef>
          <a:spcPct val="0"/>
        </a:spcBef>
        <a:spcAft>
          <a:spcPct val="0"/>
        </a:spcAft>
        <a:defRPr sz="4400">
          <a:solidFill>
            <a:schemeClr val="tx1"/>
          </a:solidFill>
          <a:latin typeface="Times New Roman" pitchFamily="18" charset="0"/>
          <a:ea typeface="楷体" pitchFamily="49" charset="-122"/>
        </a:defRPr>
      </a:lvl6pPr>
      <a:lvl7pPr marL="914400" algn="ctr" rtl="0" eaLnBrk="1" fontAlgn="base" hangingPunct="1">
        <a:spcBef>
          <a:spcPct val="0"/>
        </a:spcBef>
        <a:spcAft>
          <a:spcPct val="0"/>
        </a:spcAft>
        <a:defRPr sz="4400">
          <a:solidFill>
            <a:schemeClr val="tx1"/>
          </a:solidFill>
          <a:latin typeface="Times New Roman" pitchFamily="18" charset="0"/>
          <a:ea typeface="楷体" pitchFamily="49" charset="-122"/>
        </a:defRPr>
      </a:lvl7pPr>
      <a:lvl8pPr marL="1371600" algn="ctr" rtl="0" eaLnBrk="1" fontAlgn="base" hangingPunct="1">
        <a:spcBef>
          <a:spcPct val="0"/>
        </a:spcBef>
        <a:spcAft>
          <a:spcPct val="0"/>
        </a:spcAft>
        <a:defRPr sz="4400">
          <a:solidFill>
            <a:schemeClr val="tx1"/>
          </a:solidFill>
          <a:latin typeface="Times New Roman" pitchFamily="18" charset="0"/>
          <a:ea typeface="楷体" pitchFamily="49" charset="-122"/>
        </a:defRPr>
      </a:lvl8pPr>
      <a:lvl9pPr marL="1828800" algn="ctr" rtl="0" eaLnBrk="1" fontAlgn="base" hangingPunct="1">
        <a:spcBef>
          <a:spcPct val="0"/>
        </a:spcBef>
        <a:spcAft>
          <a:spcPct val="0"/>
        </a:spcAft>
        <a:defRPr sz="4400">
          <a:solidFill>
            <a:schemeClr val="tx1"/>
          </a:solidFill>
          <a:latin typeface="Times New Roman" pitchFamily="18" charset="0"/>
          <a:ea typeface="楷体" pitchFamily="49" charset="-122"/>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7"/>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30EB78-FD3C-45D2-8176-057131C1B7D5}" type="datetimeFigureOut">
              <a:rPr lang="zh-CN" altLang="en-US" smtClean="0"/>
              <a:pPr/>
              <a:t>2020/3/31</a:t>
            </a:fld>
            <a:endParaRPr lang="zh-CN" altLang="en-US"/>
          </a:p>
        </p:txBody>
      </p:sp>
      <p:sp>
        <p:nvSpPr>
          <p:cNvPr id="5" name="页脚占位符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220B3E-0B70-4192-BF79-208596B0B384}" type="slidenum">
              <a:rPr lang="zh-CN" altLang="en-US" smtClean="0"/>
              <a:pPr/>
              <a:t>‹#›</a:t>
            </a:fld>
            <a:endParaRPr lang="zh-CN" altLang="en-US"/>
          </a:p>
        </p:txBody>
      </p:sp>
      <p:pic>
        <p:nvPicPr>
          <p:cNvPr id="7" name="Picture 2"/>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文本框 1"/>
          <p:cNvSpPr txBox="1">
            <a:spLocks noChangeArrowheads="1"/>
          </p:cNvSpPr>
          <p:nvPr/>
        </p:nvSpPr>
        <p:spPr bwMode="auto">
          <a:xfrm>
            <a:off x="495527" y="2307771"/>
            <a:ext cx="8648473" cy="769441"/>
          </a:xfrm>
          <a:prstGeom prst="rect">
            <a:avLst/>
          </a:prstGeom>
          <a:noFill/>
          <a:ln w="9525">
            <a:noFill/>
            <a:miter lim="800000"/>
            <a:headEnd/>
            <a:tailEnd/>
          </a:ln>
        </p:spPr>
        <p:txBody>
          <a:bodyPr wrap="square">
            <a:spAutoFit/>
          </a:bodyPr>
          <a:lstStyle/>
          <a:p>
            <a:pPr eaLnBrk="1" hangingPunct="1">
              <a:buFont typeface="Arial" charset="0"/>
              <a:buNone/>
            </a:pPr>
            <a:r>
              <a:rPr lang="zh-CN" altLang="en-US" sz="4400" b="1" dirty="0">
                <a:solidFill>
                  <a:srgbClr val="FF0000"/>
                </a:solidFill>
                <a:latin typeface="楷体" pitchFamily="49" charset="-122"/>
                <a:ea typeface="楷体" pitchFamily="49" charset="-122"/>
              </a:rPr>
              <a:t>第十</a:t>
            </a:r>
            <a:r>
              <a:rPr lang="zh-CN" altLang="en-US" sz="4400" b="1" dirty="0" smtClean="0">
                <a:solidFill>
                  <a:srgbClr val="FF0000"/>
                </a:solidFill>
                <a:latin typeface="楷体" pitchFamily="49" charset="-122"/>
                <a:ea typeface="楷体" pitchFamily="49" charset="-122"/>
              </a:rPr>
              <a:t>章 流体</a:t>
            </a:r>
            <a:r>
              <a:rPr lang="zh-CN" altLang="en-US" sz="4400" b="1" dirty="0">
                <a:solidFill>
                  <a:srgbClr val="FF0000"/>
                </a:solidFill>
                <a:latin typeface="楷体" pitchFamily="49" charset="-122"/>
                <a:ea typeface="楷体" pitchFamily="49" charset="-122"/>
              </a:rPr>
              <a:t>的力</a:t>
            </a:r>
            <a:r>
              <a:rPr lang="zh-CN" altLang="en-US" sz="4400" b="1" dirty="0" smtClean="0">
                <a:solidFill>
                  <a:srgbClr val="FF0000"/>
                </a:solidFill>
                <a:latin typeface="楷体" pitchFamily="49" charset="-122"/>
                <a:ea typeface="楷体" pitchFamily="49" charset="-122"/>
              </a:rPr>
              <a:t>现象 复习</a:t>
            </a:r>
            <a:r>
              <a:rPr lang="zh-CN" altLang="en-US" sz="4400" b="1" dirty="0">
                <a:solidFill>
                  <a:srgbClr val="FF0000"/>
                </a:solidFill>
                <a:latin typeface="楷体" pitchFamily="49" charset="-122"/>
                <a:ea typeface="楷体" pitchFamily="49" charset="-122"/>
              </a:rPr>
              <a:t>课件</a:t>
            </a:r>
          </a:p>
        </p:txBody>
      </p:sp>
    </p:spTree>
    <p:extLst>
      <p:ext uri="{BB962C8B-B14F-4D97-AF65-F5344CB8AC3E}">
        <p14:creationId xmlns:p14="http://schemas.microsoft.com/office/powerpoint/2010/main" val="42408969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图片 1"/>
          <p:cNvPicPr>
            <a:picLocks noChangeAspect="1"/>
          </p:cNvPicPr>
          <p:nvPr/>
        </p:nvPicPr>
        <p:blipFill>
          <a:blip r:embed="rId3" cstate="print"/>
          <a:srcRect/>
          <a:stretch>
            <a:fillRect/>
          </a:stretch>
        </p:blipFill>
        <p:spPr bwMode="auto">
          <a:xfrm>
            <a:off x="825500" y="1171575"/>
            <a:ext cx="7515225" cy="4514850"/>
          </a:xfrm>
          <a:prstGeom prst="rect">
            <a:avLst/>
          </a:prstGeom>
          <a:noFill/>
          <a:ln w="9525">
            <a:noFill/>
            <a:miter lim="800000"/>
            <a:headEnd/>
            <a:tailEnd/>
          </a:ln>
        </p:spPr>
      </p:pic>
    </p:spTree>
    <p:extLst>
      <p:ext uri="{BB962C8B-B14F-4D97-AF65-F5344CB8AC3E}">
        <p14:creationId xmlns:p14="http://schemas.microsoft.com/office/powerpoint/2010/main" val="6224703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22" name="图片 1"/>
          <p:cNvPicPr>
            <a:picLocks noChangeAspect="1"/>
          </p:cNvPicPr>
          <p:nvPr/>
        </p:nvPicPr>
        <p:blipFill>
          <a:blip r:embed="rId3" cstate="print"/>
          <a:srcRect/>
          <a:stretch>
            <a:fillRect/>
          </a:stretch>
        </p:blipFill>
        <p:spPr bwMode="auto">
          <a:xfrm>
            <a:off x="688975" y="1055688"/>
            <a:ext cx="7656513" cy="4637087"/>
          </a:xfrm>
          <a:prstGeom prst="rect">
            <a:avLst/>
          </a:prstGeom>
          <a:noFill/>
          <a:ln w="9525">
            <a:noFill/>
            <a:miter lim="800000"/>
            <a:headEnd/>
            <a:tailEnd/>
          </a:ln>
        </p:spPr>
      </p:pic>
    </p:spTree>
    <p:extLst>
      <p:ext uri="{BB962C8B-B14F-4D97-AF65-F5344CB8AC3E}">
        <p14:creationId xmlns:p14="http://schemas.microsoft.com/office/powerpoint/2010/main" val="16872228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矩形 5"/>
          <p:cNvSpPr/>
          <p:nvPr/>
        </p:nvSpPr>
        <p:spPr>
          <a:xfrm>
            <a:off x="427263" y="1727200"/>
            <a:ext cx="7758793" cy="2677656"/>
          </a:xfrm>
          <a:prstGeom prst="rect">
            <a:avLst/>
          </a:prstGeom>
        </p:spPr>
        <p:txBody>
          <a:bodyPr wrap="square">
            <a:spAutoFit/>
          </a:bodyPr>
          <a:lstStyle/>
          <a:p>
            <a:r>
              <a:rPr lang="zh-CN" altLang="en-US" sz="2800" dirty="0" smtClean="0"/>
              <a:t>热点一、在</a:t>
            </a:r>
            <a:r>
              <a:rPr lang="zh-CN" altLang="en-US" sz="2800" dirty="0"/>
              <a:t>流体中运动</a:t>
            </a:r>
          </a:p>
          <a:p>
            <a:r>
              <a:rPr lang="en-US" altLang="zh-CN" sz="2800" dirty="0"/>
              <a:t>1.</a:t>
            </a:r>
            <a:r>
              <a:rPr lang="zh-CN" altLang="en-US" sz="2800" dirty="0"/>
              <a:t>如图，一名钓鱼爱好者在</a:t>
            </a:r>
            <a:r>
              <a:rPr lang="zh-CN" altLang="en-US" sz="2800" dirty="0" smtClean="0"/>
              <a:t>太阳伞</a:t>
            </a:r>
            <a:r>
              <a:rPr lang="zh-CN" altLang="en-US" sz="2800" dirty="0"/>
              <a:t>下钓鱼。如果此时</a:t>
            </a:r>
            <a:r>
              <a:rPr lang="zh-CN" altLang="en-US" sz="2800" dirty="0" smtClean="0"/>
              <a:t>一阵大风</a:t>
            </a:r>
            <a:r>
              <a:rPr lang="zh-CN" altLang="en-US" sz="2800" dirty="0"/>
              <a:t>平行吹来，则伞上表面受到的气体压强</a:t>
            </a:r>
            <a:r>
              <a:rPr lang="zh-CN" altLang="en-US" sz="2800" dirty="0" smtClean="0"/>
              <a:t>将（   小于   ）（</a:t>
            </a:r>
            <a:r>
              <a:rPr lang="zh-CN" altLang="en-US" sz="2800" dirty="0"/>
              <a:t>选填“大于”“等于”或</a:t>
            </a:r>
            <a:r>
              <a:rPr lang="zh-CN" altLang="en-US" sz="2800" dirty="0" smtClean="0"/>
              <a:t>“小于”</a:t>
            </a:r>
            <a:r>
              <a:rPr lang="zh-CN" altLang="en-US" sz="2800" dirty="0"/>
              <a:t>）下表面受到的气体压强，伞面可能会变形损坏。</a:t>
            </a:r>
          </a:p>
        </p:txBody>
      </p:sp>
      <p:sp>
        <p:nvSpPr>
          <p:cNvPr id="15" name="TextBox 14"/>
          <p:cNvSpPr txBox="1">
            <a:spLocks noChangeArrowheads="1"/>
          </p:cNvSpPr>
          <p:nvPr/>
        </p:nvSpPr>
        <p:spPr bwMode="auto">
          <a:xfrm>
            <a:off x="2189965" y="3109299"/>
            <a:ext cx="855075" cy="338137"/>
          </a:xfrm>
          <a:prstGeom prst="rect">
            <a:avLst/>
          </a:prstGeom>
          <a:solidFill>
            <a:schemeClr val="bg1"/>
          </a:solidFill>
          <a:ln w="9525">
            <a:noFill/>
            <a:miter lim="800000"/>
            <a:headEnd/>
            <a:tailEnd/>
          </a:ln>
        </p:spPr>
        <p:txBody>
          <a:bodyPr wrap="square">
            <a:spAutoFit/>
          </a:bodyPr>
          <a:lstStyle/>
          <a:p>
            <a:pPr eaLnBrk="1" hangingPunct="1"/>
            <a:endParaRPr lang="zh-CN" altLang="en-US" sz="1600"/>
          </a:p>
        </p:txBody>
      </p:sp>
      <p:sp>
        <p:nvSpPr>
          <p:cNvPr id="5" name="矩形 4"/>
          <p:cNvSpPr/>
          <p:nvPr/>
        </p:nvSpPr>
        <p:spPr>
          <a:xfrm>
            <a:off x="1838520" y="464457"/>
            <a:ext cx="4358886" cy="923330"/>
          </a:xfrm>
          <a:prstGeom prst="rect">
            <a:avLst/>
          </a:prstGeom>
          <a:noFill/>
        </p:spPr>
        <p:txBody>
          <a:bodyPr wrap="none" lIns="91440" tIns="45720" rIns="91440" bIns="45720">
            <a:spAutoFit/>
          </a:bodyPr>
          <a:lstStyle/>
          <a:p>
            <a:pPr algn="ctr"/>
            <a:r>
              <a:rPr lang="zh-CN" alt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本章热点专练</a:t>
            </a:r>
            <a:endParaRPr lang="zh-CN" alt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pic>
        <p:nvPicPr>
          <p:cNvPr id="6149" name="Picture 5"/>
          <p:cNvPicPr>
            <a:picLocks noChangeAspect="1" noChangeArrowheads="1"/>
          </p:cNvPicPr>
          <p:nvPr/>
        </p:nvPicPr>
        <p:blipFill>
          <a:blip r:embed="rId3" cstate="print"/>
          <a:srcRect/>
          <a:stretch>
            <a:fillRect/>
          </a:stretch>
        </p:blipFill>
        <p:spPr bwMode="auto">
          <a:xfrm>
            <a:off x="5762365" y="4404856"/>
            <a:ext cx="2740285" cy="2218326"/>
          </a:xfrm>
          <a:prstGeom prst="rect">
            <a:avLst/>
          </a:prstGeom>
          <a:noFill/>
          <a:ln w="9525">
            <a:noFill/>
            <a:miter lim="800000"/>
            <a:headEnd/>
            <a:tailEnd/>
          </a:ln>
        </p:spPr>
      </p:pic>
    </p:spTree>
    <p:extLst>
      <p:ext uri="{BB962C8B-B14F-4D97-AF65-F5344CB8AC3E}">
        <p14:creationId xmlns:p14="http://schemas.microsoft.com/office/powerpoint/2010/main" val="7062098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2000"/>
                                        <p:tgtEl>
                                          <p:spTgt spid="15"/>
                                        </p:tgtEl>
                                      </p:cBhvr>
                                    </p:animEffect>
                                    <p:set>
                                      <p:cBhvr>
                                        <p:cTn id="7" dur="1" fill="hold">
                                          <p:stCondLst>
                                            <p:cond delay="19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矩形 8"/>
          <p:cNvSpPr/>
          <p:nvPr/>
        </p:nvSpPr>
        <p:spPr>
          <a:xfrm>
            <a:off x="592110" y="3781421"/>
            <a:ext cx="5089161" cy="1938992"/>
          </a:xfrm>
          <a:prstGeom prst="rect">
            <a:avLst/>
          </a:prstGeom>
        </p:spPr>
        <p:txBody>
          <a:bodyPr wrap="square">
            <a:spAutoFit/>
          </a:bodyPr>
          <a:lstStyle/>
          <a:p>
            <a:r>
              <a:rPr lang="zh-CN" altLang="en-US" sz="2400" dirty="0" smtClean="0"/>
              <a:t>       点拨</a:t>
            </a:r>
            <a:r>
              <a:rPr lang="zh-CN" altLang="en-US" sz="2400" dirty="0"/>
              <a:t>：现往</a:t>
            </a:r>
            <a:r>
              <a:rPr lang="en-US" altLang="zh-CN" sz="2400" dirty="0"/>
              <a:t>B</a:t>
            </a:r>
            <a:r>
              <a:rPr lang="zh-CN" altLang="en-US" sz="2400" dirty="0"/>
              <a:t>管中吹气，</a:t>
            </a:r>
            <a:r>
              <a:rPr lang="en-US" altLang="zh-CN" sz="2400" dirty="0"/>
              <a:t>A</a:t>
            </a:r>
            <a:r>
              <a:rPr lang="zh-CN" altLang="en-US" sz="2400" dirty="0"/>
              <a:t>管上方的空气流速变大，压强变小，杯下方的压强不变，杯中的水在外界大气压作用下被压入</a:t>
            </a:r>
            <a:r>
              <a:rPr lang="en-US" altLang="zh-CN" sz="2400" dirty="0"/>
              <a:t>A</a:t>
            </a:r>
            <a:r>
              <a:rPr lang="zh-CN" altLang="en-US" sz="2400" dirty="0"/>
              <a:t>管，所以</a:t>
            </a:r>
            <a:r>
              <a:rPr lang="en-US" altLang="zh-CN" sz="2400" dirty="0"/>
              <a:t>A</a:t>
            </a:r>
            <a:r>
              <a:rPr lang="zh-CN" altLang="en-US" sz="2400" dirty="0"/>
              <a:t>管中的水上升。</a:t>
            </a:r>
          </a:p>
        </p:txBody>
      </p:sp>
      <p:sp>
        <p:nvSpPr>
          <p:cNvPr id="8" name="矩形 7"/>
          <p:cNvSpPr/>
          <p:nvPr/>
        </p:nvSpPr>
        <p:spPr>
          <a:xfrm>
            <a:off x="592110" y="797511"/>
            <a:ext cx="8011886" cy="1938992"/>
          </a:xfrm>
          <a:prstGeom prst="rect">
            <a:avLst/>
          </a:prstGeom>
        </p:spPr>
        <p:txBody>
          <a:bodyPr wrap="square">
            <a:spAutoFit/>
          </a:bodyPr>
          <a:lstStyle/>
          <a:p>
            <a:r>
              <a:rPr lang="en-US" altLang="zh-CN" sz="2400" dirty="0" smtClean="0"/>
              <a:t>2</a:t>
            </a:r>
            <a:r>
              <a:rPr lang="en-US" altLang="zh-CN" sz="2400" dirty="0"/>
              <a:t>.</a:t>
            </a:r>
            <a:r>
              <a:rPr lang="zh-CN" altLang="en-US" sz="2400" dirty="0"/>
              <a:t>如图，把长</a:t>
            </a:r>
            <a:r>
              <a:rPr lang="en-US" altLang="zh-CN" sz="2400" dirty="0"/>
              <a:t>10cm</a:t>
            </a:r>
            <a:r>
              <a:rPr lang="zh-CN" altLang="en-US" sz="2400" dirty="0"/>
              <a:t>左右的饮料</a:t>
            </a:r>
            <a:r>
              <a:rPr lang="zh-CN" altLang="en-US" sz="2400" dirty="0" smtClean="0"/>
              <a:t>吸管</a:t>
            </a:r>
            <a:r>
              <a:rPr lang="en-US" altLang="zh-CN" sz="2400" dirty="0" smtClean="0"/>
              <a:t>A</a:t>
            </a:r>
            <a:r>
              <a:rPr lang="zh-CN" altLang="en-US" sz="2400" dirty="0"/>
              <a:t>插在盛水的杯子中，另一根</a:t>
            </a:r>
            <a:r>
              <a:rPr lang="zh-CN" altLang="en-US" sz="2400" dirty="0" smtClean="0"/>
              <a:t>吸管</a:t>
            </a:r>
            <a:r>
              <a:rPr lang="en-US" altLang="zh-CN" sz="2400" dirty="0" smtClean="0"/>
              <a:t>B</a:t>
            </a:r>
            <a:r>
              <a:rPr lang="zh-CN" altLang="en-US" sz="2400" dirty="0"/>
              <a:t>的管口贴靠在</a:t>
            </a:r>
            <a:r>
              <a:rPr lang="en-US" altLang="zh-CN" sz="2400" dirty="0"/>
              <a:t>A</a:t>
            </a:r>
            <a:r>
              <a:rPr lang="zh-CN" altLang="en-US" sz="2400" dirty="0"/>
              <a:t>管的上端，现往</a:t>
            </a:r>
            <a:r>
              <a:rPr lang="en-US" altLang="zh-CN" sz="2400" dirty="0"/>
              <a:t>B</a:t>
            </a:r>
            <a:r>
              <a:rPr lang="zh-CN" altLang="en-US" sz="2400" dirty="0"/>
              <a:t>管中吹气，由于气流影响，</a:t>
            </a:r>
            <a:r>
              <a:rPr lang="en-US" altLang="zh-CN" sz="2400" dirty="0"/>
              <a:t>A</a:t>
            </a:r>
            <a:r>
              <a:rPr lang="zh-CN" altLang="en-US" sz="2400" dirty="0"/>
              <a:t>管上端</a:t>
            </a:r>
            <a:r>
              <a:rPr lang="zh-CN" altLang="en-US" sz="2400" dirty="0" smtClean="0"/>
              <a:t>压强（  变小    ）（</a:t>
            </a:r>
            <a:r>
              <a:rPr lang="zh-CN" altLang="en-US" sz="2400" dirty="0"/>
              <a:t>选填“变大”或“变小”），</a:t>
            </a:r>
            <a:r>
              <a:rPr lang="en-US" altLang="zh-CN" sz="2400" dirty="0"/>
              <a:t>A</a:t>
            </a:r>
            <a:r>
              <a:rPr lang="zh-CN" altLang="en-US" sz="2400" dirty="0"/>
              <a:t>管中的</a:t>
            </a:r>
            <a:r>
              <a:rPr lang="zh-CN" altLang="en-US" sz="2400" dirty="0" smtClean="0"/>
              <a:t>水面（ 上升   ）（</a:t>
            </a:r>
            <a:r>
              <a:rPr lang="zh-CN" altLang="en-US" sz="2400" dirty="0"/>
              <a:t>选填“上升”或“下降”）</a:t>
            </a:r>
            <a:r>
              <a:rPr lang="zh-CN" altLang="en-US" sz="2400" dirty="0" smtClean="0"/>
              <a:t>。</a:t>
            </a:r>
            <a:endParaRPr lang="zh-CN" altLang="en-US" sz="2400" dirty="0"/>
          </a:p>
        </p:txBody>
      </p:sp>
      <p:sp>
        <p:nvSpPr>
          <p:cNvPr id="15" name="TextBox 14"/>
          <p:cNvSpPr txBox="1">
            <a:spLocks noChangeArrowheads="1"/>
          </p:cNvSpPr>
          <p:nvPr/>
        </p:nvSpPr>
        <p:spPr bwMode="auto">
          <a:xfrm>
            <a:off x="4867274" y="1569790"/>
            <a:ext cx="813997" cy="338137"/>
          </a:xfrm>
          <a:prstGeom prst="rect">
            <a:avLst/>
          </a:prstGeom>
          <a:solidFill>
            <a:schemeClr val="bg1"/>
          </a:solidFill>
          <a:ln w="9525">
            <a:noFill/>
            <a:miter lim="800000"/>
            <a:headEnd/>
            <a:tailEnd/>
          </a:ln>
        </p:spPr>
        <p:txBody>
          <a:bodyPr wrap="square">
            <a:spAutoFit/>
          </a:bodyPr>
          <a:lstStyle/>
          <a:p>
            <a:pPr eaLnBrk="1" hangingPunct="1"/>
            <a:endParaRPr lang="zh-CN" altLang="en-US" sz="1600"/>
          </a:p>
        </p:txBody>
      </p:sp>
      <p:sp>
        <p:nvSpPr>
          <p:cNvPr id="3" name="TextBox 14"/>
          <p:cNvSpPr txBox="1">
            <a:spLocks noChangeArrowheads="1"/>
          </p:cNvSpPr>
          <p:nvPr/>
        </p:nvSpPr>
        <p:spPr bwMode="auto">
          <a:xfrm>
            <a:off x="4867274" y="1934561"/>
            <a:ext cx="944354" cy="338554"/>
          </a:xfrm>
          <a:prstGeom prst="rect">
            <a:avLst/>
          </a:prstGeom>
          <a:solidFill>
            <a:schemeClr val="bg1"/>
          </a:solidFill>
          <a:ln w="9525">
            <a:noFill/>
            <a:miter lim="800000"/>
            <a:headEnd/>
            <a:tailEnd/>
          </a:ln>
        </p:spPr>
        <p:txBody>
          <a:bodyPr wrap="square">
            <a:spAutoFit/>
          </a:bodyPr>
          <a:lstStyle/>
          <a:p>
            <a:pPr eaLnBrk="1" hangingPunct="1"/>
            <a:endParaRPr lang="zh-CN" altLang="en-US" sz="1600"/>
          </a:p>
        </p:txBody>
      </p:sp>
      <p:sp>
        <p:nvSpPr>
          <p:cNvPr id="6" name="TextBox 14"/>
          <p:cNvSpPr txBox="1">
            <a:spLocks noChangeArrowheads="1"/>
          </p:cNvSpPr>
          <p:nvPr/>
        </p:nvSpPr>
        <p:spPr bwMode="auto">
          <a:xfrm>
            <a:off x="592110" y="3567659"/>
            <a:ext cx="5000822" cy="2412000"/>
          </a:xfrm>
          <a:prstGeom prst="rect">
            <a:avLst/>
          </a:prstGeom>
          <a:solidFill>
            <a:schemeClr val="bg1"/>
          </a:solidFill>
          <a:ln w="9525">
            <a:noFill/>
            <a:miter lim="800000"/>
            <a:headEnd/>
            <a:tailEnd/>
          </a:ln>
        </p:spPr>
        <p:txBody>
          <a:bodyPr wrap="square">
            <a:spAutoFit/>
          </a:bodyPr>
          <a:lstStyle/>
          <a:p>
            <a:pPr eaLnBrk="1" hangingPunct="1"/>
            <a:endParaRPr lang="zh-CN" altLang="en-US" sz="1600"/>
          </a:p>
        </p:txBody>
      </p:sp>
      <p:pic>
        <p:nvPicPr>
          <p:cNvPr id="7176" name="Picture 8"/>
          <p:cNvPicPr>
            <a:picLocks noChangeAspect="1" noChangeArrowheads="1"/>
          </p:cNvPicPr>
          <p:nvPr/>
        </p:nvPicPr>
        <p:blipFill>
          <a:blip r:embed="rId3" cstate="print"/>
          <a:srcRect/>
          <a:stretch>
            <a:fillRect/>
          </a:stretch>
        </p:blipFill>
        <p:spPr bwMode="auto">
          <a:xfrm>
            <a:off x="6205892" y="3567659"/>
            <a:ext cx="2676851" cy="2391320"/>
          </a:xfrm>
          <a:prstGeom prst="rect">
            <a:avLst/>
          </a:prstGeom>
          <a:noFill/>
          <a:ln w="9525">
            <a:noFill/>
            <a:miter lim="800000"/>
            <a:headEnd/>
            <a:tailEnd/>
          </a:ln>
        </p:spPr>
      </p:pic>
    </p:spTree>
    <p:extLst>
      <p:ext uri="{BB962C8B-B14F-4D97-AF65-F5344CB8AC3E}">
        <p14:creationId xmlns:p14="http://schemas.microsoft.com/office/powerpoint/2010/main" val="42575568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2000"/>
                                        <p:tgtEl>
                                          <p:spTgt spid="15"/>
                                        </p:tgtEl>
                                      </p:cBhvr>
                                    </p:animEffect>
                                    <p:set>
                                      <p:cBhvr>
                                        <p:cTn id="7" dur="1" fill="hold">
                                          <p:stCondLst>
                                            <p:cond delay="1999"/>
                                          </p:stCondLst>
                                        </p:cTn>
                                        <p:tgtEl>
                                          <p:spTgt spid="15"/>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grpId="0" nodeType="clickEffect">
                                  <p:stCondLst>
                                    <p:cond delay="0"/>
                                  </p:stCondLst>
                                  <p:childTnLst>
                                    <p:animEffect transition="out" filter="fade">
                                      <p:cBhvr>
                                        <p:cTn id="11" dur="2000"/>
                                        <p:tgtEl>
                                          <p:spTgt spid="3"/>
                                        </p:tgtEl>
                                      </p:cBhvr>
                                    </p:animEffect>
                                    <p:set>
                                      <p:cBhvr>
                                        <p:cTn id="12" dur="1" fill="hold">
                                          <p:stCondLst>
                                            <p:cond delay="1999"/>
                                          </p:stCondLst>
                                        </p:cTn>
                                        <p:tgtEl>
                                          <p:spTgt spid="3"/>
                                        </p:tgtEl>
                                        <p:attrNameLst>
                                          <p:attrName>style.visibility</p:attrName>
                                        </p:attrNameLst>
                                      </p:cBhvr>
                                      <p:to>
                                        <p:strVal val="hidden"/>
                                      </p:to>
                                    </p:set>
                                  </p:childTnLst>
                                </p:cTn>
                              </p:par>
                              <p:par>
                                <p:cTn id="13" presetID="10" presetClass="exit" presetSubtype="0" fill="hold" grpId="0" nodeType="withEffect">
                                  <p:stCondLst>
                                    <p:cond delay="0"/>
                                  </p:stCondLst>
                                  <p:childTnLst>
                                    <p:animEffect transition="out" filter="fade">
                                      <p:cBhvr>
                                        <p:cTn id="14" dur="2000"/>
                                        <p:tgtEl>
                                          <p:spTgt spid="6"/>
                                        </p:tgtEl>
                                      </p:cBhvr>
                                    </p:animEffect>
                                    <p:set>
                                      <p:cBhvr>
                                        <p:cTn id="15" dur="1" fill="hold">
                                          <p:stCondLst>
                                            <p:cond delay="1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3" grpId="0" bldLvl="0" animBg="1"/>
      <p:bldP spid="6"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矩形 3"/>
          <p:cNvSpPr/>
          <p:nvPr/>
        </p:nvSpPr>
        <p:spPr>
          <a:xfrm>
            <a:off x="835024" y="682171"/>
            <a:ext cx="7210425" cy="3970318"/>
          </a:xfrm>
          <a:prstGeom prst="rect">
            <a:avLst/>
          </a:prstGeom>
        </p:spPr>
        <p:txBody>
          <a:bodyPr wrap="square">
            <a:spAutoFit/>
          </a:bodyPr>
          <a:lstStyle/>
          <a:p>
            <a:r>
              <a:rPr lang="zh-CN" altLang="en-US" sz="2800" dirty="0"/>
              <a:t>◆热点</a:t>
            </a:r>
            <a:r>
              <a:rPr lang="zh-CN" altLang="en-US" sz="2800" dirty="0" smtClean="0"/>
              <a:t>二、浮力</a:t>
            </a:r>
            <a:r>
              <a:rPr lang="zh-CN" altLang="en-US" sz="2800" dirty="0"/>
              <a:t>及其大小的</a:t>
            </a:r>
            <a:r>
              <a:rPr lang="zh-CN" altLang="en-US" sz="2800" dirty="0" smtClean="0"/>
              <a:t>探究</a:t>
            </a:r>
            <a:endParaRPr lang="en-US" altLang="zh-CN" sz="2800" dirty="0" smtClean="0"/>
          </a:p>
          <a:p>
            <a:r>
              <a:rPr lang="en-US" altLang="zh-CN" sz="2800" dirty="0" smtClean="0"/>
              <a:t>3</a:t>
            </a:r>
            <a:r>
              <a:rPr lang="en-US" altLang="zh-CN" sz="2800" dirty="0"/>
              <a:t>.</a:t>
            </a:r>
            <a:r>
              <a:rPr lang="zh-CN" altLang="en-US" sz="2800" dirty="0"/>
              <a:t>浸在水中的物体，关于它们受到的浮力，下列说法中正确的是</a:t>
            </a:r>
            <a:r>
              <a:rPr lang="zh-CN" altLang="en-US" sz="2800" dirty="0" smtClean="0"/>
              <a:t>（   </a:t>
            </a:r>
            <a:r>
              <a:rPr lang="en-US" altLang="zh-CN" sz="2800" dirty="0" smtClean="0"/>
              <a:t>C   </a:t>
            </a:r>
            <a:r>
              <a:rPr lang="zh-CN" altLang="en-US" sz="2800" dirty="0" smtClean="0"/>
              <a:t>）</a:t>
            </a:r>
            <a:endParaRPr lang="zh-CN" altLang="en-US" sz="2800" dirty="0"/>
          </a:p>
          <a:p>
            <a:r>
              <a:rPr lang="en-US" altLang="zh-CN" sz="2800" dirty="0"/>
              <a:t>A.</a:t>
            </a:r>
            <a:r>
              <a:rPr lang="zh-CN" altLang="en-US" sz="2800" dirty="0"/>
              <a:t>沉在水底的物体比漂在水面的物体受到的浮力</a:t>
            </a:r>
            <a:r>
              <a:rPr lang="zh-CN" altLang="en-US" sz="2800" dirty="0" smtClean="0"/>
              <a:t>小</a:t>
            </a:r>
            <a:endParaRPr lang="en-US" altLang="zh-CN" sz="2800" dirty="0" smtClean="0"/>
          </a:p>
          <a:p>
            <a:r>
              <a:rPr lang="en-US" altLang="zh-CN" sz="2800" dirty="0" smtClean="0"/>
              <a:t>B</a:t>
            </a:r>
            <a:r>
              <a:rPr lang="en-US" altLang="zh-CN" sz="2800" dirty="0"/>
              <a:t>.</a:t>
            </a:r>
            <a:r>
              <a:rPr lang="zh-CN" altLang="en-US" sz="2800" dirty="0"/>
              <a:t>浸没在水中的物体在水中的位置越浅，受到的浮力越小</a:t>
            </a:r>
          </a:p>
          <a:p>
            <a:r>
              <a:rPr lang="en-US" altLang="zh-CN" sz="2800" dirty="0"/>
              <a:t>C.</a:t>
            </a:r>
            <a:r>
              <a:rPr lang="zh-CN" altLang="en-US" sz="2800" dirty="0"/>
              <a:t>物体排开水的体积越小，受到的浮力越小</a:t>
            </a:r>
            <a:r>
              <a:rPr lang="en-US" altLang="zh-CN" sz="2800" dirty="0"/>
              <a:t>D.</a:t>
            </a:r>
            <a:r>
              <a:rPr lang="zh-CN" altLang="en-US" sz="2800" dirty="0"/>
              <a:t>物体的密度越大，受到的浮力越小</a:t>
            </a:r>
          </a:p>
        </p:txBody>
      </p:sp>
      <p:sp>
        <p:nvSpPr>
          <p:cNvPr id="15" name="TextBox 14"/>
          <p:cNvSpPr txBox="1">
            <a:spLocks noChangeArrowheads="1"/>
          </p:cNvSpPr>
          <p:nvPr/>
        </p:nvSpPr>
        <p:spPr bwMode="auto">
          <a:xfrm>
            <a:off x="4669513" y="1646307"/>
            <a:ext cx="559434" cy="334963"/>
          </a:xfrm>
          <a:prstGeom prst="rect">
            <a:avLst/>
          </a:prstGeom>
          <a:solidFill>
            <a:schemeClr val="bg1"/>
          </a:solidFill>
          <a:ln w="9525">
            <a:noFill/>
            <a:miter lim="800000"/>
            <a:headEnd/>
            <a:tailEnd/>
          </a:ln>
        </p:spPr>
        <p:txBody>
          <a:bodyPr wrap="square">
            <a:spAutoFit/>
          </a:bodyPr>
          <a:lstStyle/>
          <a:p>
            <a:pPr eaLnBrk="1" hangingPunct="1"/>
            <a:endParaRPr lang="zh-CN" altLang="en-US" sz="1600"/>
          </a:p>
        </p:txBody>
      </p:sp>
    </p:spTree>
    <p:extLst>
      <p:ext uri="{BB962C8B-B14F-4D97-AF65-F5344CB8AC3E}">
        <p14:creationId xmlns:p14="http://schemas.microsoft.com/office/powerpoint/2010/main" val="41347417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2000"/>
                                        <p:tgtEl>
                                          <p:spTgt spid="15"/>
                                        </p:tgtEl>
                                      </p:cBhvr>
                                    </p:animEffect>
                                    <p:set>
                                      <p:cBhvr>
                                        <p:cTn id="7" dur="1" fill="hold">
                                          <p:stCondLst>
                                            <p:cond delay="19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矩形 3"/>
          <p:cNvSpPr/>
          <p:nvPr/>
        </p:nvSpPr>
        <p:spPr>
          <a:xfrm>
            <a:off x="776514" y="812800"/>
            <a:ext cx="7946572" cy="1815882"/>
          </a:xfrm>
          <a:prstGeom prst="rect">
            <a:avLst/>
          </a:prstGeom>
        </p:spPr>
        <p:txBody>
          <a:bodyPr wrap="square">
            <a:spAutoFit/>
          </a:bodyPr>
          <a:lstStyle/>
          <a:p>
            <a:r>
              <a:rPr lang="en-US" altLang="zh-CN" sz="2800" dirty="0"/>
              <a:t>4.</a:t>
            </a:r>
            <a:r>
              <a:rPr lang="zh-CN" altLang="en-US" sz="2800" dirty="0"/>
              <a:t>如图所示，弹簧测力计每小格为</a:t>
            </a:r>
            <a:r>
              <a:rPr lang="en-US" altLang="zh-CN" sz="2800" dirty="0"/>
              <a:t>0.5N</a:t>
            </a:r>
            <a:r>
              <a:rPr lang="zh-CN" altLang="en-US" sz="2800" dirty="0"/>
              <a:t>，将一金属块挂在弹簧测力计上静止时如图甲所示；然后将金属块浸没于水中静止时如图乙所示。（</a:t>
            </a:r>
            <a:r>
              <a:rPr lang="en-US" altLang="zh-CN" sz="2800" dirty="0"/>
              <a:t>g</a:t>
            </a:r>
            <a:r>
              <a:rPr lang="zh-CN" altLang="en-US" sz="2800" dirty="0"/>
              <a:t>取</a:t>
            </a:r>
            <a:r>
              <a:rPr lang="en-US" altLang="zh-CN" sz="2800" dirty="0"/>
              <a:t>10N/kg</a:t>
            </a:r>
            <a:r>
              <a:rPr lang="zh-CN" altLang="en-US" sz="2800" dirty="0"/>
              <a:t>），则金属块的</a:t>
            </a:r>
            <a:r>
              <a:rPr lang="zh-CN" altLang="en-US" sz="2800" dirty="0" smtClean="0"/>
              <a:t>密度为（   </a:t>
            </a:r>
            <a:r>
              <a:rPr lang="en-US" altLang="zh-CN" sz="2800" dirty="0" smtClean="0"/>
              <a:t>B  </a:t>
            </a:r>
            <a:r>
              <a:rPr lang="zh-CN" altLang="en-US" sz="2800" dirty="0" smtClean="0"/>
              <a:t>）</a:t>
            </a:r>
            <a:endParaRPr lang="zh-CN" altLang="en-US" sz="2800" dirty="0"/>
          </a:p>
        </p:txBody>
      </p:sp>
      <p:sp>
        <p:nvSpPr>
          <p:cNvPr id="15" name="TextBox 14"/>
          <p:cNvSpPr txBox="1">
            <a:spLocks noChangeArrowheads="1"/>
          </p:cNvSpPr>
          <p:nvPr/>
        </p:nvSpPr>
        <p:spPr bwMode="auto">
          <a:xfrm>
            <a:off x="6109380" y="2180164"/>
            <a:ext cx="385763" cy="338554"/>
          </a:xfrm>
          <a:prstGeom prst="rect">
            <a:avLst/>
          </a:prstGeom>
          <a:solidFill>
            <a:schemeClr val="bg1"/>
          </a:solidFill>
          <a:ln w="9525">
            <a:noFill/>
            <a:miter lim="800000"/>
            <a:headEnd/>
            <a:tailEnd/>
          </a:ln>
        </p:spPr>
        <p:txBody>
          <a:bodyPr wrap="square">
            <a:spAutoFit/>
          </a:bodyPr>
          <a:lstStyle/>
          <a:p>
            <a:pPr eaLnBrk="1" hangingPunct="1"/>
            <a:endParaRPr lang="zh-CN" altLang="en-US" sz="1600"/>
          </a:p>
        </p:txBody>
      </p:sp>
      <p:sp>
        <p:nvSpPr>
          <p:cNvPr id="5" name="矩形 4"/>
          <p:cNvSpPr/>
          <p:nvPr/>
        </p:nvSpPr>
        <p:spPr>
          <a:xfrm>
            <a:off x="1151618" y="2930902"/>
            <a:ext cx="4572000" cy="2677656"/>
          </a:xfrm>
          <a:prstGeom prst="rect">
            <a:avLst/>
          </a:prstGeom>
        </p:spPr>
        <p:txBody>
          <a:bodyPr>
            <a:spAutoFit/>
          </a:bodyPr>
          <a:lstStyle/>
          <a:p>
            <a:r>
              <a:rPr lang="en-US" altLang="zh-CN" sz="2400" dirty="0" smtClean="0"/>
              <a:t>A.1.0×10</a:t>
            </a:r>
            <a:r>
              <a:rPr lang="en-US" altLang="zh-CN" sz="2400" baseline="30000" dirty="0" smtClean="0"/>
              <a:t>3</a:t>
            </a:r>
            <a:r>
              <a:rPr lang="en-US" altLang="zh-CN" sz="2400" dirty="0" smtClean="0"/>
              <a:t>kg/m³ </a:t>
            </a:r>
          </a:p>
          <a:p>
            <a:endParaRPr lang="en-US" altLang="zh-CN" sz="2400" dirty="0" smtClean="0"/>
          </a:p>
          <a:p>
            <a:r>
              <a:rPr lang="en-US" altLang="zh-CN" sz="2400" dirty="0" smtClean="0"/>
              <a:t>B.4.0×10</a:t>
            </a:r>
            <a:r>
              <a:rPr lang="en-US" altLang="zh-CN" sz="2400" baseline="30000" dirty="0" smtClean="0"/>
              <a:t>3</a:t>
            </a:r>
            <a:r>
              <a:rPr lang="en-US" altLang="zh-CN" sz="2400" dirty="0" smtClean="0"/>
              <a:t>kg/m³ </a:t>
            </a:r>
          </a:p>
          <a:p>
            <a:endParaRPr lang="en-US" altLang="zh-CN" sz="2400" dirty="0" smtClean="0"/>
          </a:p>
          <a:p>
            <a:r>
              <a:rPr lang="en-US" altLang="zh-CN" sz="2400" dirty="0" smtClean="0"/>
              <a:t>C.2.0×10</a:t>
            </a:r>
            <a:r>
              <a:rPr lang="en-US" altLang="zh-CN" sz="2400" baseline="30000" dirty="0" smtClean="0"/>
              <a:t>3</a:t>
            </a:r>
            <a:r>
              <a:rPr lang="en-US" altLang="zh-CN" sz="2400" dirty="0" smtClean="0"/>
              <a:t>kg/m³ </a:t>
            </a:r>
          </a:p>
          <a:p>
            <a:endParaRPr lang="zh-CN" altLang="en-US" sz="2400" dirty="0"/>
          </a:p>
          <a:p>
            <a:r>
              <a:rPr lang="en-US" altLang="zh-CN" sz="2400" dirty="0" smtClean="0"/>
              <a:t>D.4kg/m³ </a:t>
            </a:r>
          </a:p>
        </p:txBody>
      </p:sp>
      <p:pic>
        <p:nvPicPr>
          <p:cNvPr id="9220" name="Picture 4"/>
          <p:cNvPicPr>
            <a:picLocks noChangeAspect="1" noChangeArrowheads="1"/>
          </p:cNvPicPr>
          <p:nvPr/>
        </p:nvPicPr>
        <p:blipFill>
          <a:blip r:embed="rId3" cstate="print"/>
          <a:srcRect/>
          <a:stretch>
            <a:fillRect/>
          </a:stretch>
        </p:blipFill>
        <p:spPr bwMode="auto">
          <a:xfrm>
            <a:off x="5537880" y="2930902"/>
            <a:ext cx="2889930" cy="2426903"/>
          </a:xfrm>
          <a:prstGeom prst="rect">
            <a:avLst/>
          </a:prstGeom>
          <a:noFill/>
          <a:ln w="9525">
            <a:noFill/>
            <a:miter lim="800000"/>
            <a:headEnd/>
            <a:tailEnd/>
          </a:ln>
        </p:spPr>
      </p:pic>
    </p:spTree>
    <p:extLst>
      <p:ext uri="{BB962C8B-B14F-4D97-AF65-F5344CB8AC3E}">
        <p14:creationId xmlns:p14="http://schemas.microsoft.com/office/powerpoint/2010/main" val="21991066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2000"/>
                                        <p:tgtEl>
                                          <p:spTgt spid="15"/>
                                        </p:tgtEl>
                                      </p:cBhvr>
                                    </p:animEffect>
                                    <p:set>
                                      <p:cBhvr>
                                        <p:cTn id="7" dur="1" fill="hold">
                                          <p:stCondLst>
                                            <p:cond delay="19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矩形 6"/>
          <p:cNvSpPr/>
          <p:nvPr/>
        </p:nvSpPr>
        <p:spPr>
          <a:xfrm>
            <a:off x="328614" y="1157288"/>
            <a:ext cx="8601074" cy="3539430"/>
          </a:xfrm>
          <a:prstGeom prst="rect">
            <a:avLst/>
          </a:prstGeom>
        </p:spPr>
        <p:txBody>
          <a:bodyPr wrap="square">
            <a:spAutoFit/>
          </a:bodyPr>
          <a:lstStyle/>
          <a:p>
            <a:r>
              <a:rPr lang="en-US" altLang="zh-CN" sz="2800" dirty="0"/>
              <a:t>5.</a:t>
            </a:r>
            <a:r>
              <a:rPr lang="zh-CN" altLang="en-US" sz="2800" dirty="0"/>
              <a:t>（襄阳中考）把边长为</a:t>
            </a:r>
            <a:r>
              <a:rPr lang="en-US" altLang="zh-CN" sz="2800" dirty="0"/>
              <a:t>1m</a:t>
            </a:r>
            <a:r>
              <a:rPr lang="zh-CN" altLang="en-US" sz="2800" dirty="0"/>
              <a:t>的正方体木块放在水中，有</a:t>
            </a:r>
            <a:r>
              <a:rPr lang="en-US" altLang="zh-CN" sz="2800" dirty="0"/>
              <a:t>2/5</a:t>
            </a:r>
            <a:r>
              <a:rPr lang="zh-CN" altLang="en-US" sz="2800" dirty="0"/>
              <a:t>的体积露出液面，则木块的密度</a:t>
            </a:r>
            <a:r>
              <a:rPr lang="zh-CN" altLang="en-US" sz="2800" dirty="0" smtClean="0"/>
              <a:t>为（  </a:t>
            </a:r>
            <a:r>
              <a:rPr lang="en-US" altLang="zh-CN" sz="2800" dirty="0" smtClean="0"/>
              <a:t>600  </a:t>
            </a:r>
            <a:r>
              <a:rPr lang="zh-CN" altLang="en-US" sz="2800" dirty="0" smtClean="0"/>
              <a:t>）</a:t>
            </a:r>
            <a:r>
              <a:rPr lang="en-US" altLang="zh-CN" sz="2800" dirty="0" smtClean="0"/>
              <a:t>g/㎡</a:t>
            </a:r>
            <a:r>
              <a:rPr lang="zh-CN" altLang="en-US" sz="2800" dirty="0" smtClean="0"/>
              <a:t>；</a:t>
            </a:r>
            <a:r>
              <a:rPr lang="zh-CN" altLang="en-US" sz="2800" dirty="0"/>
              <a:t>木块在水中受到的浮力</a:t>
            </a:r>
            <a:r>
              <a:rPr lang="zh-CN" altLang="en-US" sz="2800" dirty="0" smtClean="0"/>
              <a:t>为（  </a:t>
            </a:r>
            <a:r>
              <a:rPr lang="en-US" altLang="zh-CN" sz="2800" dirty="0" smtClean="0"/>
              <a:t>600  </a:t>
            </a:r>
            <a:r>
              <a:rPr lang="zh-CN" altLang="en-US" sz="2800" dirty="0" smtClean="0"/>
              <a:t>）</a:t>
            </a:r>
            <a:r>
              <a:rPr lang="en-US" altLang="zh-CN" sz="2800" dirty="0" smtClean="0"/>
              <a:t>N</a:t>
            </a:r>
            <a:r>
              <a:rPr lang="zh-CN" altLang="en-US" sz="2800" dirty="0"/>
              <a:t>。</a:t>
            </a:r>
          </a:p>
          <a:p>
            <a:r>
              <a:rPr lang="en-US" altLang="zh-CN" sz="2800" dirty="0"/>
              <a:t>6.</a:t>
            </a:r>
            <a:r>
              <a:rPr lang="zh-CN" altLang="en-US" sz="2800" dirty="0"/>
              <a:t>（黔南州中考）体积相等的甲、乙两实心物体，其密度分别是</a:t>
            </a:r>
            <a:r>
              <a:rPr lang="en-US" altLang="zh-CN" sz="2800" dirty="0"/>
              <a:t>0.8×10kg</a:t>
            </a:r>
            <a:r>
              <a:rPr lang="en-US" altLang="zh-CN" sz="2800" dirty="0" smtClean="0"/>
              <a:t>/㎡</a:t>
            </a:r>
            <a:r>
              <a:rPr lang="zh-CN" altLang="en-US" sz="2800" dirty="0" smtClean="0"/>
              <a:t>和</a:t>
            </a:r>
            <a:r>
              <a:rPr lang="en-US" altLang="zh-CN" sz="2800" dirty="0"/>
              <a:t>1.2×10kg</a:t>
            </a:r>
            <a:r>
              <a:rPr lang="en-US" altLang="zh-CN" sz="2800" dirty="0" smtClean="0"/>
              <a:t>/㎡</a:t>
            </a:r>
            <a:r>
              <a:rPr lang="zh-CN" altLang="en-US" sz="2800" dirty="0" smtClean="0"/>
              <a:t>，</a:t>
            </a:r>
            <a:r>
              <a:rPr lang="zh-CN" altLang="en-US" sz="2800" dirty="0"/>
              <a:t>同时投入水中，静止后所受浮力之比</a:t>
            </a:r>
            <a:r>
              <a:rPr lang="zh-CN" altLang="en-US" sz="2800" dirty="0" smtClean="0"/>
              <a:t>为（  </a:t>
            </a:r>
            <a:r>
              <a:rPr lang="en-US" altLang="zh-CN" sz="2800" dirty="0" smtClean="0"/>
              <a:t>4:5  </a:t>
            </a:r>
            <a:r>
              <a:rPr lang="zh-CN" altLang="en-US" sz="2800" dirty="0" smtClean="0"/>
              <a:t>）；</a:t>
            </a:r>
            <a:r>
              <a:rPr lang="zh-CN" altLang="en-US" sz="2800" dirty="0"/>
              <a:t>如果甲、乙两物体的质量相等，则在水中静止后所受浮力之</a:t>
            </a:r>
            <a:r>
              <a:rPr lang="zh-CN" altLang="en-US" sz="2800" dirty="0" smtClean="0"/>
              <a:t>比（  </a:t>
            </a:r>
            <a:r>
              <a:rPr lang="en-US" altLang="zh-CN" sz="2800" dirty="0" smtClean="0"/>
              <a:t>6:5  </a:t>
            </a:r>
            <a:r>
              <a:rPr lang="zh-CN" altLang="en-US" sz="2800" dirty="0" smtClean="0"/>
              <a:t>）。</a:t>
            </a:r>
            <a:endParaRPr lang="zh-CN" altLang="en-US" sz="2800" dirty="0"/>
          </a:p>
        </p:txBody>
      </p:sp>
      <p:sp>
        <p:nvSpPr>
          <p:cNvPr id="15" name="TextBox 14"/>
          <p:cNvSpPr txBox="1">
            <a:spLocks noChangeArrowheads="1"/>
          </p:cNvSpPr>
          <p:nvPr/>
        </p:nvSpPr>
        <p:spPr bwMode="auto">
          <a:xfrm>
            <a:off x="7109888" y="1721644"/>
            <a:ext cx="684000" cy="338138"/>
          </a:xfrm>
          <a:prstGeom prst="rect">
            <a:avLst/>
          </a:prstGeom>
          <a:solidFill>
            <a:schemeClr val="bg1"/>
          </a:solidFill>
          <a:ln w="9525">
            <a:noFill/>
            <a:miter lim="800000"/>
            <a:headEnd/>
            <a:tailEnd/>
          </a:ln>
        </p:spPr>
        <p:txBody>
          <a:bodyPr>
            <a:spAutoFit/>
          </a:bodyPr>
          <a:lstStyle/>
          <a:p>
            <a:pPr eaLnBrk="1" hangingPunct="1"/>
            <a:endParaRPr lang="zh-CN" altLang="en-US" sz="1600"/>
          </a:p>
        </p:txBody>
      </p:sp>
      <p:sp>
        <p:nvSpPr>
          <p:cNvPr id="3" name="TextBox 14"/>
          <p:cNvSpPr txBox="1">
            <a:spLocks noChangeArrowheads="1"/>
          </p:cNvSpPr>
          <p:nvPr/>
        </p:nvSpPr>
        <p:spPr bwMode="auto">
          <a:xfrm>
            <a:off x="5554603" y="2077538"/>
            <a:ext cx="625475" cy="338137"/>
          </a:xfrm>
          <a:prstGeom prst="rect">
            <a:avLst/>
          </a:prstGeom>
          <a:solidFill>
            <a:schemeClr val="bg1"/>
          </a:solidFill>
          <a:ln w="9525">
            <a:noFill/>
            <a:miter lim="800000"/>
            <a:headEnd/>
            <a:tailEnd/>
          </a:ln>
        </p:spPr>
        <p:txBody>
          <a:bodyPr>
            <a:spAutoFit/>
          </a:bodyPr>
          <a:lstStyle/>
          <a:p>
            <a:pPr eaLnBrk="1" hangingPunct="1"/>
            <a:endParaRPr lang="zh-CN" altLang="en-US" sz="1600"/>
          </a:p>
        </p:txBody>
      </p:sp>
      <p:sp>
        <p:nvSpPr>
          <p:cNvPr id="4" name="TextBox 14"/>
          <p:cNvSpPr txBox="1">
            <a:spLocks noChangeArrowheads="1"/>
          </p:cNvSpPr>
          <p:nvPr/>
        </p:nvSpPr>
        <p:spPr bwMode="auto">
          <a:xfrm>
            <a:off x="5445125" y="3415507"/>
            <a:ext cx="690563" cy="334962"/>
          </a:xfrm>
          <a:prstGeom prst="rect">
            <a:avLst/>
          </a:prstGeom>
          <a:solidFill>
            <a:schemeClr val="bg1"/>
          </a:solidFill>
          <a:ln w="9525">
            <a:noFill/>
            <a:miter lim="800000"/>
            <a:headEnd/>
            <a:tailEnd/>
          </a:ln>
        </p:spPr>
        <p:txBody>
          <a:bodyPr>
            <a:spAutoFit/>
          </a:bodyPr>
          <a:lstStyle/>
          <a:p>
            <a:pPr eaLnBrk="1" hangingPunct="1"/>
            <a:endParaRPr lang="zh-CN" altLang="en-US" sz="1600"/>
          </a:p>
        </p:txBody>
      </p:sp>
      <p:sp>
        <p:nvSpPr>
          <p:cNvPr id="5" name="TextBox 14"/>
          <p:cNvSpPr txBox="1">
            <a:spLocks noChangeArrowheads="1"/>
          </p:cNvSpPr>
          <p:nvPr/>
        </p:nvSpPr>
        <p:spPr bwMode="auto">
          <a:xfrm>
            <a:off x="328614" y="4246562"/>
            <a:ext cx="733425" cy="334963"/>
          </a:xfrm>
          <a:prstGeom prst="rect">
            <a:avLst/>
          </a:prstGeom>
          <a:solidFill>
            <a:schemeClr val="bg1"/>
          </a:solidFill>
          <a:ln w="9525">
            <a:noFill/>
            <a:miter lim="800000"/>
            <a:headEnd/>
            <a:tailEnd/>
          </a:ln>
        </p:spPr>
        <p:txBody>
          <a:bodyPr>
            <a:spAutoFit/>
          </a:bodyPr>
          <a:lstStyle/>
          <a:p>
            <a:pPr eaLnBrk="1" hangingPunct="1"/>
            <a:endParaRPr lang="zh-CN" altLang="en-US" sz="1600"/>
          </a:p>
        </p:txBody>
      </p:sp>
    </p:spTree>
    <p:extLst>
      <p:ext uri="{BB962C8B-B14F-4D97-AF65-F5344CB8AC3E}">
        <p14:creationId xmlns:p14="http://schemas.microsoft.com/office/powerpoint/2010/main" val="42048387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2000"/>
                                        <p:tgtEl>
                                          <p:spTgt spid="15"/>
                                        </p:tgtEl>
                                      </p:cBhvr>
                                    </p:animEffect>
                                    <p:set>
                                      <p:cBhvr>
                                        <p:cTn id="7" dur="1" fill="hold">
                                          <p:stCondLst>
                                            <p:cond delay="1999"/>
                                          </p:stCondLst>
                                        </p:cTn>
                                        <p:tgtEl>
                                          <p:spTgt spid="15"/>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grpId="0" nodeType="clickEffect">
                                  <p:stCondLst>
                                    <p:cond delay="0"/>
                                  </p:stCondLst>
                                  <p:childTnLst>
                                    <p:animEffect transition="out" filter="fade">
                                      <p:cBhvr>
                                        <p:cTn id="11" dur="2000"/>
                                        <p:tgtEl>
                                          <p:spTgt spid="3"/>
                                        </p:tgtEl>
                                      </p:cBhvr>
                                    </p:animEffect>
                                    <p:set>
                                      <p:cBhvr>
                                        <p:cTn id="12" dur="1" fill="hold">
                                          <p:stCondLst>
                                            <p:cond delay="1999"/>
                                          </p:stCondLst>
                                        </p:cTn>
                                        <p:tgtEl>
                                          <p:spTgt spid="3"/>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xit" presetSubtype="0" fill="hold" grpId="0" nodeType="clickEffect">
                                  <p:stCondLst>
                                    <p:cond delay="0"/>
                                  </p:stCondLst>
                                  <p:childTnLst>
                                    <p:animEffect transition="out" filter="fade">
                                      <p:cBhvr>
                                        <p:cTn id="16" dur="2000"/>
                                        <p:tgtEl>
                                          <p:spTgt spid="4"/>
                                        </p:tgtEl>
                                      </p:cBhvr>
                                    </p:animEffect>
                                    <p:set>
                                      <p:cBhvr>
                                        <p:cTn id="17" dur="1" fill="hold">
                                          <p:stCondLst>
                                            <p:cond delay="1999"/>
                                          </p:stCondLst>
                                        </p:cTn>
                                        <p:tgtEl>
                                          <p:spTgt spid="4"/>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xit" presetSubtype="0" fill="hold" grpId="0" nodeType="clickEffect">
                                  <p:stCondLst>
                                    <p:cond delay="0"/>
                                  </p:stCondLst>
                                  <p:childTnLst>
                                    <p:animEffect transition="out" filter="fade">
                                      <p:cBhvr>
                                        <p:cTn id="21" dur="2000"/>
                                        <p:tgtEl>
                                          <p:spTgt spid="5"/>
                                        </p:tgtEl>
                                      </p:cBhvr>
                                    </p:animEffect>
                                    <p:set>
                                      <p:cBhvr>
                                        <p:cTn id="22" dur="1" fill="hold">
                                          <p:stCondLst>
                                            <p:cond delay="1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3" grpId="0" bldLvl="0" animBg="1"/>
      <p:bldP spid="4" grpId="0" bldLvl="0" animBg="1"/>
      <p:bldP spid="5"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矩形 2"/>
          <p:cNvSpPr/>
          <p:nvPr/>
        </p:nvSpPr>
        <p:spPr>
          <a:xfrm>
            <a:off x="785812" y="571500"/>
            <a:ext cx="7381875" cy="5262979"/>
          </a:xfrm>
          <a:prstGeom prst="rect">
            <a:avLst/>
          </a:prstGeom>
        </p:spPr>
        <p:txBody>
          <a:bodyPr wrap="square">
            <a:spAutoFit/>
          </a:bodyPr>
          <a:lstStyle/>
          <a:p>
            <a:r>
              <a:rPr lang="en-US" altLang="zh-CN" sz="2800" dirty="0"/>
              <a:t>7.</a:t>
            </a:r>
            <a:r>
              <a:rPr lang="zh-CN" altLang="en-US" sz="2800" dirty="0"/>
              <a:t>为了探究浸在液体中的物体所受的浮力跟它排开液体所受的重力的关系，某同学进行了下图所示的实验</a:t>
            </a:r>
            <a:r>
              <a:rPr lang="zh-CN" altLang="en-US" sz="2800" dirty="0" smtClean="0"/>
              <a:t>：</a:t>
            </a:r>
            <a:endParaRPr lang="en-US" altLang="zh-CN" sz="2800" dirty="0" smtClean="0"/>
          </a:p>
          <a:p>
            <a:endParaRPr lang="en-US" altLang="zh-CN" sz="2800" dirty="0"/>
          </a:p>
          <a:p>
            <a:endParaRPr lang="en-US" altLang="zh-CN" sz="2800" dirty="0" smtClean="0"/>
          </a:p>
          <a:p>
            <a:endParaRPr lang="en-US" altLang="zh-CN" sz="2800" dirty="0"/>
          </a:p>
          <a:p>
            <a:endParaRPr lang="en-US" altLang="zh-CN" sz="2800" dirty="0" smtClean="0"/>
          </a:p>
          <a:p>
            <a:endParaRPr lang="en-US" altLang="zh-CN" sz="2800" dirty="0" smtClean="0"/>
          </a:p>
          <a:p>
            <a:endParaRPr lang="en-US" altLang="zh-CN" sz="2800" dirty="0"/>
          </a:p>
          <a:p>
            <a:endParaRPr lang="en-US" altLang="zh-CN" sz="2800" dirty="0" smtClean="0"/>
          </a:p>
          <a:p>
            <a:endParaRPr lang="zh-CN" altLang="en-US" sz="2800" dirty="0"/>
          </a:p>
          <a:p>
            <a:r>
              <a:rPr lang="zh-CN" altLang="en-US" sz="2800" dirty="0"/>
              <a:t>甲：测出实心合金块所受的重力。</a:t>
            </a:r>
          </a:p>
        </p:txBody>
      </p:sp>
      <p:pic>
        <p:nvPicPr>
          <p:cNvPr id="11267" name="Picture 3"/>
          <p:cNvPicPr>
            <a:picLocks noChangeAspect="1" noChangeArrowheads="1"/>
          </p:cNvPicPr>
          <p:nvPr/>
        </p:nvPicPr>
        <p:blipFill>
          <a:blip r:embed="rId3" cstate="print"/>
          <a:srcRect/>
          <a:stretch>
            <a:fillRect/>
          </a:stretch>
        </p:blipFill>
        <p:spPr bwMode="auto">
          <a:xfrm>
            <a:off x="1171575" y="2133599"/>
            <a:ext cx="6753224" cy="2643197"/>
          </a:xfrm>
          <a:prstGeom prst="rect">
            <a:avLst/>
          </a:prstGeom>
          <a:noFill/>
          <a:ln w="9525">
            <a:noFill/>
            <a:miter lim="800000"/>
            <a:headEnd/>
            <a:tailEnd/>
          </a:ln>
        </p:spPr>
      </p:pic>
    </p:spTree>
    <p:extLst>
      <p:ext uri="{BB962C8B-B14F-4D97-AF65-F5344CB8AC3E}">
        <p14:creationId xmlns:p14="http://schemas.microsoft.com/office/powerpoint/2010/main" val="10565327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矩形 6"/>
          <p:cNvSpPr/>
          <p:nvPr/>
        </p:nvSpPr>
        <p:spPr>
          <a:xfrm>
            <a:off x="557212" y="566678"/>
            <a:ext cx="7972426" cy="5262979"/>
          </a:xfrm>
          <a:prstGeom prst="rect">
            <a:avLst/>
          </a:prstGeom>
        </p:spPr>
        <p:txBody>
          <a:bodyPr wrap="square">
            <a:spAutoFit/>
          </a:bodyPr>
          <a:lstStyle/>
          <a:p>
            <a:r>
              <a:rPr lang="zh-CN" altLang="en-US" sz="2800" dirty="0"/>
              <a:t>乙：把合金块浸没在装满水的溢水杯中，测出合金块所受的浮力，收集合金块排开的水</a:t>
            </a:r>
            <a:r>
              <a:rPr lang="zh-CN" altLang="en-US" sz="2800" dirty="0" smtClean="0"/>
              <a:t>。</a:t>
            </a:r>
            <a:endParaRPr lang="en-US" altLang="zh-CN" sz="2800" dirty="0" smtClean="0"/>
          </a:p>
          <a:p>
            <a:r>
              <a:rPr lang="zh-CN" altLang="en-US" sz="2800" dirty="0" smtClean="0"/>
              <a:t>丙</a:t>
            </a:r>
            <a:r>
              <a:rPr lang="zh-CN" altLang="en-US" sz="2800" dirty="0"/>
              <a:t>：测出桶和排开的水所受的重力。</a:t>
            </a:r>
          </a:p>
          <a:p>
            <a:r>
              <a:rPr lang="zh-CN" altLang="en-US" sz="2800" dirty="0"/>
              <a:t>丁：测出空桶所受的重力。</a:t>
            </a:r>
          </a:p>
          <a:p>
            <a:r>
              <a:rPr lang="zh-CN" altLang="en-US" sz="2800" dirty="0"/>
              <a:t>（</a:t>
            </a:r>
            <a:r>
              <a:rPr lang="en-US" altLang="zh-CN" sz="2800" dirty="0"/>
              <a:t>1</a:t>
            </a:r>
            <a:r>
              <a:rPr lang="zh-CN" altLang="en-US" sz="2800" dirty="0"/>
              <a:t>）你觉得合理的实验顺序</a:t>
            </a:r>
            <a:r>
              <a:rPr lang="zh-CN" altLang="en-US" sz="2800" dirty="0" smtClean="0"/>
              <a:t>是（  甲丁乙丙（丁甲乙丙）  ）。</a:t>
            </a:r>
            <a:endParaRPr lang="zh-CN" altLang="en-US" sz="2800" dirty="0"/>
          </a:p>
          <a:p>
            <a:r>
              <a:rPr lang="zh-CN" altLang="en-US" sz="2800" dirty="0"/>
              <a:t>（</a:t>
            </a:r>
            <a:r>
              <a:rPr lang="en-US" altLang="zh-CN" sz="2800" dirty="0"/>
              <a:t>2</a:t>
            </a:r>
            <a:r>
              <a:rPr lang="zh-CN" altLang="en-US" sz="2800" dirty="0"/>
              <a:t>）选用其他液体多次实验后，可得出结论：浸在液体中的物体所受的浮力大小</a:t>
            </a:r>
            <a:r>
              <a:rPr lang="zh-CN" altLang="en-US" sz="2800" dirty="0" smtClean="0"/>
              <a:t>等于（  它排开液体所受的重力  ）</a:t>
            </a:r>
            <a:endParaRPr lang="en-US" altLang="zh-CN" sz="2800" dirty="0" smtClean="0"/>
          </a:p>
          <a:p>
            <a:r>
              <a:rPr lang="zh-CN" altLang="en-US" sz="2800" dirty="0" smtClean="0"/>
              <a:t>（</a:t>
            </a:r>
            <a:r>
              <a:rPr lang="en-US" altLang="zh-CN" sz="2800" dirty="0"/>
              <a:t>3</a:t>
            </a:r>
            <a:r>
              <a:rPr lang="zh-CN" altLang="en-US" sz="2800" dirty="0"/>
              <a:t>）图乙中，浸没在水中的合金块匀速向下运动的过程中，合金块所受的</a:t>
            </a:r>
            <a:r>
              <a:rPr lang="zh-CN" altLang="en-US" sz="2800" dirty="0" smtClean="0"/>
              <a:t>浮力（  </a:t>
            </a:r>
            <a:r>
              <a:rPr lang="zh-CN" altLang="en-US" sz="2800" dirty="0" smtClean="0">
                <a:solidFill>
                  <a:srgbClr val="FF0000"/>
                </a:solidFill>
              </a:rPr>
              <a:t>不变</a:t>
            </a:r>
            <a:r>
              <a:rPr lang="zh-CN" altLang="en-US" sz="2800" dirty="0" smtClean="0"/>
              <a:t>  ）（</a:t>
            </a:r>
            <a:r>
              <a:rPr lang="zh-CN" altLang="en-US" sz="2800" dirty="0"/>
              <a:t>选填“变大”“不变”或“变小”）。</a:t>
            </a:r>
          </a:p>
        </p:txBody>
      </p:sp>
      <p:sp>
        <p:nvSpPr>
          <p:cNvPr id="15" name="TextBox 14"/>
          <p:cNvSpPr txBox="1">
            <a:spLocks noChangeArrowheads="1"/>
          </p:cNvSpPr>
          <p:nvPr/>
        </p:nvSpPr>
        <p:spPr bwMode="auto">
          <a:xfrm>
            <a:off x="5886450" y="2286000"/>
            <a:ext cx="2643188" cy="432000"/>
          </a:xfrm>
          <a:prstGeom prst="rect">
            <a:avLst/>
          </a:prstGeom>
          <a:solidFill>
            <a:schemeClr val="bg1"/>
          </a:solidFill>
          <a:ln w="9525">
            <a:noFill/>
            <a:miter lim="800000"/>
            <a:headEnd/>
            <a:tailEnd/>
          </a:ln>
        </p:spPr>
        <p:txBody>
          <a:bodyPr>
            <a:spAutoFit/>
          </a:bodyPr>
          <a:lstStyle/>
          <a:p>
            <a:pPr eaLnBrk="1" hangingPunct="1"/>
            <a:endParaRPr lang="zh-CN" altLang="en-US" sz="1600"/>
          </a:p>
        </p:txBody>
      </p:sp>
      <p:sp>
        <p:nvSpPr>
          <p:cNvPr id="3" name="TextBox 14"/>
          <p:cNvSpPr txBox="1">
            <a:spLocks noChangeArrowheads="1"/>
          </p:cNvSpPr>
          <p:nvPr/>
        </p:nvSpPr>
        <p:spPr bwMode="auto">
          <a:xfrm>
            <a:off x="374650" y="2718000"/>
            <a:ext cx="1590675" cy="432000"/>
          </a:xfrm>
          <a:prstGeom prst="rect">
            <a:avLst/>
          </a:prstGeom>
          <a:solidFill>
            <a:schemeClr val="bg1"/>
          </a:solidFill>
          <a:ln w="9525">
            <a:noFill/>
            <a:miter lim="800000"/>
            <a:headEnd/>
            <a:tailEnd/>
          </a:ln>
        </p:spPr>
        <p:txBody>
          <a:bodyPr>
            <a:spAutoFit/>
          </a:bodyPr>
          <a:lstStyle/>
          <a:p>
            <a:pPr eaLnBrk="1" hangingPunct="1"/>
            <a:endParaRPr lang="zh-CN" altLang="en-US" sz="1600"/>
          </a:p>
        </p:txBody>
      </p:sp>
      <p:sp>
        <p:nvSpPr>
          <p:cNvPr id="4" name="TextBox 14"/>
          <p:cNvSpPr txBox="1">
            <a:spLocks noChangeArrowheads="1"/>
          </p:cNvSpPr>
          <p:nvPr/>
        </p:nvSpPr>
        <p:spPr bwMode="auto">
          <a:xfrm>
            <a:off x="6786562" y="3659541"/>
            <a:ext cx="1557338" cy="336550"/>
          </a:xfrm>
          <a:prstGeom prst="rect">
            <a:avLst/>
          </a:prstGeom>
          <a:solidFill>
            <a:schemeClr val="bg1"/>
          </a:solidFill>
          <a:ln w="9525">
            <a:noFill/>
            <a:miter lim="800000"/>
            <a:headEnd/>
            <a:tailEnd/>
          </a:ln>
        </p:spPr>
        <p:txBody>
          <a:bodyPr>
            <a:spAutoFit/>
          </a:bodyPr>
          <a:lstStyle/>
          <a:p>
            <a:pPr eaLnBrk="1" hangingPunct="1"/>
            <a:endParaRPr lang="zh-CN" altLang="en-US" sz="1600"/>
          </a:p>
        </p:txBody>
      </p:sp>
      <p:sp>
        <p:nvSpPr>
          <p:cNvPr id="5" name="TextBox 14"/>
          <p:cNvSpPr txBox="1">
            <a:spLocks noChangeArrowheads="1"/>
          </p:cNvSpPr>
          <p:nvPr/>
        </p:nvSpPr>
        <p:spPr bwMode="auto">
          <a:xfrm>
            <a:off x="557211" y="4084871"/>
            <a:ext cx="2268000" cy="338138"/>
          </a:xfrm>
          <a:prstGeom prst="rect">
            <a:avLst/>
          </a:prstGeom>
          <a:solidFill>
            <a:schemeClr val="bg1"/>
          </a:solidFill>
          <a:ln w="9525">
            <a:noFill/>
            <a:miter lim="800000"/>
            <a:headEnd/>
            <a:tailEnd/>
          </a:ln>
        </p:spPr>
        <p:txBody>
          <a:bodyPr>
            <a:spAutoFit/>
          </a:bodyPr>
          <a:lstStyle/>
          <a:p>
            <a:pPr eaLnBrk="1" hangingPunct="1"/>
            <a:endParaRPr lang="zh-CN" altLang="en-US" sz="1600"/>
          </a:p>
        </p:txBody>
      </p:sp>
    </p:spTree>
    <p:extLst>
      <p:ext uri="{BB962C8B-B14F-4D97-AF65-F5344CB8AC3E}">
        <p14:creationId xmlns:p14="http://schemas.microsoft.com/office/powerpoint/2010/main" val="15686462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2000"/>
                                        <p:tgtEl>
                                          <p:spTgt spid="15"/>
                                        </p:tgtEl>
                                      </p:cBhvr>
                                    </p:animEffect>
                                    <p:set>
                                      <p:cBhvr>
                                        <p:cTn id="7" dur="1" fill="hold">
                                          <p:stCondLst>
                                            <p:cond delay="1999"/>
                                          </p:stCondLst>
                                        </p:cTn>
                                        <p:tgtEl>
                                          <p:spTgt spid="15"/>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grpId="0" nodeType="clickEffect">
                                  <p:stCondLst>
                                    <p:cond delay="0"/>
                                  </p:stCondLst>
                                  <p:childTnLst>
                                    <p:animEffect transition="out" filter="fade">
                                      <p:cBhvr>
                                        <p:cTn id="11" dur="2000"/>
                                        <p:tgtEl>
                                          <p:spTgt spid="3"/>
                                        </p:tgtEl>
                                      </p:cBhvr>
                                    </p:animEffect>
                                    <p:set>
                                      <p:cBhvr>
                                        <p:cTn id="12" dur="1" fill="hold">
                                          <p:stCondLst>
                                            <p:cond delay="1999"/>
                                          </p:stCondLst>
                                        </p:cTn>
                                        <p:tgtEl>
                                          <p:spTgt spid="3"/>
                                        </p:tgtEl>
                                        <p:attrNameLst>
                                          <p:attrName>style.visibility</p:attrName>
                                        </p:attrNameLst>
                                      </p:cBhvr>
                                      <p:to>
                                        <p:strVal val="hidden"/>
                                      </p:to>
                                    </p:set>
                                  </p:childTnLst>
                                </p:cTn>
                              </p:par>
                              <p:par>
                                <p:cTn id="13" presetID="10" presetClass="exit" presetSubtype="0" fill="hold" grpId="0" nodeType="withEffect">
                                  <p:stCondLst>
                                    <p:cond delay="0"/>
                                  </p:stCondLst>
                                  <p:childTnLst>
                                    <p:animEffect transition="out" filter="fade">
                                      <p:cBhvr>
                                        <p:cTn id="14" dur="2000"/>
                                        <p:tgtEl>
                                          <p:spTgt spid="4"/>
                                        </p:tgtEl>
                                      </p:cBhvr>
                                    </p:animEffect>
                                    <p:set>
                                      <p:cBhvr>
                                        <p:cTn id="15" dur="1" fill="hold">
                                          <p:stCondLst>
                                            <p:cond delay="1999"/>
                                          </p:stCondLst>
                                        </p:cTn>
                                        <p:tgtEl>
                                          <p:spTgt spid="4"/>
                                        </p:tgtEl>
                                        <p:attrNameLst>
                                          <p:attrName>style.visibility</p:attrName>
                                        </p:attrNameLst>
                                      </p:cBhvr>
                                      <p:to>
                                        <p:strVal val="hidden"/>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xit" presetSubtype="0" fill="hold" grpId="0" nodeType="clickEffect">
                                  <p:stCondLst>
                                    <p:cond delay="0"/>
                                  </p:stCondLst>
                                  <p:childTnLst>
                                    <p:animEffect transition="out" filter="fade">
                                      <p:cBhvr>
                                        <p:cTn id="19" dur="2000"/>
                                        <p:tgtEl>
                                          <p:spTgt spid="5"/>
                                        </p:tgtEl>
                                      </p:cBhvr>
                                    </p:animEffect>
                                    <p:set>
                                      <p:cBhvr>
                                        <p:cTn id="20" dur="1" fill="hold">
                                          <p:stCondLst>
                                            <p:cond delay="1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3" grpId="0" bldLvl="0" animBg="1"/>
      <p:bldP spid="4" grpId="0" bldLvl="0" animBg="1"/>
      <p:bldP spid="5"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矩形 4"/>
          <p:cNvSpPr/>
          <p:nvPr/>
        </p:nvSpPr>
        <p:spPr>
          <a:xfrm>
            <a:off x="698499" y="382013"/>
            <a:ext cx="7745413" cy="4031873"/>
          </a:xfrm>
          <a:prstGeom prst="rect">
            <a:avLst/>
          </a:prstGeom>
        </p:spPr>
        <p:txBody>
          <a:bodyPr wrap="square">
            <a:spAutoFit/>
          </a:bodyPr>
          <a:lstStyle/>
          <a:p>
            <a:r>
              <a:rPr lang="zh-CN" altLang="en-US" sz="3200" dirty="0" smtClean="0"/>
              <a:t>热点三、沉</a:t>
            </a:r>
            <a:r>
              <a:rPr lang="zh-CN" altLang="en-US" sz="3200" dirty="0"/>
              <a:t>与浮</a:t>
            </a:r>
          </a:p>
          <a:p>
            <a:r>
              <a:rPr lang="en-US" altLang="zh-CN" sz="3200" dirty="0"/>
              <a:t>8.</a:t>
            </a:r>
            <a:r>
              <a:rPr lang="zh-CN" altLang="en-US" sz="3200" dirty="0"/>
              <a:t>如图所示，当货轮卸下一部分货物后，水面由</a:t>
            </a:r>
            <a:r>
              <a:rPr lang="en-US" altLang="zh-CN" sz="3200" dirty="0"/>
              <a:t>M</a:t>
            </a:r>
            <a:r>
              <a:rPr lang="zh-CN" altLang="en-US" sz="3200" dirty="0"/>
              <a:t>到</a:t>
            </a:r>
            <a:r>
              <a:rPr lang="en-US" altLang="zh-CN" sz="3200" dirty="0"/>
              <a:t>N</a:t>
            </a:r>
            <a:r>
              <a:rPr lang="zh-CN" altLang="en-US" sz="3200" dirty="0"/>
              <a:t>，则货轮受到的浮力和水对船底的压强变化情况为</a:t>
            </a:r>
            <a:r>
              <a:rPr lang="zh-CN" altLang="en-US" sz="3200" dirty="0" smtClean="0"/>
              <a:t>（ </a:t>
            </a:r>
            <a:r>
              <a:rPr lang="en-US" altLang="zh-CN" sz="3200" dirty="0" smtClean="0"/>
              <a:t>B  </a:t>
            </a:r>
            <a:r>
              <a:rPr lang="zh-CN" altLang="en-US" sz="3200" dirty="0" smtClean="0"/>
              <a:t>  ）</a:t>
            </a:r>
            <a:endParaRPr lang="zh-CN" altLang="en-US" sz="3200" dirty="0"/>
          </a:p>
          <a:p>
            <a:r>
              <a:rPr lang="en-US" altLang="zh-CN" sz="3200" dirty="0"/>
              <a:t>A.</a:t>
            </a:r>
            <a:r>
              <a:rPr lang="zh-CN" altLang="en-US" sz="3200" dirty="0"/>
              <a:t>浮力变大，压强变</a:t>
            </a:r>
            <a:r>
              <a:rPr lang="zh-CN" altLang="en-US" sz="3200" dirty="0" smtClean="0"/>
              <a:t>大</a:t>
            </a:r>
            <a:endParaRPr lang="en-US" altLang="zh-CN" sz="3200" dirty="0" smtClean="0"/>
          </a:p>
          <a:p>
            <a:r>
              <a:rPr lang="en-US" altLang="zh-CN" sz="3200" dirty="0" smtClean="0"/>
              <a:t>B</a:t>
            </a:r>
            <a:r>
              <a:rPr lang="en-US" altLang="zh-CN" sz="3200" dirty="0"/>
              <a:t>.</a:t>
            </a:r>
            <a:r>
              <a:rPr lang="zh-CN" altLang="en-US" sz="3200" dirty="0"/>
              <a:t>浮力变小，压强变</a:t>
            </a:r>
            <a:r>
              <a:rPr lang="zh-CN" altLang="en-US" sz="3200" dirty="0" smtClean="0"/>
              <a:t>小</a:t>
            </a:r>
            <a:endParaRPr lang="en-US" altLang="zh-CN" sz="3200" dirty="0" smtClean="0"/>
          </a:p>
          <a:p>
            <a:r>
              <a:rPr lang="en-US" altLang="zh-CN" sz="3200" dirty="0" smtClean="0"/>
              <a:t>C</a:t>
            </a:r>
            <a:r>
              <a:rPr lang="en-US" altLang="zh-CN" sz="3200" dirty="0"/>
              <a:t>.</a:t>
            </a:r>
            <a:r>
              <a:rPr lang="zh-CN" altLang="en-US" sz="3200" dirty="0"/>
              <a:t>浮力不变，压强</a:t>
            </a:r>
            <a:r>
              <a:rPr lang="zh-CN" altLang="en-US" sz="3200" dirty="0" smtClean="0"/>
              <a:t>不变</a:t>
            </a:r>
            <a:endParaRPr lang="en-US" altLang="zh-CN" sz="3200" dirty="0" smtClean="0"/>
          </a:p>
          <a:p>
            <a:r>
              <a:rPr lang="en-US" altLang="zh-CN" sz="3200" dirty="0" smtClean="0"/>
              <a:t>D</a:t>
            </a:r>
            <a:r>
              <a:rPr lang="en-US" altLang="zh-CN" sz="3200" dirty="0"/>
              <a:t>.</a:t>
            </a:r>
            <a:r>
              <a:rPr lang="zh-CN" altLang="en-US" sz="3200" dirty="0"/>
              <a:t>浮力不变，压强变小</a:t>
            </a:r>
          </a:p>
        </p:txBody>
      </p:sp>
      <p:pic>
        <p:nvPicPr>
          <p:cNvPr id="13315" name="图片 2"/>
          <p:cNvPicPr>
            <a:picLocks noChangeAspect="1"/>
          </p:cNvPicPr>
          <p:nvPr/>
        </p:nvPicPr>
        <p:blipFill>
          <a:blip r:embed="rId3" cstate="print"/>
          <a:srcRect/>
          <a:stretch>
            <a:fillRect/>
          </a:stretch>
        </p:blipFill>
        <p:spPr bwMode="auto">
          <a:xfrm>
            <a:off x="4656364" y="4413886"/>
            <a:ext cx="4067175" cy="1981200"/>
          </a:xfrm>
          <a:prstGeom prst="rect">
            <a:avLst/>
          </a:prstGeom>
          <a:noFill/>
          <a:ln w="9525">
            <a:noFill/>
            <a:miter lim="800000"/>
            <a:headEnd/>
            <a:tailEnd/>
          </a:ln>
        </p:spPr>
      </p:pic>
      <p:sp>
        <p:nvSpPr>
          <p:cNvPr id="15" name="TextBox 14"/>
          <p:cNvSpPr txBox="1">
            <a:spLocks noChangeArrowheads="1"/>
          </p:cNvSpPr>
          <p:nvPr/>
        </p:nvSpPr>
        <p:spPr bwMode="auto">
          <a:xfrm>
            <a:off x="4905375" y="1969734"/>
            <a:ext cx="395288" cy="336550"/>
          </a:xfrm>
          <a:prstGeom prst="rect">
            <a:avLst/>
          </a:prstGeom>
          <a:solidFill>
            <a:schemeClr val="bg1"/>
          </a:solidFill>
          <a:ln w="9525">
            <a:noFill/>
            <a:miter lim="800000"/>
            <a:headEnd/>
            <a:tailEnd/>
          </a:ln>
        </p:spPr>
        <p:txBody>
          <a:bodyPr>
            <a:spAutoFit/>
          </a:bodyPr>
          <a:lstStyle/>
          <a:p>
            <a:pPr eaLnBrk="1" hangingPunct="1"/>
            <a:endParaRPr lang="zh-CN" altLang="en-US" sz="1600"/>
          </a:p>
        </p:txBody>
      </p:sp>
    </p:spTree>
    <p:extLst>
      <p:ext uri="{BB962C8B-B14F-4D97-AF65-F5344CB8AC3E}">
        <p14:creationId xmlns:p14="http://schemas.microsoft.com/office/powerpoint/2010/main" val="3805394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2000"/>
                                        <p:tgtEl>
                                          <p:spTgt spid="15"/>
                                        </p:tgtEl>
                                      </p:cBhvr>
                                    </p:animEffect>
                                    <p:set>
                                      <p:cBhvr>
                                        <p:cTn id="7" dur="1" fill="hold">
                                          <p:stCondLst>
                                            <p:cond delay="19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矩形 4"/>
          <p:cNvSpPr/>
          <p:nvPr/>
        </p:nvSpPr>
        <p:spPr>
          <a:xfrm>
            <a:off x="757237" y="371475"/>
            <a:ext cx="8131175" cy="3108543"/>
          </a:xfrm>
          <a:prstGeom prst="rect">
            <a:avLst/>
          </a:prstGeom>
        </p:spPr>
        <p:txBody>
          <a:bodyPr wrap="square">
            <a:spAutoFit/>
          </a:bodyPr>
          <a:lstStyle/>
          <a:p>
            <a:r>
              <a:rPr lang="en-US" altLang="zh-CN" sz="2800" dirty="0"/>
              <a:t>9.</a:t>
            </a:r>
            <a:r>
              <a:rPr lang="zh-CN" altLang="en-US" sz="2800" dirty="0"/>
              <a:t>如图所示是体育、娱乐活动用的热气球，充的是被燃烧器烧热而体积膨胀的热空气。要使已经升空的热气球上升或下降，下列说法正确的是</a:t>
            </a:r>
            <a:r>
              <a:rPr lang="zh-CN" altLang="en-US" sz="2800" dirty="0" smtClean="0"/>
              <a:t>（ </a:t>
            </a:r>
            <a:r>
              <a:rPr lang="en-US" altLang="zh-CN" sz="2800" dirty="0" smtClean="0"/>
              <a:t>A</a:t>
            </a:r>
            <a:r>
              <a:rPr lang="zh-CN" altLang="en-US" sz="2800" dirty="0" smtClean="0"/>
              <a:t>    ）</a:t>
            </a:r>
            <a:endParaRPr lang="en-US" altLang="zh-CN" sz="2800" dirty="0" smtClean="0"/>
          </a:p>
          <a:p>
            <a:r>
              <a:rPr lang="en-US" altLang="zh-CN" sz="2800" dirty="0" smtClean="0"/>
              <a:t>A</a:t>
            </a:r>
            <a:r>
              <a:rPr lang="en-US" altLang="zh-CN" sz="2800" dirty="0"/>
              <a:t>.</a:t>
            </a:r>
            <a:r>
              <a:rPr lang="zh-CN" altLang="en-US" sz="2800" dirty="0"/>
              <a:t>继续对热空气加热可以使热气球</a:t>
            </a:r>
            <a:r>
              <a:rPr lang="zh-CN" altLang="en-US" sz="2800" dirty="0" smtClean="0"/>
              <a:t>上升</a:t>
            </a:r>
            <a:endParaRPr lang="en-US" altLang="zh-CN" sz="2800" dirty="0" smtClean="0"/>
          </a:p>
          <a:p>
            <a:r>
              <a:rPr lang="en-US" altLang="zh-CN" sz="2800" dirty="0" smtClean="0"/>
              <a:t>B</a:t>
            </a:r>
            <a:r>
              <a:rPr lang="en-US" altLang="zh-CN" sz="2800" dirty="0"/>
              <a:t>.</a:t>
            </a:r>
            <a:r>
              <a:rPr lang="zh-CN" altLang="en-US" sz="2800" dirty="0"/>
              <a:t>继续对热空气加热可以使热气球</a:t>
            </a:r>
            <a:r>
              <a:rPr lang="zh-CN" altLang="en-US" sz="2800" dirty="0" smtClean="0"/>
              <a:t>下降</a:t>
            </a:r>
            <a:endParaRPr lang="en-US" altLang="zh-CN" sz="2800" dirty="0" smtClean="0"/>
          </a:p>
          <a:p>
            <a:r>
              <a:rPr lang="en-US" altLang="zh-CN" sz="2800" dirty="0" smtClean="0"/>
              <a:t>C</a:t>
            </a:r>
            <a:r>
              <a:rPr lang="en-US" altLang="zh-CN" sz="2800" dirty="0"/>
              <a:t>.</a:t>
            </a:r>
            <a:r>
              <a:rPr lang="zh-CN" altLang="en-US" sz="2800" dirty="0"/>
              <a:t>停止对热空气加热可以使热气球</a:t>
            </a:r>
            <a:r>
              <a:rPr lang="zh-CN" altLang="en-US" sz="2800" dirty="0" smtClean="0"/>
              <a:t>上升</a:t>
            </a:r>
            <a:endParaRPr lang="en-US" altLang="zh-CN" sz="2800" dirty="0" smtClean="0"/>
          </a:p>
          <a:p>
            <a:r>
              <a:rPr lang="en-US" altLang="zh-CN" sz="2800" dirty="0" smtClean="0"/>
              <a:t>D</a:t>
            </a:r>
            <a:r>
              <a:rPr lang="en-US" altLang="zh-CN" sz="2800" dirty="0"/>
              <a:t>.</a:t>
            </a:r>
            <a:r>
              <a:rPr lang="zh-CN" altLang="en-US" sz="2800" dirty="0"/>
              <a:t>停止对热空气加热，热气球始终飘浮在空中</a:t>
            </a:r>
          </a:p>
        </p:txBody>
      </p:sp>
      <p:pic>
        <p:nvPicPr>
          <p:cNvPr id="14339" name="图片 2"/>
          <p:cNvPicPr>
            <a:picLocks noChangeAspect="1"/>
          </p:cNvPicPr>
          <p:nvPr/>
        </p:nvPicPr>
        <p:blipFill>
          <a:blip r:embed="rId3" cstate="print"/>
          <a:srcRect/>
          <a:stretch>
            <a:fillRect/>
          </a:stretch>
        </p:blipFill>
        <p:spPr bwMode="auto">
          <a:xfrm>
            <a:off x="7005793" y="3598678"/>
            <a:ext cx="1314450" cy="1866900"/>
          </a:xfrm>
          <a:prstGeom prst="rect">
            <a:avLst/>
          </a:prstGeom>
          <a:noFill/>
          <a:ln w="9525">
            <a:noFill/>
            <a:miter lim="800000"/>
            <a:headEnd/>
            <a:tailEnd/>
          </a:ln>
        </p:spPr>
      </p:pic>
      <p:sp>
        <p:nvSpPr>
          <p:cNvPr id="15" name="TextBox 14"/>
          <p:cNvSpPr txBox="1">
            <a:spLocks noChangeArrowheads="1"/>
          </p:cNvSpPr>
          <p:nvPr/>
        </p:nvSpPr>
        <p:spPr bwMode="auto">
          <a:xfrm>
            <a:off x="7573963" y="1285875"/>
            <a:ext cx="450850" cy="336550"/>
          </a:xfrm>
          <a:prstGeom prst="rect">
            <a:avLst/>
          </a:prstGeom>
          <a:solidFill>
            <a:schemeClr val="bg1"/>
          </a:solidFill>
          <a:ln w="9525">
            <a:noFill/>
            <a:miter lim="800000"/>
            <a:headEnd/>
            <a:tailEnd/>
          </a:ln>
        </p:spPr>
        <p:txBody>
          <a:bodyPr>
            <a:spAutoFit/>
          </a:bodyPr>
          <a:lstStyle/>
          <a:p>
            <a:pPr eaLnBrk="1" hangingPunct="1"/>
            <a:endParaRPr lang="zh-CN" altLang="en-US" sz="1600"/>
          </a:p>
        </p:txBody>
      </p:sp>
    </p:spTree>
    <p:extLst>
      <p:ext uri="{BB962C8B-B14F-4D97-AF65-F5344CB8AC3E}">
        <p14:creationId xmlns:p14="http://schemas.microsoft.com/office/powerpoint/2010/main" val="37255965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2000"/>
                                        <p:tgtEl>
                                          <p:spTgt spid="15"/>
                                        </p:tgtEl>
                                      </p:cBhvr>
                                    </p:animEffect>
                                    <p:set>
                                      <p:cBhvr>
                                        <p:cTn id="7" dur="1" fill="hold">
                                          <p:stCondLst>
                                            <p:cond delay="19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矩形 5"/>
          <p:cNvSpPr/>
          <p:nvPr/>
        </p:nvSpPr>
        <p:spPr>
          <a:xfrm>
            <a:off x="171451" y="715864"/>
            <a:ext cx="8686800" cy="2308324"/>
          </a:xfrm>
          <a:prstGeom prst="rect">
            <a:avLst/>
          </a:prstGeom>
        </p:spPr>
        <p:txBody>
          <a:bodyPr wrap="square">
            <a:spAutoFit/>
          </a:bodyPr>
          <a:lstStyle/>
          <a:p>
            <a:r>
              <a:rPr lang="en-US" altLang="zh-CN" sz="2400" dirty="0"/>
              <a:t>10.</a:t>
            </a:r>
            <a:r>
              <a:rPr lang="zh-CN" altLang="en-US" sz="2400" dirty="0"/>
              <a:t>（江西一模）小华用牙膏探究物体的沉与浮。如图所示</a:t>
            </a:r>
            <a:r>
              <a:rPr lang="zh-CN" altLang="en-US" sz="2400" dirty="0" smtClean="0"/>
              <a:t>，</a:t>
            </a:r>
            <a:r>
              <a:rPr lang="zh-CN" altLang="en-US" sz="2400" dirty="0"/>
              <a:t>牙膏</a:t>
            </a:r>
            <a:r>
              <a:rPr lang="zh-CN" altLang="en-US" sz="2400" dirty="0" smtClean="0"/>
              <a:t>“</a:t>
            </a:r>
            <a:r>
              <a:rPr lang="zh-CN" altLang="en-US" sz="2400" dirty="0"/>
              <a:t>浮在水中，牙膏所受</a:t>
            </a:r>
            <a:r>
              <a:rPr lang="zh-CN" altLang="en-US" sz="2400" dirty="0" smtClean="0"/>
              <a:t>浮力（  等于  ）（</a:t>
            </a:r>
            <a:r>
              <a:rPr lang="zh-CN" altLang="en-US" sz="2400" dirty="0"/>
              <a:t>选</a:t>
            </a:r>
            <a:r>
              <a:rPr lang="zh-CN" altLang="en-US" sz="2400" dirty="0" smtClean="0"/>
              <a:t>填“小于”</a:t>
            </a:r>
            <a:r>
              <a:rPr lang="zh-CN" altLang="en-US" sz="2400" dirty="0"/>
              <a:t>“等于”或“大于”）重力。向水中加入食盐并使其溶解，牙膏</a:t>
            </a:r>
            <a:r>
              <a:rPr lang="zh-CN" altLang="en-US" sz="2400" dirty="0" smtClean="0"/>
              <a:t>将（  上浮  ）（</a:t>
            </a:r>
            <a:r>
              <a:rPr lang="zh-CN" altLang="en-US" sz="2400" dirty="0"/>
              <a:t>选</a:t>
            </a:r>
            <a:r>
              <a:rPr lang="zh-CN" altLang="en-US" sz="2400" dirty="0" smtClean="0"/>
              <a:t>填 “上浮”</a:t>
            </a:r>
            <a:r>
              <a:rPr lang="zh-CN" altLang="en-US" sz="2400" dirty="0"/>
              <a:t>或“下沉”）。如果不加食盐，</a:t>
            </a:r>
            <a:r>
              <a:rPr lang="zh-CN" altLang="en-US" sz="2400" dirty="0" smtClean="0"/>
              <a:t>将牙膏部分</a:t>
            </a:r>
            <a:r>
              <a:rPr lang="zh-CN" altLang="en-US" sz="2400" dirty="0"/>
              <a:t>空气排出，再次放入水中后，牙膏</a:t>
            </a:r>
            <a:r>
              <a:rPr lang="zh-CN" altLang="en-US" sz="2400" dirty="0" smtClean="0"/>
              <a:t>将（  下沉  ）（</a:t>
            </a:r>
            <a:r>
              <a:rPr lang="zh-CN" altLang="en-US" sz="2400" dirty="0"/>
              <a:t>选填“上浮”或“下沉”）。</a:t>
            </a:r>
          </a:p>
        </p:txBody>
      </p:sp>
      <p:sp>
        <p:nvSpPr>
          <p:cNvPr id="15" name="TextBox 14"/>
          <p:cNvSpPr txBox="1">
            <a:spLocks noChangeArrowheads="1"/>
          </p:cNvSpPr>
          <p:nvPr/>
        </p:nvSpPr>
        <p:spPr bwMode="auto">
          <a:xfrm>
            <a:off x="4598988" y="1185863"/>
            <a:ext cx="679450" cy="334962"/>
          </a:xfrm>
          <a:prstGeom prst="rect">
            <a:avLst/>
          </a:prstGeom>
          <a:solidFill>
            <a:schemeClr val="bg1"/>
          </a:solidFill>
          <a:ln w="9525">
            <a:noFill/>
            <a:miter lim="800000"/>
            <a:headEnd/>
            <a:tailEnd/>
          </a:ln>
        </p:spPr>
        <p:txBody>
          <a:bodyPr>
            <a:spAutoFit/>
          </a:bodyPr>
          <a:lstStyle/>
          <a:p>
            <a:pPr eaLnBrk="1" hangingPunct="1"/>
            <a:endParaRPr lang="zh-CN" altLang="en-US" sz="1600"/>
          </a:p>
        </p:txBody>
      </p:sp>
      <p:sp>
        <p:nvSpPr>
          <p:cNvPr id="3" name="TextBox 14"/>
          <p:cNvSpPr txBox="1">
            <a:spLocks noChangeArrowheads="1"/>
          </p:cNvSpPr>
          <p:nvPr/>
        </p:nvSpPr>
        <p:spPr bwMode="auto">
          <a:xfrm>
            <a:off x="658812" y="1871663"/>
            <a:ext cx="712788" cy="334962"/>
          </a:xfrm>
          <a:prstGeom prst="rect">
            <a:avLst/>
          </a:prstGeom>
          <a:solidFill>
            <a:schemeClr val="bg1"/>
          </a:solidFill>
          <a:ln w="9525">
            <a:noFill/>
            <a:miter lim="800000"/>
            <a:headEnd/>
            <a:tailEnd/>
          </a:ln>
        </p:spPr>
        <p:txBody>
          <a:bodyPr>
            <a:spAutoFit/>
          </a:bodyPr>
          <a:lstStyle/>
          <a:p>
            <a:pPr eaLnBrk="1" hangingPunct="1"/>
            <a:endParaRPr lang="zh-CN" altLang="en-US" sz="1600"/>
          </a:p>
        </p:txBody>
      </p:sp>
      <p:sp>
        <p:nvSpPr>
          <p:cNvPr id="4" name="TextBox 14"/>
          <p:cNvSpPr txBox="1">
            <a:spLocks noChangeArrowheads="1"/>
          </p:cNvSpPr>
          <p:nvPr/>
        </p:nvSpPr>
        <p:spPr bwMode="auto">
          <a:xfrm>
            <a:off x="6816958" y="2224381"/>
            <a:ext cx="625475" cy="338138"/>
          </a:xfrm>
          <a:prstGeom prst="rect">
            <a:avLst/>
          </a:prstGeom>
          <a:solidFill>
            <a:schemeClr val="bg1"/>
          </a:solidFill>
          <a:ln w="9525">
            <a:noFill/>
            <a:miter lim="800000"/>
            <a:headEnd/>
            <a:tailEnd/>
          </a:ln>
        </p:spPr>
        <p:txBody>
          <a:bodyPr>
            <a:spAutoFit/>
          </a:bodyPr>
          <a:lstStyle/>
          <a:p>
            <a:pPr eaLnBrk="1" hangingPunct="1"/>
            <a:endParaRPr lang="zh-CN" altLang="en-US" sz="1600"/>
          </a:p>
        </p:txBody>
      </p:sp>
      <p:pic>
        <p:nvPicPr>
          <p:cNvPr id="15366" name="Picture 6"/>
          <p:cNvPicPr>
            <a:picLocks noChangeAspect="1" noChangeArrowheads="1"/>
          </p:cNvPicPr>
          <p:nvPr/>
        </p:nvPicPr>
        <p:blipFill>
          <a:blip r:embed="rId3" cstate="print"/>
          <a:srcRect/>
          <a:stretch>
            <a:fillRect/>
          </a:stretch>
        </p:blipFill>
        <p:spPr bwMode="auto">
          <a:xfrm>
            <a:off x="3050728" y="3110575"/>
            <a:ext cx="3328987" cy="3351946"/>
          </a:xfrm>
          <a:prstGeom prst="rect">
            <a:avLst/>
          </a:prstGeom>
          <a:noFill/>
          <a:ln w="9525">
            <a:noFill/>
            <a:miter lim="800000"/>
            <a:headEnd/>
            <a:tailEnd/>
          </a:ln>
        </p:spPr>
      </p:pic>
    </p:spTree>
    <p:extLst>
      <p:ext uri="{BB962C8B-B14F-4D97-AF65-F5344CB8AC3E}">
        <p14:creationId xmlns:p14="http://schemas.microsoft.com/office/powerpoint/2010/main" val="7005579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2000"/>
                                        <p:tgtEl>
                                          <p:spTgt spid="15"/>
                                        </p:tgtEl>
                                      </p:cBhvr>
                                    </p:animEffect>
                                    <p:set>
                                      <p:cBhvr>
                                        <p:cTn id="7" dur="1" fill="hold">
                                          <p:stCondLst>
                                            <p:cond delay="1999"/>
                                          </p:stCondLst>
                                        </p:cTn>
                                        <p:tgtEl>
                                          <p:spTgt spid="15"/>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grpId="0" nodeType="clickEffect">
                                  <p:stCondLst>
                                    <p:cond delay="0"/>
                                  </p:stCondLst>
                                  <p:childTnLst>
                                    <p:animEffect transition="out" filter="fade">
                                      <p:cBhvr>
                                        <p:cTn id="11" dur="2000"/>
                                        <p:tgtEl>
                                          <p:spTgt spid="3"/>
                                        </p:tgtEl>
                                      </p:cBhvr>
                                    </p:animEffect>
                                    <p:set>
                                      <p:cBhvr>
                                        <p:cTn id="12" dur="1" fill="hold">
                                          <p:stCondLst>
                                            <p:cond delay="1999"/>
                                          </p:stCondLst>
                                        </p:cTn>
                                        <p:tgtEl>
                                          <p:spTgt spid="3"/>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xit" presetSubtype="0" fill="hold" grpId="0" nodeType="clickEffect">
                                  <p:stCondLst>
                                    <p:cond delay="0"/>
                                  </p:stCondLst>
                                  <p:childTnLst>
                                    <p:animEffect transition="out" filter="fade">
                                      <p:cBhvr>
                                        <p:cTn id="16" dur="2000"/>
                                        <p:tgtEl>
                                          <p:spTgt spid="4"/>
                                        </p:tgtEl>
                                      </p:cBhvr>
                                    </p:animEffect>
                                    <p:set>
                                      <p:cBhvr>
                                        <p:cTn id="17" dur="1" fill="hold">
                                          <p:stCondLst>
                                            <p:cond delay="1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3" grpId="0" bldLvl="0" animBg="1"/>
      <p:bldP spid="4"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矩形 5"/>
          <p:cNvSpPr/>
          <p:nvPr/>
        </p:nvSpPr>
        <p:spPr>
          <a:xfrm>
            <a:off x="600074" y="2286000"/>
            <a:ext cx="7743825" cy="3539430"/>
          </a:xfrm>
          <a:prstGeom prst="rect">
            <a:avLst/>
          </a:prstGeom>
        </p:spPr>
        <p:txBody>
          <a:bodyPr wrap="square">
            <a:spAutoFit/>
          </a:bodyPr>
          <a:lstStyle/>
          <a:p>
            <a:r>
              <a:rPr lang="zh-CN" altLang="en-US" sz="2800" dirty="0" smtClean="0"/>
              <a:t>热点四、浮力</a:t>
            </a:r>
            <a:r>
              <a:rPr lang="zh-CN" altLang="en-US" sz="2800" dirty="0"/>
              <a:t>的综合应用</a:t>
            </a:r>
          </a:p>
          <a:p>
            <a:r>
              <a:rPr lang="en-US" altLang="zh-CN" sz="2800" dirty="0"/>
              <a:t>12.</a:t>
            </a:r>
            <a:r>
              <a:rPr lang="zh-CN" altLang="en-US" sz="2800" dirty="0"/>
              <a:t>有一种救生艇满载时排开水的体积是</a:t>
            </a:r>
            <a:r>
              <a:rPr lang="en-US" altLang="zh-CN" sz="2800" dirty="0" smtClean="0"/>
              <a:t>2.4m³ </a:t>
            </a:r>
            <a:r>
              <a:rPr lang="zh-CN" altLang="en-US" sz="2800" dirty="0" smtClean="0"/>
              <a:t>，</a:t>
            </a:r>
            <a:r>
              <a:rPr lang="zh-CN" altLang="en-US" sz="2800" dirty="0"/>
              <a:t>艇的自重为</a:t>
            </a:r>
            <a:r>
              <a:rPr lang="en-US" altLang="zh-CN" sz="2800" dirty="0"/>
              <a:t>1×10N</a:t>
            </a:r>
            <a:r>
              <a:rPr lang="zh-CN" altLang="en-US" sz="2800" dirty="0"/>
              <a:t>，为保证安全，该救生艇最多承载成年人的人数大约</a:t>
            </a:r>
            <a:r>
              <a:rPr lang="zh-CN" altLang="en-US" sz="2800" dirty="0" smtClean="0"/>
              <a:t>是（  </a:t>
            </a:r>
            <a:r>
              <a:rPr lang="en-US" altLang="zh-CN" sz="2800" dirty="0" smtClean="0"/>
              <a:t>A  </a:t>
            </a:r>
            <a:r>
              <a:rPr lang="zh-CN" altLang="en-US" sz="2800" dirty="0" smtClean="0"/>
              <a:t>）</a:t>
            </a:r>
            <a:endParaRPr lang="en-US" altLang="zh-CN" sz="2800" dirty="0" smtClean="0"/>
          </a:p>
          <a:p>
            <a:r>
              <a:rPr lang="en-US" altLang="zh-CN" sz="2800" dirty="0" smtClean="0"/>
              <a:t> </a:t>
            </a:r>
            <a:r>
              <a:rPr lang="en-US" altLang="zh-CN" sz="2800" dirty="0"/>
              <a:t>A.20</a:t>
            </a:r>
            <a:r>
              <a:rPr lang="zh-CN" altLang="en-US" sz="2800" dirty="0" smtClean="0"/>
              <a:t>人</a:t>
            </a:r>
            <a:endParaRPr lang="en-US" altLang="zh-CN" sz="2800" dirty="0" smtClean="0"/>
          </a:p>
          <a:p>
            <a:r>
              <a:rPr lang="en-US" altLang="zh-CN" sz="2800" dirty="0" smtClean="0"/>
              <a:t>B.28</a:t>
            </a:r>
            <a:r>
              <a:rPr lang="zh-CN" altLang="en-US" sz="2800" dirty="0" smtClean="0"/>
              <a:t>人</a:t>
            </a:r>
            <a:endParaRPr lang="en-US" altLang="zh-CN" sz="2800" dirty="0" smtClean="0"/>
          </a:p>
          <a:p>
            <a:r>
              <a:rPr lang="en-US" altLang="zh-CN" sz="2800" dirty="0" smtClean="0"/>
              <a:t>C.32</a:t>
            </a:r>
            <a:r>
              <a:rPr lang="zh-CN" altLang="en-US" sz="2800" dirty="0" smtClean="0"/>
              <a:t>人</a:t>
            </a:r>
            <a:endParaRPr lang="en-US" altLang="zh-CN" sz="2800" dirty="0" smtClean="0"/>
          </a:p>
          <a:p>
            <a:r>
              <a:rPr lang="en-US" altLang="zh-CN" sz="2800" dirty="0" smtClean="0"/>
              <a:t>D.48</a:t>
            </a:r>
            <a:r>
              <a:rPr lang="zh-CN" altLang="en-US" sz="2800" dirty="0"/>
              <a:t>人</a:t>
            </a:r>
          </a:p>
        </p:txBody>
      </p:sp>
      <p:sp>
        <p:nvSpPr>
          <p:cNvPr id="5" name="矩形 4"/>
          <p:cNvSpPr/>
          <p:nvPr/>
        </p:nvSpPr>
        <p:spPr>
          <a:xfrm>
            <a:off x="600074" y="676910"/>
            <a:ext cx="7743825" cy="1200329"/>
          </a:xfrm>
          <a:prstGeom prst="rect">
            <a:avLst/>
          </a:prstGeom>
        </p:spPr>
        <p:txBody>
          <a:bodyPr wrap="square">
            <a:spAutoFit/>
          </a:bodyPr>
          <a:lstStyle/>
          <a:p>
            <a:r>
              <a:rPr lang="en-US" altLang="zh-CN" sz="2400" dirty="0" smtClean="0"/>
              <a:t>11</a:t>
            </a:r>
            <a:r>
              <a:rPr lang="en-US" altLang="zh-CN" sz="2400" dirty="0"/>
              <a:t>.</a:t>
            </a:r>
            <a:r>
              <a:rPr lang="zh-CN" altLang="en-US" sz="2400" dirty="0" smtClean="0"/>
              <a:t>（邵阳</a:t>
            </a:r>
            <a:r>
              <a:rPr lang="zh-CN" altLang="en-US" sz="2400" dirty="0"/>
              <a:t>中考）一个质量为</a:t>
            </a:r>
            <a:r>
              <a:rPr lang="en-US" altLang="zh-CN" sz="2400" dirty="0"/>
              <a:t>160g</a:t>
            </a:r>
            <a:r>
              <a:rPr lang="zh-CN" altLang="en-US" sz="2400" dirty="0"/>
              <a:t>、体积为</a:t>
            </a:r>
            <a:r>
              <a:rPr lang="en-US" altLang="zh-CN" sz="2400" dirty="0" smtClean="0"/>
              <a:t>200cm³ </a:t>
            </a:r>
            <a:r>
              <a:rPr lang="zh-CN" altLang="en-US" sz="2400" dirty="0" smtClean="0"/>
              <a:t>的</a:t>
            </a:r>
            <a:r>
              <a:rPr lang="zh-CN" altLang="en-US" sz="2400" dirty="0"/>
              <a:t>物体，将它完全浸没在水里，松手后，物体</a:t>
            </a:r>
            <a:r>
              <a:rPr lang="zh-CN" altLang="en-US" sz="2400" dirty="0" smtClean="0"/>
              <a:t>将（  上浮  ）（</a:t>
            </a:r>
            <a:r>
              <a:rPr lang="zh-CN" altLang="en-US" sz="2400" dirty="0"/>
              <a:t>选填“上浮”“悬浮”或“下沉”）</a:t>
            </a:r>
            <a:r>
              <a:rPr lang="zh-CN" altLang="en-US" sz="2400" dirty="0" smtClean="0"/>
              <a:t>。（</a:t>
            </a:r>
            <a:r>
              <a:rPr lang="en-US" altLang="zh-CN" sz="2400" dirty="0"/>
              <a:t>g</a:t>
            </a:r>
            <a:r>
              <a:rPr lang="zh-CN" altLang="en-US" sz="2400" dirty="0"/>
              <a:t>取</a:t>
            </a:r>
            <a:r>
              <a:rPr lang="en-US" altLang="zh-CN" sz="2400" dirty="0"/>
              <a:t>10N/kg</a:t>
            </a:r>
            <a:r>
              <a:rPr lang="zh-CN" altLang="en-US" sz="2400" dirty="0"/>
              <a:t>）</a:t>
            </a:r>
          </a:p>
        </p:txBody>
      </p:sp>
      <p:sp>
        <p:nvSpPr>
          <p:cNvPr id="15" name="TextBox 14"/>
          <p:cNvSpPr txBox="1">
            <a:spLocks noChangeArrowheads="1"/>
          </p:cNvSpPr>
          <p:nvPr/>
        </p:nvSpPr>
        <p:spPr bwMode="auto">
          <a:xfrm>
            <a:off x="6967304" y="1124724"/>
            <a:ext cx="625475" cy="338138"/>
          </a:xfrm>
          <a:prstGeom prst="rect">
            <a:avLst/>
          </a:prstGeom>
          <a:solidFill>
            <a:schemeClr val="bg1"/>
          </a:solidFill>
          <a:ln w="9525">
            <a:noFill/>
            <a:miter lim="800000"/>
            <a:headEnd/>
            <a:tailEnd/>
          </a:ln>
        </p:spPr>
        <p:txBody>
          <a:bodyPr>
            <a:spAutoFit/>
          </a:bodyPr>
          <a:lstStyle/>
          <a:p>
            <a:pPr eaLnBrk="1" hangingPunct="1"/>
            <a:endParaRPr lang="zh-CN" altLang="en-US" sz="1600"/>
          </a:p>
        </p:txBody>
      </p:sp>
      <p:sp>
        <p:nvSpPr>
          <p:cNvPr id="3" name="TextBox 14"/>
          <p:cNvSpPr txBox="1">
            <a:spLocks noChangeArrowheads="1"/>
          </p:cNvSpPr>
          <p:nvPr/>
        </p:nvSpPr>
        <p:spPr bwMode="auto">
          <a:xfrm>
            <a:off x="5386388" y="3700463"/>
            <a:ext cx="506412" cy="334962"/>
          </a:xfrm>
          <a:prstGeom prst="rect">
            <a:avLst/>
          </a:prstGeom>
          <a:solidFill>
            <a:schemeClr val="bg1"/>
          </a:solidFill>
          <a:ln w="9525">
            <a:noFill/>
            <a:miter lim="800000"/>
            <a:headEnd/>
            <a:tailEnd/>
          </a:ln>
        </p:spPr>
        <p:txBody>
          <a:bodyPr>
            <a:spAutoFit/>
          </a:bodyPr>
          <a:lstStyle/>
          <a:p>
            <a:pPr eaLnBrk="1" hangingPunct="1"/>
            <a:endParaRPr lang="zh-CN" altLang="en-US" sz="1600"/>
          </a:p>
        </p:txBody>
      </p:sp>
    </p:spTree>
    <p:extLst>
      <p:ext uri="{BB962C8B-B14F-4D97-AF65-F5344CB8AC3E}">
        <p14:creationId xmlns:p14="http://schemas.microsoft.com/office/powerpoint/2010/main" val="31264174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2000"/>
                                        <p:tgtEl>
                                          <p:spTgt spid="15"/>
                                        </p:tgtEl>
                                      </p:cBhvr>
                                    </p:animEffect>
                                    <p:set>
                                      <p:cBhvr>
                                        <p:cTn id="7" dur="1" fill="hold">
                                          <p:stCondLst>
                                            <p:cond delay="1999"/>
                                          </p:stCondLst>
                                        </p:cTn>
                                        <p:tgtEl>
                                          <p:spTgt spid="15"/>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grpId="0" nodeType="clickEffect">
                                  <p:stCondLst>
                                    <p:cond delay="0"/>
                                  </p:stCondLst>
                                  <p:childTnLst>
                                    <p:animEffect transition="out" filter="fade">
                                      <p:cBhvr>
                                        <p:cTn id="11" dur="2000"/>
                                        <p:tgtEl>
                                          <p:spTgt spid="3"/>
                                        </p:tgtEl>
                                      </p:cBhvr>
                                    </p:animEffect>
                                    <p:set>
                                      <p:cBhvr>
                                        <p:cTn id="12" dur="1" fill="hold">
                                          <p:stCondLst>
                                            <p:cond delay="1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3"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矩形 3"/>
          <p:cNvSpPr/>
          <p:nvPr/>
        </p:nvSpPr>
        <p:spPr>
          <a:xfrm>
            <a:off x="457200" y="566678"/>
            <a:ext cx="8072438" cy="2677656"/>
          </a:xfrm>
          <a:prstGeom prst="rect">
            <a:avLst/>
          </a:prstGeom>
        </p:spPr>
        <p:txBody>
          <a:bodyPr wrap="square">
            <a:spAutoFit/>
          </a:bodyPr>
          <a:lstStyle/>
          <a:p>
            <a:r>
              <a:rPr lang="en-US" altLang="zh-CN" sz="2400" dirty="0"/>
              <a:t>13.</a:t>
            </a:r>
            <a:r>
              <a:rPr lang="zh-CN" altLang="en-US" sz="2400" dirty="0"/>
              <a:t>死海是一个内陆盐湖，与其他内陆湖不同，任何人掉入死海都不会沉下去，游客可以悠闲地仰卧在湖面上。一个质量为</a:t>
            </a:r>
            <a:r>
              <a:rPr lang="en-US" altLang="zh-CN" sz="2400" dirty="0"/>
              <a:t>60kg</a:t>
            </a:r>
            <a:r>
              <a:rPr lang="zh-CN" altLang="en-US" sz="2400" dirty="0"/>
              <a:t>的游客，躺在密度为</a:t>
            </a:r>
            <a:r>
              <a:rPr lang="en-US" altLang="zh-CN" sz="2400" dirty="0"/>
              <a:t>1.2×10kg/m</a:t>
            </a:r>
            <a:r>
              <a:rPr lang="en-US" altLang="zh-CN" sz="2400" baseline="30000" dirty="0"/>
              <a:t>3</a:t>
            </a:r>
            <a:r>
              <a:rPr lang="zh-CN" altLang="en-US" sz="2400" dirty="0"/>
              <a:t>的死海湖面上，人体的平均密度可认为等于普通湖水的密度，即为</a:t>
            </a:r>
            <a:r>
              <a:rPr lang="en-US" altLang="zh-CN" sz="2400" dirty="0"/>
              <a:t>1.0×10kg/m</a:t>
            </a:r>
            <a:r>
              <a:rPr lang="en-US" altLang="zh-CN" sz="2400" baseline="30000" dirty="0"/>
              <a:t>3</a:t>
            </a:r>
            <a:r>
              <a:rPr lang="zh-CN" altLang="en-US" sz="2400" dirty="0"/>
              <a:t>，</a:t>
            </a:r>
            <a:r>
              <a:rPr lang="en-US" altLang="zh-CN" sz="2400" dirty="0"/>
              <a:t>g</a:t>
            </a:r>
            <a:r>
              <a:rPr lang="zh-CN" altLang="en-US" sz="2400" dirty="0"/>
              <a:t>取</a:t>
            </a:r>
            <a:r>
              <a:rPr lang="en-US" altLang="zh-CN" sz="2400" dirty="0"/>
              <a:t>10N/kg</a:t>
            </a:r>
            <a:r>
              <a:rPr lang="zh-CN" altLang="en-US" sz="2400" dirty="0"/>
              <a:t>，求：</a:t>
            </a:r>
          </a:p>
          <a:p>
            <a:r>
              <a:rPr lang="zh-CN" altLang="en-US" sz="2400" dirty="0"/>
              <a:t>（</a:t>
            </a:r>
            <a:r>
              <a:rPr lang="en-US" altLang="zh-CN" sz="2400" dirty="0"/>
              <a:t>1</a:t>
            </a:r>
            <a:r>
              <a:rPr lang="zh-CN" altLang="en-US" sz="2400" dirty="0"/>
              <a:t>）该游客所受到的浮力大小；</a:t>
            </a:r>
          </a:p>
          <a:p>
            <a:r>
              <a:rPr lang="zh-CN" altLang="en-US" sz="2400" dirty="0" smtClean="0"/>
              <a:t>（</a:t>
            </a:r>
            <a:r>
              <a:rPr lang="en-US" altLang="zh-CN" sz="2400" dirty="0" smtClean="0"/>
              <a:t>2</a:t>
            </a:r>
            <a:r>
              <a:rPr lang="zh-CN" altLang="en-US" sz="2400" dirty="0" smtClean="0"/>
              <a:t>）露在水面上的体积是人身体总体积的几分之几。</a:t>
            </a:r>
            <a:endParaRPr lang="zh-CN" altLang="en-US" sz="2400" dirty="0"/>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5745" y="3791746"/>
            <a:ext cx="4735347" cy="2418184"/>
          </a:xfrm>
          <a:prstGeom prst="rect">
            <a:avLst/>
          </a:prstGeom>
        </p:spPr>
      </p:pic>
    </p:spTree>
    <p:extLst>
      <p:ext uri="{BB962C8B-B14F-4D97-AF65-F5344CB8AC3E}">
        <p14:creationId xmlns:p14="http://schemas.microsoft.com/office/powerpoint/2010/main" val="26312821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9653" y="618733"/>
            <a:ext cx="6944694" cy="5620534"/>
          </a:xfrm>
          <a:prstGeom prst="rect">
            <a:avLst/>
          </a:prstGeom>
        </p:spPr>
      </p:pic>
    </p:spTree>
    <p:extLst>
      <p:ext uri="{BB962C8B-B14F-4D97-AF65-F5344CB8AC3E}">
        <p14:creationId xmlns:p14="http://schemas.microsoft.com/office/powerpoint/2010/main" val="7840681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3120571" y="2583543"/>
            <a:ext cx="2670629" cy="769441"/>
          </a:xfrm>
          <a:prstGeom prst="rect">
            <a:avLst/>
          </a:prstGeom>
          <a:noFill/>
        </p:spPr>
        <p:txBody>
          <a:bodyPr wrap="square" rtlCol="0">
            <a:spAutoFit/>
          </a:bodyPr>
          <a:lstStyle/>
          <a:p>
            <a:r>
              <a:rPr lang="zh-CN" altLang="en-US" sz="4400" dirty="0" smtClean="0">
                <a:latin typeface="+mj-ea"/>
                <a:ea typeface="+mj-ea"/>
              </a:rPr>
              <a:t>谢    谢</a:t>
            </a:r>
            <a:endParaRPr lang="zh-CN" altLang="en-US" sz="4400" dirty="0">
              <a:latin typeface="+mj-ea"/>
              <a:ea typeface="+mj-ea"/>
            </a:endParaRPr>
          </a:p>
        </p:txBody>
      </p:sp>
    </p:spTree>
    <p:extLst>
      <p:ext uri="{BB962C8B-B14F-4D97-AF65-F5344CB8AC3E}">
        <p14:creationId xmlns:p14="http://schemas.microsoft.com/office/powerpoint/2010/main" val="2826575069"/>
      </p:ext>
    </p:extLst>
  </p:cSld>
  <p:clrMapOvr>
    <a:masterClrMapping/>
  </p:clrMapOvr>
  <p:timing>
    <p:tnLst>
      <p:par>
        <p:cTn id="1" dur="indefinite" restart="never" nodeType="tmRoot"/>
      </p:par>
    </p:tnLst>
  </p:timing>
</p:sld>
</file>

<file path=ppt/theme/theme1.xml><?xml version="1.0" encoding="utf-8"?>
<a:theme xmlns:a="http://schemas.openxmlformats.org/drawingml/2006/main" name="主题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4">
      <a:majorFont>
        <a:latin typeface="Times New Roman"/>
        <a:ea typeface="楷体"/>
        <a:cs typeface=""/>
      </a:majorFont>
      <a:minorFont>
        <a:latin typeface="Times New Roman"/>
        <a:ea typeface="楷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主题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4">
      <a:majorFont>
        <a:latin typeface="Times New Roman"/>
        <a:ea typeface="楷体"/>
        <a:cs typeface=""/>
      </a:majorFont>
      <a:minorFont>
        <a:latin typeface="Times New Roman"/>
        <a:ea typeface="楷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第九章 压强 复习课件</Template>
  <TotalTime>1</TotalTime>
  <Words>1172</Words>
  <Application>Microsoft Office PowerPoint</Application>
  <PresentationFormat>全屏显示(4:3)</PresentationFormat>
  <Paragraphs>77</Paragraphs>
  <Slides>17</Slides>
  <Notes>17</Notes>
  <HiddenSlides>0</HiddenSlides>
  <MMClips>0</MMClips>
  <ScaleCrop>false</ScaleCrop>
  <HeadingPairs>
    <vt:vector size="4" baseType="variant">
      <vt:variant>
        <vt:lpstr>主题</vt:lpstr>
      </vt:variant>
      <vt:variant>
        <vt:i4>2</vt:i4>
      </vt:variant>
      <vt:variant>
        <vt:lpstr>幻灯片标题</vt:lpstr>
      </vt:variant>
      <vt:variant>
        <vt:i4>17</vt:i4>
      </vt:variant>
    </vt:vector>
  </HeadingPairs>
  <TitlesOfParts>
    <vt:vector size="19" baseType="lpstr">
      <vt:lpstr>主题1</vt:lpstr>
      <vt:lpstr>1_主题1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User</cp:lastModifiedBy>
  <cp:revision>4</cp:revision>
  <dcterms:created xsi:type="dcterms:W3CDTF">2020-01-09T14:47:08Z</dcterms:created>
  <dcterms:modified xsi:type="dcterms:W3CDTF">2020-03-31T13:50:30Z</dcterms:modified>
</cp:coreProperties>
</file>