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8" r:id="rId9"/>
    <p:sldId id="290" r:id="rId10"/>
    <p:sldId id="289" r:id="rId11"/>
    <p:sldId id="294" r:id="rId12"/>
    <p:sldId id="302" r:id="rId13"/>
    <p:sldId id="263" r:id="rId14"/>
    <p:sldId id="291" r:id="rId15"/>
    <p:sldId id="292" r:id="rId16"/>
    <p:sldId id="293" r:id="rId17"/>
    <p:sldId id="264" r:id="rId18"/>
    <p:sldId id="265" r:id="rId19"/>
    <p:sldId id="296" r:id="rId20"/>
    <p:sldId id="295" r:id="rId21"/>
    <p:sldId id="297" r:id="rId22"/>
    <p:sldId id="298" r:id="rId23"/>
    <p:sldId id="299" r:id="rId24"/>
    <p:sldId id="300" r:id="rId25"/>
    <p:sldId id="301" r:id="rId26"/>
  </p:sldIdLst>
  <p:sldSz cx="9144000" cy="5143500" type="screen16x9"/>
  <p:notesSz cx="6858000" cy="9144000"/>
  <p:embeddedFontLst>
    <p:embeddedFont>
      <p:font typeface="Franklin Gothic Medium" pitchFamily="34" charset="0"/>
      <p:regular r:id="rId29"/>
      <p:italic r:id="rId30"/>
    </p:embeddedFont>
    <p:embeddedFont>
      <p:font typeface="微软雅黑" pitchFamily="34" charset="-122"/>
      <p:regular r:id="rId31"/>
      <p:bold r:id="rId32"/>
    </p:embeddedFont>
    <p:embeddedFont>
      <p:font typeface="Franklin Gothic Book" pitchFamily="34" charset="0"/>
      <p:regular r:id="rId33"/>
      <p:italic r:id="rId34"/>
    </p:embeddedFont>
    <p:embeddedFont>
      <p:font typeface="黑体" pitchFamily="49" charset="-122"/>
      <p:regular r:id="rId35"/>
    </p:embeddedFont>
    <p:embeddedFont>
      <p:font typeface="Wingdings 2" pitchFamily="18" charset="2"/>
      <p:regular r:id="rId36"/>
    </p:embeddedFont>
    <p:embeddedFont>
      <p:font typeface="Calibri" pitchFamily="34" charset="0"/>
      <p:regular r:id="rId37"/>
      <p:bold r:id="rId38"/>
      <p:italic r:id="rId39"/>
      <p:boldItalic r:id="rId40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9" d="100"/>
          <a:sy n="139" d="100"/>
        </p:scale>
        <p:origin x="-29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E2D6E-46DC-4AA0-895D-732D9BF6D82F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CD075-48C1-431B-AF70-2839675EB5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06249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0E627-4BDE-4148-8A54-23D34D49135E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FDF7E-B5F1-4FB8-AC3C-100B27206BD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5975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6F5D0-458D-4F42-B225-33A2784ADE78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CD620-E16C-40E7-95E9-C215C2DAB0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506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73025" y="4800600"/>
            <a:ext cx="3200400" cy="2127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656F7-67DA-4EAA-9FFD-370BEFAB1483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5330825" y="4800600"/>
            <a:ext cx="3733800" cy="2127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481A4-BB6E-44E8-A53F-3F4B1A955E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2554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85800" y="2357438"/>
            <a:ext cx="7772400" cy="14287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64FF3-EF18-4888-9D1A-4EFCEB5A0725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0FC71-B596-4191-9802-404C28D14A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3433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3EA26-0015-4927-94FA-43FA46CF3E10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88B7B-0F76-4EE9-9F5B-0DEDE56339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6873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8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F12B3-24F9-4B79-A326-74381B2DFB36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9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37C55-1648-416F-AE34-91DB520156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8314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C8FBD-C3E3-4AD8-B6DA-B7663EA0020A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EA897-1556-4657-8583-D0CDD58CF0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4742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3EAF0-6CA6-4DBE-B0B6-820EF136D05D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98630-39AF-48F1-86C9-84BC54AA0C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40882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86063" y="790575"/>
            <a:ext cx="5903912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FF8CC-B409-4484-9665-BD706DC36F24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F5220-0E99-4793-BD9C-674F5F93C1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4523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AB34E-2D23-4CE9-99D1-45985A9AD7D2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D51CC-CD4F-4414-A542-8DD43E221B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816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EE6F9-DCAC-465E-A5A2-8BCDA5DEE8F3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1B27B-F9CE-42E2-9E2D-1525F54B0E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967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0DD06-7BE6-4088-AFBD-0B81D37E8AF4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99C97-157D-415D-A823-88C801F936B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51728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882C0-EA3B-4FDA-B0F9-1DDE41FF35C4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DB017-B6F2-4D49-8943-0362ED799CBC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6678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1D8FF-E64A-4C89-8FD1-53770869244D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3E9FE-9D2A-4DC9-9D52-991DFAB6622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76385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7215F-31F5-44B2-8565-FF5E686C85C4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4A76F-305E-4CFD-B221-8E4634E9B1F7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538452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189A7-DF07-443F-8E70-0C01B4BE3CBD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11C8D-EB77-439D-A3DF-963D066FBF2C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27082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60214-C3E3-4732-938B-C1C33257C3BA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E92FB-3814-47BA-B2BB-5D484D92F336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91673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A4ECA-2378-4C0B-A510-5DBED7CFA5AD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0075A-D596-42F2-9BEE-60B4B5FF7A83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57702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09CE6-9A77-4B09-90FA-73C1766B560A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4F67E-590C-43E0-93BD-4E94F5496F01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94824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0E335-0287-41FB-ACB5-6250308E44D1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18488-5551-4F52-8FE1-3EA7EE10AC7B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70212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008563"/>
            <a:ext cx="9144000" cy="134937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8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物理噪声</a:t>
            </a:r>
            <a:endParaRPr lang="en-US" altLang="zh-CN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A140A24-36AD-4E05-952A-F1719D221F68}" type="datetime1">
              <a:rPr lang="zh-CN" altLang="en-US" smtClean="0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b="0" smtClean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78BA0B6-3BC6-4291-8BD5-4E23CAEA25F2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itchFamily="34" charset="0"/>
          <a:ea typeface="微软雅黑" pitchFamily="34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itchFamily="34" charset="0"/>
          <a:ea typeface="微软雅黑" pitchFamily="34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itchFamily="34" charset="0"/>
          <a:ea typeface="微软雅黑" pitchFamily="34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itchFamily="34" charset="0"/>
          <a:ea typeface="微软雅黑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ß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1</a:t>
            </a:r>
            <a:r>
              <a:rPr lang="zh-CN" altLang="en-US" dirty="0" smtClean="0"/>
              <a:t>讲：电压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简洁不简单    通俗不复杂</a:t>
            </a:r>
          </a:p>
        </p:txBody>
      </p:sp>
    </p:spTree>
    <p:extLst>
      <p:ext uri="{BB962C8B-B14F-4D97-AF65-F5344CB8AC3E}">
        <p14:creationId xmlns:p14="http://schemas.microsoft.com/office/powerpoint/2010/main" xmlns="" val="44187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83518"/>
            <a:ext cx="8229600" cy="4231357"/>
          </a:xfrm>
        </p:spPr>
        <p:txBody>
          <a:bodyPr/>
          <a:lstStyle/>
          <a:p>
            <a:r>
              <a:rPr lang="zh-CN" altLang="en-US" dirty="0" smtClean="0"/>
              <a:t>问：什么是</a:t>
            </a:r>
            <a:r>
              <a:rPr lang="en-US" altLang="zh-CN" dirty="0" smtClean="0">
                <a:latin typeface="宋体"/>
                <a:ea typeface="宋体"/>
              </a:rPr>
              <a:t>【</a:t>
            </a:r>
            <a:r>
              <a:rPr lang="zh-CN" altLang="en-US" dirty="0" smtClean="0"/>
              <a:t>电压</a:t>
            </a:r>
            <a:r>
              <a:rPr lang="en-US" altLang="zh-CN" dirty="0" smtClean="0">
                <a:latin typeface="宋体"/>
                <a:ea typeface="宋体"/>
              </a:rPr>
              <a:t>】</a:t>
            </a:r>
            <a:r>
              <a:rPr lang="zh-CN" altLang="en-US" dirty="0" smtClean="0"/>
              <a:t>？</a:t>
            </a:r>
            <a:endParaRPr lang="en-US" altLang="zh-CN" dirty="0" smtClean="0"/>
          </a:p>
          <a:p>
            <a:r>
              <a:rPr lang="zh-CN" altLang="en-US" dirty="0" smtClean="0"/>
              <a:t>答：</a:t>
            </a:r>
            <a:r>
              <a:rPr lang="zh-CN" altLang="en-US" dirty="0" smtClean="0">
                <a:solidFill>
                  <a:srgbClr val="FF0000"/>
                </a:solidFill>
              </a:rPr>
              <a:t>电压是形成电流的原因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问：电压用什么符号表示？</a:t>
            </a:r>
            <a:endParaRPr lang="en-US" altLang="zh-CN" dirty="0" smtClean="0"/>
          </a:p>
          <a:p>
            <a:r>
              <a:rPr lang="zh-CN" altLang="en-US" dirty="0" smtClean="0"/>
              <a:t>答：</a:t>
            </a:r>
            <a:r>
              <a:rPr lang="zh-CN" altLang="en-US" dirty="0" smtClean="0">
                <a:solidFill>
                  <a:srgbClr val="FF0000"/>
                </a:solidFill>
              </a:rPr>
              <a:t>字母</a:t>
            </a:r>
            <a:r>
              <a:rPr lang="en-US" altLang="zh-CN" dirty="0" smtClean="0">
                <a:solidFill>
                  <a:srgbClr val="FF0000"/>
                </a:solidFill>
              </a:rPr>
              <a:t>U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475656" y="1779662"/>
            <a:ext cx="129614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电压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4355976" y="1779662"/>
            <a:ext cx="129614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电流</a:t>
            </a:r>
            <a:endParaRPr lang="zh-CN" altLang="en-US" dirty="0"/>
          </a:p>
        </p:txBody>
      </p:sp>
      <p:sp>
        <p:nvSpPr>
          <p:cNvPr id="6" name="圆角矩形 5"/>
          <p:cNvSpPr/>
          <p:nvPr/>
        </p:nvSpPr>
        <p:spPr>
          <a:xfrm>
            <a:off x="1475656" y="2869074"/>
            <a:ext cx="129614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水压</a:t>
            </a:r>
            <a:endParaRPr lang="zh-CN" altLang="en-US" dirty="0"/>
          </a:p>
        </p:txBody>
      </p:sp>
      <p:sp>
        <p:nvSpPr>
          <p:cNvPr id="7" name="圆角矩形 6"/>
          <p:cNvSpPr/>
          <p:nvPr/>
        </p:nvSpPr>
        <p:spPr>
          <a:xfrm>
            <a:off x="4283968" y="2869074"/>
            <a:ext cx="129614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水流</a:t>
            </a:r>
            <a:endParaRPr lang="zh-CN" altLang="en-US" dirty="0"/>
          </a:p>
        </p:txBody>
      </p:sp>
      <p:sp>
        <p:nvSpPr>
          <p:cNvPr id="8" name="右箭头 7"/>
          <p:cNvSpPr/>
          <p:nvPr/>
        </p:nvSpPr>
        <p:spPr>
          <a:xfrm>
            <a:off x="3059832" y="1995686"/>
            <a:ext cx="1152128" cy="18002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03848" y="163564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形成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2987824" y="3085098"/>
            <a:ext cx="1152128" cy="18002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203848" y="278777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形成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5046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55526"/>
            <a:ext cx="8229600" cy="4159349"/>
          </a:xfrm>
        </p:spPr>
        <p:txBody>
          <a:bodyPr/>
          <a:lstStyle/>
          <a:p>
            <a:r>
              <a:rPr lang="zh-CN" altLang="en-US" dirty="0" smtClean="0"/>
              <a:t>问：电压的</a:t>
            </a:r>
            <a:r>
              <a:rPr lang="en-US" altLang="zh-CN" dirty="0" smtClean="0"/>
              <a:t>【</a:t>
            </a:r>
            <a:r>
              <a:rPr lang="zh-CN" altLang="en-US" dirty="0" smtClean="0"/>
              <a:t>基本单位</a:t>
            </a:r>
            <a:r>
              <a:rPr lang="en-US" altLang="zh-CN" dirty="0" smtClean="0"/>
              <a:t>】</a:t>
            </a:r>
            <a:r>
              <a:rPr lang="zh-CN" altLang="en-US" dirty="0" smtClean="0"/>
              <a:t>是什么？</a:t>
            </a:r>
            <a:endParaRPr lang="en-US" altLang="zh-CN" dirty="0" smtClean="0"/>
          </a:p>
          <a:p>
            <a:r>
              <a:rPr lang="zh-CN" altLang="en-US" dirty="0" smtClean="0"/>
              <a:t>答：</a:t>
            </a:r>
            <a:r>
              <a:rPr lang="zh-CN" altLang="en-US" dirty="0" smtClean="0">
                <a:solidFill>
                  <a:srgbClr val="FF0000"/>
                </a:solidFill>
              </a:rPr>
              <a:t>伏特，简称伏，符号</a:t>
            </a:r>
            <a:r>
              <a:rPr lang="en-US" altLang="zh-CN" dirty="0" smtClean="0">
                <a:solidFill>
                  <a:srgbClr val="FF0000"/>
                </a:solidFill>
              </a:rPr>
              <a:t>V</a:t>
            </a:r>
            <a:r>
              <a:rPr lang="zh-CN" altLang="en-US" dirty="0" smtClean="0">
                <a:solidFill>
                  <a:srgbClr val="FF0000"/>
                </a:solidFill>
              </a:rPr>
              <a:t>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 smtClean="0"/>
              <a:t>问：电压的</a:t>
            </a:r>
            <a:r>
              <a:rPr lang="en-US" altLang="zh-CN" dirty="0" smtClean="0"/>
              <a:t>【</a:t>
            </a:r>
            <a:r>
              <a:rPr lang="zh-CN" altLang="en-US" dirty="0" smtClean="0"/>
              <a:t>常用单位</a:t>
            </a:r>
            <a:r>
              <a:rPr lang="en-US" altLang="zh-CN" dirty="0" smtClean="0"/>
              <a:t>】</a:t>
            </a:r>
            <a:r>
              <a:rPr lang="zh-CN" altLang="en-US" dirty="0" smtClean="0"/>
              <a:t>是什么？</a:t>
            </a:r>
            <a:endParaRPr lang="en-US" altLang="zh-CN" dirty="0" smtClean="0"/>
          </a:p>
          <a:p>
            <a:r>
              <a:rPr lang="zh-CN" altLang="en-US" dirty="0" smtClean="0"/>
              <a:t>答：</a:t>
            </a:r>
            <a:r>
              <a:rPr lang="zh-CN" altLang="en-US" dirty="0" smtClean="0">
                <a:solidFill>
                  <a:srgbClr val="FF0000"/>
                </a:solidFill>
              </a:rPr>
              <a:t>千伏</a:t>
            </a:r>
            <a:r>
              <a:rPr lang="en-US" altLang="zh-CN" dirty="0" err="1" smtClean="0">
                <a:solidFill>
                  <a:srgbClr val="FF0000"/>
                </a:solidFill>
              </a:rPr>
              <a:t>kv</a:t>
            </a:r>
            <a:r>
              <a:rPr lang="zh-CN" altLang="en-US" dirty="0" smtClean="0">
                <a:solidFill>
                  <a:srgbClr val="FF0000"/>
                </a:solidFill>
              </a:rPr>
              <a:t>；毫伏</a:t>
            </a:r>
            <a:r>
              <a:rPr lang="en-US" altLang="zh-CN" dirty="0" smtClean="0">
                <a:solidFill>
                  <a:srgbClr val="FF0000"/>
                </a:solidFill>
              </a:rPr>
              <a:t>mv</a:t>
            </a:r>
            <a:r>
              <a:rPr lang="zh-CN" altLang="en-US" dirty="0" smtClean="0">
                <a:solidFill>
                  <a:srgbClr val="FF0000"/>
                </a:solidFill>
              </a:rPr>
              <a:t>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93067372"/>
              </p:ext>
            </p:extLst>
          </p:nvPr>
        </p:nvGraphicFramePr>
        <p:xfrm>
          <a:off x="1475656" y="3219822"/>
          <a:ext cx="1440160" cy="360040"/>
        </p:xfrm>
        <a:graphic>
          <a:graphicData uri="http://schemas.openxmlformats.org/presentationml/2006/ole">
            <p:oleObj spid="_x0000_s12512" name="Equation" r:id="rId3" imgW="710891" imgH="177723" progId="">
              <p:embed/>
            </p:oleObj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5591953"/>
              </p:ext>
            </p:extLst>
          </p:nvPr>
        </p:nvGraphicFramePr>
        <p:xfrm>
          <a:off x="1475656" y="3939902"/>
          <a:ext cx="1387475" cy="409575"/>
        </p:xfrm>
        <a:graphic>
          <a:graphicData uri="http://schemas.openxmlformats.org/presentationml/2006/ole">
            <p:oleObj spid="_x0000_s12513" name="Equation" r:id="rId4" imgW="685800" imgH="203200" progId="">
              <p:embed/>
            </p:oleObj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4057551"/>
              </p:ext>
            </p:extLst>
          </p:nvPr>
        </p:nvGraphicFramePr>
        <p:xfrm>
          <a:off x="3610778" y="3620428"/>
          <a:ext cx="514350" cy="360363"/>
        </p:xfrm>
        <a:graphic>
          <a:graphicData uri="http://schemas.openxmlformats.org/presentationml/2006/ole">
            <p:oleObj spid="_x0000_s12514" name="Equation" r:id="rId5" imgW="253670" imgH="177569" progId="">
              <p:embed/>
            </p:oleObj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45653068"/>
              </p:ext>
            </p:extLst>
          </p:nvPr>
        </p:nvGraphicFramePr>
        <p:xfrm>
          <a:off x="4978608" y="3620428"/>
          <a:ext cx="360362" cy="360363"/>
        </p:xfrm>
        <a:graphic>
          <a:graphicData uri="http://schemas.openxmlformats.org/presentationml/2006/ole">
            <p:oleObj spid="_x0000_s12515" name="Equation" r:id="rId6" imgW="177492" imgH="177492" progId="">
              <p:embed/>
            </p:oleObj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58006761"/>
              </p:ext>
            </p:extLst>
          </p:nvPr>
        </p:nvGraphicFramePr>
        <p:xfrm>
          <a:off x="6114985" y="3620428"/>
          <a:ext cx="592137" cy="360363"/>
        </p:xfrm>
        <a:graphic>
          <a:graphicData uri="http://schemas.openxmlformats.org/presentationml/2006/ole">
            <p:oleObj spid="_x0000_s12516" name="Equation" r:id="rId7" imgW="291847" imgH="177646" progId="">
              <p:embed/>
            </p:oleObj>
          </a:graphicData>
        </a:graphic>
      </p:graphicFrame>
      <p:sp>
        <p:nvSpPr>
          <p:cNvPr id="13" name="右箭头 12"/>
          <p:cNvSpPr/>
          <p:nvPr/>
        </p:nvSpPr>
        <p:spPr>
          <a:xfrm>
            <a:off x="4208614" y="3753558"/>
            <a:ext cx="648072" cy="14401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410978" y="3764528"/>
            <a:ext cx="648072" cy="14401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111488" y="3426554"/>
            <a:ext cx="9863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1000</a:t>
            </a:r>
            <a:r>
              <a:rPr lang="zh-CN" altLang="en-US" sz="1600" dirty="0" smtClean="0">
                <a:solidFill>
                  <a:srgbClr val="FF0000"/>
                </a:solidFill>
              </a:rPr>
              <a:t>倍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13852" y="3426554"/>
            <a:ext cx="9863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1000</a:t>
            </a:r>
            <a:r>
              <a:rPr lang="zh-CN" altLang="en-US" sz="1600" dirty="0" smtClean="0">
                <a:solidFill>
                  <a:srgbClr val="FF0000"/>
                </a:solidFill>
              </a:rPr>
              <a:t>倍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309868" y="3429154"/>
            <a:ext cx="144016" cy="79217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061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8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627534"/>
            <a:ext cx="8229600" cy="4087341"/>
          </a:xfrm>
        </p:spPr>
        <p:txBody>
          <a:bodyPr/>
          <a:lstStyle/>
          <a:p>
            <a:r>
              <a:rPr lang="zh-CN" altLang="en-US" dirty="0" smtClean="0"/>
              <a:t>常见的电压</a:t>
            </a:r>
            <a:endParaRPr lang="zh-CN" altLang="en-US" dirty="0"/>
          </a:p>
        </p:txBody>
      </p:sp>
      <p:graphicFrame>
        <p:nvGraphicFramePr>
          <p:cNvPr id="6" name="内容占位符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56327157"/>
              </p:ext>
            </p:extLst>
          </p:nvPr>
        </p:nvGraphicFramePr>
        <p:xfrm>
          <a:off x="827584" y="1347613"/>
          <a:ext cx="4968552" cy="2880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9983"/>
                <a:gridCol w="1808569"/>
              </a:tblGrid>
              <a:tr h="47456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电源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电压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15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干电池的电压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 1.5v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15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蓄电池的电压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2v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15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手机电池的电压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3.7v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15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我国家庭电路电压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220v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15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工厂电压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380v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圆角矩形标注 2"/>
          <p:cNvSpPr/>
          <p:nvPr/>
        </p:nvSpPr>
        <p:spPr>
          <a:xfrm>
            <a:off x="6301680" y="1466765"/>
            <a:ext cx="2088232" cy="576064"/>
          </a:xfrm>
          <a:prstGeom prst="wedgeRoundRectCallout">
            <a:avLst>
              <a:gd name="adj1" fmla="val -62015"/>
              <a:gd name="adj2" fmla="val 4171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记一记，背一背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81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871317"/>
          </a:xfrm>
        </p:spPr>
        <p:txBody>
          <a:bodyPr/>
          <a:lstStyle/>
          <a:p>
            <a:r>
              <a:rPr lang="zh-CN" altLang="en-US" dirty="0" smtClean="0"/>
              <a:t>规律：干电池的电压都是</a:t>
            </a:r>
            <a:r>
              <a:rPr lang="en-US" altLang="zh-CN" dirty="0" smtClean="0"/>
              <a:t>1.5v</a:t>
            </a:r>
            <a:r>
              <a:rPr lang="zh-CN" altLang="en-US" dirty="0" smtClean="0"/>
              <a:t>，不论大小。</a:t>
            </a:r>
            <a:endParaRPr lang="zh-CN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95686"/>
            <a:ext cx="3565705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标注 3"/>
          <p:cNvSpPr/>
          <p:nvPr/>
        </p:nvSpPr>
        <p:spPr>
          <a:xfrm>
            <a:off x="5148064" y="1707654"/>
            <a:ext cx="3816424" cy="576064"/>
          </a:xfrm>
          <a:prstGeom prst="wedgeRoundRectCallout">
            <a:avLst>
              <a:gd name="adj1" fmla="val -60042"/>
              <a:gd name="adj2" fmla="val 12404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干电池的电压都是</a:t>
            </a:r>
            <a:r>
              <a:rPr lang="en-US" altLang="zh-CN" dirty="0" smtClean="0"/>
              <a:t>1.5v</a:t>
            </a:r>
            <a:r>
              <a:rPr lang="zh-CN" altLang="en-US" dirty="0" smtClean="0"/>
              <a:t>，很奇怪吧！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415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83518"/>
            <a:ext cx="8229600" cy="4231357"/>
          </a:xfrm>
        </p:spPr>
        <p:txBody>
          <a:bodyPr/>
          <a:lstStyle/>
          <a:p>
            <a:r>
              <a:rPr lang="zh-CN" altLang="en-US" dirty="0" smtClean="0"/>
              <a:t>问：对人体安全的电压是多少？</a:t>
            </a:r>
            <a:endParaRPr lang="en-US" altLang="zh-CN" dirty="0" smtClean="0"/>
          </a:p>
          <a:p>
            <a:r>
              <a:rPr lang="zh-CN" altLang="en-US" dirty="0" smtClean="0"/>
              <a:t>答：</a:t>
            </a:r>
            <a:r>
              <a:rPr lang="zh-CN" altLang="en-US" dirty="0" smtClean="0">
                <a:solidFill>
                  <a:srgbClr val="FF0000"/>
                </a:solidFill>
              </a:rPr>
              <a:t>不高于</a:t>
            </a:r>
            <a:r>
              <a:rPr lang="en-US" altLang="zh-CN" dirty="0" smtClean="0">
                <a:solidFill>
                  <a:srgbClr val="FF0000"/>
                </a:solidFill>
              </a:rPr>
              <a:t>36v</a:t>
            </a:r>
            <a:r>
              <a:rPr lang="zh-CN" altLang="en-US" dirty="0" smtClean="0">
                <a:solidFill>
                  <a:srgbClr val="FF0000"/>
                </a:solidFill>
              </a:rPr>
              <a:t>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内容占位符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75703854"/>
              </p:ext>
            </p:extLst>
          </p:nvPr>
        </p:nvGraphicFramePr>
        <p:xfrm>
          <a:off x="971600" y="1611082"/>
          <a:ext cx="3960440" cy="2876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8827"/>
                <a:gridCol w="1441613"/>
              </a:tblGrid>
              <a:tr h="37958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电源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电压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3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干电池的电压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002060"/>
                          </a:solidFill>
                        </a:rPr>
                        <a:t> 1.5v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3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蓄电池的电压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002060"/>
                          </a:solidFill>
                        </a:rPr>
                        <a:t>2v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3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手机电池的电压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002060"/>
                          </a:solidFill>
                        </a:rPr>
                        <a:t>3.7v</a:t>
                      </a:r>
                      <a:endParaRPr lang="zh-CN" altLang="en-US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3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我国家庭电路电压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220v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3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工厂电压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rgbClr val="FF0000"/>
                          </a:solidFill>
                        </a:rPr>
                        <a:t>380v</a:t>
                      </a:r>
                      <a:endParaRPr lang="zh-CN" alt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圆角矩形标注 4"/>
          <p:cNvSpPr/>
          <p:nvPr/>
        </p:nvSpPr>
        <p:spPr>
          <a:xfrm>
            <a:off x="5508104" y="1851670"/>
            <a:ext cx="1224136" cy="432048"/>
          </a:xfrm>
          <a:prstGeom prst="wedgeRoundRectCallout">
            <a:avLst>
              <a:gd name="adj1" fmla="val -93752"/>
              <a:gd name="adj2" fmla="val 3226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002060"/>
                </a:solidFill>
              </a:rPr>
              <a:t>安全电压</a:t>
            </a:r>
            <a:endParaRPr lang="zh-CN" altLang="en-US" dirty="0">
              <a:solidFill>
                <a:srgbClr val="002060"/>
              </a:solidFill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5540009" y="2427734"/>
            <a:ext cx="1224136" cy="432048"/>
          </a:xfrm>
          <a:prstGeom prst="wedgeRoundRectCallout">
            <a:avLst>
              <a:gd name="adj1" fmla="val -93752"/>
              <a:gd name="adj2" fmla="val 3226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002060"/>
                </a:solidFill>
              </a:rPr>
              <a:t>安全电压</a:t>
            </a:r>
            <a:endParaRPr lang="zh-CN" altLang="en-US" dirty="0">
              <a:solidFill>
                <a:srgbClr val="002060"/>
              </a:solidFill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5508104" y="2931790"/>
            <a:ext cx="1224136" cy="432048"/>
          </a:xfrm>
          <a:prstGeom prst="wedgeRoundRectCallout">
            <a:avLst>
              <a:gd name="adj1" fmla="val -93752"/>
              <a:gd name="adj2" fmla="val 3226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002060"/>
                </a:solidFill>
              </a:rPr>
              <a:t>安全电压</a:t>
            </a:r>
            <a:endParaRPr lang="zh-CN" altLang="en-US" dirty="0">
              <a:solidFill>
                <a:srgbClr val="002060"/>
              </a:solidFill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5556261" y="3435846"/>
            <a:ext cx="1224136" cy="432048"/>
          </a:xfrm>
          <a:prstGeom prst="wedgeRoundRectCallout">
            <a:avLst>
              <a:gd name="adj1" fmla="val -98198"/>
              <a:gd name="adj2" fmla="val 2974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FF0000"/>
                </a:solidFill>
              </a:rPr>
              <a:t>危险电压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5540009" y="3939902"/>
            <a:ext cx="1224136" cy="432048"/>
          </a:xfrm>
          <a:prstGeom prst="wedgeRoundRectCallout">
            <a:avLst>
              <a:gd name="adj1" fmla="val -99066"/>
              <a:gd name="adj2" fmla="val 3269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FF0000"/>
                </a:solidFill>
              </a:rPr>
              <a:t>危险电压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376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83518"/>
            <a:ext cx="8229600" cy="4231357"/>
          </a:xfrm>
        </p:spPr>
        <p:txBody>
          <a:bodyPr/>
          <a:lstStyle/>
          <a:p>
            <a:r>
              <a:rPr lang="zh-CN" altLang="en-US" dirty="0" smtClean="0"/>
              <a:t>问：怎样测量电压的大小？</a:t>
            </a:r>
            <a:endParaRPr lang="en-US" altLang="zh-CN" dirty="0" smtClean="0"/>
          </a:p>
          <a:p>
            <a:r>
              <a:rPr lang="zh-CN" altLang="en-US" dirty="0" smtClean="0"/>
              <a:t>答：</a:t>
            </a:r>
            <a:r>
              <a:rPr lang="zh-CN" altLang="en-US" dirty="0" smtClean="0">
                <a:solidFill>
                  <a:srgbClr val="FF0000"/>
                </a:solidFill>
              </a:rPr>
              <a:t>用电压表，电压表又叫伏特表。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11710"/>
            <a:ext cx="2304256" cy="218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标注 3"/>
          <p:cNvSpPr/>
          <p:nvPr/>
        </p:nvSpPr>
        <p:spPr>
          <a:xfrm>
            <a:off x="3995936" y="1779662"/>
            <a:ext cx="1728192" cy="576064"/>
          </a:xfrm>
          <a:prstGeom prst="wedgeRoundRectCallout">
            <a:avLst>
              <a:gd name="adj1" fmla="val -85473"/>
              <a:gd name="adj2" fmla="val 519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这就是电压表</a:t>
            </a:r>
            <a:endParaRPr lang="zh-CN" altLang="en-US" dirty="0"/>
          </a:p>
        </p:txBody>
      </p:sp>
      <p:sp>
        <p:nvSpPr>
          <p:cNvPr id="5" name="圆角矩形标注 4"/>
          <p:cNvSpPr/>
          <p:nvPr/>
        </p:nvSpPr>
        <p:spPr>
          <a:xfrm>
            <a:off x="4283968" y="3244145"/>
            <a:ext cx="2592288" cy="869108"/>
          </a:xfrm>
          <a:prstGeom prst="wedgeRoundRectCallout">
            <a:avLst>
              <a:gd name="adj1" fmla="val -124592"/>
              <a:gd name="adj2" fmla="val -847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字母</a:t>
            </a:r>
            <a:r>
              <a:rPr lang="en-US" altLang="zh-CN" dirty="0" smtClean="0"/>
              <a:t>V</a:t>
            </a:r>
            <a:r>
              <a:rPr lang="zh-CN" altLang="en-US" dirty="0" smtClean="0"/>
              <a:t>是电压表的标志，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因为电压的单位是</a:t>
            </a:r>
            <a:r>
              <a:rPr lang="en-US" altLang="zh-CN" dirty="0" smtClean="0"/>
              <a:t>v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643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83518"/>
            <a:ext cx="8229600" cy="4231357"/>
          </a:xfrm>
        </p:spPr>
        <p:txBody>
          <a:bodyPr>
            <a:noAutofit/>
          </a:bodyPr>
          <a:lstStyle/>
          <a:p>
            <a:r>
              <a:rPr lang="zh-CN" altLang="en-US" dirty="0" smtClean="0"/>
              <a:t>电压表的接线柱与量程。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结论</a:t>
            </a:r>
            <a:r>
              <a:rPr lang="zh-CN" altLang="en-US" dirty="0" smtClean="0"/>
              <a:t>：电压表有一个负接线柱，两个正接线柱。</a:t>
            </a:r>
            <a:endParaRPr lang="zh-CN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31590"/>
            <a:ext cx="2304256" cy="218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圆角矩形标注 1"/>
          <p:cNvSpPr/>
          <p:nvPr/>
        </p:nvSpPr>
        <p:spPr>
          <a:xfrm>
            <a:off x="539552" y="2283718"/>
            <a:ext cx="1464635" cy="504056"/>
          </a:xfrm>
          <a:prstGeom prst="wedgeRoundRectCallout">
            <a:avLst>
              <a:gd name="adj1" fmla="val 75540"/>
              <a:gd name="adj2" fmla="val -1812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“</a:t>
            </a:r>
            <a:r>
              <a:rPr lang="en-US" altLang="zh-CN" dirty="0" smtClean="0"/>
              <a:t>-</a:t>
            </a:r>
            <a:r>
              <a:rPr lang="zh-CN" altLang="en-US" dirty="0" smtClean="0"/>
              <a:t>”接线柱</a:t>
            </a:r>
            <a:endParaRPr lang="zh-CN" altLang="en-US" dirty="0"/>
          </a:p>
        </p:txBody>
      </p:sp>
      <p:sp>
        <p:nvSpPr>
          <p:cNvPr id="7" name="圆角矩形标注 6"/>
          <p:cNvSpPr/>
          <p:nvPr/>
        </p:nvSpPr>
        <p:spPr>
          <a:xfrm>
            <a:off x="3069163" y="3435846"/>
            <a:ext cx="1646853" cy="511545"/>
          </a:xfrm>
          <a:prstGeom prst="wedgeRoundRectCallout">
            <a:avLst>
              <a:gd name="adj1" fmla="val -38555"/>
              <a:gd name="adj2" fmla="val -1042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“</a:t>
            </a:r>
            <a:r>
              <a:rPr lang="en-US" altLang="zh-CN" dirty="0" smtClean="0"/>
              <a:t>+3</a:t>
            </a:r>
            <a:r>
              <a:rPr lang="zh-CN" altLang="en-US" dirty="0" smtClean="0"/>
              <a:t>”接线柱</a:t>
            </a:r>
            <a:endParaRPr lang="zh-CN" altLang="en-US" dirty="0"/>
          </a:p>
        </p:txBody>
      </p:sp>
      <p:sp>
        <p:nvSpPr>
          <p:cNvPr id="8" name="圆角矩形标注 7"/>
          <p:cNvSpPr/>
          <p:nvPr/>
        </p:nvSpPr>
        <p:spPr>
          <a:xfrm>
            <a:off x="4756178" y="2479035"/>
            <a:ext cx="1832046" cy="452755"/>
          </a:xfrm>
          <a:prstGeom prst="wedgeRoundRectCallout">
            <a:avLst>
              <a:gd name="adj1" fmla="val -92815"/>
              <a:gd name="adj2" fmla="val -1232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“</a:t>
            </a:r>
            <a:r>
              <a:rPr lang="en-US" altLang="zh-CN" dirty="0" smtClean="0"/>
              <a:t>+15</a:t>
            </a:r>
            <a:r>
              <a:rPr lang="zh-CN" altLang="en-US" dirty="0" smtClean="0"/>
              <a:t>”接线柱</a:t>
            </a:r>
            <a:endParaRPr lang="zh-CN" altLang="en-US" dirty="0"/>
          </a:p>
        </p:txBody>
      </p:sp>
      <p:sp>
        <p:nvSpPr>
          <p:cNvPr id="6" name="圆角矩形标注 5"/>
          <p:cNvSpPr/>
          <p:nvPr/>
        </p:nvSpPr>
        <p:spPr>
          <a:xfrm>
            <a:off x="4572000" y="915566"/>
            <a:ext cx="3744416" cy="648072"/>
          </a:xfrm>
          <a:prstGeom prst="wedgeRoundRectCallout">
            <a:avLst>
              <a:gd name="adj1" fmla="val -62721"/>
              <a:gd name="adj2" fmla="val 725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瞧！上面的量程是下面量程的</a:t>
            </a:r>
            <a:r>
              <a:rPr lang="en-US" altLang="zh-CN" dirty="0" smtClean="0"/>
              <a:t>5</a:t>
            </a:r>
            <a:r>
              <a:rPr lang="zh-CN" altLang="en-US" dirty="0" smtClean="0"/>
              <a:t>倍。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405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27534"/>
            <a:ext cx="8229600" cy="4087341"/>
          </a:xfrm>
        </p:spPr>
        <p:txBody>
          <a:bodyPr/>
          <a:lstStyle/>
          <a:p>
            <a:r>
              <a:rPr lang="zh-CN" altLang="en-US" dirty="0"/>
              <a:t>当接“</a:t>
            </a:r>
            <a:r>
              <a:rPr lang="en-US" altLang="zh-CN" dirty="0"/>
              <a:t>-</a:t>
            </a:r>
            <a:r>
              <a:rPr lang="zh-CN" altLang="en-US" dirty="0"/>
              <a:t>”“</a:t>
            </a:r>
            <a:r>
              <a:rPr lang="en-US" altLang="zh-CN" dirty="0"/>
              <a:t>3</a:t>
            </a:r>
            <a:r>
              <a:rPr lang="zh-CN" altLang="en-US" dirty="0"/>
              <a:t>”接线柱时</a:t>
            </a:r>
            <a:r>
              <a:rPr lang="zh-CN" altLang="en-US" dirty="0" smtClean="0"/>
              <a:t>，读下面的刻度，量程</a:t>
            </a:r>
            <a:r>
              <a:rPr lang="zh-CN" altLang="en-US" dirty="0"/>
              <a:t>是</a:t>
            </a:r>
            <a:r>
              <a:rPr lang="en-US" altLang="zh-CN" dirty="0"/>
              <a:t>0~3v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4377" y="1699525"/>
            <a:ext cx="2304256" cy="218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任意多边形 3"/>
          <p:cNvSpPr/>
          <p:nvPr/>
        </p:nvSpPr>
        <p:spPr>
          <a:xfrm>
            <a:off x="1043608" y="3158135"/>
            <a:ext cx="1502229" cy="838200"/>
          </a:xfrm>
          <a:custGeom>
            <a:avLst/>
            <a:gdLst>
              <a:gd name="connsiteX0" fmla="*/ 1502229 w 1502229"/>
              <a:gd name="connsiteY0" fmla="*/ 0 h 838200"/>
              <a:gd name="connsiteX1" fmla="*/ 685800 w 1502229"/>
              <a:gd name="connsiteY1" fmla="*/ 293915 h 838200"/>
              <a:gd name="connsiteX2" fmla="*/ 0 w 1502229"/>
              <a:gd name="connsiteY2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9" h="838200">
                <a:moveTo>
                  <a:pt x="1502229" y="0"/>
                </a:moveTo>
                <a:cubicBezTo>
                  <a:pt x="1219200" y="77107"/>
                  <a:pt x="936171" y="154215"/>
                  <a:pt x="685800" y="293915"/>
                </a:cubicBezTo>
                <a:cubicBezTo>
                  <a:pt x="435429" y="433615"/>
                  <a:pt x="217714" y="635907"/>
                  <a:pt x="0" y="8382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3294382" y="3253223"/>
            <a:ext cx="566058" cy="1262743"/>
          </a:xfrm>
          <a:custGeom>
            <a:avLst/>
            <a:gdLst>
              <a:gd name="connsiteX0" fmla="*/ 0 w 566058"/>
              <a:gd name="connsiteY0" fmla="*/ 0 h 1262743"/>
              <a:gd name="connsiteX1" fmla="*/ 468086 w 566058"/>
              <a:gd name="connsiteY1" fmla="*/ 751115 h 1262743"/>
              <a:gd name="connsiteX2" fmla="*/ 566058 w 566058"/>
              <a:gd name="connsiteY2" fmla="*/ 1262743 h 126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058" h="1262743">
                <a:moveTo>
                  <a:pt x="0" y="0"/>
                </a:moveTo>
                <a:cubicBezTo>
                  <a:pt x="186871" y="270329"/>
                  <a:pt x="373743" y="540658"/>
                  <a:pt x="468086" y="751115"/>
                </a:cubicBezTo>
                <a:cubicBezTo>
                  <a:pt x="562429" y="961572"/>
                  <a:pt x="564243" y="1112157"/>
                  <a:pt x="566058" y="126274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标注 1"/>
          <p:cNvSpPr/>
          <p:nvPr/>
        </p:nvSpPr>
        <p:spPr>
          <a:xfrm>
            <a:off x="4932040" y="1927658"/>
            <a:ext cx="3312368" cy="563649"/>
          </a:xfrm>
          <a:prstGeom prst="wedgeRoundRectCallout">
            <a:avLst>
              <a:gd name="adj1" fmla="val -75496"/>
              <a:gd name="adj2" fmla="val 4232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下面的量程每一小格表示</a:t>
            </a:r>
            <a:r>
              <a:rPr lang="en-US" altLang="zh-CN" dirty="0" smtClean="0"/>
              <a:t>0.1v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235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55526"/>
            <a:ext cx="8229600" cy="4159349"/>
          </a:xfrm>
        </p:spPr>
        <p:txBody>
          <a:bodyPr/>
          <a:lstStyle/>
          <a:p>
            <a:r>
              <a:rPr lang="zh-CN" altLang="en-US" dirty="0"/>
              <a:t>当接“</a:t>
            </a:r>
            <a:r>
              <a:rPr lang="en-US" altLang="zh-CN" dirty="0"/>
              <a:t>-</a:t>
            </a:r>
            <a:r>
              <a:rPr lang="zh-CN" altLang="en-US" dirty="0"/>
              <a:t>”“</a:t>
            </a:r>
            <a:r>
              <a:rPr lang="en-US" altLang="zh-CN" dirty="0"/>
              <a:t>15</a:t>
            </a:r>
            <a:r>
              <a:rPr lang="zh-CN" altLang="en-US" dirty="0"/>
              <a:t>”接线柱时</a:t>
            </a:r>
            <a:r>
              <a:rPr lang="zh-CN" altLang="en-US" dirty="0" smtClean="0"/>
              <a:t>，读上面的刻度，量程</a:t>
            </a:r>
            <a:r>
              <a:rPr lang="zh-CN" altLang="en-US" dirty="0"/>
              <a:t>是</a:t>
            </a:r>
            <a:r>
              <a:rPr lang="en-US" altLang="zh-CN" dirty="0"/>
              <a:t>0~15v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6311" y="1617662"/>
            <a:ext cx="2304256" cy="218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任意多边形 3"/>
          <p:cNvSpPr/>
          <p:nvPr/>
        </p:nvSpPr>
        <p:spPr>
          <a:xfrm>
            <a:off x="1085191" y="3147898"/>
            <a:ext cx="1502229" cy="838200"/>
          </a:xfrm>
          <a:custGeom>
            <a:avLst/>
            <a:gdLst>
              <a:gd name="connsiteX0" fmla="*/ 1502229 w 1502229"/>
              <a:gd name="connsiteY0" fmla="*/ 0 h 838200"/>
              <a:gd name="connsiteX1" fmla="*/ 685800 w 1502229"/>
              <a:gd name="connsiteY1" fmla="*/ 293915 h 838200"/>
              <a:gd name="connsiteX2" fmla="*/ 0 w 1502229"/>
              <a:gd name="connsiteY2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2229" h="838200">
                <a:moveTo>
                  <a:pt x="1502229" y="0"/>
                </a:moveTo>
                <a:cubicBezTo>
                  <a:pt x="1219200" y="77107"/>
                  <a:pt x="936171" y="154215"/>
                  <a:pt x="685800" y="293915"/>
                </a:cubicBezTo>
                <a:cubicBezTo>
                  <a:pt x="435429" y="433615"/>
                  <a:pt x="217714" y="635907"/>
                  <a:pt x="0" y="8382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3861048" y="3219755"/>
            <a:ext cx="1143000" cy="936171"/>
          </a:xfrm>
          <a:custGeom>
            <a:avLst/>
            <a:gdLst>
              <a:gd name="connsiteX0" fmla="*/ 0 w 1143000"/>
              <a:gd name="connsiteY0" fmla="*/ 0 h 936171"/>
              <a:gd name="connsiteX1" fmla="*/ 555172 w 1143000"/>
              <a:gd name="connsiteY1" fmla="*/ 337457 h 936171"/>
              <a:gd name="connsiteX2" fmla="*/ 1143000 w 1143000"/>
              <a:gd name="connsiteY2" fmla="*/ 936171 h 93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3000" h="936171">
                <a:moveTo>
                  <a:pt x="0" y="0"/>
                </a:moveTo>
                <a:cubicBezTo>
                  <a:pt x="182336" y="90714"/>
                  <a:pt x="364672" y="181429"/>
                  <a:pt x="555172" y="337457"/>
                </a:cubicBezTo>
                <a:cubicBezTo>
                  <a:pt x="745672" y="493485"/>
                  <a:pt x="944336" y="714828"/>
                  <a:pt x="1143000" y="93617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标注 12"/>
          <p:cNvSpPr/>
          <p:nvPr/>
        </p:nvSpPr>
        <p:spPr>
          <a:xfrm>
            <a:off x="4932040" y="1851670"/>
            <a:ext cx="3456384" cy="563649"/>
          </a:xfrm>
          <a:prstGeom prst="wedgeRoundRectCallout">
            <a:avLst>
              <a:gd name="adj1" fmla="val -70594"/>
              <a:gd name="adj2" fmla="val 1142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上面的量程每一小格表示</a:t>
            </a:r>
            <a:r>
              <a:rPr lang="en-US" altLang="zh-CN" dirty="0" smtClean="0"/>
              <a:t>0.5v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9115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27534"/>
            <a:ext cx="8229600" cy="4087341"/>
          </a:xfrm>
        </p:spPr>
        <p:txBody>
          <a:bodyPr/>
          <a:lstStyle/>
          <a:p>
            <a:r>
              <a:rPr lang="zh-CN" altLang="en-US" dirty="0" smtClean="0"/>
              <a:t>小结：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/>
              <a:t>规律：</a:t>
            </a:r>
            <a:r>
              <a:rPr lang="zh-CN" altLang="en-US" dirty="0">
                <a:solidFill>
                  <a:srgbClr val="FF0000"/>
                </a:solidFill>
              </a:rPr>
              <a:t>大量程是小量程的</a:t>
            </a:r>
            <a:r>
              <a:rPr lang="en-US" altLang="zh-CN" dirty="0">
                <a:solidFill>
                  <a:srgbClr val="FF0000"/>
                </a:solidFill>
              </a:rPr>
              <a:t>5</a:t>
            </a:r>
            <a:r>
              <a:rPr lang="zh-CN" altLang="en-US" dirty="0">
                <a:solidFill>
                  <a:srgbClr val="FF0000"/>
                </a:solidFill>
              </a:rPr>
              <a:t>倍。</a:t>
            </a:r>
          </a:p>
          <a:p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96618532"/>
              </p:ext>
            </p:extLst>
          </p:nvPr>
        </p:nvGraphicFramePr>
        <p:xfrm>
          <a:off x="539552" y="2427734"/>
          <a:ext cx="7704855" cy="1301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285"/>
                <a:gridCol w="2568285"/>
                <a:gridCol w="256828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接线柱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量程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分度值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“</a:t>
                      </a:r>
                      <a:r>
                        <a:rPr lang="en-US" altLang="zh-CN" dirty="0" smtClean="0"/>
                        <a:t>-</a:t>
                      </a:r>
                      <a:r>
                        <a:rPr lang="zh-CN" altLang="en-US" dirty="0" smtClean="0"/>
                        <a:t>”“</a:t>
                      </a:r>
                      <a:r>
                        <a:rPr lang="en-US" altLang="zh-CN" dirty="0" smtClean="0"/>
                        <a:t>3</a:t>
                      </a:r>
                      <a:r>
                        <a:rPr lang="zh-CN" altLang="en-US" dirty="0" smtClean="0"/>
                        <a:t>”</a:t>
                      </a:r>
                      <a:r>
                        <a:rPr lang="en-US" altLang="zh-CN" baseline="0" dirty="0" smtClean="0"/>
                        <a:t>    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0~3v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0.1v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“</a:t>
                      </a:r>
                      <a:r>
                        <a:rPr lang="en-US" altLang="zh-CN" dirty="0" smtClean="0"/>
                        <a:t>-</a:t>
                      </a:r>
                      <a:r>
                        <a:rPr lang="zh-CN" altLang="en-US" dirty="0" smtClean="0"/>
                        <a:t>”“</a:t>
                      </a:r>
                      <a:r>
                        <a:rPr lang="en-US" altLang="zh-CN" dirty="0" smtClean="0"/>
                        <a:t>15</a:t>
                      </a:r>
                      <a:r>
                        <a:rPr lang="zh-CN" altLang="en-US" dirty="0" smtClean="0"/>
                        <a:t>”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0~15v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0.5v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6109"/>
          <a:stretch/>
        </p:blipFill>
        <p:spPr bwMode="auto">
          <a:xfrm>
            <a:off x="1763688" y="771550"/>
            <a:ext cx="4171950" cy="140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145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83518"/>
            <a:ext cx="8229600" cy="4231357"/>
          </a:xfrm>
        </p:spPr>
        <p:txBody>
          <a:bodyPr/>
          <a:lstStyle/>
          <a:p>
            <a:r>
              <a:rPr lang="zh-CN" altLang="en-US" dirty="0" smtClean="0"/>
              <a:t>一同学用电压表去测小灯泡两端的电压，用小量程测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量时读数是</a:t>
            </a:r>
            <a:r>
              <a:rPr lang="en-US" altLang="zh-CN" dirty="0" smtClean="0"/>
              <a:t>2.2v</a:t>
            </a:r>
            <a:r>
              <a:rPr lang="zh-CN" altLang="en-US" dirty="0" smtClean="0"/>
              <a:t>；用大量程测量时读数是</a:t>
            </a:r>
            <a:r>
              <a:rPr lang="en-US" altLang="zh-CN" dirty="0" smtClean="0"/>
              <a:t>2.3v</a:t>
            </a:r>
            <a:r>
              <a:rPr lang="zh-CN" altLang="en-US" dirty="0" smtClean="0"/>
              <a:t>，则：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</a:t>
            </a:r>
            <a:r>
              <a:rPr lang="zh-CN" altLang="en-US" dirty="0" smtClean="0"/>
              <a:t>小灯泡两端的电压是多少？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答：</a:t>
            </a:r>
            <a:r>
              <a:rPr lang="en-US" altLang="zh-CN" dirty="0" smtClean="0">
                <a:solidFill>
                  <a:srgbClr val="FF0000"/>
                </a:solidFill>
              </a:rPr>
              <a:t>2.2v</a:t>
            </a:r>
            <a:r>
              <a:rPr lang="zh-CN" altLang="en-US" dirty="0" smtClean="0">
                <a:solidFill>
                  <a:srgbClr val="FF0000"/>
                </a:solidFill>
              </a:rPr>
              <a:t>，因为小量程更加精确。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/>
              <a:t>问：小灯泡真实的电压只有一个，为什么有两个读数？</a:t>
            </a:r>
            <a:endParaRPr lang="en-US" altLang="zh-CN" dirty="0" smtClean="0"/>
          </a:p>
          <a:p>
            <a:r>
              <a:rPr lang="zh-CN" altLang="en-US" dirty="0" smtClean="0"/>
              <a:t>答：</a:t>
            </a:r>
            <a:r>
              <a:rPr lang="zh-CN" altLang="en-US" dirty="0" smtClean="0">
                <a:solidFill>
                  <a:srgbClr val="FF0000"/>
                </a:solidFill>
              </a:rPr>
              <a:t>量程不一样，精确度就不一样。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96083"/>
            <a:ext cx="1440160" cy="136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圆角矩形标注 4"/>
          <p:cNvSpPr/>
          <p:nvPr/>
        </p:nvSpPr>
        <p:spPr>
          <a:xfrm>
            <a:off x="4499992" y="1843930"/>
            <a:ext cx="3627107" cy="648072"/>
          </a:xfrm>
          <a:prstGeom prst="wedgeRoundRectCallout">
            <a:avLst>
              <a:gd name="adj1" fmla="val -73035"/>
              <a:gd name="adj2" fmla="val 7030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能用小量程，就尽量使用小量程。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6733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99542"/>
            <a:ext cx="8229600" cy="4015333"/>
          </a:xfrm>
        </p:spPr>
        <p:txBody>
          <a:bodyPr/>
          <a:lstStyle/>
          <a:p>
            <a:r>
              <a:rPr lang="zh-CN" altLang="en-US" dirty="0" smtClean="0"/>
              <a:t>问：电压表怎样测量小灯泡的电压？</a:t>
            </a:r>
            <a:endParaRPr lang="en-US" altLang="zh-CN" dirty="0" smtClean="0"/>
          </a:p>
          <a:p>
            <a:r>
              <a:rPr lang="zh-CN" altLang="en-US" dirty="0" smtClean="0"/>
              <a:t>答：</a:t>
            </a:r>
            <a:r>
              <a:rPr lang="zh-CN" altLang="en-US" dirty="0" smtClean="0">
                <a:solidFill>
                  <a:srgbClr val="FF0000"/>
                </a:solidFill>
              </a:rPr>
              <a:t>与小灯泡并联。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94032" y="3119087"/>
            <a:ext cx="792088" cy="693600"/>
            <a:chOff x="971600" y="3106232"/>
            <a:chExt cx="792088" cy="69360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971600" y="3795886"/>
              <a:ext cx="79208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V="1">
              <a:off x="971600" y="3579862"/>
              <a:ext cx="0" cy="2160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1204864" y="3547832"/>
              <a:ext cx="0" cy="25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弧形 7"/>
            <p:cNvSpPr/>
            <p:nvPr/>
          </p:nvSpPr>
          <p:spPr>
            <a:xfrm>
              <a:off x="1113384" y="3106232"/>
              <a:ext cx="473630" cy="473630"/>
            </a:xfrm>
            <a:prstGeom prst="arc">
              <a:avLst>
                <a:gd name="adj1" fmla="val 7502235"/>
                <a:gd name="adj2" fmla="val 347058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97323" y="3225337"/>
              <a:ext cx="296985" cy="278567"/>
              <a:chOff x="2915816" y="4009494"/>
              <a:chExt cx="586950" cy="290448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2915816" y="4011910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3059832" y="4011910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3214734" y="4009494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3358750" y="4009494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接连接符 9"/>
            <p:cNvCxnSpPr/>
            <p:nvPr/>
          </p:nvCxnSpPr>
          <p:spPr>
            <a:xfrm flipV="1">
              <a:off x="1763688" y="3579861"/>
              <a:ext cx="0" cy="2160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1465309" y="3547832"/>
              <a:ext cx="0" cy="25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 rot="10800000">
            <a:off x="4958129" y="4404345"/>
            <a:ext cx="828000" cy="298918"/>
            <a:chOff x="2891497" y="4011910"/>
            <a:chExt cx="828000" cy="298918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2891497" y="4014255"/>
              <a:ext cx="82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2904930" y="4022796"/>
              <a:ext cx="0" cy="2880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3711961" y="4011910"/>
              <a:ext cx="0" cy="2880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/>
            <p:cNvGrpSpPr/>
            <p:nvPr/>
          </p:nvGrpSpPr>
          <p:grpSpPr>
            <a:xfrm>
              <a:off x="2952531" y="4058380"/>
              <a:ext cx="692355" cy="212078"/>
              <a:chOff x="5204253" y="3799832"/>
              <a:chExt cx="692355" cy="212078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5292080" y="3799832"/>
                <a:ext cx="604528" cy="21207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204253" y="3845830"/>
                <a:ext cx="72008" cy="12008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3013912" y="4271215"/>
            <a:ext cx="612000" cy="395638"/>
            <a:chOff x="2847214" y="2951969"/>
            <a:chExt cx="612000" cy="395638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2847214" y="3347607"/>
              <a:ext cx="61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2868368" y="3135529"/>
              <a:ext cx="0" cy="20119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3048862" y="3071900"/>
              <a:ext cx="0" cy="2585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3331382" y="3071900"/>
              <a:ext cx="0" cy="2585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3039092" y="2951969"/>
              <a:ext cx="364457" cy="11395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3454169" y="3146415"/>
              <a:ext cx="0" cy="20119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4022024" y="2004978"/>
            <a:ext cx="1047547" cy="1048532"/>
            <a:chOff x="554939" y="3418268"/>
            <a:chExt cx="1047547" cy="1048532"/>
          </a:xfrm>
        </p:grpSpPr>
        <p:grpSp>
          <p:nvGrpSpPr>
            <p:cNvPr id="31" name="组合 30"/>
            <p:cNvGrpSpPr/>
            <p:nvPr/>
          </p:nvGrpSpPr>
          <p:grpSpPr>
            <a:xfrm>
              <a:off x="554939" y="3418268"/>
              <a:ext cx="1008112" cy="1048532"/>
              <a:chOff x="1176738" y="3086240"/>
              <a:chExt cx="1008112" cy="1048532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1176738" y="3086240"/>
                <a:ext cx="1008112" cy="9361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309868" y="372387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614229" y="372387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918590" y="372387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364298" y="3282538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/>
                  <a:t>V</a:t>
                </a:r>
                <a:endParaRPr lang="zh-CN" altLang="en-US" dirty="0"/>
              </a:p>
            </p:txBody>
          </p:sp>
          <p:sp>
            <p:nvSpPr>
              <p:cNvPr id="39" name="弧形 38"/>
              <p:cNvSpPr/>
              <p:nvPr/>
            </p:nvSpPr>
            <p:spPr>
              <a:xfrm>
                <a:off x="1187624" y="3171070"/>
                <a:ext cx="963702" cy="963702"/>
              </a:xfrm>
              <a:prstGeom prst="arc">
                <a:avLst>
                  <a:gd name="adj1" fmla="val 12523319"/>
                  <a:gd name="adj2" fmla="val 19842872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504120" y="3763228"/>
                <a:ext cx="5760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/>
                  <a:t>3</a:t>
                </a:r>
                <a:endParaRPr lang="zh-CN" altLang="en-US" sz="1400" dirty="0"/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1176738" y="3642379"/>
                <a:ext cx="100811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/>
            <p:cNvSpPr txBox="1"/>
            <p:nvPr/>
          </p:nvSpPr>
          <p:spPr>
            <a:xfrm>
              <a:off x="1026422" y="4100231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/>
                <a:t>15</a:t>
              </a:r>
              <a:endParaRPr lang="zh-CN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9369" y="4023505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-</a:t>
              </a:r>
              <a:endParaRPr lang="zh-CN" altLang="en-US" sz="2000" dirty="0"/>
            </a:p>
          </p:txBody>
        </p:sp>
      </p:grpSp>
      <p:sp>
        <p:nvSpPr>
          <p:cNvPr id="54" name="任意多边形 53"/>
          <p:cNvSpPr/>
          <p:nvPr/>
        </p:nvSpPr>
        <p:spPr>
          <a:xfrm>
            <a:off x="4889366" y="3601219"/>
            <a:ext cx="870857" cy="936172"/>
          </a:xfrm>
          <a:custGeom>
            <a:avLst/>
            <a:gdLst>
              <a:gd name="connsiteX0" fmla="*/ 870857 w 870857"/>
              <a:gd name="connsiteY0" fmla="*/ 936172 h 936172"/>
              <a:gd name="connsiteX1" fmla="*/ 653143 w 870857"/>
              <a:gd name="connsiteY1" fmla="*/ 217715 h 936172"/>
              <a:gd name="connsiteX2" fmla="*/ 0 w 870857"/>
              <a:gd name="connsiteY2" fmla="*/ 0 h 936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857" h="936172">
                <a:moveTo>
                  <a:pt x="870857" y="936172"/>
                </a:moveTo>
                <a:cubicBezTo>
                  <a:pt x="834571" y="654958"/>
                  <a:pt x="798286" y="373744"/>
                  <a:pt x="653143" y="217715"/>
                </a:cubicBezTo>
                <a:cubicBezTo>
                  <a:pt x="508000" y="61686"/>
                  <a:pt x="254000" y="30843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2609746" y="3622991"/>
            <a:ext cx="1484963" cy="838200"/>
          </a:xfrm>
          <a:custGeom>
            <a:avLst/>
            <a:gdLst>
              <a:gd name="connsiteX0" fmla="*/ 1484963 w 1484963"/>
              <a:gd name="connsiteY0" fmla="*/ 0 h 838200"/>
              <a:gd name="connsiteX1" fmla="*/ 58934 w 1484963"/>
              <a:gd name="connsiteY1" fmla="*/ 337457 h 838200"/>
              <a:gd name="connsiteX2" fmla="*/ 407277 w 1484963"/>
              <a:gd name="connsiteY2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84963" h="838200">
                <a:moveTo>
                  <a:pt x="1484963" y="0"/>
                </a:moveTo>
                <a:cubicBezTo>
                  <a:pt x="861755" y="98878"/>
                  <a:pt x="238548" y="197757"/>
                  <a:pt x="58934" y="337457"/>
                </a:cubicBezTo>
                <a:cubicBezTo>
                  <a:pt x="-120680" y="477157"/>
                  <a:pt x="143298" y="657678"/>
                  <a:pt x="407277" y="8382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3626623" y="4340832"/>
            <a:ext cx="1338943" cy="153016"/>
          </a:xfrm>
          <a:custGeom>
            <a:avLst/>
            <a:gdLst>
              <a:gd name="connsiteX0" fmla="*/ 0 w 1338943"/>
              <a:gd name="connsiteY0" fmla="*/ 153016 h 153016"/>
              <a:gd name="connsiteX1" fmla="*/ 762000 w 1338943"/>
              <a:gd name="connsiteY1" fmla="*/ 616 h 153016"/>
              <a:gd name="connsiteX2" fmla="*/ 1338943 w 1338943"/>
              <a:gd name="connsiteY2" fmla="*/ 109473 h 15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8943" h="153016">
                <a:moveTo>
                  <a:pt x="0" y="153016"/>
                </a:moveTo>
                <a:cubicBezTo>
                  <a:pt x="269421" y="80444"/>
                  <a:pt x="538843" y="7873"/>
                  <a:pt x="762000" y="616"/>
                </a:cubicBezTo>
                <a:cubicBezTo>
                  <a:pt x="985157" y="-6641"/>
                  <a:pt x="1162050" y="51416"/>
                  <a:pt x="1338943" y="10947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4486594" y="2697705"/>
            <a:ext cx="467928" cy="925286"/>
          </a:xfrm>
          <a:custGeom>
            <a:avLst/>
            <a:gdLst>
              <a:gd name="connsiteX0" fmla="*/ 0 w 467928"/>
              <a:gd name="connsiteY0" fmla="*/ 0 h 925286"/>
              <a:gd name="connsiteX1" fmla="*/ 435429 w 467928"/>
              <a:gd name="connsiteY1" fmla="*/ 446314 h 925286"/>
              <a:gd name="connsiteX2" fmla="*/ 402772 w 467928"/>
              <a:gd name="connsiteY2" fmla="*/ 925286 h 92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7928" h="925286">
                <a:moveTo>
                  <a:pt x="0" y="0"/>
                </a:moveTo>
                <a:cubicBezTo>
                  <a:pt x="184150" y="146050"/>
                  <a:pt x="368300" y="292100"/>
                  <a:pt x="435429" y="446314"/>
                </a:cubicBezTo>
                <a:cubicBezTo>
                  <a:pt x="502558" y="600528"/>
                  <a:pt x="452665" y="762907"/>
                  <a:pt x="402772" y="925286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3865915" y="2686819"/>
            <a:ext cx="272336" cy="947057"/>
          </a:xfrm>
          <a:custGeom>
            <a:avLst/>
            <a:gdLst>
              <a:gd name="connsiteX0" fmla="*/ 272336 w 272336"/>
              <a:gd name="connsiteY0" fmla="*/ 0 h 947057"/>
              <a:gd name="connsiteX1" fmla="*/ 194 w 272336"/>
              <a:gd name="connsiteY1" fmla="*/ 326572 h 947057"/>
              <a:gd name="connsiteX2" fmla="*/ 228794 w 272336"/>
              <a:gd name="connsiteY2" fmla="*/ 947057 h 94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336" h="947057">
                <a:moveTo>
                  <a:pt x="272336" y="0"/>
                </a:moveTo>
                <a:cubicBezTo>
                  <a:pt x="139893" y="84364"/>
                  <a:pt x="7451" y="168729"/>
                  <a:pt x="194" y="326572"/>
                </a:cubicBezTo>
                <a:cubicBezTo>
                  <a:pt x="-7063" y="484415"/>
                  <a:pt x="190694" y="847271"/>
                  <a:pt x="228794" y="947057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圆角矩形标注 58"/>
          <p:cNvSpPr/>
          <p:nvPr/>
        </p:nvSpPr>
        <p:spPr>
          <a:xfrm>
            <a:off x="5436096" y="1563638"/>
            <a:ext cx="3024336" cy="637638"/>
          </a:xfrm>
          <a:prstGeom prst="wedgeRoundRectCallout">
            <a:avLst>
              <a:gd name="adj1" fmla="val -75544"/>
              <a:gd name="adj2" fmla="val 1034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“</a:t>
            </a:r>
            <a:r>
              <a:rPr lang="en-US" altLang="zh-CN" dirty="0" smtClean="0"/>
              <a:t>+</a:t>
            </a:r>
            <a:r>
              <a:rPr lang="zh-CN" altLang="en-US" dirty="0" smtClean="0"/>
              <a:t>”接线柱靠近电源正极</a:t>
            </a:r>
            <a:endParaRPr lang="zh-CN" altLang="en-US" dirty="0"/>
          </a:p>
        </p:txBody>
      </p:sp>
      <p:sp>
        <p:nvSpPr>
          <p:cNvPr id="60" name="圆角矩形标注 59"/>
          <p:cNvSpPr/>
          <p:nvPr/>
        </p:nvSpPr>
        <p:spPr>
          <a:xfrm>
            <a:off x="493091" y="1770989"/>
            <a:ext cx="3024336" cy="637638"/>
          </a:xfrm>
          <a:prstGeom prst="wedgeRoundRectCallout">
            <a:avLst>
              <a:gd name="adj1" fmla="val 68431"/>
              <a:gd name="adj2" fmla="val 8981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“</a:t>
            </a:r>
            <a:r>
              <a:rPr lang="en-US" altLang="zh-CN" dirty="0" smtClean="0"/>
              <a:t>-</a:t>
            </a:r>
            <a:r>
              <a:rPr lang="zh-CN" altLang="en-US" dirty="0" smtClean="0"/>
              <a:t>”接线柱靠近电源负极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273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99542"/>
            <a:ext cx="8229600" cy="4015333"/>
          </a:xfrm>
        </p:spPr>
        <p:txBody>
          <a:bodyPr/>
          <a:lstStyle/>
          <a:p>
            <a:r>
              <a:rPr lang="zh-CN" altLang="en-US" dirty="0" smtClean="0"/>
              <a:t>实物图如图，请画出电路图。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2152569" y="2907011"/>
            <a:ext cx="792088" cy="693600"/>
            <a:chOff x="971600" y="3106232"/>
            <a:chExt cx="792088" cy="69360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971600" y="3795886"/>
              <a:ext cx="79208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V="1">
              <a:off x="971600" y="3579862"/>
              <a:ext cx="0" cy="2160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1204864" y="3547832"/>
              <a:ext cx="0" cy="25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弧形 7"/>
            <p:cNvSpPr/>
            <p:nvPr/>
          </p:nvSpPr>
          <p:spPr>
            <a:xfrm>
              <a:off x="1113384" y="3106232"/>
              <a:ext cx="473630" cy="473630"/>
            </a:xfrm>
            <a:prstGeom prst="arc">
              <a:avLst>
                <a:gd name="adj1" fmla="val 7502235"/>
                <a:gd name="adj2" fmla="val 347058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97323" y="3225337"/>
              <a:ext cx="296985" cy="278567"/>
              <a:chOff x="2915816" y="4009494"/>
              <a:chExt cx="586950" cy="290448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2915816" y="4011910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3059832" y="4011910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3214734" y="4009494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3358750" y="4009494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接连接符 9"/>
            <p:cNvCxnSpPr/>
            <p:nvPr/>
          </p:nvCxnSpPr>
          <p:spPr>
            <a:xfrm flipV="1">
              <a:off x="1763688" y="3579861"/>
              <a:ext cx="0" cy="2160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1465309" y="3547832"/>
              <a:ext cx="0" cy="25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 rot="10800000">
            <a:off x="3016666" y="4192269"/>
            <a:ext cx="828000" cy="298918"/>
            <a:chOff x="2891497" y="4011910"/>
            <a:chExt cx="828000" cy="298918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2891497" y="4014255"/>
              <a:ext cx="82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2904930" y="4022796"/>
              <a:ext cx="0" cy="2880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3711961" y="4011910"/>
              <a:ext cx="0" cy="2880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/>
            <p:cNvGrpSpPr/>
            <p:nvPr/>
          </p:nvGrpSpPr>
          <p:grpSpPr>
            <a:xfrm>
              <a:off x="2952531" y="4058380"/>
              <a:ext cx="692355" cy="212078"/>
              <a:chOff x="5204253" y="3799832"/>
              <a:chExt cx="692355" cy="212078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5292080" y="3799832"/>
                <a:ext cx="604528" cy="21207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204253" y="3845830"/>
                <a:ext cx="72008" cy="12008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1072449" y="4059139"/>
            <a:ext cx="612000" cy="395638"/>
            <a:chOff x="2847214" y="2951969"/>
            <a:chExt cx="612000" cy="395638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2847214" y="3347607"/>
              <a:ext cx="61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2868368" y="3135529"/>
              <a:ext cx="0" cy="20119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3048862" y="3071900"/>
              <a:ext cx="0" cy="2585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3331382" y="3071900"/>
              <a:ext cx="0" cy="2585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3039092" y="2951969"/>
              <a:ext cx="364457" cy="11395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3454169" y="3146415"/>
              <a:ext cx="0" cy="20119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2080561" y="1792902"/>
            <a:ext cx="1047547" cy="1048532"/>
            <a:chOff x="554939" y="3418268"/>
            <a:chExt cx="1047547" cy="1048532"/>
          </a:xfrm>
        </p:grpSpPr>
        <p:grpSp>
          <p:nvGrpSpPr>
            <p:cNvPr id="31" name="组合 30"/>
            <p:cNvGrpSpPr/>
            <p:nvPr/>
          </p:nvGrpSpPr>
          <p:grpSpPr>
            <a:xfrm>
              <a:off x="554939" y="3418268"/>
              <a:ext cx="1008112" cy="1048532"/>
              <a:chOff x="1176738" y="3086240"/>
              <a:chExt cx="1008112" cy="1048532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1176738" y="3086240"/>
                <a:ext cx="1008112" cy="9361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309868" y="372387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614229" y="372387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918590" y="372387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364298" y="3282538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/>
                  <a:t>V</a:t>
                </a:r>
                <a:endParaRPr lang="zh-CN" altLang="en-US" dirty="0"/>
              </a:p>
            </p:txBody>
          </p:sp>
          <p:sp>
            <p:nvSpPr>
              <p:cNvPr id="39" name="弧形 38"/>
              <p:cNvSpPr/>
              <p:nvPr/>
            </p:nvSpPr>
            <p:spPr>
              <a:xfrm>
                <a:off x="1187624" y="3171070"/>
                <a:ext cx="963702" cy="963702"/>
              </a:xfrm>
              <a:prstGeom prst="arc">
                <a:avLst>
                  <a:gd name="adj1" fmla="val 12523319"/>
                  <a:gd name="adj2" fmla="val 19842872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504120" y="3763228"/>
                <a:ext cx="5760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/>
                  <a:t>3</a:t>
                </a:r>
                <a:endParaRPr lang="zh-CN" altLang="en-US" sz="1400" dirty="0"/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1176738" y="3642379"/>
                <a:ext cx="100811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/>
            <p:cNvSpPr txBox="1"/>
            <p:nvPr/>
          </p:nvSpPr>
          <p:spPr>
            <a:xfrm>
              <a:off x="1026422" y="4100231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/>
                <a:t>15</a:t>
              </a:r>
              <a:endParaRPr lang="zh-CN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9369" y="4023505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-</a:t>
              </a:r>
              <a:endParaRPr lang="zh-CN" altLang="en-US" sz="2000" dirty="0"/>
            </a:p>
          </p:txBody>
        </p:sp>
      </p:grpSp>
      <p:sp>
        <p:nvSpPr>
          <p:cNvPr id="54" name="任意多边形 53"/>
          <p:cNvSpPr/>
          <p:nvPr/>
        </p:nvSpPr>
        <p:spPr>
          <a:xfrm>
            <a:off x="2947903" y="3389143"/>
            <a:ext cx="870857" cy="936172"/>
          </a:xfrm>
          <a:custGeom>
            <a:avLst/>
            <a:gdLst>
              <a:gd name="connsiteX0" fmla="*/ 870857 w 870857"/>
              <a:gd name="connsiteY0" fmla="*/ 936172 h 936172"/>
              <a:gd name="connsiteX1" fmla="*/ 653143 w 870857"/>
              <a:gd name="connsiteY1" fmla="*/ 217715 h 936172"/>
              <a:gd name="connsiteX2" fmla="*/ 0 w 870857"/>
              <a:gd name="connsiteY2" fmla="*/ 0 h 936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857" h="936172">
                <a:moveTo>
                  <a:pt x="870857" y="936172"/>
                </a:moveTo>
                <a:cubicBezTo>
                  <a:pt x="834571" y="654958"/>
                  <a:pt x="798286" y="373744"/>
                  <a:pt x="653143" y="217715"/>
                </a:cubicBezTo>
                <a:cubicBezTo>
                  <a:pt x="508000" y="61686"/>
                  <a:pt x="254000" y="30843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668283" y="3410915"/>
            <a:ext cx="1484963" cy="838200"/>
          </a:xfrm>
          <a:custGeom>
            <a:avLst/>
            <a:gdLst>
              <a:gd name="connsiteX0" fmla="*/ 1484963 w 1484963"/>
              <a:gd name="connsiteY0" fmla="*/ 0 h 838200"/>
              <a:gd name="connsiteX1" fmla="*/ 58934 w 1484963"/>
              <a:gd name="connsiteY1" fmla="*/ 337457 h 838200"/>
              <a:gd name="connsiteX2" fmla="*/ 407277 w 1484963"/>
              <a:gd name="connsiteY2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84963" h="838200">
                <a:moveTo>
                  <a:pt x="1484963" y="0"/>
                </a:moveTo>
                <a:cubicBezTo>
                  <a:pt x="861755" y="98878"/>
                  <a:pt x="238548" y="197757"/>
                  <a:pt x="58934" y="337457"/>
                </a:cubicBezTo>
                <a:cubicBezTo>
                  <a:pt x="-120680" y="477157"/>
                  <a:pt x="143298" y="657678"/>
                  <a:pt x="407277" y="8382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1685160" y="4128756"/>
            <a:ext cx="1338943" cy="153016"/>
          </a:xfrm>
          <a:custGeom>
            <a:avLst/>
            <a:gdLst>
              <a:gd name="connsiteX0" fmla="*/ 0 w 1338943"/>
              <a:gd name="connsiteY0" fmla="*/ 153016 h 153016"/>
              <a:gd name="connsiteX1" fmla="*/ 762000 w 1338943"/>
              <a:gd name="connsiteY1" fmla="*/ 616 h 153016"/>
              <a:gd name="connsiteX2" fmla="*/ 1338943 w 1338943"/>
              <a:gd name="connsiteY2" fmla="*/ 109473 h 15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8943" h="153016">
                <a:moveTo>
                  <a:pt x="0" y="153016"/>
                </a:moveTo>
                <a:cubicBezTo>
                  <a:pt x="269421" y="80444"/>
                  <a:pt x="538843" y="7873"/>
                  <a:pt x="762000" y="616"/>
                </a:cubicBezTo>
                <a:cubicBezTo>
                  <a:pt x="985157" y="-6641"/>
                  <a:pt x="1162050" y="51416"/>
                  <a:pt x="1338943" y="10947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2545131" y="2485629"/>
            <a:ext cx="467928" cy="925286"/>
          </a:xfrm>
          <a:custGeom>
            <a:avLst/>
            <a:gdLst>
              <a:gd name="connsiteX0" fmla="*/ 0 w 467928"/>
              <a:gd name="connsiteY0" fmla="*/ 0 h 925286"/>
              <a:gd name="connsiteX1" fmla="*/ 435429 w 467928"/>
              <a:gd name="connsiteY1" fmla="*/ 446314 h 925286"/>
              <a:gd name="connsiteX2" fmla="*/ 402772 w 467928"/>
              <a:gd name="connsiteY2" fmla="*/ 925286 h 92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7928" h="925286">
                <a:moveTo>
                  <a:pt x="0" y="0"/>
                </a:moveTo>
                <a:cubicBezTo>
                  <a:pt x="184150" y="146050"/>
                  <a:pt x="368300" y="292100"/>
                  <a:pt x="435429" y="446314"/>
                </a:cubicBezTo>
                <a:cubicBezTo>
                  <a:pt x="502558" y="600528"/>
                  <a:pt x="452665" y="762907"/>
                  <a:pt x="402772" y="925286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1924452" y="2474743"/>
            <a:ext cx="272336" cy="947057"/>
          </a:xfrm>
          <a:custGeom>
            <a:avLst/>
            <a:gdLst>
              <a:gd name="connsiteX0" fmla="*/ 272336 w 272336"/>
              <a:gd name="connsiteY0" fmla="*/ 0 h 947057"/>
              <a:gd name="connsiteX1" fmla="*/ 194 w 272336"/>
              <a:gd name="connsiteY1" fmla="*/ 326572 h 947057"/>
              <a:gd name="connsiteX2" fmla="*/ 228794 w 272336"/>
              <a:gd name="connsiteY2" fmla="*/ 947057 h 94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336" h="947057">
                <a:moveTo>
                  <a:pt x="272336" y="0"/>
                </a:moveTo>
                <a:cubicBezTo>
                  <a:pt x="139893" y="84364"/>
                  <a:pt x="7451" y="168729"/>
                  <a:pt x="194" y="326572"/>
                </a:cubicBezTo>
                <a:cubicBezTo>
                  <a:pt x="-7063" y="484415"/>
                  <a:pt x="190694" y="847271"/>
                  <a:pt x="228794" y="947057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 flipV="1">
            <a:off x="4499992" y="1792902"/>
            <a:ext cx="0" cy="7096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7336768" y="1797755"/>
            <a:ext cx="0" cy="7096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右箭头 71"/>
          <p:cNvSpPr/>
          <p:nvPr/>
        </p:nvSpPr>
        <p:spPr>
          <a:xfrm>
            <a:off x="3695805" y="2628753"/>
            <a:ext cx="372139" cy="21268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4499992" y="1606277"/>
            <a:ext cx="2840970" cy="2452862"/>
            <a:chOff x="4499992" y="1606277"/>
            <a:chExt cx="2840970" cy="2452862"/>
          </a:xfrm>
        </p:grpSpPr>
        <p:grpSp>
          <p:nvGrpSpPr>
            <p:cNvPr id="43" name="组合 42"/>
            <p:cNvGrpSpPr/>
            <p:nvPr/>
          </p:nvGrpSpPr>
          <p:grpSpPr>
            <a:xfrm>
              <a:off x="5872338" y="3348611"/>
              <a:ext cx="89586" cy="710528"/>
              <a:chOff x="5872338" y="3348611"/>
              <a:chExt cx="89586" cy="710528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5961924" y="3348611"/>
                <a:ext cx="0" cy="71052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>
                <a:off x="5872338" y="3523516"/>
                <a:ext cx="0" cy="35526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直接连接符 44"/>
            <p:cNvCxnSpPr/>
            <p:nvPr/>
          </p:nvCxnSpPr>
          <p:spPr>
            <a:xfrm flipH="1">
              <a:off x="4499992" y="3703875"/>
              <a:ext cx="5760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4499992" y="2502548"/>
              <a:ext cx="0" cy="119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>
              <a:stCxn id="66" idx="2"/>
            </p:cNvCxnSpPr>
            <p:nvPr/>
          </p:nvCxnSpPr>
          <p:spPr>
            <a:xfrm flipH="1" flipV="1">
              <a:off x="4499992" y="2502548"/>
              <a:ext cx="1213250" cy="5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flipH="1">
              <a:off x="5968616" y="3703875"/>
              <a:ext cx="13681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V="1">
              <a:off x="7340962" y="2507401"/>
              <a:ext cx="0" cy="119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H="1">
              <a:off x="4499992" y="1797755"/>
              <a:ext cx="11875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椭圆 51"/>
            <p:cNvSpPr/>
            <p:nvPr/>
          </p:nvSpPr>
          <p:spPr>
            <a:xfrm>
              <a:off x="5687552" y="1606277"/>
              <a:ext cx="361184" cy="36118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V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6" name="流程图: 汇总连接 65"/>
            <p:cNvSpPr/>
            <p:nvPr/>
          </p:nvSpPr>
          <p:spPr>
            <a:xfrm>
              <a:off x="5713242" y="2323068"/>
              <a:ext cx="360040" cy="360040"/>
            </a:xfrm>
            <a:prstGeom prst="flowChartSummingJunc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5072543" y="3488652"/>
              <a:ext cx="269773" cy="242467"/>
              <a:chOff x="5072543" y="3488652"/>
              <a:chExt cx="269773" cy="242467"/>
            </a:xfrm>
          </p:grpSpPr>
          <p:cxnSp>
            <p:nvCxnSpPr>
              <p:cNvPr id="68" name="直接连接符 67"/>
              <p:cNvCxnSpPr/>
              <p:nvPr/>
            </p:nvCxnSpPr>
            <p:spPr>
              <a:xfrm flipV="1">
                <a:off x="5126292" y="3488652"/>
                <a:ext cx="216024" cy="17830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椭圆 69"/>
              <p:cNvSpPr/>
              <p:nvPr/>
            </p:nvSpPr>
            <p:spPr>
              <a:xfrm>
                <a:off x="5072543" y="3659111"/>
                <a:ext cx="72008" cy="7200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 flipH="1">
              <a:off x="5234304" y="3701194"/>
              <a:ext cx="612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H="1">
              <a:off x="6037850" y="1797755"/>
              <a:ext cx="1296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 flipV="1">
              <a:off x="6093328" y="2502548"/>
              <a:ext cx="1224000" cy="5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4294854" y="2311971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宋体"/>
                <a:ea typeface="宋体"/>
              </a:rPr>
              <a:t>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135824" y="2311971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宋体"/>
                <a:ea typeface="宋体"/>
              </a:rPr>
              <a:t>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40739" y="321189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宋体"/>
                <a:ea typeface="宋体"/>
              </a:rPr>
              <a:t>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746211" y="320101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宋体"/>
                <a:ea typeface="宋体"/>
              </a:rPr>
              <a:t>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9" name="灯片编号占位符 4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3736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46" grpId="0"/>
      <p:bldP spid="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627534"/>
            <a:ext cx="8229600" cy="4059205"/>
          </a:xfrm>
        </p:spPr>
        <p:txBody>
          <a:bodyPr/>
          <a:lstStyle/>
          <a:p>
            <a:r>
              <a:rPr lang="zh-CN" altLang="en-US" dirty="0" smtClean="0"/>
              <a:t>如图：电压表测量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r>
              <a:rPr lang="zh-CN" altLang="en-US" dirty="0" smtClean="0"/>
              <a:t>两端的电压，请连接实物图。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5198255" y="2778795"/>
            <a:ext cx="792088" cy="693600"/>
            <a:chOff x="971600" y="3106232"/>
            <a:chExt cx="792088" cy="69360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971600" y="3795886"/>
              <a:ext cx="79208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V="1">
              <a:off x="971600" y="3579862"/>
              <a:ext cx="0" cy="2160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1204864" y="3547832"/>
              <a:ext cx="0" cy="25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弧形 7"/>
            <p:cNvSpPr/>
            <p:nvPr/>
          </p:nvSpPr>
          <p:spPr>
            <a:xfrm>
              <a:off x="1113384" y="3106232"/>
              <a:ext cx="473630" cy="473630"/>
            </a:xfrm>
            <a:prstGeom prst="arc">
              <a:avLst>
                <a:gd name="adj1" fmla="val 7502235"/>
                <a:gd name="adj2" fmla="val 347058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97323" y="3225337"/>
              <a:ext cx="296985" cy="278567"/>
              <a:chOff x="2915816" y="4009494"/>
              <a:chExt cx="586950" cy="290448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2915816" y="4011910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3059832" y="4011910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3214734" y="4009494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3358750" y="4009494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接连接符 9"/>
            <p:cNvCxnSpPr/>
            <p:nvPr/>
          </p:nvCxnSpPr>
          <p:spPr>
            <a:xfrm flipV="1">
              <a:off x="1763688" y="3579861"/>
              <a:ext cx="0" cy="2160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1465309" y="3547832"/>
              <a:ext cx="0" cy="25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 rot="10800000">
            <a:off x="6622482" y="4289055"/>
            <a:ext cx="828000" cy="298918"/>
            <a:chOff x="2891497" y="4011910"/>
            <a:chExt cx="828000" cy="298918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2891497" y="4014255"/>
              <a:ext cx="82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2904930" y="4022796"/>
              <a:ext cx="0" cy="2880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3711961" y="4011910"/>
              <a:ext cx="0" cy="2880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/>
            <p:cNvGrpSpPr/>
            <p:nvPr/>
          </p:nvGrpSpPr>
          <p:grpSpPr>
            <a:xfrm>
              <a:off x="2952531" y="4058380"/>
              <a:ext cx="692355" cy="212078"/>
              <a:chOff x="5204253" y="3799832"/>
              <a:chExt cx="692355" cy="212078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5292080" y="3799832"/>
                <a:ext cx="604528" cy="21207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204253" y="3845830"/>
                <a:ext cx="72008" cy="12008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4678265" y="4155925"/>
            <a:ext cx="612000" cy="395638"/>
            <a:chOff x="2847214" y="2951969"/>
            <a:chExt cx="612000" cy="395638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2847214" y="3347607"/>
              <a:ext cx="61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2868368" y="3135529"/>
              <a:ext cx="0" cy="20119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3048862" y="3071900"/>
              <a:ext cx="0" cy="2585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3331382" y="3071900"/>
              <a:ext cx="0" cy="2585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3039092" y="2951969"/>
              <a:ext cx="364457" cy="11395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3454169" y="3146415"/>
              <a:ext cx="0" cy="20119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5087885" y="1709441"/>
            <a:ext cx="1047547" cy="1048532"/>
            <a:chOff x="554939" y="3418268"/>
            <a:chExt cx="1047547" cy="1048532"/>
          </a:xfrm>
        </p:grpSpPr>
        <p:grpSp>
          <p:nvGrpSpPr>
            <p:cNvPr id="31" name="组合 30"/>
            <p:cNvGrpSpPr/>
            <p:nvPr/>
          </p:nvGrpSpPr>
          <p:grpSpPr>
            <a:xfrm>
              <a:off x="554939" y="3418268"/>
              <a:ext cx="1008112" cy="1048532"/>
              <a:chOff x="1176738" y="3086240"/>
              <a:chExt cx="1008112" cy="1048532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1176738" y="3086240"/>
                <a:ext cx="1008112" cy="9361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309868" y="372387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614229" y="372387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918590" y="372387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364298" y="3282538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/>
                  <a:t>V</a:t>
                </a:r>
                <a:endParaRPr lang="zh-CN" altLang="en-US" dirty="0"/>
              </a:p>
            </p:txBody>
          </p:sp>
          <p:sp>
            <p:nvSpPr>
              <p:cNvPr id="39" name="弧形 38"/>
              <p:cNvSpPr/>
              <p:nvPr/>
            </p:nvSpPr>
            <p:spPr>
              <a:xfrm>
                <a:off x="1187624" y="3171070"/>
                <a:ext cx="963702" cy="963702"/>
              </a:xfrm>
              <a:prstGeom prst="arc">
                <a:avLst>
                  <a:gd name="adj1" fmla="val 12523319"/>
                  <a:gd name="adj2" fmla="val 19842872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504120" y="3763228"/>
                <a:ext cx="5760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/>
                  <a:t>3</a:t>
                </a:r>
                <a:endParaRPr lang="zh-CN" altLang="en-US" sz="1400" dirty="0"/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1176738" y="3642379"/>
                <a:ext cx="100811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/>
            <p:cNvSpPr txBox="1"/>
            <p:nvPr/>
          </p:nvSpPr>
          <p:spPr>
            <a:xfrm>
              <a:off x="1026422" y="4100231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/>
                <a:t>15</a:t>
              </a:r>
              <a:endParaRPr lang="zh-CN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9369" y="4023505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-</a:t>
              </a:r>
              <a:endParaRPr lang="zh-CN" altLang="en-US" sz="2000" dirty="0"/>
            </a:p>
          </p:txBody>
        </p:sp>
      </p:grpSp>
      <p:sp>
        <p:nvSpPr>
          <p:cNvPr id="56" name="任意多边形 55"/>
          <p:cNvSpPr/>
          <p:nvPr/>
        </p:nvSpPr>
        <p:spPr>
          <a:xfrm>
            <a:off x="5290976" y="4225542"/>
            <a:ext cx="1338943" cy="153016"/>
          </a:xfrm>
          <a:custGeom>
            <a:avLst/>
            <a:gdLst>
              <a:gd name="connsiteX0" fmla="*/ 0 w 1338943"/>
              <a:gd name="connsiteY0" fmla="*/ 153016 h 153016"/>
              <a:gd name="connsiteX1" fmla="*/ 762000 w 1338943"/>
              <a:gd name="connsiteY1" fmla="*/ 616 h 153016"/>
              <a:gd name="connsiteX2" fmla="*/ 1338943 w 1338943"/>
              <a:gd name="connsiteY2" fmla="*/ 109473 h 15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8943" h="153016">
                <a:moveTo>
                  <a:pt x="0" y="153016"/>
                </a:moveTo>
                <a:cubicBezTo>
                  <a:pt x="269421" y="80444"/>
                  <a:pt x="538843" y="7873"/>
                  <a:pt x="762000" y="616"/>
                </a:cubicBezTo>
                <a:cubicBezTo>
                  <a:pt x="985157" y="-6641"/>
                  <a:pt x="1162050" y="51416"/>
                  <a:pt x="1338943" y="10947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右箭头 71"/>
          <p:cNvSpPr/>
          <p:nvPr/>
        </p:nvSpPr>
        <p:spPr>
          <a:xfrm>
            <a:off x="4017369" y="2493467"/>
            <a:ext cx="372139" cy="21268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1043608" y="1936427"/>
            <a:ext cx="2840970" cy="2435523"/>
            <a:chOff x="1043608" y="1936427"/>
            <a:chExt cx="2840970" cy="2435523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1043608" y="2099900"/>
              <a:ext cx="0" cy="709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组合 1"/>
            <p:cNvGrpSpPr/>
            <p:nvPr/>
          </p:nvGrpSpPr>
          <p:grpSpPr>
            <a:xfrm>
              <a:off x="1043608" y="1936427"/>
              <a:ext cx="2840970" cy="2435523"/>
              <a:chOff x="1043608" y="1936427"/>
              <a:chExt cx="2840970" cy="2435523"/>
            </a:xfrm>
          </p:grpSpPr>
          <p:sp>
            <p:nvSpPr>
              <p:cNvPr id="67" name="流程图: 汇总连接 66"/>
              <p:cNvSpPr/>
              <p:nvPr/>
            </p:nvSpPr>
            <p:spPr>
              <a:xfrm>
                <a:off x="1628784" y="2615294"/>
                <a:ext cx="360040" cy="360040"/>
              </a:xfrm>
              <a:prstGeom prst="flowChartSummingJunctio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9" name="组合 48"/>
              <p:cNvGrpSpPr/>
              <p:nvPr/>
            </p:nvGrpSpPr>
            <p:grpSpPr>
              <a:xfrm>
                <a:off x="1043608" y="1936427"/>
                <a:ext cx="2840970" cy="2435523"/>
                <a:chOff x="4499992" y="1623616"/>
                <a:chExt cx="2840970" cy="2435523"/>
              </a:xfrm>
            </p:grpSpPr>
            <p:grpSp>
              <p:nvGrpSpPr>
                <p:cNvPr id="46" name="组合 45"/>
                <p:cNvGrpSpPr/>
                <p:nvPr/>
              </p:nvGrpSpPr>
              <p:grpSpPr>
                <a:xfrm>
                  <a:off x="5872338" y="3348611"/>
                  <a:ext cx="89586" cy="710528"/>
                  <a:chOff x="5872338" y="3348611"/>
                  <a:chExt cx="89586" cy="710528"/>
                </a:xfrm>
              </p:grpSpPr>
              <p:cxnSp>
                <p:nvCxnSpPr>
                  <p:cNvPr id="42" name="直接连接符 41"/>
                  <p:cNvCxnSpPr/>
                  <p:nvPr/>
                </p:nvCxnSpPr>
                <p:spPr>
                  <a:xfrm>
                    <a:off x="5961924" y="3348611"/>
                    <a:ext cx="0" cy="710528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直接连接符 49"/>
                  <p:cNvCxnSpPr/>
                  <p:nvPr/>
                </p:nvCxnSpPr>
                <p:spPr>
                  <a:xfrm>
                    <a:off x="5872338" y="3523516"/>
                    <a:ext cx="0" cy="35526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5" name="直接连接符 44"/>
                <p:cNvCxnSpPr/>
                <p:nvPr/>
              </p:nvCxnSpPr>
              <p:spPr>
                <a:xfrm flipH="1">
                  <a:off x="4499992" y="3703875"/>
                  <a:ext cx="57606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连接符 46"/>
                <p:cNvCxnSpPr/>
                <p:nvPr/>
              </p:nvCxnSpPr>
              <p:spPr>
                <a:xfrm flipV="1">
                  <a:off x="4499992" y="2502548"/>
                  <a:ext cx="0" cy="11986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 flipH="1" flipV="1">
                  <a:off x="4509462" y="2478429"/>
                  <a:ext cx="5931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 flipH="1">
                  <a:off x="5968616" y="3703875"/>
                  <a:ext cx="1368152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 flipV="1">
                  <a:off x="7340962" y="2507401"/>
                  <a:ext cx="0" cy="11986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 flipV="1">
                  <a:off x="5759152" y="1775983"/>
                  <a:ext cx="0" cy="70964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/>
              </p:nvCxnSpPr>
              <p:spPr>
                <a:xfrm flipH="1" flipV="1">
                  <a:off x="4499992" y="1781341"/>
                  <a:ext cx="432048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椭圆 51"/>
                <p:cNvSpPr/>
                <p:nvPr/>
              </p:nvSpPr>
              <p:spPr>
                <a:xfrm>
                  <a:off x="4932040" y="1623616"/>
                  <a:ext cx="361184" cy="361184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 smtClean="0">
                      <a:solidFill>
                        <a:schemeClr val="tx1"/>
                      </a:solidFill>
                    </a:rPr>
                    <a:t>V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6" name="流程图: 汇总连接 65"/>
                <p:cNvSpPr/>
                <p:nvPr/>
              </p:nvSpPr>
              <p:spPr>
                <a:xfrm>
                  <a:off x="6101746" y="2323068"/>
                  <a:ext cx="360040" cy="360040"/>
                </a:xfrm>
                <a:prstGeom prst="flowChartSummingJunction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48" name="组合 47"/>
                <p:cNvGrpSpPr/>
                <p:nvPr/>
              </p:nvGrpSpPr>
              <p:grpSpPr>
                <a:xfrm>
                  <a:off x="5072543" y="3374979"/>
                  <a:ext cx="269773" cy="356140"/>
                  <a:chOff x="5072543" y="3374979"/>
                  <a:chExt cx="269773" cy="356140"/>
                </a:xfrm>
              </p:grpSpPr>
              <p:cxnSp>
                <p:nvCxnSpPr>
                  <p:cNvPr id="68" name="直接连接符 67"/>
                  <p:cNvCxnSpPr/>
                  <p:nvPr/>
                </p:nvCxnSpPr>
                <p:spPr>
                  <a:xfrm flipV="1">
                    <a:off x="5126292" y="3374979"/>
                    <a:ext cx="216024" cy="291982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0" name="椭圆 69"/>
                  <p:cNvSpPr/>
                  <p:nvPr/>
                </p:nvSpPr>
                <p:spPr>
                  <a:xfrm>
                    <a:off x="5072543" y="3659111"/>
                    <a:ext cx="72008" cy="72008"/>
                  </a:xfrm>
                  <a:prstGeom prst="ellipse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cxnSp>
              <p:nvCxnSpPr>
                <p:cNvPr id="71" name="直接连接符 70"/>
                <p:cNvCxnSpPr/>
                <p:nvPr/>
              </p:nvCxnSpPr>
              <p:spPr>
                <a:xfrm flipH="1">
                  <a:off x="5234304" y="3701194"/>
                  <a:ext cx="612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/>
                <p:nvPr/>
              </p:nvCxnSpPr>
              <p:spPr>
                <a:xfrm flipH="1" flipV="1">
                  <a:off x="5462602" y="2478429"/>
                  <a:ext cx="612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直接连接符 72"/>
                <p:cNvCxnSpPr/>
                <p:nvPr/>
              </p:nvCxnSpPr>
              <p:spPr>
                <a:xfrm flipH="1">
                  <a:off x="6461786" y="2478429"/>
                  <a:ext cx="874982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接连接符 74"/>
                <p:cNvCxnSpPr/>
                <p:nvPr/>
              </p:nvCxnSpPr>
              <p:spPr>
                <a:xfrm flipH="1" flipV="1">
                  <a:off x="5293224" y="1781341"/>
                  <a:ext cx="468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3" name="TextBox 52"/>
              <p:cNvSpPr txBox="1"/>
              <p:nvPr/>
            </p:nvSpPr>
            <p:spPr>
              <a:xfrm>
                <a:off x="1691680" y="3003798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/>
                  <a:t>L</a:t>
                </a:r>
                <a:r>
                  <a:rPr lang="en-US" altLang="zh-CN" baseline="-25000" dirty="0" smtClean="0"/>
                  <a:t>1</a:t>
                </a:r>
                <a:endParaRPr lang="zh-CN" altLang="en-US" baseline="-25000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2662706" y="3003798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/>
                  <a:t>L</a:t>
                </a:r>
                <a:r>
                  <a:rPr lang="en-US" altLang="zh-CN" baseline="-25000" dirty="0" smtClean="0"/>
                  <a:t>2</a:t>
                </a:r>
                <a:endParaRPr lang="zh-CN" altLang="en-US" baseline="-25000" dirty="0"/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6542773" y="2824323"/>
            <a:ext cx="792088" cy="693600"/>
            <a:chOff x="971600" y="3106232"/>
            <a:chExt cx="792088" cy="693600"/>
          </a:xfrm>
        </p:grpSpPr>
        <p:cxnSp>
          <p:nvCxnSpPr>
            <p:cNvPr id="79" name="直接连接符 78"/>
            <p:cNvCxnSpPr/>
            <p:nvPr/>
          </p:nvCxnSpPr>
          <p:spPr>
            <a:xfrm>
              <a:off x="971600" y="3795886"/>
              <a:ext cx="79208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V="1">
              <a:off x="971600" y="3579862"/>
              <a:ext cx="0" cy="2160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V="1">
              <a:off x="1204864" y="3547832"/>
              <a:ext cx="0" cy="25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弧形 81"/>
            <p:cNvSpPr/>
            <p:nvPr/>
          </p:nvSpPr>
          <p:spPr>
            <a:xfrm>
              <a:off x="1113384" y="3106232"/>
              <a:ext cx="473630" cy="473630"/>
            </a:xfrm>
            <a:prstGeom prst="arc">
              <a:avLst>
                <a:gd name="adj1" fmla="val 7502235"/>
                <a:gd name="adj2" fmla="val 347058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1197323" y="3225337"/>
              <a:ext cx="296985" cy="278567"/>
              <a:chOff x="2915816" y="4009494"/>
              <a:chExt cx="586950" cy="290448"/>
            </a:xfrm>
          </p:grpSpPr>
          <p:cxnSp>
            <p:nvCxnSpPr>
              <p:cNvPr id="86" name="直接连接符 85"/>
              <p:cNvCxnSpPr/>
              <p:nvPr/>
            </p:nvCxnSpPr>
            <p:spPr>
              <a:xfrm flipV="1">
                <a:off x="2915816" y="4011910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>
                <a:off x="3059832" y="4011910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/>
              <p:nvPr/>
            </p:nvCxnSpPr>
            <p:spPr>
              <a:xfrm flipV="1">
                <a:off x="3214734" y="4009494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>
                <a:off x="3358750" y="4009494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4" name="直接连接符 83"/>
            <p:cNvCxnSpPr/>
            <p:nvPr/>
          </p:nvCxnSpPr>
          <p:spPr>
            <a:xfrm flipV="1">
              <a:off x="1763688" y="3579861"/>
              <a:ext cx="0" cy="2160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flipV="1">
              <a:off x="1465309" y="3547832"/>
              <a:ext cx="0" cy="25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任意多边形 58"/>
          <p:cNvSpPr/>
          <p:nvPr/>
        </p:nvSpPr>
        <p:spPr>
          <a:xfrm>
            <a:off x="7358743" y="3316462"/>
            <a:ext cx="403662" cy="1077686"/>
          </a:xfrm>
          <a:custGeom>
            <a:avLst/>
            <a:gdLst>
              <a:gd name="connsiteX0" fmla="*/ 87086 w 403662"/>
              <a:gd name="connsiteY0" fmla="*/ 1077686 h 1077686"/>
              <a:gd name="connsiteX1" fmla="*/ 402771 w 403662"/>
              <a:gd name="connsiteY1" fmla="*/ 511629 h 1077686"/>
              <a:gd name="connsiteX2" fmla="*/ 0 w 403662"/>
              <a:gd name="connsiteY2" fmla="*/ 0 h 1077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662" h="1077686">
                <a:moveTo>
                  <a:pt x="87086" y="1077686"/>
                </a:moveTo>
                <a:cubicBezTo>
                  <a:pt x="252185" y="884464"/>
                  <a:pt x="417285" y="691243"/>
                  <a:pt x="402771" y="511629"/>
                </a:cubicBezTo>
                <a:cubicBezTo>
                  <a:pt x="388257" y="332015"/>
                  <a:pt x="194128" y="166007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>
            <a:off x="5998029" y="3162832"/>
            <a:ext cx="555171" cy="131859"/>
          </a:xfrm>
          <a:custGeom>
            <a:avLst/>
            <a:gdLst>
              <a:gd name="connsiteX0" fmla="*/ 555171 w 555171"/>
              <a:gd name="connsiteY0" fmla="*/ 131859 h 131859"/>
              <a:gd name="connsiteX1" fmla="*/ 326571 w 555171"/>
              <a:gd name="connsiteY1" fmla="*/ 1230 h 131859"/>
              <a:gd name="connsiteX2" fmla="*/ 0 w 555171"/>
              <a:gd name="connsiteY2" fmla="*/ 77430 h 131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171" h="131859">
                <a:moveTo>
                  <a:pt x="555171" y="131859"/>
                </a:moveTo>
                <a:cubicBezTo>
                  <a:pt x="487135" y="71080"/>
                  <a:pt x="419099" y="10301"/>
                  <a:pt x="326571" y="1230"/>
                </a:cubicBezTo>
                <a:cubicBezTo>
                  <a:pt x="234043" y="-7841"/>
                  <a:pt x="117021" y="34794"/>
                  <a:pt x="0" y="774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4389508" y="3262034"/>
            <a:ext cx="813863" cy="1110342"/>
          </a:xfrm>
          <a:custGeom>
            <a:avLst/>
            <a:gdLst>
              <a:gd name="connsiteX0" fmla="*/ 813863 w 813863"/>
              <a:gd name="connsiteY0" fmla="*/ 0 h 1110342"/>
              <a:gd name="connsiteX1" fmla="*/ 19206 w 813863"/>
              <a:gd name="connsiteY1" fmla="*/ 348342 h 1110342"/>
              <a:gd name="connsiteX2" fmla="*/ 324006 w 813863"/>
              <a:gd name="connsiteY2" fmla="*/ 1110342 h 1110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3863" h="1110342">
                <a:moveTo>
                  <a:pt x="813863" y="0"/>
                </a:moveTo>
                <a:cubicBezTo>
                  <a:pt x="457356" y="81642"/>
                  <a:pt x="100849" y="163285"/>
                  <a:pt x="19206" y="348342"/>
                </a:cubicBezTo>
                <a:cubicBezTo>
                  <a:pt x="-62437" y="533399"/>
                  <a:pt x="130784" y="821870"/>
                  <a:pt x="324006" y="111034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>
            <a:off x="5573486" y="2402062"/>
            <a:ext cx="429687" cy="838200"/>
          </a:xfrm>
          <a:custGeom>
            <a:avLst/>
            <a:gdLst>
              <a:gd name="connsiteX0" fmla="*/ 0 w 429687"/>
              <a:gd name="connsiteY0" fmla="*/ 0 h 838200"/>
              <a:gd name="connsiteX1" fmla="*/ 381000 w 429687"/>
              <a:gd name="connsiteY1" fmla="*/ 424543 h 838200"/>
              <a:gd name="connsiteX2" fmla="*/ 424543 w 429687"/>
              <a:gd name="connsiteY2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9687" h="838200">
                <a:moveTo>
                  <a:pt x="0" y="0"/>
                </a:moveTo>
                <a:cubicBezTo>
                  <a:pt x="155121" y="142421"/>
                  <a:pt x="310243" y="284843"/>
                  <a:pt x="381000" y="424543"/>
                </a:cubicBezTo>
                <a:cubicBezTo>
                  <a:pt x="451757" y="564243"/>
                  <a:pt x="424543" y="838200"/>
                  <a:pt x="424543" y="83820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>
            <a:off x="4887626" y="2380291"/>
            <a:ext cx="337517" cy="881743"/>
          </a:xfrm>
          <a:custGeom>
            <a:avLst/>
            <a:gdLst>
              <a:gd name="connsiteX0" fmla="*/ 337517 w 337517"/>
              <a:gd name="connsiteY0" fmla="*/ 0 h 881743"/>
              <a:gd name="connsiteX1" fmla="*/ 60 w 337517"/>
              <a:gd name="connsiteY1" fmla="*/ 261257 h 881743"/>
              <a:gd name="connsiteX2" fmla="*/ 315745 w 337517"/>
              <a:gd name="connsiteY2" fmla="*/ 881743 h 88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7517" h="881743">
                <a:moveTo>
                  <a:pt x="337517" y="0"/>
                </a:moveTo>
                <a:cubicBezTo>
                  <a:pt x="170603" y="57150"/>
                  <a:pt x="3689" y="114300"/>
                  <a:pt x="60" y="261257"/>
                </a:cubicBezTo>
                <a:cubicBezTo>
                  <a:pt x="-3569" y="408214"/>
                  <a:pt x="156088" y="644978"/>
                  <a:pt x="315745" y="881743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5436096" y="3485973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endParaRPr lang="zh-CN" altLang="en-US" baseline="-25000" dirty="0"/>
          </a:p>
        </p:txBody>
      </p:sp>
      <p:sp>
        <p:nvSpPr>
          <p:cNvPr id="95" name="TextBox 94"/>
          <p:cNvSpPr txBox="1"/>
          <p:nvPr/>
        </p:nvSpPr>
        <p:spPr>
          <a:xfrm>
            <a:off x="6804248" y="3508313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endParaRPr lang="zh-CN" altLang="en-US" baseline="-25000" dirty="0"/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204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72" grpId="0" animBg="1"/>
      <p:bldP spid="59" grpId="0" animBg="1"/>
      <p:bldP spid="60" grpId="0" animBg="1"/>
      <p:bldP spid="90" grpId="0" animBg="1"/>
      <p:bldP spid="92" grpId="0" animBg="1"/>
      <p:bldP spid="93" grpId="0" animBg="1"/>
      <p:bldP spid="94" grpId="0"/>
      <p:bldP spid="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483518"/>
            <a:ext cx="8229600" cy="4203221"/>
          </a:xfrm>
        </p:spPr>
        <p:txBody>
          <a:bodyPr/>
          <a:lstStyle/>
          <a:p>
            <a:r>
              <a:rPr lang="zh-CN" altLang="en-US" dirty="0" smtClean="0"/>
              <a:t>如图：电压表测量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两端的电压，请连接实物图。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5198255" y="2778795"/>
            <a:ext cx="792088" cy="693600"/>
            <a:chOff x="971600" y="3106232"/>
            <a:chExt cx="792088" cy="69360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971600" y="3795886"/>
              <a:ext cx="79208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V="1">
              <a:off x="971600" y="3579862"/>
              <a:ext cx="0" cy="2160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1204864" y="3547832"/>
              <a:ext cx="0" cy="25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弧形 7"/>
            <p:cNvSpPr/>
            <p:nvPr/>
          </p:nvSpPr>
          <p:spPr>
            <a:xfrm>
              <a:off x="1113384" y="3106232"/>
              <a:ext cx="473630" cy="473630"/>
            </a:xfrm>
            <a:prstGeom prst="arc">
              <a:avLst>
                <a:gd name="adj1" fmla="val 7502235"/>
                <a:gd name="adj2" fmla="val 347058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97323" y="3225337"/>
              <a:ext cx="296985" cy="278567"/>
              <a:chOff x="2915816" y="4009494"/>
              <a:chExt cx="586950" cy="290448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2915816" y="4011910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3059832" y="4011910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3214734" y="4009494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3358750" y="4009494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接连接符 9"/>
            <p:cNvCxnSpPr/>
            <p:nvPr/>
          </p:nvCxnSpPr>
          <p:spPr>
            <a:xfrm flipV="1">
              <a:off x="1763688" y="3579861"/>
              <a:ext cx="0" cy="2160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1465309" y="3547832"/>
              <a:ext cx="0" cy="25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 rot="10800000">
            <a:off x="6622482" y="4289055"/>
            <a:ext cx="828000" cy="298918"/>
            <a:chOff x="2891497" y="4011910"/>
            <a:chExt cx="828000" cy="298918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2891497" y="4014255"/>
              <a:ext cx="82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2904930" y="4022796"/>
              <a:ext cx="0" cy="2880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3711961" y="4011910"/>
              <a:ext cx="0" cy="2880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/>
            <p:cNvGrpSpPr/>
            <p:nvPr/>
          </p:nvGrpSpPr>
          <p:grpSpPr>
            <a:xfrm>
              <a:off x="2952531" y="4058380"/>
              <a:ext cx="692355" cy="212078"/>
              <a:chOff x="5204253" y="3799832"/>
              <a:chExt cx="692355" cy="212078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5292080" y="3799832"/>
                <a:ext cx="604528" cy="21207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204253" y="3845830"/>
                <a:ext cx="72008" cy="12008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4678265" y="4155925"/>
            <a:ext cx="612000" cy="395638"/>
            <a:chOff x="2847214" y="2951969"/>
            <a:chExt cx="612000" cy="395638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2847214" y="3347607"/>
              <a:ext cx="61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2868368" y="3135529"/>
              <a:ext cx="0" cy="20119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3048862" y="3071900"/>
              <a:ext cx="0" cy="2585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3331382" y="3071900"/>
              <a:ext cx="0" cy="2585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3039092" y="2951969"/>
              <a:ext cx="364457" cy="11395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3454169" y="3146415"/>
              <a:ext cx="0" cy="20119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6444208" y="1559767"/>
            <a:ext cx="1047547" cy="1048532"/>
            <a:chOff x="554939" y="3418268"/>
            <a:chExt cx="1047547" cy="1048532"/>
          </a:xfrm>
        </p:grpSpPr>
        <p:grpSp>
          <p:nvGrpSpPr>
            <p:cNvPr id="31" name="组合 30"/>
            <p:cNvGrpSpPr/>
            <p:nvPr/>
          </p:nvGrpSpPr>
          <p:grpSpPr>
            <a:xfrm>
              <a:off x="554939" y="3418268"/>
              <a:ext cx="1008112" cy="1048532"/>
              <a:chOff x="1176738" y="3086240"/>
              <a:chExt cx="1008112" cy="1048532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1176738" y="3086240"/>
                <a:ext cx="1008112" cy="9361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309868" y="372387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614229" y="372387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918590" y="372387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364298" y="3282538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/>
                  <a:t>V</a:t>
                </a:r>
                <a:endParaRPr lang="zh-CN" altLang="en-US" dirty="0"/>
              </a:p>
            </p:txBody>
          </p:sp>
          <p:sp>
            <p:nvSpPr>
              <p:cNvPr id="39" name="弧形 38"/>
              <p:cNvSpPr/>
              <p:nvPr/>
            </p:nvSpPr>
            <p:spPr>
              <a:xfrm>
                <a:off x="1187624" y="3171070"/>
                <a:ext cx="963702" cy="963702"/>
              </a:xfrm>
              <a:prstGeom prst="arc">
                <a:avLst>
                  <a:gd name="adj1" fmla="val 12523319"/>
                  <a:gd name="adj2" fmla="val 19842872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504120" y="3763228"/>
                <a:ext cx="5760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/>
                  <a:t>3</a:t>
                </a:r>
                <a:endParaRPr lang="zh-CN" altLang="en-US" sz="1400" dirty="0"/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1176738" y="3642379"/>
                <a:ext cx="100811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/>
            <p:cNvSpPr txBox="1"/>
            <p:nvPr/>
          </p:nvSpPr>
          <p:spPr>
            <a:xfrm>
              <a:off x="1026422" y="4100231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/>
                <a:t>15</a:t>
              </a:r>
              <a:endParaRPr lang="zh-CN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9369" y="4023505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-</a:t>
              </a:r>
              <a:endParaRPr lang="zh-CN" altLang="en-US" sz="2000" dirty="0"/>
            </a:p>
          </p:txBody>
        </p:sp>
      </p:grpSp>
      <p:sp>
        <p:nvSpPr>
          <p:cNvPr id="56" name="任意多边形 55"/>
          <p:cNvSpPr/>
          <p:nvPr/>
        </p:nvSpPr>
        <p:spPr>
          <a:xfrm>
            <a:off x="5290976" y="4225542"/>
            <a:ext cx="1338943" cy="153016"/>
          </a:xfrm>
          <a:custGeom>
            <a:avLst/>
            <a:gdLst>
              <a:gd name="connsiteX0" fmla="*/ 0 w 1338943"/>
              <a:gd name="connsiteY0" fmla="*/ 153016 h 153016"/>
              <a:gd name="connsiteX1" fmla="*/ 762000 w 1338943"/>
              <a:gd name="connsiteY1" fmla="*/ 616 h 153016"/>
              <a:gd name="connsiteX2" fmla="*/ 1338943 w 1338943"/>
              <a:gd name="connsiteY2" fmla="*/ 109473 h 15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8943" h="153016">
                <a:moveTo>
                  <a:pt x="0" y="153016"/>
                </a:moveTo>
                <a:cubicBezTo>
                  <a:pt x="269421" y="80444"/>
                  <a:pt x="538843" y="7873"/>
                  <a:pt x="762000" y="616"/>
                </a:cubicBezTo>
                <a:cubicBezTo>
                  <a:pt x="985157" y="-6641"/>
                  <a:pt x="1162050" y="51416"/>
                  <a:pt x="1338943" y="10947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右箭头 71"/>
          <p:cNvSpPr/>
          <p:nvPr/>
        </p:nvSpPr>
        <p:spPr>
          <a:xfrm>
            <a:off x="3843737" y="2995919"/>
            <a:ext cx="372139" cy="21268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9" name="直接连接符 68"/>
          <p:cNvCxnSpPr>
            <a:stCxn id="66" idx="2"/>
          </p:cNvCxnSpPr>
          <p:nvPr/>
        </p:nvCxnSpPr>
        <p:spPr>
          <a:xfrm flipH="1" flipV="1">
            <a:off x="1750844" y="2791240"/>
            <a:ext cx="9816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88234" y="1936427"/>
            <a:ext cx="2840970" cy="2435523"/>
            <a:chOff x="1043608" y="1362555"/>
            <a:chExt cx="2840970" cy="2435523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2339752" y="1507722"/>
              <a:ext cx="0" cy="709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流程图: 汇总连接 66"/>
            <p:cNvSpPr/>
            <p:nvPr/>
          </p:nvSpPr>
          <p:spPr>
            <a:xfrm>
              <a:off x="1628784" y="2037348"/>
              <a:ext cx="360040" cy="360040"/>
            </a:xfrm>
            <a:prstGeom prst="flowChartSummingJunc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2415954" y="3087550"/>
              <a:ext cx="89586" cy="710528"/>
              <a:chOff x="5872338" y="3348611"/>
              <a:chExt cx="89586" cy="710528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5961924" y="3348611"/>
                <a:ext cx="0" cy="71052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>
                <a:off x="5872338" y="3523516"/>
                <a:ext cx="0" cy="35526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直接连接符 44"/>
            <p:cNvCxnSpPr/>
            <p:nvPr/>
          </p:nvCxnSpPr>
          <p:spPr>
            <a:xfrm flipH="1">
              <a:off x="1043608" y="3442814"/>
              <a:ext cx="5760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1043608" y="2208829"/>
              <a:ext cx="0" cy="1224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 flipV="1">
              <a:off x="1053078" y="2217368"/>
              <a:ext cx="5931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flipH="1">
              <a:off x="2512232" y="3442814"/>
              <a:ext cx="13681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V="1">
              <a:off x="3884578" y="2224568"/>
              <a:ext cx="0" cy="1224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V="1">
              <a:off x="3880384" y="1501887"/>
              <a:ext cx="0" cy="709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H="1" flipV="1">
              <a:off x="2339752" y="1509394"/>
              <a:ext cx="4320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椭圆 51"/>
            <p:cNvSpPr/>
            <p:nvPr/>
          </p:nvSpPr>
          <p:spPr>
            <a:xfrm>
              <a:off x="2771800" y="1362555"/>
              <a:ext cx="361184" cy="36118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V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6" name="流程图: 汇总连接 65"/>
            <p:cNvSpPr/>
            <p:nvPr/>
          </p:nvSpPr>
          <p:spPr>
            <a:xfrm>
              <a:off x="2987824" y="2062007"/>
              <a:ext cx="360040" cy="360040"/>
            </a:xfrm>
            <a:prstGeom prst="flowChartSummingJunctio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1616159" y="3113918"/>
              <a:ext cx="269773" cy="356140"/>
              <a:chOff x="5072543" y="3374979"/>
              <a:chExt cx="269773" cy="356140"/>
            </a:xfrm>
          </p:grpSpPr>
          <p:cxnSp>
            <p:nvCxnSpPr>
              <p:cNvPr id="68" name="直接连接符 67"/>
              <p:cNvCxnSpPr/>
              <p:nvPr/>
            </p:nvCxnSpPr>
            <p:spPr>
              <a:xfrm flipV="1">
                <a:off x="5126292" y="3374979"/>
                <a:ext cx="216024" cy="29198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椭圆 69"/>
              <p:cNvSpPr/>
              <p:nvPr/>
            </p:nvSpPr>
            <p:spPr>
              <a:xfrm>
                <a:off x="5072543" y="3659111"/>
                <a:ext cx="72008" cy="7200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 flipH="1">
              <a:off x="1777920" y="3440133"/>
              <a:ext cx="612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>
              <a:endCxn id="66" idx="6"/>
            </p:cNvCxnSpPr>
            <p:nvPr/>
          </p:nvCxnSpPr>
          <p:spPr>
            <a:xfrm flipH="1">
              <a:off x="3347864" y="2217368"/>
              <a:ext cx="5325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H="1">
              <a:off x="3132984" y="1509394"/>
              <a:ext cx="747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1592780" y="2422047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L</a:t>
              </a:r>
              <a:r>
                <a:rPr lang="en-US" altLang="zh-CN" baseline="-25000" dirty="0" smtClean="0"/>
                <a:t>1</a:t>
              </a:r>
              <a:endParaRPr lang="zh-CN" altLang="en-US" baseline="-250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954890" y="2443307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L</a:t>
              </a:r>
              <a:r>
                <a:rPr lang="en-US" altLang="zh-CN" baseline="-25000" dirty="0" smtClean="0"/>
                <a:t>2</a:t>
              </a:r>
              <a:endParaRPr lang="zh-CN" altLang="en-US" baseline="-25000" dirty="0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542773" y="2824323"/>
            <a:ext cx="792088" cy="693600"/>
            <a:chOff x="971600" y="3106232"/>
            <a:chExt cx="792088" cy="693600"/>
          </a:xfrm>
        </p:grpSpPr>
        <p:cxnSp>
          <p:nvCxnSpPr>
            <p:cNvPr id="79" name="直接连接符 78"/>
            <p:cNvCxnSpPr/>
            <p:nvPr/>
          </p:nvCxnSpPr>
          <p:spPr>
            <a:xfrm>
              <a:off x="971600" y="3795886"/>
              <a:ext cx="79208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V="1">
              <a:off x="971600" y="3579862"/>
              <a:ext cx="0" cy="2160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V="1">
              <a:off x="1204864" y="3547832"/>
              <a:ext cx="0" cy="25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弧形 81"/>
            <p:cNvSpPr/>
            <p:nvPr/>
          </p:nvSpPr>
          <p:spPr>
            <a:xfrm>
              <a:off x="1113384" y="3106232"/>
              <a:ext cx="473630" cy="473630"/>
            </a:xfrm>
            <a:prstGeom prst="arc">
              <a:avLst>
                <a:gd name="adj1" fmla="val 7502235"/>
                <a:gd name="adj2" fmla="val 347058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1197323" y="3225337"/>
              <a:ext cx="296985" cy="278567"/>
              <a:chOff x="2915816" y="4009494"/>
              <a:chExt cx="586950" cy="290448"/>
            </a:xfrm>
          </p:grpSpPr>
          <p:cxnSp>
            <p:nvCxnSpPr>
              <p:cNvPr id="86" name="直接连接符 85"/>
              <p:cNvCxnSpPr/>
              <p:nvPr/>
            </p:nvCxnSpPr>
            <p:spPr>
              <a:xfrm flipV="1">
                <a:off x="2915816" y="4011910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>
                <a:off x="3059832" y="4011910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/>
              <p:nvPr/>
            </p:nvCxnSpPr>
            <p:spPr>
              <a:xfrm flipV="1">
                <a:off x="3214734" y="4009494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>
                <a:off x="3358750" y="4009494"/>
                <a:ext cx="144016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4" name="直接连接符 83"/>
            <p:cNvCxnSpPr/>
            <p:nvPr/>
          </p:nvCxnSpPr>
          <p:spPr>
            <a:xfrm flipV="1">
              <a:off x="1763688" y="3579861"/>
              <a:ext cx="0" cy="21602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flipV="1">
              <a:off x="1465309" y="3547832"/>
              <a:ext cx="0" cy="25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任意多边形 58"/>
          <p:cNvSpPr/>
          <p:nvPr/>
        </p:nvSpPr>
        <p:spPr>
          <a:xfrm>
            <a:off x="7358743" y="3316462"/>
            <a:ext cx="403662" cy="1077686"/>
          </a:xfrm>
          <a:custGeom>
            <a:avLst/>
            <a:gdLst>
              <a:gd name="connsiteX0" fmla="*/ 87086 w 403662"/>
              <a:gd name="connsiteY0" fmla="*/ 1077686 h 1077686"/>
              <a:gd name="connsiteX1" fmla="*/ 402771 w 403662"/>
              <a:gd name="connsiteY1" fmla="*/ 511629 h 1077686"/>
              <a:gd name="connsiteX2" fmla="*/ 0 w 403662"/>
              <a:gd name="connsiteY2" fmla="*/ 0 h 1077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662" h="1077686">
                <a:moveTo>
                  <a:pt x="87086" y="1077686"/>
                </a:moveTo>
                <a:cubicBezTo>
                  <a:pt x="252185" y="884464"/>
                  <a:pt x="417285" y="691243"/>
                  <a:pt x="402771" y="511629"/>
                </a:cubicBezTo>
                <a:cubicBezTo>
                  <a:pt x="388257" y="332015"/>
                  <a:pt x="194128" y="166007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>
            <a:off x="5998029" y="3162832"/>
            <a:ext cx="555171" cy="131859"/>
          </a:xfrm>
          <a:custGeom>
            <a:avLst/>
            <a:gdLst>
              <a:gd name="connsiteX0" fmla="*/ 555171 w 555171"/>
              <a:gd name="connsiteY0" fmla="*/ 131859 h 131859"/>
              <a:gd name="connsiteX1" fmla="*/ 326571 w 555171"/>
              <a:gd name="connsiteY1" fmla="*/ 1230 h 131859"/>
              <a:gd name="connsiteX2" fmla="*/ 0 w 555171"/>
              <a:gd name="connsiteY2" fmla="*/ 77430 h 131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171" h="131859">
                <a:moveTo>
                  <a:pt x="555171" y="131859"/>
                </a:moveTo>
                <a:cubicBezTo>
                  <a:pt x="487135" y="71080"/>
                  <a:pt x="419099" y="10301"/>
                  <a:pt x="326571" y="1230"/>
                </a:cubicBezTo>
                <a:cubicBezTo>
                  <a:pt x="234043" y="-7841"/>
                  <a:pt x="117021" y="34794"/>
                  <a:pt x="0" y="7743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4389508" y="3262034"/>
            <a:ext cx="813863" cy="1110342"/>
          </a:xfrm>
          <a:custGeom>
            <a:avLst/>
            <a:gdLst>
              <a:gd name="connsiteX0" fmla="*/ 813863 w 813863"/>
              <a:gd name="connsiteY0" fmla="*/ 0 h 1110342"/>
              <a:gd name="connsiteX1" fmla="*/ 19206 w 813863"/>
              <a:gd name="connsiteY1" fmla="*/ 348342 h 1110342"/>
              <a:gd name="connsiteX2" fmla="*/ 324006 w 813863"/>
              <a:gd name="connsiteY2" fmla="*/ 1110342 h 1110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3863" h="1110342">
                <a:moveTo>
                  <a:pt x="813863" y="0"/>
                </a:moveTo>
                <a:cubicBezTo>
                  <a:pt x="457356" y="81642"/>
                  <a:pt x="100849" y="163285"/>
                  <a:pt x="19206" y="348342"/>
                </a:cubicBezTo>
                <a:cubicBezTo>
                  <a:pt x="-62437" y="533399"/>
                  <a:pt x="130784" y="821870"/>
                  <a:pt x="324006" y="111034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5364598" y="3485973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endParaRPr lang="zh-CN" altLang="en-US" baseline="-25000" dirty="0"/>
          </a:p>
        </p:txBody>
      </p:sp>
      <p:sp>
        <p:nvSpPr>
          <p:cNvPr id="95" name="TextBox 94"/>
          <p:cNvSpPr txBox="1"/>
          <p:nvPr/>
        </p:nvSpPr>
        <p:spPr>
          <a:xfrm>
            <a:off x="6722793" y="351919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endParaRPr lang="zh-CN" altLang="en-US" baseline="-25000" dirty="0"/>
          </a:p>
        </p:txBody>
      </p:sp>
      <p:sp>
        <p:nvSpPr>
          <p:cNvPr id="54" name="任意多边形 53"/>
          <p:cNvSpPr/>
          <p:nvPr/>
        </p:nvSpPr>
        <p:spPr>
          <a:xfrm>
            <a:off x="6259142" y="2217005"/>
            <a:ext cx="326715" cy="1088571"/>
          </a:xfrm>
          <a:custGeom>
            <a:avLst/>
            <a:gdLst>
              <a:gd name="connsiteX0" fmla="*/ 326715 w 326715"/>
              <a:gd name="connsiteY0" fmla="*/ 0 h 1088571"/>
              <a:gd name="connsiteX1" fmla="*/ 144 w 326715"/>
              <a:gd name="connsiteY1" fmla="*/ 304800 h 1088571"/>
              <a:gd name="connsiteX2" fmla="*/ 294058 w 326715"/>
              <a:gd name="connsiteY2" fmla="*/ 1088571 h 108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6715" h="1088571">
                <a:moveTo>
                  <a:pt x="326715" y="0"/>
                </a:moveTo>
                <a:cubicBezTo>
                  <a:pt x="166151" y="61686"/>
                  <a:pt x="5587" y="123372"/>
                  <a:pt x="144" y="304800"/>
                </a:cubicBezTo>
                <a:cubicBezTo>
                  <a:pt x="-5299" y="486229"/>
                  <a:pt x="144379" y="787400"/>
                  <a:pt x="294058" y="1088571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6934200" y="2238776"/>
            <a:ext cx="432605" cy="1066800"/>
          </a:xfrm>
          <a:custGeom>
            <a:avLst/>
            <a:gdLst>
              <a:gd name="connsiteX0" fmla="*/ 0 w 432605"/>
              <a:gd name="connsiteY0" fmla="*/ 0 h 1066800"/>
              <a:gd name="connsiteX1" fmla="*/ 402771 w 432605"/>
              <a:gd name="connsiteY1" fmla="*/ 489858 h 1066800"/>
              <a:gd name="connsiteX2" fmla="*/ 402771 w 432605"/>
              <a:gd name="connsiteY2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605" h="1066800">
                <a:moveTo>
                  <a:pt x="0" y="0"/>
                </a:moveTo>
                <a:cubicBezTo>
                  <a:pt x="167821" y="156029"/>
                  <a:pt x="335643" y="312058"/>
                  <a:pt x="402771" y="489858"/>
                </a:cubicBezTo>
                <a:cubicBezTo>
                  <a:pt x="469899" y="667658"/>
                  <a:pt x="402771" y="1066800"/>
                  <a:pt x="402771" y="106680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灯片编号占位符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576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72" grpId="0" animBg="1"/>
      <p:bldP spid="59" grpId="0" animBg="1"/>
      <p:bldP spid="60" grpId="0" animBg="1"/>
      <p:bldP spid="90" grpId="0" animBg="1"/>
      <p:bldP spid="94" grpId="0"/>
      <p:bldP spid="95" grpId="0"/>
      <p:bldP spid="54" grpId="0" animBg="1"/>
      <p:bldP spid="5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699542"/>
            <a:ext cx="8229600" cy="4018781"/>
          </a:xfrm>
        </p:spPr>
        <p:txBody>
          <a:bodyPr/>
          <a:lstStyle/>
          <a:p>
            <a:r>
              <a:rPr lang="zh-CN" altLang="en-US" dirty="0" smtClean="0"/>
              <a:t>问：电压表能不能</a:t>
            </a:r>
            <a:r>
              <a:rPr lang="zh-CN" altLang="en-US" dirty="0" smtClean="0">
                <a:solidFill>
                  <a:srgbClr val="FF0000"/>
                </a:solidFill>
              </a:rPr>
              <a:t>直接</a:t>
            </a:r>
            <a:r>
              <a:rPr lang="zh-CN" altLang="en-US" dirty="0" smtClean="0"/>
              <a:t>测量电源电压？</a:t>
            </a:r>
            <a:endParaRPr lang="en-US" altLang="zh-CN" dirty="0" smtClean="0"/>
          </a:p>
          <a:p>
            <a:r>
              <a:rPr lang="zh-CN" altLang="en-US" dirty="0" smtClean="0"/>
              <a:t>答：能，</a:t>
            </a:r>
            <a:r>
              <a:rPr lang="zh-CN" altLang="en-US" dirty="0" smtClean="0">
                <a:solidFill>
                  <a:srgbClr val="FF0000"/>
                </a:solidFill>
              </a:rPr>
              <a:t>直接</a:t>
            </a:r>
            <a:r>
              <a:rPr lang="zh-CN" altLang="en-US" dirty="0" smtClean="0"/>
              <a:t>把电压表接在电源两端。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6758" y="1779662"/>
            <a:ext cx="1060450" cy="112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组合 5"/>
          <p:cNvGrpSpPr/>
          <p:nvPr/>
        </p:nvGrpSpPr>
        <p:grpSpPr>
          <a:xfrm rot="10800000">
            <a:off x="2032642" y="3531769"/>
            <a:ext cx="828000" cy="298918"/>
            <a:chOff x="2891497" y="4011910"/>
            <a:chExt cx="828000" cy="298918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891497" y="4014255"/>
              <a:ext cx="82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V="1">
              <a:off x="2904930" y="4022796"/>
              <a:ext cx="0" cy="2880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3711961" y="4011910"/>
              <a:ext cx="0" cy="2880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/>
            <p:cNvGrpSpPr/>
            <p:nvPr/>
          </p:nvGrpSpPr>
          <p:grpSpPr>
            <a:xfrm>
              <a:off x="2952531" y="4058380"/>
              <a:ext cx="692355" cy="212078"/>
              <a:chOff x="5204253" y="3799832"/>
              <a:chExt cx="692355" cy="212078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5292080" y="3799832"/>
                <a:ext cx="604528" cy="21207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204253" y="3845830"/>
                <a:ext cx="72008" cy="12008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899592" y="3452117"/>
            <a:ext cx="612000" cy="395638"/>
            <a:chOff x="2847214" y="2951969"/>
            <a:chExt cx="612000" cy="39563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847214" y="3347607"/>
              <a:ext cx="61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2868368" y="3135529"/>
              <a:ext cx="0" cy="20119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3048862" y="3071900"/>
              <a:ext cx="0" cy="2585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3331382" y="3071900"/>
              <a:ext cx="0" cy="2585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3039092" y="2951969"/>
              <a:ext cx="364457" cy="11395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3454169" y="3146415"/>
              <a:ext cx="0" cy="20119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任意多边形 3"/>
          <p:cNvSpPr/>
          <p:nvPr/>
        </p:nvSpPr>
        <p:spPr>
          <a:xfrm>
            <a:off x="1502228" y="3507854"/>
            <a:ext cx="511629" cy="110431"/>
          </a:xfrm>
          <a:custGeom>
            <a:avLst/>
            <a:gdLst>
              <a:gd name="connsiteX0" fmla="*/ 511629 w 511629"/>
              <a:gd name="connsiteY0" fmla="*/ 56002 h 110431"/>
              <a:gd name="connsiteX1" fmla="*/ 261257 w 511629"/>
              <a:gd name="connsiteY1" fmla="*/ 1573 h 110431"/>
              <a:gd name="connsiteX2" fmla="*/ 0 w 511629"/>
              <a:gd name="connsiteY2" fmla="*/ 110431 h 11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1629" h="110431">
                <a:moveTo>
                  <a:pt x="511629" y="56002"/>
                </a:moveTo>
                <a:cubicBezTo>
                  <a:pt x="429078" y="24252"/>
                  <a:pt x="346528" y="-7498"/>
                  <a:pt x="261257" y="1573"/>
                </a:cubicBezTo>
                <a:cubicBezTo>
                  <a:pt x="175986" y="10644"/>
                  <a:pt x="87993" y="60537"/>
                  <a:pt x="0" y="11043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903150" y="2481131"/>
            <a:ext cx="1067164" cy="1186543"/>
          </a:xfrm>
          <a:custGeom>
            <a:avLst/>
            <a:gdLst>
              <a:gd name="connsiteX0" fmla="*/ 364 w 1067164"/>
              <a:gd name="connsiteY0" fmla="*/ 1186543 h 1186543"/>
              <a:gd name="connsiteX1" fmla="*/ 174536 w 1067164"/>
              <a:gd name="connsiteY1" fmla="*/ 402772 h 1186543"/>
              <a:gd name="connsiteX2" fmla="*/ 1067164 w 1067164"/>
              <a:gd name="connsiteY2" fmla="*/ 0 h 118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7164" h="1186543">
                <a:moveTo>
                  <a:pt x="364" y="1186543"/>
                </a:moveTo>
                <a:cubicBezTo>
                  <a:pt x="-1450" y="893536"/>
                  <a:pt x="-3264" y="600529"/>
                  <a:pt x="174536" y="402772"/>
                </a:cubicBezTo>
                <a:cubicBezTo>
                  <a:pt x="352336" y="205015"/>
                  <a:pt x="709750" y="102507"/>
                  <a:pt x="1067164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2296886" y="2492017"/>
            <a:ext cx="570913" cy="1143000"/>
          </a:xfrm>
          <a:custGeom>
            <a:avLst/>
            <a:gdLst>
              <a:gd name="connsiteX0" fmla="*/ 555171 w 570913"/>
              <a:gd name="connsiteY0" fmla="*/ 1143000 h 1143000"/>
              <a:gd name="connsiteX1" fmla="*/ 500743 w 570913"/>
              <a:gd name="connsiteY1" fmla="*/ 576943 h 1143000"/>
              <a:gd name="connsiteX2" fmla="*/ 0 w 570913"/>
              <a:gd name="connsiteY2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0913" h="1143000">
                <a:moveTo>
                  <a:pt x="555171" y="1143000"/>
                </a:moveTo>
                <a:cubicBezTo>
                  <a:pt x="574221" y="955221"/>
                  <a:pt x="593271" y="767443"/>
                  <a:pt x="500743" y="576943"/>
                </a:cubicBezTo>
                <a:cubicBezTo>
                  <a:pt x="408215" y="386443"/>
                  <a:pt x="204107" y="193221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046172" y="2498598"/>
            <a:ext cx="2778492" cy="1729336"/>
            <a:chOff x="4046172" y="2498598"/>
            <a:chExt cx="2778492" cy="1729336"/>
          </a:xfrm>
        </p:grpSpPr>
        <p:grpSp>
          <p:nvGrpSpPr>
            <p:cNvPr id="24" name="组合 23"/>
            <p:cNvGrpSpPr/>
            <p:nvPr/>
          </p:nvGrpSpPr>
          <p:grpSpPr>
            <a:xfrm>
              <a:off x="5796136" y="3517406"/>
              <a:ext cx="89586" cy="710528"/>
              <a:chOff x="5872338" y="3348611"/>
              <a:chExt cx="89586" cy="710528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5961924" y="3348611"/>
                <a:ext cx="0" cy="71052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5872338" y="3523516"/>
                <a:ext cx="0" cy="35526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26"/>
            <p:cNvGrpSpPr/>
            <p:nvPr/>
          </p:nvGrpSpPr>
          <p:grpSpPr>
            <a:xfrm>
              <a:off x="4996341" y="3736273"/>
              <a:ext cx="260307" cy="163641"/>
              <a:chOff x="5072543" y="3567478"/>
              <a:chExt cx="260307" cy="163641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V="1">
                <a:off x="5126292" y="3567478"/>
                <a:ext cx="206558" cy="99483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椭圆 28"/>
              <p:cNvSpPr/>
              <p:nvPr/>
            </p:nvSpPr>
            <p:spPr>
              <a:xfrm>
                <a:off x="5072543" y="3659111"/>
                <a:ext cx="72008" cy="7200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椭圆 29"/>
            <p:cNvSpPr/>
            <p:nvPr/>
          </p:nvSpPr>
          <p:spPr>
            <a:xfrm>
              <a:off x="5076056" y="2498598"/>
              <a:ext cx="361184" cy="36118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V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>
              <a:off x="4046172" y="3867079"/>
              <a:ext cx="93894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5885722" y="3867079"/>
              <a:ext cx="93894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5158102" y="3867079"/>
              <a:ext cx="63803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4046172" y="2679190"/>
              <a:ext cx="0" cy="1184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V="1">
              <a:off x="6824664" y="2687950"/>
              <a:ext cx="0" cy="1184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>
              <a:endCxn id="30" idx="2"/>
            </p:cNvCxnSpPr>
            <p:nvPr/>
          </p:nvCxnSpPr>
          <p:spPr>
            <a:xfrm>
              <a:off x="4046172" y="2679190"/>
              <a:ext cx="10298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5437240" y="2679190"/>
              <a:ext cx="13874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圆角矩形标注 40"/>
          <p:cNvSpPr/>
          <p:nvPr/>
        </p:nvSpPr>
        <p:spPr>
          <a:xfrm>
            <a:off x="2987824" y="4278285"/>
            <a:ext cx="2264887" cy="597721"/>
          </a:xfrm>
          <a:prstGeom prst="wedgeRoundRectCallout">
            <a:avLst>
              <a:gd name="adj1" fmla="val -51279"/>
              <a:gd name="adj2" fmla="val -13656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正极、“</a:t>
            </a:r>
            <a:r>
              <a:rPr lang="en-US" altLang="zh-CN" dirty="0" smtClean="0"/>
              <a:t>+</a:t>
            </a:r>
            <a:r>
              <a:rPr lang="zh-CN" altLang="en-US" dirty="0" smtClean="0"/>
              <a:t>”接线柱</a:t>
            </a:r>
            <a:endParaRPr lang="zh-CN" altLang="en-US" dirty="0"/>
          </a:p>
        </p:txBody>
      </p:sp>
      <p:sp>
        <p:nvSpPr>
          <p:cNvPr id="45" name="圆角矩形标注 44"/>
          <p:cNvSpPr/>
          <p:nvPr/>
        </p:nvSpPr>
        <p:spPr>
          <a:xfrm>
            <a:off x="35496" y="4321714"/>
            <a:ext cx="2377608" cy="529570"/>
          </a:xfrm>
          <a:prstGeom prst="wedgeRoundRectCallout">
            <a:avLst>
              <a:gd name="adj1" fmla="val 35508"/>
              <a:gd name="adj2" fmla="val -1343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负极、“</a:t>
            </a:r>
            <a:r>
              <a:rPr lang="en-US" altLang="zh-CN" dirty="0" smtClean="0"/>
              <a:t>-</a:t>
            </a:r>
            <a:r>
              <a:rPr lang="zh-CN" altLang="en-US" dirty="0" smtClean="0"/>
              <a:t>”接线柱</a:t>
            </a:r>
            <a:endParaRPr lang="zh-CN" altLang="en-US" dirty="0"/>
          </a:p>
        </p:txBody>
      </p:sp>
      <p:sp>
        <p:nvSpPr>
          <p:cNvPr id="43" name="圆角矩形标注 42"/>
          <p:cNvSpPr/>
          <p:nvPr/>
        </p:nvSpPr>
        <p:spPr>
          <a:xfrm>
            <a:off x="5796136" y="1707654"/>
            <a:ext cx="3329950" cy="576064"/>
          </a:xfrm>
          <a:prstGeom prst="wedgeRoundRectCallout">
            <a:avLst>
              <a:gd name="adj1" fmla="val -57453"/>
              <a:gd name="adj2" fmla="val 9147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电压表可以直接接在电源两端</a:t>
            </a:r>
          </a:p>
        </p:txBody>
      </p:sp>
      <p:sp>
        <p:nvSpPr>
          <p:cNvPr id="2" name="右箭头 1"/>
          <p:cNvSpPr/>
          <p:nvPr/>
        </p:nvSpPr>
        <p:spPr>
          <a:xfrm>
            <a:off x="3347864" y="3075806"/>
            <a:ext cx="360040" cy="20450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267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1" grpId="0" animBg="1"/>
      <p:bldP spid="41" grpId="0" animBg="1"/>
      <p:bldP spid="45" grpId="0" animBg="1"/>
      <p:bldP spid="43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55526"/>
            <a:ext cx="8229600" cy="4159349"/>
          </a:xfrm>
        </p:spPr>
        <p:txBody>
          <a:bodyPr/>
          <a:lstStyle/>
          <a:p>
            <a:r>
              <a:rPr lang="zh-CN" altLang="en-US" dirty="0" smtClean="0"/>
              <a:t>小结：</a:t>
            </a:r>
            <a:endParaRPr lang="en-US" altLang="zh-CN" dirty="0" smtClean="0"/>
          </a:p>
          <a:p>
            <a:r>
              <a:rPr lang="zh-CN" altLang="en-US" dirty="0" smtClean="0"/>
              <a:t>电流表</a:t>
            </a:r>
            <a:r>
              <a:rPr lang="zh-CN" altLang="en-US" dirty="0" smtClean="0">
                <a:solidFill>
                  <a:srgbClr val="FF0000"/>
                </a:solidFill>
              </a:rPr>
              <a:t>不能</a:t>
            </a:r>
            <a:r>
              <a:rPr lang="zh-CN" altLang="en-US" dirty="0" smtClean="0"/>
              <a:t>直接接在电源两端</a:t>
            </a:r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电压表</a:t>
            </a:r>
            <a:r>
              <a:rPr lang="zh-CN" altLang="en-US" dirty="0" smtClean="0">
                <a:solidFill>
                  <a:srgbClr val="FF0000"/>
                </a:solidFill>
              </a:rPr>
              <a:t>可以</a:t>
            </a:r>
            <a:r>
              <a:rPr lang="zh-CN" altLang="en-US" dirty="0" smtClean="0"/>
              <a:t>直接接在电源两端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617125" y="1599070"/>
            <a:ext cx="2515432" cy="1468060"/>
            <a:chOff x="1617125" y="1599070"/>
            <a:chExt cx="2515432" cy="1468060"/>
          </a:xfrm>
        </p:grpSpPr>
        <p:grpSp>
          <p:nvGrpSpPr>
            <p:cNvPr id="4" name="组合 3"/>
            <p:cNvGrpSpPr/>
            <p:nvPr/>
          </p:nvGrpSpPr>
          <p:grpSpPr>
            <a:xfrm>
              <a:off x="3160199" y="2356602"/>
              <a:ext cx="89586" cy="710528"/>
              <a:chOff x="5872338" y="3348611"/>
              <a:chExt cx="89586" cy="710528"/>
            </a:xfrm>
          </p:grpSpPr>
          <p:cxnSp>
            <p:nvCxnSpPr>
              <p:cNvPr id="5" name="直接连接符 4"/>
              <p:cNvCxnSpPr/>
              <p:nvPr/>
            </p:nvCxnSpPr>
            <p:spPr>
              <a:xfrm>
                <a:off x="5961924" y="3348611"/>
                <a:ext cx="0" cy="71052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5872338" y="3523516"/>
                <a:ext cx="0" cy="35526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2090222" y="2526164"/>
              <a:ext cx="249530" cy="210149"/>
              <a:chOff x="5072543" y="3520970"/>
              <a:chExt cx="249530" cy="210149"/>
            </a:xfrm>
          </p:grpSpPr>
          <p:cxnSp>
            <p:nvCxnSpPr>
              <p:cNvPr id="8" name="直接连接符 7"/>
              <p:cNvCxnSpPr/>
              <p:nvPr/>
            </p:nvCxnSpPr>
            <p:spPr>
              <a:xfrm flipV="1">
                <a:off x="5126292" y="3520970"/>
                <a:ext cx="195781" cy="14599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椭圆 8"/>
              <p:cNvSpPr/>
              <p:nvPr/>
            </p:nvSpPr>
            <p:spPr>
              <a:xfrm>
                <a:off x="5072543" y="3659111"/>
                <a:ext cx="72008" cy="7200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2439373" y="1599070"/>
              <a:ext cx="361184" cy="36118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A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2285489" y="2709139"/>
              <a:ext cx="8747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3249785" y="2709139"/>
              <a:ext cx="8747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1623070" y="2698253"/>
              <a:ext cx="468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1619672" y="1779662"/>
              <a:ext cx="0" cy="9185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4124495" y="1779662"/>
              <a:ext cx="0" cy="9185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617125" y="1779662"/>
              <a:ext cx="792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800557" y="1779662"/>
              <a:ext cx="1332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516793" y="3560799"/>
            <a:ext cx="2504823" cy="1457174"/>
            <a:chOff x="1516793" y="3560799"/>
            <a:chExt cx="2504823" cy="1457174"/>
          </a:xfrm>
        </p:grpSpPr>
        <p:grpSp>
          <p:nvGrpSpPr>
            <p:cNvPr id="24" name="组合 23"/>
            <p:cNvGrpSpPr/>
            <p:nvPr/>
          </p:nvGrpSpPr>
          <p:grpSpPr>
            <a:xfrm>
              <a:off x="3057320" y="4307445"/>
              <a:ext cx="89586" cy="710528"/>
              <a:chOff x="5872338" y="3348611"/>
              <a:chExt cx="89586" cy="710528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5961924" y="3348611"/>
                <a:ext cx="0" cy="71052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5872338" y="3523516"/>
                <a:ext cx="0" cy="35526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26"/>
            <p:cNvGrpSpPr/>
            <p:nvPr/>
          </p:nvGrpSpPr>
          <p:grpSpPr>
            <a:xfrm>
              <a:off x="1987343" y="4477007"/>
              <a:ext cx="249530" cy="210149"/>
              <a:chOff x="5072543" y="3520970"/>
              <a:chExt cx="249530" cy="210149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V="1">
                <a:off x="5126292" y="3520970"/>
                <a:ext cx="195781" cy="14599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椭圆 28"/>
              <p:cNvSpPr/>
              <p:nvPr/>
            </p:nvSpPr>
            <p:spPr>
              <a:xfrm>
                <a:off x="5072543" y="3659111"/>
                <a:ext cx="72008" cy="7200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椭圆 29"/>
            <p:cNvSpPr/>
            <p:nvPr/>
          </p:nvSpPr>
          <p:spPr>
            <a:xfrm>
              <a:off x="2303836" y="3560799"/>
              <a:ext cx="361184" cy="36118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V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 flipH="1">
              <a:off x="2182610" y="4659982"/>
              <a:ext cx="8747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3146906" y="4659982"/>
              <a:ext cx="8747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1520191" y="4649096"/>
              <a:ext cx="468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1516793" y="3730505"/>
              <a:ext cx="0" cy="9185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4021616" y="3730505"/>
              <a:ext cx="0" cy="9185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519200" y="3730505"/>
              <a:ext cx="764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2665020" y="3730505"/>
              <a:ext cx="134066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圆角矩形标注 41"/>
          <p:cNvSpPr/>
          <p:nvPr/>
        </p:nvSpPr>
        <p:spPr>
          <a:xfrm>
            <a:off x="5275245" y="1599069"/>
            <a:ext cx="1384987" cy="639887"/>
          </a:xfrm>
          <a:prstGeom prst="wedgeRoundRectCallout">
            <a:avLst>
              <a:gd name="adj1" fmla="val -127545"/>
              <a:gd name="adj2" fmla="val 487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这样不行</a:t>
            </a:r>
            <a:endParaRPr lang="zh-CN" altLang="en-US" dirty="0"/>
          </a:p>
        </p:txBody>
      </p:sp>
      <p:sp>
        <p:nvSpPr>
          <p:cNvPr id="43" name="圆角矩形标注 42"/>
          <p:cNvSpPr/>
          <p:nvPr/>
        </p:nvSpPr>
        <p:spPr>
          <a:xfrm>
            <a:off x="5291878" y="3602039"/>
            <a:ext cx="1384987" cy="639887"/>
          </a:xfrm>
          <a:prstGeom prst="wedgeRoundRectCallout">
            <a:avLst>
              <a:gd name="adj1" fmla="val -128331"/>
              <a:gd name="adj2" fmla="val 3339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这样可以</a:t>
            </a:r>
            <a:endParaRPr lang="zh-CN" altLang="en-US" dirty="0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427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55526"/>
            <a:ext cx="8229600" cy="4159349"/>
          </a:xfrm>
        </p:spPr>
        <p:txBody>
          <a:bodyPr/>
          <a:lstStyle/>
          <a:p>
            <a:r>
              <a:rPr lang="zh-CN" altLang="en-US" dirty="0" smtClean="0"/>
              <a:t>如图：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是串联还是并联？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分析：</a:t>
            </a:r>
            <a:r>
              <a:rPr lang="zh-CN" altLang="en-US" dirty="0" smtClean="0">
                <a:solidFill>
                  <a:srgbClr val="FF0000"/>
                </a:solidFill>
              </a:rPr>
              <a:t>电压表相当于开路，所以把电压表去掉。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23728" y="105029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endParaRPr lang="zh-CN" altLang="en-US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2771800" y="205840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endParaRPr lang="zh-CN" altLang="en-US" baseline="-25000" dirty="0"/>
          </a:p>
        </p:txBody>
      </p:sp>
      <p:grpSp>
        <p:nvGrpSpPr>
          <p:cNvPr id="34" name="组合 33"/>
          <p:cNvGrpSpPr/>
          <p:nvPr/>
        </p:nvGrpSpPr>
        <p:grpSpPr>
          <a:xfrm>
            <a:off x="611560" y="1472419"/>
            <a:ext cx="3672408" cy="2179451"/>
            <a:chOff x="1818118" y="1275606"/>
            <a:chExt cx="3672408" cy="2179451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5221997" y="2460392"/>
              <a:ext cx="0" cy="7954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/>
            <p:cNvGrpSpPr/>
            <p:nvPr/>
          </p:nvGrpSpPr>
          <p:grpSpPr>
            <a:xfrm>
              <a:off x="1979712" y="1275606"/>
              <a:ext cx="3245565" cy="2179451"/>
              <a:chOff x="1331640" y="2172360"/>
              <a:chExt cx="3245565" cy="2179451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1331640" y="2391730"/>
                <a:ext cx="32403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331640" y="2391730"/>
                <a:ext cx="0" cy="9721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4572000" y="2395685"/>
                <a:ext cx="0" cy="9721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331640" y="3363838"/>
                <a:ext cx="14401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2915816" y="3367793"/>
                <a:ext cx="16561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流程图: 汇总连接 14"/>
              <p:cNvSpPr/>
              <p:nvPr/>
            </p:nvSpPr>
            <p:spPr>
              <a:xfrm>
                <a:off x="2652054" y="2172360"/>
                <a:ext cx="432048" cy="432048"/>
              </a:xfrm>
              <a:prstGeom prst="flowChartSummingJunction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流程图: 汇总连接 15"/>
              <p:cNvSpPr/>
              <p:nvPr/>
            </p:nvSpPr>
            <p:spPr>
              <a:xfrm>
                <a:off x="3311860" y="3147814"/>
                <a:ext cx="432048" cy="432048"/>
              </a:xfrm>
              <a:prstGeom prst="flowChartSummingJunction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2771800" y="3075806"/>
                <a:ext cx="139959" cy="576064"/>
                <a:chOff x="2771800" y="3075806"/>
                <a:chExt cx="139959" cy="576064"/>
              </a:xfrm>
            </p:grpSpPr>
            <p:cxnSp>
              <p:nvCxnSpPr>
                <p:cNvPr id="18" name="直接连接符 17"/>
                <p:cNvCxnSpPr/>
                <p:nvPr/>
              </p:nvCxnSpPr>
              <p:spPr>
                <a:xfrm>
                  <a:off x="2771800" y="3075806"/>
                  <a:ext cx="0" cy="576064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连接符 18"/>
                <p:cNvCxnSpPr/>
                <p:nvPr/>
              </p:nvCxnSpPr>
              <p:spPr>
                <a:xfrm>
                  <a:off x="2911759" y="3180472"/>
                  <a:ext cx="0" cy="36004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直接连接符 23"/>
              <p:cNvCxnSpPr/>
              <p:nvPr/>
            </p:nvCxnSpPr>
            <p:spPr>
              <a:xfrm>
                <a:off x="1331640" y="3360492"/>
                <a:ext cx="0" cy="7954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336845" y="4163685"/>
                <a:ext cx="32403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椭圆 27"/>
              <p:cNvSpPr/>
              <p:nvPr/>
            </p:nvSpPr>
            <p:spPr>
              <a:xfrm>
                <a:off x="2669219" y="3954094"/>
                <a:ext cx="397717" cy="39771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tx1"/>
                    </a:solidFill>
                  </a:rPr>
                  <a:t>v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1818118" y="2279072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•</a:t>
              </a:r>
              <a:endParaRPr lang="zh-CN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058478" y="2280325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•</a:t>
              </a:r>
              <a:endParaRPr lang="zh-CN" altLang="en-US" dirty="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788024" y="1491630"/>
            <a:ext cx="3240360" cy="1479510"/>
            <a:chOff x="1331640" y="2172360"/>
            <a:chExt cx="3240360" cy="147951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331640" y="2391730"/>
              <a:ext cx="32403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1331640" y="2391730"/>
              <a:ext cx="0" cy="972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572000" y="2395685"/>
              <a:ext cx="0" cy="9721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1331640" y="3363838"/>
              <a:ext cx="14401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2915816" y="3367793"/>
              <a:ext cx="16561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流程图: 汇总连接 44"/>
            <p:cNvSpPr/>
            <p:nvPr/>
          </p:nvSpPr>
          <p:spPr>
            <a:xfrm>
              <a:off x="2652054" y="2172360"/>
              <a:ext cx="432048" cy="432048"/>
            </a:xfrm>
            <a:prstGeom prst="flowChartSummingJunct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流程图: 汇总连接 45"/>
            <p:cNvSpPr/>
            <p:nvPr/>
          </p:nvSpPr>
          <p:spPr>
            <a:xfrm>
              <a:off x="3311860" y="3147814"/>
              <a:ext cx="432048" cy="432048"/>
            </a:xfrm>
            <a:prstGeom prst="flowChartSummingJunct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2771800" y="3075806"/>
              <a:ext cx="139959" cy="576064"/>
              <a:chOff x="2771800" y="3075806"/>
              <a:chExt cx="139959" cy="576064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2771800" y="3075806"/>
                <a:ext cx="0" cy="57606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>
                <a:off x="2911759" y="3180472"/>
                <a:ext cx="0" cy="36004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右箭头 1"/>
          <p:cNvSpPr/>
          <p:nvPr/>
        </p:nvSpPr>
        <p:spPr>
          <a:xfrm>
            <a:off x="4130621" y="2388385"/>
            <a:ext cx="576064" cy="176674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标注 3"/>
          <p:cNvSpPr/>
          <p:nvPr/>
        </p:nvSpPr>
        <p:spPr>
          <a:xfrm>
            <a:off x="6540486" y="668184"/>
            <a:ext cx="2496010" cy="566772"/>
          </a:xfrm>
          <a:prstGeom prst="wedgeRoundRectCallout">
            <a:avLst>
              <a:gd name="adj1" fmla="val -49617"/>
              <a:gd name="adj2" fmla="val 8332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很明显，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串联</a:t>
            </a:r>
            <a:endParaRPr lang="zh-CN" alt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6095054" y="106565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endParaRPr lang="zh-CN" altLang="en-US" baseline="-25000" dirty="0"/>
          </a:p>
        </p:txBody>
      </p:sp>
      <p:sp>
        <p:nvSpPr>
          <p:cNvPr id="54" name="TextBox 53"/>
          <p:cNvSpPr txBox="1"/>
          <p:nvPr/>
        </p:nvSpPr>
        <p:spPr>
          <a:xfrm>
            <a:off x="6789168" y="206765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endParaRPr lang="zh-CN" altLang="en-US" baseline="-250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315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3" grpId="0"/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55526"/>
            <a:ext cx="8229600" cy="4159349"/>
          </a:xfrm>
        </p:spPr>
        <p:txBody>
          <a:bodyPr/>
          <a:lstStyle/>
          <a:p>
            <a:r>
              <a:rPr lang="zh-CN" altLang="en-US" dirty="0" smtClean="0"/>
              <a:t>如图：电压表是测量什么电压？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zh-CN" altLang="en-US" dirty="0" smtClean="0"/>
              <a:t>分析：表面上测量的是电源与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串联的总电压，实际上是</a:t>
            </a:r>
            <a:r>
              <a:rPr lang="zh-CN" altLang="en-US" dirty="0" smtClean="0">
                <a:solidFill>
                  <a:srgbClr val="FF0000"/>
                </a:solidFill>
              </a:rPr>
              <a:t>测量</a:t>
            </a:r>
            <a:r>
              <a:rPr lang="en-US" altLang="zh-CN" dirty="0" smtClean="0">
                <a:solidFill>
                  <a:srgbClr val="FF0000"/>
                </a:solidFill>
              </a:rPr>
              <a:t>L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两端的电压。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771800" y="105029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endParaRPr lang="zh-CN" altLang="en-US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3452530" y="193072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endParaRPr lang="zh-CN" altLang="en-US" baseline="-25000" dirty="0"/>
          </a:p>
        </p:txBody>
      </p:sp>
      <p:grpSp>
        <p:nvGrpSpPr>
          <p:cNvPr id="34" name="组合 33"/>
          <p:cNvGrpSpPr/>
          <p:nvPr/>
        </p:nvGrpSpPr>
        <p:grpSpPr>
          <a:xfrm>
            <a:off x="1259632" y="1472419"/>
            <a:ext cx="3672408" cy="2179451"/>
            <a:chOff x="1818118" y="1275606"/>
            <a:chExt cx="3672408" cy="2179451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5221997" y="2460392"/>
              <a:ext cx="0" cy="7954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/>
            <p:cNvGrpSpPr/>
            <p:nvPr/>
          </p:nvGrpSpPr>
          <p:grpSpPr>
            <a:xfrm>
              <a:off x="1979712" y="1275606"/>
              <a:ext cx="3245565" cy="2179451"/>
              <a:chOff x="1331640" y="2172360"/>
              <a:chExt cx="3245565" cy="2179451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1331640" y="2391730"/>
                <a:ext cx="32403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331640" y="2391730"/>
                <a:ext cx="0" cy="9721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4572000" y="2395685"/>
                <a:ext cx="0" cy="9721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331640" y="3363838"/>
                <a:ext cx="14401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2915816" y="3367793"/>
                <a:ext cx="16561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流程图: 汇总连接 14"/>
              <p:cNvSpPr/>
              <p:nvPr/>
            </p:nvSpPr>
            <p:spPr>
              <a:xfrm>
                <a:off x="2652054" y="2172360"/>
                <a:ext cx="432048" cy="432048"/>
              </a:xfrm>
              <a:prstGeom prst="flowChartSummingJunction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流程图: 汇总连接 15"/>
              <p:cNvSpPr/>
              <p:nvPr/>
            </p:nvSpPr>
            <p:spPr>
              <a:xfrm>
                <a:off x="3311860" y="3147814"/>
                <a:ext cx="432048" cy="432048"/>
              </a:xfrm>
              <a:prstGeom prst="flowChartSummingJunction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2771800" y="3075806"/>
                <a:ext cx="139959" cy="576064"/>
                <a:chOff x="2771800" y="3075806"/>
                <a:chExt cx="139959" cy="576064"/>
              </a:xfrm>
            </p:grpSpPr>
            <p:cxnSp>
              <p:nvCxnSpPr>
                <p:cNvPr id="18" name="直接连接符 17"/>
                <p:cNvCxnSpPr/>
                <p:nvPr/>
              </p:nvCxnSpPr>
              <p:spPr>
                <a:xfrm>
                  <a:off x="2771800" y="3075806"/>
                  <a:ext cx="0" cy="576064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连接符 18"/>
                <p:cNvCxnSpPr/>
                <p:nvPr/>
              </p:nvCxnSpPr>
              <p:spPr>
                <a:xfrm>
                  <a:off x="2911759" y="3180472"/>
                  <a:ext cx="0" cy="36004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直接连接符 23"/>
              <p:cNvCxnSpPr/>
              <p:nvPr/>
            </p:nvCxnSpPr>
            <p:spPr>
              <a:xfrm>
                <a:off x="1331640" y="3360492"/>
                <a:ext cx="0" cy="7954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336845" y="4163685"/>
                <a:ext cx="32403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椭圆 27"/>
              <p:cNvSpPr/>
              <p:nvPr/>
            </p:nvSpPr>
            <p:spPr>
              <a:xfrm>
                <a:off x="2669219" y="3954094"/>
                <a:ext cx="397717" cy="39771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tx1"/>
                    </a:solidFill>
                  </a:rPr>
                  <a:t>v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1818118" y="2279072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•</a:t>
              </a:r>
              <a:endParaRPr lang="zh-CN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058478" y="2297259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•</a:t>
              </a:r>
              <a:endParaRPr lang="zh-CN" altLang="en-US" dirty="0"/>
            </a:p>
          </p:txBody>
        </p:sp>
      </p:grpSp>
      <p:sp>
        <p:nvSpPr>
          <p:cNvPr id="35" name="圆角矩形标注 34"/>
          <p:cNvSpPr/>
          <p:nvPr/>
        </p:nvSpPr>
        <p:spPr>
          <a:xfrm>
            <a:off x="5292080" y="1475198"/>
            <a:ext cx="2664296" cy="1028251"/>
          </a:xfrm>
          <a:prstGeom prst="wedgeRoundRectCallout">
            <a:avLst>
              <a:gd name="adj1" fmla="val -66185"/>
              <a:gd name="adj2" fmla="val 603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中学阶段，不研究电源与用电器串联的总电压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865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55526"/>
            <a:ext cx="8229600" cy="4159349"/>
          </a:xfrm>
        </p:spPr>
        <p:txBody>
          <a:bodyPr/>
          <a:lstStyle/>
          <a:p>
            <a:r>
              <a:rPr lang="zh-CN" altLang="en-US" dirty="0" smtClean="0"/>
              <a:t>如图：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r>
              <a:rPr lang="zh-CN" altLang="en-US" dirty="0" smtClean="0"/>
              <a:t>与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是串联还是并联？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/>
              <a:t>分析：</a:t>
            </a:r>
            <a:r>
              <a:rPr lang="zh-CN" altLang="en-US" dirty="0">
                <a:solidFill>
                  <a:srgbClr val="FF0000"/>
                </a:solidFill>
              </a:rPr>
              <a:t>电压表相当于开路，所以把电压表去掉。</a:t>
            </a:r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grpSp>
        <p:nvGrpSpPr>
          <p:cNvPr id="4" name="组合 3"/>
          <p:cNvGrpSpPr/>
          <p:nvPr/>
        </p:nvGrpSpPr>
        <p:grpSpPr>
          <a:xfrm>
            <a:off x="899592" y="1275347"/>
            <a:ext cx="3251246" cy="2265165"/>
            <a:chOff x="4877610" y="1386705"/>
            <a:chExt cx="3251246" cy="2265165"/>
          </a:xfrm>
        </p:grpSpPr>
        <p:grpSp>
          <p:nvGrpSpPr>
            <p:cNvPr id="26" name="组合 25"/>
            <p:cNvGrpSpPr/>
            <p:nvPr/>
          </p:nvGrpSpPr>
          <p:grpSpPr>
            <a:xfrm>
              <a:off x="4877610" y="1386705"/>
              <a:ext cx="3251246" cy="2265165"/>
              <a:chOff x="1979712" y="489951"/>
              <a:chExt cx="3251246" cy="2265165"/>
            </a:xfrm>
          </p:grpSpPr>
          <p:cxnSp>
            <p:nvCxnSpPr>
              <p:cNvPr id="36" name="直接连接符 35"/>
              <p:cNvCxnSpPr/>
              <p:nvPr/>
            </p:nvCxnSpPr>
            <p:spPr>
              <a:xfrm>
                <a:off x="5225175" y="692002"/>
                <a:ext cx="0" cy="7954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组合 36"/>
              <p:cNvGrpSpPr/>
              <p:nvPr/>
            </p:nvGrpSpPr>
            <p:grpSpPr>
              <a:xfrm>
                <a:off x="1979712" y="489951"/>
                <a:ext cx="3251246" cy="2265165"/>
                <a:chOff x="1331640" y="1386705"/>
                <a:chExt cx="3251246" cy="2265165"/>
              </a:xfrm>
            </p:grpSpPr>
            <p:cxnSp>
              <p:nvCxnSpPr>
                <p:cNvPr id="40" name="直接连接符 39"/>
                <p:cNvCxnSpPr/>
                <p:nvPr/>
              </p:nvCxnSpPr>
              <p:spPr>
                <a:xfrm>
                  <a:off x="1331640" y="2391730"/>
                  <a:ext cx="324036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 40"/>
                <p:cNvCxnSpPr/>
                <p:nvPr/>
              </p:nvCxnSpPr>
              <p:spPr>
                <a:xfrm>
                  <a:off x="1331640" y="2391730"/>
                  <a:ext cx="0" cy="97210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接连接符 41"/>
                <p:cNvCxnSpPr/>
                <p:nvPr/>
              </p:nvCxnSpPr>
              <p:spPr>
                <a:xfrm>
                  <a:off x="4582886" y="2395685"/>
                  <a:ext cx="0" cy="97210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/>
                <p:cNvCxnSpPr/>
                <p:nvPr/>
              </p:nvCxnSpPr>
              <p:spPr>
                <a:xfrm>
                  <a:off x="1331640" y="3363838"/>
                  <a:ext cx="144016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/>
                <p:cNvCxnSpPr/>
                <p:nvPr/>
              </p:nvCxnSpPr>
              <p:spPr>
                <a:xfrm>
                  <a:off x="2915816" y="3367793"/>
                  <a:ext cx="1656184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流程图: 汇总连接 44"/>
                <p:cNvSpPr/>
                <p:nvPr/>
              </p:nvSpPr>
              <p:spPr>
                <a:xfrm>
                  <a:off x="2652054" y="2172360"/>
                  <a:ext cx="432048" cy="432048"/>
                </a:xfrm>
                <a:prstGeom prst="flowChartSummingJunction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流程图: 汇总连接 45"/>
                <p:cNvSpPr/>
                <p:nvPr/>
              </p:nvSpPr>
              <p:spPr>
                <a:xfrm>
                  <a:off x="3311860" y="3147814"/>
                  <a:ext cx="432048" cy="432048"/>
                </a:xfrm>
                <a:prstGeom prst="flowChartSummingJunction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47" name="组合 46"/>
                <p:cNvGrpSpPr/>
                <p:nvPr/>
              </p:nvGrpSpPr>
              <p:grpSpPr>
                <a:xfrm>
                  <a:off x="2771800" y="3075806"/>
                  <a:ext cx="139959" cy="576064"/>
                  <a:chOff x="2771800" y="3075806"/>
                  <a:chExt cx="139959" cy="576064"/>
                </a:xfrm>
              </p:grpSpPr>
              <p:cxnSp>
                <p:nvCxnSpPr>
                  <p:cNvPr id="51" name="直接连接符 50"/>
                  <p:cNvCxnSpPr/>
                  <p:nvPr/>
                </p:nvCxnSpPr>
                <p:spPr>
                  <a:xfrm>
                    <a:off x="2771800" y="3075806"/>
                    <a:ext cx="0" cy="576064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直接连接符 51"/>
                  <p:cNvCxnSpPr/>
                  <p:nvPr/>
                </p:nvCxnSpPr>
                <p:spPr>
                  <a:xfrm>
                    <a:off x="2911759" y="3180472"/>
                    <a:ext cx="0" cy="36004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8" name="直接连接符 47"/>
                <p:cNvCxnSpPr/>
                <p:nvPr/>
              </p:nvCxnSpPr>
              <p:spPr>
                <a:xfrm>
                  <a:off x="1334818" y="1588756"/>
                  <a:ext cx="0" cy="79543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1340023" y="1596296"/>
                  <a:ext cx="324036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椭圆 49"/>
                <p:cNvSpPr/>
                <p:nvPr/>
              </p:nvSpPr>
              <p:spPr>
                <a:xfrm>
                  <a:off x="2672397" y="1386705"/>
                  <a:ext cx="397717" cy="397717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 smtClean="0">
                      <a:solidFill>
                        <a:schemeClr val="tx1"/>
                      </a:solidFill>
                    </a:rPr>
                    <a:t>v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55" name="TextBox 54"/>
            <p:cNvSpPr txBox="1"/>
            <p:nvPr/>
          </p:nvSpPr>
          <p:spPr>
            <a:xfrm>
              <a:off x="6173754" y="1803028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L</a:t>
              </a:r>
              <a:r>
                <a:rPr lang="en-US" altLang="zh-CN" baseline="-25000" dirty="0" smtClean="0"/>
                <a:t>1</a:t>
              </a:r>
              <a:endParaRPr lang="zh-CN" altLang="en-US" baseline="-250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876256" y="2727306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L</a:t>
              </a:r>
              <a:r>
                <a:rPr lang="en-US" altLang="zh-CN" baseline="-25000" dirty="0" smtClean="0"/>
                <a:t>2</a:t>
              </a:r>
              <a:endParaRPr lang="zh-CN" altLang="en-US" baseline="-25000" dirty="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788024" y="1651113"/>
            <a:ext cx="3251246" cy="1848842"/>
            <a:chOff x="4877610" y="1803028"/>
            <a:chExt cx="3251246" cy="1848842"/>
          </a:xfrm>
        </p:grpSpPr>
        <p:grpSp>
          <p:nvGrpSpPr>
            <p:cNvPr id="62" name="组合 61"/>
            <p:cNvGrpSpPr/>
            <p:nvPr/>
          </p:nvGrpSpPr>
          <p:grpSpPr>
            <a:xfrm>
              <a:off x="4877610" y="2172360"/>
              <a:ext cx="3251246" cy="1479510"/>
              <a:chOff x="1331640" y="2172360"/>
              <a:chExt cx="3251246" cy="1479510"/>
            </a:xfrm>
          </p:grpSpPr>
          <p:cxnSp>
            <p:nvCxnSpPr>
              <p:cNvPr id="63" name="直接连接符 62"/>
              <p:cNvCxnSpPr/>
              <p:nvPr/>
            </p:nvCxnSpPr>
            <p:spPr>
              <a:xfrm>
                <a:off x="1331640" y="2391730"/>
                <a:ext cx="32403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>
                <a:off x="1331640" y="2391730"/>
                <a:ext cx="0" cy="9721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>
                <a:off x="4582886" y="2395685"/>
                <a:ext cx="0" cy="9721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>
                <a:off x="1331640" y="3363838"/>
                <a:ext cx="14401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>
                <a:off x="2915816" y="3367793"/>
                <a:ext cx="16561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流程图: 汇总连接 67"/>
              <p:cNvSpPr/>
              <p:nvPr/>
            </p:nvSpPr>
            <p:spPr>
              <a:xfrm>
                <a:off x="2652054" y="2172360"/>
                <a:ext cx="432048" cy="432048"/>
              </a:xfrm>
              <a:prstGeom prst="flowChartSummingJunction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流程图: 汇总连接 68"/>
              <p:cNvSpPr/>
              <p:nvPr/>
            </p:nvSpPr>
            <p:spPr>
              <a:xfrm>
                <a:off x="3311860" y="3147814"/>
                <a:ext cx="432048" cy="432048"/>
              </a:xfrm>
              <a:prstGeom prst="flowChartSummingJunction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0" name="组合 69"/>
              <p:cNvGrpSpPr/>
              <p:nvPr/>
            </p:nvGrpSpPr>
            <p:grpSpPr>
              <a:xfrm>
                <a:off x="2771800" y="3075806"/>
                <a:ext cx="139959" cy="576064"/>
                <a:chOff x="2771800" y="3075806"/>
                <a:chExt cx="139959" cy="576064"/>
              </a:xfrm>
            </p:grpSpPr>
            <p:cxnSp>
              <p:nvCxnSpPr>
                <p:cNvPr id="74" name="直接连接符 73"/>
                <p:cNvCxnSpPr/>
                <p:nvPr/>
              </p:nvCxnSpPr>
              <p:spPr>
                <a:xfrm>
                  <a:off x="2771800" y="3075806"/>
                  <a:ext cx="0" cy="576064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接连接符 74"/>
                <p:cNvCxnSpPr/>
                <p:nvPr/>
              </p:nvCxnSpPr>
              <p:spPr>
                <a:xfrm>
                  <a:off x="2911759" y="3180472"/>
                  <a:ext cx="0" cy="36004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9" name="TextBox 58"/>
            <p:cNvSpPr txBox="1"/>
            <p:nvPr/>
          </p:nvSpPr>
          <p:spPr>
            <a:xfrm>
              <a:off x="6173754" y="1803028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L</a:t>
              </a:r>
              <a:r>
                <a:rPr lang="en-US" altLang="zh-CN" baseline="-25000" dirty="0" smtClean="0"/>
                <a:t>1</a:t>
              </a:r>
              <a:endParaRPr lang="zh-CN" altLang="en-US" baseline="-250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876256" y="2727306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L</a:t>
              </a:r>
              <a:r>
                <a:rPr lang="en-US" altLang="zh-CN" baseline="-25000" dirty="0" smtClean="0"/>
                <a:t>2</a:t>
              </a:r>
              <a:endParaRPr lang="zh-CN" altLang="en-US" baseline="-25000" dirty="0"/>
            </a:p>
          </p:txBody>
        </p:sp>
      </p:grpSp>
      <p:sp>
        <p:nvSpPr>
          <p:cNvPr id="5" name="右箭头 4"/>
          <p:cNvSpPr/>
          <p:nvPr/>
        </p:nvSpPr>
        <p:spPr>
          <a:xfrm>
            <a:off x="4211960" y="2482164"/>
            <a:ext cx="471398" cy="23281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圆角矩形标注 75"/>
          <p:cNvSpPr/>
          <p:nvPr/>
        </p:nvSpPr>
        <p:spPr>
          <a:xfrm>
            <a:off x="6408204" y="1076381"/>
            <a:ext cx="2496010" cy="566772"/>
          </a:xfrm>
          <a:prstGeom prst="wedgeRoundRectCallout">
            <a:avLst>
              <a:gd name="adj1" fmla="val -49617"/>
              <a:gd name="adj2" fmla="val 8332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很明显，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串联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01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55526"/>
            <a:ext cx="8229600" cy="4159349"/>
          </a:xfrm>
        </p:spPr>
        <p:txBody>
          <a:bodyPr/>
          <a:lstStyle/>
          <a:p>
            <a:r>
              <a:rPr lang="zh-CN" altLang="en-US" dirty="0" smtClean="0"/>
              <a:t>问：下面这两个电路图是等效的吗？</a:t>
            </a:r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答：</a:t>
            </a:r>
            <a:r>
              <a:rPr lang="zh-CN" altLang="en-US" dirty="0" smtClean="0">
                <a:solidFill>
                  <a:srgbClr val="FF0000"/>
                </a:solidFill>
              </a:rPr>
              <a:t>是等效的</a:t>
            </a:r>
            <a:r>
              <a:rPr lang="zh-CN" altLang="en-US" dirty="0" smtClean="0"/>
              <a:t>，因为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r>
              <a:rPr lang="zh-CN" altLang="en-US" dirty="0" smtClean="0"/>
              <a:t>与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都是串联的，且电压表都是测量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r>
              <a:rPr lang="zh-CN" altLang="en-US" dirty="0" smtClean="0"/>
              <a:t>两端的电压。</a:t>
            </a:r>
            <a:endParaRPr lang="zh-CN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095264" y="93733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endParaRPr lang="zh-CN" altLang="en-US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2771800" y="190895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endParaRPr lang="zh-CN" altLang="en-US" baseline="-25000" dirty="0"/>
          </a:p>
        </p:txBody>
      </p:sp>
      <p:grpSp>
        <p:nvGrpSpPr>
          <p:cNvPr id="34" name="组合 33"/>
          <p:cNvGrpSpPr/>
          <p:nvPr/>
        </p:nvGrpSpPr>
        <p:grpSpPr>
          <a:xfrm>
            <a:off x="611560" y="1347614"/>
            <a:ext cx="3663077" cy="2179451"/>
            <a:chOff x="1818118" y="1275606"/>
            <a:chExt cx="3663077" cy="2179451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5221997" y="2460392"/>
              <a:ext cx="0" cy="7954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/>
            <p:cNvGrpSpPr/>
            <p:nvPr/>
          </p:nvGrpSpPr>
          <p:grpSpPr>
            <a:xfrm>
              <a:off x="1979712" y="1275606"/>
              <a:ext cx="3245565" cy="2179451"/>
              <a:chOff x="1331640" y="2172360"/>
              <a:chExt cx="3245565" cy="2179451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1331640" y="2391730"/>
                <a:ext cx="32403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331640" y="2391730"/>
                <a:ext cx="0" cy="9721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4572000" y="2395685"/>
                <a:ext cx="0" cy="9721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1331640" y="3363838"/>
                <a:ext cx="14401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2915816" y="3367793"/>
                <a:ext cx="16561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流程图: 汇总连接 14"/>
              <p:cNvSpPr/>
              <p:nvPr/>
            </p:nvSpPr>
            <p:spPr>
              <a:xfrm>
                <a:off x="2652054" y="2172360"/>
                <a:ext cx="432048" cy="432048"/>
              </a:xfrm>
              <a:prstGeom prst="flowChartSummingJunction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流程图: 汇总连接 15"/>
              <p:cNvSpPr/>
              <p:nvPr/>
            </p:nvSpPr>
            <p:spPr>
              <a:xfrm>
                <a:off x="3311860" y="3147814"/>
                <a:ext cx="432048" cy="432048"/>
              </a:xfrm>
              <a:prstGeom prst="flowChartSummingJunction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2771800" y="3075806"/>
                <a:ext cx="139959" cy="576064"/>
                <a:chOff x="2771800" y="3075806"/>
                <a:chExt cx="139959" cy="576064"/>
              </a:xfrm>
            </p:grpSpPr>
            <p:cxnSp>
              <p:nvCxnSpPr>
                <p:cNvPr id="18" name="直接连接符 17"/>
                <p:cNvCxnSpPr/>
                <p:nvPr/>
              </p:nvCxnSpPr>
              <p:spPr>
                <a:xfrm>
                  <a:off x="2771800" y="3075806"/>
                  <a:ext cx="0" cy="576064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连接符 18"/>
                <p:cNvCxnSpPr/>
                <p:nvPr/>
              </p:nvCxnSpPr>
              <p:spPr>
                <a:xfrm>
                  <a:off x="2911759" y="3180472"/>
                  <a:ext cx="0" cy="36004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直接连接符 23"/>
              <p:cNvCxnSpPr/>
              <p:nvPr/>
            </p:nvCxnSpPr>
            <p:spPr>
              <a:xfrm>
                <a:off x="1331640" y="3360492"/>
                <a:ext cx="0" cy="7954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336845" y="4163685"/>
                <a:ext cx="32403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椭圆 27"/>
              <p:cNvSpPr/>
              <p:nvPr/>
            </p:nvSpPr>
            <p:spPr>
              <a:xfrm>
                <a:off x="2669219" y="3954094"/>
                <a:ext cx="397717" cy="39771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tx1"/>
                    </a:solidFill>
                  </a:rPr>
                  <a:t>v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1818118" y="2279072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•</a:t>
              </a:r>
              <a:endParaRPr lang="zh-CN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049147" y="2297259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•</a:t>
              </a:r>
              <a:endParaRPr lang="zh-CN" altLang="en-US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877610" y="1386705"/>
            <a:ext cx="3248743" cy="2265165"/>
            <a:chOff x="1979712" y="489951"/>
            <a:chExt cx="3248743" cy="2265165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5225175" y="692002"/>
              <a:ext cx="0" cy="7954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组合 36"/>
            <p:cNvGrpSpPr/>
            <p:nvPr/>
          </p:nvGrpSpPr>
          <p:grpSpPr>
            <a:xfrm>
              <a:off x="1979712" y="489951"/>
              <a:ext cx="3248743" cy="2265165"/>
              <a:chOff x="1331640" y="1386705"/>
              <a:chExt cx="3248743" cy="2265165"/>
            </a:xfrm>
          </p:grpSpPr>
          <p:cxnSp>
            <p:nvCxnSpPr>
              <p:cNvPr id="40" name="直接连接符 39"/>
              <p:cNvCxnSpPr/>
              <p:nvPr/>
            </p:nvCxnSpPr>
            <p:spPr>
              <a:xfrm>
                <a:off x="1331640" y="2391730"/>
                <a:ext cx="32403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1331640" y="2391730"/>
                <a:ext cx="0" cy="9721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4572000" y="2395685"/>
                <a:ext cx="0" cy="9721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1331640" y="3363838"/>
                <a:ext cx="14401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2915816" y="3367793"/>
                <a:ext cx="16561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流程图: 汇总连接 44"/>
              <p:cNvSpPr/>
              <p:nvPr/>
            </p:nvSpPr>
            <p:spPr>
              <a:xfrm>
                <a:off x="2652054" y="2172360"/>
                <a:ext cx="432048" cy="432048"/>
              </a:xfrm>
              <a:prstGeom prst="flowChartSummingJunction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流程图: 汇总连接 45"/>
              <p:cNvSpPr/>
              <p:nvPr/>
            </p:nvSpPr>
            <p:spPr>
              <a:xfrm>
                <a:off x="3311860" y="3147814"/>
                <a:ext cx="432048" cy="432048"/>
              </a:xfrm>
              <a:prstGeom prst="flowChartSummingJunction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7" name="组合 46"/>
              <p:cNvGrpSpPr/>
              <p:nvPr/>
            </p:nvGrpSpPr>
            <p:grpSpPr>
              <a:xfrm>
                <a:off x="2771800" y="3075806"/>
                <a:ext cx="139959" cy="576064"/>
                <a:chOff x="2771800" y="3075806"/>
                <a:chExt cx="139959" cy="576064"/>
              </a:xfrm>
            </p:grpSpPr>
            <p:cxnSp>
              <p:nvCxnSpPr>
                <p:cNvPr id="51" name="直接连接符 50"/>
                <p:cNvCxnSpPr/>
                <p:nvPr/>
              </p:nvCxnSpPr>
              <p:spPr>
                <a:xfrm>
                  <a:off x="2771800" y="3075806"/>
                  <a:ext cx="0" cy="576064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/>
                <p:cNvCxnSpPr/>
                <p:nvPr/>
              </p:nvCxnSpPr>
              <p:spPr>
                <a:xfrm>
                  <a:off x="2911759" y="3180472"/>
                  <a:ext cx="0" cy="36004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直接连接符 47"/>
              <p:cNvCxnSpPr/>
              <p:nvPr/>
            </p:nvCxnSpPr>
            <p:spPr>
              <a:xfrm>
                <a:off x="1334818" y="1588756"/>
                <a:ext cx="0" cy="7954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1340023" y="1596296"/>
                <a:ext cx="32403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椭圆 49"/>
              <p:cNvSpPr/>
              <p:nvPr/>
            </p:nvSpPr>
            <p:spPr>
              <a:xfrm>
                <a:off x="2672397" y="1386705"/>
                <a:ext cx="397717" cy="39771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tx1"/>
                    </a:solidFill>
                  </a:rPr>
                  <a:t>v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右箭头 1"/>
          <p:cNvSpPr/>
          <p:nvPr/>
        </p:nvSpPr>
        <p:spPr>
          <a:xfrm>
            <a:off x="4283968" y="2351080"/>
            <a:ext cx="432048" cy="202853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6173754" y="180302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endParaRPr lang="zh-CN" altLang="en-US" baseline="-25000" dirty="0"/>
          </a:p>
        </p:txBody>
      </p:sp>
      <p:sp>
        <p:nvSpPr>
          <p:cNvPr id="56" name="TextBox 55"/>
          <p:cNvSpPr txBox="1"/>
          <p:nvPr/>
        </p:nvSpPr>
        <p:spPr>
          <a:xfrm>
            <a:off x="6876256" y="272730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endParaRPr lang="zh-CN" altLang="en-US" baseline="-25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853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55526"/>
            <a:ext cx="8229600" cy="4159349"/>
          </a:xfrm>
        </p:spPr>
        <p:txBody>
          <a:bodyPr/>
          <a:lstStyle/>
          <a:p>
            <a:r>
              <a:rPr lang="zh-CN" altLang="en-US" dirty="0" smtClean="0"/>
              <a:t>如图：电压表是测量什么电压？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zh-CN" altLang="en-US" dirty="0" smtClean="0"/>
              <a:t>答：</a:t>
            </a:r>
            <a:r>
              <a:rPr lang="zh-CN" altLang="en-US" dirty="0" smtClean="0">
                <a:solidFill>
                  <a:srgbClr val="FF0000"/>
                </a:solidFill>
              </a:rPr>
              <a:t>既是测量电源电压，又是测量</a:t>
            </a:r>
            <a:r>
              <a:rPr lang="en-US" altLang="zh-CN" dirty="0" smtClean="0">
                <a:solidFill>
                  <a:srgbClr val="FF0000"/>
                </a:solidFill>
              </a:rPr>
              <a:t>L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与</a:t>
            </a:r>
            <a:r>
              <a:rPr lang="en-US" altLang="zh-CN" dirty="0" smtClean="0">
                <a:solidFill>
                  <a:srgbClr val="FF0000"/>
                </a:solidFill>
              </a:rPr>
              <a:t>L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2</a:t>
            </a:r>
            <a:r>
              <a:rPr lang="zh-CN" altLang="en-US" dirty="0" smtClean="0">
                <a:solidFill>
                  <a:srgbClr val="FF0000"/>
                </a:solidFill>
              </a:rPr>
              <a:t>的总电压。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830017" y="987574"/>
            <a:ext cx="2808312" cy="2371324"/>
            <a:chOff x="1509327" y="1878382"/>
            <a:chExt cx="2808312" cy="2371324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1509327" y="2427734"/>
              <a:ext cx="28083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流程图: 汇总连接 5"/>
            <p:cNvSpPr/>
            <p:nvPr/>
          </p:nvSpPr>
          <p:spPr>
            <a:xfrm>
              <a:off x="2157399" y="2247714"/>
              <a:ext cx="360040" cy="360040"/>
            </a:xfrm>
            <a:prstGeom prst="flowChartSummingJunct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流程图: 汇总连接 6"/>
            <p:cNvSpPr/>
            <p:nvPr/>
          </p:nvSpPr>
          <p:spPr>
            <a:xfrm>
              <a:off x="3381535" y="2247714"/>
              <a:ext cx="360040" cy="360040"/>
            </a:xfrm>
            <a:prstGeom prst="flowChartSummingJunct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509327" y="2427734"/>
              <a:ext cx="0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4317639" y="2427734"/>
              <a:ext cx="0" cy="10081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509327" y="3435846"/>
              <a:ext cx="10081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/>
            <p:cNvGrpSpPr/>
            <p:nvPr/>
          </p:nvGrpSpPr>
          <p:grpSpPr>
            <a:xfrm>
              <a:off x="2524131" y="3147814"/>
              <a:ext cx="104666" cy="576064"/>
              <a:chOff x="2490460" y="3147814"/>
              <a:chExt cx="104666" cy="576064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490460" y="3147814"/>
                <a:ext cx="0" cy="57606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595126" y="3245788"/>
                <a:ext cx="0" cy="36004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直接连接符 17"/>
            <p:cNvCxnSpPr/>
            <p:nvPr/>
          </p:nvCxnSpPr>
          <p:spPr>
            <a:xfrm>
              <a:off x="2628797" y="3442692"/>
              <a:ext cx="168884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509327" y="3442692"/>
              <a:ext cx="0" cy="6412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313987" y="3425808"/>
              <a:ext cx="0" cy="6581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509327" y="4083918"/>
              <a:ext cx="28083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2457802" y="3894685"/>
              <a:ext cx="355021" cy="35502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v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43537" y="1878382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L</a:t>
              </a:r>
              <a:r>
                <a:rPr lang="en-US" altLang="zh-CN" baseline="-25000" dirty="0" smtClean="0"/>
                <a:t>1</a:t>
              </a:r>
              <a:endParaRPr lang="zh-CN" altLang="en-US" baseline="-250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345531" y="1878382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L</a:t>
              </a:r>
              <a:r>
                <a:rPr lang="en-US" altLang="zh-CN" baseline="-25000" dirty="0" smtClean="0"/>
                <a:t>2</a:t>
              </a:r>
              <a:endParaRPr lang="zh-CN" altLang="en-US" baseline="-25000" dirty="0"/>
            </a:p>
          </p:txBody>
        </p:sp>
      </p:grpSp>
      <p:sp>
        <p:nvSpPr>
          <p:cNvPr id="32" name="圆角矩形标注 31"/>
          <p:cNvSpPr/>
          <p:nvPr/>
        </p:nvSpPr>
        <p:spPr>
          <a:xfrm>
            <a:off x="4932040" y="1094340"/>
            <a:ext cx="3960440" cy="541306"/>
          </a:xfrm>
          <a:prstGeom prst="wedgeRoundRectCallout">
            <a:avLst>
              <a:gd name="adj1" fmla="val -55277"/>
              <a:gd name="adj2" fmla="val 2002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注意：电源电压就是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的总电压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061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871317"/>
          </a:xfrm>
        </p:spPr>
        <p:txBody>
          <a:bodyPr/>
          <a:lstStyle/>
          <a:p>
            <a:r>
              <a:rPr lang="zh-CN" altLang="en-US" dirty="0" smtClean="0"/>
              <a:t>如图：灯泡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是串联还是并联？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分析：</a:t>
            </a:r>
            <a:r>
              <a:rPr lang="zh-CN" altLang="en-US" dirty="0" smtClean="0">
                <a:solidFill>
                  <a:srgbClr val="FF0000"/>
                </a:solidFill>
              </a:rPr>
              <a:t>因为电压表相当于开路，所以把电压表去掉。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691680" y="2067694"/>
            <a:ext cx="1811086" cy="1695534"/>
            <a:chOff x="1691680" y="2067694"/>
            <a:chExt cx="1811086" cy="1695534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1691680" y="2211710"/>
              <a:ext cx="0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3347864" y="2211710"/>
              <a:ext cx="0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691680" y="2211710"/>
              <a:ext cx="16561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691680" y="3435846"/>
              <a:ext cx="16561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1691680" y="2211710"/>
              <a:ext cx="1656184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2375756" y="2679762"/>
              <a:ext cx="288032" cy="2880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v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375756" y="3187164"/>
              <a:ext cx="111358" cy="576064"/>
              <a:chOff x="2375756" y="3187164"/>
              <a:chExt cx="111358" cy="576064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2375756" y="3187164"/>
                <a:ext cx="0" cy="57606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2487114" y="3306910"/>
                <a:ext cx="0" cy="2880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流程图: 汇总连接 18"/>
            <p:cNvSpPr/>
            <p:nvPr/>
          </p:nvSpPr>
          <p:spPr>
            <a:xfrm>
              <a:off x="3214734" y="2792184"/>
              <a:ext cx="288032" cy="288032"/>
            </a:xfrm>
            <a:prstGeom prst="flowChartSummingJunct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流程图: 汇总连接 19"/>
            <p:cNvSpPr/>
            <p:nvPr/>
          </p:nvSpPr>
          <p:spPr>
            <a:xfrm>
              <a:off x="2199082" y="2067694"/>
              <a:ext cx="288032" cy="288032"/>
            </a:xfrm>
            <a:prstGeom prst="flowChartSummingJunct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89106" y="2067694"/>
            <a:ext cx="1811086" cy="1695534"/>
            <a:chOff x="1691680" y="2067694"/>
            <a:chExt cx="1811086" cy="1695534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1691680" y="2211710"/>
              <a:ext cx="0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347864" y="2211710"/>
              <a:ext cx="0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691680" y="2211710"/>
              <a:ext cx="16561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691680" y="3435846"/>
              <a:ext cx="16561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组合 29"/>
            <p:cNvGrpSpPr/>
            <p:nvPr/>
          </p:nvGrpSpPr>
          <p:grpSpPr>
            <a:xfrm>
              <a:off x="2375756" y="3187164"/>
              <a:ext cx="111358" cy="576064"/>
              <a:chOff x="2375756" y="3187164"/>
              <a:chExt cx="111358" cy="576064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2375756" y="3187164"/>
                <a:ext cx="0" cy="57606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2487114" y="3306910"/>
                <a:ext cx="0" cy="2880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流程图: 汇总连接 30"/>
            <p:cNvSpPr/>
            <p:nvPr/>
          </p:nvSpPr>
          <p:spPr>
            <a:xfrm>
              <a:off x="3214734" y="2792184"/>
              <a:ext cx="288032" cy="288032"/>
            </a:xfrm>
            <a:prstGeom prst="flowChartSummingJunct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流程图: 汇总连接 31"/>
            <p:cNvSpPr/>
            <p:nvPr/>
          </p:nvSpPr>
          <p:spPr>
            <a:xfrm>
              <a:off x="2199082" y="2067694"/>
              <a:ext cx="288032" cy="288032"/>
            </a:xfrm>
            <a:prstGeom prst="flowChartSummingJunct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右箭头 34"/>
          <p:cNvSpPr/>
          <p:nvPr/>
        </p:nvSpPr>
        <p:spPr>
          <a:xfrm>
            <a:off x="3851920" y="2679762"/>
            <a:ext cx="504056" cy="22067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标注 35"/>
          <p:cNvSpPr/>
          <p:nvPr/>
        </p:nvSpPr>
        <p:spPr>
          <a:xfrm>
            <a:off x="6300192" y="1275606"/>
            <a:ext cx="2592288" cy="648072"/>
          </a:xfrm>
          <a:prstGeom prst="wedgeRoundRectCallout">
            <a:avLst>
              <a:gd name="adj1" fmla="val -65345"/>
              <a:gd name="adj2" fmla="val 7929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很明显：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是串联</a:t>
            </a:r>
            <a:endParaRPr lang="zh-CN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2145500" y="16574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endParaRPr lang="zh-CN" altLang="en-US" baseline="-25000" dirty="0"/>
          </a:p>
        </p:txBody>
      </p:sp>
      <p:sp>
        <p:nvSpPr>
          <p:cNvPr id="38" name="TextBox 37"/>
          <p:cNvSpPr txBox="1"/>
          <p:nvPr/>
        </p:nvSpPr>
        <p:spPr>
          <a:xfrm>
            <a:off x="4947251" y="1659425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endParaRPr lang="zh-CN" altLang="en-US" baseline="-25000" dirty="0"/>
          </a:p>
        </p:txBody>
      </p:sp>
      <p:sp>
        <p:nvSpPr>
          <p:cNvPr id="39" name="TextBox 38"/>
          <p:cNvSpPr txBox="1"/>
          <p:nvPr/>
        </p:nvSpPr>
        <p:spPr>
          <a:xfrm>
            <a:off x="3452530" y="271576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endParaRPr lang="zh-CN" altLang="en-US" baseline="-25000" dirty="0"/>
          </a:p>
        </p:txBody>
      </p:sp>
      <p:sp>
        <p:nvSpPr>
          <p:cNvPr id="40" name="TextBox 39"/>
          <p:cNvSpPr txBox="1"/>
          <p:nvPr/>
        </p:nvSpPr>
        <p:spPr>
          <a:xfrm>
            <a:off x="6272605" y="272665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endParaRPr lang="zh-CN" altLang="en-US" baseline="-25000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691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8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843558"/>
            <a:ext cx="8229600" cy="3871317"/>
          </a:xfrm>
        </p:spPr>
        <p:txBody>
          <a:bodyPr/>
          <a:lstStyle/>
          <a:p>
            <a:r>
              <a:rPr lang="zh-CN" altLang="en-US" dirty="0" smtClean="0"/>
              <a:t>如图：电压表是测量什么电压？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答：</a:t>
            </a:r>
            <a:r>
              <a:rPr lang="zh-CN" altLang="en-US" dirty="0" smtClean="0">
                <a:solidFill>
                  <a:srgbClr val="FF0000"/>
                </a:solidFill>
              </a:rPr>
              <a:t>测量</a:t>
            </a:r>
            <a:r>
              <a:rPr lang="en-US" altLang="zh-CN" dirty="0" smtClean="0">
                <a:solidFill>
                  <a:srgbClr val="FF0000"/>
                </a:solidFill>
              </a:rPr>
              <a:t>L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两端的电压，因为电压表接在</a:t>
            </a:r>
            <a:r>
              <a:rPr lang="en-US" altLang="zh-CN" dirty="0" smtClean="0">
                <a:solidFill>
                  <a:srgbClr val="FF0000"/>
                </a:solidFill>
              </a:rPr>
              <a:t>L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两端。</a:t>
            </a:r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</p:txBody>
      </p:sp>
      <p:grpSp>
        <p:nvGrpSpPr>
          <p:cNvPr id="22" name="组合 21"/>
          <p:cNvGrpSpPr/>
          <p:nvPr/>
        </p:nvGrpSpPr>
        <p:grpSpPr>
          <a:xfrm>
            <a:off x="1691680" y="2067694"/>
            <a:ext cx="1811086" cy="1695534"/>
            <a:chOff x="1691680" y="2067694"/>
            <a:chExt cx="1811086" cy="1695534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1691680" y="2211710"/>
              <a:ext cx="0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3347864" y="2211710"/>
              <a:ext cx="0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691680" y="2211710"/>
              <a:ext cx="16561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691680" y="3435846"/>
              <a:ext cx="16561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1691680" y="2211710"/>
              <a:ext cx="1656184" cy="12241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2375756" y="2679762"/>
              <a:ext cx="288032" cy="2880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</a:rPr>
                <a:t>v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375756" y="3187164"/>
              <a:ext cx="111358" cy="576064"/>
              <a:chOff x="2375756" y="3187164"/>
              <a:chExt cx="111358" cy="576064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2375756" y="3187164"/>
                <a:ext cx="0" cy="57606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2487114" y="3306910"/>
                <a:ext cx="0" cy="28803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流程图: 汇总连接 18"/>
            <p:cNvSpPr/>
            <p:nvPr/>
          </p:nvSpPr>
          <p:spPr>
            <a:xfrm>
              <a:off x="3214734" y="2792184"/>
              <a:ext cx="288032" cy="288032"/>
            </a:xfrm>
            <a:prstGeom prst="flowChartSummingJunct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流程图: 汇总连接 19"/>
            <p:cNvSpPr/>
            <p:nvPr/>
          </p:nvSpPr>
          <p:spPr>
            <a:xfrm>
              <a:off x="2199082" y="2067694"/>
              <a:ext cx="288032" cy="288032"/>
            </a:xfrm>
            <a:prstGeom prst="flowChartSummingJunct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145500" y="165741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1</a:t>
            </a:r>
            <a:endParaRPr lang="zh-CN" altLang="en-US" baseline="-25000" dirty="0"/>
          </a:p>
        </p:txBody>
      </p:sp>
      <p:sp>
        <p:nvSpPr>
          <p:cNvPr id="39" name="TextBox 38"/>
          <p:cNvSpPr txBox="1"/>
          <p:nvPr/>
        </p:nvSpPr>
        <p:spPr>
          <a:xfrm>
            <a:off x="3452530" y="271576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endParaRPr lang="zh-CN" altLang="en-US" baseline="-25000" dirty="0"/>
          </a:p>
        </p:txBody>
      </p:sp>
      <p:sp>
        <p:nvSpPr>
          <p:cNvPr id="2" name="圆角矩形标注 1"/>
          <p:cNvSpPr/>
          <p:nvPr/>
        </p:nvSpPr>
        <p:spPr>
          <a:xfrm>
            <a:off x="4499992" y="1630853"/>
            <a:ext cx="3240360" cy="580857"/>
          </a:xfrm>
          <a:prstGeom prst="wedgeRoundRectCallout">
            <a:avLst>
              <a:gd name="adj1" fmla="val -70888"/>
              <a:gd name="adj2" fmla="val 14683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注意：不是测量</a:t>
            </a:r>
            <a:r>
              <a:rPr lang="en-US" altLang="zh-CN" dirty="0" smtClean="0"/>
              <a:t>L</a:t>
            </a:r>
            <a:r>
              <a:rPr lang="en-US" altLang="zh-CN" baseline="-25000" dirty="0" smtClean="0"/>
              <a:t>2</a:t>
            </a:r>
            <a:r>
              <a:rPr lang="zh-CN" altLang="en-US" dirty="0" smtClean="0"/>
              <a:t>两端的电压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481A4-BB6E-44E8-A53F-3F4B1A955EBF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181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新建 Microsoft PowerPoint 演示文稿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新建 Microsoft PowerPoint 演示文稿</Template>
  <TotalTime>686</TotalTime>
  <Words>908</Words>
  <Application>Microsoft Office PowerPoint</Application>
  <PresentationFormat>全屏显示(16:9)</PresentationFormat>
  <Paragraphs>320</Paragraphs>
  <Slides>25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</vt:lpstr>
      <vt:lpstr>宋体</vt:lpstr>
      <vt:lpstr>Franklin Gothic Medium</vt:lpstr>
      <vt:lpstr>微软雅黑</vt:lpstr>
      <vt:lpstr>Franklin Gothic Book</vt:lpstr>
      <vt:lpstr>黑体</vt:lpstr>
      <vt:lpstr>Wingdings 2</vt:lpstr>
      <vt:lpstr>Calibri</vt:lpstr>
      <vt:lpstr>新建 Microsoft PowerPoint 演示文稿</vt:lpstr>
      <vt:lpstr>Equation</vt:lpstr>
      <vt:lpstr>第1讲：电压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Sky123.Org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第1节：电压</dc:title>
  <dc:creator>张光明</dc:creator>
  <cp:lastModifiedBy>China</cp:lastModifiedBy>
  <cp:revision>47</cp:revision>
  <cp:lastPrinted>2016-04-18T00:25:16Z</cp:lastPrinted>
  <dcterms:created xsi:type="dcterms:W3CDTF">2015-12-19T09:14:17Z</dcterms:created>
  <dcterms:modified xsi:type="dcterms:W3CDTF">2018-11-15T06:26:44Z</dcterms:modified>
</cp:coreProperties>
</file>