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wav" ContentType="audio/x-wav"/>
  <Default Extension="png" ContentType="image/png"/>
  <Default Extension="mp4" ContentType="video/mp4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Relationship Id="rId5" Type="http://schemas.openxmlformats.org/officeDocument/2006/relationships/custom-properties" Target="docProps/custom.xml" /></Relationships>
</file>

<file path=ppt/presentation.xml><?xml version="1.0" encoding="utf-8"?>
<!--Generated by Aspose.Slides for Java 23.3-->
<p:presentation xmlns:r="http://schemas.openxmlformats.org/officeDocument/2006/relationships" xmlns:a="http://schemas.openxmlformats.org/drawingml/2006/main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showPr showNarration="1"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0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fill>
          <a:solidFill>
            <a:schemeClr val="accent1">
              <a:tint val="40000"/>
            </a:schemeClr>
          </a:solidFill>
        </a:fill>
      </a:tcStyle>
    </a:band1H>
    <a:band1V>
      <a:tcStyle>
        <a:fill>
          <a:solidFill>
            <a:schemeClr val="accent1">
              <a:tint val="40000"/>
            </a:schemeClr>
          </a:solidFill>
        </a:fill>
      </a:tcStyle>
    </a:band1V>
    <a:la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0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tags" Target="tags/tag1.xml" /><Relationship Id="rId25" Type="http://schemas.openxmlformats.org/officeDocument/2006/relationships/presProps" Target="presProps.xml" /><Relationship Id="rId26" Type="http://schemas.openxmlformats.org/officeDocument/2006/relationships/viewProps" Target="viewProps.xml" /><Relationship Id="rId27" Type="http://schemas.openxmlformats.org/officeDocument/2006/relationships/theme" Target="theme/theme1.xml" /><Relationship Id="rId28" Type="http://schemas.openxmlformats.org/officeDocument/2006/relationships/tableStyles" Target="tableStyles.xml" /><Relationship Id="rId3" Type="http://schemas.openxmlformats.org/officeDocument/2006/relationships/slide" Target="slides/slide2.xml" /><Relationship Id="rId4" Type="http://schemas.openxmlformats.org/officeDocument/2006/relationships/slide" Target="slides/slide3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3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4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5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6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7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8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19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0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1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Layouts/slideLayout22.xml><?xml version="1.0" encoding="utf-8"?>
<p:sldLayout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</a:xfrm>
      </p:grpSpPr>
    </p:spTree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slideLayout" Target="../slideLayouts/slideLayout17.xml" /><Relationship Id="rId18" Type="http://schemas.openxmlformats.org/officeDocument/2006/relationships/slideLayout" Target="../slideLayouts/slideLayout18.xml" /><Relationship Id="rId19" Type="http://schemas.openxmlformats.org/officeDocument/2006/relationships/slideLayout" Target="../slideLayouts/slideLayout19.xml" /><Relationship Id="rId2" Type="http://schemas.openxmlformats.org/officeDocument/2006/relationships/slideLayout" Target="../slideLayouts/slideLayout2.xml" /><Relationship Id="rId20" Type="http://schemas.openxmlformats.org/officeDocument/2006/relationships/slideLayout" Target="../slideLayouts/slideLayout20.xml" /><Relationship Id="rId21" Type="http://schemas.openxmlformats.org/officeDocument/2006/relationships/slideLayout" Target="../slideLayouts/slideLayout21.xml" /><Relationship Id="rId22" Type="http://schemas.openxmlformats.org/officeDocument/2006/relationships/slideLayout" Target="../slideLayouts/slideLayout22.xml" /><Relationship Id="rId23" Type="http://schemas.openxmlformats.org/officeDocument/2006/relationships/image" Target="file:///D:\qq&#25991;&#20214;\712321467\Image\C2C\Image2\%7b75232B38-A165-1FB7-499C-2E1C792CACB5%7d.png" TargetMode="External" /><Relationship Id="rId24" Type="http://schemas.openxmlformats.org/officeDocument/2006/relationships/image" Target="../media/image1.png" /><Relationship Id="rId25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 1073743875" descr="学科网 zxxk.com" title=""/>
          <p:cNvPicPr>
            <a:picLocks noChangeAspect="1"/>
          </p:cNvPicPr>
          <p:nvPr/>
        </p:nvPicPr>
        <p:blipFill>
          <a:blip r:embed="rId24" r:link="rId23"/>
          <a:stretch>
            <a:fillRect/>
          </a:stretch>
        </p:blipFill>
        <p:spPr>
          <a:xfrm>
            <a:off x="838200" y="365125"/>
            <a:ext cx="9525" cy="9525"/>
          </a:xfrm>
          <a:prstGeom prst="rect">
            <a:avLst/>
          </a:prstGeom>
          <a:noFill/>
          <a:ln>
            <a:noFill/>
            <a:miter lim="800000"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png" /><Relationship Id="rId3" Type="http://schemas.openxmlformats.org/officeDocument/2006/relationships/image" Target="../media/image3.png" /><Relationship Id="rId4" Type="http://schemas.openxmlformats.org/officeDocument/2006/relationships/image" Target="../media/image4.png" /><Relationship Id="rId5" Type="http://schemas.openxmlformats.org/officeDocument/2006/relationships/image" Target="../media/image5.png" /><Relationship Id="rId6" Type="http://schemas.openxmlformats.org/officeDocument/2006/relationships/image" Target="../media/image6.png" /><Relationship Id="rId7" Type="http://schemas.openxmlformats.org/officeDocument/2006/relationships/image" Target="../media/image7.png" /><Relationship Id="rId8" Type="http://schemas.openxmlformats.org/officeDocument/2006/relationships/image" Target="../media/image8.png" /><Relationship Id="rId9" Type="http://schemas.openxmlformats.org/officeDocument/2006/relationships/image" Target="../media/image9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10.jpe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png" /><Relationship Id="rId6" Type="http://schemas.openxmlformats.org/officeDocument/2006/relationships/image" Target="../media/image14.png" /><Relationship Id="rId7" Type="http://schemas.openxmlformats.org/officeDocument/2006/relationships/image" Target="../media/image15.png" /><Relationship Id="rId8" Type="http://schemas.openxmlformats.org/officeDocument/2006/relationships/image" Target="../media/image9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3.xml" /><Relationship Id="rId2" Type="http://schemas.openxmlformats.org/officeDocument/2006/relationships/image" Target="../media/image16.png" /><Relationship Id="rId3" Type="http://schemas.openxmlformats.org/officeDocument/2006/relationships/image" Target="../media/image9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 /><Relationship Id="rId10" Type="http://schemas.openxmlformats.org/officeDocument/2006/relationships/image" Target="../media/image25.png" /><Relationship Id="rId11" Type="http://schemas.openxmlformats.org/officeDocument/2006/relationships/slide" Target="slide14.xml" TargetMode="Internal" /><Relationship Id="rId12" Type="http://schemas.openxmlformats.org/officeDocument/2006/relationships/image" Target="../media/image9.png" /><Relationship Id="rId2" Type="http://schemas.openxmlformats.org/officeDocument/2006/relationships/image" Target="../media/image17.png" /><Relationship Id="rId3" Type="http://schemas.openxmlformats.org/officeDocument/2006/relationships/image" Target="../media/image18.png" /><Relationship Id="rId4" Type="http://schemas.openxmlformats.org/officeDocument/2006/relationships/image" Target="../media/image19.png" /><Relationship Id="rId5" Type="http://schemas.openxmlformats.org/officeDocument/2006/relationships/image" Target="../media/image20.png" /><Relationship Id="rId6" Type="http://schemas.openxmlformats.org/officeDocument/2006/relationships/image" Target="../media/image21.png" /><Relationship Id="rId7" Type="http://schemas.openxmlformats.org/officeDocument/2006/relationships/image" Target="../media/image22.png" /><Relationship Id="rId8" Type="http://schemas.openxmlformats.org/officeDocument/2006/relationships/image" Target="../media/image23.png" /><Relationship Id="rId9" Type="http://schemas.openxmlformats.org/officeDocument/2006/relationships/image" Target="../media/image24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 /><Relationship Id="rId2" Type="http://schemas.openxmlformats.org/officeDocument/2006/relationships/slide" Target="slide14.xml" TargetMode="Internal" /><Relationship Id="rId3" Type="http://schemas.openxmlformats.org/officeDocument/2006/relationships/image" Target="../media/image26.png" /><Relationship Id="rId4" Type="http://schemas.openxmlformats.org/officeDocument/2006/relationships/image" Target="../media/image9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 /><Relationship Id="rId2" Type="http://schemas.openxmlformats.org/officeDocument/2006/relationships/image" Target="../media/image24.png" /><Relationship Id="rId3" Type="http://schemas.openxmlformats.org/officeDocument/2006/relationships/image" Target="../media/image27.png" /><Relationship Id="rId4" Type="http://schemas.openxmlformats.org/officeDocument/2006/relationships/slide" Target="slide15.xml" TargetMode="Internal" /><Relationship Id="rId5" Type="http://schemas.openxmlformats.org/officeDocument/2006/relationships/image" Target="../media/image28.png" /><Relationship Id="rId6" Type="http://schemas.openxmlformats.org/officeDocument/2006/relationships/image" Target="../media/image29.png" /><Relationship Id="rId7" Type="http://schemas.openxmlformats.org/officeDocument/2006/relationships/image" Target="../media/image9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Relationship Id="rId2" Type="http://schemas.openxmlformats.org/officeDocument/2006/relationships/image" Target="../media/image30.png" /><Relationship Id="rId3" Type="http://schemas.openxmlformats.org/officeDocument/2006/relationships/image" Target="../media/image31.png" /><Relationship Id="rId4" Type="http://schemas.openxmlformats.org/officeDocument/2006/relationships/image" Target="../media/image32.png" /><Relationship Id="rId5" Type="http://schemas.openxmlformats.org/officeDocument/2006/relationships/image" Target="../media/image33.png" /><Relationship Id="rId6" Type="http://schemas.openxmlformats.org/officeDocument/2006/relationships/image" Target="../media/image34.png" /><Relationship Id="rId7" Type="http://schemas.openxmlformats.org/officeDocument/2006/relationships/image" Target="../media/image35.png" /><Relationship Id="rId8" Type="http://schemas.openxmlformats.org/officeDocument/2006/relationships/image" Target="../media/image9.pn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8.xml" /><Relationship Id="rId10" Type="http://schemas.openxmlformats.org/officeDocument/2006/relationships/image" Target="../media/image24.png" /><Relationship Id="rId11" Type="http://schemas.openxmlformats.org/officeDocument/2006/relationships/image" Target="../media/image29.png" /><Relationship Id="rId12" Type="http://schemas.openxmlformats.org/officeDocument/2006/relationships/image" Target="../media/image9.png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Relationship Id="rId8" Type="http://schemas.openxmlformats.org/officeDocument/2006/relationships/image" Target="../media/image21.png" /><Relationship Id="rId9" Type="http://schemas.openxmlformats.org/officeDocument/2006/relationships/image" Target="../media/image22.pn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9.xml" /><Relationship Id="rId10" Type="http://schemas.openxmlformats.org/officeDocument/2006/relationships/image" Target="../media/image24.png" /><Relationship Id="rId11" Type="http://schemas.openxmlformats.org/officeDocument/2006/relationships/image" Target="../media/image29.png" /><Relationship Id="rId12" Type="http://schemas.openxmlformats.org/officeDocument/2006/relationships/image" Target="../media/image9.png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Relationship Id="rId8" Type="http://schemas.openxmlformats.org/officeDocument/2006/relationships/image" Target="../media/image21.png" /><Relationship Id="rId9" Type="http://schemas.openxmlformats.org/officeDocument/2006/relationships/image" Target="../media/image22.pn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0.xml" /><Relationship Id="rId10" Type="http://schemas.openxmlformats.org/officeDocument/2006/relationships/image" Target="../media/image24.png" /><Relationship Id="rId11" Type="http://schemas.openxmlformats.org/officeDocument/2006/relationships/image" Target="../media/image29.png" /><Relationship Id="rId12" Type="http://schemas.openxmlformats.org/officeDocument/2006/relationships/image" Target="../media/image9.png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Relationship Id="rId8" Type="http://schemas.openxmlformats.org/officeDocument/2006/relationships/image" Target="../media/image21.png" /><Relationship Id="rId9" Type="http://schemas.openxmlformats.org/officeDocument/2006/relationships/image" Target="../media/image22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1.xml" /><Relationship Id="rId10" Type="http://schemas.openxmlformats.org/officeDocument/2006/relationships/image" Target="../media/image24.png" /><Relationship Id="rId11" Type="http://schemas.openxmlformats.org/officeDocument/2006/relationships/image" Target="../media/image29.png" /><Relationship Id="rId12" Type="http://schemas.openxmlformats.org/officeDocument/2006/relationships/image" Target="../media/image36.png" /><Relationship Id="rId13" Type="http://schemas.openxmlformats.org/officeDocument/2006/relationships/slide" Target="slide16.xml" TargetMode="Internal" /><Relationship Id="rId14" Type="http://schemas.openxmlformats.org/officeDocument/2006/relationships/image" Target="../media/image9.png" /><Relationship Id="rId15" Type="http://schemas.openxmlformats.org/officeDocument/2006/relationships/audio" Target="../media/audio1111.wav" /><Relationship Id="rId2" Type="http://schemas.openxmlformats.org/officeDocument/2006/relationships/image" Target="../media/image32.png" /><Relationship Id="rId3" Type="http://schemas.openxmlformats.org/officeDocument/2006/relationships/image" Target="../media/image33.png" /><Relationship Id="rId4" Type="http://schemas.openxmlformats.org/officeDocument/2006/relationships/image" Target="../media/image17.png" /><Relationship Id="rId5" Type="http://schemas.openxmlformats.org/officeDocument/2006/relationships/image" Target="../media/image18.png" /><Relationship Id="rId6" Type="http://schemas.openxmlformats.org/officeDocument/2006/relationships/image" Target="../media/image19.png" /><Relationship Id="rId7" Type="http://schemas.openxmlformats.org/officeDocument/2006/relationships/image" Target="../media/image20.png" /><Relationship Id="rId8" Type="http://schemas.openxmlformats.org/officeDocument/2006/relationships/image" Target="../media/image21.png" /><Relationship Id="rId9" Type="http://schemas.openxmlformats.org/officeDocument/2006/relationships/image" Target="../media/image22.pn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2.xml" /><Relationship Id="rId10" Type="http://schemas.openxmlformats.org/officeDocument/2006/relationships/audio" Target="../media/audio2222.wav" /><Relationship Id="rId2" Type="http://schemas.openxmlformats.org/officeDocument/2006/relationships/image" Target="../media/image37.png" /><Relationship Id="rId3" Type="http://schemas.openxmlformats.org/officeDocument/2006/relationships/image" Target="../media/image38.png" /><Relationship Id="rId4" Type="http://schemas.openxmlformats.org/officeDocument/2006/relationships/image" Target="../media/image39.png" /><Relationship Id="rId5" Type="http://schemas.openxmlformats.org/officeDocument/2006/relationships/image" Target="../media/image40.png" /><Relationship Id="rId6" Type="http://schemas.openxmlformats.org/officeDocument/2006/relationships/image" Target="../media/image41.png" /><Relationship Id="rId7" Type="http://schemas.openxmlformats.org/officeDocument/2006/relationships/image" Target="../media/image36.png" /><Relationship Id="rId8" Type="http://schemas.openxmlformats.org/officeDocument/2006/relationships/slide" Target="slide18.xml" TargetMode="Internal" /><Relationship Id="rId9" Type="http://schemas.openxmlformats.org/officeDocument/2006/relationships/image" Target="../media/image9.pn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3.xml" /><Relationship Id="rId10" Type="http://schemas.openxmlformats.org/officeDocument/2006/relationships/image" Target="../media/image9.png" /><Relationship Id="rId11" Type="http://schemas.openxmlformats.org/officeDocument/2006/relationships/audio" Target="../media/audio3333.wav" /><Relationship Id="rId2" Type="http://schemas.openxmlformats.org/officeDocument/2006/relationships/image" Target="../media/image42.png" /><Relationship Id="rId3" Type="http://schemas.openxmlformats.org/officeDocument/2006/relationships/image" Target="../media/image43.png" /><Relationship Id="rId4" Type="http://schemas.openxmlformats.org/officeDocument/2006/relationships/image" Target="../media/image44.png" /><Relationship Id="rId5" Type="http://schemas.openxmlformats.org/officeDocument/2006/relationships/image" Target="../media/image45.png" /><Relationship Id="rId6" Type="http://schemas.openxmlformats.org/officeDocument/2006/relationships/image" Target="../media/image46.png" /><Relationship Id="rId7" Type="http://schemas.openxmlformats.org/officeDocument/2006/relationships/image" Target="../media/image47.png" /><Relationship Id="rId8" Type="http://schemas.openxmlformats.org/officeDocument/2006/relationships/image" Target="../media/image36.png" /><Relationship Id="rId9" Type="http://schemas.openxmlformats.org/officeDocument/2006/relationships/slide" Target="slide19.xml" TargetMode="Internal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4.xml" /><Relationship Id="rId2" Type="http://schemas.openxmlformats.org/officeDocument/2006/relationships/image" Target="../media/image48.png" /><Relationship Id="rId3" Type="http://schemas.openxmlformats.org/officeDocument/2006/relationships/slide" Target="slide5.xml" TargetMode="Internal" /><Relationship Id="rId4" Type="http://schemas.openxmlformats.org/officeDocument/2006/relationships/image" Target="../media/image49.png" /><Relationship Id="rId5" Type="http://schemas.openxmlformats.org/officeDocument/2006/relationships/video" Target="../media/media4.mp4" /><Relationship Id="rId6" Type="http://schemas.microsoft.com/office/2007/relationships/media" Target="../media/media4.mp4" /><Relationship Id="rId7" Type="http://schemas.openxmlformats.org/officeDocument/2006/relationships/image" Target="../media/image50.png" /><Relationship Id="rId8" Type="http://schemas.openxmlformats.org/officeDocument/2006/relationships/slide" Target="slide4.xml" TargetMode="Internal" /><Relationship Id="rId9" Type="http://schemas.openxmlformats.org/officeDocument/2006/relationships/image" Target="../media/image9.pn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5.xml" /><Relationship Id="rId2" Type="http://schemas.openxmlformats.org/officeDocument/2006/relationships/image" Target="../media/image48.png" /><Relationship Id="rId3" Type="http://schemas.openxmlformats.org/officeDocument/2006/relationships/slide" Target="slide6.xml" TargetMode="Internal" /><Relationship Id="rId4" Type="http://schemas.openxmlformats.org/officeDocument/2006/relationships/image" Target="../media/image51.png" /><Relationship Id="rId5" Type="http://schemas.openxmlformats.org/officeDocument/2006/relationships/video" Target="../media/media5.mp4" /><Relationship Id="rId6" Type="http://schemas.microsoft.com/office/2007/relationships/media" Target="../media/media5.mp4" /><Relationship Id="rId7" Type="http://schemas.openxmlformats.org/officeDocument/2006/relationships/image" Target="../media/image50.png" /><Relationship Id="rId8" Type="http://schemas.openxmlformats.org/officeDocument/2006/relationships/image" Target="../media/image9.pn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6.xml" /><Relationship Id="rId2" Type="http://schemas.openxmlformats.org/officeDocument/2006/relationships/image" Target="../media/image52.png" /><Relationship Id="rId3" Type="http://schemas.openxmlformats.org/officeDocument/2006/relationships/image" Target="../media/image53.png" /><Relationship Id="rId4" Type="http://schemas.openxmlformats.org/officeDocument/2006/relationships/image" Target="../media/image54.pn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7.xml" /><Relationship Id="rId2" Type="http://schemas.openxmlformats.org/officeDocument/2006/relationships/image" Target="../media/image55.png" /><Relationship Id="rId3" Type="http://schemas.openxmlformats.org/officeDocument/2006/relationships/image" Target="../media/image50.png" /><Relationship Id="rId4" Type="http://schemas.openxmlformats.org/officeDocument/2006/relationships/slide" Target="slide12.xml" TargetMode="Internal" /><Relationship Id="rId5" Type="http://schemas.openxmlformats.org/officeDocument/2006/relationships/image" Target="../media/image56.png" /><Relationship Id="rId6" Type="http://schemas.openxmlformats.org/officeDocument/2006/relationships/image" Target="../media/image54.pn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8.xml" /><Relationship Id="rId2" Type="http://schemas.openxmlformats.org/officeDocument/2006/relationships/image" Target="../media/image50.png" /><Relationship Id="rId3" Type="http://schemas.openxmlformats.org/officeDocument/2006/relationships/slide" Target="slide12.xml" TargetMode="Internal" /><Relationship Id="rId4" Type="http://schemas.openxmlformats.org/officeDocument/2006/relationships/image" Target="../media/image57.png" /><Relationship Id="rId5" Type="http://schemas.openxmlformats.org/officeDocument/2006/relationships/image" Target="../media/image58.png" /><Relationship Id="rId6" Type="http://schemas.openxmlformats.org/officeDocument/2006/relationships/image" Target="../media/image54.pn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9.xml" /><Relationship Id="rId2" Type="http://schemas.openxmlformats.org/officeDocument/2006/relationships/image" Target="../media/image58.png" /><Relationship Id="rId3" Type="http://schemas.openxmlformats.org/officeDocument/2006/relationships/image" Target="../media/image54.pn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0.xml" /><Relationship Id="rId2" Type="http://schemas.openxmlformats.org/officeDocument/2006/relationships/image" Target="../media/image58.png" /><Relationship Id="rId3" Type="http://schemas.openxmlformats.org/officeDocument/2006/relationships/image" Target="../media/image59.png" /><Relationship Id="rId4" Type="http://schemas.openxmlformats.org/officeDocument/2006/relationships/image" Target="../media/image54.pn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1.xml" /><Relationship Id="rId2" Type="http://schemas.openxmlformats.org/officeDocument/2006/relationships/image" Target="../media/image56.png" /><Relationship Id="rId3" Type="http://schemas.openxmlformats.org/officeDocument/2006/relationships/image" Target="../media/image54.pn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2.xml" /><Relationship Id="rId2" Type="http://schemas.openxmlformats.org/officeDocument/2006/relationships/image" Target="../media/image55.png" /><Relationship Id="rId3" Type="http://schemas.openxmlformats.org/officeDocument/2006/relationships/image" Target="../media/image54.png" /></Relationships>
</file>

<file path=ppt/slides/slide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161" y="3032236"/>
            <a:ext cx="11734209" cy="2766317"/>
          </a:xfrm>
          <a:prstGeom prst="rect">
            <a:avLst/>
          </a:prstGeom>
        </p:spPr>
      </p:pic>
      <p:pic>
        <p:nvPicPr>
          <p:cNvPr id="3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696" y="4264619"/>
            <a:ext cx="2637101" cy="1924345"/>
          </a:xfrm>
          <a:prstGeom prst="rect">
            <a:avLst/>
          </a:prstGeom>
        </p:spPr>
      </p:pic>
      <p:pic>
        <p:nvPicPr>
          <p:cNvPr id="4" name="图片3" title=""/>
          <p:cNvPicPr>
            <a:picLocks noChangeAspect="1"/>
          </p:cNvPicPr>
          <p:nvPr/>
        </p:nvPicPr>
        <p:blipFill>
          <a:blip r:embed="rId4"/>
          <a:srcRect r="16081"/>
          <a:stretch>
            <a:fillRect/>
          </a:stretch>
        </p:blipFill>
        <p:spPr>
          <a:xfrm>
            <a:off x="9850917" y="3511248"/>
            <a:ext cx="2111527" cy="1697907"/>
          </a:xfrm>
          <a:prstGeom prst="rect">
            <a:avLst/>
          </a:prstGeom>
        </p:spPr>
      </p:pic>
      <p:pic>
        <p:nvPicPr>
          <p:cNvPr id="5" name="图片4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3056" y="3561102"/>
            <a:ext cx="1601629" cy="1166774"/>
          </a:xfrm>
          <a:prstGeom prst="rect">
            <a:avLst/>
          </a:prstGeom>
        </p:spPr>
      </p:pic>
      <p:pic>
        <p:nvPicPr>
          <p:cNvPr id="6" name="图片5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0613" y="5009931"/>
            <a:ext cx="1990325" cy="1440009"/>
          </a:xfrm>
          <a:prstGeom prst="rect">
            <a:avLst/>
          </a:prstGeom>
        </p:spPr>
      </p:pic>
      <p:sp>
        <p:nvSpPr>
          <p:cNvPr id="7" name="形状1" title=""/>
          <p:cNvSpPr txBox="1"/>
          <p:nvPr/>
        </p:nvSpPr>
        <p:spPr>
          <a:xfrm>
            <a:off x="222285" y="876691"/>
            <a:ext cx="11733895" cy="1293181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ctr"/>
            <a:r>
              <a:rPr lang="zh-CN" altLang="en-US" sz="4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第17章　欧姆定律</a:t>
            </a:r>
            <a:endParaRPr lang="zh-CN" altLang="en-US" sz="4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algn="ctr"/>
            <a:r>
              <a:rPr lang="zh-CN" altLang="en-US" sz="5000" b="1" i="0">
                <a:solidFill>
                  <a:srgbClr val="FFFFFF">
                    <a:alpha val="100000"/>
                  </a:srgbClr>
                </a:solidFill>
                <a:latin typeface="楷体" panose="02010609060101010101" charset="-122"/>
                <a:ea typeface="楷体" panose="02010609060101010101" charset="-122"/>
              </a:rPr>
              <a:t>第3节　电阻的测量</a:t>
            </a:r>
            <a:endParaRPr lang="zh-CN" altLang="en-US" sz="5000" b="1" i="0">
              <a:solidFill>
                <a:srgbClr val="FFFFFF">
                  <a:alpha val="100000"/>
                </a:srgbClr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8" name="图片6" title=""/>
          <p:cNvPicPr>
            <a:picLocks noChangeAspect="1"/>
          </p:cNvPicPr>
          <p:nvPr/>
        </p:nvPicPr>
        <p:blipFill>
          <a:blip r:embed="rId7"/>
          <a:srcRect r="97" b="88827"/>
          <a:stretch>
            <a:fillRect/>
          </a:stretch>
        </p:blipFill>
        <p:spPr>
          <a:xfrm>
            <a:off x="221590" y="214017"/>
            <a:ext cx="11734876" cy="662788"/>
          </a:xfrm>
          <a:prstGeom prst="rect">
            <a:avLst/>
          </a:prstGeom>
        </p:spPr>
      </p:pic>
      <p:pic>
        <p:nvPicPr>
          <p:cNvPr id="9" name="图片7" title="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677550" y="2294868"/>
            <a:ext cx="2602944" cy="1924641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新课引入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sp>
        <p:nvSpPr>
          <p:cNvPr id="3" name="文本1" title=""/>
          <p:cNvSpPr txBox="1"/>
          <p:nvPr/>
        </p:nvSpPr>
        <p:spPr>
          <a:xfrm>
            <a:off x="4881258" y="172021"/>
            <a:ext cx="24257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电路三兄弟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形状2" title=""/>
          <p:cNvSpPr txBox="1"/>
          <p:nvPr/>
        </p:nvSpPr>
        <p:spPr>
          <a:xfrm rot="5400000">
            <a:off x="1638210" y="3371197"/>
            <a:ext cx="739940" cy="425167"/>
          </a:xfrm>
          <a:custGeom>
            <a:gdLst>
              <a:gd name="connsiteX0" fmla="*/ 445593 w 739940"/>
              <a:gd name="connsiteY0" fmla="*/ 0 h 425167"/>
              <a:gd name="connsiteX1" fmla="*/ 739940 w 739940"/>
              <a:gd name="connsiteY1" fmla="*/ 212584 h 425167"/>
              <a:gd name="connsiteX2" fmla="*/ 445593 w 739940"/>
              <a:gd name="connsiteY2" fmla="*/ 425167 h 425167"/>
              <a:gd name="connsiteX3" fmla="*/ 445593 w 739940"/>
              <a:gd name="connsiteY3" fmla="*/ 283445 h 425167"/>
              <a:gd name="connsiteX4" fmla="*/ 0 w 739940"/>
              <a:gd name="connsiteY4" fmla="*/ 283445 h 425167"/>
              <a:gd name="connsiteX5" fmla="*/ 0 w 739940"/>
              <a:gd name="connsiteY5" fmla="*/ 141722 h 425167"/>
              <a:gd name="connsiteX6" fmla="*/ 445593 w 739940"/>
              <a:gd name="connsiteY6" fmla="*/ 141722 h 425167"/>
              <a:gd name="connsiteX7" fmla="*/ 445593 w 739940"/>
              <a:gd name="connsiteY7" fmla="*/ 0 h 4251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9940" h="425166">
                <a:moveTo>
                  <a:pt x="445593" y="0"/>
                </a:moveTo>
                <a:lnTo>
                  <a:pt x="739940" y="212584"/>
                </a:lnTo>
                <a:lnTo>
                  <a:pt x="445593" y="425167"/>
                </a:lnTo>
                <a:lnTo>
                  <a:pt x="445593" y="283445"/>
                </a:lnTo>
                <a:lnTo>
                  <a:pt x="0" y="283445"/>
                </a:lnTo>
                <a:lnTo>
                  <a:pt x="0" y="141722"/>
                </a:lnTo>
                <a:lnTo>
                  <a:pt x="445593" y="141722"/>
                </a:lnTo>
                <a:lnTo>
                  <a:pt x="445593" y="0"/>
                </a:lnTo>
                <a:close/>
              </a:path>
            </a:pathLst>
          </a:custGeom>
          <a:solidFill>
            <a:srgbClr val="FF7E00">
              <a:alpha val="100000"/>
            </a:srgbClr>
          </a:solidFill>
          <a:ln w="9525">
            <a:solidFill>
              <a:srgbClr val="FF7E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5" name="形状3" title=""/>
          <p:cNvSpPr txBox="1"/>
          <p:nvPr/>
        </p:nvSpPr>
        <p:spPr>
          <a:xfrm rot="5400000">
            <a:off x="5724277" y="3347537"/>
            <a:ext cx="739940" cy="425167"/>
          </a:xfrm>
          <a:custGeom>
            <a:gdLst>
              <a:gd name="connsiteX0" fmla="*/ 445593 w 739940"/>
              <a:gd name="connsiteY0" fmla="*/ 0 h 425167"/>
              <a:gd name="connsiteX1" fmla="*/ 739940 w 739940"/>
              <a:gd name="connsiteY1" fmla="*/ 212584 h 425167"/>
              <a:gd name="connsiteX2" fmla="*/ 445593 w 739940"/>
              <a:gd name="connsiteY2" fmla="*/ 425167 h 425167"/>
              <a:gd name="connsiteX3" fmla="*/ 445593 w 739940"/>
              <a:gd name="connsiteY3" fmla="*/ 283445 h 425167"/>
              <a:gd name="connsiteX4" fmla="*/ 0 w 739940"/>
              <a:gd name="connsiteY4" fmla="*/ 283445 h 425167"/>
              <a:gd name="connsiteX5" fmla="*/ 0 w 739940"/>
              <a:gd name="connsiteY5" fmla="*/ 141722 h 425167"/>
              <a:gd name="connsiteX6" fmla="*/ 445593 w 739940"/>
              <a:gd name="connsiteY6" fmla="*/ 141722 h 425167"/>
              <a:gd name="connsiteX7" fmla="*/ 445593 w 739940"/>
              <a:gd name="connsiteY7" fmla="*/ 0 h 4251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39940" h="425166">
                <a:moveTo>
                  <a:pt x="445593" y="0"/>
                </a:moveTo>
                <a:lnTo>
                  <a:pt x="739940" y="212584"/>
                </a:lnTo>
                <a:lnTo>
                  <a:pt x="445593" y="425167"/>
                </a:lnTo>
                <a:lnTo>
                  <a:pt x="445593" y="283445"/>
                </a:lnTo>
                <a:lnTo>
                  <a:pt x="0" y="283445"/>
                </a:lnTo>
                <a:lnTo>
                  <a:pt x="0" y="141722"/>
                </a:lnTo>
                <a:lnTo>
                  <a:pt x="445593" y="141722"/>
                </a:lnTo>
                <a:lnTo>
                  <a:pt x="445593" y="0"/>
                </a:lnTo>
                <a:close/>
              </a:path>
            </a:pathLst>
          </a:custGeom>
          <a:solidFill>
            <a:srgbClr val="FF7E00">
              <a:alpha val="100000"/>
            </a:srgbClr>
          </a:solidFill>
          <a:ln w="9525">
            <a:solidFill>
              <a:srgbClr val="FF7E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sp>
        <p:nvSpPr>
          <p:cNvPr id="6" name="形状4" title=""/>
          <p:cNvSpPr txBox="1"/>
          <p:nvPr/>
        </p:nvSpPr>
        <p:spPr>
          <a:xfrm rot="5400000">
            <a:off x="9816646" y="3340603"/>
            <a:ext cx="728005" cy="425167"/>
          </a:xfrm>
          <a:custGeom>
            <a:gdLst>
              <a:gd name="connsiteX0" fmla="*/ 433658 w 728005"/>
              <a:gd name="connsiteY0" fmla="*/ 0 h 425167"/>
              <a:gd name="connsiteX1" fmla="*/ 728005 w 728005"/>
              <a:gd name="connsiteY1" fmla="*/ 212584 h 425167"/>
              <a:gd name="connsiteX2" fmla="*/ 433658 w 728005"/>
              <a:gd name="connsiteY2" fmla="*/ 425167 h 425167"/>
              <a:gd name="connsiteX3" fmla="*/ 433658 w 728005"/>
              <a:gd name="connsiteY3" fmla="*/ 283445 h 425167"/>
              <a:gd name="connsiteX4" fmla="*/ 0 w 728005"/>
              <a:gd name="connsiteY4" fmla="*/ 283445 h 425167"/>
              <a:gd name="connsiteX5" fmla="*/ 0 w 728005"/>
              <a:gd name="connsiteY5" fmla="*/ 141722 h 425167"/>
              <a:gd name="connsiteX6" fmla="*/ 433658 w 728005"/>
              <a:gd name="connsiteY6" fmla="*/ 141722 h 425167"/>
              <a:gd name="connsiteX7" fmla="*/ 433658 w 728005"/>
              <a:gd name="connsiteY7" fmla="*/ 0 h 425167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8005" h="425166">
                <a:moveTo>
                  <a:pt x="433658" y="0"/>
                </a:moveTo>
                <a:lnTo>
                  <a:pt x="728005" y="212584"/>
                </a:lnTo>
                <a:lnTo>
                  <a:pt x="433658" y="425167"/>
                </a:lnTo>
                <a:lnTo>
                  <a:pt x="433658" y="283445"/>
                </a:lnTo>
                <a:lnTo>
                  <a:pt x="0" y="283445"/>
                </a:lnTo>
                <a:lnTo>
                  <a:pt x="0" y="141722"/>
                </a:lnTo>
                <a:lnTo>
                  <a:pt x="433658" y="141722"/>
                </a:lnTo>
                <a:lnTo>
                  <a:pt x="433658" y="0"/>
                </a:lnTo>
                <a:close/>
              </a:path>
            </a:pathLst>
          </a:custGeom>
          <a:solidFill>
            <a:srgbClr val="FF7E00">
              <a:alpha val="100000"/>
            </a:srgbClr>
          </a:solidFill>
          <a:ln w="9525">
            <a:solidFill>
              <a:srgbClr val="FF7E00">
                <a:alpha val="100000"/>
              </a:srgbClr>
            </a:solidFill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7" name="组合1" title=""/>
          <p:cNvGrpSpPr/>
          <p:nvPr/>
        </p:nvGrpSpPr>
        <p:grpSpPr>
          <a:xfrm>
            <a:off x="978660" y="950406"/>
            <a:ext cx="2054600" cy="2054600"/>
            <a:chExt cx="2054600" cy="2054600"/>
          </a:xfrm>
        </p:grpSpPr>
        <p:pic>
          <p:nvPicPr>
            <p:cNvPr id="8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2054600" cy="2054600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9" name="形状5"/>
            <p:cNvSpPr txBox="1"/>
            <p:nvPr/>
          </p:nvSpPr>
          <p:spPr>
            <a:xfrm>
              <a:off x="621959" y="1627412"/>
              <a:ext cx="814626" cy="346015"/>
            </a:xfrm>
            <a:custGeom>
              <a:gdLst>
                <a:gd name="connsiteX0" fmla="*/ 57669 w 814626"/>
                <a:gd name="connsiteY0" fmla="*/ 0 h 346015"/>
                <a:gd name="connsiteX1" fmla="*/ 756956 w 814626"/>
                <a:gd name="connsiteY1" fmla="*/ 0 h 346015"/>
                <a:gd name="connsiteX2" fmla="*/ 772251 w 814626"/>
                <a:gd name="connsiteY2" fmla="*/ 0 h 346015"/>
                <a:gd name="connsiteX3" fmla="*/ 808550 w 814626"/>
                <a:gd name="connsiteY3" fmla="*/ 27706 h 346015"/>
                <a:gd name="connsiteX4" fmla="*/ 814626 w 814626"/>
                <a:gd name="connsiteY4" fmla="*/ 288346 h 346015"/>
                <a:gd name="connsiteX5" fmla="*/ 814626 w 814626"/>
                <a:gd name="connsiteY5" fmla="*/ 303640 h 346015"/>
                <a:gd name="connsiteX6" fmla="*/ 786920 w 814626"/>
                <a:gd name="connsiteY6" fmla="*/ 339939 h 346015"/>
                <a:gd name="connsiteX7" fmla="*/ 57669 w 814626"/>
                <a:gd name="connsiteY7" fmla="*/ 346015 h 346015"/>
                <a:gd name="connsiteX8" fmla="*/ 42374 w 814626"/>
                <a:gd name="connsiteY8" fmla="*/ 346015 h 346015"/>
                <a:gd name="connsiteX9" fmla="*/ 6076 w 814626"/>
                <a:gd name="connsiteY9" fmla="*/ 318309 h 346015"/>
                <a:gd name="connsiteX10" fmla="*/ 0 w 814626"/>
                <a:gd name="connsiteY10" fmla="*/ 57669 h 346015"/>
                <a:gd name="connsiteX11" fmla="*/ 0 w 814626"/>
                <a:gd name="connsiteY11" fmla="*/ 25819 h 3460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4626" h="346015">
                  <a:moveTo>
                    <a:pt x="57669" y="0"/>
                  </a:moveTo>
                  <a:lnTo>
                    <a:pt x="756956" y="0"/>
                  </a:lnTo>
                  <a:cubicBezTo>
                    <a:pt x="772251" y="0"/>
                    <a:pt x="786920" y="6076"/>
                    <a:pt x="797735" y="16891"/>
                  </a:cubicBezTo>
                  <a:cubicBezTo>
                    <a:pt x="808550" y="27706"/>
                    <a:pt x="814626" y="42374"/>
                    <a:pt x="814626" y="57669"/>
                  </a:cubicBezTo>
                  <a:lnTo>
                    <a:pt x="814626" y="288346"/>
                  </a:lnTo>
                  <a:cubicBezTo>
                    <a:pt x="814626" y="303640"/>
                    <a:pt x="808550" y="318309"/>
                    <a:pt x="797735" y="329124"/>
                  </a:cubicBezTo>
                  <a:cubicBezTo>
                    <a:pt x="786920" y="339939"/>
                    <a:pt x="772251" y="346015"/>
                    <a:pt x="756956" y="346015"/>
                  </a:cubicBezTo>
                  <a:lnTo>
                    <a:pt x="57669" y="346015"/>
                  </a:lnTo>
                  <a:cubicBezTo>
                    <a:pt x="42374" y="346015"/>
                    <a:pt x="27706" y="339939"/>
                    <a:pt x="16891" y="329124"/>
                  </a:cubicBezTo>
                  <a:cubicBezTo>
                    <a:pt x="6076" y="318309"/>
                    <a:pt x="0" y="303640"/>
                    <a:pt x="0" y="288346"/>
                  </a:cubicBezTo>
                  <a:lnTo>
                    <a:pt x="0" y="57669"/>
                  </a:lnTo>
                  <a:cubicBezTo>
                    <a:pt x="0" y="25819"/>
                    <a:pt x="25819" y="0"/>
                    <a:pt x="57669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老大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0" name="组合2" title=""/>
          <p:cNvGrpSpPr/>
          <p:nvPr/>
        </p:nvGrpSpPr>
        <p:grpSpPr>
          <a:xfrm>
            <a:off x="9151449" y="950252"/>
            <a:ext cx="2054600" cy="2054600"/>
            <a:chExt cx="2054600" cy="2054600"/>
          </a:xfrm>
        </p:grpSpPr>
        <p:pic>
          <p:nvPicPr>
            <p:cNvPr id="11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2054600" cy="2054600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2" name="形状6"/>
            <p:cNvSpPr txBox="1"/>
            <p:nvPr/>
          </p:nvSpPr>
          <p:spPr>
            <a:xfrm>
              <a:off x="621763" y="1620409"/>
              <a:ext cx="814626" cy="346015"/>
            </a:xfrm>
            <a:custGeom>
              <a:gdLst>
                <a:gd name="connsiteX0" fmla="*/ 57669 w 814626"/>
                <a:gd name="connsiteY0" fmla="*/ 0 h 346015"/>
                <a:gd name="connsiteX1" fmla="*/ 756956 w 814626"/>
                <a:gd name="connsiteY1" fmla="*/ 0 h 346015"/>
                <a:gd name="connsiteX2" fmla="*/ 772251 w 814626"/>
                <a:gd name="connsiteY2" fmla="*/ 0 h 346015"/>
                <a:gd name="connsiteX3" fmla="*/ 808550 w 814626"/>
                <a:gd name="connsiteY3" fmla="*/ 27706 h 346015"/>
                <a:gd name="connsiteX4" fmla="*/ 814626 w 814626"/>
                <a:gd name="connsiteY4" fmla="*/ 288346 h 346015"/>
                <a:gd name="connsiteX5" fmla="*/ 814626 w 814626"/>
                <a:gd name="connsiteY5" fmla="*/ 303640 h 346015"/>
                <a:gd name="connsiteX6" fmla="*/ 786920 w 814626"/>
                <a:gd name="connsiteY6" fmla="*/ 339939 h 346015"/>
                <a:gd name="connsiteX7" fmla="*/ 57669 w 814626"/>
                <a:gd name="connsiteY7" fmla="*/ 346015 h 346015"/>
                <a:gd name="connsiteX8" fmla="*/ 42374 w 814626"/>
                <a:gd name="connsiteY8" fmla="*/ 346015 h 346015"/>
                <a:gd name="connsiteX9" fmla="*/ 6076 w 814626"/>
                <a:gd name="connsiteY9" fmla="*/ 318309 h 346015"/>
                <a:gd name="connsiteX10" fmla="*/ 0 w 814626"/>
                <a:gd name="connsiteY10" fmla="*/ 57669 h 346015"/>
                <a:gd name="connsiteX11" fmla="*/ 0 w 814626"/>
                <a:gd name="connsiteY11" fmla="*/ 25819 h 3460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4626" h="346015">
                  <a:moveTo>
                    <a:pt x="57669" y="0"/>
                  </a:moveTo>
                  <a:lnTo>
                    <a:pt x="756956" y="0"/>
                  </a:lnTo>
                  <a:cubicBezTo>
                    <a:pt x="772251" y="0"/>
                    <a:pt x="786920" y="6076"/>
                    <a:pt x="797735" y="16891"/>
                  </a:cubicBezTo>
                  <a:cubicBezTo>
                    <a:pt x="808550" y="27706"/>
                    <a:pt x="814626" y="42374"/>
                    <a:pt x="814626" y="57669"/>
                  </a:cubicBezTo>
                  <a:lnTo>
                    <a:pt x="814626" y="288346"/>
                  </a:lnTo>
                  <a:cubicBezTo>
                    <a:pt x="814626" y="303640"/>
                    <a:pt x="808550" y="318309"/>
                    <a:pt x="797735" y="329124"/>
                  </a:cubicBezTo>
                  <a:cubicBezTo>
                    <a:pt x="786920" y="339939"/>
                    <a:pt x="772251" y="346015"/>
                    <a:pt x="756956" y="346015"/>
                  </a:cubicBezTo>
                  <a:lnTo>
                    <a:pt x="57669" y="346015"/>
                  </a:lnTo>
                  <a:cubicBezTo>
                    <a:pt x="42374" y="346015"/>
                    <a:pt x="27706" y="339939"/>
                    <a:pt x="16891" y="329124"/>
                  </a:cubicBezTo>
                  <a:cubicBezTo>
                    <a:pt x="6076" y="318309"/>
                    <a:pt x="0" y="303640"/>
                    <a:pt x="0" y="288346"/>
                  </a:cubicBezTo>
                  <a:lnTo>
                    <a:pt x="0" y="57669"/>
                  </a:lnTo>
                  <a:cubicBezTo>
                    <a:pt x="0" y="25819"/>
                    <a:pt x="25819" y="0"/>
                    <a:pt x="57669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老二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3" name="组合3" title=""/>
          <p:cNvGrpSpPr/>
          <p:nvPr/>
        </p:nvGrpSpPr>
        <p:grpSpPr>
          <a:xfrm>
            <a:off x="5064404" y="950185"/>
            <a:ext cx="2054600" cy="2054600"/>
            <a:chExt cx="2054600" cy="2054600"/>
          </a:xfrm>
        </p:grpSpPr>
        <p:pic>
          <p:nvPicPr>
            <p:cNvPr id="14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2054600" cy="2054600"/>
            </a:xfrm>
            <a:prstGeom prst="ellipse">
              <a:avLst/>
            </a:prstGeom>
            <a:ln w="95250">
              <a:solidFill>
                <a:srgbClr val="FFFFFF">
                  <a:alpha val="100000"/>
                </a:srgbClr>
              </a:solidFill>
            </a:ln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sp>
          <p:nvSpPr>
            <p:cNvPr id="15" name="形状7"/>
            <p:cNvSpPr txBox="1"/>
            <p:nvPr/>
          </p:nvSpPr>
          <p:spPr>
            <a:xfrm>
              <a:off x="622207" y="1627632"/>
              <a:ext cx="814626" cy="346015"/>
            </a:xfrm>
            <a:custGeom>
              <a:gdLst>
                <a:gd name="connsiteX0" fmla="*/ 57669 w 814626"/>
                <a:gd name="connsiteY0" fmla="*/ 0 h 346015"/>
                <a:gd name="connsiteX1" fmla="*/ 756956 w 814626"/>
                <a:gd name="connsiteY1" fmla="*/ 0 h 346015"/>
                <a:gd name="connsiteX2" fmla="*/ 772251 w 814626"/>
                <a:gd name="connsiteY2" fmla="*/ 0 h 346015"/>
                <a:gd name="connsiteX3" fmla="*/ 808550 w 814626"/>
                <a:gd name="connsiteY3" fmla="*/ 27706 h 346015"/>
                <a:gd name="connsiteX4" fmla="*/ 814626 w 814626"/>
                <a:gd name="connsiteY4" fmla="*/ 288346 h 346015"/>
                <a:gd name="connsiteX5" fmla="*/ 814626 w 814626"/>
                <a:gd name="connsiteY5" fmla="*/ 303640 h 346015"/>
                <a:gd name="connsiteX6" fmla="*/ 786920 w 814626"/>
                <a:gd name="connsiteY6" fmla="*/ 339939 h 346015"/>
                <a:gd name="connsiteX7" fmla="*/ 57669 w 814626"/>
                <a:gd name="connsiteY7" fmla="*/ 346015 h 346015"/>
                <a:gd name="connsiteX8" fmla="*/ 42374 w 814626"/>
                <a:gd name="connsiteY8" fmla="*/ 346015 h 346015"/>
                <a:gd name="connsiteX9" fmla="*/ 6076 w 814626"/>
                <a:gd name="connsiteY9" fmla="*/ 318309 h 346015"/>
                <a:gd name="connsiteX10" fmla="*/ 0 w 814626"/>
                <a:gd name="connsiteY10" fmla="*/ 57669 h 346015"/>
                <a:gd name="connsiteX11" fmla="*/ 0 w 814626"/>
                <a:gd name="connsiteY11" fmla="*/ 25819 h 34601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14626" h="346015">
                  <a:moveTo>
                    <a:pt x="57669" y="0"/>
                  </a:moveTo>
                  <a:lnTo>
                    <a:pt x="756956" y="0"/>
                  </a:lnTo>
                  <a:cubicBezTo>
                    <a:pt x="772251" y="0"/>
                    <a:pt x="786920" y="6076"/>
                    <a:pt x="797735" y="16891"/>
                  </a:cubicBezTo>
                  <a:cubicBezTo>
                    <a:pt x="808550" y="27706"/>
                    <a:pt x="814626" y="42374"/>
                    <a:pt x="814626" y="57669"/>
                  </a:cubicBezTo>
                  <a:lnTo>
                    <a:pt x="814626" y="288346"/>
                  </a:lnTo>
                  <a:cubicBezTo>
                    <a:pt x="814626" y="303640"/>
                    <a:pt x="808550" y="318309"/>
                    <a:pt x="797735" y="329124"/>
                  </a:cubicBezTo>
                  <a:cubicBezTo>
                    <a:pt x="786920" y="339939"/>
                    <a:pt x="772251" y="346015"/>
                    <a:pt x="756956" y="346015"/>
                  </a:cubicBezTo>
                  <a:lnTo>
                    <a:pt x="57669" y="346015"/>
                  </a:lnTo>
                  <a:cubicBezTo>
                    <a:pt x="42374" y="346015"/>
                    <a:pt x="27706" y="339939"/>
                    <a:pt x="16891" y="329124"/>
                  </a:cubicBezTo>
                  <a:cubicBezTo>
                    <a:pt x="6076" y="318309"/>
                    <a:pt x="0" y="303640"/>
                    <a:pt x="0" y="288346"/>
                  </a:cubicBezTo>
                  <a:lnTo>
                    <a:pt x="0" y="57669"/>
                  </a:lnTo>
                  <a:cubicBezTo>
                    <a:pt x="0" y="25819"/>
                    <a:pt x="25819" y="0"/>
                    <a:pt x="57669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老三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6" name="组合4" title=""/>
          <p:cNvGrpSpPr/>
          <p:nvPr/>
        </p:nvGrpSpPr>
        <p:grpSpPr>
          <a:xfrm>
            <a:off x="1038797" y="3929320"/>
            <a:ext cx="1939938" cy="2700905"/>
            <a:chExt cx="1939938" cy="2700905"/>
          </a:xfrm>
        </p:grpSpPr>
        <p:pic>
          <p:nvPicPr>
            <p:cNvPr id="17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1939938" cy="2374592"/>
            </a:xfrm>
            <a:prstGeom prst="rect">
              <a:avLst/>
            </a:prstGeom>
          </p:spPr>
        </p:pic>
        <p:sp>
          <p:nvSpPr>
            <p:cNvPr id="18" name="形状8"/>
            <p:cNvSpPr txBox="1"/>
            <p:nvPr/>
          </p:nvSpPr>
          <p:spPr>
            <a:xfrm>
              <a:off x="360092" y="2260593"/>
              <a:ext cx="1189911" cy="440312"/>
            </a:xfrm>
            <a:custGeom>
              <a:gdLst>
                <a:gd name="connsiteX0" fmla="*/ 73385 w 1189911"/>
                <a:gd name="connsiteY0" fmla="*/ 0 h 440312"/>
                <a:gd name="connsiteX1" fmla="*/ 1116525 w 1189911"/>
                <a:gd name="connsiteY1" fmla="*/ 0 h 440312"/>
                <a:gd name="connsiteX2" fmla="*/ 1135988 w 1189911"/>
                <a:gd name="connsiteY2" fmla="*/ 0 h 440312"/>
                <a:gd name="connsiteX3" fmla="*/ 1182179 w 1189911"/>
                <a:gd name="connsiteY3" fmla="*/ 35256 h 440312"/>
                <a:gd name="connsiteX4" fmla="*/ 1189911 w 1189911"/>
                <a:gd name="connsiteY4" fmla="*/ 366927 h 440312"/>
                <a:gd name="connsiteX5" fmla="*/ 1189911 w 1189911"/>
                <a:gd name="connsiteY5" fmla="*/ 386390 h 440312"/>
                <a:gd name="connsiteX6" fmla="*/ 1154654 w 1189911"/>
                <a:gd name="connsiteY6" fmla="*/ 432581 h 440312"/>
                <a:gd name="connsiteX7" fmla="*/ 73385 w 1189911"/>
                <a:gd name="connsiteY7" fmla="*/ 440312 h 440312"/>
                <a:gd name="connsiteX8" fmla="*/ 53922 w 1189911"/>
                <a:gd name="connsiteY8" fmla="*/ 440312 h 440312"/>
                <a:gd name="connsiteX9" fmla="*/ 7732 w 1189911"/>
                <a:gd name="connsiteY9" fmla="*/ 405056 h 440312"/>
                <a:gd name="connsiteX10" fmla="*/ 0 w 1189911"/>
                <a:gd name="connsiteY10" fmla="*/ 73385 h 440312"/>
                <a:gd name="connsiteX11" fmla="*/ 0 w 1189911"/>
                <a:gd name="connsiteY11" fmla="*/ 32856 h 4403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9911" h="440312">
                  <a:moveTo>
                    <a:pt x="73385" y="0"/>
                  </a:moveTo>
                  <a:lnTo>
                    <a:pt x="1116525" y="0"/>
                  </a:lnTo>
                  <a:cubicBezTo>
                    <a:pt x="1135988" y="0"/>
                    <a:pt x="1154654" y="7732"/>
                    <a:pt x="1168417" y="21494"/>
                  </a:cubicBezTo>
                  <a:cubicBezTo>
                    <a:pt x="1182179" y="35256"/>
                    <a:pt x="1189911" y="53922"/>
                    <a:pt x="1189911" y="73385"/>
                  </a:cubicBezTo>
                  <a:lnTo>
                    <a:pt x="1189911" y="366927"/>
                  </a:lnTo>
                  <a:cubicBezTo>
                    <a:pt x="1189911" y="386390"/>
                    <a:pt x="1182179" y="405056"/>
                    <a:pt x="1168417" y="418818"/>
                  </a:cubicBezTo>
                  <a:cubicBezTo>
                    <a:pt x="1154654" y="432581"/>
                    <a:pt x="1135988" y="440312"/>
                    <a:pt x="1116525" y="440312"/>
                  </a:cubicBezTo>
                  <a:lnTo>
                    <a:pt x="73385" y="440312"/>
                  </a:lnTo>
                  <a:cubicBezTo>
                    <a:pt x="53922" y="440312"/>
                    <a:pt x="35256" y="432580"/>
                    <a:pt x="21494" y="418818"/>
                  </a:cubicBezTo>
                  <a:cubicBezTo>
                    <a:pt x="7732" y="405056"/>
                    <a:pt x="0" y="386390"/>
                    <a:pt x="0" y="366927"/>
                  </a:cubicBezTo>
                  <a:lnTo>
                    <a:pt x="0" y="73385"/>
                  </a:lnTo>
                  <a:cubicBezTo>
                    <a:pt x="0" y="32856"/>
                    <a:pt x="32856" y="0"/>
                    <a:pt x="73385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电压表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19" name="组合5" title=""/>
          <p:cNvGrpSpPr/>
          <p:nvPr/>
        </p:nvGrpSpPr>
        <p:grpSpPr>
          <a:xfrm>
            <a:off x="5124269" y="3946602"/>
            <a:ext cx="1939928" cy="2683631"/>
            <a:chExt cx="1939928" cy="2683631"/>
          </a:xfrm>
        </p:grpSpPr>
        <p:pic>
          <p:nvPicPr>
            <p:cNvPr id="20" name="图片5"/>
            <p:cNvPicPr>
              <a:picLocks noChangeAspect="1"/>
            </p:cNvPicPr>
            <p:nvPr/>
          </p:nvPicPr>
          <p:blipFill>
            <a:blip r:embed="rId6"/>
            <a:srcRect t="1246"/>
            <a:stretch>
              <a:fillRect/>
            </a:stretch>
          </p:blipFill>
          <p:spPr>
            <a:xfrm>
              <a:off x="0" y="0"/>
              <a:ext cx="1939928" cy="2339701"/>
            </a:xfrm>
            <a:prstGeom prst="rect">
              <a:avLst/>
            </a:prstGeom>
          </p:spPr>
        </p:pic>
        <p:sp>
          <p:nvSpPr>
            <p:cNvPr id="21" name="形状9"/>
            <p:cNvSpPr txBox="1"/>
            <p:nvPr/>
          </p:nvSpPr>
          <p:spPr>
            <a:xfrm>
              <a:off x="374923" y="2243319"/>
              <a:ext cx="1189911" cy="440312"/>
            </a:xfrm>
            <a:custGeom>
              <a:gdLst>
                <a:gd name="connsiteX0" fmla="*/ 73385 w 1189911"/>
                <a:gd name="connsiteY0" fmla="*/ 0 h 440312"/>
                <a:gd name="connsiteX1" fmla="*/ 1116525 w 1189911"/>
                <a:gd name="connsiteY1" fmla="*/ 0 h 440312"/>
                <a:gd name="connsiteX2" fmla="*/ 1135988 w 1189911"/>
                <a:gd name="connsiteY2" fmla="*/ 0 h 440312"/>
                <a:gd name="connsiteX3" fmla="*/ 1182179 w 1189911"/>
                <a:gd name="connsiteY3" fmla="*/ 35256 h 440312"/>
                <a:gd name="connsiteX4" fmla="*/ 1189911 w 1189911"/>
                <a:gd name="connsiteY4" fmla="*/ 366927 h 440312"/>
                <a:gd name="connsiteX5" fmla="*/ 1189911 w 1189911"/>
                <a:gd name="connsiteY5" fmla="*/ 386390 h 440312"/>
                <a:gd name="connsiteX6" fmla="*/ 1154654 w 1189911"/>
                <a:gd name="connsiteY6" fmla="*/ 432581 h 440312"/>
                <a:gd name="connsiteX7" fmla="*/ 73385 w 1189911"/>
                <a:gd name="connsiteY7" fmla="*/ 440312 h 440312"/>
                <a:gd name="connsiteX8" fmla="*/ 53922 w 1189911"/>
                <a:gd name="connsiteY8" fmla="*/ 440312 h 440312"/>
                <a:gd name="connsiteX9" fmla="*/ 7732 w 1189911"/>
                <a:gd name="connsiteY9" fmla="*/ 405056 h 440312"/>
                <a:gd name="connsiteX10" fmla="*/ 0 w 1189911"/>
                <a:gd name="connsiteY10" fmla="*/ 73385 h 440312"/>
                <a:gd name="connsiteX11" fmla="*/ 0 w 1189911"/>
                <a:gd name="connsiteY11" fmla="*/ 32856 h 4403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9911" h="440312">
                  <a:moveTo>
                    <a:pt x="73385" y="0"/>
                  </a:moveTo>
                  <a:lnTo>
                    <a:pt x="1116525" y="0"/>
                  </a:lnTo>
                  <a:cubicBezTo>
                    <a:pt x="1135988" y="0"/>
                    <a:pt x="1154654" y="7732"/>
                    <a:pt x="1168417" y="21494"/>
                  </a:cubicBezTo>
                  <a:cubicBezTo>
                    <a:pt x="1182179" y="35256"/>
                    <a:pt x="1189911" y="53922"/>
                    <a:pt x="1189911" y="73385"/>
                  </a:cubicBezTo>
                  <a:lnTo>
                    <a:pt x="1189911" y="366927"/>
                  </a:lnTo>
                  <a:cubicBezTo>
                    <a:pt x="1189911" y="386390"/>
                    <a:pt x="1182179" y="405056"/>
                    <a:pt x="1168417" y="418818"/>
                  </a:cubicBezTo>
                  <a:cubicBezTo>
                    <a:pt x="1154654" y="432581"/>
                    <a:pt x="1135988" y="440312"/>
                    <a:pt x="1116525" y="440312"/>
                  </a:cubicBezTo>
                  <a:lnTo>
                    <a:pt x="73385" y="440312"/>
                  </a:lnTo>
                  <a:cubicBezTo>
                    <a:pt x="53922" y="440312"/>
                    <a:pt x="35256" y="432580"/>
                    <a:pt x="21494" y="418818"/>
                  </a:cubicBezTo>
                  <a:cubicBezTo>
                    <a:pt x="7732" y="405056"/>
                    <a:pt x="0" y="386390"/>
                    <a:pt x="0" y="366927"/>
                  </a:cubicBezTo>
                  <a:lnTo>
                    <a:pt x="0" y="73385"/>
                  </a:lnTo>
                  <a:cubicBezTo>
                    <a:pt x="0" y="32856"/>
                    <a:pt x="32856" y="0"/>
                    <a:pt x="73385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电流表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2" name="组合6" title=""/>
          <p:cNvGrpSpPr/>
          <p:nvPr/>
        </p:nvGrpSpPr>
        <p:grpSpPr>
          <a:xfrm>
            <a:off x="9394603" y="3940859"/>
            <a:ext cx="1572082" cy="2689379"/>
            <a:chExt cx="1572082" cy="2689379"/>
          </a:xfrm>
        </p:grpSpPr>
        <p:pic>
          <p:nvPicPr>
            <p:cNvPr id="23" name="图片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0" y="0"/>
              <a:ext cx="1572082" cy="2249434"/>
            </a:xfrm>
            <a:prstGeom prst="rect">
              <a:avLst/>
            </a:prstGeom>
          </p:spPr>
        </p:pic>
        <p:sp>
          <p:nvSpPr>
            <p:cNvPr id="24" name="形状10"/>
            <p:cNvSpPr txBox="1"/>
            <p:nvPr/>
          </p:nvSpPr>
          <p:spPr>
            <a:xfrm>
              <a:off x="190614" y="2249067"/>
              <a:ext cx="1189911" cy="440312"/>
            </a:xfrm>
            <a:custGeom>
              <a:gdLst>
                <a:gd name="connsiteX0" fmla="*/ 73385 w 1189911"/>
                <a:gd name="connsiteY0" fmla="*/ 0 h 440312"/>
                <a:gd name="connsiteX1" fmla="*/ 1116525 w 1189911"/>
                <a:gd name="connsiteY1" fmla="*/ 0 h 440312"/>
                <a:gd name="connsiteX2" fmla="*/ 1135988 w 1189911"/>
                <a:gd name="connsiteY2" fmla="*/ 0 h 440312"/>
                <a:gd name="connsiteX3" fmla="*/ 1182179 w 1189911"/>
                <a:gd name="connsiteY3" fmla="*/ 35256 h 440312"/>
                <a:gd name="connsiteX4" fmla="*/ 1189911 w 1189911"/>
                <a:gd name="connsiteY4" fmla="*/ 366927 h 440312"/>
                <a:gd name="connsiteX5" fmla="*/ 1189911 w 1189911"/>
                <a:gd name="connsiteY5" fmla="*/ 386390 h 440312"/>
                <a:gd name="connsiteX6" fmla="*/ 1154654 w 1189911"/>
                <a:gd name="connsiteY6" fmla="*/ 432581 h 440312"/>
                <a:gd name="connsiteX7" fmla="*/ 73385 w 1189911"/>
                <a:gd name="connsiteY7" fmla="*/ 440312 h 440312"/>
                <a:gd name="connsiteX8" fmla="*/ 53922 w 1189911"/>
                <a:gd name="connsiteY8" fmla="*/ 440312 h 440312"/>
                <a:gd name="connsiteX9" fmla="*/ 7732 w 1189911"/>
                <a:gd name="connsiteY9" fmla="*/ 405056 h 440312"/>
                <a:gd name="connsiteX10" fmla="*/ 0 w 1189911"/>
                <a:gd name="connsiteY10" fmla="*/ 73385 h 440312"/>
                <a:gd name="connsiteX11" fmla="*/ 0 w 1189911"/>
                <a:gd name="connsiteY11" fmla="*/ 32856 h 44031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89911" h="440312">
                  <a:moveTo>
                    <a:pt x="73385" y="0"/>
                  </a:moveTo>
                  <a:lnTo>
                    <a:pt x="1116525" y="0"/>
                  </a:lnTo>
                  <a:cubicBezTo>
                    <a:pt x="1135988" y="0"/>
                    <a:pt x="1154654" y="7732"/>
                    <a:pt x="1168417" y="21494"/>
                  </a:cubicBezTo>
                  <a:cubicBezTo>
                    <a:pt x="1182179" y="35256"/>
                    <a:pt x="1189911" y="53922"/>
                    <a:pt x="1189911" y="73385"/>
                  </a:cubicBezTo>
                  <a:lnTo>
                    <a:pt x="1189911" y="366927"/>
                  </a:lnTo>
                  <a:cubicBezTo>
                    <a:pt x="1189911" y="386390"/>
                    <a:pt x="1182179" y="405056"/>
                    <a:pt x="1168417" y="418818"/>
                  </a:cubicBezTo>
                  <a:cubicBezTo>
                    <a:pt x="1154654" y="432581"/>
                    <a:pt x="1135988" y="440312"/>
                    <a:pt x="1116525" y="440312"/>
                  </a:cubicBezTo>
                  <a:lnTo>
                    <a:pt x="73385" y="440312"/>
                  </a:lnTo>
                  <a:cubicBezTo>
                    <a:pt x="53922" y="440312"/>
                    <a:pt x="35256" y="432580"/>
                    <a:pt x="21494" y="418818"/>
                  </a:cubicBezTo>
                  <a:cubicBezTo>
                    <a:pt x="7732" y="405056"/>
                    <a:pt x="0" y="386390"/>
                    <a:pt x="0" y="366927"/>
                  </a:cubicBezTo>
                  <a:lnTo>
                    <a:pt x="0" y="73385"/>
                  </a:lnTo>
                  <a:cubicBezTo>
                    <a:pt x="0" y="32856"/>
                    <a:pt x="32856" y="0"/>
                    <a:pt x="73385" y="0"/>
                  </a:cubicBezTo>
                  <a:close/>
                </a:path>
              </a:pathLst>
            </a:custGeom>
            <a:solidFill>
              <a:srgbClr val="000000">
                <a:alpha val="31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26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？？表</a:t>
              </a:r>
              <a:endParaRPr lang="zh-CN" altLang="en-US" sz="26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13" grpId="0" animBg="1"/>
      <p:bldP spid="4" grpId="0" animBg="1"/>
      <p:bldP spid="16" grpId="0" animBg="1"/>
      <p:bldP spid="5" grpId="0" animBg="1"/>
      <p:bldP spid="19" grpId="0" animBg="1"/>
      <p:bldP spid="6" grpId="0" animBg="1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39861" y="2998108"/>
            <a:ext cx="7736776" cy="902938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1.检查器材，观察电流表、电压表的______和_________。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3" name="文本2" title=""/>
          <p:cNvSpPr txBox="1"/>
          <p:nvPr/>
        </p:nvSpPr>
        <p:spPr>
          <a:xfrm>
            <a:off x="645185" y="3436772"/>
            <a:ext cx="4386529" cy="572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2.设计并画出实验_________。 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3" title=""/>
          <p:cNvSpPr txBox="1"/>
          <p:nvPr/>
        </p:nvSpPr>
        <p:spPr>
          <a:xfrm>
            <a:off x="645214" y="3881780"/>
            <a:ext cx="808021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3.正确连接电路，移动滑动变阻器的滑片到阻值______处，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试触开关，检查电路是否正确。 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4" title=""/>
          <p:cNvSpPr txBox="1"/>
          <p:nvPr/>
        </p:nvSpPr>
        <p:spPr>
          <a:xfrm>
            <a:off x="639880" y="4741126"/>
            <a:ext cx="8183718" cy="97493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4.闭合开关，移动滑动变阻器的______，让电流表、电压表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有适当的示数，记录此时的电流、电压值。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5" title=""/>
          <p:cNvSpPr txBox="1"/>
          <p:nvPr/>
        </p:nvSpPr>
        <p:spPr>
          <a:xfrm>
            <a:off x="639366" y="5587910"/>
            <a:ext cx="8476136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5.移动滑动变阻器的滑片，测出第二、三组电流值和电压值。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6" title=""/>
          <p:cNvSpPr txBox="1"/>
          <p:nvPr/>
        </p:nvSpPr>
        <p:spPr>
          <a:xfrm>
            <a:off x="645233" y="6050886"/>
            <a:ext cx="1966627" cy="572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6.整理器材。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9" name="组合1" title=""/>
          <p:cNvGrpSpPr/>
          <p:nvPr/>
        </p:nvGrpSpPr>
        <p:grpSpPr>
          <a:xfrm>
            <a:off x="416719" y="284975"/>
            <a:ext cx="4057240" cy="835006"/>
            <a:chExt cx="4057240" cy="835006"/>
          </a:xfrm>
        </p:grpSpPr>
        <p:sp>
          <p:nvSpPr>
            <p:cNvPr id="10" name="形状2"/>
            <p:cNvSpPr txBox="1"/>
            <p:nvPr/>
          </p:nvSpPr>
          <p:spPr>
            <a:xfrm>
              <a:off x="559908" y="0"/>
              <a:ext cx="3469481" cy="760847"/>
            </a:xfrm>
            <a:custGeom>
              <a:gdLst>
                <a:gd name="connsiteX0" fmla="*/ 0 w 3469481"/>
                <a:gd name="connsiteY0" fmla="*/ 760847 h 760847"/>
                <a:gd name="connsiteX1" fmla="*/ 3469481 w 3469481"/>
                <a:gd name="connsiteY1" fmla="*/ 760847 h 760847"/>
                <a:gd name="connsiteX2" fmla="*/ 0 w 3469481"/>
                <a:gd name="connsiteY2" fmla="*/ 760847 h 760847"/>
                <a:gd name="connsiteX0-1" fmla="*/ 0 w 3469481"/>
                <a:gd name="connsiteY0-2" fmla="*/ 0 h 760847"/>
                <a:gd name="connsiteX1-3" fmla="*/ 1259 w 3469481"/>
                <a:gd name="connsiteY1-4" fmla="*/ 0 h 760847"/>
                <a:gd name="connsiteX2-5" fmla="*/ 0 w 346948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69481" h="760847">
                  <a:moveTo>
                    <a:pt x="0" y="760847"/>
                  </a:moveTo>
                  <a:lnTo>
                    <a:pt x="3469481" y="760847"/>
                  </a:lnTo>
                  <a:lnTo>
                    <a:pt x="0" y="760847"/>
                  </a:lnTo>
                  <a:close/>
                </a:path>
                <a:path w="3469481" h="760847">
                  <a:moveTo>
                    <a:pt x="0" y="0"/>
                  </a:moveTo>
                  <a:lnTo>
                    <a:pt x="125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2" name="形状4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3" name="形状5"/>
            <p:cNvSpPr txBox="1"/>
            <p:nvPr/>
          </p:nvSpPr>
          <p:spPr>
            <a:xfrm>
              <a:off x="557374" y="273901"/>
              <a:ext cx="34998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测量定值电阻的阻值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5" name="文本7" title=""/>
          <p:cNvSpPr txBox="1"/>
          <p:nvPr/>
        </p:nvSpPr>
        <p:spPr>
          <a:xfrm>
            <a:off x="410013" y="1124626"/>
            <a:ext cx="27137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一、实验目的：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8" title=""/>
          <p:cNvSpPr txBox="1"/>
          <p:nvPr/>
        </p:nvSpPr>
        <p:spPr>
          <a:xfrm>
            <a:off x="2740133" y="1142371"/>
            <a:ext cx="58379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用电压表和电流表测出定值电阻的阻值。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9" title=""/>
          <p:cNvSpPr txBox="1"/>
          <p:nvPr/>
        </p:nvSpPr>
        <p:spPr>
          <a:xfrm>
            <a:off x="409604" y="1596161"/>
            <a:ext cx="4225414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二、实验原理：_________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416833" y="2532404"/>
            <a:ext cx="338054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四、实验操作要求：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416728" y="2066811"/>
            <a:ext cx="2394709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三、实验器材：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2747039" y="2067211"/>
            <a:ext cx="915460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电压表，电流表，待测电阻，开关，导线，干电池，滑动变阻器。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1" name="公式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1523" y="1521971"/>
            <a:ext cx="814778" cy="741445"/>
          </a:xfrm>
          <a:prstGeom prst="rect">
            <a:avLst/>
          </a:prstGeom>
        </p:spPr>
      </p:pic>
      <p:sp>
        <p:nvSpPr>
          <p:cNvPr id="22" name="文本13" title=""/>
          <p:cNvSpPr txBox="1"/>
          <p:nvPr/>
        </p:nvSpPr>
        <p:spPr>
          <a:xfrm>
            <a:off x="5572125" y="2998394"/>
            <a:ext cx="800100" cy="572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量程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14" title=""/>
          <p:cNvSpPr txBox="1"/>
          <p:nvPr/>
        </p:nvSpPr>
        <p:spPr>
          <a:xfrm>
            <a:off x="6708772" y="2997994"/>
            <a:ext cx="1104900" cy="572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分度值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15" title=""/>
          <p:cNvSpPr txBox="1"/>
          <p:nvPr/>
        </p:nvSpPr>
        <p:spPr>
          <a:xfrm>
            <a:off x="3123600" y="3437134"/>
            <a:ext cx="1104900" cy="572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电路图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16" title=""/>
          <p:cNvSpPr txBox="1"/>
          <p:nvPr/>
        </p:nvSpPr>
        <p:spPr>
          <a:xfrm>
            <a:off x="7083428" y="3881638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17" title=""/>
          <p:cNvSpPr txBox="1"/>
          <p:nvPr/>
        </p:nvSpPr>
        <p:spPr>
          <a:xfrm>
            <a:off x="5030991" y="4741069"/>
            <a:ext cx="800100" cy="57265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滑片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21" grpId="0" animBg="1"/>
      <p:bldP spid="19" grpId="0" animBg="1"/>
      <p:bldP spid="20" grpId="0" animBg="1"/>
      <p:bldP spid="18" grpId="0" animBg="1"/>
      <p:bldP spid="2" grpId="0" animBg="1"/>
      <p:bldP spid="22" grpId="0" animBg="1"/>
      <p:bldP spid="23" grpId="0" animBg="1"/>
      <p:bldP spid="3" grpId="0" animBg="1"/>
      <p:bldP spid="24" grpId="0" animBg="1"/>
      <p:bldP spid="4" grpId="0" animBg="1"/>
      <p:bldP spid="25" grpId="0" animBg="1"/>
      <p:bldP spid="5" grpId="0" animBg="1"/>
      <p:bldP spid="26" grpId="0" animBg="1"/>
      <p:bldP spid="6" grpId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6298768" y="3179416"/>
            <a:ext cx="5619426" cy="3256751"/>
            <a:chExt cx="5619426" cy="3256751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95879" y="2414714"/>
              <a:ext cx="2137246" cy="842037"/>
            </a:xfrm>
            <a:prstGeom prst="rect">
              <a:avLst/>
            </a:prstGeom>
          </p:spPr>
        </p:pic>
        <p:pic>
          <p:nvPicPr>
            <p:cNvPr id="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364904" y="1457052"/>
              <a:ext cx="1162912" cy="810766"/>
            </a:xfrm>
            <a:prstGeom prst="rect">
              <a:avLst/>
            </a:prstGeom>
          </p:spPr>
        </p:pic>
        <p:pic>
          <p:nvPicPr>
            <p:cNvPr id="5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911052"/>
              <a:ext cx="898842" cy="1202199"/>
            </a:xfrm>
            <a:prstGeom prst="rect">
              <a:avLst/>
            </a:prstGeom>
          </p:spPr>
        </p:pic>
        <p:pic>
          <p:nvPicPr>
            <p:cNvPr id="6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649052" y="2345495"/>
              <a:ext cx="1353819" cy="863133"/>
            </a:xfrm>
            <a:prstGeom prst="rect">
              <a:avLst/>
            </a:prstGeom>
          </p:spPr>
        </p:pic>
        <p:pic>
          <p:nvPicPr>
            <p:cNvPr id="7" name="图片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6744" y="0"/>
              <a:ext cx="924192" cy="1202199"/>
            </a:xfrm>
            <a:prstGeom prst="rect">
              <a:avLst/>
            </a:prstGeom>
          </p:spPr>
        </p:pic>
        <p:pic>
          <p:nvPicPr>
            <p:cNvPr id="8" name="图片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132417" y="1147250"/>
              <a:ext cx="2487009" cy="1060923"/>
            </a:xfrm>
            <a:prstGeom prst="rect">
              <a:avLst/>
            </a:prstGeom>
          </p:spPr>
        </p:pic>
      </p:grpSp>
      <p:grpSp>
        <p:nvGrpSpPr>
          <p:cNvPr id="9" name="组合2" title=""/>
          <p:cNvGrpSpPr/>
          <p:nvPr/>
        </p:nvGrpSpPr>
        <p:grpSpPr>
          <a:xfrm>
            <a:off x="6485736" y="4089898"/>
            <a:ext cx="5264417" cy="2162291"/>
            <a:chExt cx="5264417" cy="2162291"/>
          </a:xfrm>
        </p:grpSpPr>
        <p:sp>
          <p:nvSpPr>
            <p:cNvPr id="10" name="形状2"/>
            <p:cNvSpPr txBox="1"/>
            <p:nvPr/>
          </p:nvSpPr>
          <p:spPr>
            <a:xfrm>
              <a:off x="2756160" y="2035669"/>
              <a:ext cx="989244" cy="126622"/>
            </a:xfrm>
            <a:custGeom>
              <a:gdLst>
                <a:gd name="connsiteX0" fmla="*/ 0 w 989244"/>
                <a:gd name="connsiteY0" fmla="*/ 0 h 126622"/>
                <a:gd name="connsiteX1" fmla="*/ 258494 w 989244"/>
                <a:gd name="connsiteY1" fmla="*/ 115998 h 126622"/>
                <a:gd name="connsiteX2" fmla="*/ 587796 w 989244"/>
                <a:gd name="connsiteY2" fmla="*/ 135601 h 12662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9244" h="126621" fill="none">
                  <a:moveTo>
                    <a:pt x="0" y="0"/>
                  </a:moveTo>
                  <a:quadBezTo>
                    <a:pt x="258494" y="115998"/>
                    <a:pt x="423145" y="125800"/>
                  </a:quadBezTo>
                  <a:quadBezTo>
                    <a:pt x="587796" y="135601"/>
                    <a:pt x="989244" y="28591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1" name="形状3"/>
            <p:cNvSpPr txBox="1"/>
            <p:nvPr/>
          </p:nvSpPr>
          <p:spPr>
            <a:xfrm>
              <a:off x="4477330" y="463171"/>
              <a:ext cx="787087" cy="1601088"/>
            </a:xfrm>
            <a:custGeom>
              <a:gdLst>
                <a:gd name="connsiteX0" fmla="*/ 0 w 787087"/>
                <a:gd name="connsiteY0" fmla="*/ 1601088 h 1601088"/>
                <a:gd name="connsiteX1" fmla="*/ 600077 w 787087"/>
                <a:gd name="connsiteY1" fmla="*/ 1378997 h 1601088"/>
                <a:gd name="connsiteX2" fmla="*/ 863777 w 787087"/>
                <a:gd name="connsiteY2" fmla="*/ 862527 h 160108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787087" h="1601088" fill="none">
                  <a:moveTo>
                    <a:pt x="0" y="1601088"/>
                  </a:moveTo>
                  <a:quadBezTo>
                    <a:pt x="600077" y="1378997"/>
                    <a:pt x="731927" y="1120762"/>
                  </a:quadBezTo>
                  <a:quadBezTo>
                    <a:pt x="863777" y="862527"/>
                    <a:pt x="680463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2" name="形状4"/>
            <p:cNvSpPr txBox="1"/>
            <p:nvPr/>
          </p:nvSpPr>
          <p:spPr>
            <a:xfrm>
              <a:off x="2121442" y="789107"/>
              <a:ext cx="1303744" cy="455063"/>
            </a:xfrm>
            <a:custGeom>
              <a:gdLst>
                <a:gd name="connsiteX0" fmla="*/ 1303744 w 1303744"/>
                <a:gd name="connsiteY0" fmla="*/ 0 h 455063"/>
                <a:gd name="connsiteX1" fmla="*/ 987678 w 1303744"/>
                <a:gd name="connsiteY1" fmla="*/ 380916 h 455063"/>
                <a:gd name="connsiteX2" fmla="*/ 556229 w 1303744"/>
                <a:gd name="connsiteY2" fmla="*/ 499682 h 455063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03744" h="455063" fill="none">
                  <a:moveTo>
                    <a:pt x="1303744" y="0"/>
                  </a:moveTo>
                  <a:quadBezTo>
                    <a:pt x="987678" y="380916"/>
                    <a:pt x="771953" y="440299"/>
                  </a:quadBezTo>
                  <a:quadBezTo>
                    <a:pt x="556229" y="499682"/>
                    <a:pt x="0" y="320218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3" name="形状5"/>
            <p:cNvSpPr txBox="1"/>
            <p:nvPr/>
          </p:nvSpPr>
          <p:spPr>
            <a:xfrm>
              <a:off x="263036" y="926343"/>
              <a:ext cx="1103608" cy="377170"/>
            </a:xfrm>
            <a:custGeom>
              <a:gdLst>
                <a:gd name="connsiteX0" fmla="*/ 1103608 w 1103608"/>
                <a:gd name="connsiteY0" fmla="*/ 188700 h 377170"/>
                <a:gd name="connsiteX1" fmla="*/ 640220 w 1103608"/>
                <a:gd name="connsiteY1" fmla="*/ 409335 h 377170"/>
                <a:gd name="connsiteX2" fmla="*/ 274688 w 1103608"/>
                <a:gd name="connsiteY2" fmla="*/ 334028 h 37717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03608" h="377170" fill="none">
                  <a:moveTo>
                    <a:pt x="1103608" y="188700"/>
                  </a:moveTo>
                  <a:quadBezTo>
                    <a:pt x="640220" y="409335"/>
                    <a:pt x="457454" y="371681"/>
                  </a:quadBezTo>
                  <a:quadBezTo>
                    <a:pt x="274688" y="334028"/>
                    <a:pt x="0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4" name="形状6"/>
            <p:cNvSpPr txBox="1"/>
            <p:nvPr/>
          </p:nvSpPr>
          <p:spPr>
            <a:xfrm>
              <a:off x="0" y="926343"/>
              <a:ext cx="989244" cy="1097889"/>
            </a:xfrm>
            <a:custGeom>
              <a:gdLst>
                <a:gd name="connsiteX0" fmla="*/ 0 w 989244"/>
                <a:gd name="connsiteY0" fmla="*/ 0 h 1097889"/>
                <a:gd name="connsiteX1" fmla="*/ 16360 w 989244"/>
                <a:gd name="connsiteY1" fmla="*/ 596907 h 1097889"/>
                <a:gd name="connsiteX2" fmla="*/ 338167 w 989244"/>
                <a:gd name="connsiteY2" fmla="*/ 969872 h 10978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89244" h="1097889" fill="none">
                  <a:moveTo>
                    <a:pt x="0" y="0"/>
                  </a:moveTo>
                  <a:quadBezTo>
                    <a:pt x="16360" y="596907"/>
                    <a:pt x="177263" y="783390"/>
                  </a:quadBezTo>
                  <a:quadBezTo>
                    <a:pt x="338167" y="969872"/>
                    <a:pt x="989244" y="1097889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5" name="形状7"/>
            <p:cNvSpPr txBox="1"/>
            <p:nvPr/>
          </p:nvSpPr>
          <p:spPr>
            <a:xfrm>
              <a:off x="1835534" y="0"/>
              <a:ext cx="366987" cy="1097889"/>
            </a:xfrm>
            <a:custGeom>
              <a:gdLst>
                <a:gd name="connsiteX0" fmla="*/ 0 w 366987"/>
                <a:gd name="connsiteY0" fmla="*/ 0 h 1097889"/>
                <a:gd name="connsiteX1" fmla="*/ 311424 w 366987"/>
                <a:gd name="connsiteY1" fmla="*/ 364589 h 1097889"/>
                <a:gd name="connsiteX2" fmla="*/ 397629 w 366987"/>
                <a:gd name="connsiteY2" fmla="*/ 733299 h 109788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66987" h="1097889" fill="none">
                  <a:moveTo>
                    <a:pt x="0" y="0"/>
                  </a:moveTo>
                  <a:quadBezTo>
                    <a:pt x="311424" y="364589"/>
                    <a:pt x="354527" y="548944"/>
                  </a:quadBezTo>
                  <a:quadBezTo>
                    <a:pt x="397629" y="733299"/>
                    <a:pt x="291627" y="1097888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形状8"/>
            <p:cNvSpPr txBox="1"/>
            <p:nvPr/>
          </p:nvSpPr>
          <p:spPr>
            <a:xfrm>
              <a:off x="1284969" y="5718"/>
              <a:ext cx="287529" cy="1092170"/>
            </a:xfrm>
            <a:custGeom>
              <a:gdLst>
                <a:gd name="connsiteX0" fmla="*/ 287529 w 287529"/>
                <a:gd name="connsiteY0" fmla="*/ 0 h 1092170"/>
                <a:gd name="connsiteX1" fmla="*/ 40000 w 287529"/>
                <a:gd name="connsiteY1" fmla="*/ 338199 h 1092170"/>
                <a:gd name="connsiteX2" fmla="*/ -25324 w 287529"/>
                <a:gd name="connsiteY2" fmla="*/ 702508 h 109217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87529" h="1092170" fill="none">
                  <a:moveTo>
                    <a:pt x="287529" y="0"/>
                  </a:moveTo>
                  <a:quadBezTo>
                    <a:pt x="40000" y="338199"/>
                    <a:pt x="7338" y="520353"/>
                  </a:quadBezTo>
                  <a:quadBezTo>
                    <a:pt x="-25324" y="702508"/>
                    <a:pt x="87393" y="109217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17" name="文本1" title=""/>
          <p:cNvSpPr txBox="1"/>
          <p:nvPr/>
        </p:nvSpPr>
        <p:spPr>
          <a:xfrm>
            <a:off x="786860" y="1628765"/>
            <a:ext cx="5209061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1.接入电路中电压表的量程________，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电流表量程__________。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2" title=""/>
          <p:cNvSpPr txBox="1"/>
          <p:nvPr/>
        </p:nvSpPr>
        <p:spPr>
          <a:xfrm>
            <a:off x="417157" y="1036139"/>
            <a:ext cx="25232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五、实验记录：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3" title=""/>
          <p:cNvSpPr txBox="1"/>
          <p:nvPr/>
        </p:nvSpPr>
        <p:spPr>
          <a:xfrm>
            <a:off x="786136" y="2492575"/>
            <a:ext cx="300335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2.画出实验电路图：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4" title=""/>
          <p:cNvSpPr txBox="1"/>
          <p:nvPr/>
        </p:nvSpPr>
        <p:spPr>
          <a:xfrm>
            <a:off x="4533586" y="1646349"/>
            <a:ext cx="1020223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0～3V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1" name="文本5" title=""/>
          <p:cNvSpPr txBox="1"/>
          <p:nvPr/>
        </p:nvSpPr>
        <p:spPr>
          <a:xfrm>
            <a:off x="2743438" y="2082575"/>
            <a:ext cx="1295162" cy="54098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0～0.6A</a:t>
            </a:r>
            <a:endParaRPr lang="zh-CN" altLang="en-US" sz="24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22" name="组合3" title=""/>
          <p:cNvGrpSpPr/>
          <p:nvPr/>
        </p:nvGrpSpPr>
        <p:grpSpPr>
          <a:xfrm>
            <a:off x="7594496" y="408956"/>
            <a:ext cx="3514145" cy="2510057"/>
            <a:chExt cx="3514145" cy="2510057"/>
          </a:xfrm>
        </p:grpSpPr>
        <p:pic>
          <p:nvPicPr>
            <p:cNvPr id="23" name="图片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0" y="0"/>
              <a:ext cx="3514145" cy="2023394"/>
            </a:xfrm>
            <a:prstGeom prst="rect">
              <a:avLst/>
            </a:prstGeom>
          </p:spPr>
        </p:pic>
        <p:sp>
          <p:nvSpPr>
            <p:cNvPr id="24" name="形状9"/>
            <p:cNvSpPr txBox="1"/>
            <p:nvPr/>
          </p:nvSpPr>
          <p:spPr>
            <a:xfrm>
              <a:off x="1013774" y="2037026"/>
              <a:ext cx="1486262" cy="473031"/>
            </a:xfrm>
            <a:custGeom>
              <a:gdLst>
                <a:gd name="connsiteX0" fmla="*/ 78838 w 1486262"/>
                <a:gd name="connsiteY0" fmla="*/ 0 h 473031"/>
                <a:gd name="connsiteX1" fmla="*/ 1407424 w 1486262"/>
                <a:gd name="connsiteY1" fmla="*/ 0 h 473031"/>
                <a:gd name="connsiteX2" fmla="*/ 1450965 w 1486262"/>
                <a:gd name="connsiteY2" fmla="*/ 0 h 473031"/>
                <a:gd name="connsiteX3" fmla="*/ 1486262 w 1486262"/>
                <a:gd name="connsiteY3" fmla="*/ 394192 h 473031"/>
                <a:gd name="connsiteX4" fmla="*/ 1486262 w 1486262"/>
                <a:gd name="connsiteY4" fmla="*/ 437733 h 473031"/>
                <a:gd name="connsiteX5" fmla="*/ 78838 w 1486262"/>
                <a:gd name="connsiteY5" fmla="*/ 473031 h 473031"/>
                <a:gd name="connsiteX6" fmla="*/ 35297 w 1486262"/>
                <a:gd name="connsiteY6" fmla="*/ 473031 h 473031"/>
                <a:gd name="connsiteX7" fmla="*/ 0 w 1486262"/>
                <a:gd name="connsiteY7" fmla="*/ 78838 h 473031"/>
                <a:gd name="connsiteX8" fmla="*/ 0 w 1486262"/>
                <a:gd name="connsiteY8" fmla="*/ 35297 h 4730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262" h="473031">
                  <a:moveTo>
                    <a:pt x="78838" y="0"/>
                  </a:moveTo>
                  <a:lnTo>
                    <a:pt x="1407424" y="0"/>
                  </a:lnTo>
                  <a:cubicBezTo>
                    <a:pt x="1450965" y="0"/>
                    <a:pt x="1486262" y="35297"/>
                    <a:pt x="1486262" y="78838"/>
                  </a:cubicBezTo>
                  <a:lnTo>
                    <a:pt x="1486262" y="394192"/>
                  </a:lnTo>
                  <a:cubicBezTo>
                    <a:pt x="1486262" y="437733"/>
                    <a:pt x="1450965" y="473031"/>
                    <a:pt x="1407424" y="473031"/>
                  </a:cubicBezTo>
                  <a:lnTo>
                    <a:pt x="78838" y="473031"/>
                  </a:lnTo>
                  <a:cubicBezTo>
                    <a:pt x="35297" y="473031"/>
                    <a:pt x="0" y="437733"/>
                    <a:pt x="0" y="394192"/>
                  </a:cubicBezTo>
                  <a:lnTo>
                    <a:pt x="0" y="78838"/>
                  </a:lnTo>
                  <a:cubicBezTo>
                    <a:pt x="0" y="35297"/>
                    <a:pt x="35297" y="0"/>
                    <a:pt x="78838" y="0"/>
                  </a:cubicBezTo>
                  <a:close/>
                </a:path>
              </a:pathLst>
            </a:custGeom>
            <a:solidFill>
              <a:srgbClr val="0D493A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基本电路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5" name="组合4" title=""/>
          <p:cNvGrpSpPr/>
          <p:nvPr/>
        </p:nvGrpSpPr>
        <p:grpSpPr>
          <a:xfrm>
            <a:off x="7590701" y="399831"/>
            <a:ext cx="3521716" cy="2515200"/>
            <a:chExt cx="3521716" cy="2515200"/>
          </a:xfrm>
        </p:grpSpPr>
        <p:pic>
          <p:nvPicPr>
            <p:cNvPr id="26" name="图片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3521716" cy="2027749"/>
            </a:xfrm>
            <a:prstGeom prst="rect">
              <a:avLst/>
            </a:prstGeom>
          </p:spPr>
        </p:pic>
        <p:sp>
          <p:nvSpPr>
            <p:cNvPr id="27" name="形状10"/>
            <p:cNvSpPr txBox="1"/>
            <p:nvPr/>
          </p:nvSpPr>
          <p:spPr>
            <a:xfrm>
              <a:off x="1018127" y="2042169"/>
              <a:ext cx="1486262" cy="473031"/>
            </a:xfrm>
            <a:custGeom>
              <a:gdLst>
                <a:gd name="connsiteX0" fmla="*/ 78838 w 1486262"/>
                <a:gd name="connsiteY0" fmla="*/ 0 h 473031"/>
                <a:gd name="connsiteX1" fmla="*/ 1407424 w 1486262"/>
                <a:gd name="connsiteY1" fmla="*/ 0 h 473031"/>
                <a:gd name="connsiteX2" fmla="*/ 1450965 w 1486262"/>
                <a:gd name="connsiteY2" fmla="*/ 0 h 473031"/>
                <a:gd name="connsiteX3" fmla="*/ 1486262 w 1486262"/>
                <a:gd name="connsiteY3" fmla="*/ 394192 h 473031"/>
                <a:gd name="connsiteX4" fmla="*/ 1486262 w 1486262"/>
                <a:gd name="connsiteY4" fmla="*/ 437733 h 473031"/>
                <a:gd name="connsiteX5" fmla="*/ 78838 w 1486262"/>
                <a:gd name="connsiteY5" fmla="*/ 473031 h 473031"/>
                <a:gd name="connsiteX6" fmla="*/ 35297 w 1486262"/>
                <a:gd name="connsiteY6" fmla="*/ 473031 h 473031"/>
                <a:gd name="connsiteX7" fmla="*/ 0 w 1486262"/>
                <a:gd name="connsiteY7" fmla="*/ 78838 h 473031"/>
                <a:gd name="connsiteX8" fmla="*/ 0 w 1486262"/>
                <a:gd name="connsiteY8" fmla="*/ 35297 h 4730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262" h="473031">
                  <a:moveTo>
                    <a:pt x="78838" y="0"/>
                  </a:moveTo>
                  <a:lnTo>
                    <a:pt x="1407424" y="0"/>
                  </a:lnTo>
                  <a:cubicBezTo>
                    <a:pt x="1450965" y="0"/>
                    <a:pt x="1486262" y="35297"/>
                    <a:pt x="1486262" y="78838"/>
                  </a:cubicBezTo>
                  <a:lnTo>
                    <a:pt x="1486262" y="394192"/>
                  </a:lnTo>
                  <a:cubicBezTo>
                    <a:pt x="1486262" y="437733"/>
                    <a:pt x="1450965" y="473031"/>
                    <a:pt x="1407424" y="473031"/>
                  </a:cubicBezTo>
                  <a:lnTo>
                    <a:pt x="78838" y="473031"/>
                  </a:lnTo>
                  <a:cubicBezTo>
                    <a:pt x="35297" y="473031"/>
                    <a:pt x="0" y="437733"/>
                    <a:pt x="0" y="394192"/>
                  </a:cubicBezTo>
                  <a:lnTo>
                    <a:pt x="0" y="78838"/>
                  </a:lnTo>
                  <a:cubicBezTo>
                    <a:pt x="0" y="35297"/>
                    <a:pt x="35297" y="0"/>
                    <a:pt x="78838" y="0"/>
                  </a:cubicBezTo>
                  <a:close/>
                </a:path>
              </a:pathLst>
            </a:custGeom>
            <a:solidFill>
              <a:srgbClr val="0D493A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实验电路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28" name="Web内容卡片1" title="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268735" y="-1461416"/>
            <a:ext cx="1707747" cy="1707766"/>
          </a:xfrm>
          <a:prstGeom prst="rect">
            <a:avLst/>
          </a:prstGeom>
        </p:spPr>
      </p:pic>
      <p:grpSp>
        <p:nvGrpSpPr>
          <p:cNvPr id="29" name="组合5" title=""/>
          <p:cNvGrpSpPr/>
          <p:nvPr/>
        </p:nvGrpSpPr>
        <p:grpSpPr>
          <a:xfrm>
            <a:off x="426291" y="3188754"/>
            <a:ext cx="5363585" cy="3306451"/>
            <a:chExt cx="5363585" cy="3306451"/>
          </a:xfrm>
        </p:grpSpPr>
        <p:sp>
          <p:nvSpPr>
            <p:cNvPr id="30" name="形状11"/>
            <p:cNvSpPr txBox="1"/>
            <p:nvPr/>
          </p:nvSpPr>
          <p:spPr>
            <a:xfrm>
              <a:off x="0" y="0"/>
              <a:ext cx="5363585" cy="3306451"/>
            </a:xfrm>
            <a:custGeom>
              <a:gdLst>
                <a:gd name="connsiteX0" fmla="*/ 82817 w 5363585"/>
                <a:gd name="connsiteY0" fmla="*/ 0 h 3306451"/>
                <a:gd name="connsiteX1" fmla="*/ 5280767 w 5363585"/>
                <a:gd name="connsiteY1" fmla="*/ 0 h 3306451"/>
                <a:gd name="connsiteX2" fmla="*/ 5302732 w 5363585"/>
                <a:gd name="connsiteY2" fmla="*/ 0 h 3306451"/>
                <a:gd name="connsiteX3" fmla="*/ 5354860 w 5363585"/>
                <a:gd name="connsiteY3" fmla="*/ 39788 h 3306451"/>
                <a:gd name="connsiteX4" fmla="*/ 5363585 w 5363585"/>
                <a:gd name="connsiteY4" fmla="*/ 3223634 h 3306451"/>
                <a:gd name="connsiteX5" fmla="*/ 5363585 w 5363585"/>
                <a:gd name="connsiteY5" fmla="*/ 3245598 h 3306451"/>
                <a:gd name="connsiteX6" fmla="*/ 5323797 w 5363585"/>
                <a:gd name="connsiteY6" fmla="*/ 3297726 h 3306451"/>
                <a:gd name="connsiteX7" fmla="*/ 82817 w 5363585"/>
                <a:gd name="connsiteY7" fmla="*/ 3306451 h 3306451"/>
                <a:gd name="connsiteX8" fmla="*/ 37079 w 5363585"/>
                <a:gd name="connsiteY8" fmla="*/ 3306451 h 3306451"/>
                <a:gd name="connsiteX9" fmla="*/ 0 w 5363585"/>
                <a:gd name="connsiteY9" fmla="*/ 82817 h 3306451"/>
                <a:gd name="connsiteX10" fmla="*/ 0 w 5363585"/>
                <a:gd name="connsiteY10" fmla="*/ 37079 h 330645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363585" h="3306451">
                  <a:moveTo>
                    <a:pt x="82817" y="0"/>
                  </a:moveTo>
                  <a:lnTo>
                    <a:pt x="5280767" y="0"/>
                  </a:lnTo>
                  <a:cubicBezTo>
                    <a:pt x="5302732" y="0"/>
                    <a:pt x="5323797" y="8725"/>
                    <a:pt x="5339328" y="24257"/>
                  </a:cubicBezTo>
                  <a:cubicBezTo>
                    <a:pt x="5354860" y="39788"/>
                    <a:pt x="5363585" y="60853"/>
                    <a:pt x="5363585" y="82817"/>
                  </a:cubicBezTo>
                  <a:lnTo>
                    <a:pt x="5363585" y="3223634"/>
                  </a:lnTo>
                  <a:cubicBezTo>
                    <a:pt x="5363585" y="3245598"/>
                    <a:pt x="5354860" y="3266663"/>
                    <a:pt x="5339328" y="3282195"/>
                  </a:cubicBezTo>
                  <a:cubicBezTo>
                    <a:pt x="5323797" y="3297726"/>
                    <a:pt x="5302732" y="3306451"/>
                    <a:pt x="5280767" y="3306451"/>
                  </a:cubicBezTo>
                  <a:lnTo>
                    <a:pt x="82817" y="3306451"/>
                  </a:lnTo>
                  <a:cubicBezTo>
                    <a:pt x="37079" y="3306451"/>
                    <a:pt x="0" y="3269373"/>
                    <a:pt x="0" y="3223634"/>
                  </a:cubicBezTo>
                  <a:lnTo>
                    <a:pt x="0" y="82817"/>
                  </a:lnTo>
                  <a:cubicBezTo>
                    <a:pt x="0" y="37079"/>
                    <a:pt x="37079" y="0"/>
                    <a:pt x="82817" y="0"/>
                  </a:cubicBezTo>
                  <a:close/>
                </a:path>
              </a:pathLst>
            </a:cu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2"/>
            <p:cNvSpPr txBox="1"/>
            <p:nvPr/>
          </p:nvSpPr>
          <p:spPr>
            <a:xfrm>
              <a:off x="242212" y="621964"/>
              <a:ext cx="4823836" cy="1191"/>
            </a:xfrm>
            <a:prstGeom prst="line">
              <a:avLst/>
            </a:prstGeom>
            <a:ln w="19050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32" name="文本6" title=""/>
          <p:cNvSpPr txBox="1"/>
          <p:nvPr/>
        </p:nvSpPr>
        <p:spPr>
          <a:xfrm>
            <a:off x="658759" y="3808546"/>
            <a:ext cx="45593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连接电路前先______开关。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7" title=""/>
          <p:cNvSpPr txBox="1"/>
          <p:nvPr/>
        </p:nvSpPr>
        <p:spPr>
          <a:xfrm>
            <a:off x="658759" y="4281884"/>
            <a:ext cx="49149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可用_________确定电表量程。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8" title=""/>
          <p:cNvSpPr txBox="1"/>
          <p:nvPr/>
        </p:nvSpPr>
        <p:spPr>
          <a:xfrm>
            <a:off x="658759" y="4767923"/>
            <a:ext cx="5156200" cy="659829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连接电表时必须“____________”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9" title=""/>
          <p:cNvSpPr txBox="1"/>
          <p:nvPr/>
        </p:nvSpPr>
        <p:spPr>
          <a:xfrm>
            <a:off x="658759" y="5253961"/>
            <a:ext cx="485735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滑动变阻器要“____________”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10" title=""/>
          <p:cNvSpPr txBox="1"/>
          <p:nvPr/>
        </p:nvSpPr>
        <p:spPr>
          <a:xfrm>
            <a:off x="3062154" y="3836381"/>
            <a:ext cx="8001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断开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11" title=""/>
          <p:cNvSpPr txBox="1"/>
          <p:nvPr/>
        </p:nvSpPr>
        <p:spPr>
          <a:xfrm>
            <a:off x="1849707" y="4309853"/>
            <a:ext cx="12096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试触法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12" title=""/>
          <p:cNvSpPr txBox="1"/>
          <p:nvPr/>
        </p:nvSpPr>
        <p:spPr>
          <a:xfrm>
            <a:off x="3568170" y="4795244"/>
            <a:ext cx="14478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正进负出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13" title=""/>
          <p:cNvSpPr txBox="1"/>
          <p:nvPr/>
        </p:nvSpPr>
        <p:spPr>
          <a:xfrm>
            <a:off x="3458432" y="5254819"/>
            <a:ext cx="166747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一上一下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14" title=""/>
          <p:cNvSpPr txBox="1"/>
          <p:nvPr/>
        </p:nvSpPr>
        <p:spPr>
          <a:xfrm>
            <a:off x="658606" y="3236465"/>
            <a:ext cx="3539700" cy="572658"/>
          </a:xfrm>
          <a:prstGeom prst="rect">
            <a:avLst/>
          </a:prstGeom>
          <a:noFill/>
        </p:spPr>
        <p:txBody>
          <a:bodyPr anchor="ctr"/>
          <a:lstStyle/>
          <a:p>
            <a:pPr marL="0" algn="l">
              <a:lnSpc>
                <a:spcPts val="3000"/>
              </a:lnSpc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连接电路时注意事项：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15" title=""/>
          <p:cNvSpPr txBox="1"/>
          <p:nvPr/>
        </p:nvSpPr>
        <p:spPr>
          <a:xfrm>
            <a:off x="658759" y="5873686"/>
            <a:ext cx="5270500" cy="65982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l"/>
            </a:pP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将滑片移到______阻值的位置。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16" title=""/>
          <p:cNvSpPr txBox="1"/>
          <p:nvPr/>
        </p:nvSpPr>
        <p:spPr>
          <a:xfrm>
            <a:off x="2794063" y="5901331"/>
            <a:ext cx="885825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最大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3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44" name="组合6" title=""/>
          <p:cNvGrpSpPr/>
          <p:nvPr/>
        </p:nvGrpSpPr>
        <p:grpSpPr>
          <a:xfrm>
            <a:off x="416719" y="284975"/>
            <a:ext cx="4057240" cy="835006"/>
            <a:chExt cx="4057240" cy="835006"/>
          </a:xfrm>
        </p:grpSpPr>
        <p:sp>
          <p:nvSpPr>
            <p:cNvPr id="45" name="形状13"/>
            <p:cNvSpPr txBox="1"/>
            <p:nvPr/>
          </p:nvSpPr>
          <p:spPr>
            <a:xfrm>
              <a:off x="559908" y="0"/>
              <a:ext cx="3469481" cy="760847"/>
            </a:xfrm>
            <a:custGeom>
              <a:gdLst>
                <a:gd name="connsiteX0" fmla="*/ 0 w 3469481"/>
                <a:gd name="connsiteY0" fmla="*/ 760847 h 760847"/>
                <a:gd name="connsiteX1" fmla="*/ 3469481 w 3469481"/>
                <a:gd name="connsiteY1" fmla="*/ 760847 h 760847"/>
                <a:gd name="connsiteX2" fmla="*/ 0 w 3469481"/>
                <a:gd name="connsiteY2" fmla="*/ 760847 h 760847"/>
                <a:gd name="connsiteX0-1" fmla="*/ 0 w 3469481"/>
                <a:gd name="connsiteY0-2" fmla="*/ 0 h 760847"/>
                <a:gd name="connsiteX1-3" fmla="*/ 1259 w 3469481"/>
                <a:gd name="connsiteY1-4" fmla="*/ 0 h 760847"/>
                <a:gd name="connsiteX2-5" fmla="*/ 0 w 346948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69481" h="760847">
                  <a:moveTo>
                    <a:pt x="0" y="760847"/>
                  </a:moveTo>
                  <a:lnTo>
                    <a:pt x="3469481" y="760847"/>
                  </a:lnTo>
                  <a:lnTo>
                    <a:pt x="0" y="760847"/>
                  </a:lnTo>
                  <a:close/>
                </a:path>
                <a:path w="3469481" h="760847">
                  <a:moveTo>
                    <a:pt x="0" y="0"/>
                  </a:moveTo>
                  <a:lnTo>
                    <a:pt x="125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6" name="形状14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7" name="形状15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48" name="形状16"/>
            <p:cNvSpPr txBox="1"/>
            <p:nvPr/>
          </p:nvSpPr>
          <p:spPr>
            <a:xfrm>
              <a:off x="557374" y="273901"/>
              <a:ext cx="34998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11" action="ppaction://hlinksldjump"/>
                </a:rPr>
                <a:t>测量定值电阻的阻值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11" action="ppaction://hlinksldjump"/>
              </a:endParaRPr>
            </a:p>
          </p:txBody>
        </p:sp>
        <p:sp>
          <p:nvSpPr>
            <p:cNvPr id="49" name="形状17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3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 nodeType="clickPar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11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 animBg="1"/>
      <p:bldP spid="20" grpId="0" animBg="1"/>
      <p:bldP spid="21" grpId="0" animBg="1"/>
      <p:bldP spid="19" grpId="0" animBg="1"/>
      <p:bldP spid="22" grpId="0" animBg="1"/>
      <p:bldP spid="25" grpId="0" animBg="1"/>
      <p:bldP spid="2" grpId="0" animBg="1"/>
      <p:bldP spid="9" grpId="0" animBg="1"/>
      <p:bldP spid="29" grpId="0" animBg="1"/>
      <p:bldP spid="40" grpId="0" animBg="1"/>
      <p:bldP spid="32" grpId="0" animBg="1"/>
      <p:bldP spid="36" grpId="0" animBg="1"/>
      <p:bldP spid="33" grpId="0" animBg="1"/>
      <p:bldP spid="37" grpId="0" animBg="1"/>
      <p:bldP spid="34" grpId="0" animBg="1"/>
      <p:bldP spid="38" grpId="0" animBg="1"/>
      <p:bldP spid="35" grpId="0" animBg="1"/>
      <p:bldP spid="39" grpId="0" animBg="1"/>
      <p:bldP spid="41" grpId="0" animBg="1"/>
      <p:bldP spid="42" grpId="0" animBg="1"/>
      <p:bldP spid="28" grpId="0" animBg="1"/>
      <p:bldP spid="28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782403" y="5457282"/>
            <a:ext cx="9978580" cy="99504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本实验中滑动变阻器的作用是：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➊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___________;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algn="r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</a:t>
            </a:r>
            <a:r>
              <a:rPr lang="zh-CN" altLang="en-US" sz="2400" b="0" i="0">
                <a:ln w="2381">
                  <a:solidFill>
                    <a:srgbClr val="FFC000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➋</a:t>
            </a:r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____________________________________。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2" title="">
            <a:hlinkClick r:id="rId2" action="ppaction://hlinksldjump"/>
          </p:cNvPr>
          <p:cNvSpPr txBox="1"/>
          <p:nvPr/>
        </p:nvSpPr>
        <p:spPr>
          <a:xfrm>
            <a:off x="410013" y="1054036"/>
            <a:ext cx="27137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五、实验记录：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Web内容卡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63416" y="-1181062"/>
            <a:ext cx="1409138" cy="1409157"/>
          </a:xfrm>
          <a:prstGeom prst="rect">
            <a:avLst/>
          </a:prstGeom>
        </p:spPr>
      </p:pic>
      <p:sp>
        <p:nvSpPr>
          <p:cNvPr id="5" name="文本3" title=""/>
          <p:cNvSpPr txBox="1"/>
          <p:nvPr/>
        </p:nvSpPr>
        <p:spPr>
          <a:xfrm>
            <a:off x="782603" y="1521619"/>
            <a:ext cx="2007041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3.记录数据。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6" name="表格1" title=""/>
          <p:cNvGraphicFramePr>
            <a:graphicFrameLocks noGrp="1"/>
          </p:cNvGraphicFramePr>
          <p:nvPr/>
        </p:nvGraphicFramePr>
        <p:xfrm>
          <a:off x="416871" y="2113397"/>
          <a:ext cx="10362771" cy="2386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8399"/>
                <a:gridCol w="1841218"/>
                <a:gridCol w="1921450"/>
                <a:gridCol w="1944153"/>
                <a:gridCol w="2687551"/>
              </a:tblGrid>
              <a:tr h="598931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测量次数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电压U/V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电流I/A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电阻R/Ω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9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平均值R/Ω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95943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8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1.50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0.14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10.71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rowSpan="3"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10.38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595943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8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2.00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0.20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10.00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595943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800"/>
                        </a:lnSpc>
                      </a:pPr>
                      <a:r>
                        <a:rPr lang="zh-CN" altLang="en-US" sz="24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FFFFFF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4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FFFFFF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2.50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0.24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2500"/>
                        </a:lnSpc>
                      </a:pPr>
                      <a:r>
                        <a:rPr lang="zh-CN" altLang="en-US" sz="2400" b="1" i="0">
                          <a:solidFill>
                            <a:srgbClr val="FFFFFF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10.41</a:t>
                      </a:r>
                      <a:endParaRPr lang="zh-CN" altLang="en-US" sz="2400" b="1" i="0">
                        <a:solidFill>
                          <a:srgbClr val="FFFFFF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 vMerge="1">
                  <a:txBody>
                    <a:bodyPr vert="horz" wrap="square"/>
                    <a:lstStyle/>
                    <a:p/>
                  </a:txBody>
                  <a:tcPr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7" name="文本4" title=""/>
          <p:cNvSpPr txBox="1"/>
          <p:nvPr/>
        </p:nvSpPr>
        <p:spPr>
          <a:xfrm>
            <a:off x="782603" y="4517222"/>
            <a:ext cx="896981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4.实验结论：待测电阻的阻值为__________。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5" title=""/>
          <p:cNvSpPr txBox="1"/>
          <p:nvPr/>
        </p:nvSpPr>
        <p:spPr>
          <a:xfrm>
            <a:off x="4997653" y="4558189"/>
            <a:ext cx="1457325" cy="510549"/>
          </a:xfrm>
          <a:prstGeom prst="rect">
            <a:avLst/>
          </a:prstGeom>
          <a:noFill/>
        </p:spPr>
        <p:txBody>
          <a:bodyPr anchor="t"/>
          <a:lstStyle/>
          <a:p>
            <a:pPr marL="0" algn="ctr">
              <a:lnSpc>
                <a:spcPts val="2500"/>
              </a:lnSpc>
            </a:pPr>
            <a:r>
              <a:rPr lang="zh-CN" altLang="en-US" sz="24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10.38</a:t>
            </a:r>
            <a:r>
              <a:rPr lang="zh-CN" altLang="en-US" sz="2400" b="1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0000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rPr>
              <a:t>Ω</a:t>
            </a:r>
            <a:endParaRPr lang="zh-CN" altLang="en-US" sz="2400" b="1" i="0">
              <a:ln w="2381">
                <a:solidFill>
                  <a:srgbClr val="FFFFFF">
                    <a:alpha val="0"/>
                  </a:srgbClr>
                </a:solidFill>
              </a:ln>
              <a:solidFill>
                <a:srgbClr val="FF0000">
                  <a:alpha val="100000"/>
                </a:srgbClr>
              </a:solidFill>
              <a:effectLst/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文本6" title=""/>
          <p:cNvSpPr txBox="1"/>
          <p:nvPr/>
        </p:nvSpPr>
        <p:spPr>
          <a:xfrm>
            <a:off x="410013" y="4987976"/>
            <a:ext cx="2713796" cy="592772"/>
          </a:xfrm>
          <a:prstGeom prst="rect">
            <a:avLst/>
          </a:prstGeom>
          <a:noFill/>
        </p:spPr>
        <p:txBody>
          <a:bodyPr anchor="ctr"/>
          <a:lstStyle/>
          <a:p>
            <a:pPr marL="0" algn="l"/>
            <a:r>
              <a: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六、反思与拓展：</a:t>
            </a:r>
            <a:endParaRPr lang="zh-CN" altLang="en-US" sz="2400" b="0" i="0">
              <a:solidFill>
                <a:srgbClr val="FFFFFF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7" title=""/>
          <p:cNvSpPr txBox="1"/>
          <p:nvPr/>
        </p:nvSpPr>
        <p:spPr>
          <a:xfrm>
            <a:off x="5434136" y="5457234"/>
            <a:ext cx="1409700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保护电路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8" title=""/>
          <p:cNvSpPr txBox="1"/>
          <p:nvPr/>
        </p:nvSpPr>
        <p:spPr>
          <a:xfrm>
            <a:off x="5479856" y="5859790"/>
            <a:ext cx="5140604" cy="59277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改变电路中的电流和电阻两端电压</a:t>
            </a:r>
            <a:endParaRPr lang="zh-CN" altLang="en-US" sz="2400" b="0" i="0">
              <a:solidFill>
                <a:srgbClr val="FF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13" name="组合1" title=""/>
          <p:cNvGrpSpPr/>
          <p:nvPr/>
        </p:nvGrpSpPr>
        <p:grpSpPr>
          <a:xfrm>
            <a:off x="416719" y="284975"/>
            <a:ext cx="4057240" cy="835006"/>
            <a:chExt cx="4057240" cy="835006"/>
          </a:xfrm>
        </p:grpSpPr>
        <p:sp>
          <p:nvSpPr>
            <p:cNvPr id="14" name="形状2"/>
            <p:cNvSpPr txBox="1"/>
            <p:nvPr/>
          </p:nvSpPr>
          <p:spPr>
            <a:xfrm>
              <a:off x="559908" y="0"/>
              <a:ext cx="3469481" cy="760847"/>
            </a:xfrm>
            <a:custGeom>
              <a:gdLst>
                <a:gd name="connsiteX0" fmla="*/ 0 w 3469481"/>
                <a:gd name="connsiteY0" fmla="*/ 760847 h 760847"/>
                <a:gd name="connsiteX1" fmla="*/ 3469481 w 3469481"/>
                <a:gd name="connsiteY1" fmla="*/ 760847 h 760847"/>
                <a:gd name="connsiteX2" fmla="*/ 0 w 3469481"/>
                <a:gd name="connsiteY2" fmla="*/ 760847 h 760847"/>
                <a:gd name="connsiteX0-1" fmla="*/ 0 w 3469481"/>
                <a:gd name="connsiteY0-2" fmla="*/ 0 h 760847"/>
                <a:gd name="connsiteX1-3" fmla="*/ 1259 w 3469481"/>
                <a:gd name="connsiteY1-4" fmla="*/ 0 h 760847"/>
                <a:gd name="connsiteX2-5" fmla="*/ 0 w 346948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469481" h="760847">
                  <a:moveTo>
                    <a:pt x="0" y="760847"/>
                  </a:moveTo>
                  <a:lnTo>
                    <a:pt x="3469481" y="760847"/>
                  </a:lnTo>
                  <a:lnTo>
                    <a:pt x="0" y="760847"/>
                  </a:lnTo>
                  <a:close/>
                </a:path>
                <a:path w="3469481" h="760847">
                  <a:moveTo>
                    <a:pt x="0" y="0"/>
                  </a:moveTo>
                  <a:lnTo>
                    <a:pt x="125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5" name="形状3"/>
            <p:cNvSpPr txBox="1"/>
            <p:nvPr/>
          </p:nvSpPr>
          <p:spPr>
            <a:xfrm>
              <a:off x="0" y="287833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6" name="形状4"/>
            <p:cNvSpPr txBox="1"/>
            <p:nvPr/>
          </p:nvSpPr>
          <p:spPr>
            <a:xfrm>
              <a:off x="361847" y="237111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7" name="形状5"/>
            <p:cNvSpPr txBox="1"/>
            <p:nvPr/>
          </p:nvSpPr>
          <p:spPr>
            <a:xfrm>
              <a:off x="557374" y="273901"/>
              <a:ext cx="34998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测量定值电阻的阻值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8" name="形状6"/>
            <p:cNvSpPr txBox="1"/>
            <p:nvPr/>
          </p:nvSpPr>
          <p:spPr>
            <a:xfrm>
              <a:off x="0" y="286565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一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nimEffect transition="out" filter="fade">
                                      <p:cBhvr>
                                        <p:cTn id="4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4" grpId="1" animBg="1"/>
      <p:bldP spid="2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8009420" y="689191"/>
            <a:ext cx="3521716" cy="2515200"/>
            <a:chExt cx="3521716" cy="2515200"/>
          </a:xfrm>
        </p:grpSpPr>
        <p:pic>
          <p:nvPicPr>
            <p:cNvPr id="3" name="图片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3521716" cy="2027749"/>
            </a:xfrm>
            <a:prstGeom prst="rect">
              <a:avLst/>
            </a:prstGeom>
          </p:spPr>
        </p:pic>
        <p:sp>
          <p:nvSpPr>
            <p:cNvPr id="4" name="形状3"/>
            <p:cNvSpPr txBox="1"/>
            <p:nvPr/>
          </p:nvSpPr>
          <p:spPr>
            <a:xfrm>
              <a:off x="1018127" y="2042169"/>
              <a:ext cx="1486262" cy="473031"/>
            </a:xfrm>
            <a:custGeom>
              <a:gdLst>
                <a:gd name="connsiteX0" fmla="*/ 78838 w 1486262"/>
                <a:gd name="connsiteY0" fmla="*/ 0 h 473031"/>
                <a:gd name="connsiteX1" fmla="*/ 1407424 w 1486262"/>
                <a:gd name="connsiteY1" fmla="*/ 0 h 473031"/>
                <a:gd name="connsiteX2" fmla="*/ 1450965 w 1486262"/>
                <a:gd name="connsiteY2" fmla="*/ 0 h 473031"/>
                <a:gd name="connsiteX3" fmla="*/ 1486262 w 1486262"/>
                <a:gd name="connsiteY3" fmla="*/ 394192 h 473031"/>
                <a:gd name="connsiteX4" fmla="*/ 1486262 w 1486262"/>
                <a:gd name="connsiteY4" fmla="*/ 437733 h 473031"/>
                <a:gd name="connsiteX5" fmla="*/ 78838 w 1486262"/>
                <a:gd name="connsiteY5" fmla="*/ 473031 h 473031"/>
                <a:gd name="connsiteX6" fmla="*/ 35297 w 1486262"/>
                <a:gd name="connsiteY6" fmla="*/ 473031 h 473031"/>
                <a:gd name="connsiteX7" fmla="*/ 0 w 1486262"/>
                <a:gd name="connsiteY7" fmla="*/ 78838 h 473031"/>
                <a:gd name="connsiteX8" fmla="*/ 0 w 1486262"/>
                <a:gd name="connsiteY8" fmla="*/ 35297 h 47303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86262" h="473031">
                  <a:moveTo>
                    <a:pt x="78838" y="0"/>
                  </a:moveTo>
                  <a:lnTo>
                    <a:pt x="1407424" y="0"/>
                  </a:lnTo>
                  <a:cubicBezTo>
                    <a:pt x="1450965" y="0"/>
                    <a:pt x="1486262" y="35297"/>
                    <a:pt x="1486262" y="78838"/>
                  </a:cubicBezTo>
                  <a:lnTo>
                    <a:pt x="1486262" y="394192"/>
                  </a:lnTo>
                  <a:cubicBezTo>
                    <a:pt x="1486262" y="437733"/>
                    <a:pt x="1450965" y="473031"/>
                    <a:pt x="1407424" y="473031"/>
                  </a:cubicBezTo>
                  <a:lnTo>
                    <a:pt x="78838" y="473031"/>
                  </a:lnTo>
                  <a:cubicBezTo>
                    <a:pt x="35297" y="473031"/>
                    <a:pt x="0" y="437733"/>
                    <a:pt x="0" y="394192"/>
                  </a:cubicBezTo>
                  <a:lnTo>
                    <a:pt x="0" y="78838"/>
                  </a:lnTo>
                  <a:cubicBezTo>
                    <a:pt x="0" y="35297"/>
                    <a:pt x="35297" y="0"/>
                    <a:pt x="78838" y="0"/>
                  </a:cubicBezTo>
                  <a:close/>
                </a:path>
              </a:pathLst>
            </a:custGeom>
            <a:solidFill>
              <a:srgbClr val="0D493A">
                <a:alpha val="100000"/>
              </a:srgbClr>
            </a:solidFill>
            <a:ln w="28575">
              <a:solidFill>
                <a:srgbClr val="FFEE00">
                  <a:alpha val="100000"/>
                </a:srgbClr>
              </a:solidFill>
              <a:prstDash val="sysDash"/>
            </a:ln>
          </p:spPr>
          <p:txBody>
            <a:bodyPr anchor="ctr"/>
            <a:lstStyle/>
            <a:p>
              <a:pPr marL="0" algn="ctr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实验电路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5" name="Web内容卡片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41438" y="-1294694"/>
            <a:ext cx="1530086" cy="1530096"/>
          </a:xfrm>
          <a:prstGeom prst="rect">
            <a:avLst/>
          </a:prstGeom>
        </p:spPr>
      </p:pic>
      <p:sp>
        <p:nvSpPr>
          <p:cNvPr id="6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7" name="组合2" title=""/>
          <p:cNvGrpSpPr/>
          <p:nvPr/>
        </p:nvGrpSpPr>
        <p:grpSpPr>
          <a:xfrm>
            <a:off x="416719" y="284978"/>
            <a:ext cx="3809590" cy="835003"/>
            <a:chExt cx="3809590" cy="835003"/>
          </a:xfrm>
        </p:grpSpPr>
        <p:sp>
          <p:nvSpPr>
            <p:cNvPr id="8" name="形状4"/>
            <p:cNvSpPr txBox="1"/>
            <p:nvPr/>
          </p:nvSpPr>
          <p:spPr>
            <a:xfrm>
              <a:off x="559908" y="0"/>
              <a:ext cx="3107531" cy="760847"/>
            </a:xfrm>
            <a:custGeom>
              <a:gdLst>
                <a:gd name="connsiteX0" fmla="*/ 0 w 3107531"/>
                <a:gd name="connsiteY0" fmla="*/ 760847 h 760847"/>
                <a:gd name="connsiteX1" fmla="*/ 3107531 w 3107531"/>
                <a:gd name="connsiteY1" fmla="*/ 760847 h 760847"/>
                <a:gd name="connsiteX2" fmla="*/ 0 w 3107531"/>
                <a:gd name="connsiteY2" fmla="*/ 760847 h 760847"/>
                <a:gd name="connsiteX0-1" fmla="*/ 0 w 3107531"/>
                <a:gd name="connsiteY0-2" fmla="*/ 0 h 760847"/>
                <a:gd name="connsiteX1-3" fmla="*/ 1127 w 3107531"/>
                <a:gd name="connsiteY1-4" fmla="*/ 0 h 760847"/>
                <a:gd name="connsiteX2-5" fmla="*/ 0 w 31075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107531" h="760847">
                  <a:moveTo>
                    <a:pt x="0" y="760847"/>
                  </a:moveTo>
                  <a:lnTo>
                    <a:pt x="3107531" y="760847"/>
                  </a:lnTo>
                  <a:lnTo>
                    <a:pt x="0" y="760847"/>
                  </a:lnTo>
                  <a:close/>
                </a:path>
                <a:path w="3107531" h="760847">
                  <a:moveTo>
                    <a:pt x="0" y="0"/>
                  </a:moveTo>
                  <a:lnTo>
                    <a:pt x="1127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9" name="形状5"/>
            <p:cNvSpPr txBox="1"/>
            <p:nvPr/>
          </p:nvSpPr>
          <p:spPr>
            <a:xfrm>
              <a:off x="0" y="287830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0" name="形状6"/>
            <p:cNvSpPr txBox="1"/>
            <p:nvPr/>
          </p:nvSpPr>
          <p:spPr>
            <a:xfrm>
              <a:off x="361847" y="237108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11" name="形状7"/>
            <p:cNvSpPr txBox="1"/>
            <p:nvPr/>
          </p:nvSpPr>
          <p:spPr>
            <a:xfrm>
              <a:off x="557374" y="273901"/>
              <a:ext cx="325221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hlinkClick r:id="rId4" action="ppaction://hlinksldjump"/>
                </a:rPr>
                <a:t>测量小灯泡的电阻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hlinkClick r:id="rId4" action="ppaction://hlinksldjump"/>
              </a:endParaRPr>
            </a:p>
          </p:txBody>
        </p:sp>
        <p:sp>
          <p:nvSpPr>
            <p:cNvPr id="12" name="形状8"/>
            <p:cNvSpPr txBox="1"/>
            <p:nvPr/>
          </p:nvSpPr>
          <p:spPr>
            <a:xfrm>
              <a:off x="0" y="28656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二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aphicFrame>
        <p:nvGraphicFramePr>
          <p:cNvPr id="13" name="表格1" title=""/>
          <p:cNvGraphicFramePr>
            <a:graphicFrameLocks noGrp="1"/>
          </p:cNvGraphicFramePr>
          <p:nvPr/>
        </p:nvGraphicFramePr>
        <p:xfrm>
          <a:off x="417014" y="2764003"/>
          <a:ext cx="6445758" cy="25731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9800"/>
                <a:gridCol w="1552194"/>
                <a:gridCol w="1433798"/>
                <a:gridCol w="1580166"/>
                <a:gridCol w="939800"/>
              </a:tblGrid>
              <a:tr h="660658"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400"/>
                        </a:lnSpc>
                      </a:pPr>
                      <a:r>
                        <a:rPr lang="zh-CN" altLang="en-US" sz="28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次数</a:t>
                      </a:r>
                      <a:endParaRPr lang="zh-CN" altLang="en-US" sz="28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000000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400"/>
                        </a:lnSpc>
                      </a:pPr>
                      <a:r>
                        <a:rPr lang="zh-CN" altLang="en-US" sz="28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电压U/V</a:t>
                      </a:r>
                      <a:endParaRPr lang="zh-CN" altLang="en-US" sz="28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000000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400"/>
                        </a:lnSpc>
                      </a:pPr>
                      <a:r>
                        <a:rPr lang="zh-CN" altLang="en-US" sz="28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电流I/A</a:t>
                      </a:r>
                      <a:endParaRPr lang="zh-CN" altLang="en-US" sz="28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000000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>
                        <a:lnSpc>
                          <a:spcPts val="3400"/>
                        </a:lnSpc>
                      </a:pPr>
                      <a:r>
                        <a:rPr lang="zh-CN" altLang="en-US" sz="2800" b="0" i="0">
                          <a:ln w="2381">
                            <a:solidFill>
                              <a:srgbClr val="FFFFFF">
                                <a:alpha val="0"/>
                              </a:srgbClr>
                            </a:solidFill>
                          </a:ln>
                          <a:solidFill>
                            <a:srgbClr val="000000">
                              <a:alpha val="100000"/>
                            </a:srgbClr>
                          </a:solidFill>
                          <a:effectLst/>
                          <a:latin typeface="Times New Roman" panose="02020603050405020304"/>
                          <a:ea typeface="Times New Roman" panose="02020603050405020304"/>
                        </a:rPr>
                        <a:t>电阻R/Ω</a:t>
                      </a:r>
                      <a:endParaRPr lang="zh-CN" altLang="en-US" sz="2800" b="0" i="0">
                        <a:ln w="2381">
                          <a:solidFill>
                            <a:srgbClr val="FFFFFF">
                              <a:alpha val="0"/>
                            </a:srgbClr>
                          </a:solidFill>
                        </a:ln>
                        <a:solidFill>
                          <a:srgbClr val="000000">
                            <a:alpha val="100000"/>
                          </a:srgbClr>
                        </a:solidFill>
                        <a:effectLst/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亮度</a:t>
                      </a:r>
                      <a:endParaRPr lang="zh-CN" altLang="en-US" sz="2800" b="0" i="0">
                        <a:solidFill>
                          <a:srgbClr val="464646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</a:tr>
              <a:tr h="63750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2.00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0.26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7.69</a:t>
                      </a:r>
                      <a:endParaRPr lang="zh-CN" altLang="en-US" sz="2800" b="1" i="0">
                        <a:solidFill>
                          <a:srgbClr val="FF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较暗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3750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2.50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0.28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8.93</a:t>
                      </a:r>
                      <a:endParaRPr lang="zh-CN" altLang="en-US" sz="2800" b="1" i="0">
                        <a:solidFill>
                          <a:srgbClr val="FF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正常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37508"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3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2.80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0.30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1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9.33</a:t>
                      </a:r>
                      <a:endParaRPr lang="zh-CN" altLang="en-US" sz="2800" b="1" i="0">
                        <a:solidFill>
                          <a:srgbClr val="FF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8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较亮</a:t>
                      </a:r>
                      <a:endParaRPr lang="zh-CN" altLang="en-US" sz="28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</a:txBody>
                  <a:tcPr anchor="ctr">
                    <a:lnL w="9525" cap="flat">
                      <a:solidFill>
                        <a:srgbClr val="FFEE00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FFEE00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FFEE00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FFEE00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grpSp>
        <p:nvGrpSpPr>
          <p:cNvPr id="14" name="组合3" title=""/>
          <p:cNvGrpSpPr/>
          <p:nvPr/>
        </p:nvGrpSpPr>
        <p:grpSpPr>
          <a:xfrm>
            <a:off x="426539" y="1321803"/>
            <a:ext cx="6450692" cy="1263977"/>
            <a:chExt cx="6450692" cy="1263977"/>
          </a:xfrm>
        </p:grpSpPr>
        <p:sp>
          <p:nvSpPr>
            <p:cNvPr id="15" name="形状9"/>
            <p:cNvSpPr txBox="1"/>
            <p:nvPr/>
          </p:nvSpPr>
          <p:spPr>
            <a:xfrm>
              <a:off x="0" y="0"/>
              <a:ext cx="6450692" cy="1263977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dash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16" name="文本3"/>
            <p:cNvSpPr txBox="1"/>
            <p:nvPr/>
          </p:nvSpPr>
          <p:spPr>
            <a:xfrm>
              <a:off x="266024" y="98621"/>
              <a:ext cx="5918645" cy="1066736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本实验探究过程和“伏安法”测电阻相同，唯一不同是</a:t>
              </a:r>
              <a:r>
                <a:rPr lang="zh-CN" altLang="en-US" sz="3000" b="0" i="0">
                  <a:solidFill>
                    <a:srgbClr val="FF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数据的处理</a:t>
              </a:r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。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sp>
        <p:nvSpPr>
          <p:cNvPr id="17" name="文本1" title=""/>
          <p:cNvSpPr txBox="1"/>
          <p:nvPr/>
        </p:nvSpPr>
        <p:spPr>
          <a:xfrm>
            <a:off x="417147" y="5416191"/>
            <a:ext cx="78867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现象：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灯泡两端</a:t>
            </a:r>
            <a:r>
              <a:rPr lang="zh-CN" altLang="en-US" sz="30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电压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越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高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，灯丝</a:t>
            </a:r>
            <a:r>
              <a:rPr lang="zh-CN" altLang="en-US" sz="3000" b="0" i="0">
                <a:solidFill>
                  <a:srgbClr val="FFEE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电阻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越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大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。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2" title=""/>
          <p:cNvSpPr txBox="1"/>
          <p:nvPr/>
        </p:nvSpPr>
        <p:spPr>
          <a:xfrm>
            <a:off x="417014" y="6044127"/>
            <a:ext cx="6743700" cy="6286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原因：灯丝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电阻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随</a:t>
            </a:r>
            <a:r>
              <a:rPr lang="zh-CN" altLang="en-US" sz="30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温度</a:t>
            </a:r>
            <a:r>
              <a: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升高而增大。</a:t>
            </a:r>
            <a:endParaRPr lang="zh-CN" altLang="en-US" sz="30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19" name="组合4" title=""/>
          <p:cNvGrpSpPr/>
          <p:nvPr/>
        </p:nvGrpSpPr>
        <p:grpSpPr>
          <a:xfrm>
            <a:off x="8342729" y="3550006"/>
            <a:ext cx="3254538" cy="2718117"/>
            <a:chExt cx="3254538" cy="2718117"/>
          </a:xfrm>
        </p:grpSpPr>
        <p:sp>
          <p:nvSpPr>
            <p:cNvPr id="20" name="形状10"/>
            <p:cNvSpPr txBox="1"/>
            <p:nvPr/>
          </p:nvSpPr>
          <p:spPr>
            <a:xfrm flipV="1">
              <a:off x="842837" y="1799087"/>
              <a:ext cx="1956950" cy="1191"/>
            </a:xfrm>
            <a:prstGeom prst="line">
              <a:avLst/>
            </a:prstGeom>
            <a:solidFill>
              <a:srgbClr val="5C81CC">
                <a:alpha val="100000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1" name="形状11"/>
            <p:cNvSpPr txBox="1"/>
            <p:nvPr/>
          </p:nvSpPr>
          <p:spPr>
            <a:xfrm rot="5400000" flipH="1">
              <a:off x="0" y="965911"/>
              <a:ext cx="1699406" cy="1191"/>
            </a:xfrm>
            <a:prstGeom prst="line">
              <a:avLst/>
            </a:prstGeom>
            <a:solidFill>
              <a:srgbClr val="5C81CC">
                <a:alpha val="100000"/>
              </a:srgbClr>
            </a:solidFill>
            <a:ln w="19050">
              <a:solidFill>
                <a:srgbClr val="FFFFFF">
                  <a:alpha val="100000"/>
                </a:srgbClr>
              </a:solidFill>
              <a:prstDash val="solid"/>
              <a:tailEnd type="arrow" w="sm" len="sm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22" name="文本6"/>
            <p:cNvSpPr txBox="1"/>
            <p:nvPr/>
          </p:nvSpPr>
          <p:spPr>
            <a:xfrm>
              <a:off x="856726" y="0"/>
              <a:ext cx="715423" cy="56083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900"/>
                </a:lnSpc>
              </a:pPr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U/V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3" name="文本7"/>
            <p:cNvSpPr txBox="1"/>
            <p:nvPr/>
          </p:nvSpPr>
          <p:spPr>
            <a:xfrm>
              <a:off x="172259" y="685171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2.0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4" name="文本8"/>
            <p:cNvSpPr txBox="1"/>
            <p:nvPr/>
          </p:nvSpPr>
          <p:spPr>
            <a:xfrm>
              <a:off x="172088" y="1225858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1.0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5" name="文本9"/>
            <p:cNvSpPr txBox="1"/>
            <p:nvPr/>
          </p:nvSpPr>
          <p:spPr>
            <a:xfrm>
              <a:off x="171821" y="144675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3.0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6" name="文本10"/>
            <p:cNvSpPr txBox="1"/>
            <p:nvPr/>
          </p:nvSpPr>
          <p:spPr>
            <a:xfrm>
              <a:off x="286692" y="1743856"/>
              <a:ext cx="3429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7" name="文本11"/>
            <p:cNvSpPr txBox="1"/>
            <p:nvPr/>
          </p:nvSpPr>
          <p:spPr>
            <a:xfrm>
              <a:off x="929992" y="1743722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0.1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8" name="文本12"/>
            <p:cNvSpPr txBox="1"/>
            <p:nvPr/>
          </p:nvSpPr>
          <p:spPr>
            <a:xfrm>
              <a:off x="2288371" y="1245365"/>
              <a:ext cx="596805" cy="560831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>
                <a:lnSpc>
                  <a:spcPts val="2900"/>
                </a:lnSpc>
              </a:pPr>
              <a:r>
                <a:rPr lang="zh-CN" altLang="en-US" sz="2400" b="0" i="0">
                  <a:ln w="2381">
                    <a:solidFill>
                      <a:srgbClr val="FFFFFF">
                        <a:alpha val="0"/>
                      </a:srgbClr>
                    </a:solidFill>
                  </a:ln>
                  <a:solidFill>
                    <a:srgbClr val="FFFFFF">
                      <a:alpha val="100000"/>
                    </a:srgbClr>
                  </a:solidFill>
                  <a:effectLst/>
                  <a:latin typeface="Times New Roman" panose="02020603050405020304"/>
                  <a:ea typeface="Times New Roman" panose="02020603050405020304"/>
                </a:rPr>
                <a:t>I/A</a:t>
              </a:r>
              <a:endParaRPr lang="zh-CN" altLang="en-US" sz="2400" b="0" i="0">
                <a:ln w="2381">
                  <a:solidFill>
                    <a:srgbClr val="FFFFFF">
                      <a:alpha val="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/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9" name="文本13"/>
            <p:cNvSpPr txBox="1"/>
            <p:nvPr/>
          </p:nvSpPr>
          <p:spPr>
            <a:xfrm>
              <a:off x="1501825" y="1744275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0.2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0" name="文本14"/>
            <p:cNvSpPr txBox="1"/>
            <p:nvPr/>
          </p:nvSpPr>
          <p:spPr>
            <a:xfrm>
              <a:off x="2073039" y="1744208"/>
              <a:ext cx="571500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1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0.3</a:t>
              </a:r>
              <a:endParaRPr lang="zh-CN" altLang="en-US" sz="2400" b="1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pic>
          <p:nvPicPr>
            <p:cNvPr id="31" name="图片3"/>
            <p:cNvPicPr>
              <a:picLocks noChangeAspect="1"/>
            </p:cNvPicPr>
            <p:nvPr/>
          </p:nvPicPr>
          <p:blipFill>
            <a:blip r:embed="rId5"/>
            <a:srcRect t="5944" r="44329" b="19930"/>
            <a:stretch>
              <a:fillRect/>
            </a:stretch>
          </p:blipFill>
          <p:spPr>
            <a:xfrm rot="2580000">
              <a:off x="1378019" y="263294"/>
              <a:ext cx="433749" cy="2033311"/>
            </a:xfrm>
            <a:prstGeom prst="rect">
              <a:avLst/>
            </a:prstGeom>
          </p:spPr>
        </p:pic>
        <p:sp>
          <p:nvSpPr>
            <p:cNvPr id="32" name="文本4"/>
            <p:cNvSpPr txBox="1"/>
            <p:nvPr/>
          </p:nvSpPr>
          <p:spPr>
            <a:xfrm>
              <a:off x="354906" y="2177129"/>
              <a:ext cx="2899632" cy="54098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/>
              <a:r>
                <a:rPr lang="zh-CN" altLang="en-US" sz="24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小灯泡的U-I图象</a:t>
              </a:r>
              <a:endParaRPr lang="zh-CN" altLang="en-US" sz="24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33" name="文本5"/>
            <p:cNvSpPr txBox="1"/>
            <p:nvPr/>
          </p:nvSpPr>
          <p:spPr>
            <a:xfrm>
              <a:off x="1656146" y="353872"/>
              <a:ext cx="444627" cy="62861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30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R</a:t>
              </a:r>
              <a:endParaRPr lang="zh-CN" altLang="en-US" sz="30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34" name="图片1" title=""/>
          <p:cNvPicPr>
            <a:picLocks noChangeAspect="1"/>
          </p:cNvPicPr>
          <p:nvPr/>
        </p:nvPicPr>
        <p:blipFill>
          <a:blip r:embed="rId6"/>
          <a:srcRect t="11574" b="21296"/>
          <a:stretch>
            <a:fillRect/>
          </a:stretch>
        </p:blipFill>
        <p:spPr>
          <a:xfrm>
            <a:off x="9087050" y="2116334"/>
            <a:ext cx="813111" cy="563293"/>
          </a:xfrm>
          <a:prstGeom prst="rect">
            <a:avLst/>
          </a:prstGeom>
        </p:spPr>
      </p:pic>
      <p:sp>
        <p:nvSpPr>
          <p:cNvPr id="35" name="形状2" title=""/>
          <p:cNvSpPr txBox="1"/>
          <p:nvPr/>
        </p:nvSpPr>
        <p:spPr>
          <a:xfrm>
            <a:off x="3841652" y="217875"/>
            <a:ext cx="4822136" cy="2271693"/>
          </a:xfrm>
          <a:custGeom>
            <a:gdLst>
              <a:gd name="connsiteX0" fmla="*/ 2834634 w 4822136"/>
              <a:gd name="connsiteY0" fmla="*/ 0 h 2271693"/>
              <a:gd name="connsiteX1" fmla="*/ 3114506 w 4822136"/>
              <a:gd name="connsiteY1" fmla="*/ 0 h 2271693"/>
              <a:gd name="connsiteX2" fmla="*/ 3582188 w 4822136"/>
              <a:gd name="connsiteY2" fmla="*/ 247747 h 2271693"/>
              <a:gd name="connsiteX3" fmla="*/ 4247370 w 4822136"/>
              <a:gd name="connsiteY3" fmla="*/ 235742 h 2271693"/>
              <a:gd name="connsiteX4" fmla="*/ 4626644 w 4822136"/>
              <a:gd name="connsiteY4" fmla="*/ 868246 h 2271693"/>
              <a:gd name="connsiteX5" fmla="*/ 4736883 w 4822136"/>
              <a:gd name="connsiteY5" fmla="*/ 1078882 h 2271693"/>
              <a:gd name="connsiteX6" fmla="*/ 4822136 w 4822136"/>
              <a:gd name="connsiteY6" fmla="*/ 1731468 h 2271693"/>
              <a:gd name="connsiteX7" fmla="*/ 3820695 w 4822136"/>
              <a:gd name="connsiteY7" fmla="*/ 2014521 h 2271693"/>
              <a:gd name="connsiteX8" fmla="*/ 3479558 w 4822136"/>
              <a:gd name="connsiteY8" fmla="*/ 2169406 h 2271693"/>
              <a:gd name="connsiteX9" fmla="*/ 2448152 w 4822136"/>
              <a:gd name="connsiteY9" fmla="*/ 2271693 h 2271693"/>
              <a:gd name="connsiteX10" fmla="*/ 1768414 w 4822136"/>
              <a:gd name="connsiteY10" fmla="*/ 2073685 h 2271693"/>
              <a:gd name="connsiteX11" fmla="*/ 1147504 w 4822136"/>
              <a:gd name="connsiteY11" fmla="*/ 2100245 h 2271693"/>
              <a:gd name="connsiteX12" fmla="*/ 686622 w 4822136"/>
              <a:gd name="connsiteY12" fmla="*/ 1821172 h 2271693"/>
              <a:gd name="connsiteX13" fmla="*/ 291749 w 4822136"/>
              <a:gd name="connsiteY13" fmla="*/ 1821641 h 2271693"/>
              <a:gd name="connsiteX14" fmla="*/ 0 w 4822136"/>
              <a:gd name="connsiteY14" fmla="*/ 1231544 h 2271693"/>
              <a:gd name="connsiteX15" fmla="*/ 222380 w 4822136"/>
              <a:gd name="connsiteY15" fmla="*/ 962987 h 2271693"/>
              <a:gd name="connsiteX16" fmla="*/ 195492 w 4822136"/>
              <a:gd name="connsiteY16" fmla="*/ 582457 h 2271693"/>
              <a:gd name="connsiteX17" fmla="*/ 933126 w 4822136"/>
              <a:gd name="connsiteY17" fmla="*/ 385759 h 2271693"/>
              <a:gd name="connsiteX18" fmla="*/ 1230833 w 4822136"/>
              <a:gd name="connsiteY18" fmla="*/ 210718 h 2271693"/>
              <a:gd name="connsiteX19" fmla="*/ 2042104 w 4822136"/>
              <a:gd name="connsiteY19" fmla="*/ 64293 h 2271693"/>
              <a:gd name="connsiteX20" fmla="*/ 2447484 w 4822136"/>
              <a:gd name="connsiteY20" fmla="*/ 49674 h 2271693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822136" h="2271693">
                <a:moveTo>
                  <a:pt x="2834634" y="0"/>
                </a:moveTo>
                <a:cubicBezTo>
                  <a:pt x="3114506" y="0"/>
                  <a:pt x="3364159" y="109114"/>
                  <a:pt x="3492583" y="269776"/>
                </a:cubicBezTo>
                <a:cubicBezTo>
                  <a:pt x="3582188" y="247747"/>
                  <a:pt x="3678797" y="235742"/>
                  <a:pt x="3779512" y="235742"/>
                </a:cubicBezTo>
                <a:cubicBezTo>
                  <a:pt x="4247370" y="235742"/>
                  <a:pt x="4626644" y="494807"/>
                  <a:pt x="4626644" y="814381"/>
                </a:cubicBezTo>
                <a:cubicBezTo>
                  <a:pt x="4626644" y="868246"/>
                  <a:pt x="4615869" y="920393"/>
                  <a:pt x="4595710" y="969870"/>
                </a:cubicBezTo>
                <a:cubicBezTo>
                  <a:pt x="4736883" y="1078882"/>
                  <a:pt x="4822136" y="1219653"/>
                  <a:pt x="4822136" y="1371589"/>
                </a:cubicBezTo>
                <a:cubicBezTo>
                  <a:pt x="4822136" y="1731468"/>
                  <a:pt x="4399100" y="2014521"/>
                  <a:pt x="3877258" y="2014521"/>
                </a:cubicBezTo>
                <a:cubicBezTo>
                  <a:pt x="3820695" y="2014521"/>
                  <a:pt x="3765293" y="2011195"/>
                  <a:pt x="3711465" y="2004807"/>
                </a:cubicBezTo>
                <a:cubicBezTo>
                  <a:pt x="3479558" y="2169406"/>
                  <a:pt x="3156183" y="2271693"/>
                  <a:pt x="2802052" y="2271693"/>
                </a:cubicBezTo>
                <a:cubicBezTo>
                  <a:pt x="2448152" y="2271693"/>
                  <a:pt x="2129997" y="2178490"/>
                  <a:pt x="1896635" y="2026854"/>
                </a:cubicBezTo>
                <a:cubicBezTo>
                  <a:pt x="1768414" y="2073685"/>
                  <a:pt x="1621855" y="2100245"/>
                  <a:pt x="1466190" y="2100245"/>
                </a:cubicBezTo>
                <a:cubicBezTo>
                  <a:pt x="1147504" y="2100245"/>
                  <a:pt x="866983" y="1988925"/>
                  <a:pt x="703843" y="1820251"/>
                </a:cubicBezTo>
                <a:cubicBezTo>
                  <a:pt x="686622" y="1821172"/>
                  <a:pt x="669212" y="1821641"/>
                  <a:pt x="651640" y="1821641"/>
                </a:cubicBezTo>
                <a:cubicBezTo>
                  <a:pt x="291749" y="1821641"/>
                  <a:pt x="0" y="1624943"/>
                  <a:pt x="0" y="1371589"/>
                </a:cubicBezTo>
                <a:cubicBezTo>
                  <a:pt x="0" y="1231544"/>
                  <a:pt x="106377" y="1104344"/>
                  <a:pt x="269900" y="1025540"/>
                </a:cubicBezTo>
                <a:cubicBezTo>
                  <a:pt x="222380" y="962987"/>
                  <a:pt x="195492" y="891295"/>
                  <a:pt x="195492" y="814381"/>
                </a:cubicBezTo>
                <a:cubicBezTo>
                  <a:pt x="195492" y="582457"/>
                  <a:pt x="487241" y="385759"/>
                  <a:pt x="847132" y="385759"/>
                </a:cubicBezTo>
                <a:cubicBezTo>
                  <a:pt x="933126" y="385759"/>
                  <a:pt x="1015230" y="396990"/>
                  <a:pt x="1090393" y="417248"/>
                </a:cubicBezTo>
                <a:cubicBezTo>
                  <a:pt x="1230833" y="210718"/>
                  <a:pt x="1539571" y="64293"/>
                  <a:pt x="1889756" y="64293"/>
                </a:cubicBezTo>
                <a:cubicBezTo>
                  <a:pt x="2042104" y="64293"/>
                  <a:pt x="2184681" y="88586"/>
                  <a:pt x="2309778" y="131339"/>
                </a:cubicBezTo>
                <a:cubicBezTo>
                  <a:pt x="2447484" y="49674"/>
                  <a:pt x="2630667" y="0"/>
                  <a:pt x="2834634" y="0"/>
                </a:cubicBezTo>
                <a:close/>
              </a:path>
            </a:pathLst>
          </a:custGeom>
          <a:solidFill>
            <a:srgbClr val="B6BC12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能否把小灯泡电阻的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平均值</a:t>
            </a:r>
            <a:r>
              <a:rPr lang="zh-CN" altLang="en-US" sz="28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作为小灯泡的电阻？</a:t>
            </a:r>
            <a:endParaRPr lang="zh-CN" altLang="en-US" sz="28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3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4" grpId="0" animBg="1"/>
      <p:bldP spid="14" grpId="0" animBg="1"/>
      <p:bldP spid="5" grpId="0" animBg="1"/>
      <p:bldP spid="13" grpId="0" animBg="1"/>
      <p:bldP spid="19" grpId="0" animBg="1"/>
      <p:bldP spid="17" grpId="0" animBg="1"/>
      <p:bldP spid="18" grpId="0" animBg="1"/>
      <p:bldP spid="3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8"/>
            <a:ext cx="3019015" cy="835000"/>
            <a:chExt cx="3019015" cy="835000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2421731" cy="760847"/>
            </a:xfrm>
            <a:custGeom>
              <a:gdLst>
                <a:gd name="connsiteX0" fmla="*/ 0 w 2421731"/>
                <a:gd name="connsiteY0" fmla="*/ 760847 h 760847"/>
                <a:gd name="connsiteX1" fmla="*/ 2421731 w 2421731"/>
                <a:gd name="connsiteY1" fmla="*/ 760847 h 760847"/>
                <a:gd name="connsiteX2" fmla="*/ 0 w 2421731"/>
                <a:gd name="connsiteY2" fmla="*/ 760847 h 760847"/>
                <a:gd name="connsiteX0-1" fmla="*/ 0 w 2421731"/>
                <a:gd name="connsiteY0-2" fmla="*/ 0 h 760847"/>
                <a:gd name="connsiteX1-3" fmla="*/ 879 w 2421731"/>
                <a:gd name="connsiteY1-4" fmla="*/ 0 h 760847"/>
                <a:gd name="connsiteX2-5" fmla="*/ 0 w 24217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421731" h="760847">
                  <a:moveTo>
                    <a:pt x="0" y="760847"/>
                  </a:moveTo>
                  <a:lnTo>
                    <a:pt x="2421731" y="760847"/>
                  </a:lnTo>
                  <a:lnTo>
                    <a:pt x="0" y="760847"/>
                  </a:lnTo>
                  <a:close/>
                </a:path>
                <a:path w="2421731" h="760847">
                  <a:moveTo>
                    <a:pt x="0" y="0"/>
                  </a:moveTo>
                  <a:lnTo>
                    <a:pt x="8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27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10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24616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电路故障分析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59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64" y="2464784"/>
            <a:ext cx="2588549" cy="1924095"/>
          </a:xfrm>
          <a:prstGeom prst="rect">
            <a:avLst/>
          </a:prstGeom>
          <a:ln w="38100">
            <a:solidFill>
              <a:srgbClr val="FFEE00">
                <a:alpha val="100000"/>
              </a:srgbClr>
            </a:solidFill>
            <a:prstDash val="solid"/>
          </a:ln>
        </p:spPr>
      </p:pic>
      <p:pic>
        <p:nvPicPr>
          <p:cNvPr id="10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8768" y="2464765"/>
            <a:ext cx="2616384" cy="1924269"/>
          </a:xfrm>
          <a:prstGeom prst="rect">
            <a:avLst/>
          </a:prstGeom>
          <a:ln w="38100">
            <a:solidFill>
              <a:srgbClr val="FFEE00">
                <a:alpha val="100000"/>
              </a:srgbClr>
            </a:solidFill>
            <a:prstDash val="solid"/>
          </a:ln>
        </p:spPr>
      </p:pic>
      <p:sp>
        <p:nvSpPr>
          <p:cNvPr id="11" name="文本1" title=""/>
          <p:cNvSpPr txBox="1"/>
          <p:nvPr/>
        </p:nvSpPr>
        <p:spPr>
          <a:xfrm>
            <a:off x="301286" y="1757982"/>
            <a:ext cx="3848100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电表的指针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反向偏转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12" name="组合2" title=""/>
          <p:cNvGrpSpPr/>
          <p:nvPr/>
        </p:nvGrpSpPr>
        <p:grpSpPr>
          <a:xfrm>
            <a:off x="301286" y="1120150"/>
            <a:ext cx="1648550" cy="547974"/>
            <a:chExt cx="1648550" cy="547974"/>
          </a:xfrm>
        </p:grpSpPr>
        <p:sp>
          <p:nvSpPr>
            <p:cNvPr id="13" name="形状7"/>
            <p:cNvSpPr txBox="1"/>
            <p:nvPr/>
          </p:nvSpPr>
          <p:spPr>
            <a:xfrm>
              <a:off x="33129" y="31321"/>
              <a:ext cx="1615421" cy="485108"/>
            </a:xfrm>
            <a:custGeom>
              <a:gdLst>
                <a:gd name="connsiteX0" fmla="*/ 242554 w 1615421"/>
                <a:gd name="connsiteY0" fmla="*/ 0 h 485108"/>
                <a:gd name="connsiteX1" fmla="*/ 1372867 w 1615421"/>
                <a:gd name="connsiteY1" fmla="*/ 0 h 485108"/>
                <a:gd name="connsiteX2" fmla="*/ 1437196 w 1615421"/>
                <a:gd name="connsiteY2" fmla="*/ 0 h 485108"/>
                <a:gd name="connsiteX3" fmla="*/ 1589866 w 1615421"/>
                <a:gd name="connsiteY3" fmla="*/ 116530 h 485108"/>
                <a:gd name="connsiteX4" fmla="*/ 1615421 w 1615421"/>
                <a:gd name="connsiteY4" fmla="*/ 306884 h 485108"/>
                <a:gd name="connsiteX5" fmla="*/ 1498891 w 1615421"/>
                <a:gd name="connsiteY5" fmla="*/ 459554 h 485108"/>
                <a:gd name="connsiteX6" fmla="*/ 242554 w 1615421"/>
                <a:gd name="connsiteY6" fmla="*/ 485108 h 485108"/>
                <a:gd name="connsiteX7" fmla="*/ 108595 w 1615421"/>
                <a:gd name="connsiteY7" fmla="*/ 485108 h 485108"/>
                <a:gd name="connsiteX8" fmla="*/ 0 w 16154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421" h="485108">
                  <a:moveTo>
                    <a:pt x="242554" y="0"/>
                  </a:moveTo>
                  <a:lnTo>
                    <a:pt x="1372867" y="0"/>
                  </a:lnTo>
                  <a:cubicBezTo>
                    <a:pt x="1437196" y="0"/>
                    <a:pt x="1498891" y="25555"/>
                    <a:pt x="1544379" y="71042"/>
                  </a:cubicBezTo>
                  <a:cubicBezTo>
                    <a:pt x="1589866" y="116530"/>
                    <a:pt x="1615421" y="178225"/>
                    <a:pt x="1615421" y="242554"/>
                  </a:cubicBezTo>
                  <a:cubicBezTo>
                    <a:pt x="1615421" y="306884"/>
                    <a:pt x="1589866" y="368578"/>
                    <a:pt x="1544379" y="414066"/>
                  </a:cubicBezTo>
                  <a:cubicBezTo>
                    <a:pt x="1498891" y="459554"/>
                    <a:pt x="1437196" y="485108"/>
                    <a:pt x="13728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故障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47971" cy="547974"/>
            </a:xfrm>
            <a:prstGeom prst="rect">
              <a:avLst/>
            </a:prstGeom>
          </p:spPr>
        </p:pic>
      </p:grpSp>
      <p:grpSp>
        <p:nvGrpSpPr>
          <p:cNvPr id="15" name="组合3" title=""/>
          <p:cNvGrpSpPr/>
          <p:nvPr/>
        </p:nvGrpSpPr>
        <p:grpSpPr>
          <a:xfrm>
            <a:off x="301209" y="4766634"/>
            <a:ext cx="1472032" cy="514350"/>
            <a:chExt cx="1472032" cy="514350"/>
          </a:xfrm>
        </p:grpSpPr>
        <p:sp>
          <p:nvSpPr>
            <p:cNvPr id="16" name="形状8"/>
            <p:cNvSpPr txBox="1"/>
            <p:nvPr/>
          </p:nvSpPr>
          <p:spPr>
            <a:xfrm>
              <a:off x="9011" y="14783"/>
              <a:ext cx="1463021" cy="485108"/>
            </a:xfrm>
            <a:custGeom>
              <a:gdLst>
                <a:gd name="connsiteX0" fmla="*/ 242554 w 1463021"/>
                <a:gd name="connsiteY0" fmla="*/ 0 h 485108"/>
                <a:gd name="connsiteX1" fmla="*/ 1220467 w 1463021"/>
                <a:gd name="connsiteY1" fmla="*/ 0 h 485108"/>
                <a:gd name="connsiteX2" fmla="*/ 1284796 w 1463021"/>
                <a:gd name="connsiteY2" fmla="*/ 0 h 485108"/>
                <a:gd name="connsiteX3" fmla="*/ 1437466 w 1463021"/>
                <a:gd name="connsiteY3" fmla="*/ 116530 h 485108"/>
                <a:gd name="connsiteX4" fmla="*/ 1463021 w 1463021"/>
                <a:gd name="connsiteY4" fmla="*/ 306884 h 485108"/>
                <a:gd name="connsiteX5" fmla="*/ 1346491 w 1463021"/>
                <a:gd name="connsiteY5" fmla="*/ 459554 h 485108"/>
                <a:gd name="connsiteX6" fmla="*/ 242554 w 1463021"/>
                <a:gd name="connsiteY6" fmla="*/ 485108 h 485108"/>
                <a:gd name="connsiteX7" fmla="*/ 108595 w 1463021"/>
                <a:gd name="connsiteY7" fmla="*/ 485108 h 485108"/>
                <a:gd name="connsiteX8" fmla="*/ 0 w 14630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021" h="485108">
                  <a:moveTo>
                    <a:pt x="242554" y="0"/>
                  </a:moveTo>
                  <a:lnTo>
                    <a:pt x="1220467" y="0"/>
                  </a:lnTo>
                  <a:cubicBezTo>
                    <a:pt x="1284796" y="0"/>
                    <a:pt x="1346491" y="25555"/>
                    <a:pt x="1391979" y="71042"/>
                  </a:cubicBezTo>
                  <a:cubicBezTo>
                    <a:pt x="1437466" y="116530"/>
                    <a:pt x="1463021" y="178225"/>
                    <a:pt x="1463021" y="242554"/>
                  </a:cubicBezTo>
                  <a:cubicBezTo>
                    <a:pt x="1463021" y="306884"/>
                    <a:pt x="1437466" y="368578"/>
                    <a:pt x="1391979" y="414066"/>
                  </a:cubicBezTo>
                  <a:cubicBezTo>
                    <a:pt x="1346491" y="459554"/>
                    <a:pt x="1284796" y="485108"/>
                    <a:pt x="12204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原因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14350" cy="514350"/>
            </a:xfrm>
            <a:prstGeom prst="rect">
              <a:avLst/>
            </a:prstGeom>
          </p:spPr>
        </p:pic>
      </p:grpSp>
      <p:sp>
        <p:nvSpPr>
          <p:cNvPr id="18" name="文本2" title=""/>
          <p:cNvSpPr txBox="1"/>
          <p:nvPr/>
        </p:nvSpPr>
        <p:spPr>
          <a:xfrm>
            <a:off x="301228" y="5455701"/>
            <a:ext cx="4442777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电表的“+”“-”接线柱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接反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3" title=""/>
          <p:cNvSpPr txBox="1"/>
          <p:nvPr/>
        </p:nvSpPr>
        <p:spPr>
          <a:xfrm>
            <a:off x="6526606" y="1757801"/>
            <a:ext cx="4914900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电表的指针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偏转的角度很小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20" name="组合4" title=""/>
          <p:cNvGrpSpPr/>
          <p:nvPr/>
        </p:nvGrpSpPr>
        <p:grpSpPr>
          <a:xfrm>
            <a:off x="6526606" y="1119969"/>
            <a:ext cx="1648550" cy="547974"/>
            <a:chExt cx="1648550" cy="547974"/>
          </a:xfrm>
        </p:grpSpPr>
        <p:sp>
          <p:nvSpPr>
            <p:cNvPr id="21" name="形状9"/>
            <p:cNvSpPr txBox="1"/>
            <p:nvPr/>
          </p:nvSpPr>
          <p:spPr>
            <a:xfrm>
              <a:off x="33129" y="31321"/>
              <a:ext cx="1615421" cy="485108"/>
            </a:xfrm>
            <a:custGeom>
              <a:gdLst>
                <a:gd name="connsiteX0" fmla="*/ 242554 w 1615421"/>
                <a:gd name="connsiteY0" fmla="*/ 0 h 485108"/>
                <a:gd name="connsiteX1" fmla="*/ 1372867 w 1615421"/>
                <a:gd name="connsiteY1" fmla="*/ 0 h 485108"/>
                <a:gd name="connsiteX2" fmla="*/ 1437196 w 1615421"/>
                <a:gd name="connsiteY2" fmla="*/ 0 h 485108"/>
                <a:gd name="connsiteX3" fmla="*/ 1589866 w 1615421"/>
                <a:gd name="connsiteY3" fmla="*/ 116530 h 485108"/>
                <a:gd name="connsiteX4" fmla="*/ 1615421 w 1615421"/>
                <a:gd name="connsiteY4" fmla="*/ 306884 h 485108"/>
                <a:gd name="connsiteX5" fmla="*/ 1498891 w 1615421"/>
                <a:gd name="connsiteY5" fmla="*/ 459554 h 485108"/>
                <a:gd name="connsiteX6" fmla="*/ 242554 w 1615421"/>
                <a:gd name="connsiteY6" fmla="*/ 485108 h 485108"/>
                <a:gd name="connsiteX7" fmla="*/ 108595 w 1615421"/>
                <a:gd name="connsiteY7" fmla="*/ 485108 h 485108"/>
                <a:gd name="connsiteX8" fmla="*/ 0 w 16154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421" h="485108">
                  <a:moveTo>
                    <a:pt x="242554" y="0"/>
                  </a:moveTo>
                  <a:lnTo>
                    <a:pt x="1372867" y="0"/>
                  </a:lnTo>
                  <a:cubicBezTo>
                    <a:pt x="1437196" y="0"/>
                    <a:pt x="1498891" y="25555"/>
                    <a:pt x="1544379" y="71042"/>
                  </a:cubicBezTo>
                  <a:cubicBezTo>
                    <a:pt x="1589866" y="116530"/>
                    <a:pt x="1615421" y="178225"/>
                    <a:pt x="1615421" y="242554"/>
                  </a:cubicBezTo>
                  <a:cubicBezTo>
                    <a:pt x="1615421" y="306884"/>
                    <a:pt x="1589866" y="368578"/>
                    <a:pt x="1544379" y="414066"/>
                  </a:cubicBezTo>
                  <a:cubicBezTo>
                    <a:pt x="1498891" y="459554"/>
                    <a:pt x="1437196" y="485108"/>
                    <a:pt x="13728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故障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2" name="图片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547971" cy="547974"/>
            </a:xfrm>
            <a:prstGeom prst="rect">
              <a:avLst/>
            </a:prstGeom>
          </p:spPr>
        </p:pic>
      </p:grpSp>
      <p:grpSp>
        <p:nvGrpSpPr>
          <p:cNvPr id="23" name="组合5" title=""/>
          <p:cNvGrpSpPr/>
          <p:nvPr/>
        </p:nvGrpSpPr>
        <p:grpSpPr>
          <a:xfrm>
            <a:off x="6526529" y="4766453"/>
            <a:ext cx="1472032" cy="514350"/>
            <a:chExt cx="1472032" cy="514350"/>
          </a:xfrm>
        </p:grpSpPr>
        <p:sp>
          <p:nvSpPr>
            <p:cNvPr id="24" name="形状10"/>
            <p:cNvSpPr txBox="1"/>
            <p:nvPr/>
          </p:nvSpPr>
          <p:spPr>
            <a:xfrm>
              <a:off x="9011" y="14783"/>
              <a:ext cx="1463021" cy="485108"/>
            </a:xfrm>
            <a:custGeom>
              <a:gdLst>
                <a:gd name="connsiteX0" fmla="*/ 242554 w 1463021"/>
                <a:gd name="connsiteY0" fmla="*/ 0 h 485108"/>
                <a:gd name="connsiteX1" fmla="*/ 1220467 w 1463021"/>
                <a:gd name="connsiteY1" fmla="*/ 0 h 485108"/>
                <a:gd name="connsiteX2" fmla="*/ 1284796 w 1463021"/>
                <a:gd name="connsiteY2" fmla="*/ 0 h 485108"/>
                <a:gd name="connsiteX3" fmla="*/ 1437466 w 1463021"/>
                <a:gd name="connsiteY3" fmla="*/ 116530 h 485108"/>
                <a:gd name="connsiteX4" fmla="*/ 1463021 w 1463021"/>
                <a:gd name="connsiteY4" fmla="*/ 306884 h 485108"/>
                <a:gd name="connsiteX5" fmla="*/ 1346491 w 1463021"/>
                <a:gd name="connsiteY5" fmla="*/ 459554 h 485108"/>
                <a:gd name="connsiteX6" fmla="*/ 242554 w 1463021"/>
                <a:gd name="connsiteY6" fmla="*/ 485108 h 485108"/>
                <a:gd name="connsiteX7" fmla="*/ 108595 w 1463021"/>
                <a:gd name="connsiteY7" fmla="*/ 485108 h 485108"/>
                <a:gd name="connsiteX8" fmla="*/ 0 w 14630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021" h="485108">
                  <a:moveTo>
                    <a:pt x="242554" y="0"/>
                  </a:moveTo>
                  <a:lnTo>
                    <a:pt x="1220467" y="0"/>
                  </a:lnTo>
                  <a:cubicBezTo>
                    <a:pt x="1284796" y="0"/>
                    <a:pt x="1346491" y="25555"/>
                    <a:pt x="1391979" y="71042"/>
                  </a:cubicBezTo>
                  <a:cubicBezTo>
                    <a:pt x="1437466" y="116530"/>
                    <a:pt x="1463021" y="178225"/>
                    <a:pt x="1463021" y="242554"/>
                  </a:cubicBezTo>
                  <a:cubicBezTo>
                    <a:pt x="1463021" y="306884"/>
                    <a:pt x="1437466" y="368578"/>
                    <a:pt x="1391979" y="414066"/>
                  </a:cubicBezTo>
                  <a:cubicBezTo>
                    <a:pt x="1346491" y="459554"/>
                    <a:pt x="1284796" y="485108"/>
                    <a:pt x="12204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原因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5" name="图片8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0"/>
              <a:ext cx="514350" cy="514350"/>
            </a:xfrm>
            <a:prstGeom prst="rect">
              <a:avLst/>
            </a:prstGeom>
          </p:spPr>
        </p:pic>
      </p:grpSp>
      <p:sp>
        <p:nvSpPr>
          <p:cNvPr id="26" name="文本4" title=""/>
          <p:cNvSpPr txBox="1"/>
          <p:nvPr/>
        </p:nvSpPr>
        <p:spPr>
          <a:xfrm>
            <a:off x="6526281" y="5455977"/>
            <a:ext cx="4442777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电表选择的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量程过大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7" name="图片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20723" y="2417178"/>
            <a:ext cx="2642216" cy="1971713"/>
          </a:xfrm>
          <a:prstGeom prst="rect">
            <a:avLst/>
          </a:prstGeom>
          <a:ln w="38100">
            <a:solidFill>
              <a:srgbClr val="FFEE00">
                <a:alpha val="100000"/>
              </a:srgbClr>
            </a:solidFill>
            <a:prstDash val="solid"/>
          </a:ln>
        </p:spPr>
      </p:pic>
      <p:pic>
        <p:nvPicPr>
          <p:cNvPr id="28" name="图片4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75938" y="2420141"/>
            <a:ext cx="2633901" cy="1966331"/>
          </a:xfrm>
          <a:prstGeom prst="rect">
            <a:avLst/>
          </a:prstGeom>
          <a:ln w="38100">
            <a:solidFill>
              <a:srgbClr val="FFEE00">
                <a:alpha val="100000"/>
              </a:srgbClr>
            </a:solidFill>
            <a:prstDash val="solid"/>
          </a:ln>
        </p:spPr>
      </p:pic>
      <p:sp>
        <p:nvSpPr>
          <p:cNvPr id="29" name="文本5" title=""/>
          <p:cNvSpPr txBox="1"/>
          <p:nvPr/>
        </p:nvSpPr>
        <p:spPr>
          <a:xfrm>
            <a:off x="6525900" y="6054595"/>
            <a:ext cx="2781300" cy="5994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电源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电压过低</a:t>
            </a:r>
            <a:endParaRPr lang="zh-CN" altLang="en-US" sz="2800" b="0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7" grpId="0" animBg="1"/>
      <p:bldP spid="28" grpId="0" animBg="1"/>
      <p:bldP spid="26" grpId="0" animBg="1"/>
      <p:bldP spid="2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8"/>
            <a:ext cx="3019015" cy="835000"/>
            <a:chExt cx="3019015" cy="835000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421731" cy="760847"/>
            </a:xfrm>
            <a:custGeom>
              <a:gdLst>
                <a:gd name="connsiteX0" fmla="*/ 0 w 2421731"/>
                <a:gd name="connsiteY0" fmla="*/ 760847 h 760847"/>
                <a:gd name="connsiteX1" fmla="*/ 2421731 w 2421731"/>
                <a:gd name="connsiteY1" fmla="*/ 760847 h 760847"/>
                <a:gd name="connsiteX2" fmla="*/ 0 w 2421731"/>
                <a:gd name="connsiteY2" fmla="*/ 760847 h 760847"/>
                <a:gd name="connsiteX0-1" fmla="*/ 0 w 2421731"/>
                <a:gd name="connsiteY0-2" fmla="*/ 0 h 760847"/>
                <a:gd name="connsiteX1-3" fmla="*/ 879 w 2421731"/>
                <a:gd name="connsiteY1-4" fmla="*/ 0 h 760847"/>
                <a:gd name="connsiteX2-5" fmla="*/ 0 w 24217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421731" h="760847">
                  <a:moveTo>
                    <a:pt x="0" y="760847"/>
                  </a:moveTo>
                  <a:lnTo>
                    <a:pt x="2421731" y="760847"/>
                  </a:lnTo>
                  <a:lnTo>
                    <a:pt x="0" y="760847"/>
                  </a:lnTo>
                  <a:close/>
                </a:path>
                <a:path w="2421731" h="760847">
                  <a:moveTo>
                    <a:pt x="0" y="0"/>
                  </a:moveTo>
                  <a:lnTo>
                    <a:pt x="8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27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0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4" y="273901"/>
              <a:ext cx="24616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电路故障分析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59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2" title=""/>
          <p:cNvGrpSpPr/>
          <p:nvPr/>
        </p:nvGrpSpPr>
        <p:grpSpPr>
          <a:xfrm>
            <a:off x="301286" y="1120150"/>
            <a:ext cx="1648550" cy="547974"/>
            <a:chExt cx="1648550" cy="547974"/>
          </a:xfrm>
        </p:grpSpPr>
        <p:sp>
          <p:nvSpPr>
            <p:cNvPr id="10" name="形状8"/>
            <p:cNvSpPr txBox="1"/>
            <p:nvPr/>
          </p:nvSpPr>
          <p:spPr>
            <a:xfrm>
              <a:off x="33129" y="31321"/>
              <a:ext cx="1615421" cy="485108"/>
            </a:xfrm>
            <a:custGeom>
              <a:gdLst>
                <a:gd name="connsiteX0" fmla="*/ 242554 w 1615421"/>
                <a:gd name="connsiteY0" fmla="*/ 0 h 485108"/>
                <a:gd name="connsiteX1" fmla="*/ 1372867 w 1615421"/>
                <a:gd name="connsiteY1" fmla="*/ 0 h 485108"/>
                <a:gd name="connsiteX2" fmla="*/ 1437196 w 1615421"/>
                <a:gd name="connsiteY2" fmla="*/ 0 h 485108"/>
                <a:gd name="connsiteX3" fmla="*/ 1589866 w 1615421"/>
                <a:gd name="connsiteY3" fmla="*/ 116530 h 485108"/>
                <a:gd name="connsiteX4" fmla="*/ 1615421 w 1615421"/>
                <a:gd name="connsiteY4" fmla="*/ 306884 h 485108"/>
                <a:gd name="connsiteX5" fmla="*/ 1498891 w 1615421"/>
                <a:gd name="connsiteY5" fmla="*/ 459554 h 485108"/>
                <a:gd name="connsiteX6" fmla="*/ 242554 w 1615421"/>
                <a:gd name="connsiteY6" fmla="*/ 485108 h 485108"/>
                <a:gd name="connsiteX7" fmla="*/ 108595 w 1615421"/>
                <a:gd name="connsiteY7" fmla="*/ 485108 h 485108"/>
                <a:gd name="connsiteX8" fmla="*/ 0 w 16154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421" h="485108">
                  <a:moveTo>
                    <a:pt x="242554" y="0"/>
                  </a:moveTo>
                  <a:lnTo>
                    <a:pt x="1372867" y="0"/>
                  </a:lnTo>
                  <a:cubicBezTo>
                    <a:pt x="1437196" y="0"/>
                    <a:pt x="1498891" y="25555"/>
                    <a:pt x="1544379" y="71042"/>
                  </a:cubicBezTo>
                  <a:cubicBezTo>
                    <a:pt x="1589866" y="116530"/>
                    <a:pt x="1615421" y="178225"/>
                    <a:pt x="1615421" y="242554"/>
                  </a:cubicBezTo>
                  <a:cubicBezTo>
                    <a:pt x="1615421" y="306884"/>
                    <a:pt x="1589866" y="368578"/>
                    <a:pt x="1544379" y="414066"/>
                  </a:cubicBezTo>
                  <a:cubicBezTo>
                    <a:pt x="1498891" y="459554"/>
                    <a:pt x="1437196" y="485108"/>
                    <a:pt x="13728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故障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1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47971" cy="547974"/>
            </a:xfrm>
            <a:prstGeom prst="rect">
              <a:avLst/>
            </a:prstGeom>
          </p:spPr>
        </p:pic>
      </p:grpSp>
      <p:grpSp>
        <p:nvGrpSpPr>
          <p:cNvPr id="12" name="组合3" title=""/>
          <p:cNvGrpSpPr/>
          <p:nvPr/>
        </p:nvGrpSpPr>
        <p:grpSpPr>
          <a:xfrm>
            <a:off x="7101869" y="1136809"/>
            <a:ext cx="1472031" cy="514350"/>
            <a:chExt cx="1472031" cy="514350"/>
          </a:xfrm>
        </p:grpSpPr>
        <p:sp>
          <p:nvSpPr>
            <p:cNvPr id="13" name="形状9"/>
            <p:cNvSpPr txBox="1"/>
            <p:nvPr/>
          </p:nvSpPr>
          <p:spPr>
            <a:xfrm>
              <a:off x="9010" y="14783"/>
              <a:ext cx="1463021" cy="485108"/>
            </a:xfrm>
            <a:custGeom>
              <a:gdLst>
                <a:gd name="connsiteX0" fmla="*/ 242554 w 1463021"/>
                <a:gd name="connsiteY0" fmla="*/ 0 h 485108"/>
                <a:gd name="connsiteX1" fmla="*/ 1220467 w 1463021"/>
                <a:gd name="connsiteY1" fmla="*/ 0 h 485108"/>
                <a:gd name="connsiteX2" fmla="*/ 1284796 w 1463021"/>
                <a:gd name="connsiteY2" fmla="*/ 0 h 485108"/>
                <a:gd name="connsiteX3" fmla="*/ 1437466 w 1463021"/>
                <a:gd name="connsiteY3" fmla="*/ 116530 h 485108"/>
                <a:gd name="connsiteX4" fmla="*/ 1463021 w 1463021"/>
                <a:gd name="connsiteY4" fmla="*/ 306884 h 485108"/>
                <a:gd name="connsiteX5" fmla="*/ 1346491 w 1463021"/>
                <a:gd name="connsiteY5" fmla="*/ 459554 h 485108"/>
                <a:gd name="connsiteX6" fmla="*/ 242554 w 1463021"/>
                <a:gd name="connsiteY6" fmla="*/ 485108 h 485108"/>
                <a:gd name="connsiteX7" fmla="*/ 108595 w 1463021"/>
                <a:gd name="connsiteY7" fmla="*/ 485108 h 485108"/>
                <a:gd name="connsiteX8" fmla="*/ 0 w 14630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021" h="485108">
                  <a:moveTo>
                    <a:pt x="242554" y="0"/>
                  </a:moveTo>
                  <a:lnTo>
                    <a:pt x="1220467" y="0"/>
                  </a:lnTo>
                  <a:cubicBezTo>
                    <a:pt x="1284796" y="0"/>
                    <a:pt x="1346491" y="25555"/>
                    <a:pt x="1391979" y="71042"/>
                  </a:cubicBezTo>
                  <a:cubicBezTo>
                    <a:pt x="1437466" y="116530"/>
                    <a:pt x="1463021" y="178225"/>
                    <a:pt x="1463021" y="242554"/>
                  </a:cubicBezTo>
                  <a:cubicBezTo>
                    <a:pt x="1463021" y="306884"/>
                    <a:pt x="1437466" y="368578"/>
                    <a:pt x="1391979" y="414066"/>
                  </a:cubicBezTo>
                  <a:cubicBezTo>
                    <a:pt x="1346491" y="459554"/>
                    <a:pt x="1284796" y="485108"/>
                    <a:pt x="12204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原因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14350" cy="514350"/>
            </a:xfrm>
            <a:prstGeom prst="rect">
              <a:avLst/>
            </a:prstGeom>
          </p:spPr>
        </p:pic>
      </p:grpSp>
      <p:sp>
        <p:nvSpPr>
          <p:cNvPr id="15" name="文本1" title=""/>
          <p:cNvSpPr txBox="1"/>
          <p:nvPr/>
        </p:nvSpPr>
        <p:spPr>
          <a:xfrm>
            <a:off x="301809" y="1667485"/>
            <a:ext cx="5359400" cy="1253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移动滑动变阻器滑片时,电表示数及灯泡亮度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无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变化。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6" name="文本2" title=""/>
          <p:cNvSpPr txBox="1"/>
          <p:nvPr/>
        </p:nvSpPr>
        <p:spPr>
          <a:xfrm>
            <a:off x="7101135" y="1667485"/>
            <a:ext cx="4532062" cy="1253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滑动变阻器没有“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一上一下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”连接。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7" name="形状2" title=""/>
          <p:cNvSpPr txBox="1"/>
          <p:nvPr/>
        </p:nvSpPr>
        <p:spPr>
          <a:xfrm>
            <a:off x="822827" y="3018463"/>
            <a:ext cx="10800569" cy="361161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8" name="组合4" title=""/>
          <p:cNvGrpSpPr/>
          <p:nvPr/>
        </p:nvGrpSpPr>
        <p:grpSpPr>
          <a:xfrm>
            <a:off x="4950171" y="3076699"/>
            <a:ext cx="1649406" cy="599408"/>
            <a:chExt cx="1649406" cy="599408"/>
          </a:xfrm>
        </p:grpSpPr>
        <p:sp>
          <p:nvSpPr>
            <p:cNvPr id="19" name="文本3"/>
            <p:cNvSpPr txBox="1"/>
            <p:nvPr/>
          </p:nvSpPr>
          <p:spPr>
            <a:xfrm>
              <a:off x="392106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实物图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0" name="形状10"/>
            <p:cNvSpPr txBox="1"/>
            <p:nvPr/>
          </p:nvSpPr>
          <p:spPr>
            <a:xfrm rot="16200000">
              <a:off x="0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1" name="组合5" title=""/>
          <p:cNvGrpSpPr/>
          <p:nvPr/>
        </p:nvGrpSpPr>
        <p:grpSpPr>
          <a:xfrm>
            <a:off x="5341849" y="3645237"/>
            <a:ext cx="1584283" cy="599408"/>
            <a:chExt cx="1584283" cy="599408"/>
          </a:xfrm>
        </p:grpSpPr>
        <p:sp>
          <p:nvSpPr>
            <p:cNvPr id="22" name="文本4"/>
            <p:cNvSpPr txBox="1"/>
            <p:nvPr/>
          </p:nvSpPr>
          <p:spPr>
            <a:xfrm>
              <a:off x="0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电路图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3" name="形状11"/>
            <p:cNvSpPr txBox="1"/>
            <p:nvPr/>
          </p:nvSpPr>
          <p:spPr>
            <a:xfrm rot="5400000">
              <a:off x="1178099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4" name="组合6" title=""/>
          <p:cNvGrpSpPr/>
          <p:nvPr/>
        </p:nvGrpSpPr>
        <p:grpSpPr>
          <a:xfrm>
            <a:off x="1001439" y="3190256"/>
            <a:ext cx="5847465" cy="3388911"/>
            <a:chExt cx="5847465" cy="3388911"/>
          </a:xfrm>
        </p:grpSpPr>
        <p:pic>
          <p:nvPicPr>
            <p:cNvPr id="25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6292" y="2512704"/>
              <a:ext cx="2223976" cy="876207"/>
            </a:xfrm>
            <a:prstGeom prst="rect">
              <a:avLst/>
            </a:prstGeom>
          </p:spPr>
        </p:pic>
        <p:pic>
          <p:nvPicPr>
            <p:cNvPr id="26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0292" y="1516180"/>
              <a:ext cx="1210104" cy="843667"/>
            </a:xfrm>
            <a:prstGeom prst="rect">
              <a:avLst/>
            </a:prstGeom>
          </p:spPr>
        </p:pic>
        <p:pic>
          <p:nvPicPr>
            <p:cNvPr id="27" name="图片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948023"/>
              <a:ext cx="935317" cy="1250985"/>
            </a:xfrm>
            <a:prstGeom prst="rect">
              <a:avLst/>
            </a:prstGeom>
          </p:spPr>
        </p:pic>
        <p:pic>
          <p:nvPicPr>
            <p:cNvPr id="28" name="图片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97132" y="2440676"/>
              <a:ext cx="1408757" cy="898160"/>
            </a:xfrm>
            <a:prstGeom prst="rect">
              <a:avLst/>
            </a:prstGeom>
          </p:spPr>
        </p:pic>
        <p:pic>
          <p:nvPicPr>
            <p:cNvPr id="29" name="图片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19917" y="0"/>
              <a:ext cx="961696" cy="1250985"/>
            </a:xfrm>
            <a:prstGeom prst="rect">
              <a:avLst/>
            </a:prstGeom>
          </p:spPr>
        </p:pic>
        <p:pic>
          <p:nvPicPr>
            <p:cNvPr id="30" name="图片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59532" y="1193806"/>
              <a:ext cx="2587933" cy="1103976"/>
            </a:xfrm>
            <a:prstGeom prst="rect">
              <a:avLst/>
            </a:prstGeom>
          </p:spPr>
        </p:pic>
        <p:sp>
          <p:nvSpPr>
            <p:cNvPr id="31" name="形状12"/>
            <p:cNvSpPr txBox="1"/>
            <p:nvPr/>
          </p:nvSpPr>
          <p:spPr>
            <a:xfrm>
              <a:off x="3062561" y="3065707"/>
              <a:ext cx="1029388" cy="131761"/>
            </a:xfrm>
            <a:custGeom>
              <a:gdLst>
                <a:gd name="connsiteX0" fmla="*/ 0 w 1029388"/>
                <a:gd name="connsiteY0" fmla="*/ 0 h 131761"/>
                <a:gd name="connsiteX1" fmla="*/ 268983 w 1029388"/>
                <a:gd name="connsiteY1" fmla="*/ 120705 h 131761"/>
                <a:gd name="connsiteX2" fmla="*/ 611649 w 1029388"/>
                <a:gd name="connsiteY2" fmla="*/ 141104 h 1317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31761" fill="none">
                  <a:moveTo>
                    <a:pt x="0" y="0"/>
                  </a:moveTo>
                  <a:quadBezTo>
                    <a:pt x="268983" y="120705"/>
                    <a:pt x="440316" y="130905"/>
                  </a:quadBezTo>
                  <a:quadBezTo>
                    <a:pt x="611649" y="141104"/>
                    <a:pt x="1029388" y="29751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13"/>
            <p:cNvSpPr txBox="1"/>
            <p:nvPr/>
          </p:nvSpPr>
          <p:spPr>
            <a:xfrm>
              <a:off x="4883735" y="1773974"/>
              <a:ext cx="426596" cy="1315545"/>
            </a:xfrm>
            <a:custGeom>
              <a:gdLst>
                <a:gd name="connsiteX0" fmla="*/ 0 w 426596"/>
                <a:gd name="connsiteY0" fmla="*/ 1315545 h 1315545"/>
                <a:gd name="connsiteX1" fmla="*/ 325238 w 426596"/>
                <a:gd name="connsiteY1" fmla="*/ 1133062 h 1315545"/>
                <a:gd name="connsiteX2" fmla="*/ 468162 w 426596"/>
                <a:gd name="connsiteY2" fmla="*/ 708701 h 1315545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26596" h="1315545" fill="none">
                  <a:moveTo>
                    <a:pt x="0" y="1315545"/>
                  </a:moveTo>
                  <a:quadBezTo>
                    <a:pt x="325238" y="1133062"/>
                    <a:pt x="396700" y="920882"/>
                  </a:quadBezTo>
                  <a:quadBezTo>
                    <a:pt x="468162" y="708701"/>
                    <a:pt x="368807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14"/>
            <p:cNvSpPr txBox="1"/>
            <p:nvPr/>
          </p:nvSpPr>
          <p:spPr>
            <a:xfrm>
              <a:off x="2402087" y="1768559"/>
              <a:ext cx="1356650" cy="473530"/>
            </a:xfrm>
            <a:custGeom>
              <a:gdLst>
                <a:gd name="connsiteX0" fmla="*/ 1356650 w 1356650"/>
                <a:gd name="connsiteY0" fmla="*/ 0 h 473530"/>
                <a:gd name="connsiteX1" fmla="*/ 1027759 w 1356650"/>
                <a:gd name="connsiteY1" fmla="*/ 396374 h 473530"/>
                <a:gd name="connsiteX2" fmla="*/ 578801 w 1356650"/>
                <a:gd name="connsiteY2" fmla="*/ 519960 h 4735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6650" h="473530" fill="none">
                  <a:moveTo>
                    <a:pt x="1356650" y="0"/>
                  </a:moveTo>
                  <a:quadBezTo>
                    <a:pt x="1027759" y="396374"/>
                    <a:pt x="803280" y="458167"/>
                  </a:quadBezTo>
                  <a:quadBezTo>
                    <a:pt x="578801" y="519960"/>
                    <a:pt x="0" y="33321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15"/>
            <p:cNvSpPr txBox="1"/>
            <p:nvPr/>
          </p:nvSpPr>
          <p:spPr>
            <a:xfrm>
              <a:off x="468265" y="1911365"/>
              <a:ext cx="1148392" cy="392476"/>
            </a:xfrm>
            <a:custGeom>
              <a:gdLst>
                <a:gd name="connsiteX0" fmla="*/ 1148392 w 1148392"/>
                <a:gd name="connsiteY0" fmla="*/ 196357 h 392476"/>
                <a:gd name="connsiteX1" fmla="*/ 666200 w 1148392"/>
                <a:gd name="connsiteY1" fmla="*/ 425946 h 392476"/>
                <a:gd name="connsiteX2" fmla="*/ 285835 w 1148392"/>
                <a:gd name="connsiteY2" fmla="*/ 347583 h 3924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8392" h="392476" fill="none">
                  <a:moveTo>
                    <a:pt x="1148392" y="196357"/>
                  </a:moveTo>
                  <a:quadBezTo>
                    <a:pt x="666200" y="425946"/>
                    <a:pt x="476018" y="386764"/>
                  </a:quadBezTo>
                  <a:quadBezTo>
                    <a:pt x="285835" y="347583"/>
                    <a:pt x="0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16"/>
            <p:cNvSpPr txBox="1"/>
            <p:nvPr/>
          </p:nvSpPr>
          <p:spPr>
            <a:xfrm>
              <a:off x="194555" y="1911365"/>
              <a:ext cx="1029388" cy="1142442"/>
            </a:xfrm>
            <a:custGeom>
              <a:gdLst>
                <a:gd name="connsiteX0" fmla="*/ 0 w 1029388"/>
                <a:gd name="connsiteY0" fmla="*/ 0 h 1142442"/>
                <a:gd name="connsiteX1" fmla="*/ 17024 w 1029388"/>
                <a:gd name="connsiteY1" fmla="*/ 621130 h 1142442"/>
                <a:gd name="connsiteX2" fmla="*/ 351890 w 1029388"/>
                <a:gd name="connsiteY2" fmla="*/ 1009231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142443" fill="none">
                  <a:moveTo>
                    <a:pt x="0" y="0"/>
                  </a:moveTo>
                  <a:quadBezTo>
                    <a:pt x="17024" y="621130"/>
                    <a:pt x="184457" y="815180"/>
                  </a:quadBezTo>
                  <a:quadBezTo>
                    <a:pt x="351890" y="1009231"/>
                    <a:pt x="1029388" y="1142443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6" name="形状17"/>
            <p:cNvSpPr txBox="1"/>
            <p:nvPr/>
          </p:nvSpPr>
          <p:spPr>
            <a:xfrm>
              <a:off x="2104576" y="947429"/>
              <a:ext cx="381879" cy="1142442"/>
            </a:xfrm>
            <a:custGeom>
              <a:gdLst>
                <a:gd name="connsiteX0" fmla="*/ 0 w 381879"/>
                <a:gd name="connsiteY0" fmla="*/ 0 h 1142442"/>
                <a:gd name="connsiteX1" fmla="*/ 324062 w 381879"/>
                <a:gd name="connsiteY1" fmla="*/ 379385 h 1142442"/>
                <a:gd name="connsiteX2" fmla="*/ 413765 w 381879"/>
                <a:gd name="connsiteY2" fmla="*/ 763057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79" h="1142442" fill="none">
                  <a:moveTo>
                    <a:pt x="0" y="0"/>
                  </a:moveTo>
                  <a:quadBezTo>
                    <a:pt x="324062" y="379385"/>
                    <a:pt x="368913" y="571221"/>
                  </a:quadBezTo>
                  <a:quadBezTo>
                    <a:pt x="413765" y="763057"/>
                    <a:pt x="303461" y="114244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7" name="形状18"/>
            <p:cNvSpPr txBox="1"/>
            <p:nvPr/>
          </p:nvSpPr>
          <p:spPr>
            <a:xfrm>
              <a:off x="1531669" y="953379"/>
              <a:ext cx="299197" cy="1136492"/>
            </a:xfrm>
            <a:custGeom>
              <a:gdLst>
                <a:gd name="connsiteX0" fmla="*/ 299197 w 299197"/>
                <a:gd name="connsiteY0" fmla="*/ 0 h 1136492"/>
                <a:gd name="connsiteX1" fmla="*/ 41623 w 299197"/>
                <a:gd name="connsiteY1" fmla="*/ 351923 h 1136492"/>
                <a:gd name="connsiteX2" fmla="*/ -26351 w 299197"/>
                <a:gd name="connsiteY2" fmla="*/ 731016 h 11364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197" h="1136492" fill="none">
                  <a:moveTo>
                    <a:pt x="299197" y="0"/>
                  </a:moveTo>
                  <a:quadBezTo>
                    <a:pt x="41623" y="351923"/>
                    <a:pt x="7636" y="541470"/>
                  </a:quadBezTo>
                  <a:quadBezTo>
                    <a:pt x="-26351" y="731016"/>
                    <a:pt x="90939" y="113649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8" name="组合7" title=""/>
          <p:cNvGrpSpPr/>
          <p:nvPr/>
        </p:nvGrpSpPr>
        <p:grpSpPr>
          <a:xfrm>
            <a:off x="7275690" y="3680041"/>
            <a:ext cx="4183418" cy="2408749"/>
            <a:chExt cx="4183418" cy="2408749"/>
          </a:xfrm>
        </p:grpSpPr>
        <p:pic>
          <p:nvPicPr>
            <p:cNvPr id="39" name="图片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4183418" cy="2408749"/>
            </a:xfrm>
            <a:prstGeom prst="rect">
              <a:avLst/>
            </a:prstGeom>
          </p:spPr>
        </p:pic>
        <p:pic>
          <p:nvPicPr>
            <p:cNvPr id="40" name="图片10"/>
            <p:cNvPicPr>
              <a:picLocks noChangeAspect="1"/>
            </p:cNvPicPr>
            <p:nvPr/>
          </p:nvPicPr>
          <p:blipFill>
            <a:blip r:embed="rId11"/>
            <a:srcRect t="6481" b="21296"/>
            <a:stretch>
              <a:fillRect/>
            </a:stretch>
          </p:blipFill>
          <p:spPr>
            <a:xfrm>
              <a:off x="1365095" y="1685801"/>
              <a:ext cx="852802" cy="657330"/>
            </a:xfrm>
            <a:prstGeom prst="rect">
              <a:avLst/>
            </a:prstGeom>
          </p:spPr>
        </p:pic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8"/>
            <a:ext cx="3019015" cy="835000"/>
            <a:chExt cx="3019015" cy="835000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421731" cy="760847"/>
            </a:xfrm>
            <a:custGeom>
              <a:gdLst>
                <a:gd name="connsiteX0" fmla="*/ 0 w 2421731"/>
                <a:gd name="connsiteY0" fmla="*/ 760847 h 760847"/>
                <a:gd name="connsiteX1" fmla="*/ 2421731 w 2421731"/>
                <a:gd name="connsiteY1" fmla="*/ 760847 h 760847"/>
                <a:gd name="connsiteX2" fmla="*/ 0 w 2421731"/>
                <a:gd name="connsiteY2" fmla="*/ 760847 h 760847"/>
                <a:gd name="connsiteX0-1" fmla="*/ 0 w 2421731"/>
                <a:gd name="connsiteY0-2" fmla="*/ 0 h 760847"/>
                <a:gd name="connsiteX1-3" fmla="*/ 879 w 2421731"/>
                <a:gd name="connsiteY1-4" fmla="*/ 0 h 760847"/>
                <a:gd name="connsiteX2-5" fmla="*/ 0 w 24217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421731" h="760847">
                  <a:moveTo>
                    <a:pt x="0" y="760847"/>
                  </a:moveTo>
                  <a:lnTo>
                    <a:pt x="2421731" y="760847"/>
                  </a:lnTo>
                  <a:lnTo>
                    <a:pt x="0" y="760847"/>
                  </a:lnTo>
                  <a:close/>
                </a:path>
                <a:path w="2421731" h="760847">
                  <a:moveTo>
                    <a:pt x="0" y="0"/>
                  </a:moveTo>
                  <a:lnTo>
                    <a:pt x="8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27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0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4" y="273901"/>
              <a:ext cx="24616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电路故障分析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59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2" title=""/>
          <p:cNvGrpSpPr/>
          <p:nvPr/>
        </p:nvGrpSpPr>
        <p:grpSpPr>
          <a:xfrm>
            <a:off x="301286" y="1120150"/>
            <a:ext cx="1648550" cy="547974"/>
            <a:chExt cx="1648550" cy="547974"/>
          </a:xfrm>
        </p:grpSpPr>
        <p:sp>
          <p:nvSpPr>
            <p:cNvPr id="10" name="形状8"/>
            <p:cNvSpPr txBox="1"/>
            <p:nvPr/>
          </p:nvSpPr>
          <p:spPr>
            <a:xfrm>
              <a:off x="33129" y="31321"/>
              <a:ext cx="1615421" cy="485108"/>
            </a:xfrm>
            <a:custGeom>
              <a:gdLst>
                <a:gd name="connsiteX0" fmla="*/ 242554 w 1615421"/>
                <a:gd name="connsiteY0" fmla="*/ 0 h 485108"/>
                <a:gd name="connsiteX1" fmla="*/ 1372867 w 1615421"/>
                <a:gd name="connsiteY1" fmla="*/ 0 h 485108"/>
                <a:gd name="connsiteX2" fmla="*/ 1437196 w 1615421"/>
                <a:gd name="connsiteY2" fmla="*/ 0 h 485108"/>
                <a:gd name="connsiteX3" fmla="*/ 1589866 w 1615421"/>
                <a:gd name="connsiteY3" fmla="*/ 116530 h 485108"/>
                <a:gd name="connsiteX4" fmla="*/ 1615421 w 1615421"/>
                <a:gd name="connsiteY4" fmla="*/ 306884 h 485108"/>
                <a:gd name="connsiteX5" fmla="*/ 1498891 w 1615421"/>
                <a:gd name="connsiteY5" fmla="*/ 459554 h 485108"/>
                <a:gd name="connsiteX6" fmla="*/ 242554 w 1615421"/>
                <a:gd name="connsiteY6" fmla="*/ 485108 h 485108"/>
                <a:gd name="connsiteX7" fmla="*/ 108595 w 1615421"/>
                <a:gd name="connsiteY7" fmla="*/ 485108 h 485108"/>
                <a:gd name="connsiteX8" fmla="*/ 0 w 16154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421" h="485108">
                  <a:moveTo>
                    <a:pt x="242554" y="0"/>
                  </a:moveTo>
                  <a:lnTo>
                    <a:pt x="1372867" y="0"/>
                  </a:lnTo>
                  <a:cubicBezTo>
                    <a:pt x="1437196" y="0"/>
                    <a:pt x="1498891" y="25555"/>
                    <a:pt x="1544379" y="71042"/>
                  </a:cubicBezTo>
                  <a:cubicBezTo>
                    <a:pt x="1589866" y="116530"/>
                    <a:pt x="1615421" y="178225"/>
                    <a:pt x="1615421" y="242554"/>
                  </a:cubicBezTo>
                  <a:cubicBezTo>
                    <a:pt x="1615421" y="306884"/>
                    <a:pt x="1589866" y="368578"/>
                    <a:pt x="1544379" y="414066"/>
                  </a:cubicBezTo>
                  <a:cubicBezTo>
                    <a:pt x="1498891" y="459554"/>
                    <a:pt x="1437196" y="485108"/>
                    <a:pt x="13728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故障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1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47971" cy="547974"/>
            </a:xfrm>
            <a:prstGeom prst="rect">
              <a:avLst/>
            </a:prstGeom>
          </p:spPr>
        </p:pic>
      </p:grpSp>
      <p:grpSp>
        <p:nvGrpSpPr>
          <p:cNvPr id="12" name="组合3" title=""/>
          <p:cNvGrpSpPr/>
          <p:nvPr/>
        </p:nvGrpSpPr>
        <p:grpSpPr>
          <a:xfrm>
            <a:off x="7101869" y="1136809"/>
            <a:ext cx="1472031" cy="514350"/>
            <a:chExt cx="1472031" cy="514350"/>
          </a:xfrm>
        </p:grpSpPr>
        <p:sp>
          <p:nvSpPr>
            <p:cNvPr id="13" name="形状9"/>
            <p:cNvSpPr txBox="1"/>
            <p:nvPr/>
          </p:nvSpPr>
          <p:spPr>
            <a:xfrm>
              <a:off x="9010" y="14783"/>
              <a:ext cx="1463021" cy="485108"/>
            </a:xfrm>
            <a:custGeom>
              <a:gdLst>
                <a:gd name="connsiteX0" fmla="*/ 242554 w 1463021"/>
                <a:gd name="connsiteY0" fmla="*/ 0 h 485108"/>
                <a:gd name="connsiteX1" fmla="*/ 1220467 w 1463021"/>
                <a:gd name="connsiteY1" fmla="*/ 0 h 485108"/>
                <a:gd name="connsiteX2" fmla="*/ 1284796 w 1463021"/>
                <a:gd name="connsiteY2" fmla="*/ 0 h 485108"/>
                <a:gd name="connsiteX3" fmla="*/ 1437466 w 1463021"/>
                <a:gd name="connsiteY3" fmla="*/ 116530 h 485108"/>
                <a:gd name="connsiteX4" fmla="*/ 1463021 w 1463021"/>
                <a:gd name="connsiteY4" fmla="*/ 306884 h 485108"/>
                <a:gd name="connsiteX5" fmla="*/ 1346491 w 1463021"/>
                <a:gd name="connsiteY5" fmla="*/ 459554 h 485108"/>
                <a:gd name="connsiteX6" fmla="*/ 242554 w 1463021"/>
                <a:gd name="connsiteY6" fmla="*/ 485108 h 485108"/>
                <a:gd name="connsiteX7" fmla="*/ 108595 w 1463021"/>
                <a:gd name="connsiteY7" fmla="*/ 485108 h 485108"/>
                <a:gd name="connsiteX8" fmla="*/ 0 w 14630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021" h="485108">
                  <a:moveTo>
                    <a:pt x="242554" y="0"/>
                  </a:moveTo>
                  <a:lnTo>
                    <a:pt x="1220467" y="0"/>
                  </a:lnTo>
                  <a:cubicBezTo>
                    <a:pt x="1284796" y="0"/>
                    <a:pt x="1346491" y="25555"/>
                    <a:pt x="1391979" y="71042"/>
                  </a:cubicBezTo>
                  <a:cubicBezTo>
                    <a:pt x="1437466" y="116530"/>
                    <a:pt x="1463021" y="178225"/>
                    <a:pt x="1463021" y="242554"/>
                  </a:cubicBezTo>
                  <a:cubicBezTo>
                    <a:pt x="1463021" y="306884"/>
                    <a:pt x="1437466" y="368578"/>
                    <a:pt x="1391979" y="414066"/>
                  </a:cubicBezTo>
                  <a:cubicBezTo>
                    <a:pt x="1346491" y="459554"/>
                    <a:pt x="1284796" y="485108"/>
                    <a:pt x="12204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原因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14350" cy="514350"/>
            </a:xfrm>
            <a:prstGeom prst="rect">
              <a:avLst/>
            </a:prstGeom>
          </p:spPr>
        </p:pic>
      </p:grpSp>
      <p:sp>
        <p:nvSpPr>
          <p:cNvPr id="15" name="形状2" title=""/>
          <p:cNvSpPr txBox="1"/>
          <p:nvPr/>
        </p:nvSpPr>
        <p:spPr>
          <a:xfrm>
            <a:off x="822827" y="3018463"/>
            <a:ext cx="10800569" cy="361161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6" name="组合4" title=""/>
          <p:cNvGrpSpPr/>
          <p:nvPr/>
        </p:nvGrpSpPr>
        <p:grpSpPr>
          <a:xfrm>
            <a:off x="4950171" y="3076699"/>
            <a:ext cx="1649406" cy="599408"/>
            <a:chExt cx="1649406" cy="599408"/>
          </a:xfrm>
        </p:grpSpPr>
        <p:sp>
          <p:nvSpPr>
            <p:cNvPr id="17" name="文本3"/>
            <p:cNvSpPr txBox="1"/>
            <p:nvPr/>
          </p:nvSpPr>
          <p:spPr>
            <a:xfrm>
              <a:off x="392106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实物图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形状10"/>
            <p:cNvSpPr txBox="1"/>
            <p:nvPr/>
          </p:nvSpPr>
          <p:spPr>
            <a:xfrm rot="16200000">
              <a:off x="0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9" name="组合5" title=""/>
          <p:cNvGrpSpPr/>
          <p:nvPr/>
        </p:nvGrpSpPr>
        <p:grpSpPr>
          <a:xfrm>
            <a:off x="5341849" y="3645237"/>
            <a:ext cx="1584283" cy="599408"/>
            <a:chExt cx="1584283" cy="599408"/>
          </a:xfrm>
        </p:grpSpPr>
        <p:sp>
          <p:nvSpPr>
            <p:cNvPr id="20" name="文本4"/>
            <p:cNvSpPr txBox="1"/>
            <p:nvPr/>
          </p:nvSpPr>
          <p:spPr>
            <a:xfrm>
              <a:off x="0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电路图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形状11"/>
            <p:cNvSpPr txBox="1"/>
            <p:nvPr/>
          </p:nvSpPr>
          <p:spPr>
            <a:xfrm rot="5400000">
              <a:off x="1178099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2" name="组合6" title=""/>
          <p:cNvGrpSpPr/>
          <p:nvPr/>
        </p:nvGrpSpPr>
        <p:grpSpPr>
          <a:xfrm>
            <a:off x="1001439" y="3190256"/>
            <a:ext cx="5847465" cy="3388911"/>
            <a:chExt cx="5847465" cy="3388911"/>
          </a:xfrm>
        </p:grpSpPr>
        <p:pic>
          <p:nvPicPr>
            <p:cNvPr id="23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6292" y="2512704"/>
              <a:ext cx="2223976" cy="876207"/>
            </a:xfrm>
            <a:prstGeom prst="rect">
              <a:avLst/>
            </a:prstGeom>
          </p:spPr>
        </p:pic>
        <p:pic>
          <p:nvPicPr>
            <p:cNvPr id="24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0292" y="1516180"/>
              <a:ext cx="1210104" cy="843667"/>
            </a:xfrm>
            <a:prstGeom prst="rect">
              <a:avLst/>
            </a:prstGeom>
          </p:spPr>
        </p:pic>
        <p:pic>
          <p:nvPicPr>
            <p:cNvPr id="25" name="图片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948023"/>
              <a:ext cx="935317" cy="1250985"/>
            </a:xfrm>
            <a:prstGeom prst="rect">
              <a:avLst/>
            </a:prstGeom>
          </p:spPr>
        </p:pic>
        <p:pic>
          <p:nvPicPr>
            <p:cNvPr id="26" name="图片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97132" y="2440676"/>
              <a:ext cx="1408757" cy="898160"/>
            </a:xfrm>
            <a:prstGeom prst="rect">
              <a:avLst/>
            </a:prstGeom>
          </p:spPr>
        </p:pic>
        <p:pic>
          <p:nvPicPr>
            <p:cNvPr id="27" name="图片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19917" y="0"/>
              <a:ext cx="961696" cy="1250985"/>
            </a:xfrm>
            <a:prstGeom prst="rect">
              <a:avLst/>
            </a:prstGeom>
          </p:spPr>
        </p:pic>
        <p:pic>
          <p:nvPicPr>
            <p:cNvPr id="28" name="图片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59532" y="1193806"/>
              <a:ext cx="2587933" cy="1103976"/>
            </a:xfrm>
            <a:prstGeom prst="rect">
              <a:avLst/>
            </a:prstGeom>
          </p:spPr>
        </p:pic>
        <p:sp>
          <p:nvSpPr>
            <p:cNvPr id="29" name="形状12"/>
            <p:cNvSpPr txBox="1"/>
            <p:nvPr/>
          </p:nvSpPr>
          <p:spPr>
            <a:xfrm>
              <a:off x="3062561" y="3065707"/>
              <a:ext cx="1029388" cy="131761"/>
            </a:xfrm>
            <a:custGeom>
              <a:gdLst>
                <a:gd name="connsiteX0" fmla="*/ 0 w 1029388"/>
                <a:gd name="connsiteY0" fmla="*/ 0 h 131761"/>
                <a:gd name="connsiteX1" fmla="*/ 268983 w 1029388"/>
                <a:gd name="connsiteY1" fmla="*/ 120705 h 131761"/>
                <a:gd name="connsiteX2" fmla="*/ 611649 w 1029388"/>
                <a:gd name="connsiteY2" fmla="*/ 141104 h 1317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31761" fill="none">
                  <a:moveTo>
                    <a:pt x="0" y="0"/>
                  </a:moveTo>
                  <a:quadBezTo>
                    <a:pt x="268983" y="120705"/>
                    <a:pt x="440316" y="130905"/>
                  </a:quadBezTo>
                  <a:quadBezTo>
                    <a:pt x="611649" y="141104"/>
                    <a:pt x="1029388" y="29751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3"/>
            <p:cNvSpPr txBox="1"/>
            <p:nvPr/>
          </p:nvSpPr>
          <p:spPr>
            <a:xfrm>
              <a:off x="4853577" y="1429397"/>
              <a:ext cx="819027" cy="1666062"/>
            </a:xfrm>
            <a:custGeom>
              <a:gdLst>
                <a:gd name="connsiteX0" fmla="*/ 0 w 819027"/>
                <a:gd name="connsiteY0" fmla="*/ 1666062 h 1666062"/>
                <a:gd name="connsiteX1" fmla="*/ 624428 w 819027"/>
                <a:gd name="connsiteY1" fmla="*/ 1434958 h 1666062"/>
                <a:gd name="connsiteX2" fmla="*/ 898829 w 819027"/>
                <a:gd name="connsiteY2" fmla="*/ 897529 h 16660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9026" h="1666062" fill="none">
                  <a:moveTo>
                    <a:pt x="0" y="1666062"/>
                  </a:moveTo>
                  <a:quadBezTo>
                    <a:pt x="624428" y="1434958"/>
                    <a:pt x="761629" y="1166243"/>
                  </a:quadBezTo>
                  <a:quadBezTo>
                    <a:pt x="898829" y="897529"/>
                    <a:pt x="708077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4"/>
            <p:cNvSpPr txBox="1"/>
            <p:nvPr/>
          </p:nvSpPr>
          <p:spPr>
            <a:xfrm>
              <a:off x="2402087" y="1768559"/>
              <a:ext cx="1356650" cy="473530"/>
            </a:xfrm>
            <a:custGeom>
              <a:gdLst>
                <a:gd name="connsiteX0" fmla="*/ 1356650 w 1356650"/>
                <a:gd name="connsiteY0" fmla="*/ 0 h 473530"/>
                <a:gd name="connsiteX1" fmla="*/ 1027759 w 1356650"/>
                <a:gd name="connsiteY1" fmla="*/ 396374 h 473530"/>
                <a:gd name="connsiteX2" fmla="*/ 578801 w 1356650"/>
                <a:gd name="connsiteY2" fmla="*/ 519960 h 4735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6650" h="473530" fill="none">
                  <a:moveTo>
                    <a:pt x="1356650" y="0"/>
                  </a:moveTo>
                  <a:quadBezTo>
                    <a:pt x="1027759" y="396374"/>
                    <a:pt x="803280" y="458167"/>
                  </a:quadBezTo>
                  <a:quadBezTo>
                    <a:pt x="578801" y="519960"/>
                    <a:pt x="0" y="33321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15"/>
            <p:cNvSpPr txBox="1"/>
            <p:nvPr/>
          </p:nvSpPr>
          <p:spPr>
            <a:xfrm>
              <a:off x="468265" y="1911365"/>
              <a:ext cx="1148392" cy="392476"/>
            </a:xfrm>
            <a:custGeom>
              <a:gdLst>
                <a:gd name="connsiteX0" fmla="*/ 1148392 w 1148392"/>
                <a:gd name="connsiteY0" fmla="*/ 196357 h 392476"/>
                <a:gd name="connsiteX1" fmla="*/ 666200 w 1148392"/>
                <a:gd name="connsiteY1" fmla="*/ 425946 h 392476"/>
                <a:gd name="connsiteX2" fmla="*/ 285835 w 1148392"/>
                <a:gd name="connsiteY2" fmla="*/ 347583 h 3924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8392" h="392476" fill="none">
                  <a:moveTo>
                    <a:pt x="1148392" y="196357"/>
                  </a:moveTo>
                  <a:quadBezTo>
                    <a:pt x="666200" y="425946"/>
                    <a:pt x="476018" y="386764"/>
                  </a:quadBezTo>
                  <a:quadBezTo>
                    <a:pt x="285835" y="347583"/>
                    <a:pt x="0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16"/>
            <p:cNvSpPr txBox="1"/>
            <p:nvPr/>
          </p:nvSpPr>
          <p:spPr>
            <a:xfrm>
              <a:off x="194555" y="1911365"/>
              <a:ext cx="1029388" cy="1142442"/>
            </a:xfrm>
            <a:custGeom>
              <a:gdLst>
                <a:gd name="connsiteX0" fmla="*/ 0 w 1029388"/>
                <a:gd name="connsiteY0" fmla="*/ 0 h 1142442"/>
                <a:gd name="connsiteX1" fmla="*/ 17024 w 1029388"/>
                <a:gd name="connsiteY1" fmla="*/ 621130 h 1142442"/>
                <a:gd name="connsiteX2" fmla="*/ 351890 w 1029388"/>
                <a:gd name="connsiteY2" fmla="*/ 1009231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142442" fill="none">
                  <a:moveTo>
                    <a:pt x="0" y="0"/>
                  </a:moveTo>
                  <a:quadBezTo>
                    <a:pt x="17024" y="621130"/>
                    <a:pt x="184457" y="815180"/>
                  </a:quadBezTo>
                  <a:quadBezTo>
                    <a:pt x="351890" y="1009231"/>
                    <a:pt x="1029388" y="1142443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17"/>
            <p:cNvSpPr txBox="1"/>
            <p:nvPr/>
          </p:nvSpPr>
          <p:spPr>
            <a:xfrm>
              <a:off x="2104576" y="947429"/>
              <a:ext cx="381879" cy="1142442"/>
            </a:xfrm>
            <a:custGeom>
              <a:gdLst>
                <a:gd name="connsiteX0" fmla="*/ 0 w 381879"/>
                <a:gd name="connsiteY0" fmla="*/ 0 h 1142442"/>
                <a:gd name="connsiteX1" fmla="*/ 324062 w 381879"/>
                <a:gd name="connsiteY1" fmla="*/ 379385 h 1142442"/>
                <a:gd name="connsiteX2" fmla="*/ 413765 w 381879"/>
                <a:gd name="connsiteY2" fmla="*/ 763057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79" h="1142442" fill="none">
                  <a:moveTo>
                    <a:pt x="0" y="0"/>
                  </a:moveTo>
                  <a:quadBezTo>
                    <a:pt x="324062" y="379385"/>
                    <a:pt x="368913" y="571221"/>
                  </a:quadBezTo>
                  <a:quadBezTo>
                    <a:pt x="413765" y="763057"/>
                    <a:pt x="303461" y="114244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18"/>
            <p:cNvSpPr txBox="1"/>
            <p:nvPr/>
          </p:nvSpPr>
          <p:spPr>
            <a:xfrm>
              <a:off x="1531669" y="953379"/>
              <a:ext cx="299197" cy="1136492"/>
            </a:xfrm>
            <a:custGeom>
              <a:gdLst>
                <a:gd name="connsiteX0" fmla="*/ 299197 w 299197"/>
                <a:gd name="connsiteY0" fmla="*/ 0 h 1136492"/>
                <a:gd name="connsiteX1" fmla="*/ 41623 w 299197"/>
                <a:gd name="connsiteY1" fmla="*/ 351923 h 1136492"/>
                <a:gd name="connsiteX2" fmla="*/ -26351 w 299197"/>
                <a:gd name="connsiteY2" fmla="*/ 731016 h 11364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197" h="1136492" fill="none">
                  <a:moveTo>
                    <a:pt x="299197" y="0"/>
                  </a:moveTo>
                  <a:quadBezTo>
                    <a:pt x="41623" y="351923"/>
                    <a:pt x="7636" y="541470"/>
                  </a:quadBezTo>
                  <a:quadBezTo>
                    <a:pt x="-26351" y="731016"/>
                    <a:pt x="90939" y="113649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6" name="组合7" title=""/>
          <p:cNvGrpSpPr/>
          <p:nvPr/>
        </p:nvGrpSpPr>
        <p:grpSpPr>
          <a:xfrm>
            <a:off x="7275690" y="3680041"/>
            <a:ext cx="4183418" cy="2408749"/>
            <a:chExt cx="4183418" cy="2408749"/>
          </a:xfrm>
        </p:grpSpPr>
        <p:pic>
          <p:nvPicPr>
            <p:cNvPr id="37" name="图片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4183418" cy="2408749"/>
            </a:xfrm>
            <a:prstGeom prst="rect">
              <a:avLst/>
            </a:prstGeom>
          </p:spPr>
        </p:pic>
        <p:pic>
          <p:nvPicPr>
            <p:cNvPr id="38" name="图片10"/>
            <p:cNvPicPr>
              <a:picLocks noChangeAspect="1"/>
            </p:cNvPicPr>
            <p:nvPr/>
          </p:nvPicPr>
          <p:blipFill>
            <a:blip r:embed="rId11"/>
            <a:srcRect t="6481" b="21296"/>
            <a:stretch>
              <a:fillRect/>
            </a:stretch>
          </p:blipFill>
          <p:spPr>
            <a:xfrm>
              <a:off x="1365095" y="1685801"/>
              <a:ext cx="852802" cy="657330"/>
            </a:xfrm>
            <a:prstGeom prst="rect">
              <a:avLst/>
            </a:prstGeom>
          </p:spPr>
        </p:pic>
      </p:grpSp>
      <p:sp>
        <p:nvSpPr>
          <p:cNvPr id="39" name="文本1" title=""/>
          <p:cNvSpPr txBox="1"/>
          <p:nvPr/>
        </p:nvSpPr>
        <p:spPr>
          <a:xfrm>
            <a:off x="301704" y="1668037"/>
            <a:ext cx="5529853" cy="1253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闭合开关,灯泡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不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亮,电流表、电压表均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无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示数。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2" title=""/>
          <p:cNvSpPr txBox="1"/>
          <p:nvPr/>
        </p:nvSpPr>
        <p:spPr>
          <a:xfrm>
            <a:off x="7101430" y="1667761"/>
            <a:ext cx="4914900" cy="7220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电路某处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断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路（灯泡完好）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8"/>
            <a:ext cx="3019015" cy="835000"/>
            <a:chExt cx="3019015" cy="835000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421731" cy="760847"/>
            </a:xfrm>
            <a:custGeom>
              <a:gdLst>
                <a:gd name="connsiteX0" fmla="*/ 0 w 2421731"/>
                <a:gd name="connsiteY0" fmla="*/ 760847 h 760847"/>
                <a:gd name="connsiteX1" fmla="*/ 2421731 w 2421731"/>
                <a:gd name="connsiteY1" fmla="*/ 760847 h 760847"/>
                <a:gd name="connsiteX2" fmla="*/ 0 w 2421731"/>
                <a:gd name="connsiteY2" fmla="*/ 760847 h 760847"/>
                <a:gd name="connsiteX0-1" fmla="*/ 0 w 2421731"/>
                <a:gd name="connsiteY0-2" fmla="*/ 0 h 760847"/>
                <a:gd name="connsiteX1-3" fmla="*/ 879 w 2421731"/>
                <a:gd name="connsiteY1-4" fmla="*/ 0 h 760847"/>
                <a:gd name="connsiteX2-5" fmla="*/ 0 w 24217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421731" h="760847">
                  <a:moveTo>
                    <a:pt x="0" y="760847"/>
                  </a:moveTo>
                  <a:lnTo>
                    <a:pt x="2421731" y="760847"/>
                  </a:lnTo>
                  <a:lnTo>
                    <a:pt x="0" y="760847"/>
                  </a:lnTo>
                  <a:close/>
                </a:path>
                <a:path w="2421731" h="760847">
                  <a:moveTo>
                    <a:pt x="0" y="0"/>
                  </a:moveTo>
                  <a:lnTo>
                    <a:pt x="8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27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0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4" y="273901"/>
              <a:ext cx="24616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电路故障分析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59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2" title=""/>
          <p:cNvGrpSpPr/>
          <p:nvPr/>
        </p:nvGrpSpPr>
        <p:grpSpPr>
          <a:xfrm>
            <a:off x="301286" y="1120150"/>
            <a:ext cx="1648550" cy="547974"/>
            <a:chExt cx="1648550" cy="547974"/>
          </a:xfrm>
        </p:grpSpPr>
        <p:sp>
          <p:nvSpPr>
            <p:cNvPr id="10" name="形状8"/>
            <p:cNvSpPr txBox="1"/>
            <p:nvPr/>
          </p:nvSpPr>
          <p:spPr>
            <a:xfrm>
              <a:off x="33129" y="31321"/>
              <a:ext cx="1615421" cy="485108"/>
            </a:xfrm>
            <a:custGeom>
              <a:gdLst>
                <a:gd name="connsiteX0" fmla="*/ 242554 w 1615421"/>
                <a:gd name="connsiteY0" fmla="*/ 0 h 485108"/>
                <a:gd name="connsiteX1" fmla="*/ 1372867 w 1615421"/>
                <a:gd name="connsiteY1" fmla="*/ 0 h 485108"/>
                <a:gd name="connsiteX2" fmla="*/ 1437196 w 1615421"/>
                <a:gd name="connsiteY2" fmla="*/ 0 h 485108"/>
                <a:gd name="connsiteX3" fmla="*/ 1589866 w 1615421"/>
                <a:gd name="connsiteY3" fmla="*/ 116530 h 485108"/>
                <a:gd name="connsiteX4" fmla="*/ 1615421 w 1615421"/>
                <a:gd name="connsiteY4" fmla="*/ 306884 h 485108"/>
                <a:gd name="connsiteX5" fmla="*/ 1498891 w 1615421"/>
                <a:gd name="connsiteY5" fmla="*/ 459554 h 485108"/>
                <a:gd name="connsiteX6" fmla="*/ 242554 w 1615421"/>
                <a:gd name="connsiteY6" fmla="*/ 485108 h 485108"/>
                <a:gd name="connsiteX7" fmla="*/ 108595 w 1615421"/>
                <a:gd name="connsiteY7" fmla="*/ 485108 h 485108"/>
                <a:gd name="connsiteX8" fmla="*/ 0 w 16154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421" h="485108">
                  <a:moveTo>
                    <a:pt x="242554" y="0"/>
                  </a:moveTo>
                  <a:lnTo>
                    <a:pt x="1372867" y="0"/>
                  </a:lnTo>
                  <a:cubicBezTo>
                    <a:pt x="1437196" y="0"/>
                    <a:pt x="1498891" y="25555"/>
                    <a:pt x="1544379" y="71042"/>
                  </a:cubicBezTo>
                  <a:cubicBezTo>
                    <a:pt x="1589866" y="116530"/>
                    <a:pt x="1615421" y="178225"/>
                    <a:pt x="1615421" y="242554"/>
                  </a:cubicBezTo>
                  <a:cubicBezTo>
                    <a:pt x="1615421" y="306884"/>
                    <a:pt x="1589866" y="368578"/>
                    <a:pt x="1544379" y="414066"/>
                  </a:cubicBezTo>
                  <a:cubicBezTo>
                    <a:pt x="1498891" y="459554"/>
                    <a:pt x="1437196" y="485108"/>
                    <a:pt x="13728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故障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1" name="图片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47971" cy="547974"/>
            </a:xfrm>
            <a:prstGeom prst="rect">
              <a:avLst/>
            </a:prstGeom>
          </p:spPr>
        </p:pic>
      </p:grpSp>
      <p:grpSp>
        <p:nvGrpSpPr>
          <p:cNvPr id="12" name="组合3" title=""/>
          <p:cNvGrpSpPr/>
          <p:nvPr/>
        </p:nvGrpSpPr>
        <p:grpSpPr>
          <a:xfrm>
            <a:off x="7101869" y="1136809"/>
            <a:ext cx="1472031" cy="514350"/>
            <a:chExt cx="1472031" cy="514350"/>
          </a:xfrm>
        </p:grpSpPr>
        <p:sp>
          <p:nvSpPr>
            <p:cNvPr id="13" name="形状9"/>
            <p:cNvSpPr txBox="1"/>
            <p:nvPr/>
          </p:nvSpPr>
          <p:spPr>
            <a:xfrm>
              <a:off x="9010" y="14783"/>
              <a:ext cx="1463021" cy="485108"/>
            </a:xfrm>
            <a:custGeom>
              <a:gdLst>
                <a:gd name="connsiteX0" fmla="*/ 242554 w 1463021"/>
                <a:gd name="connsiteY0" fmla="*/ 0 h 485108"/>
                <a:gd name="connsiteX1" fmla="*/ 1220467 w 1463021"/>
                <a:gd name="connsiteY1" fmla="*/ 0 h 485108"/>
                <a:gd name="connsiteX2" fmla="*/ 1284796 w 1463021"/>
                <a:gd name="connsiteY2" fmla="*/ 0 h 485108"/>
                <a:gd name="connsiteX3" fmla="*/ 1437466 w 1463021"/>
                <a:gd name="connsiteY3" fmla="*/ 116530 h 485108"/>
                <a:gd name="connsiteX4" fmla="*/ 1463021 w 1463021"/>
                <a:gd name="connsiteY4" fmla="*/ 306884 h 485108"/>
                <a:gd name="connsiteX5" fmla="*/ 1346491 w 1463021"/>
                <a:gd name="connsiteY5" fmla="*/ 459554 h 485108"/>
                <a:gd name="connsiteX6" fmla="*/ 242554 w 1463021"/>
                <a:gd name="connsiteY6" fmla="*/ 485108 h 485108"/>
                <a:gd name="connsiteX7" fmla="*/ 108595 w 1463021"/>
                <a:gd name="connsiteY7" fmla="*/ 485108 h 485108"/>
                <a:gd name="connsiteX8" fmla="*/ 0 w 14630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021" h="485108">
                  <a:moveTo>
                    <a:pt x="242554" y="0"/>
                  </a:moveTo>
                  <a:lnTo>
                    <a:pt x="1220467" y="0"/>
                  </a:lnTo>
                  <a:cubicBezTo>
                    <a:pt x="1284796" y="0"/>
                    <a:pt x="1346491" y="25555"/>
                    <a:pt x="1391979" y="71042"/>
                  </a:cubicBezTo>
                  <a:cubicBezTo>
                    <a:pt x="1437466" y="116530"/>
                    <a:pt x="1463021" y="178225"/>
                    <a:pt x="1463021" y="242554"/>
                  </a:cubicBezTo>
                  <a:cubicBezTo>
                    <a:pt x="1463021" y="306884"/>
                    <a:pt x="1437466" y="368578"/>
                    <a:pt x="1391979" y="414066"/>
                  </a:cubicBezTo>
                  <a:cubicBezTo>
                    <a:pt x="1346491" y="459554"/>
                    <a:pt x="1284796" y="485108"/>
                    <a:pt x="12204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原因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14350" cy="514350"/>
            </a:xfrm>
            <a:prstGeom prst="rect">
              <a:avLst/>
            </a:prstGeom>
          </p:spPr>
        </p:pic>
      </p:grpSp>
      <p:sp>
        <p:nvSpPr>
          <p:cNvPr id="15" name="形状2" title=""/>
          <p:cNvSpPr txBox="1"/>
          <p:nvPr/>
        </p:nvSpPr>
        <p:spPr>
          <a:xfrm>
            <a:off x="822827" y="3018463"/>
            <a:ext cx="10800569" cy="361161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6" name="组合4" title=""/>
          <p:cNvGrpSpPr/>
          <p:nvPr/>
        </p:nvGrpSpPr>
        <p:grpSpPr>
          <a:xfrm>
            <a:off x="4950171" y="3076699"/>
            <a:ext cx="1649406" cy="599408"/>
            <a:chExt cx="1649406" cy="599408"/>
          </a:xfrm>
        </p:grpSpPr>
        <p:sp>
          <p:nvSpPr>
            <p:cNvPr id="17" name="文本3"/>
            <p:cNvSpPr txBox="1"/>
            <p:nvPr/>
          </p:nvSpPr>
          <p:spPr>
            <a:xfrm>
              <a:off x="392106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实物图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形状10"/>
            <p:cNvSpPr txBox="1"/>
            <p:nvPr/>
          </p:nvSpPr>
          <p:spPr>
            <a:xfrm rot="16200000">
              <a:off x="0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9" name="组合5" title=""/>
          <p:cNvGrpSpPr/>
          <p:nvPr/>
        </p:nvGrpSpPr>
        <p:grpSpPr>
          <a:xfrm>
            <a:off x="5341849" y="3645237"/>
            <a:ext cx="1584283" cy="599408"/>
            <a:chExt cx="1584283" cy="599408"/>
          </a:xfrm>
        </p:grpSpPr>
        <p:sp>
          <p:nvSpPr>
            <p:cNvPr id="20" name="文本4"/>
            <p:cNvSpPr txBox="1"/>
            <p:nvPr/>
          </p:nvSpPr>
          <p:spPr>
            <a:xfrm>
              <a:off x="0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电路图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形状11"/>
            <p:cNvSpPr txBox="1"/>
            <p:nvPr/>
          </p:nvSpPr>
          <p:spPr>
            <a:xfrm rot="5400000">
              <a:off x="1178099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2" name="组合6" title=""/>
          <p:cNvGrpSpPr/>
          <p:nvPr/>
        </p:nvGrpSpPr>
        <p:grpSpPr>
          <a:xfrm>
            <a:off x="1001439" y="3190256"/>
            <a:ext cx="5847465" cy="3388911"/>
            <a:chExt cx="5847465" cy="3388911"/>
          </a:xfrm>
        </p:grpSpPr>
        <p:pic>
          <p:nvPicPr>
            <p:cNvPr id="23" name="图片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6292" y="2512704"/>
              <a:ext cx="2223976" cy="876207"/>
            </a:xfrm>
            <a:prstGeom prst="rect">
              <a:avLst/>
            </a:prstGeom>
          </p:spPr>
        </p:pic>
        <p:pic>
          <p:nvPicPr>
            <p:cNvPr id="24" name="图片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0292" y="1516180"/>
              <a:ext cx="1210104" cy="843667"/>
            </a:xfrm>
            <a:prstGeom prst="rect">
              <a:avLst/>
            </a:prstGeom>
          </p:spPr>
        </p:pic>
        <p:pic>
          <p:nvPicPr>
            <p:cNvPr id="25" name="图片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948023"/>
              <a:ext cx="935317" cy="1250985"/>
            </a:xfrm>
            <a:prstGeom prst="rect">
              <a:avLst/>
            </a:prstGeom>
          </p:spPr>
        </p:pic>
        <p:pic>
          <p:nvPicPr>
            <p:cNvPr id="26" name="图片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97132" y="2440676"/>
              <a:ext cx="1408757" cy="898160"/>
            </a:xfrm>
            <a:prstGeom prst="rect">
              <a:avLst/>
            </a:prstGeom>
          </p:spPr>
        </p:pic>
        <p:pic>
          <p:nvPicPr>
            <p:cNvPr id="27" name="图片7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19917" y="0"/>
              <a:ext cx="961696" cy="1250985"/>
            </a:xfrm>
            <a:prstGeom prst="rect">
              <a:avLst/>
            </a:prstGeom>
          </p:spPr>
        </p:pic>
        <p:pic>
          <p:nvPicPr>
            <p:cNvPr id="28" name="图片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59532" y="1193806"/>
              <a:ext cx="2587933" cy="1103976"/>
            </a:xfrm>
            <a:prstGeom prst="rect">
              <a:avLst/>
            </a:prstGeom>
          </p:spPr>
        </p:pic>
        <p:sp>
          <p:nvSpPr>
            <p:cNvPr id="29" name="形状12"/>
            <p:cNvSpPr txBox="1"/>
            <p:nvPr/>
          </p:nvSpPr>
          <p:spPr>
            <a:xfrm>
              <a:off x="3062561" y="3065707"/>
              <a:ext cx="1029388" cy="131761"/>
            </a:xfrm>
            <a:custGeom>
              <a:gdLst>
                <a:gd name="connsiteX0" fmla="*/ 0 w 1029388"/>
                <a:gd name="connsiteY0" fmla="*/ 0 h 131761"/>
                <a:gd name="connsiteX1" fmla="*/ 268983 w 1029388"/>
                <a:gd name="connsiteY1" fmla="*/ 120705 h 131761"/>
                <a:gd name="connsiteX2" fmla="*/ 611649 w 1029388"/>
                <a:gd name="connsiteY2" fmla="*/ 141104 h 1317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31761" fill="none">
                  <a:moveTo>
                    <a:pt x="0" y="0"/>
                  </a:moveTo>
                  <a:quadBezTo>
                    <a:pt x="268983" y="120705"/>
                    <a:pt x="440316" y="130905"/>
                  </a:quadBezTo>
                  <a:quadBezTo>
                    <a:pt x="611649" y="141104"/>
                    <a:pt x="1029388" y="29751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3"/>
            <p:cNvSpPr txBox="1"/>
            <p:nvPr/>
          </p:nvSpPr>
          <p:spPr>
            <a:xfrm>
              <a:off x="4853577" y="1429397"/>
              <a:ext cx="819027" cy="1666062"/>
            </a:xfrm>
            <a:custGeom>
              <a:gdLst>
                <a:gd name="connsiteX0" fmla="*/ 0 w 819027"/>
                <a:gd name="connsiteY0" fmla="*/ 1666062 h 1666062"/>
                <a:gd name="connsiteX1" fmla="*/ 624428 w 819027"/>
                <a:gd name="connsiteY1" fmla="*/ 1434958 h 1666062"/>
                <a:gd name="connsiteX2" fmla="*/ 898829 w 819027"/>
                <a:gd name="connsiteY2" fmla="*/ 897529 h 16660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9026" h="1666062" fill="none">
                  <a:moveTo>
                    <a:pt x="0" y="1666062"/>
                  </a:moveTo>
                  <a:quadBezTo>
                    <a:pt x="624428" y="1434958"/>
                    <a:pt x="761629" y="1166243"/>
                  </a:quadBezTo>
                  <a:quadBezTo>
                    <a:pt x="898829" y="897529"/>
                    <a:pt x="708077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4"/>
            <p:cNvSpPr txBox="1"/>
            <p:nvPr/>
          </p:nvSpPr>
          <p:spPr>
            <a:xfrm>
              <a:off x="2402087" y="1768559"/>
              <a:ext cx="1356650" cy="473530"/>
            </a:xfrm>
            <a:custGeom>
              <a:gdLst>
                <a:gd name="connsiteX0" fmla="*/ 1356650 w 1356650"/>
                <a:gd name="connsiteY0" fmla="*/ 0 h 473530"/>
                <a:gd name="connsiteX1" fmla="*/ 1027759 w 1356650"/>
                <a:gd name="connsiteY1" fmla="*/ 396374 h 473530"/>
                <a:gd name="connsiteX2" fmla="*/ 578801 w 1356650"/>
                <a:gd name="connsiteY2" fmla="*/ 519960 h 4735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6650" h="473530" fill="none">
                  <a:moveTo>
                    <a:pt x="1356650" y="0"/>
                  </a:moveTo>
                  <a:quadBezTo>
                    <a:pt x="1027759" y="396374"/>
                    <a:pt x="803280" y="458167"/>
                  </a:quadBezTo>
                  <a:quadBezTo>
                    <a:pt x="578801" y="519960"/>
                    <a:pt x="0" y="33321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15"/>
            <p:cNvSpPr txBox="1"/>
            <p:nvPr/>
          </p:nvSpPr>
          <p:spPr>
            <a:xfrm>
              <a:off x="468265" y="1911365"/>
              <a:ext cx="1148392" cy="392476"/>
            </a:xfrm>
            <a:custGeom>
              <a:gdLst>
                <a:gd name="connsiteX0" fmla="*/ 1148392 w 1148392"/>
                <a:gd name="connsiteY0" fmla="*/ 196357 h 392476"/>
                <a:gd name="connsiteX1" fmla="*/ 666200 w 1148392"/>
                <a:gd name="connsiteY1" fmla="*/ 425946 h 392476"/>
                <a:gd name="connsiteX2" fmla="*/ 285835 w 1148392"/>
                <a:gd name="connsiteY2" fmla="*/ 347583 h 3924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8392" h="392476" fill="none">
                  <a:moveTo>
                    <a:pt x="1148392" y="196357"/>
                  </a:moveTo>
                  <a:quadBezTo>
                    <a:pt x="666200" y="425946"/>
                    <a:pt x="476018" y="386764"/>
                  </a:quadBezTo>
                  <a:quadBezTo>
                    <a:pt x="285835" y="347583"/>
                    <a:pt x="0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16"/>
            <p:cNvSpPr txBox="1"/>
            <p:nvPr/>
          </p:nvSpPr>
          <p:spPr>
            <a:xfrm>
              <a:off x="194555" y="1911365"/>
              <a:ext cx="1029388" cy="1142442"/>
            </a:xfrm>
            <a:custGeom>
              <a:gdLst>
                <a:gd name="connsiteX0" fmla="*/ 0 w 1029388"/>
                <a:gd name="connsiteY0" fmla="*/ 0 h 1142442"/>
                <a:gd name="connsiteX1" fmla="*/ 17024 w 1029388"/>
                <a:gd name="connsiteY1" fmla="*/ 621130 h 1142442"/>
                <a:gd name="connsiteX2" fmla="*/ 351890 w 1029388"/>
                <a:gd name="connsiteY2" fmla="*/ 1009231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142443" fill="none">
                  <a:moveTo>
                    <a:pt x="0" y="0"/>
                  </a:moveTo>
                  <a:quadBezTo>
                    <a:pt x="17024" y="621130"/>
                    <a:pt x="184457" y="815180"/>
                  </a:quadBezTo>
                  <a:quadBezTo>
                    <a:pt x="351890" y="1009231"/>
                    <a:pt x="1029388" y="1142443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17"/>
            <p:cNvSpPr txBox="1"/>
            <p:nvPr/>
          </p:nvSpPr>
          <p:spPr>
            <a:xfrm>
              <a:off x="2104576" y="947429"/>
              <a:ext cx="381879" cy="1142442"/>
            </a:xfrm>
            <a:custGeom>
              <a:gdLst>
                <a:gd name="connsiteX0" fmla="*/ 0 w 381879"/>
                <a:gd name="connsiteY0" fmla="*/ 0 h 1142442"/>
                <a:gd name="connsiteX1" fmla="*/ 324062 w 381879"/>
                <a:gd name="connsiteY1" fmla="*/ 379385 h 1142442"/>
                <a:gd name="connsiteX2" fmla="*/ 413765 w 381879"/>
                <a:gd name="connsiteY2" fmla="*/ 763057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79" h="1142442" fill="none">
                  <a:moveTo>
                    <a:pt x="0" y="0"/>
                  </a:moveTo>
                  <a:quadBezTo>
                    <a:pt x="324062" y="379385"/>
                    <a:pt x="368913" y="571221"/>
                  </a:quadBezTo>
                  <a:quadBezTo>
                    <a:pt x="413765" y="763057"/>
                    <a:pt x="303461" y="114244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18"/>
            <p:cNvSpPr txBox="1"/>
            <p:nvPr/>
          </p:nvSpPr>
          <p:spPr>
            <a:xfrm>
              <a:off x="1531669" y="953379"/>
              <a:ext cx="299197" cy="1136492"/>
            </a:xfrm>
            <a:custGeom>
              <a:gdLst>
                <a:gd name="connsiteX0" fmla="*/ 299197 w 299197"/>
                <a:gd name="connsiteY0" fmla="*/ 0 h 1136492"/>
                <a:gd name="connsiteX1" fmla="*/ 41623 w 299197"/>
                <a:gd name="connsiteY1" fmla="*/ 351923 h 1136492"/>
                <a:gd name="connsiteX2" fmla="*/ -26351 w 299197"/>
                <a:gd name="connsiteY2" fmla="*/ 731016 h 11364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197" h="1136492" fill="none">
                  <a:moveTo>
                    <a:pt x="299197" y="0"/>
                  </a:moveTo>
                  <a:quadBezTo>
                    <a:pt x="41623" y="351923"/>
                    <a:pt x="7636" y="541470"/>
                  </a:quadBezTo>
                  <a:quadBezTo>
                    <a:pt x="-26351" y="731016"/>
                    <a:pt x="90939" y="113649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6" name="组合7" title=""/>
          <p:cNvGrpSpPr/>
          <p:nvPr/>
        </p:nvGrpSpPr>
        <p:grpSpPr>
          <a:xfrm>
            <a:off x="7275690" y="3680041"/>
            <a:ext cx="4183418" cy="2408749"/>
            <a:chExt cx="4183418" cy="2408749"/>
          </a:xfrm>
        </p:grpSpPr>
        <p:pic>
          <p:nvPicPr>
            <p:cNvPr id="37" name="图片9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4183418" cy="2408749"/>
            </a:xfrm>
            <a:prstGeom prst="rect">
              <a:avLst/>
            </a:prstGeom>
          </p:spPr>
        </p:pic>
        <p:pic>
          <p:nvPicPr>
            <p:cNvPr id="38" name="图片10"/>
            <p:cNvPicPr>
              <a:picLocks noChangeAspect="1"/>
            </p:cNvPicPr>
            <p:nvPr/>
          </p:nvPicPr>
          <p:blipFill>
            <a:blip r:embed="rId11"/>
            <a:srcRect t="6481" b="21296"/>
            <a:stretch>
              <a:fillRect/>
            </a:stretch>
          </p:blipFill>
          <p:spPr>
            <a:xfrm>
              <a:off x="1365095" y="1685801"/>
              <a:ext cx="852802" cy="657330"/>
            </a:xfrm>
            <a:prstGeom prst="rect">
              <a:avLst/>
            </a:prstGeom>
          </p:spPr>
        </p:pic>
      </p:grpSp>
      <p:sp>
        <p:nvSpPr>
          <p:cNvPr id="39" name="文本1" title=""/>
          <p:cNvSpPr txBox="1"/>
          <p:nvPr/>
        </p:nvSpPr>
        <p:spPr>
          <a:xfrm>
            <a:off x="301819" y="1667885"/>
            <a:ext cx="5448300" cy="1253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闭合开关,灯泡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不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亮,电流表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无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示数,电压表示数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接近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电源电压。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2" title=""/>
          <p:cNvSpPr txBox="1"/>
          <p:nvPr/>
        </p:nvSpPr>
        <p:spPr>
          <a:xfrm>
            <a:off x="7101107" y="1667542"/>
            <a:ext cx="2879722" cy="7220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小灯泡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断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路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78"/>
            <a:ext cx="3019015" cy="835000"/>
            <a:chExt cx="3019015" cy="835000"/>
          </a:xfrm>
        </p:grpSpPr>
        <p:sp>
          <p:nvSpPr>
            <p:cNvPr id="4" name="形状3"/>
            <p:cNvSpPr txBox="1"/>
            <p:nvPr/>
          </p:nvSpPr>
          <p:spPr>
            <a:xfrm>
              <a:off x="559908" y="0"/>
              <a:ext cx="2421731" cy="760847"/>
            </a:xfrm>
            <a:custGeom>
              <a:gdLst>
                <a:gd name="connsiteX0" fmla="*/ 0 w 2421731"/>
                <a:gd name="connsiteY0" fmla="*/ 760847 h 760847"/>
                <a:gd name="connsiteX1" fmla="*/ 2421731 w 2421731"/>
                <a:gd name="connsiteY1" fmla="*/ 760847 h 760847"/>
                <a:gd name="connsiteX2" fmla="*/ 0 w 2421731"/>
                <a:gd name="connsiteY2" fmla="*/ 760847 h 760847"/>
                <a:gd name="connsiteX0-1" fmla="*/ 0 w 2421731"/>
                <a:gd name="connsiteY0-2" fmla="*/ 0 h 760847"/>
                <a:gd name="connsiteX1-3" fmla="*/ 879 w 2421731"/>
                <a:gd name="connsiteY1-4" fmla="*/ 0 h 760847"/>
                <a:gd name="connsiteX2-5" fmla="*/ 0 w 24217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2421731" h="760847">
                  <a:moveTo>
                    <a:pt x="0" y="760847"/>
                  </a:moveTo>
                  <a:lnTo>
                    <a:pt x="2421731" y="760847"/>
                  </a:lnTo>
                  <a:lnTo>
                    <a:pt x="0" y="760847"/>
                  </a:lnTo>
                  <a:close/>
                </a:path>
                <a:path w="2421731" h="760847">
                  <a:moveTo>
                    <a:pt x="0" y="0"/>
                  </a:moveTo>
                  <a:lnTo>
                    <a:pt x="879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4"/>
            <p:cNvSpPr txBox="1"/>
            <p:nvPr/>
          </p:nvSpPr>
          <p:spPr>
            <a:xfrm>
              <a:off x="0" y="287827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5"/>
            <p:cNvSpPr txBox="1"/>
            <p:nvPr/>
          </p:nvSpPr>
          <p:spPr>
            <a:xfrm>
              <a:off x="361847" y="237104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6"/>
            <p:cNvSpPr txBox="1"/>
            <p:nvPr/>
          </p:nvSpPr>
          <p:spPr>
            <a:xfrm>
              <a:off x="557374" y="273901"/>
              <a:ext cx="2461641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电路故障分析</a:t>
              </a:r>
              <a:endParaRPr lang="zh-CN" altLang="en-US" sz="2800" b="1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7"/>
            <p:cNvSpPr txBox="1"/>
            <p:nvPr/>
          </p:nvSpPr>
          <p:spPr>
            <a:xfrm>
              <a:off x="0" y="286559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三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9" name="组合2" title=""/>
          <p:cNvGrpSpPr/>
          <p:nvPr/>
        </p:nvGrpSpPr>
        <p:grpSpPr>
          <a:xfrm>
            <a:off x="301286" y="1120150"/>
            <a:ext cx="1648550" cy="547974"/>
            <a:chExt cx="1648550" cy="547974"/>
          </a:xfrm>
        </p:grpSpPr>
        <p:sp>
          <p:nvSpPr>
            <p:cNvPr id="10" name="形状8"/>
            <p:cNvSpPr txBox="1"/>
            <p:nvPr/>
          </p:nvSpPr>
          <p:spPr>
            <a:xfrm>
              <a:off x="33129" y="31321"/>
              <a:ext cx="1615421" cy="485108"/>
            </a:xfrm>
            <a:custGeom>
              <a:gdLst>
                <a:gd name="connsiteX0" fmla="*/ 242554 w 1615421"/>
                <a:gd name="connsiteY0" fmla="*/ 0 h 485108"/>
                <a:gd name="connsiteX1" fmla="*/ 1372867 w 1615421"/>
                <a:gd name="connsiteY1" fmla="*/ 0 h 485108"/>
                <a:gd name="connsiteX2" fmla="*/ 1437196 w 1615421"/>
                <a:gd name="connsiteY2" fmla="*/ 0 h 485108"/>
                <a:gd name="connsiteX3" fmla="*/ 1589866 w 1615421"/>
                <a:gd name="connsiteY3" fmla="*/ 116530 h 485108"/>
                <a:gd name="connsiteX4" fmla="*/ 1615421 w 1615421"/>
                <a:gd name="connsiteY4" fmla="*/ 306884 h 485108"/>
                <a:gd name="connsiteX5" fmla="*/ 1498891 w 1615421"/>
                <a:gd name="connsiteY5" fmla="*/ 459554 h 485108"/>
                <a:gd name="connsiteX6" fmla="*/ 242554 w 1615421"/>
                <a:gd name="connsiteY6" fmla="*/ 485108 h 485108"/>
                <a:gd name="connsiteX7" fmla="*/ 108595 w 1615421"/>
                <a:gd name="connsiteY7" fmla="*/ 485108 h 485108"/>
                <a:gd name="connsiteX8" fmla="*/ 0 w 16154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15421" h="485108">
                  <a:moveTo>
                    <a:pt x="242554" y="0"/>
                  </a:moveTo>
                  <a:lnTo>
                    <a:pt x="1372867" y="0"/>
                  </a:lnTo>
                  <a:cubicBezTo>
                    <a:pt x="1437196" y="0"/>
                    <a:pt x="1498891" y="25555"/>
                    <a:pt x="1544379" y="71042"/>
                  </a:cubicBezTo>
                  <a:cubicBezTo>
                    <a:pt x="1589866" y="116530"/>
                    <a:pt x="1615421" y="178225"/>
                    <a:pt x="1615421" y="242554"/>
                  </a:cubicBezTo>
                  <a:cubicBezTo>
                    <a:pt x="1615421" y="306884"/>
                    <a:pt x="1589866" y="368578"/>
                    <a:pt x="1544379" y="414066"/>
                  </a:cubicBezTo>
                  <a:cubicBezTo>
                    <a:pt x="1498891" y="459554"/>
                    <a:pt x="1437196" y="485108"/>
                    <a:pt x="13728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故障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1" name="图片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547971" cy="547974"/>
            </a:xfrm>
            <a:prstGeom prst="rect">
              <a:avLst/>
            </a:prstGeom>
          </p:spPr>
        </p:pic>
      </p:grpSp>
      <p:grpSp>
        <p:nvGrpSpPr>
          <p:cNvPr id="12" name="组合3" title=""/>
          <p:cNvGrpSpPr/>
          <p:nvPr/>
        </p:nvGrpSpPr>
        <p:grpSpPr>
          <a:xfrm>
            <a:off x="7101869" y="1136809"/>
            <a:ext cx="1472031" cy="514350"/>
            <a:chExt cx="1472031" cy="514350"/>
          </a:xfrm>
        </p:grpSpPr>
        <p:sp>
          <p:nvSpPr>
            <p:cNvPr id="13" name="形状9"/>
            <p:cNvSpPr txBox="1"/>
            <p:nvPr/>
          </p:nvSpPr>
          <p:spPr>
            <a:xfrm>
              <a:off x="9010" y="14783"/>
              <a:ext cx="1463021" cy="485108"/>
            </a:xfrm>
            <a:custGeom>
              <a:gdLst>
                <a:gd name="connsiteX0" fmla="*/ 242554 w 1463021"/>
                <a:gd name="connsiteY0" fmla="*/ 0 h 485108"/>
                <a:gd name="connsiteX1" fmla="*/ 1220467 w 1463021"/>
                <a:gd name="connsiteY1" fmla="*/ 0 h 485108"/>
                <a:gd name="connsiteX2" fmla="*/ 1284796 w 1463021"/>
                <a:gd name="connsiteY2" fmla="*/ 0 h 485108"/>
                <a:gd name="connsiteX3" fmla="*/ 1437466 w 1463021"/>
                <a:gd name="connsiteY3" fmla="*/ 116530 h 485108"/>
                <a:gd name="connsiteX4" fmla="*/ 1463021 w 1463021"/>
                <a:gd name="connsiteY4" fmla="*/ 306884 h 485108"/>
                <a:gd name="connsiteX5" fmla="*/ 1346491 w 1463021"/>
                <a:gd name="connsiteY5" fmla="*/ 459554 h 485108"/>
                <a:gd name="connsiteX6" fmla="*/ 242554 w 1463021"/>
                <a:gd name="connsiteY6" fmla="*/ 485108 h 485108"/>
                <a:gd name="connsiteX7" fmla="*/ 108595 w 1463021"/>
                <a:gd name="connsiteY7" fmla="*/ 485108 h 485108"/>
                <a:gd name="connsiteX8" fmla="*/ 0 w 1463021"/>
                <a:gd name="connsiteY8" fmla="*/ 108595 h 485108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463021" h="485108">
                  <a:moveTo>
                    <a:pt x="242554" y="0"/>
                  </a:moveTo>
                  <a:lnTo>
                    <a:pt x="1220467" y="0"/>
                  </a:lnTo>
                  <a:cubicBezTo>
                    <a:pt x="1284796" y="0"/>
                    <a:pt x="1346491" y="25555"/>
                    <a:pt x="1391979" y="71042"/>
                  </a:cubicBezTo>
                  <a:cubicBezTo>
                    <a:pt x="1437466" y="116530"/>
                    <a:pt x="1463021" y="178225"/>
                    <a:pt x="1463021" y="242554"/>
                  </a:cubicBezTo>
                  <a:cubicBezTo>
                    <a:pt x="1463021" y="306884"/>
                    <a:pt x="1437466" y="368578"/>
                    <a:pt x="1391979" y="414066"/>
                  </a:cubicBezTo>
                  <a:cubicBezTo>
                    <a:pt x="1346491" y="459554"/>
                    <a:pt x="1284796" y="485108"/>
                    <a:pt x="1220467" y="485108"/>
                  </a:cubicBezTo>
                  <a:lnTo>
                    <a:pt x="242554" y="485108"/>
                  </a:lnTo>
                  <a:cubicBezTo>
                    <a:pt x="108595" y="485108"/>
                    <a:pt x="0" y="376513"/>
                    <a:pt x="0" y="242554"/>
                  </a:cubicBezTo>
                  <a:cubicBezTo>
                    <a:pt x="0" y="108595"/>
                    <a:pt x="108595" y="0"/>
                    <a:pt x="242554" y="0"/>
                  </a:cubicBezTo>
                  <a:close/>
                </a:path>
              </a:pathLst>
            </a:custGeom>
            <a:solidFill>
              <a:srgbClr val="FFEE00">
                <a:alpha val="50000"/>
              </a:srgbClr>
            </a:solidFill>
            <a:ln w="19050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  原因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4" name="图片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514350" cy="514350"/>
            </a:xfrm>
            <a:prstGeom prst="rect">
              <a:avLst/>
            </a:prstGeom>
          </p:spPr>
        </p:pic>
      </p:grpSp>
      <p:sp>
        <p:nvSpPr>
          <p:cNvPr id="15" name="形状2" title=""/>
          <p:cNvSpPr txBox="1"/>
          <p:nvPr/>
        </p:nvSpPr>
        <p:spPr>
          <a:xfrm>
            <a:off x="822827" y="3018463"/>
            <a:ext cx="10800569" cy="3611613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FFEE00">
                <a:alpha val="100000"/>
              </a:srgbClr>
            </a:solidFill>
            <a:prstDash val="dash"/>
          </a:ln>
        </p:spPr>
        <p:txBody>
          <a:bodyPr anchor="ctr"/>
          <a:lstStyle/>
          <a:p>
            <a:pPr marL="0" algn="ctr"/>
          </a:p>
        </p:txBody>
      </p:sp>
      <p:grpSp>
        <p:nvGrpSpPr>
          <p:cNvPr id="16" name="组合4" title=""/>
          <p:cNvGrpSpPr/>
          <p:nvPr/>
        </p:nvGrpSpPr>
        <p:grpSpPr>
          <a:xfrm>
            <a:off x="4950171" y="3076699"/>
            <a:ext cx="1649406" cy="599408"/>
            <a:chExt cx="1649406" cy="599408"/>
          </a:xfrm>
        </p:grpSpPr>
        <p:sp>
          <p:nvSpPr>
            <p:cNvPr id="17" name="文本3"/>
            <p:cNvSpPr txBox="1"/>
            <p:nvPr/>
          </p:nvSpPr>
          <p:spPr>
            <a:xfrm>
              <a:off x="392106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实物图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8" name="形状10"/>
            <p:cNvSpPr txBox="1"/>
            <p:nvPr/>
          </p:nvSpPr>
          <p:spPr>
            <a:xfrm rot="16200000">
              <a:off x="0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19" name="组合5" title=""/>
          <p:cNvGrpSpPr/>
          <p:nvPr/>
        </p:nvGrpSpPr>
        <p:grpSpPr>
          <a:xfrm>
            <a:off x="5341849" y="3645237"/>
            <a:ext cx="1584283" cy="599408"/>
            <a:chExt cx="1584283" cy="599408"/>
          </a:xfrm>
        </p:grpSpPr>
        <p:sp>
          <p:nvSpPr>
            <p:cNvPr id="20" name="文本4"/>
            <p:cNvSpPr txBox="1"/>
            <p:nvPr/>
          </p:nvSpPr>
          <p:spPr>
            <a:xfrm>
              <a:off x="0" y="0"/>
              <a:ext cx="1257300" cy="599408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ctr"/>
              <a:r>
                <a:rPr lang="zh-CN" altLang="en-US" sz="2800" b="0" i="0">
                  <a:solidFill>
                    <a:srgbClr val="FFFFFF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电路图</a:t>
              </a:r>
              <a:endPara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21" name="形状11"/>
            <p:cNvSpPr txBox="1"/>
            <p:nvPr/>
          </p:nvSpPr>
          <p:spPr>
            <a:xfrm rot="5400000">
              <a:off x="1178099" y="110899"/>
              <a:ext cx="406184" cy="377609"/>
            </a:xfrm>
            <a:custGeom>
              <a:gdLst>
                <a:gd name="connsiteX0" fmla="*/ 203092 w 406184"/>
                <a:gd name="connsiteY0" fmla="*/ 0 h 377609"/>
                <a:gd name="connsiteX1" fmla="*/ 406184 w 406184"/>
                <a:gd name="connsiteY1" fmla="*/ 377609 h 377609"/>
                <a:gd name="connsiteX2" fmla="*/ 0 w 406184"/>
                <a:gd name="connsiteY2" fmla="*/ 377609 h 377609"/>
                <a:gd name="connsiteX3" fmla="*/ 203092 w 406184"/>
                <a:gd name="connsiteY3" fmla="*/ 0 h 377609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6184" h="377609">
                  <a:moveTo>
                    <a:pt x="203092" y="0"/>
                  </a:moveTo>
                  <a:lnTo>
                    <a:pt x="406184" y="377609"/>
                  </a:lnTo>
                  <a:lnTo>
                    <a:pt x="0" y="377609"/>
                  </a:lnTo>
                  <a:lnTo>
                    <a:pt x="203092" y="0"/>
                  </a:lnTo>
                  <a:close/>
                </a:path>
              </a:pathLst>
            </a:custGeom>
            <a:solidFill>
              <a:srgbClr val="FFEE00">
                <a:alpha val="100000"/>
              </a:srgbClr>
            </a:solidFill>
            <a:ln w="9525">
              <a:solidFill>
                <a:srgbClr val="FFEE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22" name="组合6" title=""/>
          <p:cNvGrpSpPr/>
          <p:nvPr/>
        </p:nvGrpSpPr>
        <p:grpSpPr>
          <a:xfrm>
            <a:off x="1001439" y="3190256"/>
            <a:ext cx="5847465" cy="3388911"/>
            <a:chExt cx="5847465" cy="3388911"/>
          </a:xfrm>
        </p:grpSpPr>
        <p:pic>
          <p:nvPicPr>
            <p:cNvPr id="23" name="图片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36292" y="2512704"/>
              <a:ext cx="2223976" cy="876207"/>
            </a:xfrm>
            <a:prstGeom prst="rect">
              <a:avLst/>
            </a:prstGeom>
          </p:spPr>
        </p:pic>
        <p:pic>
          <p:nvPicPr>
            <p:cNvPr id="24" name="图片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420292" y="1516180"/>
              <a:ext cx="1210104" cy="843667"/>
            </a:xfrm>
            <a:prstGeom prst="rect">
              <a:avLst/>
            </a:prstGeom>
          </p:spPr>
        </p:pic>
        <p:pic>
          <p:nvPicPr>
            <p:cNvPr id="25" name="图片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0" y="948023"/>
              <a:ext cx="935317" cy="1250985"/>
            </a:xfrm>
            <a:prstGeom prst="rect">
              <a:avLst/>
            </a:prstGeom>
          </p:spPr>
        </p:pic>
        <p:pic>
          <p:nvPicPr>
            <p:cNvPr id="26" name="图片7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797132" y="2440676"/>
              <a:ext cx="1408757" cy="898160"/>
            </a:xfrm>
            <a:prstGeom prst="rect">
              <a:avLst/>
            </a:prstGeom>
          </p:spPr>
        </p:pic>
        <p:pic>
          <p:nvPicPr>
            <p:cNvPr id="27" name="图片8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619917" y="0"/>
              <a:ext cx="961696" cy="1250985"/>
            </a:xfrm>
            <a:prstGeom prst="rect">
              <a:avLst/>
            </a:prstGeom>
          </p:spPr>
        </p:pic>
        <p:pic>
          <p:nvPicPr>
            <p:cNvPr id="28" name="图片9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59532" y="1193806"/>
              <a:ext cx="2587933" cy="1103976"/>
            </a:xfrm>
            <a:prstGeom prst="rect">
              <a:avLst/>
            </a:prstGeom>
          </p:spPr>
        </p:pic>
        <p:sp>
          <p:nvSpPr>
            <p:cNvPr id="29" name="形状12"/>
            <p:cNvSpPr txBox="1"/>
            <p:nvPr/>
          </p:nvSpPr>
          <p:spPr>
            <a:xfrm>
              <a:off x="3062561" y="3065707"/>
              <a:ext cx="1029388" cy="131761"/>
            </a:xfrm>
            <a:custGeom>
              <a:gdLst>
                <a:gd name="connsiteX0" fmla="*/ 0 w 1029388"/>
                <a:gd name="connsiteY0" fmla="*/ 0 h 131761"/>
                <a:gd name="connsiteX1" fmla="*/ 268983 w 1029388"/>
                <a:gd name="connsiteY1" fmla="*/ 120705 h 131761"/>
                <a:gd name="connsiteX2" fmla="*/ 611649 w 1029388"/>
                <a:gd name="connsiteY2" fmla="*/ 141104 h 131761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31761" fill="none">
                  <a:moveTo>
                    <a:pt x="0" y="0"/>
                  </a:moveTo>
                  <a:quadBezTo>
                    <a:pt x="268983" y="120705"/>
                    <a:pt x="440316" y="130905"/>
                  </a:quadBezTo>
                  <a:quadBezTo>
                    <a:pt x="611649" y="141104"/>
                    <a:pt x="1029388" y="29751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  <a:prstDash val="solid"/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0" name="形状13"/>
            <p:cNvSpPr txBox="1"/>
            <p:nvPr/>
          </p:nvSpPr>
          <p:spPr>
            <a:xfrm>
              <a:off x="4853577" y="1429397"/>
              <a:ext cx="819027" cy="1666062"/>
            </a:xfrm>
            <a:custGeom>
              <a:gdLst>
                <a:gd name="connsiteX0" fmla="*/ 0 w 819027"/>
                <a:gd name="connsiteY0" fmla="*/ 1666062 h 1666062"/>
                <a:gd name="connsiteX1" fmla="*/ 624428 w 819027"/>
                <a:gd name="connsiteY1" fmla="*/ 1434958 h 1666062"/>
                <a:gd name="connsiteX2" fmla="*/ 898829 w 819027"/>
                <a:gd name="connsiteY2" fmla="*/ 897529 h 166606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819026" h="1666062" fill="none">
                  <a:moveTo>
                    <a:pt x="0" y="1666062"/>
                  </a:moveTo>
                  <a:quadBezTo>
                    <a:pt x="624428" y="1434958"/>
                    <a:pt x="761629" y="1166243"/>
                  </a:quadBezTo>
                  <a:quadBezTo>
                    <a:pt x="898829" y="897529"/>
                    <a:pt x="708077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1" name="形状14"/>
            <p:cNvSpPr txBox="1"/>
            <p:nvPr/>
          </p:nvSpPr>
          <p:spPr>
            <a:xfrm>
              <a:off x="2402087" y="1768559"/>
              <a:ext cx="1356650" cy="473530"/>
            </a:xfrm>
            <a:custGeom>
              <a:gdLst>
                <a:gd name="connsiteX0" fmla="*/ 1356650 w 1356650"/>
                <a:gd name="connsiteY0" fmla="*/ 0 h 473530"/>
                <a:gd name="connsiteX1" fmla="*/ 1027759 w 1356650"/>
                <a:gd name="connsiteY1" fmla="*/ 396374 h 473530"/>
                <a:gd name="connsiteX2" fmla="*/ 578801 w 1356650"/>
                <a:gd name="connsiteY2" fmla="*/ 519960 h 473530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356650" h="473530" fill="none">
                  <a:moveTo>
                    <a:pt x="1356650" y="0"/>
                  </a:moveTo>
                  <a:quadBezTo>
                    <a:pt x="1027759" y="396374"/>
                    <a:pt x="803280" y="458167"/>
                  </a:quadBezTo>
                  <a:quadBezTo>
                    <a:pt x="578801" y="519960"/>
                    <a:pt x="0" y="33321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2" name="形状15"/>
            <p:cNvSpPr txBox="1"/>
            <p:nvPr/>
          </p:nvSpPr>
          <p:spPr>
            <a:xfrm>
              <a:off x="468265" y="1911365"/>
              <a:ext cx="1148392" cy="392476"/>
            </a:xfrm>
            <a:custGeom>
              <a:gdLst>
                <a:gd name="connsiteX0" fmla="*/ 1148392 w 1148392"/>
                <a:gd name="connsiteY0" fmla="*/ 196357 h 392476"/>
                <a:gd name="connsiteX1" fmla="*/ 666200 w 1148392"/>
                <a:gd name="connsiteY1" fmla="*/ 425946 h 392476"/>
                <a:gd name="connsiteX2" fmla="*/ 285835 w 1148392"/>
                <a:gd name="connsiteY2" fmla="*/ 347583 h 392476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148392" h="392476" fill="none">
                  <a:moveTo>
                    <a:pt x="1148392" y="196357"/>
                  </a:moveTo>
                  <a:quadBezTo>
                    <a:pt x="666200" y="425946"/>
                    <a:pt x="476018" y="386764"/>
                  </a:quadBezTo>
                  <a:quadBezTo>
                    <a:pt x="285835" y="347583"/>
                    <a:pt x="0" y="0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3" name="形状16"/>
            <p:cNvSpPr txBox="1"/>
            <p:nvPr/>
          </p:nvSpPr>
          <p:spPr>
            <a:xfrm>
              <a:off x="194555" y="1911365"/>
              <a:ext cx="1029388" cy="1142442"/>
            </a:xfrm>
            <a:custGeom>
              <a:gdLst>
                <a:gd name="connsiteX0" fmla="*/ 0 w 1029388"/>
                <a:gd name="connsiteY0" fmla="*/ 0 h 1142442"/>
                <a:gd name="connsiteX1" fmla="*/ 17024 w 1029388"/>
                <a:gd name="connsiteY1" fmla="*/ 621130 h 1142442"/>
                <a:gd name="connsiteX2" fmla="*/ 351890 w 1029388"/>
                <a:gd name="connsiteY2" fmla="*/ 1009231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29388" h="1142442" fill="none">
                  <a:moveTo>
                    <a:pt x="0" y="0"/>
                  </a:moveTo>
                  <a:quadBezTo>
                    <a:pt x="17024" y="621130"/>
                    <a:pt x="184457" y="815180"/>
                  </a:quadBezTo>
                  <a:quadBezTo>
                    <a:pt x="351890" y="1009231"/>
                    <a:pt x="1029388" y="1142443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4" name="形状17"/>
            <p:cNvSpPr txBox="1"/>
            <p:nvPr/>
          </p:nvSpPr>
          <p:spPr>
            <a:xfrm>
              <a:off x="2104576" y="947429"/>
              <a:ext cx="381879" cy="1142442"/>
            </a:xfrm>
            <a:custGeom>
              <a:gdLst>
                <a:gd name="connsiteX0" fmla="*/ 0 w 381879"/>
                <a:gd name="connsiteY0" fmla="*/ 0 h 1142442"/>
                <a:gd name="connsiteX1" fmla="*/ 324062 w 381879"/>
                <a:gd name="connsiteY1" fmla="*/ 379385 h 1142442"/>
                <a:gd name="connsiteX2" fmla="*/ 413765 w 381879"/>
                <a:gd name="connsiteY2" fmla="*/ 763057 h 114244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81879" h="1142442" fill="none">
                  <a:moveTo>
                    <a:pt x="0" y="0"/>
                  </a:moveTo>
                  <a:quadBezTo>
                    <a:pt x="324062" y="379385"/>
                    <a:pt x="368913" y="571221"/>
                  </a:quadBezTo>
                  <a:quadBezTo>
                    <a:pt x="413765" y="763057"/>
                    <a:pt x="303461" y="114244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  <p:sp>
          <p:nvSpPr>
            <p:cNvPr id="35" name="形状18"/>
            <p:cNvSpPr txBox="1"/>
            <p:nvPr/>
          </p:nvSpPr>
          <p:spPr>
            <a:xfrm>
              <a:off x="1531669" y="953379"/>
              <a:ext cx="299197" cy="1136492"/>
            </a:xfrm>
            <a:custGeom>
              <a:gdLst>
                <a:gd name="connsiteX0" fmla="*/ 299197 w 299197"/>
                <a:gd name="connsiteY0" fmla="*/ 0 h 1136492"/>
                <a:gd name="connsiteX1" fmla="*/ 41623 w 299197"/>
                <a:gd name="connsiteY1" fmla="*/ 351924 h 1136492"/>
                <a:gd name="connsiteX2" fmla="*/ -26351 w 299197"/>
                <a:gd name="connsiteY2" fmla="*/ 731016 h 1136492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99197" h="1136492" fill="none">
                  <a:moveTo>
                    <a:pt x="299197" y="0"/>
                  </a:moveTo>
                  <a:quadBezTo>
                    <a:pt x="41623" y="351924"/>
                    <a:pt x="7636" y="541470"/>
                  </a:quadBezTo>
                  <a:quadBezTo>
                    <a:pt x="-26351" y="731016"/>
                    <a:pt x="90939" y="1136492"/>
                  </a:quadBezTo>
                </a:path>
              </a:pathLst>
            </a:custGeom>
            <a:solidFill>
              <a:srgbClr val="FFEE00">
                <a:alpha val="100000"/>
              </a:srgbClr>
            </a:solidFill>
            <a:ln w="19050">
              <a:solidFill>
                <a:srgbClr val="FF0000">
                  <a:alpha val="10000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grpSp>
        <p:nvGrpSpPr>
          <p:cNvPr id="36" name="组合7" title=""/>
          <p:cNvGrpSpPr/>
          <p:nvPr/>
        </p:nvGrpSpPr>
        <p:grpSpPr>
          <a:xfrm>
            <a:off x="7275690" y="3680041"/>
            <a:ext cx="4183418" cy="2408749"/>
            <a:chExt cx="4183418" cy="2408749"/>
          </a:xfrm>
        </p:grpSpPr>
        <p:pic>
          <p:nvPicPr>
            <p:cNvPr id="37" name="图片10"/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0" y="0"/>
              <a:ext cx="4183418" cy="2408749"/>
            </a:xfrm>
            <a:prstGeom prst="rect">
              <a:avLst/>
            </a:prstGeom>
          </p:spPr>
        </p:pic>
        <p:pic>
          <p:nvPicPr>
            <p:cNvPr id="38" name="图片11"/>
            <p:cNvPicPr>
              <a:picLocks noChangeAspect="1"/>
            </p:cNvPicPr>
            <p:nvPr/>
          </p:nvPicPr>
          <p:blipFill>
            <a:blip r:embed="rId11"/>
            <a:srcRect t="6481" b="21296"/>
            <a:stretch>
              <a:fillRect/>
            </a:stretch>
          </p:blipFill>
          <p:spPr>
            <a:xfrm>
              <a:off x="1365095" y="1685801"/>
              <a:ext cx="852802" cy="657330"/>
            </a:xfrm>
            <a:prstGeom prst="rect">
              <a:avLst/>
            </a:prstGeom>
          </p:spPr>
        </p:pic>
      </p:grpSp>
      <p:sp>
        <p:nvSpPr>
          <p:cNvPr id="39" name="文本1" title=""/>
          <p:cNvSpPr txBox="1"/>
          <p:nvPr/>
        </p:nvSpPr>
        <p:spPr>
          <a:xfrm>
            <a:off x="301342" y="1667885"/>
            <a:ext cx="5448300" cy="125366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闭合开关,灯泡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不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亮,电流表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有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明显示数,电压表示数为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。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40" name="文本2" title=""/>
          <p:cNvSpPr txBox="1"/>
          <p:nvPr/>
        </p:nvSpPr>
        <p:spPr>
          <a:xfrm>
            <a:off x="7101211" y="1667542"/>
            <a:ext cx="2879722" cy="72208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  <a:buFont typeface="Wingdings" panose="05000000000000000000"/>
              <a:buChar char="n"/>
            </a:pP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小灯泡</a:t>
            </a:r>
            <a:r>
              <a:rPr lang="zh-CN" altLang="en-US" sz="2800" b="0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短</a:t>
            </a:r>
            <a:r>
              <a:rPr lang="zh-CN" altLang="en-US" sz="2800" b="0" i="0">
                <a:solidFill>
                  <a:srgbClr val="FFFFFF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路</a:t>
            </a:r>
            <a:endParaRPr lang="zh-CN" altLang="en-US" sz="2800" b="0" i="0">
              <a:solidFill>
                <a:srgbClr val="FFFFFF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41" name="图片1" title="">
            <a:hlinkClick r:id="rId13" action="ppaction://hlinksldjump"/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5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形状1" title=""/>
          <p:cNvSpPr txBox="1"/>
          <p:nvPr/>
        </p:nvSpPr>
        <p:spPr>
          <a:xfrm>
            <a:off x="152400" y="171450"/>
            <a:ext cx="1485900" cy="400050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rPr>
              <a:t>讲授新课</a:t>
            </a:r>
            <a:endParaRPr lang="zh-CN" altLang="en-US" sz="2000" b="1" i="0">
              <a:solidFill>
                <a:srgbClr val="FFFFFF">
                  <a:alpha val="100000"/>
                </a:srgbClr>
              </a:solidFill>
              <a:latin typeface="Arial"/>
              <a:ea typeface="Arial"/>
            </a:endParaRPr>
          </a:p>
        </p:txBody>
      </p:sp>
      <p:grpSp>
        <p:nvGrpSpPr>
          <p:cNvPr id="3" name="组合1" title=""/>
          <p:cNvGrpSpPr/>
          <p:nvPr/>
        </p:nvGrpSpPr>
        <p:grpSpPr>
          <a:xfrm>
            <a:off x="416719" y="284985"/>
            <a:ext cx="4400140" cy="834993"/>
            <a:chExt cx="4400140" cy="834993"/>
          </a:xfrm>
        </p:grpSpPr>
        <p:sp>
          <p:nvSpPr>
            <p:cNvPr id="4" name="形状2"/>
            <p:cNvSpPr txBox="1"/>
            <p:nvPr/>
          </p:nvSpPr>
          <p:spPr>
            <a:xfrm>
              <a:off x="559908" y="0"/>
              <a:ext cx="3831431" cy="760847"/>
            </a:xfrm>
            <a:custGeom>
              <a:gdLst>
                <a:gd name="connsiteX0" fmla="*/ 0 w 3831431"/>
                <a:gd name="connsiteY0" fmla="*/ 760847 h 760847"/>
                <a:gd name="connsiteX1" fmla="*/ 3831431 w 3831431"/>
                <a:gd name="connsiteY1" fmla="*/ 760847 h 760847"/>
                <a:gd name="connsiteX2" fmla="*/ 0 w 3831431"/>
                <a:gd name="connsiteY2" fmla="*/ 760847 h 760847"/>
                <a:gd name="connsiteX0-1" fmla="*/ 0 w 3831431"/>
                <a:gd name="connsiteY0-2" fmla="*/ 0 h 760847"/>
                <a:gd name="connsiteX1-3" fmla="*/ 1390 w 3831431"/>
                <a:gd name="connsiteY1-4" fmla="*/ 0 h 760847"/>
                <a:gd name="connsiteX2-5" fmla="*/ 0 w 3831431"/>
                <a:gd name="connsiteY2-6" fmla="*/ 0 h 760847"/>
              </a:gdLst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3831431" h="760847">
                  <a:moveTo>
                    <a:pt x="0" y="760847"/>
                  </a:moveTo>
                  <a:lnTo>
                    <a:pt x="3831431" y="760847"/>
                  </a:lnTo>
                  <a:lnTo>
                    <a:pt x="0" y="760847"/>
                  </a:lnTo>
                  <a:close/>
                </a:path>
                <a:path w="3831431" h="760847">
                  <a:moveTo>
                    <a:pt x="0" y="0"/>
                  </a:moveTo>
                  <a:lnTo>
                    <a:pt x="1390" y="0"/>
                  </a:lnTo>
                  <a:lnTo>
                    <a:pt x="0" y="0"/>
                  </a:lnTo>
                  <a:close/>
                </a:path>
              </a:pathLst>
            </a:custGeom>
            <a:ln w="17462">
              <a:solidFill>
                <a:srgbClr val="DDDDDD">
                  <a:alpha val="100000"/>
                </a:srgbClr>
              </a:solidFill>
              <a:prstDash val="solid"/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5" name="形状3"/>
            <p:cNvSpPr txBox="1"/>
            <p:nvPr/>
          </p:nvSpPr>
          <p:spPr>
            <a:xfrm>
              <a:off x="0" y="287820"/>
              <a:ext cx="524361" cy="481867"/>
            </a:xfrm>
            <a:custGeom>
              <a:gdLst>
                <a:gd name="connsiteX0" fmla="*/ 0 w 524361"/>
                <a:gd name="connsiteY0" fmla="*/ 0 h 481867"/>
                <a:gd name="connsiteX1" fmla="*/ 346279 w 524361"/>
                <a:gd name="connsiteY1" fmla="*/ 0 h 481867"/>
                <a:gd name="connsiteX2" fmla="*/ 346279 w 524361"/>
                <a:gd name="connsiteY2" fmla="*/ 163657 h 481867"/>
                <a:gd name="connsiteX3" fmla="*/ 524361 w 524361"/>
                <a:gd name="connsiteY3" fmla="*/ 163657 h 481867"/>
                <a:gd name="connsiteX4" fmla="*/ 524361 w 524361"/>
                <a:gd name="connsiteY4" fmla="*/ 481867 h 481867"/>
                <a:gd name="connsiteX5" fmla="*/ 0 w 524361"/>
                <a:gd name="connsiteY5" fmla="*/ 481867 h 481867"/>
              </a:gdLst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24361" h="481867">
                  <a:moveTo>
                    <a:pt x="0" y="0"/>
                  </a:moveTo>
                  <a:lnTo>
                    <a:pt x="346279" y="0"/>
                  </a:lnTo>
                  <a:lnTo>
                    <a:pt x="346279" y="163657"/>
                  </a:lnTo>
                  <a:lnTo>
                    <a:pt x="524361" y="163657"/>
                  </a:lnTo>
                  <a:lnTo>
                    <a:pt x="524361" y="481867"/>
                  </a:lnTo>
                  <a:lnTo>
                    <a:pt x="0" y="481867"/>
                  </a:lnTo>
                  <a:close/>
                </a:path>
              </a:pathLst>
            </a:custGeom>
            <a:solidFill>
              <a:srgbClr val="008080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18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18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6" name="形状4"/>
            <p:cNvSpPr txBox="1"/>
            <p:nvPr/>
          </p:nvSpPr>
          <p:spPr>
            <a:xfrm>
              <a:off x="361847" y="237097"/>
              <a:ext cx="163783" cy="168019"/>
            </a:xfrm>
            <a:prstGeom prst="rect">
              <a:avLst/>
            </a:prstGeom>
            <a:solidFill>
              <a:srgbClr val="008080">
                <a:alpha val="5098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  <a:r>
                <a:rPr lang="zh-CN" altLang="en-US" sz="400" b="0" i="0">
                  <a:solidFill>
                    <a:srgbClr val="FFFFFF">
                      <a:alpha val="100000"/>
                    </a:srgbClr>
                  </a:solidFill>
                  <a:latin typeface="Arial"/>
                  <a:ea typeface="Arial"/>
                </a:rPr>
                <a:t> </a:t>
              </a:r>
              <a:endParaRPr lang="zh-CN" altLang="en-US" sz="400" b="0" i="0">
                <a:solidFill>
                  <a:srgbClr val="FFFFFF">
                    <a:alpha val="100000"/>
                  </a:srgbClr>
                </a:solidFill>
                <a:latin typeface="Arial"/>
                <a:ea typeface="Arial"/>
              </a:endParaRPr>
            </a:p>
          </p:txBody>
        </p:sp>
        <p:sp>
          <p:nvSpPr>
            <p:cNvPr id="7" name="形状5"/>
            <p:cNvSpPr txBox="1"/>
            <p:nvPr/>
          </p:nvSpPr>
          <p:spPr>
            <a:xfrm>
              <a:off x="557374" y="273901"/>
              <a:ext cx="3842766" cy="548440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1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拓展——变式法测电阻</a:t>
              </a:r>
              <a:endParaRPr lang="zh-CN" altLang="en-US" sz="2800" b="1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形状6"/>
            <p:cNvSpPr txBox="1"/>
            <p:nvPr/>
          </p:nvSpPr>
          <p:spPr>
            <a:xfrm>
              <a:off x="0" y="286552"/>
              <a:ext cx="744697" cy="548441"/>
            </a:xfrm>
            <a:prstGeom prst="rect">
              <a:avLst/>
            </a:prstGeom>
            <a:solidFill>
              <a:srgbClr val="FFFFFF">
                <a:alpha val="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t"/>
            <a:lstStyle/>
            <a:p>
              <a:pPr marL="0" algn="l"/>
              <a:r>
                <a:rPr lang="zh-CN" altLang="en-US" sz="2800" b="0" i="0">
                  <a:solidFill>
                    <a:srgbClr val="FFEE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四</a:t>
              </a:r>
              <a:endParaRPr lang="zh-CN" altLang="en-US" sz="28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aphicFrame>
        <p:nvGraphicFramePr>
          <p:cNvPr id="9" name="表格1" title=""/>
          <p:cNvGraphicFramePr>
            <a:graphicFrameLocks noGrp="1"/>
          </p:cNvGraphicFramePr>
          <p:nvPr/>
        </p:nvGraphicFramePr>
        <p:xfrm>
          <a:off x="255594" y="1119892"/>
          <a:ext cx="11681622" cy="55181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434"/>
                <a:gridCol w="816134"/>
                <a:gridCol w="2512219"/>
                <a:gridCol w="2744629"/>
                <a:gridCol w="5059204"/>
              </a:tblGrid>
              <a:tr h="597345">
                <a:tc rowSpan="3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变式法测电阻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简介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电阻设计举例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方法步骤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</a:tr>
              <a:tr h="2236477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伏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阻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法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电压表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和已知阻值的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定值电阻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测未知电阻的阻值；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41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 闭合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，电压表测得电源电压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；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41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 闭合S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，电压表测R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两端电压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，则：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41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    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两端电压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 电路电流：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44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4. 求得电阻：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2684377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安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阻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法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电流表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和已知阻值的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定值电阻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测未知电阻的阻值；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41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 闭合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、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，只有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连入电路，电流表测得电流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，求得电源电压：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；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41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 只闭合S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，电路电流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，求得R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两端电压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，则R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两端电压：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；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34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 求得电阻：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0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8545" y="2292315"/>
            <a:ext cx="2736552" cy="1473279"/>
          </a:xfrm>
          <a:prstGeom prst="rect">
            <a:avLst/>
          </a:prstGeom>
        </p:spPr>
      </p:pic>
      <p:pic>
        <p:nvPicPr>
          <p:cNvPr id="11" name="公式1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0533" y="3096616"/>
            <a:ext cx="1115848" cy="885177"/>
          </a:xfrm>
          <a:prstGeom prst="rect">
            <a:avLst/>
          </a:prstGeom>
        </p:spPr>
      </p:pic>
      <p:pic>
        <p:nvPicPr>
          <p:cNvPr id="12" name="公式2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76683" y="2548319"/>
            <a:ext cx="597170" cy="885177"/>
          </a:xfrm>
          <a:prstGeom prst="rect">
            <a:avLst/>
          </a:prstGeom>
        </p:spPr>
      </p:pic>
      <p:sp>
        <p:nvSpPr>
          <p:cNvPr id="13" name="文本1" title=""/>
          <p:cNvSpPr txBox="1"/>
          <p:nvPr/>
        </p:nvSpPr>
        <p:spPr>
          <a:xfrm>
            <a:off x="10997927" y="1821180"/>
            <a:ext cx="373920" cy="57019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9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endParaRPr lang="zh-CN" altLang="en-US" sz="2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2" title=""/>
          <p:cNvSpPr txBox="1"/>
          <p:nvPr/>
        </p:nvSpPr>
        <p:spPr>
          <a:xfrm>
            <a:off x="10489644" y="2186940"/>
            <a:ext cx="462820" cy="60524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5" name="文本3" title=""/>
          <p:cNvSpPr txBox="1"/>
          <p:nvPr/>
        </p:nvSpPr>
        <p:spPr>
          <a:xfrm>
            <a:off x="8482965" y="2644140"/>
            <a:ext cx="1147890" cy="60524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=U-U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grpSp>
        <p:nvGrpSpPr>
          <p:cNvPr id="16" name="组合2" title=""/>
          <p:cNvGrpSpPr/>
          <p:nvPr/>
        </p:nvGrpSpPr>
        <p:grpSpPr>
          <a:xfrm>
            <a:off x="4143223" y="4541672"/>
            <a:ext cx="2708348" cy="1638585"/>
            <a:chExt cx="2708348" cy="1638585"/>
          </a:xfrm>
        </p:grpSpPr>
        <p:pic>
          <p:nvPicPr>
            <p:cNvPr id="17" name="图片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0" y="84059"/>
              <a:ext cx="2708348" cy="1429226"/>
            </a:xfrm>
            <a:prstGeom prst="rect">
              <a:avLst/>
            </a:prstGeom>
          </p:spPr>
        </p:pic>
        <p:sp>
          <p:nvSpPr>
            <p:cNvPr id="18" name="文本9"/>
            <p:cNvSpPr txBox="1"/>
            <p:nvPr/>
          </p:nvSpPr>
          <p:spPr>
            <a:xfrm>
              <a:off x="1047769" y="1133282"/>
              <a:ext cx="420656" cy="50530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000"/>
                </a:lnSpc>
              </a:pPr>
              <a:r>
                <a:rPr lang="zh-CN" altLang="en-US" sz="2000" b="0" i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</a:rPr>
                <a:t> </a:t>
              </a:r>
              <a:r>
                <a:rPr lang="zh-CN" altLang="en-US" sz="28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1</a:t>
              </a:r>
              <a:endParaRPr lang="zh-CN" altLang="en-US" sz="28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  <p:sp>
          <p:nvSpPr>
            <p:cNvPr id="19" name="文本10"/>
            <p:cNvSpPr txBox="1"/>
            <p:nvPr/>
          </p:nvSpPr>
          <p:spPr>
            <a:xfrm>
              <a:off x="564175" y="0"/>
              <a:ext cx="420656" cy="462123"/>
            </a:xfrm>
            <a:prstGeom prst="rect">
              <a:avLst/>
            </a:prstGeom>
            <a:noFill/>
          </p:spPr>
          <p:txBody>
            <a:bodyPr anchor="t"/>
            <a:lstStyle/>
            <a:p>
              <a:pPr marL="0" algn="l">
                <a:lnSpc>
                  <a:spcPts val="3000"/>
                </a:lnSpc>
              </a:pPr>
              <a:r>
                <a:rPr lang="zh-CN" altLang="en-US" sz="2000" b="1" i="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S</a:t>
              </a:r>
              <a:r>
                <a:rPr lang="zh-CN" altLang="en-US" sz="2800" b="1" i="0" baseline="-25000">
                  <a:solidFill>
                    <a:srgbClr val="000000">
                      <a:alpha val="100000"/>
                    </a:srgbClr>
                  </a:solidFill>
                  <a:latin typeface="Times New Roman" panose="02020603050405020304"/>
                  <a:ea typeface="Times New Roman" panose="02020603050405020304"/>
                </a:rPr>
                <a:t>2</a:t>
              </a:r>
              <a:endParaRPr lang="zh-CN" altLang="en-US" sz="28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endParaRPr>
            </a:p>
          </p:txBody>
        </p:sp>
      </p:grpSp>
      <p:pic>
        <p:nvPicPr>
          <p:cNvPr id="20" name="公式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30638" y="5557409"/>
            <a:ext cx="1415291" cy="884768"/>
          </a:xfrm>
          <a:prstGeom prst="rect">
            <a:avLst/>
          </a:prstGeom>
        </p:spPr>
      </p:pic>
      <p:sp>
        <p:nvSpPr>
          <p:cNvPr id="21" name="文本4" title=""/>
          <p:cNvSpPr txBox="1"/>
          <p:nvPr/>
        </p:nvSpPr>
        <p:spPr>
          <a:xfrm>
            <a:off x="7761561" y="4528309"/>
            <a:ext cx="378238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2" name="文本5" title=""/>
          <p:cNvSpPr txBox="1"/>
          <p:nvPr/>
        </p:nvSpPr>
        <p:spPr>
          <a:xfrm>
            <a:off x="10097329" y="4528299"/>
            <a:ext cx="978726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U=I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3" name="文本6" title=""/>
          <p:cNvSpPr txBox="1"/>
          <p:nvPr/>
        </p:nvSpPr>
        <p:spPr>
          <a:xfrm>
            <a:off x="9567739" y="4924549"/>
            <a:ext cx="378238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4" name="文本7" title=""/>
          <p:cNvSpPr txBox="1"/>
          <p:nvPr/>
        </p:nvSpPr>
        <p:spPr>
          <a:xfrm>
            <a:off x="7188156" y="5348173"/>
            <a:ext cx="1067626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5" name="文本8" title=""/>
          <p:cNvSpPr txBox="1"/>
          <p:nvPr/>
        </p:nvSpPr>
        <p:spPr>
          <a:xfrm>
            <a:off x="10224135" y="5347926"/>
            <a:ext cx="1147890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=U-U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6" name="图片2" title="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0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10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aphicFrame>
        <p:nvGraphicFramePr>
          <p:cNvPr id="2" name="表格1" title=""/>
          <p:cNvGraphicFramePr>
            <a:graphicFrameLocks noGrp="1"/>
          </p:cNvGraphicFramePr>
          <p:nvPr/>
        </p:nvGraphicFramePr>
        <p:xfrm>
          <a:off x="255594" y="258832"/>
          <a:ext cx="11681622" cy="63891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9434"/>
                <a:gridCol w="816134"/>
                <a:gridCol w="2512219"/>
                <a:gridCol w="2744629"/>
                <a:gridCol w="5059204"/>
              </a:tblGrid>
              <a:tr h="597345">
                <a:tc rowSpan="4"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8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变式法测电阻</a:t>
                      </a:r>
                      <a:endParaRPr lang="zh-CN" altLang="en-US" sz="2800" b="1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简介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电阻设计举例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1" i="0">
                          <a:solidFill>
                            <a:srgbClr val="464646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方法步骤</a:t>
                      </a:r>
                      <a:endParaRPr lang="zh-CN" altLang="en-US" sz="2200" b="1" i="0">
                        <a:solidFill>
                          <a:srgbClr val="464646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E6E6E6">
                        <a:alpha val="100000"/>
                      </a:srgbClr>
                    </a:solidFill>
                  </a:tcPr>
                </a:tc>
              </a:tr>
              <a:tr h="1908817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伏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滑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法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700"/>
                        </a:lnSpc>
                      </a:pP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电压表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和已知最大阻值的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滑动变阻器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测未知电阻的阻值；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 闭合</a:t>
                      </a:r>
                      <a:r>
                        <a:rPr lang="zh-CN" altLang="en-US" sz="2000" b="1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，滑片P滑到最</a:t>
                      </a:r>
                      <a:r>
                        <a:rPr lang="zh-CN" altLang="en-US" sz="20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左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侧，电压表测得电源电压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；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/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 滑片P滑到最</a:t>
                      </a:r>
                      <a:r>
                        <a:rPr lang="zh-CN" altLang="en-US" sz="20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右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侧，电压表测R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/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则：R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0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两端电压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，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电流：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/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 求得电阻：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2275269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安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滑</a:t>
                      </a:r>
                      <a:endParaRPr lang="zh-CN" altLang="en-US" sz="2200" b="0" i="0">
                        <a:solidFill>
                          <a:srgbClr val="FF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法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电流表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和已知最大阻值的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滑动变阻器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测未知电阻的阻值；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>
                        <a:lnSpc>
                          <a:spcPts val="25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 闭合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，滑片P滑到最左侧，电流表测得电路电流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，则电源电压：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；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25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 滑片P滑到最右侧，电路电流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，滑动变阻器两端电压：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两端电压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l">
                        <a:lnSpc>
                          <a:spcPts val="4100"/>
                        </a:lnSpc>
                      </a:pP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3. 对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R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x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有：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，解得：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1607693">
                <a:tc vMerge="1">
                  <a:txBody>
                    <a:bodyPr vert="horz" wrap="square"/>
                    <a:lstStyle/>
                    <a:p/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等效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替代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  <a:p>
                      <a:pPr marL="0" algn="ctr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法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用</a:t>
                      </a:r>
                      <a:r>
                        <a:rPr lang="zh-CN" altLang="en-US" sz="2200" b="0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已知电阻</a:t>
                      </a:r>
                      <a:r>
                        <a:rPr lang="zh-CN" altLang="en-US" sz="22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代替未知电阻</a:t>
                      </a:r>
                      <a:endParaRPr lang="zh-CN" altLang="en-US" sz="2200" b="0" i="0">
                        <a:solidFill>
                          <a:srgbClr val="000000">
                            <a:alpha val="10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vert="horz" wrap="square"/>
                    <a:lstStyle/>
                    <a:p>
                      <a:pPr marL="0" algn="l"/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1. 闭合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，记录电流表的示数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；</a:t>
                      </a:r>
                      <a:endParaRPr lang="zh-CN" altLang="en-US" sz="2000" b="0" i="0">
                        <a:solidFill>
                          <a:srgbClr val="000000">
                            <a:alpha val="100000"/>
                          </a:srgbClr>
                        </a:solidFill>
                        <a:latin typeface="Times New Roman" panose="02020603050405020304"/>
                        <a:ea typeface="Times New Roman" panose="02020603050405020304"/>
                      </a:endParaRPr>
                    </a:p>
                    <a:p>
                      <a:pPr marL="0" algn="l"/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2. 断开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2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，闭合</a:t>
                      </a:r>
                      <a:r>
                        <a:rPr lang="zh-CN" altLang="en-US" sz="2000" b="1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S</a:t>
                      </a:r>
                      <a:r>
                        <a:rPr lang="zh-CN" altLang="en-US" sz="2800" b="1" i="0" baseline="-25000">
                          <a:solidFill>
                            <a:srgbClr val="00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1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，调节变阻箱阻值，使电流表示数等于</a:t>
                      </a:r>
                      <a:r>
                        <a:rPr lang="zh-CN" altLang="en-US" sz="2000" b="1" i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Times New Roman" panose="02020603050405020304"/>
                          <a:ea typeface="Times New Roman" panose="02020603050405020304"/>
                        </a:rPr>
                        <a:t>I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，读书电阻箱示数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，即：</a:t>
                      </a:r>
                      <a:r>
                        <a:rPr lang="zh-CN" altLang="en-US" sz="2000" b="0" i="0">
                          <a:solidFill>
                            <a:srgbClr val="000000">
                              <a:alpha val="70000"/>
                            </a:srgbClr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_______</a:t>
                      </a:r>
                      <a:endParaRPr lang="zh-CN" altLang="en-US" sz="2000" b="0" i="0">
                        <a:solidFill>
                          <a:srgbClr val="000000">
                            <a:alpha val="70000"/>
                          </a:srgbClr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>
                    <a:lnL w="9525" cap="flat">
                      <a:solidFill>
                        <a:srgbClr val="ADADAD">
                          <a:alpha val="100000"/>
                        </a:srgbClr>
                      </a:solidFill>
                    </a:lnL>
                    <a:lnR w="9525" cap="flat">
                      <a:solidFill>
                        <a:srgbClr val="ADADAD">
                          <a:alpha val="100000"/>
                        </a:srgbClr>
                      </a:solidFill>
                    </a:lnR>
                    <a:lnT w="9525" cap="flat">
                      <a:solidFill>
                        <a:srgbClr val="ADADAD">
                          <a:alpha val="100000"/>
                        </a:srgbClr>
                      </a:solidFill>
                    </a:lnT>
                    <a:lnB w="9525" cap="flat">
                      <a:solidFill>
                        <a:srgbClr val="ADADAD">
                          <a:alpha val="100000"/>
                        </a:srgbClr>
                      </a:solidFill>
                    </a:lnB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0250" y="2963647"/>
            <a:ext cx="2736371" cy="1833620"/>
          </a:xfrm>
          <a:prstGeom prst="rect">
            <a:avLst/>
          </a:prstGeom>
        </p:spPr>
      </p:pic>
      <p:pic>
        <p:nvPicPr>
          <p:cNvPr id="4" name="图片2" title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0221" y="5042821"/>
            <a:ext cx="2735980" cy="1571854"/>
          </a:xfrm>
          <a:prstGeom prst="rect">
            <a:avLst/>
          </a:prstGeom>
        </p:spPr>
      </p:pic>
      <p:pic>
        <p:nvPicPr>
          <p:cNvPr id="5" name="公式1" title="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620" y="4229376"/>
            <a:ext cx="924887" cy="884711"/>
          </a:xfrm>
          <a:prstGeom prst="rect">
            <a:avLst/>
          </a:prstGeom>
        </p:spPr>
      </p:pic>
      <p:pic>
        <p:nvPicPr>
          <p:cNvPr id="6" name="公式2" title="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88223" y="4229605"/>
            <a:ext cx="1251337" cy="884796"/>
          </a:xfrm>
          <a:prstGeom prst="rect">
            <a:avLst/>
          </a:prstGeom>
        </p:spPr>
      </p:pic>
      <p:sp>
        <p:nvSpPr>
          <p:cNvPr id="7" name="文本1" title=""/>
          <p:cNvSpPr txBox="1"/>
          <p:nvPr/>
        </p:nvSpPr>
        <p:spPr>
          <a:xfrm>
            <a:off x="7993380" y="3093244"/>
            <a:ext cx="378238" cy="462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10049351" y="3093482"/>
            <a:ext cx="978726" cy="462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U=I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9" name="文本3" title=""/>
          <p:cNvSpPr txBox="1"/>
          <p:nvPr/>
        </p:nvSpPr>
        <p:spPr>
          <a:xfrm>
            <a:off x="10469880" y="3421380"/>
            <a:ext cx="378238" cy="462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0" name="文本4" title=""/>
          <p:cNvSpPr txBox="1"/>
          <p:nvPr/>
        </p:nvSpPr>
        <p:spPr>
          <a:xfrm>
            <a:off x="8966483" y="3719274"/>
            <a:ext cx="1067626" cy="462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=I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1" name="文本5" title=""/>
          <p:cNvSpPr txBox="1"/>
          <p:nvPr/>
        </p:nvSpPr>
        <p:spPr>
          <a:xfrm>
            <a:off x="7223760" y="4048125"/>
            <a:ext cx="1147890" cy="46212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0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=U-U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2" name="文本6" title=""/>
          <p:cNvSpPr txBox="1"/>
          <p:nvPr/>
        </p:nvSpPr>
        <p:spPr>
          <a:xfrm>
            <a:off x="10319385" y="5113972"/>
            <a:ext cx="289338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endParaRPr lang="zh-CN" altLang="en-US" sz="2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3" name="文本7" title=""/>
          <p:cNvSpPr txBox="1"/>
          <p:nvPr/>
        </p:nvSpPr>
        <p:spPr>
          <a:xfrm>
            <a:off x="10609059" y="5792152"/>
            <a:ext cx="462820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4" name="文本8" title=""/>
          <p:cNvSpPr txBox="1"/>
          <p:nvPr/>
        </p:nvSpPr>
        <p:spPr>
          <a:xfrm>
            <a:off x="7477363" y="6060643"/>
            <a:ext cx="879888" cy="48256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15" name="图片3" title="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0050" y="1048445"/>
            <a:ext cx="2737104" cy="1670323"/>
          </a:xfrm>
          <a:prstGeom prst="rect">
            <a:avLst/>
          </a:prstGeom>
        </p:spPr>
      </p:pic>
      <p:pic>
        <p:nvPicPr>
          <p:cNvPr id="16" name="公式3" title="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57193" y="2208886"/>
            <a:ext cx="1073457" cy="885177"/>
          </a:xfrm>
          <a:prstGeom prst="rect">
            <a:avLst/>
          </a:prstGeom>
        </p:spPr>
      </p:pic>
      <p:sp>
        <p:nvSpPr>
          <p:cNvPr id="17" name="文本9" title=""/>
          <p:cNvSpPr txBox="1"/>
          <p:nvPr/>
        </p:nvSpPr>
        <p:spPr>
          <a:xfrm>
            <a:off x="7995295" y="1154430"/>
            <a:ext cx="373923" cy="570191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29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endParaRPr lang="zh-CN" altLang="en-US" sz="2000" b="1" i="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8" name="文本10" title=""/>
          <p:cNvSpPr txBox="1"/>
          <p:nvPr/>
        </p:nvSpPr>
        <p:spPr>
          <a:xfrm>
            <a:off x="11195218" y="1382430"/>
            <a:ext cx="462820" cy="60524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19" name="文本11" title=""/>
          <p:cNvSpPr txBox="1"/>
          <p:nvPr/>
        </p:nvSpPr>
        <p:spPr>
          <a:xfrm>
            <a:off x="8742169" y="1810464"/>
            <a:ext cx="1147890" cy="60524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=U-U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x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sp>
        <p:nvSpPr>
          <p:cNvPr id="20" name="文本12" title=""/>
          <p:cNvSpPr txBox="1"/>
          <p:nvPr/>
        </p:nvSpPr>
        <p:spPr>
          <a:xfrm>
            <a:off x="10608955" y="1810579"/>
            <a:ext cx="1049306" cy="60524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I=U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000" b="1" i="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/R</a:t>
            </a:r>
            <a:r>
              <a:rPr lang="zh-CN" altLang="en-US" sz="2800" b="1" i="0" baseline="-25000">
                <a:solidFill>
                  <a:srgbClr val="FF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endParaRPr lang="zh-CN" altLang="en-US" sz="2800" b="1" i="0" baseline="-25000">
              <a:solidFill>
                <a:srgbClr val="FF0000">
                  <a:alpha val="100000"/>
                </a:srgbClr>
              </a:solidFill>
              <a:latin typeface="Times New Roman" panose="02020603050405020304"/>
              <a:ea typeface="Times New Roman" panose="02020603050405020304"/>
            </a:endParaRPr>
          </a:p>
        </p:txBody>
      </p:sp>
      <p:pic>
        <p:nvPicPr>
          <p:cNvPr id="21" name="图片4" title="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455498" y="6155711"/>
            <a:ext cx="523846" cy="496414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3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 nodeType="clickPar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 nodeType="clickPar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 nodeType="clickPar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3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1" name="风铃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4" grpId="0" animBg="1"/>
      <p:bldP spid="12" grpId="0" animBg="1"/>
      <p:bldP spid="13" grpId="0" animBg="1"/>
      <p:bldP spid="14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63" y="1716357"/>
            <a:ext cx="878081" cy="3431467"/>
          </a:xfrm>
          <a:custGeom>
            <a:gdLst>
              <a:gd name="connsiteX0" fmla="*/ 210739 w 878081"/>
              <a:gd name="connsiteY0" fmla="*/ 0 h 3431467"/>
              <a:gd name="connsiteX1" fmla="*/ 807835 w 878081"/>
              <a:gd name="connsiteY1" fmla="*/ 0 h 3431467"/>
              <a:gd name="connsiteX2" fmla="*/ 832931 w 878081"/>
              <a:gd name="connsiteY2" fmla="*/ 0 h 3431467"/>
              <a:gd name="connsiteX3" fmla="*/ 881218 w 878081"/>
              <a:gd name="connsiteY3" fmla="*/ 56858 h 3431467"/>
              <a:gd name="connsiteX4" fmla="*/ 856122 w 878081"/>
              <a:gd name="connsiteY4" fmla="*/ 127104 h 3431467"/>
              <a:gd name="connsiteX5" fmla="*/ 737588 w 878081"/>
              <a:gd name="connsiteY5" fmla="*/ 140493 h 3431467"/>
              <a:gd name="connsiteX6" fmla="*/ 737588 w 878081"/>
              <a:gd name="connsiteY6" fmla="*/ 3361220 h 3431467"/>
              <a:gd name="connsiteX7" fmla="*/ 737588 w 878081"/>
              <a:gd name="connsiteY7" fmla="*/ 3379851 h 3431467"/>
              <a:gd name="connsiteX8" fmla="*/ 703840 w 878081"/>
              <a:gd name="connsiteY8" fmla="*/ 3424066 h 3431467"/>
              <a:gd name="connsiteX9" fmla="*/ 70247 w 878081"/>
              <a:gd name="connsiteY9" fmla="*/ 3431467 h 3431467"/>
              <a:gd name="connsiteX10" fmla="*/ 31485 w 878081"/>
              <a:gd name="connsiteY10" fmla="*/ 3431418 h 3431467"/>
              <a:gd name="connsiteX11" fmla="*/ 87 w 878081"/>
              <a:gd name="connsiteY11" fmla="*/ 3322459 h 3431467"/>
              <a:gd name="connsiteX12" fmla="*/ 140493 w 878081"/>
              <a:gd name="connsiteY12" fmla="*/ 3290974 h 3431467"/>
              <a:gd name="connsiteX13" fmla="*/ 140493 w 878081"/>
              <a:gd name="connsiteY13" fmla="*/ 70247 h 3431467"/>
              <a:gd name="connsiteX14" fmla="*/ 140493 w 878081"/>
              <a:gd name="connsiteY14" fmla="*/ 31450 h 3431467"/>
              <a:gd name="connsiteX0-1" fmla="*/ 210739 w 878081"/>
              <a:gd name="connsiteY0-2" fmla="*/ 0 h 3431467"/>
              <a:gd name="connsiteX1-3" fmla="*/ 807835 w 878081"/>
              <a:gd name="connsiteY1-4" fmla="*/ 0 h 3431467"/>
              <a:gd name="connsiteX2-5" fmla="*/ 832931 w 878081"/>
              <a:gd name="connsiteY2-6" fmla="*/ 0 h 3431467"/>
              <a:gd name="connsiteX3-7" fmla="*/ 881218 w 878081"/>
              <a:gd name="connsiteY3-8" fmla="*/ 56858 h 3431467"/>
              <a:gd name="connsiteX4-9" fmla="*/ 856122 w 878081"/>
              <a:gd name="connsiteY4-10" fmla="*/ 127104 h 3431467"/>
              <a:gd name="connsiteX5-11" fmla="*/ 210739 w 878081"/>
              <a:gd name="connsiteY5-12" fmla="*/ 140493 h 3431467"/>
              <a:gd name="connsiteX6-13" fmla="*/ 235836 w 878081"/>
              <a:gd name="connsiteY6-14" fmla="*/ 140493 h 3431467"/>
              <a:gd name="connsiteX7-15" fmla="*/ 284123 w 878081"/>
              <a:gd name="connsiteY7-16" fmla="*/ 83635 h 3431467"/>
              <a:gd name="connsiteX8-17" fmla="*/ 259026 w 878081"/>
              <a:gd name="connsiteY8-18" fmla="*/ 13389 h 3431467"/>
              <a:gd name="connsiteX0-19" fmla="*/ 210739 w 878081"/>
              <a:gd name="connsiteY0-20" fmla="*/ 70246 h 3431467"/>
              <a:gd name="connsiteX1-21" fmla="*/ 280986 w 878081"/>
              <a:gd name="connsiteY1-22" fmla="*/ 70246 h 3431467"/>
              <a:gd name="connsiteX2-23" fmla="*/ 280986 w 878081"/>
              <a:gd name="connsiteY2-24" fmla="*/ 109043 h 3431467"/>
              <a:gd name="connsiteX3-25" fmla="*/ 191341 w 878081"/>
              <a:gd name="connsiteY3-26" fmla="*/ 140493 h 3431467"/>
              <a:gd name="connsiteX4-27" fmla="*/ 175616 w 878081"/>
              <a:gd name="connsiteY4-28" fmla="*/ 85972 h 3431467"/>
              <a:gd name="connsiteX0-29" fmla="*/ 70246 w 878081"/>
              <a:gd name="connsiteY0-30" fmla="*/ 3290974 h 3431467"/>
              <a:gd name="connsiteX1-31" fmla="*/ 140493 w 878081"/>
              <a:gd name="connsiteY1-32" fmla="*/ 3290974 h 3431467"/>
              <a:gd name="connsiteX2-33" fmla="*/ 140493 w 878081"/>
              <a:gd name="connsiteY2-34" fmla="*/ 3361220 h 3431467"/>
              <a:gd name="connsiteX3-35" fmla="*/ 140493 w 878081"/>
              <a:gd name="connsiteY3-36" fmla="*/ 3389633 h 3431467"/>
              <a:gd name="connsiteX4-37" fmla="*/ 70879 w 878081"/>
              <a:gd name="connsiteY4-38" fmla="*/ 3436993 h 3431467"/>
              <a:gd name="connsiteX5-39" fmla="*/ 484 w 878081"/>
              <a:gd name="connsiteY5-40" fmla="*/ 3390802 h 3431467"/>
              <a:gd name="connsiteX6-41" fmla="*/ 16220 w 878081"/>
              <a:gd name="connsiteY6-42" fmla="*/ 3308089 h 3431467"/>
              <a:gd name="connsiteX0-43" fmla="*/ 70246 w 878081"/>
              <a:gd name="connsiteY0-44" fmla="*/ 3290974 h 3431467"/>
              <a:gd name="connsiteX1-45" fmla="*/ 89612 w 878081"/>
              <a:gd name="connsiteY1-46" fmla="*/ 3291020 h 3431467"/>
              <a:gd name="connsiteX2-47" fmla="*/ 105286 w 878081"/>
              <a:gd name="connsiteY2-48" fmla="*/ 3345462 h 3431467"/>
              <a:gd name="connsiteX3-49" fmla="*/ 140493 w 878081"/>
              <a:gd name="connsiteY3-50" fmla="*/ 3361220 h 3431467"/>
              <a:gd name="connsiteX4-51" fmla="*/ 140493 w 878081"/>
              <a:gd name="connsiteY4-52" fmla="*/ 3389633 h 3431467"/>
              <a:gd name="connsiteX5-53" fmla="*/ 70879 w 878081"/>
              <a:gd name="connsiteY5-54" fmla="*/ 3436993 h 3431467"/>
              <a:gd name="connsiteX6-55" fmla="*/ 484 w 878081"/>
              <a:gd name="connsiteY6-56" fmla="*/ 3390802 h 3431467"/>
              <a:gd name="connsiteX7-57" fmla="*/ 16220 w 878081"/>
              <a:gd name="connsiteY7-58" fmla="*/ 3308089 h 343146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3431468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3361220"/>
                </a:lnTo>
                <a:cubicBezTo>
                  <a:pt x="737588" y="3379851"/>
                  <a:pt x="730187" y="3397719"/>
                  <a:pt x="717014" y="3410892"/>
                </a:cubicBezTo>
                <a:cubicBezTo>
                  <a:pt x="703840" y="3424066"/>
                  <a:pt x="685972" y="3431467"/>
                  <a:pt x="667342" y="3431467"/>
                </a:cubicBezTo>
                <a:lnTo>
                  <a:pt x="70247" y="3431467"/>
                </a:lnTo>
                <a:cubicBezTo>
                  <a:pt x="31485" y="3431418"/>
                  <a:pt x="87" y="3399982"/>
                  <a:pt x="87" y="3361220"/>
                </a:cubicBezTo>
                <a:cubicBezTo>
                  <a:pt x="87" y="3322459"/>
                  <a:pt x="31485" y="3291022"/>
                  <a:pt x="70247" y="3290974"/>
                </a:cubicBezTo>
                <a:lnTo>
                  <a:pt x="140493" y="3290974"/>
                </a:lnTo>
                <a:lnTo>
                  <a:pt x="140493" y="70247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3431468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3431468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3431468">
                <a:moveTo>
                  <a:pt x="70246" y="3290974"/>
                </a:moveTo>
                <a:lnTo>
                  <a:pt x="140493" y="3290974"/>
                </a:lnTo>
                <a:lnTo>
                  <a:pt x="140493" y="3361220"/>
                </a:lnTo>
                <a:cubicBezTo>
                  <a:pt x="140493" y="3389633"/>
                  <a:pt x="123378" y="3415247"/>
                  <a:pt x="97129" y="3426120"/>
                </a:cubicBezTo>
                <a:cubicBezTo>
                  <a:pt x="70879" y="3436993"/>
                  <a:pt x="40665" y="3430983"/>
                  <a:pt x="20575" y="3410893"/>
                </a:cubicBezTo>
                <a:cubicBezTo>
                  <a:pt x="484" y="3390802"/>
                  <a:pt x="-5526" y="3360588"/>
                  <a:pt x="5347" y="3334339"/>
                </a:cubicBezTo>
                <a:cubicBezTo>
                  <a:pt x="16220" y="3308089"/>
                  <a:pt x="41834" y="3290974"/>
                  <a:pt x="70246" y="3290974"/>
                </a:cubicBezTo>
                <a:close/>
              </a:path>
              <a:path w="878083" h="3431468">
                <a:moveTo>
                  <a:pt x="70246" y="3290974"/>
                </a:moveTo>
                <a:cubicBezTo>
                  <a:pt x="89612" y="3291020"/>
                  <a:pt x="105286" y="3306732"/>
                  <a:pt x="105286" y="3326097"/>
                </a:cubicBezTo>
                <a:cubicBezTo>
                  <a:pt x="105286" y="3345462"/>
                  <a:pt x="89612" y="3361174"/>
                  <a:pt x="70246" y="3361220"/>
                </a:cubicBezTo>
                <a:lnTo>
                  <a:pt x="140493" y="3361220"/>
                </a:lnTo>
                <a:cubicBezTo>
                  <a:pt x="140493" y="3389633"/>
                  <a:pt x="123378" y="3415247"/>
                  <a:pt x="97129" y="3426120"/>
                </a:cubicBezTo>
                <a:cubicBezTo>
                  <a:pt x="70879" y="3436993"/>
                  <a:pt x="40665" y="3430983"/>
                  <a:pt x="20575" y="3410893"/>
                </a:cubicBezTo>
                <a:cubicBezTo>
                  <a:pt x="484" y="3390802"/>
                  <a:pt x="-5526" y="3360588"/>
                  <a:pt x="5347" y="3334339"/>
                </a:cubicBezTo>
                <a:cubicBezTo>
                  <a:pt x="16220" y="3308089"/>
                  <a:pt x="41834" y="3290974"/>
                  <a:pt x="70246" y="329097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伏安法测电阻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8255" y="778954"/>
            <a:ext cx="9423616" cy="5300784"/>
          </a:xfrm>
          <a:prstGeom prst="rect">
            <a:avLst/>
          </a:prstGeom>
        </p:spPr>
      </p:pic>
      <p:pic>
        <p:nvPicPr>
          <p:cNvPr id="7" name="图片2" title="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8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grpSp>
        <p:nvGrpSpPr>
          <p:cNvPr id="2" name="组合1" title=""/>
          <p:cNvGrpSpPr/>
          <p:nvPr/>
        </p:nvGrpSpPr>
        <p:grpSpPr>
          <a:xfrm>
            <a:off x="1150334" y="317449"/>
            <a:ext cx="10598210" cy="6223978"/>
            <a:chExt cx="10598210" cy="6223978"/>
          </a:xfrm>
        </p:grpSpPr>
        <p:pic>
          <p:nvPicPr>
            <p:cNvPr id="3" name="图片1"/>
            <p:cNvPicPr>
              <a:picLocks noChangeAspect="1"/>
            </p:cNvPicPr>
            <p:nvPr/>
          </p:nvPicPr>
          <p:blipFill>
            <a:blip r:embed="rId2"/>
            <a:srcRect l="11500" t="6533" r="11299" b="29600"/>
            <a:stretch>
              <a:fillRect/>
            </a:stretch>
          </p:blipFill>
          <p:spPr>
            <a:xfrm>
              <a:off x="0" y="0"/>
              <a:ext cx="10598210" cy="6223978"/>
            </a:xfrm>
            <a:prstGeom prst="rect">
              <a:avLst/>
            </a:prstGeom>
          </p:spPr>
        </p:pic>
        <p:sp>
          <p:nvSpPr>
            <p:cNvPr id="4" name="形状2"/>
            <p:cNvSpPr txBox="1"/>
            <p:nvPr/>
          </p:nvSpPr>
          <p:spPr>
            <a:xfrm>
              <a:off x="604323" y="476012"/>
              <a:ext cx="9359292" cy="5269105"/>
            </a:xfrm>
            <a:prstGeom prst="rect">
              <a:avLst/>
            </a:prstGeom>
            <a:solidFill>
              <a:srgbClr val="100F0F">
                <a:alpha val="100000"/>
              </a:srgbClr>
            </a:solidFill>
            <a:ln w="9525">
              <a:solidFill>
                <a:srgbClr val="FFFFFF">
                  <a:alpha val="0"/>
                </a:srgbClr>
              </a:solidFill>
            </a:ln>
          </p:spPr>
          <p:txBody>
            <a:bodyPr anchor="ctr"/>
            <a:lstStyle/>
            <a:p>
              <a:pPr marL="0" algn="ctr"/>
            </a:p>
          </p:txBody>
        </p:sp>
      </p:grpSp>
      <p:sp>
        <p:nvSpPr>
          <p:cNvPr id="5" name="形状1" title="">
            <a:hlinkClick r:id="rId3" action="ppaction://hlinksldjump"/>
          </p:cNvPr>
          <p:cNvSpPr txBox="1"/>
          <p:nvPr/>
        </p:nvSpPr>
        <p:spPr>
          <a:xfrm>
            <a:off x="272672" y="1284970"/>
            <a:ext cx="878081" cy="4288717"/>
          </a:xfrm>
          <a:custGeom>
            <a:gdLst>
              <a:gd name="connsiteX0" fmla="*/ 210739 w 878081"/>
              <a:gd name="connsiteY0" fmla="*/ 0 h 4288717"/>
              <a:gd name="connsiteX1" fmla="*/ 807835 w 878081"/>
              <a:gd name="connsiteY1" fmla="*/ 0 h 4288717"/>
              <a:gd name="connsiteX2" fmla="*/ 832931 w 878081"/>
              <a:gd name="connsiteY2" fmla="*/ 0 h 4288717"/>
              <a:gd name="connsiteX3" fmla="*/ 881218 w 878081"/>
              <a:gd name="connsiteY3" fmla="*/ 56858 h 4288717"/>
              <a:gd name="connsiteX4" fmla="*/ 856122 w 878081"/>
              <a:gd name="connsiteY4" fmla="*/ 127104 h 4288717"/>
              <a:gd name="connsiteX5" fmla="*/ 737588 w 878081"/>
              <a:gd name="connsiteY5" fmla="*/ 140493 h 4288717"/>
              <a:gd name="connsiteX6" fmla="*/ 737588 w 878081"/>
              <a:gd name="connsiteY6" fmla="*/ 4218470 h 4288717"/>
              <a:gd name="connsiteX7" fmla="*/ 737588 w 878081"/>
              <a:gd name="connsiteY7" fmla="*/ 4237101 h 4288717"/>
              <a:gd name="connsiteX8" fmla="*/ 703840 w 878081"/>
              <a:gd name="connsiteY8" fmla="*/ 4281316 h 4288717"/>
              <a:gd name="connsiteX9" fmla="*/ 70247 w 878081"/>
              <a:gd name="connsiteY9" fmla="*/ 4288717 h 4288717"/>
              <a:gd name="connsiteX10" fmla="*/ 31485 w 878081"/>
              <a:gd name="connsiteY10" fmla="*/ 4288668 h 4288717"/>
              <a:gd name="connsiteX11" fmla="*/ 87 w 878081"/>
              <a:gd name="connsiteY11" fmla="*/ 4179709 h 4288717"/>
              <a:gd name="connsiteX12" fmla="*/ 140493 w 878081"/>
              <a:gd name="connsiteY12" fmla="*/ 4148224 h 4288717"/>
              <a:gd name="connsiteX13" fmla="*/ 140493 w 878081"/>
              <a:gd name="connsiteY13" fmla="*/ 70246 h 4288717"/>
              <a:gd name="connsiteX14" fmla="*/ 140493 w 878081"/>
              <a:gd name="connsiteY14" fmla="*/ 31450 h 4288717"/>
              <a:gd name="connsiteX0-1" fmla="*/ 210739 w 878081"/>
              <a:gd name="connsiteY0-2" fmla="*/ 0 h 4288717"/>
              <a:gd name="connsiteX1-3" fmla="*/ 807835 w 878081"/>
              <a:gd name="connsiteY1-4" fmla="*/ 0 h 4288717"/>
              <a:gd name="connsiteX2-5" fmla="*/ 832931 w 878081"/>
              <a:gd name="connsiteY2-6" fmla="*/ 0 h 4288717"/>
              <a:gd name="connsiteX3-7" fmla="*/ 881218 w 878081"/>
              <a:gd name="connsiteY3-8" fmla="*/ 56858 h 4288717"/>
              <a:gd name="connsiteX4-9" fmla="*/ 856122 w 878081"/>
              <a:gd name="connsiteY4-10" fmla="*/ 127104 h 4288717"/>
              <a:gd name="connsiteX5-11" fmla="*/ 210739 w 878081"/>
              <a:gd name="connsiteY5-12" fmla="*/ 140493 h 4288717"/>
              <a:gd name="connsiteX6-13" fmla="*/ 235836 w 878081"/>
              <a:gd name="connsiteY6-14" fmla="*/ 140493 h 4288717"/>
              <a:gd name="connsiteX7-15" fmla="*/ 284123 w 878081"/>
              <a:gd name="connsiteY7-16" fmla="*/ 83635 h 4288717"/>
              <a:gd name="connsiteX8-17" fmla="*/ 259026 w 878081"/>
              <a:gd name="connsiteY8-18" fmla="*/ 13389 h 4288717"/>
              <a:gd name="connsiteX0-19" fmla="*/ 210739 w 878081"/>
              <a:gd name="connsiteY0-20" fmla="*/ 70246 h 4288717"/>
              <a:gd name="connsiteX1-21" fmla="*/ 280986 w 878081"/>
              <a:gd name="connsiteY1-22" fmla="*/ 70246 h 4288717"/>
              <a:gd name="connsiteX2-23" fmla="*/ 280986 w 878081"/>
              <a:gd name="connsiteY2-24" fmla="*/ 109043 h 4288717"/>
              <a:gd name="connsiteX3-25" fmla="*/ 191341 w 878081"/>
              <a:gd name="connsiteY3-26" fmla="*/ 140493 h 4288717"/>
              <a:gd name="connsiteX4-27" fmla="*/ 175616 w 878081"/>
              <a:gd name="connsiteY4-28" fmla="*/ 85972 h 4288717"/>
              <a:gd name="connsiteX0-29" fmla="*/ 70246 w 878081"/>
              <a:gd name="connsiteY0-30" fmla="*/ 4148224 h 4288717"/>
              <a:gd name="connsiteX1-31" fmla="*/ 140493 w 878081"/>
              <a:gd name="connsiteY1-32" fmla="*/ 4148224 h 4288717"/>
              <a:gd name="connsiteX2-33" fmla="*/ 140493 w 878081"/>
              <a:gd name="connsiteY2-34" fmla="*/ 4218470 h 4288717"/>
              <a:gd name="connsiteX3-35" fmla="*/ 140493 w 878081"/>
              <a:gd name="connsiteY3-36" fmla="*/ 4246883 h 4288717"/>
              <a:gd name="connsiteX4-37" fmla="*/ 70879 w 878081"/>
              <a:gd name="connsiteY4-38" fmla="*/ 4294243 h 4288717"/>
              <a:gd name="connsiteX5-39" fmla="*/ 484 w 878081"/>
              <a:gd name="connsiteY5-40" fmla="*/ 4248052 h 4288717"/>
              <a:gd name="connsiteX6-41" fmla="*/ 16220 w 878081"/>
              <a:gd name="connsiteY6-42" fmla="*/ 4165339 h 4288717"/>
              <a:gd name="connsiteX0-43" fmla="*/ 70246 w 878081"/>
              <a:gd name="connsiteY0-44" fmla="*/ 4148224 h 4288717"/>
              <a:gd name="connsiteX1-45" fmla="*/ 89612 w 878081"/>
              <a:gd name="connsiteY1-46" fmla="*/ 4148270 h 4288717"/>
              <a:gd name="connsiteX2-47" fmla="*/ 105286 w 878081"/>
              <a:gd name="connsiteY2-48" fmla="*/ 4202712 h 4288717"/>
              <a:gd name="connsiteX3-49" fmla="*/ 140493 w 878081"/>
              <a:gd name="connsiteY3-50" fmla="*/ 4218470 h 4288717"/>
              <a:gd name="connsiteX4-51" fmla="*/ 140493 w 878081"/>
              <a:gd name="connsiteY4-52" fmla="*/ 4246883 h 4288717"/>
              <a:gd name="connsiteX5-53" fmla="*/ 70879 w 878081"/>
              <a:gd name="connsiteY5-54" fmla="*/ 4294243 h 4288717"/>
              <a:gd name="connsiteX6-55" fmla="*/ 484 w 878081"/>
              <a:gd name="connsiteY6-56" fmla="*/ 4248052 h 4288717"/>
              <a:gd name="connsiteX7-57" fmla="*/ 16220 w 878081"/>
              <a:gd name="connsiteY7-58" fmla="*/ 4165339 h 4288717"/>
            </a:gdLst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</a:cxnLst>
            <a:rect l="l" t="t" r="r" b="b"/>
            <a:pathLst>
              <a:path w="878083" h="4288719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737588" y="140493"/>
                </a:lnTo>
                <a:lnTo>
                  <a:pt x="737588" y="4218470"/>
                </a:lnTo>
                <a:cubicBezTo>
                  <a:pt x="737588" y="4237101"/>
                  <a:pt x="730187" y="4254969"/>
                  <a:pt x="717014" y="4268142"/>
                </a:cubicBezTo>
                <a:cubicBezTo>
                  <a:pt x="703840" y="4281316"/>
                  <a:pt x="685972" y="4288717"/>
                  <a:pt x="667342" y="4288717"/>
                </a:cubicBezTo>
                <a:lnTo>
                  <a:pt x="70247" y="4288717"/>
                </a:lnTo>
                <a:cubicBezTo>
                  <a:pt x="31485" y="4288668"/>
                  <a:pt x="87" y="4257232"/>
                  <a:pt x="87" y="4218470"/>
                </a:cubicBezTo>
                <a:cubicBezTo>
                  <a:pt x="87" y="4179709"/>
                  <a:pt x="31485" y="4148272"/>
                  <a:pt x="70247" y="4148224"/>
                </a:cubicBezTo>
                <a:lnTo>
                  <a:pt x="140493" y="4148224"/>
                </a:lnTo>
                <a:lnTo>
                  <a:pt x="140493" y="70246"/>
                </a:lnTo>
                <a:cubicBezTo>
                  <a:pt x="140493" y="31450"/>
                  <a:pt x="171943" y="0"/>
                  <a:pt x="210739" y="0"/>
                </a:cubicBezTo>
                <a:close/>
              </a:path>
              <a:path w="878083" h="4288719">
                <a:moveTo>
                  <a:pt x="210739" y="0"/>
                </a:moveTo>
                <a:lnTo>
                  <a:pt x="807835" y="0"/>
                </a:lnTo>
                <a:cubicBezTo>
                  <a:pt x="832931" y="0"/>
                  <a:pt x="856122" y="13389"/>
                  <a:pt x="868670" y="35123"/>
                </a:cubicBezTo>
                <a:cubicBezTo>
                  <a:pt x="881218" y="56858"/>
                  <a:pt x="881218" y="83635"/>
                  <a:pt x="868670" y="105370"/>
                </a:cubicBezTo>
                <a:cubicBezTo>
                  <a:pt x="856122" y="127104"/>
                  <a:pt x="832931" y="140493"/>
                  <a:pt x="807835" y="140493"/>
                </a:cubicBezTo>
                <a:lnTo>
                  <a:pt x="210739" y="140493"/>
                </a:lnTo>
                <a:cubicBezTo>
                  <a:pt x="235836" y="140493"/>
                  <a:pt x="259026" y="127104"/>
                  <a:pt x="271575" y="105370"/>
                </a:cubicBezTo>
                <a:cubicBezTo>
                  <a:pt x="284123" y="83635"/>
                  <a:pt x="284123" y="56858"/>
                  <a:pt x="271575" y="35123"/>
                </a:cubicBezTo>
                <a:cubicBezTo>
                  <a:pt x="259026" y="13389"/>
                  <a:pt x="235836" y="0"/>
                  <a:pt x="210739" y="0"/>
                </a:cubicBezTo>
                <a:close/>
              </a:path>
              <a:path w="878083" h="4288719">
                <a:moveTo>
                  <a:pt x="210739" y="70246"/>
                </a:moveTo>
                <a:lnTo>
                  <a:pt x="280986" y="70246"/>
                </a:lnTo>
                <a:cubicBezTo>
                  <a:pt x="280986" y="109043"/>
                  <a:pt x="249536" y="140493"/>
                  <a:pt x="210739" y="140493"/>
                </a:cubicBezTo>
                <a:cubicBezTo>
                  <a:pt x="191341" y="140493"/>
                  <a:pt x="175616" y="124768"/>
                  <a:pt x="175616" y="105370"/>
                </a:cubicBezTo>
                <a:cubicBezTo>
                  <a:pt x="175616" y="85972"/>
                  <a:pt x="191341" y="70246"/>
                  <a:pt x="210739" y="70246"/>
                </a:cubicBezTo>
                <a:close/>
              </a:path>
              <a:path w="878083" h="4288719">
                <a:moveTo>
                  <a:pt x="70246" y="4148224"/>
                </a:moveTo>
                <a:lnTo>
                  <a:pt x="140493" y="4148224"/>
                </a:lnTo>
                <a:lnTo>
                  <a:pt x="140493" y="4218470"/>
                </a:lnTo>
                <a:cubicBezTo>
                  <a:pt x="140493" y="4246883"/>
                  <a:pt x="123378" y="4272497"/>
                  <a:pt x="97129" y="4283370"/>
                </a:cubicBezTo>
                <a:cubicBezTo>
                  <a:pt x="70879" y="4294243"/>
                  <a:pt x="40665" y="4288233"/>
                  <a:pt x="20575" y="4268143"/>
                </a:cubicBezTo>
                <a:cubicBezTo>
                  <a:pt x="484" y="4248052"/>
                  <a:pt x="-5526" y="4217838"/>
                  <a:pt x="5347" y="4191589"/>
                </a:cubicBezTo>
                <a:cubicBezTo>
                  <a:pt x="16220" y="4165339"/>
                  <a:pt x="41834" y="4148224"/>
                  <a:pt x="70246" y="4148224"/>
                </a:cubicBezTo>
                <a:close/>
              </a:path>
              <a:path w="878083" h="4288719">
                <a:moveTo>
                  <a:pt x="70246" y="4148224"/>
                </a:moveTo>
                <a:cubicBezTo>
                  <a:pt x="89612" y="4148270"/>
                  <a:pt x="105286" y="4163982"/>
                  <a:pt x="105286" y="4183347"/>
                </a:cubicBezTo>
                <a:cubicBezTo>
                  <a:pt x="105286" y="4202712"/>
                  <a:pt x="89612" y="4218424"/>
                  <a:pt x="70246" y="4218470"/>
                </a:cubicBezTo>
                <a:lnTo>
                  <a:pt x="140493" y="4218470"/>
                </a:lnTo>
                <a:cubicBezTo>
                  <a:pt x="140493" y="4246883"/>
                  <a:pt x="123378" y="4272497"/>
                  <a:pt x="97129" y="4283370"/>
                </a:cubicBezTo>
                <a:cubicBezTo>
                  <a:pt x="70879" y="4294243"/>
                  <a:pt x="40665" y="4288233"/>
                  <a:pt x="20575" y="4268143"/>
                </a:cubicBezTo>
                <a:cubicBezTo>
                  <a:pt x="484" y="4248052"/>
                  <a:pt x="-5526" y="4217838"/>
                  <a:pt x="5347" y="4191589"/>
                </a:cubicBezTo>
                <a:cubicBezTo>
                  <a:pt x="16220" y="4165339"/>
                  <a:pt x="41834" y="4148224"/>
                  <a:pt x="70246" y="4148224"/>
                </a:cubicBezTo>
                <a:close/>
              </a:path>
            </a:pathLst>
          </a:custGeom>
          <a:solidFill>
            <a:srgbClr val="C3C3C7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  <a:effectLst>
            <a:outerShdw blurRad="76200" sx="104000" sy="104000" algn="ctr" rotWithShape="0">
              <a:srgbClr val="000000">
                <a:alpha val="45000"/>
              </a:srgbClr>
            </a:outerShdw>
          </a:effectLst>
        </p:spPr>
        <p:txBody>
          <a:bodyPr anchor="ctr"/>
          <a:lstStyle/>
          <a:p>
            <a:pPr marL="0" algn="ctr"/>
            <a:r>
              <a:rPr lang="zh-CN" altLang="en-US" sz="3000" b="0" i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测定小灯泡的电阻</a:t>
            </a:r>
            <a:endParaRPr lang="zh-CN" altLang="en-US" sz="3000" b="0" i="0">
              <a:solidFill>
                <a:srgbClr val="000000">
                  <a:alpha val="10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6" name="视频1" title="">
            <a:hlinkClick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738074" y="757476"/>
            <a:ext cx="9386468" cy="5279888"/>
          </a:xfrm>
          <a:prstGeom prst="rect">
            <a:avLst/>
          </a:prstGeom>
        </p:spPr>
      </p:pic>
      <p:pic>
        <p:nvPicPr>
          <p:cNvPr id="7" name="图片2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7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video>
              <p:cMediaNode vol="0" mute="1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262662"/>
            <a:ext cx="5780484" cy="1983422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在“伏安法测电阻”实验中，老师准备了阻值未知的定值电阻R、电压表、电流表、两节新干电池、开关、导线若干、滑动变阻器(铭牌上标有“20Ω 1A”)等器材,所有器材均完好。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284683" y="3953799"/>
            <a:ext cx="5780284" cy="2624138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(1)小夏按照实验操作要求，在检查实验器材时，发现电流表指针的位置如图1所示，出现这一现象的原因：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(2)解决问题后，小夏设计并连接了如图2所示的部分实物电路，请用笔画线代替导线将图2的实物电路连接完整。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9" name="组合1" title=""/>
          <p:cNvGrpSpPr/>
          <p:nvPr/>
        </p:nvGrpSpPr>
        <p:grpSpPr>
          <a:xfrm>
            <a:off x="515445" y="2245700"/>
            <a:ext cx="4836643" cy="1582988"/>
            <a:chExt cx="4836643" cy="1582988"/>
          </a:xfrm>
        </p:grpSpPr>
        <p:pic>
          <p:nvPicPr>
            <p:cNvPr id="10" name="图片1"/>
            <p:cNvPicPr>
              <a:picLocks noChangeAspect="1"/>
            </p:cNvPicPr>
            <p:nvPr/>
          </p:nvPicPr>
          <p:blipFill>
            <a:blip r:embed="rId2"/>
            <a:srcRect l="15705" t="79304" r="50797" b="8667"/>
            <a:stretch>
              <a:fillRect/>
            </a:stretch>
          </p:blipFill>
          <p:spPr>
            <a:xfrm>
              <a:off x="0" y="0"/>
              <a:ext cx="3175335" cy="1582712"/>
            </a:xfrm>
            <a:prstGeom prst="rect">
              <a:avLst/>
            </a:prstGeom>
          </p:spPr>
        </p:pic>
        <p:pic>
          <p:nvPicPr>
            <p:cNvPr id="11" name="图片2"/>
            <p:cNvPicPr>
              <a:picLocks noChangeAspect="1"/>
            </p:cNvPicPr>
            <p:nvPr/>
          </p:nvPicPr>
          <p:blipFill>
            <a:blip r:embed="rId2"/>
            <a:srcRect l="64744" t="13266" r="20490" b="74705"/>
            <a:stretch>
              <a:fillRect/>
            </a:stretch>
          </p:blipFill>
          <p:spPr>
            <a:xfrm>
              <a:off x="3436382" y="276"/>
              <a:ext cx="1400261" cy="1582712"/>
            </a:xfrm>
            <a:prstGeom prst="rect">
              <a:avLst/>
            </a:prstGeom>
          </p:spPr>
        </p:pic>
      </p:grpSp>
      <p:sp>
        <p:nvSpPr>
          <p:cNvPr id="12" name="文本3" title=""/>
          <p:cNvSpPr txBox="1"/>
          <p:nvPr/>
        </p:nvSpPr>
        <p:spPr>
          <a:xfrm>
            <a:off x="6158398" y="267691"/>
            <a:ext cx="5780284" cy="5057775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(3)闭合开关前，应将滑动变阻器的滑片调至最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(选填“左”或“右”)端。此时，滑动变阻器的作用：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(4)检查电路连接无误，闭合开关。在实验的过程中，电压表示数突然接近最大值，电流表示数几乎为0。若电路中只有一处故障，则发生的故障可能是定值电阻R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(5)排除故障后，小夏继续进行实验，当电压表示数为1.2V时，读出如图3所示的电流表示数，并计算定值电阻的阻值R=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Ω。小夏认为实验已经完成，小明则认为仅这样就得出定值电阻的阻值不够可靠，原因：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2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0172700" y="12585700"/>
            <a:ext cx="0" cy="0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文本1" title=""/>
          <p:cNvSpPr txBox="1"/>
          <p:nvPr/>
        </p:nvSpPr>
        <p:spPr>
          <a:xfrm>
            <a:off x="6158198" y="146018"/>
            <a:ext cx="5780484" cy="596169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(1)图甲是实验中设计的电路图，请在图中圆圈内正确填写表示电表的字母符号。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(2)连接电路前，发现电流表指针位置如图乙所示，此时需要进行的操作是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；连接电路时开关应该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(选填“断开”或“闭合”)。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(3)根据图甲中的电路图，请用笔画线代替导线，把图丙中的实物电路连接完整(有两条导线未连接)，要求开关闭合时电流表示数最小，测量时电表示数尽可能精确。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(4)测得的部分数据已记录在表格中，表格中第一行的最后空格栏内应填写的内容是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；在第3次测量时，电压表的示数如图丁所示，根据这三次测得的数据，R，阻值的平均值为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Ω。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3" name="图片1" title=""/>
          <p:cNvPicPr>
            <a:picLocks noChangeAspect="1"/>
          </p:cNvPicPr>
          <p:nvPr/>
        </p:nvPicPr>
        <p:blipFill>
          <a:blip r:embed="rId2"/>
          <a:srcRect l="14314" t="8579" r="49038" b="79510"/>
          <a:stretch>
            <a:fillRect/>
          </a:stretch>
        </p:blipFill>
        <p:spPr>
          <a:xfrm>
            <a:off x="6199708" y="6014333"/>
            <a:ext cx="5697274" cy="2567330"/>
          </a:xfrm>
          <a:prstGeom prst="rect">
            <a:avLst/>
          </a:prstGeom>
        </p:spPr>
      </p:pic>
      <p:pic>
        <p:nvPicPr>
          <p:cNvPr id="4" name="图片2" title="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3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8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284559" y="146123"/>
            <a:ext cx="5780484" cy="325139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在“测量定值电阻阻值”的实验中，提供的实验器材有：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A.两节新干电池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B.电压表(量程0~3V,0~15 V)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C.电流表(量程0~0.6A,0~3A)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D.滑动变阻器R(20Ω 1A)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E.待测电阻R。(阻值约为几欧)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F.开关一个，导线若干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图片3" title=""/>
          <p:cNvPicPr>
            <a:picLocks noChangeAspect="1"/>
          </p:cNvPicPr>
          <p:nvPr/>
        </p:nvPicPr>
        <p:blipFill>
          <a:blip r:embed="rId5"/>
          <a:srcRect l="54969" t="43101" r="9488" b="36143"/>
          <a:stretch>
            <a:fillRect/>
          </a:stretch>
        </p:blipFill>
        <p:spPr>
          <a:xfrm>
            <a:off x="885758" y="3283915"/>
            <a:ext cx="4165263" cy="3376355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pic>
        <p:nvPicPr>
          <p:cNvPr id="2" name="图片1" title="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2"/>
          <a:srcRect l="947" t="500" r="473"/>
          <a:stretch>
            <a:fillRect/>
          </a:stretch>
        </p:blipFill>
        <p:spPr>
          <a:xfrm>
            <a:off x="11462947" y="6164113"/>
            <a:ext cx="521056" cy="496300"/>
          </a:xfrm>
          <a:prstGeom prst="rect">
            <a:avLst/>
          </a:prstGeom>
        </p:spPr>
      </p:pic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7" name="文本1" title=""/>
          <p:cNvSpPr txBox="1"/>
          <p:nvPr/>
        </p:nvSpPr>
        <p:spPr>
          <a:xfrm>
            <a:off x="284521" y="155086"/>
            <a:ext cx="5780484" cy="440717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(伏阻法)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小龙用伏安法测量一个定值电阻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Rₓ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的阻值，进行了如下实验。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在缺少电流表时，小龙选用阻值为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的定值电阻设计了如图所示的电路图，并完成实验。过程如下：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①闭合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,电压表的示数为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U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②再闭合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,电压表的示数为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U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Rx=______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.(用物理量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U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8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3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9" name="文本2" title=""/>
          <p:cNvSpPr txBox="1"/>
          <p:nvPr/>
        </p:nvSpPr>
        <p:spPr>
          <a:xfrm>
            <a:off x="6157893" y="155315"/>
            <a:ext cx="5780484" cy="2139804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</a:t>
            </a:r>
            <a:r>
              <a:rPr lang="zh-CN" altLang="en-US" sz="2400" b="0" i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(伏/安阻法)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在用伏安法测未知电阻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时，如果缺少电流表或电压表，可以通过增加一个已知阻值的定值电阻.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和开关来解决，下列四种方案错误的是(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0" name="形状6" title=""/>
          <p:cNvSpPr txBox="1"/>
          <p:nvPr/>
        </p:nvSpPr>
        <p:spPr>
          <a:xfrm>
            <a:off x="6189650" y="363579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4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11" name="图片2" title=""/>
          <p:cNvPicPr>
            <a:picLocks noChangeAspect="1"/>
          </p:cNvPicPr>
          <p:nvPr/>
        </p:nvPicPr>
        <p:blipFill>
          <a:blip r:embed="rId4"/>
          <a:srcRect l="74764" t="64239" r="9734" b="28213"/>
          <a:stretch>
            <a:fillRect/>
          </a:stretch>
        </p:blipFill>
        <p:spPr>
          <a:xfrm>
            <a:off x="3020282" y="4270734"/>
            <a:ext cx="2943063" cy="1986810"/>
          </a:xfrm>
          <a:prstGeom prst="rect">
            <a:avLst/>
          </a:prstGeom>
        </p:spPr>
      </p:pic>
      <p:pic>
        <p:nvPicPr>
          <p:cNvPr id="12" name="图片3" title=""/>
          <p:cNvPicPr>
            <a:picLocks noChangeAspect="1"/>
          </p:cNvPicPr>
          <p:nvPr/>
        </p:nvPicPr>
        <p:blipFill>
          <a:blip r:embed="rId5"/>
          <a:srcRect l="56319" t="72405" r="11656" b="7488"/>
          <a:stretch>
            <a:fillRect/>
          </a:stretch>
        </p:blipFill>
        <p:spPr>
          <a:xfrm>
            <a:off x="6506327" y="2294639"/>
            <a:ext cx="4875019" cy="4241778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84521" y="155086"/>
            <a:ext cx="5780484" cy="4955267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(安滑法)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小滨用电流表和一个已知最大阻值为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的滑动变阻器测量未知电阻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Rt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的阻值，设计了如图所示的电路图，电源电压未知且保持不变，实验操作如下：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①将滑动变阻器的滑片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移动到最右端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点，记录此时电流表示数为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②将滑动变阻器的滑片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移动到最左端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点，记录此时电流表示数为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；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③则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Rx=______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(用已知和测出的物理量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I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表示)。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84150" y="362788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5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/>
          <p:cNvPicPr>
            <a:picLocks noChangeAspect="1"/>
          </p:cNvPicPr>
          <p:nvPr/>
        </p:nvPicPr>
        <p:blipFill>
          <a:blip r:embed="rId2"/>
          <a:srcRect l="75787" t="8962" r="9897" b="84227"/>
          <a:stretch>
            <a:fillRect/>
          </a:stretch>
        </p:blipFill>
        <p:spPr>
          <a:xfrm>
            <a:off x="6648726" y="363103"/>
            <a:ext cx="4220480" cy="2784634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6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典例解析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7" name="图片2" title=""/>
          <p:cNvPicPr>
            <a:picLocks noChangeAspect="1"/>
          </p:cNvPicPr>
          <p:nvPr/>
        </p:nvPicPr>
        <p:blipFill>
          <a:blip r:embed="rId2"/>
          <a:srcRect l="25030" t="51591" r="58118" b="38502"/>
          <a:stretch>
            <a:fillRect/>
          </a:stretch>
        </p:blipFill>
        <p:spPr>
          <a:xfrm>
            <a:off x="6841779" y="2671601"/>
            <a:ext cx="4208574" cy="3426285"/>
          </a:xfrm>
          <a:prstGeom prst="rect">
            <a:avLst/>
          </a:prstGeom>
        </p:spPr>
      </p:pic>
      <p:sp>
        <p:nvSpPr>
          <p:cNvPr id="8" name="文本1" title=""/>
          <p:cNvSpPr txBox="1"/>
          <p:nvPr/>
        </p:nvSpPr>
        <p:spPr>
          <a:xfrm>
            <a:off x="284236" y="155067"/>
            <a:ext cx="5780484" cy="6353630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</a:t>
            </a:r>
            <a:r>
              <a:rPr lang="zh-CN" altLang="en-US" sz="2400" b="0" i="1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(等效替代法)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如图所示是某同学用等效替代法测量未知电阻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的阻值的电路图，其中电源电压恒定不变，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是符合实验要求的变阻箱，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是滑动变阻器。下列是该同学的实验过程，则正确的操作顺序是(   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①只闭合开关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,将滑片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移至某一适当位置记下电压表示数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：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②将滑片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P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滑至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b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端，只闭合开关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2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,将滑片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P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移至某一适当位置记下电压表示数U;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③只闭合开关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S₁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，移动滑片P并调节变阻箱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。接入电路的阻值，使电压表示数仍为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,则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Rx=R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;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9" name="形状5" title=""/>
          <p:cNvSpPr txBox="1"/>
          <p:nvPr/>
        </p:nvSpPr>
        <p:spPr>
          <a:xfrm>
            <a:off x="265652" y="363617"/>
            <a:ext cx="855145" cy="376066"/>
          </a:xfrm>
          <a:custGeom>
            <a:gdLst>
              <a:gd name="connsiteX0" fmla="*/ 62678 w 855145"/>
              <a:gd name="connsiteY0" fmla="*/ 0 h 376066"/>
              <a:gd name="connsiteX1" fmla="*/ 792467 w 855145"/>
              <a:gd name="connsiteY1" fmla="*/ 0 h 376066"/>
              <a:gd name="connsiteX2" fmla="*/ 827083 w 855145"/>
              <a:gd name="connsiteY2" fmla="*/ 0 h 376066"/>
              <a:gd name="connsiteX3" fmla="*/ 855145 w 855145"/>
              <a:gd name="connsiteY3" fmla="*/ 313388 h 376066"/>
              <a:gd name="connsiteX4" fmla="*/ 855145 w 855145"/>
              <a:gd name="connsiteY4" fmla="*/ 348004 h 376066"/>
              <a:gd name="connsiteX5" fmla="*/ 62678 w 855145"/>
              <a:gd name="connsiteY5" fmla="*/ 376066 h 376066"/>
              <a:gd name="connsiteX6" fmla="*/ 28062 w 855145"/>
              <a:gd name="connsiteY6" fmla="*/ 376066 h 376066"/>
              <a:gd name="connsiteX7" fmla="*/ 0 w 855145"/>
              <a:gd name="connsiteY7" fmla="*/ 62678 h 376066"/>
              <a:gd name="connsiteX8" fmla="*/ 0 w 855145"/>
              <a:gd name="connsiteY8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55145" h="376066">
                <a:moveTo>
                  <a:pt x="62678" y="0"/>
                </a:moveTo>
                <a:lnTo>
                  <a:pt x="792467" y="0"/>
                </a:lnTo>
                <a:cubicBezTo>
                  <a:pt x="827083" y="0"/>
                  <a:pt x="855145" y="28062"/>
                  <a:pt x="855145" y="62678"/>
                </a:cubicBezTo>
                <a:lnTo>
                  <a:pt x="855145" y="313388"/>
                </a:lnTo>
                <a:cubicBezTo>
                  <a:pt x="855145" y="348004"/>
                  <a:pt x="827083" y="376066"/>
                  <a:pt x="792467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例 6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0" name="文本2" title=""/>
          <p:cNvSpPr txBox="1"/>
          <p:nvPr/>
        </p:nvSpPr>
        <p:spPr>
          <a:xfrm>
            <a:off x="6160237" y="1988134"/>
            <a:ext cx="5775731" cy="546259"/>
          </a:xfrm>
          <a:prstGeom prst="rect">
            <a:avLst/>
          </a:prstGeom>
          <a:noFill/>
        </p:spPr>
        <p:txBody>
          <a:bodyPr anchor="t"/>
          <a:lstStyle/>
          <a:p>
            <a:pPr marL="0" algn="l"/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A.①③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	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B.①④  C.②④  D.②③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1" name="文本3" title=""/>
          <p:cNvSpPr txBox="1"/>
          <p:nvPr/>
        </p:nvSpPr>
        <p:spPr>
          <a:xfrm>
            <a:off x="6157589" y="363445"/>
            <a:ext cx="5780484" cy="1624943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4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④只闭合开关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S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1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，调节变阻箱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 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接入电路的阻值，使电压表示数仍为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U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，则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Rx=R</a:t>
            </a:r>
            <a:r>
              <a:rPr lang="zh-CN" altLang="en-US" sz="3000" b="1" i="0" baseline="-25000">
                <a:solidFill>
                  <a:srgbClr val="000000">
                    <a:alpha val="100000"/>
                  </a:srgbClr>
                </a:solidFill>
                <a:latin typeface="Times New Roman" panose="02020603050405020304"/>
                <a:ea typeface="Times New Roman" panose="02020603050405020304"/>
              </a:rPr>
              <a:t>0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2" name="图片1" title=""/>
          <p:cNvPicPr>
            <a:picLocks noChangeAspect="1"/>
          </p:cNvPicPr>
          <p:nvPr/>
        </p:nvPicPr>
        <p:blipFill>
          <a:blip r:embed="rId3"/>
          <a:srcRect l="1915" t="16549" r="82535" b="13732"/>
          <a:stretch>
            <a:fillRect/>
          </a:stretch>
        </p:blipFill>
        <p:spPr>
          <a:xfrm>
            <a:off x="11455241" y="6177896"/>
            <a:ext cx="523551" cy="489852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116541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小杨用如图甲所示的实物电路测量定值电阻R 的阻值。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1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8" name="文本2" title=""/>
          <p:cNvSpPr txBox="1"/>
          <p:nvPr/>
        </p:nvSpPr>
        <p:spPr>
          <a:xfrm>
            <a:off x="266567" y="3584534"/>
            <a:ext cx="5780284" cy="245030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(1)请你用笔画线代替导线，将图甲中的实物电路连接完整。(要求：滑片向左移动时电流表示数变大，且导线不能交叉)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(2)实验开始前，开关应处于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状态，滑动变阻器的滑片应调到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阻值处。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9" name="图片1" title=""/>
          <p:cNvPicPr>
            <a:picLocks noChangeAspect="1"/>
          </p:cNvPicPr>
          <p:nvPr/>
        </p:nvPicPr>
        <p:blipFill>
          <a:blip r:embed="rId2"/>
          <a:srcRect l="16891" t="33785" r="49079" b="55866"/>
          <a:stretch>
            <a:fillRect/>
          </a:stretch>
        </p:blipFill>
        <p:spPr>
          <a:xfrm>
            <a:off x="543811" y="1320889"/>
            <a:ext cx="5142090" cy="2169900"/>
          </a:xfrm>
          <a:prstGeom prst="rect">
            <a:avLst/>
          </a:prstGeom>
        </p:spPr>
      </p:pic>
      <p:sp>
        <p:nvSpPr>
          <p:cNvPr id="10" name="文本3" title=""/>
          <p:cNvSpPr txBox="1"/>
          <p:nvPr/>
        </p:nvSpPr>
        <p:spPr>
          <a:xfrm>
            <a:off x="6168923" y="358569"/>
            <a:ext cx="5780284" cy="6065996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(3)小杨正确连接电路后，闭合开关，发现电流表无示数，电压表示数接近电源电压，出现这种故障的原因可能是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(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选填“R短路”或“R断路”)。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(4)排除故障后的某次实验中，移动滑片使电压表示数为2 V时，电流表的指针位置如图乙所示，则电流表的示数为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A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，定值电阻R 的阻值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为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Ω。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(5)小杨通过改变滑动变阻器滑片的位置，测量了多次定值电阻R 的阻值，目的是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A.减小误差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marL="0" algn="l">
              <a:lnSpc>
                <a:spcPts val="3500"/>
              </a:lnSpc>
            </a:pP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B.寻找实验的普遍规律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m="http://schemas.openxmlformats.org/officeDocument/2006/math" xmlns:w="http://schemas.openxmlformats.org/wordprocessingml/2006/main" xmlns:wp="http://schemas.openxmlformats.org/drawingml/2006/wordprocessingDrawing" xmlns:a14="http://schemas.microsoft.com/office/drawing/2010/main" xmlns:mc="http://schemas.openxmlformats.org/markup-compatibility/2006" xmlns:p14="http://schemas.microsoft.com/office/powerpoint/2010/main" xmlns:p15="http://schemas.microsoft.com/office/powerpoint/2012/main" xmlns:p159="http://schemas.microsoft.com/office/powerpoint/2015/09/main" xmlns:p="http://schemas.openxmlformats.org/presentationml/2006/main">
  <p:cSld name="">
    <p:bg>
      <p:bgPr>
        <a:blipFill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5" name="形状4" title=""/>
          <p:cNvSpPr txBox="1"/>
          <p:nvPr/>
        </p:nvSpPr>
        <p:spPr>
          <a:xfrm>
            <a:off x="3951970" y="-352"/>
            <a:ext cx="4289298" cy="359026"/>
          </a:xfrm>
          <a:prstGeom prst="rect">
            <a:avLst/>
          </a:pr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500" b="0" i="0">
                <a:ln w="4762">
                  <a:solidFill>
                    <a:srgbClr val="236BAD">
                      <a:alpha val="100000"/>
                    </a:srgbClr>
                  </a:solidFill>
                </a:ln>
                <a:solidFill>
                  <a:srgbClr val="FFFFFF">
                    <a:alpha val="100000"/>
                  </a:srgbClr>
                </a:solidFill>
                <a:effectLst>
                  <a:glow rad="38100">
                    <a:srgbClr val="81C4FF">
                      <a:alpha val="100000"/>
                    </a:srgbClr>
                  </a:glow>
                  <a:outerShdw blurRad="9525" dir="13500000" sy="23000" kx="1200000" algn="br" rotWithShape="0">
                    <a:srgbClr val="236BAD">
                      <a:alpha val="100000"/>
                    </a:srgbClr>
                  </a:outerShdw>
                </a:effectLst>
                <a:latin typeface="楷体" panose="02010609060101010101" charset="-122"/>
                <a:ea typeface="楷体" panose="02010609060101010101" charset="-122"/>
              </a:rPr>
              <a:t>随堂练习</a:t>
            </a:r>
            <a:endParaRPr lang="zh-CN" altLang="en-US" sz="2500" b="0" i="0">
              <a:ln w="4762">
                <a:solidFill>
                  <a:srgbClr val="236BAD">
                    <a:alpha val="100000"/>
                  </a:srgbClr>
                </a:solidFill>
              </a:ln>
              <a:solidFill>
                <a:srgbClr val="FFFFFF">
                  <a:alpha val="100000"/>
                </a:srgbClr>
              </a:solidFill>
              <a:effectLst>
                <a:glow rad="38100">
                  <a:srgbClr val="81C4FF">
                    <a:alpha val="100000"/>
                  </a:srgbClr>
                </a:glow>
                <a:outerShdw blurRad="9525" dir="13500000" sy="23000" kx="1200000" algn="br" rotWithShape="0">
                  <a:srgbClr val="236BAD">
                    <a:alpha val="100000"/>
                  </a:srgbClr>
                </a:outerShdw>
              </a:effectLst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6" name="文本1" title=""/>
          <p:cNvSpPr txBox="1"/>
          <p:nvPr/>
        </p:nvSpPr>
        <p:spPr>
          <a:xfrm>
            <a:off x="266033" y="155715"/>
            <a:ext cx="5780484" cy="4781108"/>
          </a:xfrm>
          <a:prstGeom prst="rect">
            <a:avLst/>
          </a:prstGeom>
          <a:noFill/>
        </p:spPr>
        <p:txBody>
          <a:bodyPr anchor="t"/>
          <a:lstStyle/>
          <a:p>
            <a:pPr marL="0" algn="l">
              <a:lnSpc>
                <a:spcPts val="4100"/>
              </a:lnSpc>
            </a:pPr>
            <a:r>
              <a:rPr lang="zh-CN" altLang="en-US" sz="2400" b="0" i="0">
                <a:solidFill>
                  <a:srgbClr val="FFEE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在“用电流表、电压表测电阻”的实验中，某同学连接的实物电路如图所示。闭合开关前为了保护电路，应将滑动变阻器滑片移至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(选填“A”或“B”)端，各电表所测的值均不得超过它们的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，实验中通过改变滑动变阻器的电阻来改变待测电阻R₂ 两端的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，该实验中多次测量的目的是</a:t>
            </a:r>
            <a:r>
              <a:rPr lang="zh-CN" altLang="en-US" sz="2400" b="0" i="0" u="sng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         </a:t>
            </a:r>
            <a:r>
              <a:rPr lang="zh-CN" altLang="en-US" sz="2400" b="0" i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，最后求出电阻R，的大小。</a:t>
            </a:r>
            <a:endParaRPr lang="zh-CN" altLang="en-US" sz="2400" b="0" i="0">
              <a:solidFill>
                <a:srgbClr val="000000">
                  <a:alpha val="100000"/>
                </a:srgb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7" name="形状5" title=""/>
          <p:cNvSpPr txBox="1"/>
          <p:nvPr/>
        </p:nvSpPr>
        <p:spPr>
          <a:xfrm>
            <a:off x="265900" y="363103"/>
            <a:ext cx="1721920" cy="376066"/>
          </a:xfrm>
          <a:custGeom>
            <a:gdLst>
              <a:gd name="connsiteX0" fmla="*/ 62678 w 1721920"/>
              <a:gd name="connsiteY0" fmla="*/ 0 h 376066"/>
              <a:gd name="connsiteX1" fmla="*/ 1659242 w 1721920"/>
              <a:gd name="connsiteY1" fmla="*/ 0 h 376066"/>
              <a:gd name="connsiteX2" fmla="*/ 1675865 w 1721920"/>
              <a:gd name="connsiteY2" fmla="*/ 0 h 376066"/>
              <a:gd name="connsiteX3" fmla="*/ 1715317 w 1721920"/>
              <a:gd name="connsiteY3" fmla="*/ 30112 h 376066"/>
              <a:gd name="connsiteX4" fmla="*/ 1721920 w 1721920"/>
              <a:gd name="connsiteY4" fmla="*/ 313388 h 376066"/>
              <a:gd name="connsiteX5" fmla="*/ 1721920 w 1721920"/>
              <a:gd name="connsiteY5" fmla="*/ 330012 h 376066"/>
              <a:gd name="connsiteX6" fmla="*/ 1691808 w 1721920"/>
              <a:gd name="connsiteY6" fmla="*/ 369463 h 376066"/>
              <a:gd name="connsiteX7" fmla="*/ 62678 w 1721920"/>
              <a:gd name="connsiteY7" fmla="*/ 376066 h 376066"/>
              <a:gd name="connsiteX8" fmla="*/ 28062 w 1721920"/>
              <a:gd name="connsiteY8" fmla="*/ 376066 h 376066"/>
              <a:gd name="connsiteX9" fmla="*/ 0 w 1721920"/>
              <a:gd name="connsiteY9" fmla="*/ 62678 h 376066"/>
              <a:gd name="connsiteX10" fmla="*/ 0 w 1721920"/>
              <a:gd name="connsiteY10" fmla="*/ 28062 h 376066"/>
            </a:gdLst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721920" h="376066">
                <a:moveTo>
                  <a:pt x="62678" y="0"/>
                </a:moveTo>
                <a:lnTo>
                  <a:pt x="1659242" y="0"/>
                </a:lnTo>
                <a:cubicBezTo>
                  <a:pt x="1675865" y="0"/>
                  <a:pt x="1691808" y="6603"/>
                  <a:pt x="1703562" y="18358"/>
                </a:cubicBezTo>
                <a:cubicBezTo>
                  <a:pt x="1715317" y="30112"/>
                  <a:pt x="1721920" y="46055"/>
                  <a:pt x="1721920" y="62678"/>
                </a:cubicBezTo>
                <a:lnTo>
                  <a:pt x="1721920" y="313388"/>
                </a:lnTo>
                <a:cubicBezTo>
                  <a:pt x="1721920" y="330012"/>
                  <a:pt x="1715317" y="345954"/>
                  <a:pt x="1703562" y="357708"/>
                </a:cubicBezTo>
                <a:cubicBezTo>
                  <a:pt x="1691808" y="369463"/>
                  <a:pt x="1675865" y="376066"/>
                  <a:pt x="1659242" y="376066"/>
                </a:cubicBezTo>
                <a:lnTo>
                  <a:pt x="62678" y="376066"/>
                </a:lnTo>
                <a:cubicBezTo>
                  <a:pt x="28062" y="376066"/>
                  <a:pt x="0" y="348004"/>
                  <a:pt x="0" y="313388"/>
                </a:cubicBezTo>
                <a:lnTo>
                  <a:pt x="0" y="62678"/>
                </a:lnTo>
                <a:cubicBezTo>
                  <a:pt x="0" y="28062"/>
                  <a:pt x="28062" y="0"/>
                  <a:pt x="62678" y="0"/>
                </a:cubicBezTo>
                <a:close/>
              </a:path>
            </a:pathLst>
          </a:custGeom>
          <a:solidFill>
            <a:srgbClr val="FFFFFF">
              <a:alpha val="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anchor="ctr"/>
          <a:lstStyle/>
          <a:p>
            <a:pPr marL="0" algn="ctr"/>
            <a:r>
              <a:rPr lang="zh-CN" altLang="en-US" sz="2400" b="0" i="0">
                <a:ln w="5953">
                  <a:solidFill>
                    <a:srgbClr val="2E75B6">
                      <a:alpha val="100000"/>
                    </a:srgbClr>
                  </a:solidFill>
                </a:ln>
                <a:solidFill>
                  <a:srgbClr val="000000">
                    <a:alpha val="100000"/>
                  </a:srgbClr>
                </a:solidFill>
                <a:effectLst>
                  <a:glow rad="47625">
                    <a:srgbClr val="81C4FF">
                      <a:alpha val="100000"/>
                    </a:srgbClr>
                  </a:glow>
                </a:effectLst>
                <a:latin typeface="黑体" panose="02010609060101010101" charset="-122"/>
                <a:ea typeface="黑体" panose="02010609060101010101" charset="-122"/>
              </a:rPr>
              <a:t>变式训练 2</a:t>
            </a:r>
            <a:endParaRPr lang="zh-CN" altLang="en-US" sz="2400" b="0" i="0">
              <a:ln w="5953">
                <a:solidFill>
                  <a:srgbClr val="2E75B6">
                    <a:alpha val="100000"/>
                  </a:srgbClr>
                </a:solidFill>
              </a:ln>
              <a:solidFill>
                <a:srgbClr val="000000">
                  <a:alpha val="100000"/>
                </a:srgbClr>
              </a:solidFill>
              <a:effectLst>
                <a:glow rad="47625">
                  <a:srgbClr val="81C4FF">
                    <a:alpha val="100000"/>
                  </a:srgbClr>
                </a:glow>
              </a:effectLst>
              <a:latin typeface="黑体" panose="02010609060101010101" charset="-122"/>
              <a:ea typeface="黑体" panose="02010609060101010101" charset="-122"/>
            </a:endParaRPr>
          </a:p>
        </p:txBody>
      </p:sp>
      <p:pic>
        <p:nvPicPr>
          <p:cNvPr id="8" name="图片1" title=""/>
          <p:cNvPicPr>
            <a:picLocks noChangeAspect="1"/>
          </p:cNvPicPr>
          <p:nvPr/>
        </p:nvPicPr>
        <p:blipFill>
          <a:blip r:embed="rId2"/>
          <a:srcRect l="62903" t="40359" r="19263" b="48555"/>
          <a:stretch>
            <a:fillRect/>
          </a:stretch>
        </p:blipFill>
        <p:spPr>
          <a:xfrm>
            <a:off x="6945525" y="738673"/>
            <a:ext cx="4204411" cy="3631511"/>
          </a:xfrm>
          <a:prstGeom prst="rect">
            <a:avLst/>
          </a:prstGeom>
        </p:spPr>
      </p:pic>
    </p:spTree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OS" val="Unix 3.10 unknown"/>
  <p:tag name="AS_RELEASE_DATE" val="2023.03.31"/>
  <p:tag name="AS_TITLE" val="Aspose.Slides for Java"/>
  <p:tag name="AS_VERSION" val="23.3"/>
</p:tagLst>
</file>

<file path=ppt/theme/theme1.xml><?xml version="1.0" encoding="utf-8"?>
<a:theme xmlns:r="http://schemas.openxmlformats.org/officeDocument/2006/relationships"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等线 Light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等线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Paragraphs>247</Paragraphs>
  <Slides>22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等线 Light</vt:lpstr>
      <vt:lpstr>等线</vt:lpstr>
      <vt:lpstr>楷体</vt:lpstr>
      <vt:lpstr>Wingdings</vt:lpstr>
      <vt:lpstr>微软雅黑</vt:lpstr>
      <vt:lpstr>宋体</vt:lpstr>
      <vt:lpstr>Times New Roman</vt:lpstr>
      <vt:lpstr>黑体</vt:lpstr>
      <vt:lpstr>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23.0300</AppVersion>
  <TotalTime>0</TotalTime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Printed>2025-12-06T21:09:21Z</cp:lastPrinted>
  <dcterms:created xsi:type="dcterms:W3CDTF">2025-12-06T21:09:21Z</dcterms:created>
  <dcterms:modified xsi:type="dcterms:W3CDTF">2025-12-06T13:09:21Z</dcterms:modified>
</cp:coreProperties>
</file>

<file path=docProps/custom.xml><?xml version="1.0" encoding="utf-8"?>
<Properties xmlns:vt="http://schemas.openxmlformats.org/officeDocument/2006/docPropsVTypes" xmlns="http://schemas.openxmlformats.org/officeDocument/2006/custom-properties">
  <property fmtid="{D5CDD505-2E9C-101B-9397-08002B2CF9AE}" pid="2" name="album">
    <vt:lpwstr>rbm.xkw.com</vt:lpwstr>
  </property>
  <property fmtid="{D5CDD505-2E9C-101B-9397-08002B2CF9AE}" pid="3" name="author">
    <vt:lpwstr>rbm.xkw.com</vt:lpwstr>
  </property>
  <property fmtid="{D5CDD505-2E9C-101B-9397-08002B2CF9AE}" pid="4" name="company">
    <vt:lpwstr>学科网</vt:lpwstr>
  </property>
  <property fmtid="{D5CDD505-2E9C-101B-9397-08002B2CF9AE}" pid="5" name="copyright">
    <vt:lpwstr>学科网版权所有</vt:lpwstr>
  </property>
</Properties>
</file>