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x-wav"/>
  <Default Extension="png" ContentType="image/png"/>
  <Default Extension="gif" ContentType="image/gif"/>
  <Default Extension="mp4" ContentType="video/mp4"/>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06" y="114"/>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tags" Target="tags/tag1.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heme" Target="theme/theme1.xml" /><Relationship Id="rId2" Type="http://schemas.openxmlformats.org/officeDocument/2006/relationships/slide" Target="slides/slide1.xml" /><Relationship Id="rId20"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标题幻灯片">
    <p:spTree>
      <p:nvGrpSpPr>
        <p:cNvPr id="1" name=""/>
        <p:cNvGrpSpPr/>
        <p:nvPr/>
      </p:nvGrpSpPr>
      <p:grpSpPr>
        <a:xfrm>
          <a:off x="0" y="0"/>
          <a:ext cx="0" cy="0"/>
        </a:xfrm>
      </p:grpSpPr>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slideLayout" Target="../slideLayouts/slideLayout13.xml" /><Relationship Id="rId14" Type="http://schemas.openxmlformats.org/officeDocument/2006/relationships/slideLayout" Target="../slideLayouts/slideLayout14.xml" /><Relationship Id="rId15"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image" Target="../media/image9.png" /><Relationship Id="rId2" Type="http://schemas.openxmlformats.org/officeDocument/2006/relationships/image" Target="../media/image1.png" /><Relationship Id="rId3" Type="http://schemas.openxmlformats.org/officeDocument/2006/relationships/image" Target="../media/image2.png" /><Relationship Id="rId4" Type="http://schemas.openxmlformats.org/officeDocument/2006/relationships/image" Target="../media/image3.png" /><Relationship Id="rId5" Type="http://schemas.openxmlformats.org/officeDocument/2006/relationships/image" Target="../media/image4.png" /><Relationship Id="rId6" Type="http://schemas.openxmlformats.org/officeDocument/2006/relationships/image" Target="../media/image5.png"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0.jpeg" /><Relationship Id="rId3" Type="http://schemas.openxmlformats.org/officeDocument/2006/relationships/image" Target="../media/image11.jpeg" /><Relationship Id="rId4" Type="http://schemas.openxmlformats.org/officeDocument/2006/relationships/image" Target="../media/image12.png" /><Relationship Id="rId5" Type="http://schemas.openxmlformats.org/officeDocument/2006/relationships/image" Target="../media/image13.png" /><Relationship Id="rId6" Type="http://schemas.openxmlformats.org/officeDocument/2006/relationships/image" Target="../media/image9.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image14.gif" /><Relationship Id="rId3" Type="http://schemas.openxmlformats.org/officeDocument/2006/relationships/image" Target="../media/image15.gif" /><Relationship Id="rId4" Type="http://schemas.openxmlformats.org/officeDocument/2006/relationships/image" Target="../media/image16.gif" /><Relationship Id="rId5" Type="http://schemas.openxmlformats.org/officeDocument/2006/relationships/image" Target="../media/image17.gif" /><Relationship Id="rId6" Type="http://schemas.openxmlformats.org/officeDocument/2006/relationships/image" Target="../media/image9.pn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image18.gif" /><Relationship Id="rId3" Type="http://schemas.openxmlformats.org/officeDocument/2006/relationships/image" Target="../media/image19.gif" /><Relationship Id="rId4" Type="http://schemas.openxmlformats.org/officeDocument/2006/relationships/image" Target="../media/image20.png" /><Relationship Id="rId5" Type="http://schemas.openxmlformats.org/officeDocument/2006/relationships/image" Target="../media/image9.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21.png" /><Relationship Id="rId3" Type="http://schemas.openxmlformats.org/officeDocument/2006/relationships/slide" Target="slide11.xml" TargetMode="Internal" /><Relationship Id="rId4" Type="http://schemas.openxmlformats.org/officeDocument/2006/relationships/image" Target="../media/image9.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image22.jpeg" /><Relationship Id="rId3"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3.png" /><Relationship Id="rId3" Type="http://schemas.openxmlformats.org/officeDocument/2006/relationships/image" Target="../media/image24.png" /><Relationship Id="rId4" Type="http://schemas.openxmlformats.org/officeDocument/2006/relationships/image" Target="../media/image9.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8.xml" /><Relationship Id="rId2" Type="http://schemas.openxmlformats.org/officeDocument/2006/relationships/image" Target="../media/image22.jpeg" /><Relationship Id="rId3" Type="http://schemas.openxmlformats.org/officeDocument/2006/relationships/image" Target="../media/image25.png" /><Relationship Id="rId4" Type="http://schemas.openxmlformats.org/officeDocument/2006/relationships/image" Target="../media/image26.png" /><Relationship Id="rId5" Type="http://schemas.openxmlformats.org/officeDocument/2006/relationships/image" Target="../media/image9.png"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9.xml" /><Relationship Id="rId10" Type="http://schemas.openxmlformats.org/officeDocument/2006/relationships/image" Target="../media/image13.png" /><Relationship Id="rId11" Type="http://schemas.openxmlformats.org/officeDocument/2006/relationships/image" Target="../media/image35.png" /><Relationship Id="rId12" Type="http://schemas.openxmlformats.org/officeDocument/2006/relationships/slide" Target="slide12.xml" TargetMode="Internal" /><Relationship Id="rId13" Type="http://schemas.openxmlformats.org/officeDocument/2006/relationships/image" Target="../media/image9.png" /><Relationship Id="rId14" Type="http://schemas.openxmlformats.org/officeDocument/2006/relationships/audio" Target="../media/audio11.wav" /><Relationship Id="rId2" Type="http://schemas.openxmlformats.org/officeDocument/2006/relationships/image" Target="../media/image27.png" /><Relationship Id="rId3" Type="http://schemas.openxmlformats.org/officeDocument/2006/relationships/image" Target="../media/image28.png" /><Relationship Id="rId4" Type="http://schemas.openxmlformats.org/officeDocument/2006/relationships/image" Target="../media/image29.png" /><Relationship Id="rId5" Type="http://schemas.openxmlformats.org/officeDocument/2006/relationships/image" Target="../media/image30.png" /><Relationship Id="rId6" Type="http://schemas.openxmlformats.org/officeDocument/2006/relationships/image" Target="../media/image31.jpeg" /><Relationship Id="rId7" Type="http://schemas.openxmlformats.org/officeDocument/2006/relationships/image" Target="../media/image32.jpeg" /><Relationship Id="rId8" Type="http://schemas.openxmlformats.org/officeDocument/2006/relationships/image" Target="../media/image33.jpeg" /><Relationship Id="rId9" Type="http://schemas.openxmlformats.org/officeDocument/2006/relationships/image" Target="../media/image34.jpe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10.xml" /><Relationship Id="rId2" Type="http://schemas.openxmlformats.org/officeDocument/2006/relationships/image" Target="../media/image36.png" /><Relationship Id="rId3" Type="http://schemas.openxmlformats.org/officeDocument/2006/relationships/image" Target="../media/image37.png" /><Relationship Id="rId4" Type="http://schemas.openxmlformats.org/officeDocument/2006/relationships/video" Target="../media/media2.mp4" /><Relationship Id="rId5" Type="http://schemas.microsoft.com/office/2007/relationships/media" Target="../media/media2.mp4" /><Relationship Id="rId6" Type="http://schemas.openxmlformats.org/officeDocument/2006/relationships/image" Target="../media/image38.png" /><Relationship Id="rId7" Type="http://schemas.openxmlformats.org/officeDocument/2006/relationships/slide" Target="slide14.xml" TargetMode="Internal" /><Relationship Id="rId8" Type="http://schemas.openxmlformats.org/officeDocument/2006/relationships/image" Target="../media/image9.png" /><Relationship Id="rId9" Type="http://schemas.openxmlformats.org/officeDocument/2006/relationships/audio" Target="../media/audio11.wav"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11.xml" /><Relationship Id="rId2" Type="http://schemas.openxmlformats.org/officeDocument/2006/relationships/image" Target="../media/image36.png" /><Relationship Id="rId3" Type="http://schemas.openxmlformats.org/officeDocument/2006/relationships/slide" Target="slide6.xml" TargetMode="Internal" /><Relationship Id="rId4" Type="http://schemas.openxmlformats.org/officeDocument/2006/relationships/image" Target="../media/image39.png" /><Relationship Id="rId5" Type="http://schemas.openxmlformats.org/officeDocument/2006/relationships/video" Target="../media/media3.mp4" /><Relationship Id="rId6" Type="http://schemas.microsoft.com/office/2007/relationships/media" Target="../media/media3.mp4" /><Relationship Id="rId7" Type="http://schemas.openxmlformats.org/officeDocument/2006/relationships/image" Target="../media/image9.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image" Target="../media/image40.jpeg" /><Relationship Id="rId3" Type="http://schemas.openxmlformats.org/officeDocument/2006/relationships/image" Target="../media/image41.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image" Target="../media/image40.jpeg" /><Relationship Id="rId3" Type="http://schemas.openxmlformats.org/officeDocument/2006/relationships/image" Target="../media/image42.png" /><Relationship Id="rId4" Type="http://schemas.openxmlformats.org/officeDocument/2006/relationships/slide" Target="slide10.xml" TargetMode="Internal" /><Relationship Id="rId5" Type="http://schemas.openxmlformats.org/officeDocument/2006/relationships/image" Target="../media/image41.png" /><Relationship Id="rId6" Type="http://schemas.openxmlformats.org/officeDocument/2006/relationships/audio" Target="../media/audio11.wav"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14.xml" /><Relationship Id="rId2" Type="http://schemas.openxmlformats.org/officeDocument/2006/relationships/image" Target="../media/image40.jpeg" /><Relationship Id="rId3" Type="http://schemas.openxmlformats.org/officeDocument/2006/relationships/image" Target="../media/image41.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0"/>
          <a:stretch>
            <a:fillRect/>
          </a:stretch>
        </a:blipFill>
        <a:effectLst/>
      </p:bgPr>
    </p:bg>
    <p:spTree>
      <p:nvGrpSpPr>
        <p:cNvPr id="1" name=""/>
        <p:cNvGrpSpPr/>
        <p:nvPr/>
      </p:nvGrpSpPr>
      <p:grpSpPr>
        <a:xfrm>
          <a:off x="0" y="0"/>
          <a:ext cx="0" cy="0"/>
        </a:xfrm>
      </p:grpSpPr>
      <p:pic>
        <p:nvPicPr>
          <p:cNvPr id="2" name="图片1" title=""/>
          <p:cNvPicPr>
            <a:picLocks noChangeAspect="1"/>
          </p:cNvPicPr>
          <p:nvPr/>
        </p:nvPicPr>
        <p:blipFill>
          <a:blip r:embed="rId2"/>
          <a:stretch>
            <a:fillRect/>
          </a:stretch>
        </p:blipFill>
        <p:spPr>
          <a:xfrm>
            <a:off x="221856" y="3059982"/>
            <a:ext cx="11734800" cy="2766470"/>
          </a:xfrm>
          <a:prstGeom prst="rect">
            <a:avLst/>
          </a:prstGeom>
        </p:spPr>
      </p:pic>
      <p:pic>
        <p:nvPicPr>
          <p:cNvPr id="3" name="图片2" title=""/>
          <p:cNvPicPr>
            <a:picLocks noChangeAspect="1"/>
          </p:cNvPicPr>
          <p:nvPr/>
        </p:nvPicPr>
        <p:blipFill>
          <a:blip r:embed="rId3"/>
          <a:srcRect r="97" b="88827"/>
          <a:stretch>
            <a:fillRect/>
          </a:stretch>
        </p:blipFill>
        <p:spPr>
          <a:xfrm>
            <a:off x="221590" y="214017"/>
            <a:ext cx="11734876" cy="662788"/>
          </a:xfrm>
          <a:prstGeom prst="rect">
            <a:avLst/>
          </a:prstGeom>
        </p:spPr>
      </p:pic>
      <p:pic>
        <p:nvPicPr>
          <p:cNvPr id="4" name="图片3" title=""/>
          <p:cNvPicPr>
            <a:picLocks noChangeAspect="1"/>
          </p:cNvPicPr>
          <p:nvPr/>
        </p:nvPicPr>
        <p:blipFill>
          <a:blip r:embed="rId4"/>
          <a:stretch>
            <a:fillRect/>
          </a:stretch>
        </p:blipFill>
        <p:spPr>
          <a:xfrm>
            <a:off x="6488470" y="3631261"/>
            <a:ext cx="1592101" cy="1062203"/>
          </a:xfrm>
          <a:prstGeom prst="rect">
            <a:avLst/>
          </a:prstGeom>
        </p:spPr>
      </p:pic>
      <p:pic>
        <p:nvPicPr>
          <p:cNvPr id="5" name="图片4" title=""/>
          <p:cNvPicPr>
            <a:picLocks noChangeAspect="1"/>
          </p:cNvPicPr>
          <p:nvPr/>
        </p:nvPicPr>
        <p:blipFill>
          <a:blip r:embed="rId5"/>
          <a:stretch>
            <a:fillRect/>
          </a:stretch>
        </p:blipFill>
        <p:spPr>
          <a:xfrm>
            <a:off x="5598052" y="5054970"/>
            <a:ext cx="1992973" cy="1328146"/>
          </a:xfrm>
          <a:prstGeom prst="rect">
            <a:avLst/>
          </a:prstGeom>
        </p:spPr>
      </p:pic>
      <p:pic>
        <p:nvPicPr>
          <p:cNvPr id="6" name="图片5" title=""/>
          <p:cNvPicPr>
            <a:picLocks noChangeAspect="1"/>
          </p:cNvPicPr>
          <p:nvPr/>
        </p:nvPicPr>
        <p:blipFill>
          <a:blip r:embed="rId6"/>
          <a:stretch>
            <a:fillRect/>
          </a:stretch>
        </p:blipFill>
        <p:spPr>
          <a:xfrm>
            <a:off x="7785354" y="2423864"/>
            <a:ext cx="2589476" cy="1724360"/>
          </a:xfrm>
          <a:prstGeom prst="rect">
            <a:avLst/>
          </a:prstGeom>
        </p:spPr>
      </p:pic>
      <p:pic>
        <p:nvPicPr>
          <p:cNvPr id="7" name="图片6" title=""/>
          <p:cNvPicPr>
            <a:picLocks noChangeAspect="1"/>
          </p:cNvPicPr>
          <p:nvPr/>
        </p:nvPicPr>
        <p:blipFill>
          <a:blip r:embed="rId7"/>
          <a:srcRect r="16502"/>
          <a:stretch>
            <a:fillRect/>
          </a:stretch>
        </p:blipFill>
        <p:spPr>
          <a:xfrm>
            <a:off x="9996164" y="3568960"/>
            <a:ext cx="1959864" cy="1567501"/>
          </a:xfrm>
          <a:prstGeom prst="rect">
            <a:avLst/>
          </a:prstGeom>
        </p:spPr>
      </p:pic>
      <p:pic>
        <p:nvPicPr>
          <p:cNvPr id="8" name="图片7" title=""/>
          <p:cNvPicPr>
            <a:picLocks noChangeAspect="1"/>
          </p:cNvPicPr>
          <p:nvPr/>
        </p:nvPicPr>
        <p:blipFill>
          <a:blip r:embed="rId8"/>
          <a:stretch>
            <a:fillRect/>
          </a:stretch>
        </p:blipFill>
        <p:spPr>
          <a:xfrm>
            <a:off x="7553325" y="4337648"/>
            <a:ext cx="2673306" cy="1780183"/>
          </a:xfrm>
          <a:prstGeom prst="rect">
            <a:avLst/>
          </a:prstGeom>
        </p:spPr>
      </p:pic>
      <p:sp>
        <p:nvSpPr>
          <p:cNvPr id="9" name="形状1" title=""/>
          <p:cNvSpPr txBox="1"/>
          <p:nvPr/>
        </p:nvSpPr>
        <p:spPr>
          <a:xfrm>
            <a:off x="222285" y="876691"/>
            <a:ext cx="11733895" cy="1293181"/>
          </a:xfrm>
          <a:prstGeom prst="rect">
            <a:avLst/>
          </a:prstGeom>
          <a:solidFill>
            <a:srgbClr val="FFFFFF">
              <a:alpha val="0"/>
            </a:srgbClr>
          </a:solidFill>
          <a:ln w="9525">
            <a:solidFill>
              <a:srgbClr val="FFFFFF">
                <a:alpha val="0"/>
              </a:srgbClr>
            </a:solidFill>
          </a:ln>
        </p:spPr>
        <p:txBody>
          <a:bodyPr anchor="t"/>
          <a:lstStyle/>
          <a:p>
            <a:pPr marL="0" algn="ctr"/>
            <a:r>
              <a:rPr lang="zh-CN" altLang="en-US" sz="4000" b="1" i="0">
                <a:solidFill>
                  <a:srgbClr val="FFFFFF">
                    <a:alpha val="100000"/>
                  </a:srgbClr>
                </a:solidFill>
                <a:latin typeface="楷体" panose="02010609060101010101" charset="-122"/>
                <a:ea typeface="楷体" panose="02010609060101010101" charset="-122"/>
              </a:rPr>
              <a:t>第三章　物态变化</a:t>
            </a:r>
            <a:endParaRPr lang="zh-CN" altLang="en-US" sz="4000" b="1" i="0">
              <a:solidFill>
                <a:srgbClr val="FFFFFF">
                  <a:alpha val="100000"/>
                </a:srgbClr>
              </a:solidFill>
              <a:latin typeface="楷体" panose="02010609060101010101" charset="-122"/>
              <a:ea typeface="楷体" panose="02010609060101010101" charset="-122"/>
            </a:endParaRPr>
          </a:p>
          <a:p>
            <a:pPr marL="0" algn="ctr"/>
            <a:r>
              <a:rPr lang="zh-CN" altLang="en-US" sz="5000" b="1" i="0">
                <a:solidFill>
                  <a:srgbClr val="FFFFFF">
                    <a:alpha val="100000"/>
                  </a:srgbClr>
                </a:solidFill>
                <a:latin typeface="楷体" panose="02010609060101010101" charset="-122"/>
                <a:ea typeface="楷体" panose="02010609060101010101" charset="-122"/>
              </a:rPr>
              <a:t>第2节　熔化和凝固</a:t>
            </a:r>
            <a:endParaRPr lang="zh-CN" altLang="en-US" sz="5000" b="1" i="0">
              <a:solidFill>
                <a:srgbClr val="FFFFFF">
                  <a:alpha val="100000"/>
                </a:srgbClr>
              </a:solidFill>
              <a:latin typeface="楷体" panose="02010609060101010101" charset="-122"/>
              <a:ea typeface="楷体" panose="02010609060101010101" charset="-122"/>
            </a:endParaRPr>
          </a:p>
        </p:txBody>
      </p:sp>
      <p:pic>
        <p:nvPicPr>
          <p:cNvPr id="10" name="图片8" title=""/>
          <p:cNvPicPr>
            <a:picLocks noChangeAspect="1"/>
          </p:cNvPicPr>
          <p:nvPr/>
        </p:nvPicPr>
        <p:blipFill>
          <a:blip r:embed="rId9"/>
          <a:srcRect l="3311" t="38246" r="5703" b="9141"/>
          <a:stretch>
            <a:fillRect/>
          </a:stretch>
        </p:blipFill>
        <p:spPr>
          <a:xfrm rot="888000">
            <a:off x="190986" y="3138488"/>
            <a:ext cx="1021032" cy="58227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6"/>
          <a:stretch>
            <a:fillRect/>
          </a:stretch>
        </a:blipFill>
        <a:effectLst/>
      </p:bgPr>
    </p:bg>
    <p:spTree>
      <p:nvGrpSpPr>
        <p:cNvPr id="1" name=""/>
        <p:cNvGrpSpPr/>
        <p:nvPr/>
      </p:nvGrpSpPr>
      <p:grpSpPr>
        <a:xfrm>
          <a:off x="0" y="0"/>
          <a:ext cx="0" cy="0"/>
        </a:xfrm>
      </p:grpSpPr>
      <p:pic>
        <p:nvPicPr>
          <p:cNvPr id="2" name="图片1" title=""/>
          <p:cNvPicPr>
            <a:picLocks noChangeAspect="1"/>
          </p:cNvPicPr>
          <p:nvPr/>
        </p:nvPicPr>
        <p:blipFill>
          <a:blip r:embed="rId2"/>
          <a:srcRect l="7708" t="35781" r="62708" b="1421"/>
          <a:stretch>
            <a:fillRect/>
          </a:stretch>
        </p:blipFill>
        <p:spPr>
          <a:xfrm>
            <a:off x="1231737" y="343014"/>
            <a:ext cx="2365375" cy="2212975"/>
          </a:xfrm>
          <a:prstGeom prst="ellipse">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3" name="图片2" title=""/>
          <p:cNvPicPr>
            <a:picLocks noChangeAspect="1"/>
          </p:cNvPicPr>
          <p:nvPr/>
        </p:nvPicPr>
        <p:blipFill>
          <a:blip r:embed="rId3"/>
          <a:stretch>
            <a:fillRect/>
          </a:stretch>
        </p:blipFill>
        <p:spPr>
          <a:xfrm>
            <a:off x="7218933" y="368414"/>
            <a:ext cx="2351087" cy="2354263"/>
          </a:xfrm>
          <a:prstGeom prst="ellipse">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4" name="形状1" title=""/>
          <p:cNvSpPr txBox="1"/>
          <p:nvPr/>
        </p:nvSpPr>
        <p:spPr>
          <a:xfrm>
            <a:off x="4567752" y="1955206"/>
            <a:ext cx="1828800" cy="517525"/>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宋体" panose="02010600030101010101" pitchFamily="2" charset="-122"/>
                <a:ea typeface="宋体" panose="02010600030101010101" pitchFamily="2" charset="-122"/>
              </a:rPr>
              <a:t>温度降低</a:t>
            </a:r>
            <a:endParaRPr lang="zh-CN" altLang="en-US" sz="2800" b="0" i="0">
              <a:solidFill>
                <a:srgbClr val="FFFFFF">
                  <a:alpha val="100000"/>
                </a:srgbClr>
              </a:solidFill>
              <a:latin typeface="宋体" panose="02010600030101010101" pitchFamily="2" charset="-122"/>
              <a:ea typeface="宋体" panose="02010600030101010101" pitchFamily="2" charset="-122"/>
            </a:endParaRPr>
          </a:p>
        </p:txBody>
      </p:sp>
      <p:sp>
        <p:nvSpPr>
          <p:cNvPr id="5" name="形状2" title=""/>
          <p:cNvSpPr txBox="1"/>
          <p:nvPr/>
        </p:nvSpPr>
        <p:spPr>
          <a:xfrm>
            <a:off x="4548578" y="758942"/>
            <a:ext cx="1866900" cy="517525"/>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宋体" panose="02010600030101010101" pitchFamily="2" charset="-122"/>
                <a:ea typeface="宋体" panose="02010600030101010101" pitchFamily="2" charset="-122"/>
              </a:rPr>
              <a:t>温度升高</a:t>
            </a:r>
            <a:endParaRPr lang="zh-CN" altLang="en-US" sz="2800" b="0" i="0">
              <a:solidFill>
                <a:srgbClr val="FFFFFF">
                  <a:alpha val="100000"/>
                </a:srgbClr>
              </a:solidFill>
              <a:latin typeface="宋体" panose="02010600030101010101" pitchFamily="2" charset="-122"/>
              <a:ea typeface="宋体" panose="02010600030101010101" pitchFamily="2" charset="-122"/>
            </a:endParaRPr>
          </a:p>
        </p:txBody>
      </p:sp>
      <p:sp>
        <p:nvSpPr>
          <p:cNvPr id="6" name="形状3" title=""/>
          <p:cNvSpPr txBox="1"/>
          <p:nvPr/>
        </p:nvSpPr>
        <p:spPr>
          <a:xfrm>
            <a:off x="147504" y="252622"/>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导入新课</a:t>
            </a:r>
            <a:endParaRPr lang="zh-CN" altLang="en-US" sz="2000" b="1" i="0">
              <a:solidFill>
                <a:srgbClr val="FFFFFF">
                  <a:alpha val="100000"/>
                </a:srgbClr>
              </a:solidFill>
              <a:latin typeface="Arial"/>
              <a:ea typeface="Arial"/>
            </a:endParaRPr>
          </a:p>
        </p:txBody>
      </p:sp>
      <p:pic>
        <p:nvPicPr>
          <p:cNvPr id="7" name="图片3" title=""/>
          <p:cNvPicPr>
            <a:picLocks noChangeAspect="1"/>
          </p:cNvPicPr>
          <p:nvPr/>
        </p:nvPicPr>
        <p:blipFill>
          <a:blip r:embed="rId4"/>
          <a:srcRect l="10928" t="4347" r="9471"/>
          <a:stretch>
            <a:fillRect/>
          </a:stretch>
        </p:blipFill>
        <p:spPr>
          <a:xfrm>
            <a:off x="4027075" y="4303947"/>
            <a:ext cx="2274887" cy="1947862"/>
          </a:xfrm>
          <a:prstGeom prst="ellipse">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8" name="形状4" title=""/>
          <p:cNvSpPr txBox="1"/>
          <p:nvPr/>
        </p:nvSpPr>
        <p:spPr>
          <a:xfrm>
            <a:off x="1231740" y="1041511"/>
            <a:ext cx="2894409" cy="1322384"/>
          </a:xfrm>
          <a:prstGeom prst="rect">
            <a:avLst/>
          </a:prstGeom>
          <a:solidFill>
            <a:srgbClr val="FFFFFF">
              <a:alpha val="0"/>
            </a:srgbClr>
          </a:solidFill>
          <a:ln w="9525">
            <a:solidFill>
              <a:srgbClr val="FFFFFF">
                <a:alpha val="0"/>
              </a:srgbClr>
            </a:solidFill>
          </a:ln>
        </p:spPr>
        <p:txBody>
          <a:bodyPr anchor="t"/>
          <a:lstStyle/>
          <a:p>
            <a:pPr marL="0" algn="l"/>
            <a:r>
              <a:rPr lang="zh-CN" altLang="en-US" sz="8000" b="0" i="0">
                <a:solidFill>
                  <a:srgbClr val="FF0000">
                    <a:alpha val="100000"/>
                  </a:srgbClr>
                </a:solidFill>
                <a:latin typeface="黑体" panose="02010609060101010101" charset="-122"/>
                <a:ea typeface="黑体" panose="02010609060101010101" charset="-122"/>
              </a:rPr>
              <a:t>固态</a:t>
            </a:r>
            <a:endParaRPr lang="zh-CN" altLang="en-US" sz="8000" b="0" i="0">
              <a:solidFill>
                <a:srgbClr val="FF0000">
                  <a:alpha val="100000"/>
                </a:srgbClr>
              </a:solidFill>
              <a:latin typeface="黑体" panose="02010609060101010101" charset="-122"/>
              <a:ea typeface="黑体" panose="02010609060101010101" charset="-122"/>
            </a:endParaRPr>
          </a:p>
        </p:txBody>
      </p:sp>
      <p:sp>
        <p:nvSpPr>
          <p:cNvPr id="9" name="形状5" title=""/>
          <p:cNvSpPr txBox="1"/>
          <p:nvPr/>
        </p:nvSpPr>
        <p:spPr>
          <a:xfrm>
            <a:off x="7293619" y="976427"/>
            <a:ext cx="2624138" cy="1322384"/>
          </a:xfrm>
          <a:prstGeom prst="rect">
            <a:avLst/>
          </a:prstGeom>
          <a:solidFill>
            <a:srgbClr val="FFFFFF">
              <a:alpha val="0"/>
            </a:srgbClr>
          </a:solidFill>
          <a:ln w="9525">
            <a:solidFill>
              <a:srgbClr val="FFFFFF">
                <a:alpha val="0"/>
              </a:srgbClr>
            </a:solidFill>
          </a:ln>
        </p:spPr>
        <p:txBody>
          <a:bodyPr anchor="t"/>
          <a:lstStyle/>
          <a:p>
            <a:pPr marL="0" algn="l"/>
            <a:r>
              <a:rPr lang="zh-CN" altLang="en-US" sz="8000" b="0" i="0">
                <a:solidFill>
                  <a:srgbClr val="FF0000">
                    <a:alpha val="100000"/>
                  </a:srgbClr>
                </a:solidFill>
                <a:latin typeface="黑体" panose="02010609060101010101" charset="-122"/>
                <a:ea typeface="黑体" panose="02010609060101010101" charset="-122"/>
              </a:rPr>
              <a:t>液态</a:t>
            </a:r>
            <a:endParaRPr lang="zh-CN" altLang="en-US" sz="8000" b="0" i="0">
              <a:solidFill>
                <a:srgbClr val="FF0000">
                  <a:alpha val="100000"/>
                </a:srgbClr>
              </a:solidFill>
              <a:latin typeface="黑体" panose="02010609060101010101" charset="-122"/>
              <a:ea typeface="黑体" panose="02010609060101010101" charset="-122"/>
            </a:endParaRPr>
          </a:p>
        </p:txBody>
      </p:sp>
      <p:sp>
        <p:nvSpPr>
          <p:cNvPr id="10" name="形状6" title=""/>
          <p:cNvSpPr txBox="1"/>
          <p:nvPr/>
        </p:nvSpPr>
        <p:spPr>
          <a:xfrm>
            <a:off x="4057240" y="4743564"/>
            <a:ext cx="2624138" cy="1322384"/>
          </a:xfrm>
          <a:prstGeom prst="rect">
            <a:avLst/>
          </a:prstGeom>
          <a:solidFill>
            <a:srgbClr val="FFFFFF">
              <a:alpha val="0"/>
            </a:srgbClr>
          </a:solidFill>
          <a:ln w="9525">
            <a:solidFill>
              <a:srgbClr val="FFFFFF">
                <a:alpha val="0"/>
              </a:srgbClr>
            </a:solidFill>
          </a:ln>
        </p:spPr>
        <p:txBody>
          <a:bodyPr anchor="t"/>
          <a:lstStyle/>
          <a:p>
            <a:pPr marL="0" algn="l"/>
            <a:r>
              <a:rPr lang="zh-CN" altLang="en-US" sz="8000" b="0" i="0">
                <a:solidFill>
                  <a:srgbClr val="FF0000">
                    <a:alpha val="100000"/>
                  </a:srgbClr>
                </a:solidFill>
                <a:latin typeface="黑体" panose="02010609060101010101" charset="-122"/>
                <a:ea typeface="黑体" panose="02010609060101010101" charset="-122"/>
              </a:rPr>
              <a:t>气态</a:t>
            </a:r>
            <a:endParaRPr lang="zh-CN" altLang="en-US" sz="8000" b="0" i="0">
              <a:solidFill>
                <a:srgbClr val="FF0000">
                  <a:alpha val="100000"/>
                </a:srgbClr>
              </a:solidFill>
              <a:latin typeface="黑体" panose="02010609060101010101" charset="-122"/>
              <a:ea typeface="黑体" panose="02010609060101010101" charset="-122"/>
            </a:endParaRPr>
          </a:p>
        </p:txBody>
      </p:sp>
      <p:sp>
        <p:nvSpPr>
          <p:cNvPr id="11" name="形状7" title=""/>
          <p:cNvSpPr txBox="1"/>
          <p:nvPr/>
        </p:nvSpPr>
        <p:spPr>
          <a:xfrm rot="18960000">
            <a:off x="5455253" y="3028112"/>
            <a:ext cx="2096624" cy="522284"/>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Times New Roman" panose="02020603050405020304"/>
                <a:ea typeface="Times New Roman" panose="02020603050405020304"/>
              </a:rPr>
              <a:t>(</a:t>
            </a:r>
            <a:r>
              <a:rPr lang="zh-CN" altLang="en-US" sz="2800" b="0" i="0">
                <a:solidFill>
                  <a:srgbClr val="FFFFFF">
                    <a:alpha val="100000"/>
                  </a:srgbClr>
                </a:solidFill>
                <a:latin typeface="宋体" panose="02010600030101010101" pitchFamily="2" charset="-122"/>
                <a:ea typeface="宋体" panose="02010600030101010101" pitchFamily="2" charset="-122"/>
              </a:rPr>
              <a:t>一定条件</a:t>
            </a:r>
            <a:r>
              <a:rPr lang="zh-CN" altLang="en-US" sz="2800" b="0" i="0">
                <a:solidFill>
                  <a:srgbClr val="FFFFFF">
                    <a:alpha val="100000"/>
                  </a:srgbClr>
                </a:solidFill>
                <a:latin typeface="Times New Roman" panose="02020603050405020304"/>
                <a:ea typeface="Times New Roman" panose="02020603050405020304"/>
              </a:rPr>
              <a:t>)</a:t>
            </a:r>
            <a:endParaRPr lang="zh-CN" altLang="en-US" sz="2800" b="0" i="0">
              <a:solidFill>
                <a:srgbClr val="FFFFFF">
                  <a:alpha val="100000"/>
                </a:srgbClr>
              </a:solidFill>
              <a:latin typeface="Times New Roman" panose="02020603050405020304"/>
              <a:ea typeface="Times New Roman" panose="02020603050405020304"/>
            </a:endParaRPr>
          </a:p>
        </p:txBody>
      </p:sp>
      <p:sp>
        <p:nvSpPr>
          <p:cNvPr id="12" name="形状8" title=""/>
          <p:cNvSpPr txBox="1"/>
          <p:nvPr/>
        </p:nvSpPr>
        <p:spPr>
          <a:xfrm rot="3240000">
            <a:off x="2908716" y="3214154"/>
            <a:ext cx="2271713" cy="522288"/>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Times New Roman" panose="02020603050405020304"/>
                <a:ea typeface="Times New Roman" panose="02020603050405020304"/>
              </a:rPr>
              <a:t>(</a:t>
            </a:r>
            <a:r>
              <a:rPr lang="zh-CN" altLang="en-US" sz="2800" b="0" i="0">
                <a:solidFill>
                  <a:srgbClr val="FFFFFF">
                    <a:alpha val="100000"/>
                  </a:srgbClr>
                </a:solidFill>
                <a:latin typeface="宋体" panose="02010600030101010101" pitchFamily="2" charset="-122"/>
                <a:ea typeface="宋体" panose="02010600030101010101" pitchFamily="2" charset="-122"/>
              </a:rPr>
              <a:t>一定条件</a:t>
            </a:r>
            <a:r>
              <a:rPr lang="zh-CN" altLang="en-US" sz="2800" b="0" i="0">
                <a:solidFill>
                  <a:srgbClr val="FFFFFF">
                    <a:alpha val="100000"/>
                  </a:srgbClr>
                </a:solidFill>
                <a:latin typeface="Times New Roman" panose="02020603050405020304"/>
                <a:ea typeface="Times New Roman" panose="02020603050405020304"/>
              </a:rPr>
              <a:t>)</a:t>
            </a:r>
            <a:endParaRPr lang="zh-CN" altLang="en-US" sz="2800" b="0" i="0">
              <a:solidFill>
                <a:srgbClr val="FFFFFF">
                  <a:alpha val="100000"/>
                </a:srgbClr>
              </a:solidFill>
              <a:latin typeface="Times New Roman" panose="02020603050405020304"/>
              <a:ea typeface="Times New Roman" panose="02020603050405020304"/>
            </a:endParaRPr>
          </a:p>
        </p:txBody>
      </p:sp>
      <p:sp>
        <p:nvSpPr>
          <p:cNvPr id="13" name="形状9" title=""/>
          <p:cNvSpPr txBox="1"/>
          <p:nvPr/>
        </p:nvSpPr>
        <p:spPr>
          <a:xfrm>
            <a:off x="4398999" y="1222166"/>
            <a:ext cx="1896659" cy="19050"/>
          </a:xfrm>
          <a:prstGeom prst="line">
            <a:avLst/>
          </a:prstGeom>
          <a:solidFill>
            <a:srgbClr val="5C81CC">
              <a:alpha val="100000"/>
            </a:srgbClr>
          </a:solidFill>
          <a:ln w="47625">
            <a:solidFill>
              <a:srgbClr val="FFFFFF">
                <a:alpha val="100000"/>
              </a:srgbClr>
            </a:solidFill>
            <a:prstDash val="solid"/>
            <a:tailEnd type="arrow" w="sm" len="sm"/>
          </a:ln>
        </p:spPr>
        <p:txBody>
          <a:bodyPr anchor="ctr"/>
          <a:lstStyle/>
          <a:p>
            <a:pPr marL="0" algn="ctr"/>
          </a:p>
        </p:txBody>
      </p:sp>
      <p:sp>
        <p:nvSpPr>
          <p:cNvPr id="14" name="形状10" title=""/>
          <p:cNvSpPr txBox="1"/>
          <p:nvPr/>
        </p:nvSpPr>
        <p:spPr>
          <a:xfrm rot="10800000">
            <a:off x="4413494" y="1913039"/>
            <a:ext cx="1896659" cy="19050"/>
          </a:xfrm>
          <a:prstGeom prst="line">
            <a:avLst/>
          </a:prstGeom>
          <a:solidFill>
            <a:srgbClr val="5C81CC">
              <a:alpha val="100000"/>
            </a:srgbClr>
          </a:solidFill>
          <a:ln w="47625">
            <a:solidFill>
              <a:srgbClr val="FFFFFF">
                <a:alpha val="100000"/>
              </a:srgbClr>
            </a:solidFill>
            <a:prstDash val="solid"/>
            <a:tailEnd type="arrow" w="sm" len="sm"/>
          </a:ln>
        </p:spPr>
        <p:txBody>
          <a:bodyPr anchor="ctr"/>
          <a:lstStyle/>
          <a:p>
            <a:pPr marL="0" algn="ctr"/>
          </a:p>
        </p:txBody>
      </p:sp>
      <p:sp>
        <p:nvSpPr>
          <p:cNvPr id="15" name="形状11" title=""/>
          <p:cNvSpPr txBox="1"/>
          <p:nvPr/>
        </p:nvSpPr>
        <p:spPr>
          <a:xfrm flipV="1">
            <a:off x="5963526" y="2851518"/>
            <a:ext cx="1405001" cy="1405001"/>
          </a:xfrm>
          <a:prstGeom prst="line">
            <a:avLst/>
          </a:prstGeom>
          <a:solidFill>
            <a:srgbClr val="5C81CC">
              <a:alpha val="100000"/>
            </a:srgbClr>
          </a:solidFill>
          <a:ln w="47625">
            <a:solidFill>
              <a:srgbClr val="FFFFFF">
                <a:alpha val="100000"/>
              </a:srgbClr>
            </a:solidFill>
            <a:prstDash val="solid"/>
            <a:headEnd type="arrow" w="sm" len="sm"/>
            <a:tailEnd type="arrow" w="sm" len="sm"/>
          </a:ln>
        </p:spPr>
        <p:txBody>
          <a:bodyPr anchor="ctr"/>
          <a:lstStyle/>
          <a:p>
            <a:pPr marL="0" algn="ctr"/>
          </a:p>
        </p:txBody>
      </p:sp>
      <p:sp>
        <p:nvSpPr>
          <p:cNvPr id="16" name="形状12" title=""/>
          <p:cNvSpPr txBox="1"/>
          <p:nvPr/>
        </p:nvSpPr>
        <p:spPr>
          <a:xfrm>
            <a:off x="3006604" y="2775442"/>
            <a:ext cx="1186729" cy="1557509"/>
          </a:xfrm>
          <a:prstGeom prst="line">
            <a:avLst/>
          </a:prstGeom>
          <a:solidFill>
            <a:srgbClr val="5C81CC">
              <a:alpha val="100000"/>
            </a:srgbClr>
          </a:solidFill>
          <a:ln w="47625">
            <a:solidFill>
              <a:srgbClr val="FFFFFF">
                <a:alpha val="100000"/>
              </a:srgbClr>
            </a:solidFill>
            <a:prstDash val="solid"/>
            <a:headEnd type="arrow" w="sm" len="sm"/>
            <a:tailEnd type="arrow" w="sm" len="sm"/>
          </a:ln>
        </p:spPr>
        <p:txBody>
          <a:bodyPr anchor="ctr"/>
          <a:lstStyle/>
          <a:p>
            <a:pPr marL="0" algn="ctr"/>
          </a:p>
        </p:txBody>
      </p:sp>
      <p:pic>
        <p:nvPicPr>
          <p:cNvPr id="17" name="图片4" title=""/>
          <p:cNvPicPr>
            <a:picLocks noChangeAspect="1"/>
          </p:cNvPicPr>
          <p:nvPr/>
        </p:nvPicPr>
        <p:blipFill>
          <a:blip r:embed="rId5"/>
          <a:stretch>
            <a:fillRect/>
          </a:stretch>
        </p:blipFill>
        <p:spPr>
          <a:xfrm>
            <a:off x="10580516" y="5050984"/>
            <a:ext cx="1403909" cy="1653683"/>
          </a:xfrm>
          <a:prstGeom prst="rect">
            <a:avLst/>
          </a:prstGeom>
        </p:spPr>
      </p:pic>
      <p:sp>
        <p:nvSpPr>
          <p:cNvPr id="18" name="形状13" title=""/>
          <p:cNvSpPr txBox="1"/>
          <p:nvPr/>
        </p:nvSpPr>
        <p:spPr>
          <a:xfrm>
            <a:off x="6591300" y="3396615"/>
            <a:ext cx="5342255" cy="1711960"/>
          </a:xfrm>
          <a:custGeom>
            <a:gdLst>
              <a:gd name="connsiteX0" fmla="*/ 3053253 w 5194040"/>
              <a:gd name="connsiteY0" fmla="*/ 0 h 1501521"/>
              <a:gd name="connsiteX1" fmla="*/ 3354710 w 5194040"/>
              <a:gd name="connsiteY1" fmla="*/ 0 h 1501521"/>
              <a:gd name="connsiteX2" fmla="*/ 3858462 w 5194040"/>
              <a:gd name="connsiteY2" fmla="*/ 163753 h 1501521"/>
              <a:gd name="connsiteX3" fmla="*/ 4574945 w 5194040"/>
              <a:gd name="connsiteY3" fmla="*/ 155818 h 1501521"/>
              <a:gd name="connsiteX4" fmla="*/ 4983470 w 5194040"/>
              <a:gd name="connsiteY4" fmla="*/ 573885 h 1501521"/>
              <a:gd name="connsiteX5" fmla="*/ 5102212 w 5194040"/>
              <a:gd name="connsiteY5" fmla="*/ 713108 h 1501521"/>
              <a:gd name="connsiteX6" fmla="*/ 5194040 w 5194040"/>
              <a:gd name="connsiteY6" fmla="*/ 1144448 h 1501521"/>
              <a:gd name="connsiteX7" fmla="*/ 4115363 w 5194040"/>
              <a:gd name="connsiteY7" fmla="*/ 1331537 h 1501521"/>
              <a:gd name="connsiteX8" fmla="*/ 3747917 w 5194040"/>
              <a:gd name="connsiteY8" fmla="*/ 1433912 h 1501521"/>
              <a:gd name="connsiteX9" fmla="*/ 2636964 w 5194040"/>
              <a:gd name="connsiteY9" fmla="*/ 1501521 h 1501521"/>
              <a:gd name="connsiteX10" fmla="*/ 1904802 w 5194040"/>
              <a:gd name="connsiteY10" fmla="*/ 1370643 h 1501521"/>
              <a:gd name="connsiteX11" fmla="*/ 1236004 w 5194040"/>
              <a:gd name="connsiteY11" fmla="*/ 1388199 h 1501521"/>
              <a:gd name="connsiteX12" fmla="*/ 739577 w 5194040"/>
              <a:gd name="connsiteY12" fmla="*/ 1203740 h 1501521"/>
              <a:gd name="connsiteX13" fmla="*/ 314250 w 5194040"/>
              <a:gd name="connsiteY13" fmla="*/ 1204050 h 1501521"/>
              <a:gd name="connsiteX14" fmla="*/ 0 w 5194040"/>
              <a:gd name="connsiteY14" fmla="*/ 814014 h 1501521"/>
              <a:gd name="connsiteX15" fmla="*/ 239531 w 5194040"/>
              <a:gd name="connsiteY15" fmla="*/ 636505 h 1501521"/>
              <a:gd name="connsiteX16" fmla="*/ 210569 w 5194040"/>
              <a:gd name="connsiteY16" fmla="*/ 384987 h 1501521"/>
              <a:gd name="connsiteX17" fmla="*/ 1005093 w 5194040"/>
              <a:gd name="connsiteY17" fmla="*/ 254975 h 1501521"/>
              <a:gd name="connsiteX18" fmla="*/ 1325760 w 5194040"/>
              <a:gd name="connsiteY18" fmla="*/ 139278 h 1501521"/>
              <a:gd name="connsiteX19" fmla="*/ 2199600 w 5194040"/>
              <a:gd name="connsiteY19" fmla="*/ 42496 h 1501521"/>
              <a:gd name="connsiteX20" fmla="*/ 2636245 w 5194040"/>
              <a:gd name="connsiteY20" fmla="*/ 32833 h 150152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94040" h="1501521">
                <a:moveTo>
                  <a:pt x="3053253" y="0"/>
                </a:moveTo>
                <a:cubicBezTo>
                  <a:pt x="3354710" y="0"/>
                  <a:pt x="3623617" y="72121"/>
                  <a:pt x="3761946" y="178314"/>
                </a:cubicBezTo>
                <a:cubicBezTo>
                  <a:pt x="3858462" y="163753"/>
                  <a:pt x="3962522" y="155818"/>
                  <a:pt x="4071004" y="155818"/>
                </a:cubicBezTo>
                <a:cubicBezTo>
                  <a:pt x="4574945" y="155818"/>
                  <a:pt x="4983470" y="327053"/>
                  <a:pt x="4983470" y="538281"/>
                </a:cubicBezTo>
                <a:cubicBezTo>
                  <a:pt x="4983470" y="573885"/>
                  <a:pt x="4971864" y="608352"/>
                  <a:pt x="4950150" y="641055"/>
                </a:cubicBezTo>
                <a:cubicBezTo>
                  <a:pt x="5102212" y="713108"/>
                  <a:pt x="5194040" y="806154"/>
                  <a:pt x="5194040" y="906579"/>
                </a:cubicBezTo>
                <a:cubicBezTo>
                  <a:pt x="5194040" y="1144448"/>
                  <a:pt x="4738377" y="1331537"/>
                  <a:pt x="4176289" y="1331537"/>
                </a:cubicBezTo>
                <a:cubicBezTo>
                  <a:pt x="4115363" y="1331537"/>
                  <a:pt x="4055689" y="1329340"/>
                  <a:pt x="3997709" y="1325117"/>
                </a:cubicBezTo>
                <a:cubicBezTo>
                  <a:pt x="3747917" y="1433912"/>
                  <a:pt x="3399602" y="1501521"/>
                  <a:pt x="3018158" y="1501521"/>
                </a:cubicBezTo>
                <a:cubicBezTo>
                  <a:pt x="2636964" y="1501521"/>
                  <a:pt x="2294271" y="1439916"/>
                  <a:pt x="2042912" y="1339690"/>
                </a:cubicBezTo>
                <a:cubicBezTo>
                  <a:pt x="1904802" y="1370643"/>
                  <a:pt x="1746939" y="1388199"/>
                  <a:pt x="1579269" y="1388199"/>
                </a:cubicBezTo>
                <a:cubicBezTo>
                  <a:pt x="1236004" y="1388199"/>
                  <a:pt x="933848" y="1314620"/>
                  <a:pt x="758126" y="1203131"/>
                </a:cubicBezTo>
                <a:cubicBezTo>
                  <a:pt x="739577" y="1203740"/>
                  <a:pt x="720824" y="1204050"/>
                  <a:pt x="701897" y="1204050"/>
                </a:cubicBezTo>
                <a:cubicBezTo>
                  <a:pt x="314250" y="1204050"/>
                  <a:pt x="0" y="1074039"/>
                  <a:pt x="0" y="906579"/>
                </a:cubicBezTo>
                <a:cubicBezTo>
                  <a:pt x="0" y="814014"/>
                  <a:pt x="114582" y="729938"/>
                  <a:pt x="290716" y="677851"/>
                </a:cubicBezTo>
                <a:cubicBezTo>
                  <a:pt x="239531" y="636505"/>
                  <a:pt x="210569" y="589119"/>
                  <a:pt x="210569" y="538281"/>
                </a:cubicBezTo>
                <a:cubicBezTo>
                  <a:pt x="210569" y="384987"/>
                  <a:pt x="524819" y="254975"/>
                  <a:pt x="912466" y="254975"/>
                </a:cubicBezTo>
                <a:cubicBezTo>
                  <a:pt x="1005093" y="254975"/>
                  <a:pt x="1093529" y="262398"/>
                  <a:pt x="1174489" y="275788"/>
                </a:cubicBezTo>
                <a:cubicBezTo>
                  <a:pt x="1325760" y="139278"/>
                  <a:pt x="1658310" y="42496"/>
                  <a:pt x="2035502" y="42496"/>
                </a:cubicBezTo>
                <a:cubicBezTo>
                  <a:pt x="2199600" y="42496"/>
                  <a:pt x="2353173" y="58553"/>
                  <a:pt x="2487918" y="86811"/>
                </a:cubicBezTo>
                <a:cubicBezTo>
                  <a:pt x="2636245" y="32833"/>
                  <a:pt x="2833555" y="0"/>
                  <a:pt x="3053253" y="0"/>
                </a:cubicBezTo>
                <a:close/>
              </a:path>
            </a:pathLst>
          </a:custGeom>
          <a:solidFill>
            <a:srgbClr val="FFEE00">
              <a:alpha val="70000"/>
            </a:srgbClr>
          </a:solidFill>
          <a:ln w="9525">
            <a:solidFill>
              <a:srgbClr val="FFFFFF">
                <a:alpha val="0"/>
              </a:srgbClr>
            </a:solidFill>
          </a:ln>
        </p:spPr>
        <p:txBody>
          <a:bodyPr anchor="ctr"/>
          <a:lstStyle/>
          <a:p>
            <a:pPr marL="0" algn="l">
              <a:lnSpc>
                <a:spcPts val="3300"/>
              </a:lnSpc>
            </a:pPr>
            <a:r>
              <a:rPr lang="en-US" altLang="zh-CN" sz="2800" b="1" i="0">
                <a:solidFill>
                  <a:srgbClr val="FF0000">
                    <a:alpha val="100000"/>
                  </a:srgbClr>
                </a:solidFill>
                <a:latin typeface="宋体" panose="02010600030101010101" pitchFamily="2" charset="-122"/>
                <a:ea typeface="宋体" panose="02010600030101010101" pitchFamily="2" charset="-122"/>
              </a:rPr>
              <a:t> </a:t>
            </a:r>
            <a:r>
              <a:rPr lang="zh-CN" altLang="en-US" sz="2800" b="1" i="0">
                <a:solidFill>
                  <a:srgbClr val="FF0000">
                    <a:alpha val="100000"/>
                  </a:srgbClr>
                </a:solidFill>
                <a:latin typeface="宋体" panose="02010600030101010101" pitchFamily="2" charset="-122"/>
                <a:ea typeface="宋体" panose="02010600030101010101" pitchFamily="2" charset="-122"/>
              </a:rPr>
              <a:t>物态变化：</a:t>
            </a:r>
            <a:endParaRPr lang="zh-CN" altLang="en-US" sz="2800" b="1" i="0">
              <a:solidFill>
                <a:srgbClr val="FF0000">
                  <a:alpha val="100000"/>
                </a:srgbClr>
              </a:solidFill>
              <a:latin typeface="宋体" panose="02010600030101010101" pitchFamily="2" charset="-122"/>
              <a:ea typeface="宋体" panose="02010600030101010101" pitchFamily="2" charset="-122"/>
            </a:endParaRPr>
          </a:p>
          <a:p>
            <a:pPr marL="0" algn="ctr"/>
            <a:endParaRPr lang="zh-CN" altLang="en-US" sz="2800" b="1" i="0">
              <a:solidFill>
                <a:srgbClr val="FF0000">
                  <a:alpha val="100000"/>
                </a:srgbClr>
              </a:solidFill>
              <a:latin typeface="宋体" panose="02010600030101010101" pitchFamily="2" charset="-122"/>
              <a:ea typeface="宋体" panose="02010600030101010101" pitchFamily="2" charset="-122"/>
            </a:endParaRPr>
          </a:p>
        </p:txBody>
      </p:sp>
      <p:sp>
        <p:nvSpPr>
          <p:cNvPr id="19" name="文本1" title=""/>
          <p:cNvSpPr txBox="1"/>
          <p:nvPr/>
        </p:nvSpPr>
        <p:spPr>
          <a:xfrm>
            <a:off x="6591062" y="3833610"/>
            <a:ext cx="4542472" cy="1042273"/>
          </a:xfrm>
          <a:prstGeom prst="rect">
            <a:avLst/>
          </a:prstGeom>
          <a:noFill/>
        </p:spPr>
        <p:txBody>
          <a:bodyPr anchor="t"/>
          <a:lstStyle/>
          <a:p>
            <a:pPr marL="0" algn="ctr">
              <a:lnSpc>
                <a:spcPts val="3300"/>
              </a:lnSpc>
            </a:pPr>
            <a:r>
              <a:rPr lang="zh-CN" altLang="en-US" sz="2800" b="1" i="0">
                <a:solidFill>
                  <a:srgbClr val="FF0000">
                    <a:alpha val="100000"/>
                  </a:srgbClr>
                </a:solidFill>
                <a:latin typeface="宋体" panose="02010600030101010101" pitchFamily="2" charset="-122"/>
                <a:ea typeface="宋体" panose="02010600030101010101" pitchFamily="2" charset="-122"/>
              </a:rPr>
              <a:t>          </a:t>
            </a:r>
            <a:r>
              <a:rPr lang="zh-CN" altLang="en-US" sz="2800" b="1" i="0">
                <a:solidFill>
                  <a:srgbClr val="FFFFFF">
                    <a:alpha val="100000"/>
                  </a:srgbClr>
                </a:solidFill>
                <a:latin typeface="宋体" panose="02010600030101010101" pitchFamily="2" charset="-122"/>
                <a:ea typeface="宋体" panose="02010600030101010101" pitchFamily="2" charset="-122"/>
              </a:rPr>
              <a:t>物质从一种状态变为另一种状态的过程。</a:t>
            </a:r>
            <a:endParaRPr lang="zh-CN" altLang="en-US" sz="2800" b="1" i="0">
              <a:solidFill>
                <a:srgbClr val="FFFFFF">
                  <a:alpha val="100000"/>
                </a:srgbClr>
              </a:solidFill>
              <a:latin typeface="宋体" panose="02010600030101010101" pitchFamily="2" charset="-122"/>
              <a:ea typeface="宋体" panose="02010600030101010101" pitchFamily="2" charset="-122"/>
            </a:endParaRPr>
          </a:p>
        </p:txBody>
      </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300"/>
                                        <p:tgtEl>
                                          <p:spTgt spid="1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300"/>
                                        <p:tgtEl>
                                          <p:spTgt spid="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300"/>
                                        <p:tgtEl>
                                          <p:spTgt spid="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300"/>
                                        <p:tgtEl>
                                          <p:spTgt spid="1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down)">
                                      <p:cBhvr>
                                        <p:cTn id="32" dur="500"/>
                                        <p:tgtEl>
                                          <p:spTgt spid="4"/>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linds(horizontal)">
                                      <p:cBhvr>
                                        <p:cTn id="37" dur="500"/>
                                        <p:tgtEl>
                                          <p:spTgt spid="7"/>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300" fill="hold"/>
                                        <p:tgtEl>
                                          <p:spTgt spid="15"/>
                                        </p:tgtEl>
                                        <p:attrNameLst>
                                          <p:attrName>ppt_w</p:attrName>
                                        </p:attrNameLst>
                                      </p:cBhvr>
                                      <p:tavLst>
                                        <p:tav tm="0">
                                          <p:val>
                                            <p:fltVal val="0"/>
                                          </p:val>
                                        </p:tav>
                                        <p:tav tm="100000">
                                          <p:val>
                                            <p:strVal val="ppt_w"/>
                                          </p:val>
                                        </p:tav>
                                      </p:tavLst>
                                    </p:anim>
                                    <p:anim calcmode="lin" valueType="num">
                                      <p:cBhvr>
                                        <p:cTn id="43" dur="300" fill="hold"/>
                                        <p:tgtEl>
                                          <p:spTgt spid="15"/>
                                        </p:tgtEl>
                                        <p:attrNameLst>
                                          <p:attrName>ppt_h</p:attrName>
                                        </p:attrNameLst>
                                      </p:cBhvr>
                                      <p:tavLst>
                                        <p:tav tm="0">
                                          <p:val>
                                            <p:fltVal val="0"/>
                                          </p:val>
                                        </p:tav>
                                        <p:tav tm="100000">
                                          <p:val>
                                            <p:strVal val="ppt_h"/>
                                          </p:val>
                                        </p:tav>
                                      </p:tavLst>
                                    </p:anim>
                                    <p:animEffect transition="in" filter="fade">
                                      <p:cBhvr>
                                        <p:cTn id="44" dur="1000"/>
                                        <p:tgtEl>
                                          <p:spTgt spid="15"/>
                                        </p:tgtEl>
                                      </p:cBhvr>
                                    </p:animEffect>
                                  </p:childTnLst>
                                </p:cTn>
                              </p:par>
                            </p:childTnLst>
                          </p:cTn>
                        </p:par>
                      </p:childTnLst>
                    </p:cTn>
                  </p:par>
                  <p:par>
                    <p:cTn id="45" fill="hold" nodeType="clickPar">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500"/>
                                        <p:tgtEl>
                                          <p:spTgt spid="11"/>
                                        </p:tgtEl>
                                      </p:cBhvr>
                                    </p:animEffect>
                                  </p:childTnLst>
                                </p:cTn>
                              </p:par>
                            </p:childTnLst>
                          </p:cTn>
                        </p:par>
                      </p:childTnLst>
                    </p:cTn>
                  </p:par>
                  <p:par>
                    <p:cTn id="50" fill="hold" nodeType="clickPar">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300" fill="hold"/>
                                        <p:tgtEl>
                                          <p:spTgt spid="16"/>
                                        </p:tgtEl>
                                        <p:attrNameLst>
                                          <p:attrName>ppt_w</p:attrName>
                                        </p:attrNameLst>
                                      </p:cBhvr>
                                      <p:tavLst>
                                        <p:tav tm="0">
                                          <p:val>
                                            <p:fltVal val="0"/>
                                          </p:val>
                                        </p:tav>
                                        <p:tav tm="100000">
                                          <p:val>
                                            <p:strVal val="ppt_w"/>
                                          </p:val>
                                        </p:tav>
                                      </p:tavLst>
                                    </p:anim>
                                    <p:anim calcmode="lin" valueType="num">
                                      <p:cBhvr>
                                        <p:cTn id="55" dur="300" fill="hold"/>
                                        <p:tgtEl>
                                          <p:spTgt spid="16"/>
                                        </p:tgtEl>
                                        <p:attrNameLst>
                                          <p:attrName>ppt_h</p:attrName>
                                        </p:attrNameLst>
                                      </p:cBhvr>
                                      <p:tavLst>
                                        <p:tav tm="0">
                                          <p:val>
                                            <p:fltVal val="0"/>
                                          </p:val>
                                        </p:tav>
                                        <p:tav tm="100000">
                                          <p:val>
                                            <p:strVal val="ppt_h"/>
                                          </p:val>
                                        </p:tav>
                                      </p:tavLst>
                                    </p:anim>
                                    <p:animEffect transition="in" filter="fade">
                                      <p:cBhvr>
                                        <p:cTn id="56" dur="1000"/>
                                        <p:tgtEl>
                                          <p:spTgt spid="16"/>
                                        </p:tgtEl>
                                      </p:cBhvr>
                                    </p:animEffect>
                                  </p:childTnLst>
                                </p:cTn>
                              </p:par>
                            </p:childTnLst>
                          </p:cTn>
                        </p:par>
                      </p:childTnLst>
                    </p:cTn>
                  </p:par>
                  <p:par>
                    <p:cTn id="57" fill="hold" nodeType="clickPar">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wipe(down)">
                                      <p:cBhvr>
                                        <p:cTn id="61" dur="500"/>
                                        <p:tgtEl>
                                          <p:spTgt spid="12"/>
                                        </p:tgtEl>
                                      </p:cBhvr>
                                    </p:animEffect>
                                  </p:childTnLst>
                                </p:cTn>
                              </p:par>
                            </p:childTnLst>
                          </p:cTn>
                        </p:par>
                      </p:childTnLst>
                    </p:cTn>
                  </p:par>
                  <p:par>
                    <p:cTn id="62" fill="hold" nodeType="clickPar">
                      <p:stCondLst>
                        <p:cond delay="indefinite"/>
                      </p:stCondLst>
                      <p:childTnLst>
                        <p:par>
                          <p:cTn id="63" fill="hold">
                            <p:stCondLst>
                              <p:cond delay="0"/>
                            </p:stCondLst>
                            <p:childTnLst>
                              <p:par>
                                <p:cTn id="64" presetID="10" presetClass="exit" presetSubtype="0" fill="hold" grpId="1" nodeType="clickEffect">
                                  <p:stCondLst>
                                    <p:cond delay="0"/>
                                  </p:stCondLst>
                                  <p:childTnLst>
                                    <p:set>
                                      <p:cBhvr>
                                        <p:cTn id="65" dur="1" fill="hold">
                                          <p:stCondLst>
                                            <p:cond delay="300"/>
                                          </p:stCondLst>
                                        </p:cTn>
                                        <p:tgtEl>
                                          <p:spTgt spid="2"/>
                                        </p:tgtEl>
                                        <p:attrNameLst>
                                          <p:attrName>style.visibility</p:attrName>
                                        </p:attrNameLst>
                                      </p:cBhvr>
                                      <p:to>
                                        <p:strVal val="hidden"/>
                                      </p:to>
                                    </p:set>
                                    <p:animEffect transition="out" filter="fade">
                                      <p:cBhvr>
                                        <p:cTn id="66" dur="300"/>
                                        <p:tgtEl>
                                          <p:spTgt spid="2"/>
                                        </p:tgtEl>
                                      </p:cBhvr>
                                    </p:animEffect>
                                  </p:childTnLst>
                                </p:cTn>
                              </p:par>
                            </p:childTnLst>
                          </p:cTn>
                        </p:par>
                      </p:childTnLst>
                    </p:cTn>
                  </p:par>
                  <p:par>
                    <p:cTn id="67" fill="hold" nodeType="clickPar">
                      <p:stCondLst>
                        <p:cond delay="indefinite"/>
                      </p:stCondLst>
                      <p:childTnLst>
                        <p:par>
                          <p:cTn id="68" fill="hold">
                            <p:stCondLst>
                              <p:cond delay="0"/>
                            </p:stCondLst>
                            <p:childTnLst>
                              <p:par>
                                <p:cTn id="69" presetID="3" presetClass="entr" presetSubtype="5" fill="hold" grpId="0" nodeType="click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blinds(horizontal)">
                                      <p:cBhvr>
                                        <p:cTn id="71" dur="500"/>
                                        <p:tgtEl>
                                          <p:spTgt spid="8"/>
                                        </p:tgtEl>
                                      </p:cBhvr>
                                    </p:animEffect>
                                  </p:childTnLst>
                                </p:cTn>
                              </p:par>
                            </p:childTnLst>
                          </p:cTn>
                        </p:par>
                      </p:childTnLst>
                    </p:cTn>
                  </p:par>
                  <p:par>
                    <p:cTn id="72" fill="hold" nodeType="clickPar">
                      <p:stCondLst>
                        <p:cond delay="indefinite"/>
                      </p:stCondLst>
                      <p:childTnLst>
                        <p:par>
                          <p:cTn id="73" fill="hold">
                            <p:stCondLst>
                              <p:cond delay="0"/>
                            </p:stCondLst>
                            <p:childTnLst>
                              <p:par>
                                <p:cTn id="74" presetID="10" presetClass="exit" presetSubtype="0" fill="hold" grpId="1" nodeType="clickEffect">
                                  <p:stCondLst>
                                    <p:cond delay="0"/>
                                  </p:stCondLst>
                                  <p:childTnLst>
                                    <p:set>
                                      <p:cBhvr>
                                        <p:cTn id="75" dur="1" fill="hold">
                                          <p:stCondLst>
                                            <p:cond delay="300"/>
                                          </p:stCondLst>
                                        </p:cTn>
                                        <p:tgtEl>
                                          <p:spTgt spid="3"/>
                                        </p:tgtEl>
                                        <p:attrNameLst>
                                          <p:attrName>style.visibility</p:attrName>
                                        </p:attrNameLst>
                                      </p:cBhvr>
                                      <p:to>
                                        <p:strVal val="hidden"/>
                                      </p:to>
                                    </p:set>
                                    <p:animEffect transition="out" filter="fade">
                                      <p:cBhvr>
                                        <p:cTn id="76" dur="300"/>
                                        <p:tgtEl>
                                          <p:spTgt spid="3"/>
                                        </p:tgtEl>
                                      </p:cBhvr>
                                    </p:animEffect>
                                  </p:childTnLst>
                                </p:cTn>
                              </p:par>
                            </p:childTnLst>
                          </p:cTn>
                        </p:par>
                      </p:childTnLst>
                    </p:cTn>
                  </p:par>
                  <p:par>
                    <p:cTn id="77" fill="hold" nodeType="clickPar">
                      <p:stCondLst>
                        <p:cond delay="indefinite"/>
                      </p:stCondLst>
                      <p:childTnLst>
                        <p:par>
                          <p:cTn id="78" fill="hold">
                            <p:stCondLst>
                              <p:cond delay="0"/>
                            </p:stCondLst>
                            <p:childTnLst>
                              <p:par>
                                <p:cTn id="79" presetID="3" presetClass="entr" presetSubtype="5" fill="hold" grpId="0" nodeType="click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linds(horizontal)">
                                      <p:cBhvr>
                                        <p:cTn id="81" dur="500"/>
                                        <p:tgtEl>
                                          <p:spTgt spid="9"/>
                                        </p:tgtEl>
                                      </p:cBhvr>
                                    </p:animEffect>
                                  </p:childTnLst>
                                </p:cTn>
                              </p:par>
                            </p:childTnLst>
                          </p:cTn>
                        </p:par>
                      </p:childTnLst>
                    </p:cTn>
                  </p:par>
                  <p:par>
                    <p:cTn id="82" fill="hold" nodeType="clickPar">
                      <p:stCondLst>
                        <p:cond delay="indefinite"/>
                      </p:stCondLst>
                      <p:childTnLst>
                        <p:par>
                          <p:cTn id="83" fill="hold">
                            <p:stCondLst>
                              <p:cond delay="0"/>
                            </p:stCondLst>
                            <p:childTnLst>
                              <p:par>
                                <p:cTn id="84" presetID="53" presetClass="exit" presetSubtype="16" fill="hold" grpId="1" nodeType="clickEffect">
                                  <p:stCondLst>
                                    <p:cond delay="0"/>
                                  </p:stCondLst>
                                  <p:childTnLst>
                                    <p:set>
                                      <p:cBhvr>
                                        <p:cTn id="85" dur="1" fill="hold">
                                          <p:stCondLst>
                                            <p:cond delay="1000"/>
                                          </p:stCondLst>
                                        </p:cTn>
                                        <p:tgtEl>
                                          <p:spTgt spid="7"/>
                                        </p:tgtEl>
                                        <p:attrNameLst>
                                          <p:attrName>style.visibility</p:attrName>
                                        </p:attrNameLst>
                                      </p:cBhvr>
                                      <p:to>
                                        <p:strVal val="hidden"/>
                                      </p:to>
                                    </p:set>
                                    <p:anim calcmode="lin" valueType="num">
                                      <p:cBhvr>
                                        <p:cTn id="86" dur="500" fill="hold"/>
                                        <p:tgtEl>
                                          <p:spTgt spid="7"/>
                                        </p:tgtEl>
                                        <p:attrNameLst>
                                          <p:attrName>ppt_w</p:attrName>
                                        </p:attrNameLst>
                                      </p:cBhvr>
                                      <p:tavLst>
                                        <p:tav tm="0">
                                          <p:val>
                                            <p:strVal val="ppt_w"/>
                                          </p:val>
                                        </p:tav>
                                        <p:tav tm="100000">
                                          <p:val>
                                            <p:fltVal val="0"/>
                                          </p:val>
                                        </p:tav>
                                      </p:tavLst>
                                    </p:anim>
                                    <p:anim calcmode="lin" valueType="num">
                                      <p:cBhvr>
                                        <p:cTn id="87" dur="500" fill="hold"/>
                                        <p:tgtEl>
                                          <p:spTgt spid="7"/>
                                        </p:tgtEl>
                                        <p:attrNameLst>
                                          <p:attrName>ppt_h</p:attrName>
                                        </p:attrNameLst>
                                      </p:cBhvr>
                                      <p:tavLst>
                                        <p:tav tm="0">
                                          <p:val>
                                            <p:strVal val="ppt_h"/>
                                          </p:val>
                                        </p:tav>
                                        <p:tav tm="100000">
                                          <p:val>
                                            <p:fltVal val="0"/>
                                          </p:val>
                                        </p:tav>
                                      </p:tavLst>
                                    </p:anim>
                                    <p:animEffect transition="out" filter="fade">
                                      <p:cBhvr>
                                        <p:cTn id="88" dur="1000">
                                          <p:stCondLst>
                                            <p:cond delay="500"/>
                                          </p:stCondLst>
                                        </p:cTn>
                                        <p:tgtEl>
                                          <p:spTgt spid="7"/>
                                        </p:tgtEl>
                                      </p:cBhvr>
                                    </p:animEffect>
                                  </p:childTnLst>
                                </p:cTn>
                              </p:par>
                            </p:childTnLst>
                          </p:cTn>
                        </p:par>
                      </p:childTnLst>
                    </p:cTn>
                  </p:par>
                  <p:par>
                    <p:cTn id="89" fill="hold" nodeType="clickPar">
                      <p:stCondLst>
                        <p:cond delay="indefinite"/>
                      </p:stCondLst>
                      <p:childTnLst>
                        <p:par>
                          <p:cTn id="90" fill="hold">
                            <p:stCondLst>
                              <p:cond delay="0"/>
                            </p:stCondLst>
                            <p:childTnLst>
                              <p:par>
                                <p:cTn id="91" presetID="3" presetClass="entr" presetSubtype="5" fill="hold" grpId="0"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blinds(horizontal)">
                                      <p:cBhvr>
                                        <p:cTn id="93" dur="500"/>
                                        <p:tgtEl>
                                          <p:spTgt spid="10"/>
                                        </p:tgtEl>
                                      </p:cBhvr>
                                    </p:animEffect>
                                  </p:childTnLst>
                                </p:cTn>
                              </p:par>
                            </p:childTnLst>
                          </p:cTn>
                        </p:par>
                      </p:childTnLst>
                    </p:cTn>
                  </p:par>
                  <p:par>
                    <p:cTn id="94" fill="hold" nodeType="clickPar">
                      <p:stCondLst>
                        <p:cond delay="indefinite"/>
                      </p:stCondLst>
                      <p:childTnLst>
                        <p:par>
                          <p:cTn id="95" fill="hold">
                            <p:stCondLst>
                              <p:cond delay="0"/>
                            </p:stCondLst>
                            <p:childTnLst>
                              <p:par>
                                <p:cTn id="96" presetID="22" presetClass="entr" presetSubtype="1" fill="hold" grpId="0" nodeType="click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down)">
                                      <p:cBhvr>
                                        <p:cTn id="98" dur="300"/>
                                        <p:tgtEl>
                                          <p:spTgt spid="17"/>
                                        </p:tgtEl>
                                      </p:cBhvr>
                                    </p:animEffect>
                                  </p:childTnLst>
                                </p:cTn>
                              </p:par>
                            </p:childTnLst>
                          </p:cTn>
                        </p:par>
                      </p:childTnLst>
                    </p:cTn>
                  </p:par>
                  <p:par>
                    <p:cTn id="99" fill="hold" nodeType="clickPar">
                      <p:stCondLst>
                        <p:cond delay="indefinite"/>
                      </p:stCondLst>
                      <p:childTnLst>
                        <p:par>
                          <p:cTn id="100" fill="hold">
                            <p:stCondLst>
                              <p:cond delay="0"/>
                            </p:stCondLst>
                            <p:childTnLst>
                              <p:par>
                                <p:cTn id="101" presetID="22" presetClass="entr" presetSubtype="1" fill="hold" grpId="0" nodeType="click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wipe(down)">
                                      <p:cBhvr>
                                        <p:cTn id="103" dur="300"/>
                                        <p:tgtEl>
                                          <p:spTgt spid="18"/>
                                        </p:tgtEl>
                                      </p:cBhvr>
                                    </p:animEffect>
                                  </p:childTnLst>
                                </p:cTn>
                              </p:par>
                            </p:childTnLst>
                          </p:cTn>
                        </p:par>
                      </p:childTnLst>
                    </p:cTn>
                  </p:par>
                  <p:par>
                    <p:cTn id="104" fill="hold" nodeType="clickPar">
                      <p:stCondLst>
                        <p:cond delay="indefinite"/>
                      </p:stCondLst>
                      <p:childTnLst>
                        <p:par>
                          <p:cTn id="105" fill="hold">
                            <p:stCondLst>
                              <p:cond delay="0"/>
                            </p:stCondLst>
                            <p:childTnLst>
                              <p:par>
                                <p:cTn id="106" presetID="22" presetClass="entr" presetSubtype="1" fill="hold" grpId="0" nodeType="click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wipe(left)">
                                      <p:cBhvr>
                                        <p:cTn id="108" dur="300"/>
                                        <p:tgtEl>
                                          <p:spTgt spid="19"/>
                                        </p:tgtEl>
                                      </p:cBhvr>
                                    </p:animEffect>
                                  </p:childTnLst>
                                </p:cTn>
                              </p:par>
                            </p:childTnLst>
                          </p:cTn>
                        </p:par>
                      </p:childTnLst>
                    </p:cTn>
                  </p:par>
                  <p:par>
                    <p:cTn id="109" fill="hold" nodeType="clickPar">
                      <p:stCondLst>
                        <p:cond delay="indefinite"/>
                      </p:stCondLst>
                      <p:childTnLst>
                        <p:par>
                          <p:cTn id="110" fill="hold">
                            <p:stCondLst>
                              <p:cond delay="0"/>
                            </p:stCondLst>
                            <p:childTnLst>
                              <p:par>
                                <p:cTn id="111" presetID="6" presetClass="emph" presetSubtype="0" fill="hold" grpId="1" nodeType="clickEffect">
                                  <p:stCondLst>
                                    <p:cond delay="0"/>
                                  </p:stCondLst>
                                  <p:childTnLst>
                                    <p:animScale>
                                      <p:cBhvr>
                                        <p:cTn id="112" dur="2000" fill="hold"/>
                                        <p:tgtEl>
                                          <p:spTgt spid="8"/>
                                        </p:tgtEl>
                                      </p:cBhvr>
                                      <p:by x="200000" y="200000"/>
                                    </p:animScale>
                                  </p:childTnLst>
                                </p:cTn>
                              </p:par>
                            </p:childTnLst>
                          </p:cTn>
                        </p:par>
                      </p:childTnLst>
                    </p:cTn>
                  </p:par>
                  <p:par>
                    <p:cTn id="113" fill="hold" nodeType="clickPar">
                      <p:stCondLst>
                        <p:cond delay="indefinite"/>
                      </p:stCondLst>
                      <p:childTnLst>
                        <p:par>
                          <p:cTn id="114" fill="hold">
                            <p:stCondLst>
                              <p:cond delay="0"/>
                            </p:stCondLst>
                            <p:childTnLst>
                              <p:par>
                                <p:cTn id="115" presetID="6" presetClass="emph" presetSubtype="0" fill="hold" grpId="1" nodeType="clickEffect">
                                  <p:stCondLst>
                                    <p:cond delay="0"/>
                                  </p:stCondLst>
                                  <p:childTnLst>
                                    <p:animScale>
                                      <p:cBhvr>
                                        <p:cTn id="116" dur="2000" fill="hold"/>
                                        <p:tgtEl>
                                          <p:spTgt spid="9"/>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5" grpId="0" animBg="1"/>
      <p:bldP spid="3" grpId="0" animBg="1"/>
      <p:bldP spid="14" grpId="0" animBg="1"/>
      <p:bldP spid="4" grpId="0" animBg="1"/>
      <p:bldP spid="7" grpId="0" animBg="1"/>
      <p:bldP spid="15" grpId="0" animBg="1"/>
      <p:bldP spid="11" grpId="0" animBg="1"/>
      <p:bldP spid="16" grpId="0" animBg="1"/>
      <p:bldP spid="12" grpId="0" animBg="1"/>
      <p:bldP spid="2" grpId="1" animBg="1"/>
      <p:bldP spid="8" grpId="0" animBg="1"/>
      <p:bldP spid="3" grpId="1" animBg="1"/>
      <p:bldP spid="9" grpId="0" animBg="1"/>
      <p:bldP spid="7" grpId="1" animBg="1"/>
      <p:bldP spid="10" grpId="0" animBg="1"/>
      <p:bldP spid="17" grpId="0" animBg="1"/>
      <p:bldP spid="18" grpId="0" animBg="1"/>
      <p:bldP spid="19" grpId="0" animBg="1"/>
      <p:bldP spid="8" grpId="1" animBg="1"/>
      <p:bldP spid="9" grpId="1" animBg="1"/>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6"/>
          <a:stretch>
            <a:fillRect/>
          </a:stretch>
        </a:blipFill>
        <a:effectLst/>
      </p:bgPr>
    </p:bg>
    <p:spTree>
      <p:nvGrpSpPr>
        <p:cNvPr id="1" name=""/>
        <p:cNvGrpSpPr/>
        <p:nvPr/>
      </p:nvGrpSpPr>
      <p:grpSpPr>
        <a:xfrm>
          <a:off x="0" y="0"/>
          <a:ext cx="0" cy="0"/>
        </a:xfrm>
      </p:grpSpPr>
      <p:sp>
        <p:nvSpPr>
          <p:cNvPr id="2" name="形状1" title=""/>
          <p:cNvSpPr txBox="1"/>
          <p:nvPr/>
        </p:nvSpPr>
        <p:spPr>
          <a:xfrm>
            <a:off x="147942" y="17030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3" name="组合1" title=""/>
          <p:cNvGrpSpPr/>
          <p:nvPr/>
        </p:nvGrpSpPr>
        <p:grpSpPr>
          <a:xfrm>
            <a:off x="414642" y="283730"/>
            <a:ext cx="2556101" cy="835025"/>
            <a:chExt cx="2556101" cy="835025"/>
          </a:xfrm>
        </p:grpSpPr>
        <p:sp>
          <p:nvSpPr>
            <p:cNvPr id="4" name="形状4"/>
            <p:cNvSpPr txBox="1"/>
            <p:nvPr/>
          </p:nvSpPr>
          <p:spPr>
            <a:xfrm>
              <a:off x="559911" y="0"/>
              <a:ext cx="1672114" cy="760843"/>
            </a:xfrm>
            <a:custGeom>
              <a:gdLst>
                <a:gd name="connsiteX0" fmla="*/ 0 w 1672114"/>
                <a:gd name="connsiteY0" fmla="*/ 760843 h 760843"/>
                <a:gd name="connsiteX1" fmla="*/ 1672114 w 1672114"/>
                <a:gd name="connsiteY1" fmla="*/ 760843 h 760843"/>
                <a:gd name="connsiteX2" fmla="*/ 0 w 1672114"/>
                <a:gd name="connsiteY2" fmla="*/ 760843 h 760843"/>
                <a:gd name="connsiteX0-1" fmla="*/ 0 w 1672114"/>
                <a:gd name="connsiteY0-2" fmla="*/ 0 h 760843"/>
                <a:gd name="connsiteX1-3" fmla="*/ 607 w 1672114"/>
                <a:gd name="connsiteY1-4" fmla="*/ 0 h 760843"/>
                <a:gd name="connsiteX2-5" fmla="*/ 0 w 1672114"/>
                <a:gd name="connsiteY2-6" fmla="*/ 0 h 760843"/>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1672114" h="760843">
                  <a:moveTo>
                    <a:pt x="0" y="760843"/>
                  </a:moveTo>
                  <a:lnTo>
                    <a:pt x="1672114" y="760843"/>
                  </a:lnTo>
                  <a:lnTo>
                    <a:pt x="0" y="760843"/>
                  </a:lnTo>
                  <a:close/>
                </a:path>
                <a:path w="1672114" h="760843">
                  <a:moveTo>
                    <a:pt x="0" y="0"/>
                  </a:moveTo>
                  <a:lnTo>
                    <a:pt x="607"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5" name="形状5"/>
            <p:cNvSpPr txBox="1"/>
            <p:nvPr/>
          </p:nvSpPr>
          <p:spPr>
            <a:xfrm>
              <a:off x="0" y="28785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 name="connsiteX6" fmla="*/ 0 w 524361"/>
                <a:gd name="connsiteY6" fmla="*/ 0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361" h="481867">
                  <a:moveTo>
                    <a:pt x="0" y="0"/>
                  </a:moveTo>
                  <a:lnTo>
                    <a:pt x="346279" y="0"/>
                  </a:lnTo>
                  <a:lnTo>
                    <a:pt x="346279" y="163657"/>
                  </a:lnTo>
                  <a:lnTo>
                    <a:pt x="524361" y="163657"/>
                  </a:lnTo>
                  <a:lnTo>
                    <a:pt x="524361" y="481867"/>
                  </a:lnTo>
                  <a:lnTo>
                    <a:pt x="0" y="481867"/>
                  </a:lnTo>
                  <a:lnTo>
                    <a:pt x="0" y="0"/>
                  </a:lnTo>
                  <a:close/>
                </a:path>
              </a:pathLst>
            </a:custGeom>
            <a:solidFill>
              <a:srgbClr val="008080">
                <a:alpha val="100000"/>
              </a:srgbClr>
            </a:solidFill>
            <a:ln w="14288">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6"/>
            <p:cNvSpPr txBox="1"/>
            <p:nvPr/>
          </p:nvSpPr>
          <p:spPr>
            <a:xfrm>
              <a:off x="361847" y="237129"/>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7" name="形状7"/>
            <p:cNvSpPr txBox="1"/>
            <p:nvPr/>
          </p:nvSpPr>
          <p:spPr>
            <a:xfrm>
              <a:off x="557375" y="273904"/>
              <a:ext cx="1998726"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熔化和凝固</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8" name="形状8"/>
            <p:cNvSpPr txBox="1"/>
            <p:nvPr/>
          </p:nvSpPr>
          <p:spPr>
            <a:xfrm>
              <a:off x="0" y="28658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一</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pic>
        <p:nvPicPr>
          <p:cNvPr id="9" name="图片1" title=""/>
          <p:cNvPicPr>
            <a:picLocks noChangeAspect="1"/>
          </p:cNvPicPr>
          <p:nvPr/>
        </p:nvPicPr>
        <p:blipFill>
          <a:blip r:embed="rId2"/>
          <a:stretch>
            <a:fillRect/>
          </a:stretch>
        </p:blipFill>
        <p:spPr>
          <a:xfrm>
            <a:off x="451533" y="2473481"/>
            <a:ext cx="4121778" cy="2318499"/>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10" name="文本1" title=""/>
          <p:cNvSpPr txBox="1"/>
          <p:nvPr/>
        </p:nvSpPr>
        <p:spPr>
          <a:xfrm>
            <a:off x="409727" y="1124864"/>
            <a:ext cx="1641948" cy="626300"/>
          </a:xfrm>
          <a:prstGeom prst="rect">
            <a:avLst/>
          </a:prstGeom>
          <a:noFill/>
        </p:spPr>
        <p:txBody>
          <a:bodyPr anchor="t"/>
          <a:lstStyle/>
          <a:p>
            <a:pPr marL="0" algn="l"/>
            <a:r>
              <a:rPr lang="zh-CN" altLang="en-US" sz="2600" b="0" i="0">
                <a:solidFill>
                  <a:srgbClr val="FFFFFF">
                    <a:alpha val="100000"/>
                  </a:srgbClr>
                </a:solidFill>
                <a:latin typeface="微软雅黑" panose="020b0503020204020204" charset="-122"/>
                <a:ea typeface="微软雅黑" panose="020b0503020204020204" charset="-122"/>
              </a:rPr>
              <a:t>1. 熔化：</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1" name="文本2" title=""/>
          <p:cNvSpPr txBox="1"/>
          <p:nvPr/>
        </p:nvSpPr>
        <p:spPr>
          <a:xfrm>
            <a:off x="1637862" y="1124855"/>
            <a:ext cx="4981413" cy="626300"/>
          </a:xfrm>
          <a:prstGeom prst="rect">
            <a:avLst/>
          </a:prstGeom>
          <a:noFill/>
        </p:spPr>
        <p:txBody>
          <a:bodyPr anchor="t"/>
          <a:lstStyle/>
          <a:p>
            <a:pPr marL="0" algn="l"/>
            <a:r>
              <a:rPr lang="zh-CN" altLang="en-US" sz="2600" b="0" i="0">
                <a:solidFill>
                  <a:srgbClr val="FFFFFF">
                    <a:alpha val="100000"/>
                  </a:srgbClr>
                </a:solidFill>
                <a:latin typeface="微软雅黑" panose="020b0503020204020204" charset="-122"/>
                <a:ea typeface="微软雅黑" panose="020b0503020204020204" charset="-122"/>
              </a:rPr>
              <a:t>物质从______变成______的过程。</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2" name="文本3" title=""/>
          <p:cNvSpPr txBox="1"/>
          <p:nvPr/>
        </p:nvSpPr>
        <p:spPr>
          <a:xfrm>
            <a:off x="409737" y="1750819"/>
            <a:ext cx="1641948" cy="626300"/>
          </a:xfrm>
          <a:prstGeom prst="rect">
            <a:avLst/>
          </a:prstGeom>
          <a:noFill/>
        </p:spPr>
        <p:txBody>
          <a:bodyPr anchor="t"/>
          <a:lstStyle/>
          <a:p>
            <a:pPr marL="0" algn="l"/>
            <a:r>
              <a:rPr lang="zh-CN" altLang="en-US" sz="2600" b="0" i="0">
                <a:solidFill>
                  <a:srgbClr val="FFFFFF">
                    <a:alpha val="100000"/>
                  </a:srgbClr>
                </a:solidFill>
                <a:latin typeface="微软雅黑" panose="020b0503020204020204" charset="-122"/>
                <a:ea typeface="微软雅黑" panose="020b0503020204020204" charset="-122"/>
              </a:rPr>
              <a:t>2. 凝固：</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3" name="文本4" title=""/>
          <p:cNvSpPr txBox="1"/>
          <p:nvPr/>
        </p:nvSpPr>
        <p:spPr>
          <a:xfrm>
            <a:off x="1637871" y="1750809"/>
            <a:ext cx="4981289" cy="626300"/>
          </a:xfrm>
          <a:prstGeom prst="rect">
            <a:avLst/>
          </a:prstGeom>
          <a:noFill/>
        </p:spPr>
        <p:txBody>
          <a:bodyPr anchor="t"/>
          <a:lstStyle/>
          <a:p>
            <a:pPr marL="0" algn="l"/>
            <a:r>
              <a:rPr lang="zh-CN" altLang="en-US" sz="2600" b="0" i="0">
                <a:solidFill>
                  <a:srgbClr val="FFFFFF">
                    <a:alpha val="100000"/>
                  </a:srgbClr>
                </a:solidFill>
                <a:latin typeface="微软雅黑" panose="020b0503020204020204" charset="-122"/>
                <a:ea typeface="微软雅黑" panose="020b0503020204020204" charset="-122"/>
              </a:rPr>
              <a:t>物质从______变成______的过程。</a:t>
            </a:r>
            <a:endParaRPr lang="zh-CN" altLang="en-US" sz="2600" b="0" i="0">
              <a:solidFill>
                <a:srgbClr val="FFFFFF">
                  <a:alpha val="100000"/>
                </a:srgbClr>
              </a:solidFill>
              <a:latin typeface="微软雅黑" panose="020b0503020204020204" charset="-122"/>
              <a:ea typeface="微软雅黑" panose="020b0503020204020204" charset="-122"/>
            </a:endParaRPr>
          </a:p>
        </p:txBody>
      </p:sp>
      <p:pic>
        <p:nvPicPr>
          <p:cNvPr id="14" name="图片2" title=""/>
          <p:cNvPicPr>
            <a:picLocks noChangeAspect="1"/>
          </p:cNvPicPr>
          <p:nvPr/>
        </p:nvPicPr>
        <p:blipFill>
          <a:blip r:embed="rId3"/>
          <a:stretch>
            <a:fillRect/>
          </a:stretch>
        </p:blipFill>
        <p:spPr>
          <a:xfrm>
            <a:off x="1504740" y="4208040"/>
            <a:ext cx="4121772" cy="2318499"/>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5" name="图片3" title=""/>
          <p:cNvPicPr>
            <a:picLocks noChangeAspect="1"/>
          </p:cNvPicPr>
          <p:nvPr/>
        </p:nvPicPr>
        <p:blipFill>
          <a:blip r:embed="rId4"/>
          <a:stretch>
            <a:fillRect/>
          </a:stretch>
        </p:blipFill>
        <p:spPr>
          <a:xfrm>
            <a:off x="6201824" y="2473481"/>
            <a:ext cx="4121777" cy="2318499"/>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6" name="图片4" title=""/>
          <p:cNvPicPr>
            <a:picLocks noChangeAspect="1"/>
          </p:cNvPicPr>
          <p:nvPr/>
        </p:nvPicPr>
        <p:blipFill>
          <a:blip r:embed="rId5"/>
          <a:stretch>
            <a:fillRect/>
          </a:stretch>
        </p:blipFill>
        <p:spPr>
          <a:xfrm>
            <a:off x="7612037" y="4208641"/>
            <a:ext cx="4121772" cy="2318497"/>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17" name="文本5" title=""/>
          <p:cNvSpPr txBox="1"/>
          <p:nvPr/>
        </p:nvSpPr>
        <p:spPr>
          <a:xfrm>
            <a:off x="2760897" y="1125083"/>
            <a:ext cx="850900" cy="626300"/>
          </a:xfrm>
          <a:prstGeom prst="rect">
            <a:avLst/>
          </a:prstGeom>
          <a:noFill/>
        </p:spPr>
        <p:txBody>
          <a:bodyPr anchor="t"/>
          <a:lstStyle/>
          <a:p>
            <a:pPr marL="0" algn="l"/>
            <a:r>
              <a:rPr lang="zh-CN" altLang="en-US" sz="2600" b="0" i="0">
                <a:solidFill>
                  <a:srgbClr val="FF0000">
                    <a:alpha val="100000"/>
                  </a:srgbClr>
                </a:solidFill>
                <a:latin typeface="微软雅黑" panose="020b0503020204020204" charset="-122"/>
                <a:ea typeface="微软雅黑" panose="020b0503020204020204" charset="-122"/>
              </a:rPr>
              <a:t>固态</a:t>
            </a:r>
            <a:endParaRPr lang="zh-CN" altLang="en-US" sz="2600" b="0" i="0">
              <a:solidFill>
                <a:srgbClr val="FF0000">
                  <a:alpha val="100000"/>
                </a:srgbClr>
              </a:solidFill>
              <a:latin typeface="微软雅黑" panose="020b0503020204020204" charset="-122"/>
              <a:ea typeface="微软雅黑" panose="020b0503020204020204" charset="-122"/>
            </a:endParaRPr>
          </a:p>
        </p:txBody>
      </p:sp>
      <p:sp>
        <p:nvSpPr>
          <p:cNvPr id="18" name="文本6" title=""/>
          <p:cNvSpPr txBox="1"/>
          <p:nvPr/>
        </p:nvSpPr>
        <p:spPr>
          <a:xfrm>
            <a:off x="4291298" y="1125083"/>
            <a:ext cx="850900" cy="626300"/>
          </a:xfrm>
          <a:prstGeom prst="rect">
            <a:avLst/>
          </a:prstGeom>
          <a:noFill/>
        </p:spPr>
        <p:txBody>
          <a:bodyPr anchor="t"/>
          <a:lstStyle/>
          <a:p>
            <a:pPr marL="0" algn="l"/>
            <a:r>
              <a:rPr lang="zh-CN" altLang="en-US" sz="2600" b="0" i="0">
                <a:solidFill>
                  <a:srgbClr val="FF0000">
                    <a:alpha val="100000"/>
                  </a:srgbClr>
                </a:solidFill>
                <a:latin typeface="微软雅黑" panose="020b0503020204020204" charset="-122"/>
                <a:ea typeface="微软雅黑" panose="020b0503020204020204" charset="-122"/>
              </a:rPr>
              <a:t>液态</a:t>
            </a:r>
            <a:endParaRPr lang="zh-CN" altLang="en-US" sz="2600" b="0" i="0">
              <a:solidFill>
                <a:srgbClr val="FF0000">
                  <a:alpha val="100000"/>
                </a:srgbClr>
              </a:solidFill>
              <a:latin typeface="微软雅黑" panose="020b0503020204020204" charset="-122"/>
              <a:ea typeface="微软雅黑" panose="020b0503020204020204" charset="-122"/>
            </a:endParaRPr>
          </a:p>
        </p:txBody>
      </p:sp>
      <p:sp>
        <p:nvSpPr>
          <p:cNvPr id="19" name="文本7" title=""/>
          <p:cNvSpPr txBox="1"/>
          <p:nvPr/>
        </p:nvSpPr>
        <p:spPr>
          <a:xfrm>
            <a:off x="2731151" y="1750466"/>
            <a:ext cx="850900" cy="626300"/>
          </a:xfrm>
          <a:prstGeom prst="rect">
            <a:avLst/>
          </a:prstGeom>
          <a:noFill/>
        </p:spPr>
        <p:txBody>
          <a:bodyPr anchor="t"/>
          <a:lstStyle/>
          <a:p>
            <a:pPr marL="0" algn="l"/>
            <a:r>
              <a:rPr lang="zh-CN" altLang="en-US" sz="2600" b="0" i="0">
                <a:solidFill>
                  <a:srgbClr val="FF0000">
                    <a:alpha val="100000"/>
                  </a:srgbClr>
                </a:solidFill>
                <a:latin typeface="微软雅黑" panose="020b0503020204020204" charset="-122"/>
                <a:ea typeface="微软雅黑" panose="020b0503020204020204" charset="-122"/>
              </a:rPr>
              <a:t>液态</a:t>
            </a:r>
            <a:endParaRPr lang="zh-CN" altLang="en-US" sz="2600" b="0" i="0">
              <a:solidFill>
                <a:srgbClr val="FF0000">
                  <a:alpha val="100000"/>
                </a:srgbClr>
              </a:solidFill>
              <a:latin typeface="微软雅黑" panose="020b0503020204020204" charset="-122"/>
              <a:ea typeface="微软雅黑" panose="020b0503020204020204" charset="-122"/>
            </a:endParaRPr>
          </a:p>
        </p:txBody>
      </p:sp>
      <p:sp>
        <p:nvSpPr>
          <p:cNvPr id="20" name="文本8" title=""/>
          <p:cNvSpPr txBox="1"/>
          <p:nvPr/>
        </p:nvSpPr>
        <p:spPr>
          <a:xfrm>
            <a:off x="4291289" y="1751047"/>
            <a:ext cx="850900" cy="626300"/>
          </a:xfrm>
          <a:prstGeom prst="rect">
            <a:avLst/>
          </a:prstGeom>
          <a:noFill/>
        </p:spPr>
        <p:txBody>
          <a:bodyPr anchor="t"/>
          <a:lstStyle/>
          <a:p>
            <a:pPr marL="0" algn="l"/>
            <a:r>
              <a:rPr lang="zh-CN" altLang="en-US" sz="2600" b="0" i="0">
                <a:solidFill>
                  <a:srgbClr val="FF0000">
                    <a:alpha val="100000"/>
                  </a:srgbClr>
                </a:solidFill>
                <a:latin typeface="微软雅黑" panose="020b0503020204020204" charset="-122"/>
                <a:ea typeface="微软雅黑" panose="020b0503020204020204" charset="-122"/>
              </a:rPr>
              <a:t>固态</a:t>
            </a:r>
            <a:endParaRPr lang="zh-CN" altLang="en-US" sz="2600" b="0" i="0">
              <a:solidFill>
                <a:srgbClr val="FF0000">
                  <a:alpha val="100000"/>
                </a:srgbClr>
              </a:solidFill>
              <a:latin typeface="微软雅黑" panose="020b0503020204020204" charset="-122"/>
              <a:ea typeface="微软雅黑" panose="020b0503020204020204" charset="-122"/>
            </a:endParaRPr>
          </a:p>
        </p:txBody>
      </p:sp>
      <p:sp>
        <p:nvSpPr>
          <p:cNvPr id="21" name="文本9" title=""/>
          <p:cNvSpPr txBox="1"/>
          <p:nvPr/>
        </p:nvSpPr>
        <p:spPr>
          <a:xfrm>
            <a:off x="6182287" y="2435924"/>
            <a:ext cx="1470660" cy="538162"/>
          </a:xfrm>
          <a:prstGeom prst="rect">
            <a:avLst/>
          </a:prstGeom>
          <a:noFill/>
        </p:spPr>
        <p:txBody>
          <a:bodyPr anchor="t"/>
          <a:lstStyle/>
          <a:p>
            <a:pPr marL="0" algn="l"/>
            <a:r>
              <a:rPr lang="zh-CN" altLang="en-US" sz="2400" b="0" i="0">
                <a:solidFill>
                  <a:srgbClr val="000000">
                    <a:alpha val="100000"/>
                  </a:srgbClr>
                </a:solidFill>
                <a:latin typeface="宋体" panose="02010600030101010101" pitchFamily="2" charset="-122"/>
                <a:ea typeface="宋体" panose="02010600030101010101" pitchFamily="2" charset="-122"/>
              </a:rPr>
              <a:t>点水成冰</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22" name="文本10" title=""/>
          <p:cNvSpPr txBox="1"/>
          <p:nvPr/>
        </p:nvSpPr>
        <p:spPr>
          <a:xfrm>
            <a:off x="7610332" y="4168016"/>
            <a:ext cx="1470660" cy="538162"/>
          </a:xfrm>
          <a:prstGeom prst="rect">
            <a:avLst/>
          </a:prstGeom>
          <a:noFill/>
        </p:spPr>
        <p:txBody>
          <a:bodyPr anchor="t"/>
          <a:lstStyle/>
          <a:p>
            <a:pPr marL="0" algn="l"/>
            <a:r>
              <a:rPr lang="zh-CN" altLang="en-US" sz="2400" b="0" i="0">
                <a:solidFill>
                  <a:srgbClr val="000000">
                    <a:alpha val="100000"/>
                  </a:srgbClr>
                </a:solidFill>
                <a:latin typeface="宋体" panose="02010600030101010101" pitchFamily="2" charset="-122"/>
                <a:ea typeface="宋体" panose="02010600030101010101" pitchFamily="2" charset="-122"/>
              </a:rPr>
              <a:t>滴水成柱</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23" name="文本11" title=""/>
          <p:cNvSpPr txBox="1"/>
          <p:nvPr/>
        </p:nvSpPr>
        <p:spPr>
          <a:xfrm>
            <a:off x="10307908" y="282969"/>
            <a:ext cx="1754000" cy="1059656"/>
          </a:xfrm>
          <a:prstGeom prst="rect">
            <a:avLst/>
          </a:prstGeom>
          <a:noFill/>
        </p:spPr>
        <p:txBody>
          <a:bodyPr anchor="t"/>
          <a:lstStyle/>
          <a:p>
            <a:pPr marL="0" algn="l"/>
            <a:r>
              <a:rPr lang="zh-CN" altLang="en-US" sz="6000" b="0" i="0">
                <a:solidFill>
                  <a:srgbClr val="00E6FF">
                    <a:alpha val="100000"/>
                  </a:srgbClr>
                </a:solidFill>
                <a:latin typeface="黑体" panose="02010609060101010101" charset="-122"/>
                <a:ea typeface="黑体" panose="02010609060101010101" charset="-122"/>
              </a:rPr>
              <a:t>液态</a:t>
            </a:r>
            <a:endParaRPr lang="zh-CN" altLang="en-US" sz="6000" b="0" i="0">
              <a:solidFill>
                <a:srgbClr val="00E6FF">
                  <a:alpha val="100000"/>
                </a:srgbClr>
              </a:solidFill>
              <a:latin typeface="黑体" panose="02010609060101010101" charset="-122"/>
              <a:ea typeface="黑体" panose="02010609060101010101" charset="-122"/>
            </a:endParaRPr>
          </a:p>
        </p:txBody>
      </p:sp>
      <p:sp>
        <p:nvSpPr>
          <p:cNvPr id="24" name="文本12" title=""/>
          <p:cNvSpPr txBox="1"/>
          <p:nvPr/>
        </p:nvSpPr>
        <p:spPr>
          <a:xfrm>
            <a:off x="6314704" y="282921"/>
            <a:ext cx="1754000" cy="1059656"/>
          </a:xfrm>
          <a:prstGeom prst="rect">
            <a:avLst/>
          </a:prstGeom>
          <a:noFill/>
        </p:spPr>
        <p:txBody>
          <a:bodyPr anchor="t"/>
          <a:lstStyle/>
          <a:p>
            <a:pPr marL="0" algn="l"/>
            <a:r>
              <a:rPr lang="zh-CN" altLang="en-US" sz="6000" b="0" i="0">
                <a:solidFill>
                  <a:srgbClr val="00E6FF">
                    <a:alpha val="100000"/>
                  </a:srgbClr>
                </a:solidFill>
                <a:latin typeface="黑体" panose="02010609060101010101" charset="-122"/>
                <a:ea typeface="黑体" panose="02010609060101010101" charset="-122"/>
              </a:rPr>
              <a:t>固态</a:t>
            </a:r>
            <a:endParaRPr lang="zh-CN" altLang="en-US" sz="6000" b="0" i="0">
              <a:solidFill>
                <a:srgbClr val="00E6FF">
                  <a:alpha val="100000"/>
                </a:srgbClr>
              </a:solidFill>
              <a:latin typeface="黑体" panose="02010609060101010101" charset="-122"/>
              <a:ea typeface="黑体" panose="02010609060101010101" charset="-122"/>
            </a:endParaRPr>
          </a:p>
        </p:txBody>
      </p:sp>
      <p:sp>
        <p:nvSpPr>
          <p:cNvPr id="25" name="形状2" title=""/>
          <p:cNvSpPr txBox="1"/>
          <p:nvPr/>
        </p:nvSpPr>
        <p:spPr>
          <a:xfrm>
            <a:off x="8165992" y="742274"/>
            <a:ext cx="1896659" cy="19050"/>
          </a:xfrm>
          <a:prstGeom prst="line">
            <a:avLst/>
          </a:prstGeom>
          <a:solidFill>
            <a:srgbClr val="5C81CC">
              <a:alpha val="100000"/>
            </a:srgbClr>
          </a:solidFill>
          <a:ln w="47625">
            <a:solidFill>
              <a:srgbClr val="E1D85A">
                <a:alpha val="100000"/>
              </a:srgbClr>
            </a:solidFill>
            <a:prstDash val="solid"/>
            <a:tailEnd type="arrow" w="sm" len="sm"/>
          </a:ln>
        </p:spPr>
        <p:txBody>
          <a:bodyPr anchor="ctr"/>
          <a:lstStyle/>
          <a:p>
            <a:pPr marL="0" algn="ctr"/>
          </a:p>
        </p:txBody>
      </p:sp>
      <p:sp>
        <p:nvSpPr>
          <p:cNvPr id="26" name="形状3" title=""/>
          <p:cNvSpPr txBox="1"/>
          <p:nvPr/>
        </p:nvSpPr>
        <p:spPr>
          <a:xfrm rot="10800000">
            <a:off x="8200149" y="992581"/>
            <a:ext cx="1896659" cy="19050"/>
          </a:xfrm>
          <a:prstGeom prst="line">
            <a:avLst/>
          </a:prstGeom>
          <a:solidFill>
            <a:srgbClr val="5C81CC">
              <a:alpha val="100000"/>
            </a:srgbClr>
          </a:solidFill>
          <a:ln w="47625">
            <a:solidFill>
              <a:srgbClr val="E1D85A">
                <a:alpha val="100000"/>
              </a:srgbClr>
            </a:solidFill>
            <a:prstDash val="solid"/>
            <a:tailEnd type="arrow" w="sm" len="sm"/>
          </a:ln>
        </p:spPr>
        <p:txBody>
          <a:bodyPr anchor="ctr"/>
          <a:lstStyle/>
          <a:p>
            <a:pPr marL="0" algn="ctr"/>
          </a:p>
        </p:txBody>
      </p:sp>
      <p:sp>
        <p:nvSpPr>
          <p:cNvPr id="27" name="文本13" title=""/>
          <p:cNvSpPr txBox="1"/>
          <p:nvPr/>
        </p:nvSpPr>
        <p:spPr>
          <a:xfrm>
            <a:off x="8224161" y="170459"/>
            <a:ext cx="1796253" cy="625062"/>
          </a:xfrm>
          <a:prstGeom prst="rect">
            <a:avLst/>
          </a:prstGeom>
          <a:noFill/>
        </p:spPr>
        <p:txBody>
          <a:bodyPr anchor="t"/>
          <a:lstStyle/>
          <a:p>
            <a:pPr marL="0" algn="ctr"/>
            <a:r>
              <a:rPr lang="zh-CN" altLang="en-US" sz="3000" b="1" i="0">
                <a:solidFill>
                  <a:srgbClr val="FF0000">
                    <a:alpha val="100000"/>
                  </a:srgbClr>
                </a:solidFill>
                <a:latin typeface="宋体" panose="02010600030101010101" pitchFamily="2" charset="-122"/>
                <a:ea typeface="宋体" panose="02010600030101010101" pitchFamily="2" charset="-122"/>
              </a:rPr>
              <a:t>熔化</a:t>
            </a:r>
            <a:endParaRPr lang="zh-CN" altLang="en-US" sz="3000" b="1" i="0">
              <a:solidFill>
                <a:srgbClr val="FF0000">
                  <a:alpha val="100000"/>
                </a:srgbClr>
              </a:solidFill>
              <a:latin typeface="宋体" panose="02010600030101010101" pitchFamily="2" charset="-122"/>
              <a:ea typeface="宋体" panose="02010600030101010101" pitchFamily="2" charset="-122"/>
            </a:endParaRPr>
          </a:p>
        </p:txBody>
      </p:sp>
      <p:sp>
        <p:nvSpPr>
          <p:cNvPr id="28" name="文本14" title=""/>
          <p:cNvSpPr txBox="1"/>
          <p:nvPr/>
        </p:nvSpPr>
        <p:spPr>
          <a:xfrm>
            <a:off x="8224171" y="1011822"/>
            <a:ext cx="1796253" cy="625062"/>
          </a:xfrm>
          <a:prstGeom prst="rect">
            <a:avLst/>
          </a:prstGeom>
          <a:noFill/>
        </p:spPr>
        <p:txBody>
          <a:bodyPr anchor="t"/>
          <a:lstStyle/>
          <a:p>
            <a:pPr marL="0" algn="ctr"/>
            <a:r>
              <a:rPr lang="zh-CN" altLang="en-US" sz="3000" b="1" i="0">
                <a:solidFill>
                  <a:srgbClr val="FF0000">
                    <a:alpha val="100000"/>
                  </a:srgbClr>
                </a:solidFill>
                <a:latin typeface="宋体" panose="02010600030101010101" pitchFamily="2" charset="-122"/>
                <a:ea typeface="宋体" panose="02010600030101010101" pitchFamily="2" charset="-122"/>
              </a:rPr>
              <a:t>凝固</a:t>
            </a:r>
            <a:endParaRPr lang="zh-CN" altLang="en-US" sz="3000" b="1" i="0">
              <a:solidFill>
                <a:srgbClr val="FF0000">
                  <a:alpha val="100000"/>
                </a:srgbClr>
              </a:solidFill>
              <a:latin typeface="宋体" panose="02010600030101010101" pitchFamily="2" charset="-122"/>
              <a:ea typeface="宋体" panose="02010600030101010101" pitchFamily="2" charset="-122"/>
            </a:endParaRPr>
          </a:p>
        </p:txBody>
      </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00"/>
                                        <p:tgtEl>
                                          <p:spTgt spid="2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300"/>
                                        <p:tgtEl>
                                          <p:spTgt spid="2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300"/>
                                        <p:tgtEl>
                                          <p:spTgt spid="23"/>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300"/>
                                        <p:tgtEl>
                                          <p:spTgt spid="27"/>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300"/>
                                        <p:tgtEl>
                                          <p:spTgt spid="9"/>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300"/>
                                        <p:tgtEl>
                                          <p:spTgt spid="14"/>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300"/>
                                        <p:tgtEl>
                                          <p:spTgt spid="10"/>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300"/>
                                        <p:tgtEl>
                                          <p:spTgt spid="11"/>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300"/>
                                        <p:tgtEl>
                                          <p:spTgt spid="17"/>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300"/>
                                        <p:tgtEl>
                                          <p:spTgt spid="18"/>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right)">
                                      <p:cBhvr>
                                        <p:cTn id="57" dur="300"/>
                                        <p:tgtEl>
                                          <p:spTgt spid="26"/>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left)">
                                      <p:cBhvr>
                                        <p:cTn id="62" dur="300"/>
                                        <p:tgtEl>
                                          <p:spTgt spid="28"/>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300"/>
                                        <p:tgtEl>
                                          <p:spTgt spid="15"/>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left)">
                                      <p:cBhvr>
                                        <p:cTn id="72" dur="300"/>
                                        <p:tgtEl>
                                          <p:spTgt spid="21"/>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300"/>
                                        <p:tgtEl>
                                          <p:spTgt spid="16"/>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300"/>
                                        <p:tgtEl>
                                          <p:spTgt spid="22"/>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300"/>
                                        <p:tgtEl>
                                          <p:spTgt spid="12"/>
                                        </p:tgtEl>
                                      </p:cBhvr>
                                    </p:animEffect>
                                  </p:childTnLst>
                                </p:cTn>
                              </p:par>
                            </p:childTnLst>
                          </p:cTn>
                        </p:par>
                      </p:childTnLst>
                    </p:cTn>
                  </p:par>
                  <p:par>
                    <p:cTn id="88" fill="hold" nodeType="clickPar">
                      <p:stCondLst>
                        <p:cond delay="indefinite"/>
                      </p:stCondLst>
                      <p:childTnLst>
                        <p:par>
                          <p:cTn id="89" fill="hold">
                            <p:stCondLst>
                              <p:cond delay="0"/>
                            </p:stCondLst>
                            <p:childTnLst>
                              <p:par>
                                <p:cTn id="90" presetID="22" presetClass="entr" presetSubtype="1" fill="hold" grpId="0" nodeType="click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wipe(left)">
                                      <p:cBhvr>
                                        <p:cTn id="92" dur="300"/>
                                        <p:tgtEl>
                                          <p:spTgt spid="13"/>
                                        </p:tgtEl>
                                      </p:cBhvr>
                                    </p:animEffect>
                                  </p:childTnLst>
                                </p:cTn>
                              </p:par>
                            </p:childTnLst>
                          </p:cTn>
                        </p:par>
                      </p:childTnLst>
                    </p:cTn>
                  </p:par>
                  <p:par>
                    <p:cTn id="93" fill="hold" nodeType="clickPar">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wipe(left)">
                                      <p:cBhvr>
                                        <p:cTn id="97" dur="300"/>
                                        <p:tgtEl>
                                          <p:spTgt spid="19"/>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22" presetClass="entr" presetSubtype="1" fill="hold" grpId="0" nodeType="click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left)">
                                      <p:cBhvr>
                                        <p:cTn id="102" dur="3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3" grpId="0" animBg="1"/>
      <p:bldP spid="27" grpId="0" animBg="1"/>
      <p:bldP spid="9" grpId="0" animBg="1"/>
      <p:bldP spid="14" grpId="0" animBg="1"/>
      <p:bldP spid="10" grpId="0" animBg="1"/>
      <p:bldP spid="11" grpId="0" animBg="1"/>
      <p:bldP spid="17" grpId="0" animBg="1"/>
      <p:bldP spid="18" grpId="0" animBg="1"/>
      <p:bldP spid="26" grpId="0" animBg="1"/>
      <p:bldP spid="28" grpId="0" animBg="1"/>
      <p:bldP spid="15" grpId="0" animBg="1"/>
      <p:bldP spid="21" grpId="0" animBg="1"/>
      <p:bldP spid="16" grpId="0" animBg="1"/>
      <p:bldP spid="22" grpId="0" animBg="1"/>
      <p:bldP spid="12" grpId="0" animBg="1"/>
      <p:bldP spid="13"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5"/>
          <a:stretch>
            <a:fillRect/>
          </a:stretch>
        </a:blipFill>
        <a:effectLst/>
      </p:bgPr>
    </p:bg>
    <p:spTree>
      <p:nvGrpSpPr>
        <p:cNvPr id="1" name=""/>
        <p:cNvGrpSpPr/>
        <p:nvPr/>
      </p:nvGrpSpPr>
      <p:grpSpPr>
        <a:xfrm>
          <a:off x="0" y="0"/>
          <a:ext cx="0" cy="0"/>
        </a:xfrm>
      </p:grpSpPr>
      <p:pic>
        <p:nvPicPr>
          <p:cNvPr id="2" name="图片1" title=""/>
          <p:cNvPicPr>
            <a:picLocks noChangeAspect="1"/>
          </p:cNvPicPr>
          <p:nvPr/>
        </p:nvPicPr>
        <p:blipFill>
          <a:blip r:embed="rId2"/>
          <a:stretch>
            <a:fillRect/>
          </a:stretch>
        </p:blipFill>
        <p:spPr>
          <a:xfrm>
            <a:off x="6627886" y="454685"/>
            <a:ext cx="5033315" cy="2831242"/>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3" name="形状1" title=""/>
          <p:cNvSpPr txBox="1"/>
          <p:nvPr/>
        </p:nvSpPr>
        <p:spPr>
          <a:xfrm>
            <a:off x="147942" y="17030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4" name="组合1" title=""/>
          <p:cNvGrpSpPr/>
          <p:nvPr/>
        </p:nvGrpSpPr>
        <p:grpSpPr>
          <a:xfrm>
            <a:off x="414642" y="283730"/>
            <a:ext cx="2556101" cy="835025"/>
            <a:chExt cx="2556101" cy="835025"/>
          </a:xfrm>
        </p:grpSpPr>
        <p:sp>
          <p:nvSpPr>
            <p:cNvPr id="5" name="形状3"/>
            <p:cNvSpPr txBox="1"/>
            <p:nvPr/>
          </p:nvSpPr>
          <p:spPr>
            <a:xfrm>
              <a:off x="559911" y="0"/>
              <a:ext cx="1672114" cy="760843"/>
            </a:xfrm>
            <a:custGeom>
              <a:gdLst>
                <a:gd name="connsiteX0" fmla="*/ 0 w 1672114"/>
                <a:gd name="connsiteY0" fmla="*/ 760843 h 760843"/>
                <a:gd name="connsiteX1" fmla="*/ 1672114 w 1672114"/>
                <a:gd name="connsiteY1" fmla="*/ 760843 h 760843"/>
                <a:gd name="connsiteX2" fmla="*/ 0 w 1672114"/>
                <a:gd name="connsiteY2" fmla="*/ 760843 h 760843"/>
                <a:gd name="connsiteX0-1" fmla="*/ 0 w 1672114"/>
                <a:gd name="connsiteY0-2" fmla="*/ 0 h 760843"/>
                <a:gd name="connsiteX1-3" fmla="*/ 607 w 1672114"/>
                <a:gd name="connsiteY1-4" fmla="*/ 0 h 760843"/>
                <a:gd name="connsiteX2-5" fmla="*/ 0 w 1672114"/>
                <a:gd name="connsiteY2-6" fmla="*/ 0 h 760843"/>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1672114" h="760843">
                  <a:moveTo>
                    <a:pt x="0" y="760843"/>
                  </a:moveTo>
                  <a:lnTo>
                    <a:pt x="1672114" y="760843"/>
                  </a:lnTo>
                  <a:lnTo>
                    <a:pt x="0" y="760843"/>
                  </a:lnTo>
                  <a:close/>
                </a:path>
                <a:path w="1672114" h="760843">
                  <a:moveTo>
                    <a:pt x="0" y="0"/>
                  </a:moveTo>
                  <a:lnTo>
                    <a:pt x="607"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4"/>
            <p:cNvSpPr txBox="1"/>
            <p:nvPr/>
          </p:nvSpPr>
          <p:spPr>
            <a:xfrm>
              <a:off x="0" y="28785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 name="connsiteX6" fmla="*/ 0 w 524361"/>
                <a:gd name="connsiteY6" fmla="*/ 0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361" h="481867">
                  <a:moveTo>
                    <a:pt x="0" y="0"/>
                  </a:moveTo>
                  <a:lnTo>
                    <a:pt x="346279" y="0"/>
                  </a:lnTo>
                  <a:lnTo>
                    <a:pt x="346279" y="163657"/>
                  </a:lnTo>
                  <a:lnTo>
                    <a:pt x="524361" y="163657"/>
                  </a:lnTo>
                  <a:lnTo>
                    <a:pt x="524361" y="481867"/>
                  </a:lnTo>
                  <a:lnTo>
                    <a:pt x="0" y="481867"/>
                  </a:lnTo>
                  <a:lnTo>
                    <a:pt x="0" y="0"/>
                  </a:lnTo>
                  <a:close/>
                </a:path>
              </a:pathLst>
            </a:custGeom>
            <a:solidFill>
              <a:srgbClr val="008080">
                <a:alpha val="100000"/>
              </a:srgbClr>
            </a:solidFill>
            <a:ln w="14288">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7" name="形状5"/>
            <p:cNvSpPr txBox="1"/>
            <p:nvPr/>
          </p:nvSpPr>
          <p:spPr>
            <a:xfrm>
              <a:off x="361847" y="237129"/>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8" name="形状6"/>
            <p:cNvSpPr txBox="1"/>
            <p:nvPr/>
          </p:nvSpPr>
          <p:spPr>
            <a:xfrm>
              <a:off x="557375" y="273904"/>
              <a:ext cx="1998726"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熔化和凝固</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9" name="形状7"/>
            <p:cNvSpPr txBox="1"/>
            <p:nvPr/>
          </p:nvSpPr>
          <p:spPr>
            <a:xfrm>
              <a:off x="0" y="28658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一</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
        <p:nvSpPr>
          <p:cNvPr id="10" name="文本1" title=""/>
          <p:cNvSpPr txBox="1"/>
          <p:nvPr/>
        </p:nvSpPr>
        <p:spPr>
          <a:xfrm>
            <a:off x="38" y="-480308"/>
            <a:ext cx="12192238" cy="480219"/>
          </a:xfrm>
          <a:prstGeom prst="rect">
            <a:avLst/>
          </a:prstGeom>
          <a:noFill/>
        </p:spPr>
        <p:txBody>
          <a:bodyPr anchor="t"/>
          <a:lstStyle/>
          <a:p>
            <a:pPr marL="0" algn="l"/>
            <a:r>
              <a:rPr lang="zh-CN" altLang="en-US" sz="2000" b="0" i="0">
                <a:solidFill>
                  <a:srgbClr val="000000">
                    <a:alpha val="100000"/>
                  </a:srgbClr>
                </a:solidFill>
                <a:latin typeface="宋体" panose="02010600030101010101" pitchFamily="2" charset="-122"/>
                <a:ea typeface="宋体" panose="02010600030101010101" pitchFamily="2" charset="-122"/>
              </a:rPr>
              <a:t>引入语：为何下雪不冷，化雪冷？</a:t>
            </a:r>
            <a:endParaRPr lang="zh-CN" altLang="en-US" sz="2000" b="0" i="0">
              <a:solidFill>
                <a:srgbClr val="000000">
                  <a:alpha val="100000"/>
                </a:srgbClr>
              </a:solidFill>
              <a:latin typeface="宋体" panose="02010600030101010101" pitchFamily="2" charset="-122"/>
              <a:ea typeface="宋体" panose="02010600030101010101" pitchFamily="2" charset="-122"/>
            </a:endParaRPr>
          </a:p>
        </p:txBody>
      </p:sp>
      <p:pic>
        <p:nvPicPr>
          <p:cNvPr id="11" name="图片2" title=""/>
          <p:cNvPicPr>
            <a:picLocks noChangeAspect="1"/>
          </p:cNvPicPr>
          <p:nvPr/>
        </p:nvPicPr>
        <p:blipFill>
          <a:blip r:embed="rId3"/>
          <a:stretch>
            <a:fillRect/>
          </a:stretch>
        </p:blipFill>
        <p:spPr>
          <a:xfrm>
            <a:off x="6627886" y="3574980"/>
            <a:ext cx="5033315" cy="2831240"/>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pic>
        <p:nvPicPr>
          <p:cNvPr id="12" name="图片3" title=""/>
          <p:cNvPicPr>
            <a:picLocks noChangeAspect="1"/>
          </p:cNvPicPr>
          <p:nvPr/>
        </p:nvPicPr>
        <p:blipFill>
          <a:blip r:embed="rId4"/>
          <a:stretch>
            <a:fillRect/>
          </a:stretch>
        </p:blipFill>
        <p:spPr>
          <a:xfrm>
            <a:off x="152743" y="4887184"/>
            <a:ext cx="1373391" cy="1831181"/>
          </a:xfrm>
          <a:prstGeom prst="rect">
            <a:avLst/>
          </a:prstGeom>
        </p:spPr>
      </p:pic>
      <p:sp>
        <p:nvSpPr>
          <p:cNvPr id="13" name="形状2" title=""/>
          <p:cNvSpPr txBox="1"/>
          <p:nvPr/>
        </p:nvSpPr>
        <p:spPr>
          <a:xfrm>
            <a:off x="202844" y="1573635"/>
            <a:ext cx="6222311" cy="2541375"/>
          </a:xfrm>
          <a:custGeom>
            <a:gdLst>
              <a:gd name="connsiteX0" fmla="*/ 3657710 w 6222311"/>
              <a:gd name="connsiteY0" fmla="*/ 0 h 2541375"/>
              <a:gd name="connsiteX1" fmla="*/ 4018846 w 6222311"/>
              <a:gd name="connsiteY1" fmla="*/ 0 h 2541375"/>
              <a:gd name="connsiteX2" fmla="*/ 4622327 w 6222311"/>
              <a:gd name="connsiteY2" fmla="*/ 277158 h 2541375"/>
              <a:gd name="connsiteX3" fmla="*/ 5480654 w 6222311"/>
              <a:gd name="connsiteY3" fmla="*/ 263728 h 2541375"/>
              <a:gd name="connsiteX4" fmla="*/ 5970055 w 6222311"/>
              <a:gd name="connsiteY4" fmla="*/ 971319 h 2541375"/>
              <a:gd name="connsiteX5" fmla="*/ 6112304 w 6222311"/>
              <a:gd name="connsiteY5" fmla="*/ 1206960 h 2541375"/>
              <a:gd name="connsiteX6" fmla="*/ 6222311 w 6222311"/>
              <a:gd name="connsiteY6" fmla="*/ 1937017 h 2541375"/>
              <a:gd name="connsiteX7" fmla="*/ 4930088 w 6222311"/>
              <a:gd name="connsiteY7" fmla="*/ 2253672 h 2541375"/>
              <a:gd name="connsiteX8" fmla="*/ 4489897 w 6222311"/>
              <a:gd name="connsiteY8" fmla="*/ 2426944 h 2541375"/>
              <a:gd name="connsiteX9" fmla="*/ 3159008 w 6222311"/>
              <a:gd name="connsiteY9" fmla="*/ 2541375 h 2541375"/>
              <a:gd name="connsiteX10" fmla="*/ 2281898 w 6222311"/>
              <a:gd name="connsiteY10" fmla="*/ 2319860 h 2541375"/>
              <a:gd name="connsiteX11" fmla="*/ 1480698 w 6222311"/>
              <a:gd name="connsiteY11" fmla="*/ 2349573 h 2541375"/>
              <a:gd name="connsiteX12" fmla="*/ 885992 w 6222311"/>
              <a:gd name="connsiteY12" fmla="*/ 2037370 h 2541375"/>
              <a:gd name="connsiteX13" fmla="*/ 376463 w 6222311"/>
              <a:gd name="connsiteY13" fmla="*/ 2037895 h 2541375"/>
              <a:gd name="connsiteX14" fmla="*/ 0 w 6222311"/>
              <a:gd name="connsiteY14" fmla="*/ 1377746 h 2541375"/>
              <a:gd name="connsiteX15" fmla="*/ 286951 w 6222311"/>
              <a:gd name="connsiteY15" fmla="*/ 1077307 h 2541375"/>
              <a:gd name="connsiteX16" fmla="*/ 252256 w 6222311"/>
              <a:gd name="connsiteY16" fmla="*/ 651603 h 2541375"/>
              <a:gd name="connsiteX17" fmla="*/ 1204073 w 6222311"/>
              <a:gd name="connsiteY17" fmla="*/ 431554 h 2541375"/>
              <a:gd name="connsiteX18" fmla="*/ 1588223 w 6222311"/>
              <a:gd name="connsiteY18" fmla="*/ 235733 h 2541375"/>
              <a:gd name="connsiteX19" fmla="*/ 2635058 w 6222311"/>
              <a:gd name="connsiteY19" fmla="*/ 71926 h 2541375"/>
              <a:gd name="connsiteX20" fmla="*/ 3158146 w 6222311"/>
              <a:gd name="connsiteY20" fmla="*/ 55571 h 2541375"/>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22311" h="2541375">
                <a:moveTo>
                  <a:pt x="3657710" y="0"/>
                </a:moveTo>
                <a:cubicBezTo>
                  <a:pt x="4018846" y="0"/>
                  <a:pt x="4340990" y="122068"/>
                  <a:pt x="4506704" y="301803"/>
                </a:cubicBezTo>
                <a:cubicBezTo>
                  <a:pt x="4622327" y="277158"/>
                  <a:pt x="4746988" y="263728"/>
                  <a:pt x="4876946" y="263728"/>
                </a:cubicBezTo>
                <a:cubicBezTo>
                  <a:pt x="5480654" y="263728"/>
                  <a:pt x="5970055" y="553548"/>
                  <a:pt x="5970055" y="911059"/>
                </a:cubicBezTo>
                <a:cubicBezTo>
                  <a:pt x="5970055" y="971319"/>
                  <a:pt x="5956151" y="1029656"/>
                  <a:pt x="5930139" y="1085007"/>
                </a:cubicBezTo>
                <a:cubicBezTo>
                  <a:pt x="6112304" y="1206960"/>
                  <a:pt x="6222311" y="1364443"/>
                  <a:pt x="6222311" y="1534415"/>
                </a:cubicBezTo>
                <a:cubicBezTo>
                  <a:pt x="6222311" y="1937017"/>
                  <a:pt x="5676440" y="2253672"/>
                  <a:pt x="5003074" y="2253672"/>
                </a:cubicBezTo>
                <a:cubicBezTo>
                  <a:pt x="4930088" y="2253672"/>
                  <a:pt x="4858599" y="2249952"/>
                  <a:pt x="4789141" y="2242805"/>
                </a:cubicBezTo>
                <a:cubicBezTo>
                  <a:pt x="4489897" y="2426944"/>
                  <a:pt x="4072626" y="2541375"/>
                  <a:pt x="3615667" y="2541375"/>
                </a:cubicBezTo>
                <a:cubicBezTo>
                  <a:pt x="3159008" y="2541375"/>
                  <a:pt x="2748472" y="2437107"/>
                  <a:pt x="2447350" y="2267470"/>
                </a:cubicBezTo>
                <a:cubicBezTo>
                  <a:pt x="2281898" y="2319860"/>
                  <a:pt x="2092783" y="2349573"/>
                  <a:pt x="1891919" y="2349573"/>
                </a:cubicBezTo>
                <a:cubicBezTo>
                  <a:pt x="1480698" y="2349573"/>
                  <a:pt x="1118724" y="2225038"/>
                  <a:pt x="908213" y="2036339"/>
                </a:cubicBezTo>
                <a:cubicBezTo>
                  <a:pt x="885992" y="2037370"/>
                  <a:pt x="863527" y="2037895"/>
                  <a:pt x="840853" y="2037895"/>
                </a:cubicBezTo>
                <a:cubicBezTo>
                  <a:pt x="376463" y="2037895"/>
                  <a:pt x="0" y="1817846"/>
                  <a:pt x="0" y="1534415"/>
                </a:cubicBezTo>
                <a:cubicBezTo>
                  <a:pt x="0" y="1377746"/>
                  <a:pt x="137266" y="1235445"/>
                  <a:pt x="348270" y="1147285"/>
                </a:cubicBezTo>
                <a:cubicBezTo>
                  <a:pt x="286951" y="1077307"/>
                  <a:pt x="252256" y="997104"/>
                  <a:pt x="252256" y="911059"/>
                </a:cubicBezTo>
                <a:cubicBezTo>
                  <a:pt x="252256" y="651603"/>
                  <a:pt x="628718" y="431554"/>
                  <a:pt x="1093109" y="431554"/>
                </a:cubicBezTo>
                <a:cubicBezTo>
                  <a:pt x="1204073" y="431554"/>
                  <a:pt x="1310016" y="444118"/>
                  <a:pt x="1407004" y="466781"/>
                </a:cubicBezTo>
                <a:cubicBezTo>
                  <a:pt x="1588223" y="235733"/>
                  <a:pt x="1986608" y="71926"/>
                  <a:pt x="2438473" y="71926"/>
                </a:cubicBezTo>
                <a:cubicBezTo>
                  <a:pt x="2635058" y="71926"/>
                  <a:pt x="2819034" y="99103"/>
                  <a:pt x="2980455" y="146931"/>
                </a:cubicBezTo>
                <a:cubicBezTo>
                  <a:pt x="3158146" y="55571"/>
                  <a:pt x="3394518" y="0"/>
                  <a:pt x="3657710" y="0"/>
                </a:cubicBezTo>
                <a:close/>
              </a:path>
            </a:pathLst>
          </a:custGeom>
          <a:solidFill>
            <a:srgbClr val="B6BC12">
              <a:alpha val="100000"/>
            </a:srgbClr>
          </a:solidFill>
          <a:ln w="9525">
            <a:solidFill>
              <a:srgbClr val="FFFFFF">
                <a:alpha val="0"/>
              </a:srgbClr>
            </a:solidFill>
          </a:ln>
        </p:spPr>
        <p:txBody>
          <a:bodyPr anchor="ctr"/>
          <a:lstStyle/>
          <a:p>
            <a:pPr marL="0" algn="ctr"/>
          </a:p>
        </p:txBody>
      </p:sp>
      <p:sp>
        <p:nvSpPr>
          <p:cNvPr id="14" name="文本2" title=""/>
          <p:cNvSpPr txBox="1"/>
          <p:nvPr/>
        </p:nvSpPr>
        <p:spPr>
          <a:xfrm>
            <a:off x="618249" y="2754259"/>
            <a:ext cx="5853827" cy="626300"/>
          </a:xfrm>
          <a:prstGeom prst="rect">
            <a:avLst/>
          </a:prstGeom>
          <a:noFill/>
        </p:spPr>
        <p:txBody>
          <a:bodyPr anchor="t"/>
          <a:lstStyle/>
          <a:p>
            <a:pPr marL="0" algn="l"/>
            <a:r>
              <a:rPr lang="zh-CN" altLang="en-US" sz="2600" b="0" i="0">
                <a:solidFill>
                  <a:srgbClr val="FFFFFF">
                    <a:alpha val="100000"/>
                  </a:srgbClr>
                </a:solidFill>
                <a:latin typeface="微软雅黑" panose="020b0503020204020204" charset="-122"/>
                <a:ea typeface="微软雅黑" panose="020b0503020204020204" charset="-122"/>
              </a:rPr>
              <a:t>2. 不同物质熔化和凝固的规律一样吗？</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5" name="文本3" title=""/>
          <p:cNvSpPr txBox="1"/>
          <p:nvPr/>
        </p:nvSpPr>
        <p:spPr>
          <a:xfrm>
            <a:off x="618258" y="2127704"/>
            <a:ext cx="5331381" cy="626300"/>
          </a:xfrm>
          <a:prstGeom prst="rect">
            <a:avLst/>
          </a:prstGeom>
          <a:noFill/>
        </p:spPr>
        <p:txBody>
          <a:bodyPr anchor="t"/>
          <a:lstStyle/>
          <a:p>
            <a:pPr marL="0" algn="l"/>
            <a:r>
              <a:rPr lang="zh-CN" altLang="en-US" sz="2600" b="0" i="0">
                <a:solidFill>
                  <a:srgbClr val="FFFFFF">
                    <a:alpha val="100000"/>
                  </a:srgbClr>
                </a:solidFill>
                <a:latin typeface="微软雅黑" panose="020b0503020204020204" charset="-122"/>
                <a:ea typeface="微软雅黑" panose="020b0503020204020204" charset="-122"/>
              </a:rPr>
              <a:t>1. 物质熔化和凝固需要什么条件？</a:t>
            </a:r>
            <a:endParaRPr lang="zh-CN" altLang="en-US" sz="2600" b="0" i="0">
              <a:solidFill>
                <a:srgbClr val="FFFFFF">
                  <a:alpha val="100000"/>
                </a:srgbClr>
              </a:solidFill>
              <a:latin typeface="微软雅黑" panose="020b0503020204020204" charset="-122"/>
              <a:ea typeface="微软雅黑" panose="020b0503020204020204" charset="-122"/>
            </a:endParaRPr>
          </a:p>
        </p:txBody>
      </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300"/>
                                        <p:tgtEl>
                                          <p:spTgt spid="11"/>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300"/>
                                        <p:tgtEl>
                                          <p:spTgt spid="12"/>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300"/>
                                        <p:tgtEl>
                                          <p:spTgt spid="13"/>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300"/>
                                        <p:tgtEl>
                                          <p:spTgt spid="15"/>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12" grpId="0" animBg="1"/>
      <p:bldP spid="13" grpId="0" animBg="1"/>
      <p:bldP spid="15" grpId="0" animBg="1"/>
      <p:bldP spid="14" grpId="0" animBg="1"/>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4"/>
          <a:stretch>
            <a:fillRect/>
          </a:stretch>
        </a:blipFill>
        <a:effectLst/>
      </p:bgPr>
    </p:bg>
    <p:spTree>
      <p:nvGrpSpPr>
        <p:cNvPr id="1" name=""/>
        <p:cNvGrpSpPr/>
        <p:nvPr/>
      </p:nvGrpSpPr>
      <p:grpSpPr>
        <a:xfrm>
          <a:off x="0" y="0"/>
          <a:ext cx="0" cy="0"/>
        </a:xfrm>
      </p:grpSpPr>
      <p:sp>
        <p:nvSpPr>
          <p:cNvPr id="2" name="形状1" title=""/>
          <p:cNvSpPr txBox="1"/>
          <p:nvPr/>
        </p:nvSpPr>
        <p:spPr>
          <a:xfrm>
            <a:off x="152400" y="17145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3" name="组合1" title=""/>
          <p:cNvGrpSpPr/>
          <p:nvPr/>
        </p:nvGrpSpPr>
        <p:grpSpPr>
          <a:xfrm>
            <a:off x="416719" y="284966"/>
            <a:ext cx="5943190" cy="835015"/>
            <a:chExt cx="5943190" cy="835015"/>
          </a:xfrm>
        </p:grpSpPr>
        <p:sp>
          <p:nvSpPr>
            <p:cNvPr id="4" name="形状3"/>
            <p:cNvSpPr txBox="1"/>
            <p:nvPr/>
          </p:nvSpPr>
          <p:spPr>
            <a:xfrm>
              <a:off x="559908" y="0"/>
              <a:ext cx="5275421" cy="760847"/>
            </a:xfrm>
            <a:custGeom>
              <a:gdLst>
                <a:gd name="connsiteX0" fmla="*/ 0 w 5275421"/>
                <a:gd name="connsiteY0" fmla="*/ 760847 h 760847"/>
                <a:gd name="connsiteX1" fmla="*/ 5275421 w 5275421"/>
                <a:gd name="connsiteY1" fmla="*/ 760847 h 760847"/>
                <a:gd name="connsiteX2" fmla="*/ 0 w 5275421"/>
                <a:gd name="connsiteY2" fmla="*/ 760847 h 760847"/>
                <a:gd name="connsiteX0-1" fmla="*/ 0 w 5275421"/>
                <a:gd name="connsiteY0-2" fmla="*/ 0 h 760847"/>
                <a:gd name="connsiteX1-3" fmla="*/ 1914 w 5275421"/>
                <a:gd name="connsiteY1-4" fmla="*/ 0 h 760847"/>
                <a:gd name="connsiteX2-5" fmla="*/ 0 w 5275421"/>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5275421" h="760847">
                  <a:moveTo>
                    <a:pt x="0" y="760847"/>
                  </a:moveTo>
                  <a:lnTo>
                    <a:pt x="5275421" y="760847"/>
                  </a:lnTo>
                  <a:lnTo>
                    <a:pt x="0" y="760847"/>
                  </a:lnTo>
                  <a:close/>
                </a:path>
                <a:path w="5275421" h="760847">
                  <a:moveTo>
                    <a:pt x="0" y="0"/>
                  </a:moveTo>
                  <a:lnTo>
                    <a:pt x="1914"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5" name="形状4"/>
            <p:cNvSpPr txBox="1"/>
            <p:nvPr/>
          </p:nvSpPr>
          <p:spPr>
            <a:xfrm>
              <a:off x="0" y="28784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361" h="481867">
                  <a:moveTo>
                    <a:pt x="0" y="0"/>
                  </a:moveTo>
                  <a:lnTo>
                    <a:pt x="346279" y="0"/>
                  </a:lnTo>
                  <a:lnTo>
                    <a:pt x="346279" y="163657"/>
                  </a:lnTo>
                  <a:lnTo>
                    <a:pt x="524361" y="163657"/>
                  </a:lnTo>
                  <a:lnTo>
                    <a:pt x="524361" y="481867"/>
                  </a:lnTo>
                  <a:lnTo>
                    <a:pt x="0" y="481867"/>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5"/>
            <p:cNvSpPr txBox="1"/>
            <p:nvPr/>
          </p:nvSpPr>
          <p:spPr>
            <a:xfrm>
              <a:off x="361847" y="237120"/>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7" name="形状6"/>
            <p:cNvSpPr txBox="1"/>
            <p:nvPr/>
          </p:nvSpPr>
          <p:spPr>
            <a:xfrm>
              <a:off x="557374" y="273901"/>
              <a:ext cx="5385816"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探究固体熔化时温度的变化规律</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8" name="形状7"/>
            <p:cNvSpPr txBox="1"/>
            <p:nvPr/>
          </p:nvSpPr>
          <p:spPr>
            <a:xfrm>
              <a:off x="0" y="28657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二</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
        <p:nvSpPr>
          <p:cNvPr id="9" name="文本1" title=""/>
          <p:cNvSpPr txBox="1"/>
          <p:nvPr/>
        </p:nvSpPr>
        <p:spPr>
          <a:xfrm>
            <a:off x="409613" y="1124626"/>
            <a:ext cx="2713796" cy="626300"/>
          </a:xfrm>
          <a:prstGeom prst="rect">
            <a:avLst/>
          </a:prstGeom>
          <a:noFill/>
        </p:spPr>
        <p:txBody>
          <a:bodyPr anchor="ctr"/>
          <a:lstStyle/>
          <a:p>
            <a:pPr marL="0" algn="l"/>
            <a:r>
              <a:rPr lang="zh-CN" altLang="en-US" sz="2600" b="0" i="0">
                <a:solidFill>
                  <a:srgbClr val="FFFFFF">
                    <a:alpha val="100000"/>
                  </a:srgbClr>
                </a:solidFill>
                <a:latin typeface="微软雅黑" panose="020b0503020204020204" charset="-122"/>
                <a:ea typeface="微软雅黑" panose="020b0503020204020204" charset="-122"/>
              </a:rPr>
              <a:t>一、 实验目的：</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0" name="文本2" title=""/>
          <p:cNvSpPr txBox="1"/>
          <p:nvPr/>
        </p:nvSpPr>
        <p:spPr>
          <a:xfrm>
            <a:off x="2670086" y="1124712"/>
            <a:ext cx="8514521" cy="626300"/>
          </a:xfrm>
          <a:prstGeom prst="rect">
            <a:avLst/>
          </a:prstGeom>
          <a:noFill/>
        </p:spPr>
        <p:txBody>
          <a:bodyPr anchor="ctr"/>
          <a:lstStyle/>
          <a:p>
            <a:pPr marL="0" algn="l"/>
            <a:r>
              <a:rPr lang="zh-CN" altLang="en-US" sz="2600" b="0" i="0">
                <a:solidFill>
                  <a:srgbClr val="FFFFFF">
                    <a:alpha val="100000"/>
                  </a:srgbClr>
                </a:solidFill>
                <a:latin typeface="微软雅黑" panose="020b0503020204020204" charset="-122"/>
                <a:ea typeface="微软雅黑" panose="020b0503020204020204" charset="-122"/>
              </a:rPr>
              <a:t>不同物质的</a:t>
            </a:r>
            <a:r>
              <a:rPr lang="zh-CN" altLang="en-US" sz="2600" b="0" i="0">
                <a:solidFill>
                  <a:srgbClr val="FF0000">
                    <a:alpha val="100000"/>
                  </a:srgbClr>
                </a:solidFill>
                <a:latin typeface="微软雅黑" panose="020b0503020204020204" charset="-122"/>
                <a:ea typeface="微软雅黑" panose="020b0503020204020204" charset="-122"/>
              </a:rPr>
              <a:t>熔化</a:t>
            </a:r>
            <a:r>
              <a:rPr lang="zh-CN" altLang="en-US" sz="2600" b="0" i="0">
                <a:solidFill>
                  <a:srgbClr val="FFFFFF">
                    <a:alpha val="100000"/>
                  </a:srgbClr>
                </a:solidFill>
                <a:latin typeface="微软雅黑" panose="020b0503020204020204" charset="-122"/>
                <a:ea typeface="微软雅黑" panose="020b0503020204020204" charset="-122"/>
              </a:rPr>
              <a:t>与</a:t>
            </a:r>
            <a:r>
              <a:rPr lang="zh-CN" altLang="en-US" sz="2600" b="0" i="0">
                <a:solidFill>
                  <a:srgbClr val="FF0000">
                    <a:alpha val="100000"/>
                  </a:srgbClr>
                </a:solidFill>
                <a:latin typeface="微软雅黑" panose="020b0503020204020204" charset="-122"/>
                <a:ea typeface="微软雅黑" panose="020b0503020204020204" charset="-122"/>
              </a:rPr>
              <a:t>凝固</a:t>
            </a:r>
            <a:r>
              <a:rPr lang="zh-CN" altLang="en-US" sz="2600" b="0" i="0">
                <a:solidFill>
                  <a:srgbClr val="FFFFFF">
                    <a:alpha val="100000"/>
                  </a:srgbClr>
                </a:solidFill>
                <a:latin typeface="微软雅黑" panose="020b0503020204020204" charset="-122"/>
                <a:ea typeface="微软雅黑" panose="020b0503020204020204" charset="-122"/>
              </a:rPr>
              <a:t>的规律是一样的吗？</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1" name="文本3" title=""/>
          <p:cNvSpPr txBox="1"/>
          <p:nvPr/>
        </p:nvSpPr>
        <p:spPr>
          <a:xfrm>
            <a:off x="409604" y="1750866"/>
            <a:ext cx="2713796" cy="626300"/>
          </a:xfrm>
          <a:prstGeom prst="rect">
            <a:avLst/>
          </a:prstGeom>
          <a:noFill/>
        </p:spPr>
        <p:txBody>
          <a:bodyPr anchor="ctr"/>
          <a:lstStyle/>
          <a:p>
            <a:pPr marL="0" algn="l"/>
            <a:r>
              <a:rPr lang="zh-CN" altLang="en-US" sz="2600" b="0" i="0">
                <a:solidFill>
                  <a:srgbClr val="FFFFFF">
                    <a:alpha val="100000"/>
                  </a:srgbClr>
                </a:solidFill>
                <a:latin typeface="微软雅黑" panose="020b0503020204020204" charset="-122"/>
                <a:ea typeface="微软雅黑" panose="020b0503020204020204" charset="-122"/>
              </a:rPr>
              <a:t>二、 实验器材：</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2" name="文本4" title=""/>
          <p:cNvSpPr txBox="1"/>
          <p:nvPr/>
        </p:nvSpPr>
        <p:spPr>
          <a:xfrm>
            <a:off x="2739914" y="1751266"/>
            <a:ext cx="9238421" cy="1062101"/>
          </a:xfrm>
          <a:prstGeom prst="rect">
            <a:avLst/>
          </a:prstGeom>
          <a:noFill/>
        </p:spPr>
        <p:txBody>
          <a:bodyPr anchor="ctr"/>
          <a:lstStyle/>
          <a:p>
            <a:pPr marL="0" algn="l"/>
            <a:r>
              <a:rPr lang="zh-CN" altLang="en-US" sz="2600" b="0" i="0">
                <a:solidFill>
                  <a:srgbClr val="FFFFFF">
                    <a:alpha val="100000"/>
                  </a:srgbClr>
                </a:solidFill>
                <a:latin typeface="微软雅黑" panose="020b0503020204020204" charset="-122"/>
                <a:ea typeface="微软雅黑" panose="020b0503020204020204" charset="-122"/>
              </a:rPr>
              <a:t>铁架台、酒精灯、石棉网、烧杯、试管、温度计、搅拌器、海波（石蜡）、水、火柴。</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13" name="文本5" title=""/>
          <p:cNvSpPr txBox="1"/>
          <p:nvPr/>
        </p:nvSpPr>
        <p:spPr>
          <a:xfrm>
            <a:off x="417109" y="2813323"/>
            <a:ext cx="3380546" cy="626300"/>
          </a:xfrm>
          <a:prstGeom prst="rect">
            <a:avLst/>
          </a:prstGeom>
          <a:noFill/>
        </p:spPr>
        <p:txBody>
          <a:bodyPr anchor="ctr"/>
          <a:lstStyle/>
          <a:p>
            <a:pPr marL="0" algn="l"/>
            <a:r>
              <a:rPr lang="zh-CN" altLang="en-US" sz="2600" b="0" i="0">
                <a:solidFill>
                  <a:srgbClr val="FFFFFF">
                    <a:alpha val="100000"/>
                  </a:srgbClr>
                </a:solidFill>
                <a:latin typeface="微软雅黑" panose="020b0503020204020204" charset="-122"/>
                <a:ea typeface="微软雅黑" panose="020b0503020204020204" charset="-122"/>
              </a:rPr>
              <a:t>三、 实验操作要求：</a:t>
            </a:r>
            <a:endParaRPr lang="zh-CN" altLang="en-US" sz="2600" b="0" i="0">
              <a:solidFill>
                <a:srgbClr val="FFFFFF">
                  <a:alpha val="100000"/>
                </a:srgbClr>
              </a:solidFill>
              <a:latin typeface="微软雅黑" panose="020b0503020204020204" charset="-122"/>
              <a:ea typeface="微软雅黑" panose="020b0503020204020204" charset="-122"/>
            </a:endParaRPr>
          </a:p>
        </p:txBody>
      </p:sp>
      <p:grpSp>
        <p:nvGrpSpPr>
          <p:cNvPr id="14" name="组合2" title=""/>
          <p:cNvGrpSpPr/>
          <p:nvPr/>
        </p:nvGrpSpPr>
        <p:grpSpPr>
          <a:xfrm>
            <a:off x="9218228" y="2537555"/>
            <a:ext cx="2552198" cy="3531835"/>
            <a:chExt cx="2552198" cy="3531835"/>
          </a:xfrm>
        </p:grpSpPr>
        <p:pic>
          <p:nvPicPr>
            <p:cNvPr id="15" name="图片1"/>
            <p:cNvPicPr>
              <a:picLocks noChangeAspect="1"/>
            </p:cNvPicPr>
            <p:nvPr/>
          </p:nvPicPr>
          <p:blipFill>
            <a:blip r:embed="rId2"/>
            <a:stretch>
              <a:fillRect/>
            </a:stretch>
          </p:blipFill>
          <p:spPr>
            <a:xfrm>
              <a:off x="0" y="0"/>
              <a:ext cx="2552198" cy="3531835"/>
            </a:xfrm>
            <a:prstGeom prst="roundRect">
              <a:avLst/>
            </a:prstGeom>
            <a:ln w="95250">
              <a:solidFill>
                <a:srgbClr val="FFFFFF">
                  <a:alpha val="100000"/>
                </a:srgbClr>
              </a:solidFill>
            </a:ln>
            <a:scene3d>
              <a:camera prst="orthographicFront"/>
              <a:lightRig rig="contrasting" dir="t">
                <a:rot lat="0" lon="0" rev="3000000"/>
              </a:lightRig>
            </a:scene3d>
            <a:sp3d contourW="7620">
              <a:bevelT w="95250" h="31750"/>
              <a:contourClr>
                <a:srgbClr val="333333"/>
              </a:contourClr>
            </a:sp3d>
          </p:spPr>
        </p:pic>
        <p:sp>
          <p:nvSpPr>
            <p:cNvPr id="16" name="形状8"/>
            <p:cNvSpPr txBox="1"/>
            <p:nvPr/>
          </p:nvSpPr>
          <p:spPr>
            <a:xfrm>
              <a:off x="1618430" y="1668348"/>
              <a:ext cx="846446" cy="483684"/>
            </a:xfrm>
            <a:prstGeom prst="rect">
              <a:avLst/>
            </a:prstGeom>
            <a:solidFill>
              <a:srgbClr val="FFFFFF">
                <a:alpha val="100000"/>
              </a:srgbClr>
            </a:solidFill>
            <a:ln w="9525">
              <a:solidFill>
                <a:srgbClr val="FFFFFF">
                  <a:alpha val="0"/>
                </a:srgbClr>
              </a:solidFill>
            </a:ln>
          </p:spPr>
          <p:txBody>
            <a:bodyPr anchor="ctr"/>
            <a:lstStyle/>
            <a:p>
              <a:pPr marL="0" algn="ctr"/>
              <a:r>
                <a:rPr lang="zh-CN" altLang="en-US" sz="2500" b="1" i="0">
                  <a:solidFill>
                    <a:srgbClr val="000000">
                      <a:alpha val="100000"/>
                    </a:srgbClr>
                  </a:solidFill>
                  <a:latin typeface="宋体" panose="02010600030101010101" pitchFamily="2" charset="-122"/>
                  <a:ea typeface="宋体" panose="02010600030101010101" pitchFamily="2" charset="-122"/>
                </a:rPr>
                <a:t>海波</a:t>
              </a:r>
              <a:endParaRPr lang="zh-CN" altLang="en-US" sz="2500" b="1" i="0">
                <a:solidFill>
                  <a:srgbClr val="000000">
                    <a:alpha val="100000"/>
                  </a:srgbClr>
                </a:solidFill>
                <a:latin typeface="宋体" panose="02010600030101010101" pitchFamily="2" charset="-122"/>
                <a:ea typeface="宋体" panose="02010600030101010101" pitchFamily="2" charset="-122"/>
              </a:endParaRPr>
            </a:p>
          </p:txBody>
        </p:sp>
      </p:grpSp>
      <p:sp>
        <p:nvSpPr>
          <p:cNvPr id="17" name="文本6" title=""/>
          <p:cNvSpPr txBox="1"/>
          <p:nvPr/>
        </p:nvSpPr>
        <p:spPr>
          <a:xfrm>
            <a:off x="7684208" y="6858038"/>
            <a:ext cx="4508500" cy="525748"/>
          </a:xfrm>
          <a:prstGeom prst="rect">
            <a:avLst/>
          </a:prstGeom>
          <a:noFill/>
        </p:spPr>
        <p:txBody>
          <a:bodyPr anchor="t"/>
          <a:lstStyle/>
          <a:p>
            <a:pPr marL="0" algn="l"/>
            <a:r>
              <a:rPr lang="zh-CN" altLang="en-US" sz="2000" b="0" i="0">
                <a:solidFill>
                  <a:srgbClr val="000000">
                    <a:alpha val="100000"/>
                  </a:srgbClr>
                </a:solidFill>
                <a:latin typeface="微软雅黑" panose="020b0503020204020204" charset="-122"/>
                <a:ea typeface="微软雅黑" panose="020b0503020204020204" charset="-122"/>
              </a:rPr>
              <a:t>注意：</a:t>
            </a:r>
            <a:r>
              <a:rPr lang="zh-CN" altLang="en-US" sz="2000" b="0" i="0">
                <a:solidFill>
                  <a:srgbClr val="FF0000">
                    <a:alpha val="100000"/>
                  </a:srgbClr>
                </a:solidFill>
                <a:latin typeface="微软雅黑" panose="020b0503020204020204" charset="-122"/>
                <a:ea typeface="微软雅黑" panose="020b0503020204020204" charset="-122"/>
              </a:rPr>
              <a:t>自下而上</a:t>
            </a:r>
            <a:r>
              <a:rPr lang="zh-CN" altLang="en-US" sz="2000" b="0" i="0">
                <a:solidFill>
                  <a:srgbClr val="000000">
                    <a:alpha val="100000"/>
                  </a:srgbClr>
                </a:solidFill>
                <a:latin typeface="微软雅黑" panose="020b0503020204020204" charset="-122"/>
                <a:ea typeface="微软雅黑" panose="020b0503020204020204" charset="-122"/>
              </a:rPr>
              <a:t>的顺序安装各实验器材</a:t>
            </a:r>
            <a:endParaRPr lang="zh-CN" altLang="en-US" sz="2000" b="0" i="0">
              <a:solidFill>
                <a:srgbClr val="000000">
                  <a:alpha val="100000"/>
                </a:srgbClr>
              </a:solidFill>
              <a:latin typeface="微软雅黑" panose="020b0503020204020204" charset="-122"/>
              <a:ea typeface="微软雅黑" panose="020b0503020204020204" charset="-122"/>
            </a:endParaRPr>
          </a:p>
        </p:txBody>
      </p:sp>
      <p:sp>
        <p:nvSpPr>
          <p:cNvPr id="18" name="文本7" title=""/>
          <p:cNvSpPr txBox="1"/>
          <p:nvPr/>
        </p:nvSpPr>
        <p:spPr>
          <a:xfrm>
            <a:off x="1026052" y="3439630"/>
            <a:ext cx="2606612" cy="572658"/>
          </a:xfrm>
          <a:prstGeom prst="rect">
            <a:avLst/>
          </a:prstGeom>
          <a:noFill/>
        </p:spPr>
        <p:txBody>
          <a:bodyPr anchor="ctr"/>
          <a:lstStyle/>
          <a:p>
            <a:pPr marL="0" algn="l">
              <a:lnSpc>
                <a:spcPts val="3000"/>
              </a:lnSpc>
            </a:pPr>
            <a:r>
              <a:rPr lang="zh-CN" altLang="en-US" sz="2400" b="0" i="0">
                <a:solidFill>
                  <a:srgbClr val="FFFFFF">
                    <a:alpha val="100000"/>
                  </a:srgbClr>
                </a:solidFill>
                <a:latin typeface="微软雅黑" panose="020b0503020204020204" charset="-122"/>
                <a:ea typeface="微软雅黑" panose="020b0503020204020204" charset="-122"/>
              </a:rPr>
              <a:t>1. 设计实验表格</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19" name="文本8" title=""/>
          <p:cNvSpPr txBox="1"/>
          <p:nvPr/>
        </p:nvSpPr>
        <p:spPr>
          <a:xfrm>
            <a:off x="1026052" y="5720277"/>
            <a:ext cx="8096583" cy="954817"/>
          </a:xfrm>
          <a:prstGeom prst="rect">
            <a:avLst/>
          </a:prstGeom>
          <a:noFill/>
        </p:spPr>
        <p:txBody>
          <a:bodyPr anchor="ctr"/>
          <a:lstStyle/>
          <a:p>
            <a:pPr marL="0" algn="l">
              <a:lnSpc>
                <a:spcPts val="3000"/>
              </a:lnSpc>
            </a:pPr>
            <a:r>
              <a:rPr lang="zh-CN" altLang="en-US" sz="2400" b="0" i="0">
                <a:solidFill>
                  <a:srgbClr val="FFFFFF">
                    <a:alpha val="100000"/>
                  </a:srgbClr>
                </a:solidFill>
                <a:latin typeface="微软雅黑" panose="020b0503020204020204" charset="-122"/>
                <a:ea typeface="微软雅黑" panose="020b0503020204020204" charset="-122"/>
                <a:hlinkClick r:id="rId3" action="ppaction://hlinksldjump"/>
              </a:rPr>
              <a:t>2. 进行实验：</a:t>
            </a:r>
            <a:r>
              <a:rPr lang="zh-CN" altLang="en-US" sz="2400" b="0" i="0">
                <a:solidFill>
                  <a:srgbClr val="FFFFFF">
                    <a:alpha val="100000"/>
                  </a:srgbClr>
                </a:solidFill>
                <a:latin typeface="微软雅黑" panose="020b0503020204020204" charset="-122"/>
                <a:ea typeface="微软雅黑" panose="020b0503020204020204" charset="-122"/>
              </a:rPr>
              <a:t>分别对海波和石蜡加热，从40℃开始1分钟观察它们的状态并记录相应的温度，直到全部熔化后为止。</a:t>
            </a:r>
            <a:endParaRPr lang="zh-CN" altLang="en-US" sz="2400" b="0" i="0">
              <a:solidFill>
                <a:srgbClr val="FFFFFF">
                  <a:alpha val="100000"/>
                </a:srgbClr>
              </a:solidFill>
              <a:latin typeface="微软雅黑" panose="020b0503020204020204" charset="-122"/>
              <a:ea typeface="微软雅黑" panose="020b0503020204020204" charset="-122"/>
            </a:endParaRPr>
          </a:p>
        </p:txBody>
      </p:sp>
      <p:graphicFrame>
        <p:nvGraphicFramePr>
          <p:cNvPr id="20" name="表格1" title=""/>
          <p:cNvGraphicFramePr>
            <a:graphicFrameLocks noGrp="1"/>
          </p:cNvGraphicFramePr>
          <p:nvPr/>
        </p:nvGraphicFramePr>
        <p:xfrm>
          <a:off x="416928" y="4078881"/>
          <a:ext cx="8131183" cy="1641825"/>
        </p:xfrm>
        <a:graphic>
          <a:graphicData uri="http://schemas.openxmlformats.org/drawingml/2006/table">
            <a:tbl>
              <a:tblPr firstRow="1" bandRow="1">
                <a:tableStyleId>{5C22544A-7EE6-4342-B048-85BDC9FD1C3A}</a:tableStyleId>
              </a:tblPr>
              <a:tblGrid>
                <a:gridCol w="1870653"/>
                <a:gridCol w="626053"/>
                <a:gridCol w="626053"/>
                <a:gridCol w="626053"/>
                <a:gridCol w="626053"/>
                <a:gridCol w="626053"/>
                <a:gridCol w="626053"/>
                <a:gridCol w="626053"/>
                <a:gridCol w="626053"/>
                <a:gridCol w="626053"/>
                <a:gridCol w="626053"/>
              </a:tblGrid>
              <a:tr h="547275">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时间/min</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1</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2</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3</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4</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5</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6</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7</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8</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9</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10</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r>
              <a:tr h="547275">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海波温度/℃</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r>
              <a:tr h="547275">
                <a:tc>
                  <a:txBody>
                    <a:bodyPr vert="horz" wrap="square"/>
                    <a:lstStyle/>
                    <a:p>
                      <a:pPr marL="0" algn="ctr"/>
                      <a:r>
                        <a:rPr lang="zh-CN" altLang="en-US" sz="2200" b="1" i="0">
                          <a:solidFill>
                            <a:srgbClr val="FFFFFF">
                              <a:alpha val="100000"/>
                            </a:srgbClr>
                          </a:solidFill>
                          <a:latin typeface="宋体" panose="02010600030101010101" pitchFamily="2" charset="-122"/>
                          <a:ea typeface="宋体" panose="02010600030101010101" pitchFamily="2" charset="-122"/>
                        </a:rPr>
                        <a:t>石蜡温度/℃</a:t>
                      </a:r>
                      <a:endParaRPr lang="zh-CN" altLang="en-US" sz="2200" b="1" i="0">
                        <a:solidFill>
                          <a:srgbClr val="FFFFFF">
                            <a:alpha val="100000"/>
                          </a:srgbClr>
                        </a:solidFill>
                        <a:latin typeface="宋体" panose="02010600030101010101" pitchFamily="2" charset="-122"/>
                        <a:ea typeface="宋体" panose="02010600030101010101" pitchFamily="2"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l"/>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r>
            </a:tbl>
          </a:graphicData>
        </a:graphic>
      </p:graphicFrame>
      <p:sp>
        <p:nvSpPr>
          <p:cNvPr id="21" name="形状2" title=""/>
          <p:cNvSpPr txBox="1"/>
          <p:nvPr/>
        </p:nvSpPr>
        <p:spPr>
          <a:xfrm>
            <a:off x="10038026" y="2743010"/>
            <a:ext cx="416681" cy="3123952"/>
          </a:xfrm>
          <a:custGeom>
            <a:gdLst>
              <a:gd name="connsiteX0" fmla="*/ 69447 w 416681"/>
              <a:gd name="connsiteY0" fmla="*/ 0 h 3123952"/>
              <a:gd name="connsiteX1" fmla="*/ 347234 w 416681"/>
              <a:gd name="connsiteY1" fmla="*/ 0 h 3123952"/>
              <a:gd name="connsiteX2" fmla="*/ 385588 w 416681"/>
              <a:gd name="connsiteY2" fmla="*/ 0 h 3123952"/>
              <a:gd name="connsiteX3" fmla="*/ 416681 w 416681"/>
              <a:gd name="connsiteY3" fmla="*/ 3054506 h 3123952"/>
              <a:gd name="connsiteX4" fmla="*/ 416681 w 416681"/>
              <a:gd name="connsiteY4" fmla="*/ 3092860 h 3123952"/>
              <a:gd name="connsiteX5" fmla="*/ 69447 w 416681"/>
              <a:gd name="connsiteY5" fmla="*/ 3123952 h 3123952"/>
              <a:gd name="connsiteX6" fmla="*/ 31092 w 416681"/>
              <a:gd name="connsiteY6" fmla="*/ 3123952 h 3123952"/>
              <a:gd name="connsiteX7" fmla="*/ 0 w 416681"/>
              <a:gd name="connsiteY7" fmla="*/ 69447 h 3123952"/>
              <a:gd name="connsiteX8" fmla="*/ 0 w 416681"/>
              <a:gd name="connsiteY8" fmla="*/ 31092 h 312395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6681" h="3123952">
                <a:moveTo>
                  <a:pt x="69447" y="0"/>
                </a:moveTo>
                <a:lnTo>
                  <a:pt x="347234" y="0"/>
                </a:lnTo>
                <a:cubicBezTo>
                  <a:pt x="385588" y="0"/>
                  <a:pt x="416681" y="31092"/>
                  <a:pt x="416681" y="69447"/>
                </a:cubicBezTo>
                <a:lnTo>
                  <a:pt x="416681" y="3054506"/>
                </a:lnTo>
                <a:cubicBezTo>
                  <a:pt x="416681" y="3092860"/>
                  <a:pt x="385588" y="3123952"/>
                  <a:pt x="347234" y="3123952"/>
                </a:cubicBezTo>
                <a:lnTo>
                  <a:pt x="69447" y="3123952"/>
                </a:lnTo>
                <a:cubicBezTo>
                  <a:pt x="31092" y="3123952"/>
                  <a:pt x="0" y="3092860"/>
                  <a:pt x="0" y="3054506"/>
                </a:cubicBezTo>
                <a:lnTo>
                  <a:pt x="0" y="69447"/>
                </a:lnTo>
                <a:cubicBezTo>
                  <a:pt x="0" y="31092"/>
                  <a:pt x="31092" y="0"/>
                  <a:pt x="69447" y="0"/>
                </a:cubicBezTo>
                <a:close/>
              </a:path>
            </a:pathLst>
          </a:custGeom>
          <a:solidFill>
            <a:srgbClr val="FFFFFF">
              <a:alpha val="80000"/>
            </a:srgbClr>
          </a:solidFill>
          <a:ln w="9525">
            <a:solidFill>
              <a:srgbClr val="FFFFFF">
                <a:alpha val="0"/>
              </a:srgbClr>
            </a:solidFill>
          </a:ln>
        </p:spPr>
        <p:txBody>
          <a:bodyPr anchor="ctr"/>
          <a:lstStyle/>
          <a:p>
            <a:pPr marL="0" algn="l"/>
            <a:r>
              <a:rPr lang="zh-CN" altLang="en-US" sz="2000" b="0" i="0">
                <a:solidFill>
                  <a:srgbClr val="FF0000">
                    <a:alpha val="100000"/>
                  </a:srgbClr>
                </a:solidFill>
                <a:latin typeface="微软雅黑" panose="020b0503020204020204" charset="-122"/>
                <a:ea typeface="微软雅黑" panose="020b0503020204020204" charset="-122"/>
              </a:rPr>
              <a:t>装安序顺的上而下自</a:t>
            </a:r>
            <a:endParaRPr lang="zh-CN" altLang="en-US" sz="2000" b="0" i="0">
              <a:solidFill>
                <a:srgbClr val="FF0000">
                  <a:alpha val="100000"/>
                </a:srgbClr>
              </a:solidFill>
              <a:latin typeface="微软雅黑" panose="020b0503020204020204" charset="-122"/>
              <a:ea typeface="微软雅黑" panose="020b0503020204020204" charset="-122"/>
            </a:endParaRPr>
          </a:p>
        </p:txBody>
      </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3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300"/>
                                        <p:tgtEl>
                                          <p:spTgt spid="1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300"/>
                                        <p:tgtEl>
                                          <p:spTgt spid="12"/>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300"/>
                                        <p:tgtEl>
                                          <p:spTgt spid="1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down)">
                                      <p:cBhvr>
                                        <p:cTn id="32" dur="300"/>
                                        <p:tgtEl>
                                          <p:spTgt spid="21"/>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300"/>
                                        <p:tgtEl>
                                          <p:spTgt spid="13"/>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300"/>
                                        <p:tgtEl>
                                          <p:spTgt spid="18"/>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300"/>
                                        <p:tgtEl>
                                          <p:spTgt spid="20"/>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P spid="21" grpId="0" animBg="1"/>
      <p:bldP spid="13" grpId="0" animBg="1"/>
      <p:bldP spid="18" grpId="0" animBg="1"/>
      <p:bldP spid="20" grpId="0" animBg="1"/>
      <p:bldP spid="19" grpId="0" animBg="1"/>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3"/>
          <a:stretch>
            <a:fillRect/>
          </a:stretch>
        </a:blipFill>
        <a:effectLst/>
      </p:bgPr>
    </p:bg>
    <p:spTree>
      <p:nvGrpSpPr>
        <p:cNvPr id="1" name=""/>
        <p:cNvGrpSpPr/>
        <p:nvPr/>
      </p:nvGrpSpPr>
      <p:grpSpPr>
        <a:xfrm>
          <a:off x="0" y="0"/>
          <a:ext cx="0" cy="0"/>
        </a:xfrm>
      </p:grpSpPr>
      <p:sp>
        <p:nvSpPr>
          <p:cNvPr id="2" name="形状1" title=""/>
          <p:cNvSpPr txBox="1"/>
          <p:nvPr/>
        </p:nvSpPr>
        <p:spPr>
          <a:xfrm>
            <a:off x="152400" y="17145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3" name="组合1" title=""/>
          <p:cNvGrpSpPr/>
          <p:nvPr/>
        </p:nvGrpSpPr>
        <p:grpSpPr>
          <a:xfrm>
            <a:off x="416719" y="284966"/>
            <a:ext cx="5943190" cy="835015"/>
            <a:chExt cx="5943190" cy="835015"/>
          </a:xfrm>
        </p:grpSpPr>
        <p:sp>
          <p:nvSpPr>
            <p:cNvPr id="4" name="形状25"/>
            <p:cNvSpPr txBox="1"/>
            <p:nvPr/>
          </p:nvSpPr>
          <p:spPr>
            <a:xfrm>
              <a:off x="559908" y="0"/>
              <a:ext cx="5275421" cy="760847"/>
            </a:xfrm>
            <a:custGeom>
              <a:gdLst>
                <a:gd name="connsiteX0" fmla="*/ 0 w 5275421"/>
                <a:gd name="connsiteY0" fmla="*/ 760847 h 760847"/>
                <a:gd name="connsiteX1" fmla="*/ 5275421 w 5275421"/>
                <a:gd name="connsiteY1" fmla="*/ 760847 h 760847"/>
                <a:gd name="connsiteX2" fmla="*/ 0 w 5275421"/>
                <a:gd name="connsiteY2" fmla="*/ 760847 h 760847"/>
                <a:gd name="connsiteX0-1" fmla="*/ 0 w 5275421"/>
                <a:gd name="connsiteY0-2" fmla="*/ 0 h 760847"/>
                <a:gd name="connsiteX1-3" fmla="*/ 1914 w 5275421"/>
                <a:gd name="connsiteY1-4" fmla="*/ 0 h 760847"/>
                <a:gd name="connsiteX2-5" fmla="*/ 0 w 5275421"/>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5275422" h="760847">
                  <a:moveTo>
                    <a:pt x="0" y="760847"/>
                  </a:moveTo>
                  <a:lnTo>
                    <a:pt x="5275421" y="760847"/>
                  </a:lnTo>
                  <a:lnTo>
                    <a:pt x="0" y="760847"/>
                  </a:lnTo>
                  <a:close/>
                </a:path>
                <a:path w="5275422" h="760847">
                  <a:moveTo>
                    <a:pt x="0" y="0"/>
                  </a:moveTo>
                  <a:lnTo>
                    <a:pt x="1914"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5" name="形状26"/>
            <p:cNvSpPr txBox="1"/>
            <p:nvPr/>
          </p:nvSpPr>
          <p:spPr>
            <a:xfrm>
              <a:off x="0" y="28784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361" h="481867">
                  <a:moveTo>
                    <a:pt x="0" y="0"/>
                  </a:moveTo>
                  <a:lnTo>
                    <a:pt x="346279" y="0"/>
                  </a:lnTo>
                  <a:lnTo>
                    <a:pt x="346279" y="163657"/>
                  </a:lnTo>
                  <a:lnTo>
                    <a:pt x="524361" y="163657"/>
                  </a:lnTo>
                  <a:lnTo>
                    <a:pt x="524361" y="481867"/>
                  </a:lnTo>
                  <a:lnTo>
                    <a:pt x="0" y="481867"/>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6" name="形状27"/>
            <p:cNvSpPr txBox="1"/>
            <p:nvPr/>
          </p:nvSpPr>
          <p:spPr>
            <a:xfrm>
              <a:off x="361847" y="237120"/>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7" name="形状28"/>
            <p:cNvSpPr txBox="1"/>
            <p:nvPr/>
          </p:nvSpPr>
          <p:spPr>
            <a:xfrm>
              <a:off x="557374" y="273901"/>
              <a:ext cx="5385816"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探究固体熔化时温度的变化规律</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8" name="形状29"/>
            <p:cNvSpPr txBox="1"/>
            <p:nvPr/>
          </p:nvSpPr>
          <p:spPr>
            <a:xfrm>
              <a:off x="0" y="28657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二</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graphicFrame>
        <p:nvGraphicFramePr>
          <p:cNvPr id="9" name="表格1" title=""/>
          <p:cNvGraphicFramePr>
            <a:graphicFrameLocks noGrp="1"/>
          </p:cNvGraphicFramePr>
          <p:nvPr/>
        </p:nvGraphicFramePr>
        <p:xfrm>
          <a:off x="488156" y="1119807"/>
          <a:ext cx="11216636" cy="1812580"/>
        </p:xfrm>
        <a:graphic>
          <a:graphicData uri="http://schemas.openxmlformats.org/drawingml/2006/table">
            <a:tbl>
              <a:tblPr firstRow="1" bandRow="1">
                <a:tableStyleId>{5C22544A-7EE6-4342-B048-85BDC9FD1C3A}</a:tableStyleId>
              </a:tblPr>
              <a:tblGrid>
                <a:gridCol w="2075603"/>
                <a:gridCol w="831003"/>
                <a:gridCol w="831003"/>
                <a:gridCol w="831003"/>
                <a:gridCol w="831003"/>
                <a:gridCol w="831003"/>
                <a:gridCol w="831003"/>
                <a:gridCol w="831003"/>
                <a:gridCol w="831003"/>
                <a:gridCol w="831003"/>
                <a:gridCol w="831003"/>
                <a:gridCol w="831003"/>
              </a:tblGrid>
              <a:tr h="584360">
                <a:tc>
                  <a:txBody>
                    <a:bodyPr vert="horz" wrap="square"/>
                    <a:lstStyle/>
                    <a:p>
                      <a:pPr marL="0" algn="ctr"/>
                      <a:r>
                        <a:rPr lang="zh-CN" altLang="en-US" sz="2400" b="1" i="0">
                          <a:solidFill>
                            <a:srgbClr val="FFFFFF">
                              <a:alpha val="100000"/>
                            </a:srgbClr>
                          </a:solidFill>
                          <a:latin typeface="宋体" panose="02010600030101010101" pitchFamily="2" charset="-122"/>
                          <a:ea typeface="宋体" panose="02010600030101010101" pitchFamily="2" charset="-122"/>
                        </a:rPr>
                        <a:t>时间</a:t>
                      </a:r>
                      <a:r>
                        <a:rPr lang="zh-CN" altLang="en-US" sz="2400" b="1" i="0">
                          <a:solidFill>
                            <a:srgbClr val="FFFFFF">
                              <a:alpha val="100000"/>
                            </a:srgbClr>
                          </a:solidFill>
                          <a:latin typeface="Times New Roman" panose="02020603050405020304"/>
                          <a:ea typeface="Times New Roman" panose="02020603050405020304"/>
                        </a:rPr>
                        <a:t>/min</a:t>
                      </a:r>
                      <a:endParaRPr lang="zh-CN" altLang="en-US" sz="2400" b="1" i="0">
                        <a:solidFill>
                          <a:srgbClr val="FFFFFF">
                            <a:alpha val="100000"/>
                          </a:srgbClr>
                        </a:solidFill>
                        <a:latin typeface="Times New Roman" panose="02020603050405020304"/>
                        <a:ea typeface="Times New Roman" panose="02020603050405020304"/>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0</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1</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2</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3</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4</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5</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6</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7</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8</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9</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000" b="1" i="0">
                          <a:solidFill>
                            <a:srgbClr val="FFFFFF">
                              <a:alpha val="100000"/>
                            </a:srgbClr>
                          </a:solidFill>
                          <a:latin typeface="微软雅黑" panose="020b0503020204020204" charset="-122"/>
                          <a:ea typeface="微软雅黑" panose="020b0503020204020204" charset="-122"/>
                        </a:rPr>
                        <a:t>10</a:t>
                      </a:r>
                      <a:endParaRPr lang="zh-CN" altLang="en-US" sz="2000" b="1" i="0">
                        <a:solidFill>
                          <a:srgbClr val="FFFFFF">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r>
              <a:tr h="614110">
                <a:tc>
                  <a:txBody>
                    <a:bodyPr vert="horz" wrap="square"/>
                    <a:lstStyle/>
                    <a:p>
                      <a:pPr marL="0" algn="ctr"/>
                      <a:r>
                        <a:rPr lang="zh-CN" altLang="en-US" sz="2400" b="1" i="0">
                          <a:solidFill>
                            <a:srgbClr val="FFFFFF">
                              <a:alpha val="100000"/>
                            </a:srgbClr>
                          </a:solidFill>
                          <a:latin typeface="宋体" panose="02010600030101010101" pitchFamily="2" charset="-122"/>
                          <a:ea typeface="宋体" panose="02010600030101010101" pitchFamily="2" charset="-122"/>
                        </a:rPr>
                        <a:t>海波温度</a:t>
                      </a:r>
                      <a:r>
                        <a:rPr lang="zh-CN" altLang="en-US" sz="2400" b="1" i="0">
                          <a:solidFill>
                            <a:srgbClr val="FFFFFF">
                              <a:alpha val="100000"/>
                            </a:srgbClr>
                          </a:solidFill>
                          <a:latin typeface="Times New Roman" panose="02020603050405020304"/>
                          <a:ea typeface="Times New Roman" panose="02020603050405020304"/>
                        </a:rPr>
                        <a:t>/℃</a:t>
                      </a:r>
                      <a:endParaRPr lang="zh-CN" altLang="en-US" sz="2400" b="1" i="0">
                        <a:solidFill>
                          <a:srgbClr val="FFFFFF">
                            <a:alpha val="100000"/>
                          </a:srgbClr>
                        </a:solidFill>
                        <a:latin typeface="Times New Roman" panose="02020603050405020304"/>
                        <a:ea typeface="Times New Roman" panose="02020603050405020304"/>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40</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43</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45</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47</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48</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48</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48</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48</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50</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52</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56</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r>
              <a:tr h="614110">
                <a:tc>
                  <a:txBody>
                    <a:bodyPr vert="horz" wrap="square"/>
                    <a:lstStyle/>
                    <a:p>
                      <a:pPr marL="0" algn="ctr"/>
                      <a:r>
                        <a:rPr lang="zh-CN" altLang="en-US" sz="2400" b="1" i="0">
                          <a:solidFill>
                            <a:srgbClr val="FFFFFF">
                              <a:alpha val="100000"/>
                            </a:srgbClr>
                          </a:solidFill>
                          <a:latin typeface="宋体" panose="02010600030101010101" pitchFamily="2" charset="-122"/>
                          <a:ea typeface="宋体" panose="02010600030101010101" pitchFamily="2" charset="-122"/>
                        </a:rPr>
                        <a:t>石蜡温度</a:t>
                      </a:r>
                      <a:r>
                        <a:rPr lang="zh-CN" altLang="en-US" sz="2400" b="1" i="0">
                          <a:solidFill>
                            <a:srgbClr val="FFFFFF">
                              <a:alpha val="100000"/>
                            </a:srgbClr>
                          </a:solidFill>
                          <a:latin typeface="Times New Roman" panose="02020603050405020304"/>
                          <a:ea typeface="Times New Roman" panose="02020603050405020304"/>
                        </a:rPr>
                        <a:t>/℃</a:t>
                      </a:r>
                      <a:endParaRPr lang="zh-CN" altLang="en-US" sz="2400" b="1" i="0">
                        <a:solidFill>
                          <a:srgbClr val="FFFFFF">
                            <a:alpha val="100000"/>
                          </a:srgbClr>
                        </a:solidFill>
                        <a:latin typeface="Times New Roman" panose="02020603050405020304"/>
                        <a:ea typeface="Times New Roman" panose="02020603050405020304"/>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40</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41</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42</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43</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44</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45</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46</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48</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50</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52</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c>
                  <a:txBody>
                    <a:bodyPr vert="horz" wrap="square"/>
                    <a:lstStyle/>
                    <a:p>
                      <a:pPr marL="0" algn="ctr"/>
                      <a:r>
                        <a:rPr lang="zh-CN" altLang="en-US" sz="2300" b="0" i="0">
                          <a:solidFill>
                            <a:srgbClr val="FF0000">
                              <a:alpha val="100000"/>
                            </a:srgbClr>
                          </a:solidFill>
                          <a:latin typeface="微软雅黑" panose="020b0503020204020204" charset="-122"/>
                          <a:ea typeface="微软雅黑" panose="020b0503020204020204" charset="-122"/>
                        </a:rPr>
                        <a:t>54</a:t>
                      </a:r>
                      <a:endParaRPr lang="zh-CN" altLang="en-US" sz="2300" b="0" i="0">
                        <a:solidFill>
                          <a:srgbClr val="FF0000">
                            <a:alpha val="100000"/>
                          </a:srgbClr>
                        </a:solidFill>
                        <a:latin typeface="微软雅黑" panose="020b0503020204020204" charset="-122"/>
                        <a:ea typeface="微软雅黑" panose="020b0503020204020204" charset="-122"/>
                      </a:endParaRPr>
                    </a:p>
                  </a:txBody>
                  <a:tcPr>
                    <a:lnL w="19050" cap="flat">
                      <a:solidFill>
                        <a:srgbClr val="FFEE00">
                          <a:alpha val="100000"/>
                        </a:srgbClr>
                      </a:solidFill>
                    </a:lnL>
                    <a:lnR w="19050" cap="flat">
                      <a:solidFill>
                        <a:srgbClr val="FFEE00">
                          <a:alpha val="100000"/>
                        </a:srgbClr>
                      </a:solidFill>
                    </a:lnR>
                    <a:lnT w="19050" cap="flat">
                      <a:solidFill>
                        <a:srgbClr val="FFEE00">
                          <a:alpha val="100000"/>
                        </a:srgbClr>
                      </a:solidFill>
                    </a:lnT>
                    <a:lnB w="19050" cap="flat">
                      <a:solidFill>
                        <a:srgbClr val="FFEE00">
                          <a:alpha val="100000"/>
                        </a:srgbClr>
                      </a:solidFill>
                    </a:lnB>
                    <a:solidFill>
                      <a:srgbClr val="FFFFFF">
                        <a:alpha val="0"/>
                      </a:srgbClr>
                    </a:solidFill>
                  </a:tcPr>
                </a:tc>
              </a:tr>
            </a:tbl>
          </a:graphicData>
        </a:graphic>
      </p:graphicFrame>
      <p:pic>
        <p:nvPicPr>
          <p:cNvPr id="10" name="图片1" title=""/>
          <p:cNvPicPr>
            <a:picLocks noChangeAspect="1"/>
          </p:cNvPicPr>
          <p:nvPr/>
        </p:nvPicPr>
        <p:blipFill>
          <a:blip r:embed="rId2"/>
          <a:stretch>
            <a:fillRect/>
          </a:stretch>
        </p:blipFill>
        <p:spPr>
          <a:xfrm>
            <a:off x="445008" y="2988574"/>
            <a:ext cx="4820422" cy="3628901"/>
          </a:xfrm>
          <a:prstGeom prst="rect">
            <a:avLst/>
          </a:prstGeom>
        </p:spPr>
      </p:pic>
      <p:pic>
        <p:nvPicPr>
          <p:cNvPr id="11" name="图片2" title=""/>
          <p:cNvPicPr>
            <a:picLocks noChangeAspect="1"/>
          </p:cNvPicPr>
          <p:nvPr/>
        </p:nvPicPr>
        <p:blipFill>
          <a:blip r:embed="rId2"/>
          <a:stretch>
            <a:fillRect/>
          </a:stretch>
        </p:blipFill>
        <p:spPr>
          <a:xfrm>
            <a:off x="6137005" y="2988764"/>
            <a:ext cx="4820422" cy="3628901"/>
          </a:xfrm>
          <a:prstGeom prst="rect">
            <a:avLst/>
          </a:prstGeom>
        </p:spPr>
      </p:pic>
      <p:sp>
        <p:nvSpPr>
          <p:cNvPr id="12" name="形状2" title=""/>
          <p:cNvSpPr txBox="1"/>
          <p:nvPr/>
        </p:nvSpPr>
        <p:spPr>
          <a:xfrm>
            <a:off x="1138238" y="5948229"/>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3" name="形状3" title=""/>
          <p:cNvSpPr txBox="1"/>
          <p:nvPr/>
        </p:nvSpPr>
        <p:spPr>
          <a:xfrm>
            <a:off x="1463678" y="5505507"/>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4" name="形状4" title=""/>
          <p:cNvSpPr txBox="1"/>
          <p:nvPr/>
        </p:nvSpPr>
        <p:spPr>
          <a:xfrm>
            <a:off x="1776412" y="520706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5" name="形状5" title=""/>
          <p:cNvSpPr txBox="1"/>
          <p:nvPr/>
        </p:nvSpPr>
        <p:spPr>
          <a:xfrm>
            <a:off x="2089147" y="4911985"/>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6" name="形状6" title=""/>
          <p:cNvSpPr txBox="1"/>
          <p:nvPr/>
        </p:nvSpPr>
        <p:spPr>
          <a:xfrm>
            <a:off x="2412997" y="476892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7" name="形状7" title=""/>
          <p:cNvSpPr txBox="1"/>
          <p:nvPr/>
        </p:nvSpPr>
        <p:spPr>
          <a:xfrm>
            <a:off x="2719388" y="476851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8" name="形状8" title=""/>
          <p:cNvSpPr txBox="1"/>
          <p:nvPr/>
        </p:nvSpPr>
        <p:spPr>
          <a:xfrm>
            <a:off x="3046209" y="476851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19" name="形状9" title=""/>
          <p:cNvSpPr txBox="1"/>
          <p:nvPr/>
        </p:nvSpPr>
        <p:spPr>
          <a:xfrm>
            <a:off x="3359544" y="476871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0" name="形状10" title=""/>
          <p:cNvSpPr txBox="1"/>
          <p:nvPr/>
        </p:nvSpPr>
        <p:spPr>
          <a:xfrm>
            <a:off x="3681012" y="4478188"/>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1" name="形状11" title=""/>
          <p:cNvSpPr txBox="1"/>
          <p:nvPr/>
        </p:nvSpPr>
        <p:spPr>
          <a:xfrm>
            <a:off x="3993756" y="417796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2" name="形状12" title=""/>
          <p:cNvSpPr txBox="1"/>
          <p:nvPr/>
        </p:nvSpPr>
        <p:spPr>
          <a:xfrm>
            <a:off x="4309672" y="3581257"/>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3" name="形状13" title=""/>
          <p:cNvSpPr txBox="1"/>
          <p:nvPr/>
        </p:nvSpPr>
        <p:spPr>
          <a:xfrm>
            <a:off x="6833587" y="594822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4" name="形状14" title=""/>
          <p:cNvSpPr txBox="1"/>
          <p:nvPr/>
        </p:nvSpPr>
        <p:spPr>
          <a:xfrm>
            <a:off x="7153075" y="579542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5" name="形状15" title=""/>
          <p:cNvSpPr txBox="1"/>
          <p:nvPr/>
        </p:nvSpPr>
        <p:spPr>
          <a:xfrm>
            <a:off x="1140619" y="3571875"/>
            <a:ext cx="3188494" cy="2397919"/>
          </a:xfrm>
          <a:custGeom>
            <a:gdLst>
              <a:gd name="connsiteX0" fmla="*/ 0 w 3188494"/>
              <a:gd name="connsiteY0" fmla="*/ 2397919 h 2397919"/>
              <a:gd name="connsiteX1" fmla="*/ 221945 w 3188494"/>
              <a:gd name="connsiteY1" fmla="*/ 2087586 h 2397919"/>
              <a:gd name="connsiteX2" fmla="*/ 428824 w 3188494"/>
              <a:gd name="connsiteY2" fmla="*/ 1821113 h 2397919"/>
              <a:gd name="connsiteX3" fmla="*/ 735637 w 3188494"/>
              <a:gd name="connsiteY3" fmla="*/ 1548234 h 2397919"/>
              <a:gd name="connsiteX4" fmla="*/ 1038225 w 3188494"/>
              <a:gd name="connsiteY4" fmla="*/ 1276350 h 2397919"/>
              <a:gd name="connsiteX5" fmla="*/ 1204415 w 3188494"/>
              <a:gd name="connsiteY5" fmla="*/ 1210376 h 2397919"/>
              <a:gd name="connsiteX6" fmla="*/ 1391025 w 3188494"/>
              <a:gd name="connsiteY6" fmla="*/ 1200240 h 2397919"/>
              <a:gd name="connsiteX7" fmla="*/ 1686820 w 3188494"/>
              <a:gd name="connsiteY7" fmla="*/ 1203628 h 2397919"/>
              <a:gd name="connsiteX8" fmla="*/ 1991162 w 3188494"/>
              <a:gd name="connsiteY8" fmla="*/ 1206461 h 2397919"/>
              <a:gd name="connsiteX9" fmla="*/ 2200668 w 3188494"/>
              <a:gd name="connsiteY9" fmla="*/ 1208646 h 2397919"/>
              <a:gd name="connsiteX10" fmla="*/ 2228811 w 3188494"/>
              <a:gd name="connsiteY10" fmla="*/ 1201837 h 2397919"/>
              <a:gd name="connsiteX11" fmla="*/ 2329339 w 3188494"/>
              <a:gd name="connsiteY11" fmla="*/ 1117150 h 2397919"/>
              <a:gd name="connsiteX12" fmla="*/ 2647440 w 3188494"/>
              <a:gd name="connsiteY12" fmla="*/ 819560 h 2397919"/>
              <a:gd name="connsiteX13" fmla="*/ 3014429 w 3188494"/>
              <a:gd name="connsiteY13" fmla="*/ 446865 h 2397919"/>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8494" h="2397919" fill="none">
                <a:moveTo>
                  <a:pt x="0" y="2397919"/>
                </a:moveTo>
                <a:quadBezTo>
                  <a:pt x="221945" y="2087586"/>
                  <a:pt x="320559" y="1950000"/>
                </a:quadBezTo>
                <a:cubicBezTo>
                  <a:pt x="428824" y="1821113"/>
                  <a:pt x="526840" y="1745431"/>
                  <a:pt x="631238" y="1646833"/>
                </a:cubicBezTo>
                <a:cubicBezTo>
                  <a:pt x="735637" y="1548234"/>
                  <a:pt x="857175" y="1437284"/>
                  <a:pt x="952500" y="1352550"/>
                </a:cubicBezTo>
                <a:cubicBezTo>
                  <a:pt x="1038225" y="1276350"/>
                  <a:pt x="1100992" y="1240835"/>
                  <a:pt x="1190625" y="1214438"/>
                </a:cubicBezTo>
                <a:cubicBezTo>
                  <a:pt x="1204415" y="1210376"/>
                  <a:pt x="1240317" y="1203447"/>
                  <a:pt x="1254727" y="1203140"/>
                </a:cubicBezTo>
                <a:cubicBezTo>
                  <a:pt x="1391025" y="1200240"/>
                  <a:pt x="1472224" y="1202652"/>
                  <a:pt x="1579522" y="1203140"/>
                </a:cubicBezTo>
                <a:cubicBezTo>
                  <a:pt x="1686820" y="1203628"/>
                  <a:pt x="1793635" y="1205563"/>
                  <a:pt x="1898516" y="1206040"/>
                </a:cubicBezTo>
                <a:cubicBezTo>
                  <a:pt x="1991162" y="1206461"/>
                  <a:pt x="1043739" y="1188247"/>
                  <a:pt x="2192316" y="1208499"/>
                </a:cubicBezTo>
                <a:cubicBezTo>
                  <a:pt x="2200668" y="1208646"/>
                  <a:pt x="2202237" y="1211734"/>
                  <a:pt x="2219731" y="1205218"/>
                </a:cubicBezTo>
                <a:cubicBezTo>
                  <a:pt x="2228811" y="1201837"/>
                  <a:pt x="2223472" y="1200492"/>
                  <a:pt x="2227115" y="1197624"/>
                </a:cubicBezTo>
                <a:cubicBezTo>
                  <a:pt x="2329339" y="1117150"/>
                  <a:pt x="2448434" y="1018766"/>
                  <a:pt x="2547937" y="919163"/>
                </a:cubicBezTo>
                <a:cubicBezTo>
                  <a:pt x="2647440" y="819560"/>
                  <a:pt x="2728033" y="761900"/>
                  <a:pt x="2859881" y="614362"/>
                </a:cubicBezTo>
                <a:quadBezTo>
                  <a:pt x="3014429" y="446865"/>
                  <a:pt x="3188494" y="0"/>
                </a:quadBezTo>
              </a:path>
            </a:pathLst>
          </a:custGeom>
          <a:solidFill>
            <a:srgbClr val="FFFFFF">
              <a:alpha val="0"/>
            </a:srgbClr>
          </a:solidFill>
          <a:ln w="66675">
            <a:solidFill>
              <a:srgbClr val="FF0000">
                <a:alpha val="100000"/>
              </a:srgbClr>
            </a:solidFill>
            <a:prstDash val="solid"/>
          </a:ln>
        </p:spPr>
        <p:txBody>
          <a:bodyPr anchor="ctr"/>
          <a:lstStyle/>
          <a:p>
            <a:pPr marL="0" algn="ctr"/>
          </a:p>
        </p:txBody>
      </p:sp>
      <p:sp>
        <p:nvSpPr>
          <p:cNvPr id="26" name="形状16" title=""/>
          <p:cNvSpPr txBox="1"/>
          <p:nvPr/>
        </p:nvSpPr>
        <p:spPr>
          <a:xfrm>
            <a:off x="7473753" y="5646391"/>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7" name="形状17" title=""/>
          <p:cNvSpPr txBox="1"/>
          <p:nvPr/>
        </p:nvSpPr>
        <p:spPr>
          <a:xfrm>
            <a:off x="7788869" y="549478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8" name="形状18" title=""/>
          <p:cNvSpPr txBox="1"/>
          <p:nvPr/>
        </p:nvSpPr>
        <p:spPr>
          <a:xfrm>
            <a:off x="8104784" y="5354288"/>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9" name="形状19" title=""/>
          <p:cNvSpPr txBox="1"/>
          <p:nvPr/>
        </p:nvSpPr>
        <p:spPr>
          <a:xfrm>
            <a:off x="8419900" y="5206651"/>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0" name="形状20" title=""/>
          <p:cNvSpPr txBox="1"/>
          <p:nvPr/>
        </p:nvSpPr>
        <p:spPr>
          <a:xfrm>
            <a:off x="8737397" y="5055041"/>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1" name="形状21" title=""/>
          <p:cNvSpPr txBox="1"/>
          <p:nvPr/>
        </p:nvSpPr>
        <p:spPr>
          <a:xfrm>
            <a:off x="9055694" y="4761757"/>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2" name="形状22" title=""/>
          <p:cNvSpPr txBox="1"/>
          <p:nvPr/>
        </p:nvSpPr>
        <p:spPr>
          <a:xfrm>
            <a:off x="9371609" y="4471045"/>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3" name="形状23" title=""/>
          <p:cNvSpPr txBox="1"/>
          <p:nvPr/>
        </p:nvSpPr>
        <p:spPr>
          <a:xfrm>
            <a:off x="9689106" y="4168626"/>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4" name="形状24" title=""/>
          <p:cNvSpPr txBox="1"/>
          <p:nvPr/>
        </p:nvSpPr>
        <p:spPr>
          <a:xfrm>
            <a:off x="6810775" y="3886200"/>
            <a:ext cx="3196824" cy="2082801"/>
          </a:xfrm>
          <a:custGeom>
            <a:gdLst>
              <a:gd name="connsiteX0" fmla="*/ 0 w 3196824"/>
              <a:gd name="connsiteY0" fmla="*/ 2082801 h 2082801"/>
              <a:gd name="connsiteX1" fmla="*/ 248128 w 3196824"/>
              <a:gd name="connsiteY1" fmla="*/ 1952071 h 2082801"/>
              <a:gd name="connsiteX2" fmla="*/ 455922 w 3196824"/>
              <a:gd name="connsiteY2" fmla="*/ 1883329 h 2082801"/>
              <a:gd name="connsiteX3" fmla="*/ 781696 w 3196824"/>
              <a:gd name="connsiteY3" fmla="*/ 1729253 h 2082801"/>
              <a:gd name="connsiteX4" fmla="*/ 1087829 w 3196824"/>
              <a:gd name="connsiteY4" fmla="*/ 1570089 h 2082801"/>
              <a:gd name="connsiteX5" fmla="*/ 1414070 w 3196824"/>
              <a:gd name="connsiteY5" fmla="*/ 1410647 h 2082801"/>
              <a:gd name="connsiteX6" fmla="*/ 1733748 w 3196824"/>
              <a:gd name="connsiteY6" fmla="*/ 1256323 h 2082801"/>
              <a:gd name="connsiteX7" fmla="*/ 2038940 w 3196824"/>
              <a:gd name="connsiteY7" fmla="*/ 1090670 h 2082801"/>
              <a:gd name="connsiteX8" fmla="*/ 2358718 w 3196824"/>
              <a:gd name="connsiteY8" fmla="*/ 785488 h 2082801"/>
              <a:gd name="connsiteX9" fmla="*/ 2678172 w 3196824"/>
              <a:gd name="connsiteY9" fmla="*/ 463190 h 2082801"/>
              <a:gd name="connsiteX10" fmla="*/ 2879325 w 3196824"/>
              <a:gd name="connsiteY10" fmla="*/ 304800 h 2082801"/>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96824" h="2082801" fill="none">
                <a:moveTo>
                  <a:pt x="0" y="2082801"/>
                </a:moveTo>
                <a:quadBezTo>
                  <a:pt x="248128" y="1952071"/>
                  <a:pt x="352025" y="1917700"/>
                </a:quadBezTo>
                <a:cubicBezTo>
                  <a:pt x="455922" y="1883329"/>
                  <a:pt x="570053" y="1807697"/>
                  <a:pt x="675875" y="1768475"/>
                </a:cubicBezTo>
                <a:cubicBezTo>
                  <a:pt x="781696" y="1729253"/>
                  <a:pt x="879869" y="1668411"/>
                  <a:pt x="983849" y="1619250"/>
                </a:cubicBezTo>
                <a:cubicBezTo>
                  <a:pt x="1087829" y="1570089"/>
                  <a:pt x="1201328" y="1529403"/>
                  <a:pt x="1307699" y="1470025"/>
                </a:cubicBezTo>
                <a:cubicBezTo>
                  <a:pt x="1414070" y="1410647"/>
                  <a:pt x="1523001" y="1391627"/>
                  <a:pt x="1628374" y="1323975"/>
                </a:cubicBezTo>
                <a:cubicBezTo>
                  <a:pt x="1733748" y="1256323"/>
                  <a:pt x="1827408" y="1258830"/>
                  <a:pt x="1933174" y="1174750"/>
                </a:cubicBezTo>
                <a:cubicBezTo>
                  <a:pt x="2038940" y="1090670"/>
                  <a:pt x="2148981" y="979812"/>
                  <a:pt x="2253849" y="882650"/>
                </a:cubicBezTo>
                <a:cubicBezTo>
                  <a:pt x="2358718" y="785488"/>
                  <a:pt x="2464527" y="705210"/>
                  <a:pt x="2571349" y="584200"/>
                </a:cubicBezTo>
                <a:cubicBezTo>
                  <a:pt x="2678172" y="463190"/>
                  <a:pt x="2765360" y="460784"/>
                  <a:pt x="2876149" y="288925"/>
                </a:cubicBezTo>
                <a:quadBezTo>
                  <a:pt x="2879325" y="304800"/>
                  <a:pt x="3196824" y="0"/>
                </a:quadBezTo>
              </a:path>
            </a:pathLst>
          </a:custGeom>
          <a:solidFill>
            <a:srgbClr val="FFFFFF">
              <a:alpha val="0"/>
            </a:srgbClr>
          </a:solidFill>
          <a:ln w="66675">
            <a:solidFill>
              <a:srgbClr val="FF0000">
                <a:alpha val="100000"/>
              </a:srgbClr>
            </a:solidFill>
            <a:prstDash val="solid"/>
          </a:ln>
        </p:spPr>
        <p:txBody>
          <a:bodyPr anchor="ctr"/>
          <a:lstStyle/>
          <a:p>
            <a:pPr marL="0" algn="ctr"/>
          </a:p>
        </p:txBody>
      </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3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300" fill="hold"/>
                                        <p:tgtEl>
                                          <p:spTgt spid="12"/>
                                        </p:tgtEl>
                                        <p:attrNameLst>
                                          <p:attrName>ppt_w</p:attrName>
                                        </p:attrNameLst>
                                      </p:cBhvr>
                                      <p:tavLst>
                                        <p:tav tm="0">
                                          <p:val>
                                            <p:fltVal val="0"/>
                                          </p:val>
                                        </p:tav>
                                        <p:tav tm="100000">
                                          <p:val>
                                            <p:strVal val="ppt_w"/>
                                          </p:val>
                                        </p:tav>
                                      </p:tavLst>
                                    </p:anim>
                                    <p:anim calcmode="lin" valueType="num">
                                      <p:cBhvr>
                                        <p:cTn id="18" dur="300" fill="hold"/>
                                        <p:tgtEl>
                                          <p:spTgt spid="12"/>
                                        </p:tgtEl>
                                        <p:attrNameLst>
                                          <p:attrName>ppt_h</p:attrName>
                                        </p:attrNameLst>
                                      </p:cBhvr>
                                      <p:tavLst>
                                        <p:tav tm="0">
                                          <p:val>
                                            <p:fltVal val="0"/>
                                          </p:val>
                                        </p:tav>
                                        <p:tav tm="100000">
                                          <p:val>
                                            <p:strVal val="ppt_h"/>
                                          </p:val>
                                        </p:tav>
                                      </p:tavLst>
                                    </p:anim>
                                    <p:animEffect transition="in" filter="fade">
                                      <p:cBhvr>
                                        <p:cTn id="19" dur="1000"/>
                                        <p:tgtEl>
                                          <p:spTgt spid="12"/>
                                        </p:tgtEl>
                                      </p:cBhvr>
                                    </p:animEffect>
                                  </p:childTnLst>
                                </p:cTn>
                              </p:par>
                            </p:childTnLst>
                          </p:cTn>
                        </p:par>
                        <p:par>
                          <p:cTn id="20" fill="hold" nodeType="afterGroup">
                            <p:stCondLst>
                              <p:cond delay="1000"/>
                            </p:stCondLst>
                            <p:childTnLst>
                              <p:par>
                                <p:cTn id="21" presetID="53" presetClass="entr" presetSubtype="16" fill="hold" grpId="0" nodeType="afterEffect">
                                  <p:stCondLst>
                                    <p:cond delay="0"/>
                                  </p:stCondLst>
                                  <p:childTnLst>
                                    <p:set>
                                      <p:cBhvr>
                                        <p:cTn id="22" dur="500"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nodeType="afterGroup">
                            <p:stCondLst>
                              <p:cond delay="1500"/>
                            </p:stCondLst>
                            <p:childTnLst>
                              <p:par>
                                <p:cTn id="27" presetID="53" presetClass="entr" presetSubtype="16" fill="hold" grpId="0" nodeType="afterEffect">
                                  <p:stCondLst>
                                    <p:cond delay="0"/>
                                  </p:stCondLst>
                                  <p:childTnLst>
                                    <p:set>
                                      <p:cBhvr>
                                        <p:cTn id="28" dur="500"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nodeType="afterGroup">
                            <p:stCondLst>
                              <p:cond delay="2000"/>
                            </p:stCondLst>
                            <p:childTnLst>
                              <p:par>
                                <p:cTn id="33" presetID="53" presetClass="entr" presetSubtype="16" fill="hold" grpId="0" nodeType="afterEffect">
                                  <p:stCondLst>
                                    <p:cond delay="0"/>
                                  </p:stCondLst>
                                  <p:childTnLst>
                                    <p:set>
                                      <p:cBhvr>
                                        <p:cTn id="34" dur="500"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nodeType="afterGroup">
                            <p:stCondLst>
                              <p:cond delay="2500"/>
                            </p:stCondLst>
                            <p:childTnLst>
                              <p:par>
                                <p:cTn id="39" presetID="53" presetClass="entr" presetSubtype="16" fill="hold" grpId="0" nodeType="afterEffect">
                                  <p:stCondLst>
                                    <p:cond delay="0"/>
                                  </p:stCondLst>
                                  <p:childTnLst>
                                    <p:set>
                                      <p:cBhvr>
                                        <p:cTn id="40" dur="500"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nodeType="afterGroup">
                            <p:stCondLst>
                              <p:cond delay="3000"/>
                            </p:stCondLst>
                            <p:childTnLst>
                              <p:par>
                                <p:cTn id="45" presetID="53" presetClass="entr" presetSubtype="16" fill="hold" grpId="0" nodeType="afterEffect">
                                  <p:stCondLst>
                                    <p:cond delay="0"/>
                                  </p:stCondLst>
                                  <p:childTnLst>
                                    <p:set>
                                      <p:cBhvr>
                                        <p:cTn id="46" dur="500"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nodeType="afterGroup">
                            <p:stCondLst>
                              <p:cond delay="3500"/>
                            </p:stCondLst>
                            <p:childTnLst>
                              <p:par>
                                <p:cTn id="51" presetID="53" presetClass="entr" presetSubtype="16" fill="hold" grpId="0" nodeType="afterEffect">
                                  <p:stCondLst>
                                    <p:cond delay="0"/>
                                  </p:stCondLst>
                                  <p:childTnLst>
                                    <p:set>
                                      <p:cBhvr>
                                        <p:cTn id="52" dur="500"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childTnLst>
                          </p:cTn>
                        </p:par>
                        <p:par>
                          <p:cTn id="56" fill="hold" nodeType="afterGroup">
                            <p:stCondLst>
                              <p:cond delay="4000"/>
                            </p:stCondLst>
                            <p:childTnLst>
                              <p:par>
                                <p:cTn id="57" presetID="53" presetClass="entr" presetSubtype="16" fill="hold" grpId="0" nodeType="afterEffect">
                                  <p:stCondLst>
                                    <p:cond delay="0"/>
                                  </p:stCondLst>
                                  <p:childTnLst>
                                    <p:set>
                                      <p:cBhvr>
                                        <p:cTn id="58" dur="500"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par>
                          <p:cTn id="62" fill="hold" nodeType="afterGroup">
                            <p:stCondLst>
                              <p:cond delay="4500"/>
                            </p:stCondLst>
                            <p:childTnLst>
                              <p:par>
                                <p:cTn id="63" presetID="53" presetClass="entr" presetSubtype="16" fill="hold" grpId="0" nodeType="afterEffect">
                                  <p:stCondLst>
                                    <p:cond delay="0"/>
                                  </p:stCondLst>
                                  <p:childTnLst>
                                    <p:set>
                                      <p:cBhvr>
                                        <p:cTn id="64" dur="500"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Effect transition="in" filter="fade">
                                      <p:cBhvr>
                                        <p:cTn id="67" dur="500"/>
                                        <p:tgtEl>
                                          <p:spTgt spid="20"/>
                                        </p:tgtEl>
                                      </p:cBhvr>
                                    </p:animEffect>
                                  </p:childTnLst>
                                </p:cTn>
                              </p:par>
                            </p:childTnLst>
                          </p:cTn>
                        </p:par>
                        <p:par>
                          <p:cTn id="68" fill="hold" nodeType="afterGroup">
                            <p:stCondLst>
                              <p:cond delay="5000"/>
                            </p:stCondLst>
                            <p:childTnLst>
                              <p:par>
                                <p:cTn id="69" presetID="53" presetClass="entr" presetSubtype="16" fill="hold" grpId="0" nodeType="afterEffect">
                                  <p:stCondLst>
                                    <p:cond delay="0"/>
                                  </p:stCondLst>
                                  <p:childTnLst>
                                    <p:set>
                                      <p:cBhvr>
                                        <p:cTn id="70" dur="500"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par>
                          <p:cTn id="74" fill="hold" nodeType="afterGroup">
                            <p:stCondLst>
                              <p:cond delay="5500"/>
                            </p:stCondLst>
                            <p:childTnLst>
                              <p:par>
                                <p:cTn id="75" presetID="53" presetClass="entr" presetSubtype="16" fill="hold" grpId="0" nodeType="afterEffect">
                                  <p:stCondLst>
                                    <p:cond delay="0"/>
                                  </p:stCondLst>
                                  <p:childTnLst>
                                    <p:set>
                                      <p:cBhvr>
                                        <p:cTn id="76" dur="500"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childTnLst>
                    </p:cTn>
                  </p:par>
                  <p:par>
                    <p:cTn id="80" fill="hold" nodeType="clickPar">
                      <p:stCondLst>
                        <p:cond delay="indefinite"/>
                      </p:stCondLst>
                      <p:childTnLst>
                        <p:par>
                          <p:cTn id="81" fill="hold">
                            <p:stCondLst>
                              <p:cond delay="0"/>
                            </p:stCondLst>
                            <p:childTnLst>
                              <p:par>
                                <p:cTn id="82" presetID="22" presetClass="entr" presetSubtype="1"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1500"/>
                                        <p:tgtEl>
                                          <p:spTgt spid="25"/>
                                        </p:tgtEl>
                                      </p:cBhvr>
                                    </p:animEffect>
                                  </p:childTnLst>
                                </p:cTn>
                              </p:par>
                            </p:childTnLst>
                          </p:cTn>
                        </p:par>
                      </p:childTnLst>
                    </p:cTn>
                  </p:par>
                  <p:par>
                    <p:cTn id="85" fill="hold" nodeType="clickPar">
                      <p:stCondLst>
                        <p:cond delay="indefinite"/>
                      </p:stCondLst>
                      <p:childTnLst>
                        <p:par>
                          <p:cTn id="86" fill="hold">
                            <p:stCondLst>
                              <p:cond delay="0"/>
                            </p:stCondLst>
                            <p:childTnLst>
                              <p:par>
                                <p:cTn id="87" presetID="53" presetClass="entr" presetSubtype="16" fill="hold" grpId="0" nodeType="click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p:cTn id="89" dur="300" fill="hold"/>
                                        <p:tgtEl>
                                          <p:spTgt spid="11"/>
                                        </p:tgtEl>
                                        <p:attrNameLst>
                                          <p:attrName>ppt_w</p:attrName>
                                        </p:attrNameLst>
                                      </p:cBhvr>
                                      <p:tavLst>
                                        <p:tav tm="0">
                                          <p:val>
                                            <p:fltVal val="0"/>
                                          </p:val>
                                        </p:tav>
                                        <p:tav tm="100000">
                                          <p:val>
                                            <p:strVal val="ppt_w"/>
                                          </p:val>
                                        </p:tav>
                                      </p:tavLst>
                                    </p:anim>
                                    <p:anim calcmode="lin" valueType="num">
                                      <p:cBhvr>
                                        <p:cTn id="90" dur="300" fill="hold"/>
                                        <p:tgtEl>
                                          <p:spTgt spid="11"/>
                                        </p:tgtEl>
                                        <p:attrNameLst>
                                          <p:attrName>ppt_h</p:attrName>
                                        </p:attrNameLst>
                                      </p:cBhvr>
                                      <p:tavLst>
                                        <p:tav tm="0">
                                          <p:val>
                                            <p:fltVal val="0"/>
                                          </p:val>
                                        </p:tav>
                                        <p:tav tm="100000">
                                          <p:val>
                                            <p:strVal val="ppt_h"/>
                                          </p:val>
                                        </p:tav>
                                      </p:tavLst>
                                    </p:anim>
                                    <p:animEffect transition="in" filter="fade">
                                      <p:cBhvr>
                                        <p:cTn id="91" dur="1000"/>
                                        <p:tgtEl>
                                          <p:spTgt spid="11"/>
                                        </p:tgtEl>
                                      </p:cBhvr>
                                    </p:animEffect>
                                  </p:childTnLst>
                                </p:cTn>
                              </p:par>
                            </p:childTnLst>
                          </p:cTn>
                        </p:par>
                      </p:childTnLst>
                    </p:cTn>
                  </p:par>
                  <p:par>
                    <p:cTn id="92" fill="hold" nodeType="clickPar">
                      <p:stCondLst>
                        <p:cond delay="indefinite"/>
                      </p:stCondLst>
                      <p:childTnLst>
                        <p:par>
                          <p:cTn id="93" fill="hold">
                            <p:stCondLst>
                              <p:cond delay="0"/>
                            </p:stCondLst>
                            <p:childTnLst>
                              <p:par>
                                <p:cTn id="94" presetID="53" presetClass="entr" presetSubtype="16" fill="hold" grpId="0" nodeType="clickEffect">
                                  <p:stCondLst>
                                    <p:cond delay="0"/>
                                  </p:stCondLst>
                                  <p:childTnLst>
                                    <p:set>
                                      <p:cBhvr>
                                        <p:cTn id="95" dur="1" fill="hold">
                                          <p:stCondLst>
                                            <p:cond delay="0"/>
                                          </p:stCondLst>
                                        </p:cTn>
                                        <p:tgtEl>
                                          <p:spTgt spid="23"/>
                                        </p:tgtEl>
                                        <p:attrNameLst>
                                          <p:attrName>style.visibility</p:attrName>
                                        </p:attrNameLst>
                                      </p:cBhvr>
                                      <p:to>
                                        <p:strVal val="visible"/>
                                      </p:to>
                                    </p:set>
                                    <p:anim calcmode="lin" valueType="num">
                                      <p:cBhvr>
                                        <p:cTn id="96" dur="300" fill="hold"/>
                                        <p:tgtEl>
                                          <p:spTgt spid="23"/>
                                        </p:tgtEl>
                                        <p:attrNameLst>
                                          <p:attrName>ppt_w</p:attrName>
                                        </p:attrNameLst>
                                      </p:cBhvr>
                                      <p:tavLst>
                                        <p:tav tm="0">
                                          <p:val>
                                            <p:fltVal val="0"/>
                                          </p:val>
                                        </p:tav>
                                        <p:tav tm="100000">
                                          <p:val>
                                            <p:strVal val="ppt_w"/>
                                          </p:val>
                                        </p:tav>
                                      </p:tavLst>
                                    </p:anim>
                                    <p:anim calcmode="lin" valueType="num">
                                      <p:cBhvr>
                                        <p:cTn id="97" dur="300" fill="hold"/>
                                        <p:tgtEl>
                                          <p:spTgt spid="23"/>
                                        </p:tgtEl>
                                        <p:attrNameLst>
                                          <p:attrName>ppt_h</p:attrName>
                                        </p:attrNameLst>
                                      </p:cBhvr>
                                      <p:tavLst>
                                        <p:tav tm="0">
                                          <p:val>
                                            <p:fltVal val="0"/>
                                          </p:val>
                                        </p:tav>
                                        <p:tav tm="100000">
                                          <p:val>
                                            <p:strVal val="ppt_h"/>
                                          </p:val>
                                        </p:tav>
                                      </p:tavLst>
                                    </p:anim>
                                    <p:animEffect transition="in" filter="fade">
                                      <p:cBhvr>
                                        <p:cTn id="98" dur="1000"/>
                                        <p:tgtEl>
                                          <p:spTgt spid="23"/>
                                        </p:tgtEl>
                                      </p:cBhvr>
                                    </p:animEffect>
                                  </p:childTnLst>
                                </p:cTn>
                              </p:par>
                            </p:childTnLst>
                          </p:cTn>
                        </p:par>
                        <p:par>
                          <p:cTn id="99" fill="hold" nodeType="afterGroup">
                            <p:stCondLst>
                              <p:cond delay="1000"/>
                            </p:stCondLst>
                            <p:childTnLst>
                              <p:par>
                                <p:cTn id="100" presetID="53" presetClass="entr" presetSubtype="16" fill="hold" grpId="0" nodeType="afterEffect">
                                  <p:stCondLst>
                                    <p:cond delay="0"/>
                                  </p:stCondLst>
                                  <p:childTnLst>
                                    <p:set>
                                      <p:cBhvr>
                                        <p:cTn id="101" dur="500" fill="hold">
                                          <p:stCondLst>
                                            <p:cond delay="0"/>
                                          </p:stCondLst>
                                        </p:cTn>
                                        <p:tgtEl>
                                          <p:spTgt spid="24"/>
                                        </p:tgtEl>
                                        <p:attrNameLst>
                                          <p:attrName>style.visibility</p:attrName>
                                        </p:attrNameLst>
                                      </p:cBhvr>
                                      <p:to>
                                        <p:strVal val="visible"/>
                                      </p:to>
                                    </p:set>
                                    <p:anim calcmode="lin" valueType="num">
                                      <p:cBhvr>
                                        <p:cTn id="102" dur="500" fill="hold"/>
                                        <p:tgtEl>
                                          <p:spTgt spid="24"/>
                                        </p:tgtEl>
                                        <p:attrNameLst>
                                          <p:attrName>ppt_w</p:attrName>
                                        </p:attrNameLst>
                                      </p:cBhvr>
                                      <p:tavLst>
                                        <p:tav tm="0">
                                          <p:val>
                                            <p:fltVal val="0"/>
                                          </p:val>
                                        </p:tav>
                                        <p:tav tm="100000">
                                          <p:val>
                                            <p:strVal val="ppt_w"/>
                                          </p:val>
                                        </p:tav>
                                      </p:tavLst>
                                    </p:anim>
                                    <p:anim calcmode="lin" valueType="num">
                                      <p:cBhvr>
                                        <p:cTn id="103" dur="500" fill="hold"/>
                                        <p:tgtEl>
                                          <p:spTgt spid="24"/>
                                        </p:tgtEl>
                                        <p:attrNameLst>
                                          <p:attrName>ppt_h</p:attrName>
                                        </p:attrNameLst>
                                      </p:cBhvr>
                                      <p:tavLst>
                                        <p:tav tm="0">
                                          <p:val>
                                            <p:fltVal val="0"/>
                                          </p:val>
                                        </p:tav>
                                        <p:tav tm="100000">
                                          <p:val>
                                            <p:strVal val="ppt_h"/>
                                          </p:val>
                                        </p:tav>
                                      </p:tavLst>
                                    </p:anim>
                                    <p:animEffect transition="in" filter="fade">
                                      <p:cBhvr>
                                        <p:cTn id="104" dur="500"/>
                                        <p:tgtEl>
                                          <p:spTgt spid="24"/>
                                        </p:tgtEl>
                                      </p:cBhvr>
                                    </p:animEffect>
                                  </p:childTnLst>
                                </p:cTn>
                              </p:par>
                            </p:childTnLst>
                          </p:cTn>
                        </p:par>
                        <p:par>
                          <p:cTn id="105" fill="hold" nodeType="afterGroup">
                            <p:stCondLst>
                              <p:cond delay="1500"/>
                            </p:stCondLst>
                            <p:childTnLst>
                              <p:par>
                                <p:cTn id="106" presetID="53" presetClass="entr" presetSubtype="16" fill="hold" grpId="0" nodeType="afterEffect">
                                  <p:stCondLst>
                                    <p:cond delay="0"/>
                                  </p:stCondLst>
                                  <p:childTnLst>
                                    <p:set>
                                      <p:cBhvr>
                                        <p:cTn id="107" dur="500" fill="hold">
                                          <p:stCondLst>
                                            <p:cond delay="0"/>
                                          </p:stCondLst>
                                        </p:cTn>
                                        <p:tgtEl>
                                          <p:spTgt spid="26"/>
                                        </p:tgtEl>
                                        <p:attrNameLst>
                                          <p:attrName>style.visibility</p:attrName>
                                        </p:attrNameLst>
                                      </p:cBhvr>
                                      <p:to>
                                        <p:strVal val="visible"/>
                                      </p:to>
                                    </p:set>
                                    <p:anim calcmode="lin" valueType="num">
                                      <p:cBhvr>
                                        <p:cTn id="108" dur="500" fill="hold"/>
                                        <p:tgtEl>
                                          <p:spTgt spid="26"/>
                                        </p:tgtEl>
                                        <p:attrNameLst>
                                          <p:attrName>ppt_w</p:attrName>
                                        </p:attrNameLst>
                                      </p:cBhvr>
                                      <p:tavLst>
                                        <p:tav tm="0">
                                          <p:val>
                                            <p:fltVal val="0"/>
                                          </p:val>
                                        </p:tav>
                                        <p:tav tm="100000">
                                          <p:val>
                                            <p:strVal val="ppt_w"/>
                                          </p:val>
                                        </p:tav>
                                      </p:tavLst>
                                    </p:anim>
                                    <p:anim calcmode="lin" valueType="num">
                                      <p:cBhvr>
                                        <p:cTn id="109" dur="500" fill="hold"/>
                                        <p:tgtEl>
                                          <p:spTgt spid="26"/>
                                        </p:tgtEl>
                                        <p:attrNameLst>
                                          <p:attrName>ppt_h</p:attrName>
                                        </p:attrNameLst>
                                      </p:cBhvr>
                                      <p:tavLst>
                                        <p:tav tm="0">
                                          <p:val>
                                            <p:fltVal val="0"/>
                                          </p:val>
                                        </p:tav>
                                        <p:tav tm="100000">
                                          <p:val>
                                            <p:strVal val="ppt_h"/>
                                          </p:val>
                                        </p:tav>
                                      </p:tavLst>
                                    </p:anim>
                                    <p:animEffect transition="in" filter="fade">
                                      <p:cBhvr>
                                        <p:cTn id="110" dur="500"/>
                                        <p:tgtEl>
                                          <p:spTgt spid="26"/>
                                        </p:tgtEl>
                                      </p:cBhvr>
                                    </p:animEffect>
                                  </p:childTnLst>
                                </p:cTn>
                              </p:par>
                            </p:childTnLst>
                          </p:cTn>
                        </p:par>
                        <p:par>
                          <p:cTn id="111" fill="hold" nodeType="afterGroup">
                            <p:stCondLst>
                              <p:cond delay="2000"/>
                            </p:stCondLst>
                            <p:childTnLst>
                              <p:par>
                                <p:cTn id="112" presetID="53" presetClass="entr" presetSubtype="16" fill="hold" grpId="0" nodeType="afterEffect">
                                  <p:stCondLst>
                                    <p:cond delay="0"/>
                                  </p:stCondLst>
                                  <p:childTnLst>
                                    <p:set>
                                      <p:cBhvr>
                                        <p:cTn id="113" dur="500" fill="hold">
                                          <p:stCondLst>
                                            <p:cond delay="0"/>
                                          </p:stCondLst>
                                        </p:cTn>
                                        <p:tgtEl>
                                          <p:spTgt spid="27"/>
                                        </p:tgtEl>
                                        <p:attrNameLst>
                                          <p:attrName>style.visibility</p:attrName>
                                        </p:attrNameLst>
                                      </p:cBhvr>
                                      <p:to>
                                        <p:strVal val="visible"/>
                                      </p:to>
                                    </p:set>
                                    <p:anim calcmode="lin" valueType="num">
                                      <p:cBhvr>
                                        <p:cTn id="114" dur="500" fill="hold"/>
                                        <p:tgtEl>
                                          <p:spTgt spid="27"/>
                                        </p:tgtEl>
                                        <p:attrNameLst>
                                          <p:attrName>ppt_w</p:attrName>
                                        </p:attrNameLst>
                                      </p:cBhvr>
                                      <p:tavLst>
                                        <p:tav tm="0">
                                          <p:val>
                                            <p:fltVal val="0"/>
                                          </p:val>
                                        </p:tav>
                                        <p:tav tm="100000">
                                          <p:val>
                                            <p:strVal val="ppt_w"/>
                                          </p:val>
                                        </p:tav>
                                      </p:tavLst>
                                    </p:anim>
                                    <p:anim calcmode="lin" valueType="num">
                                      <p:cBhvr>
                                        <p:cTn id="115" dur="500" fill="hold"/>
                                        <p:tgtEl>
                                          <p:spTgt spid="27"/>
                                        </p:tgtEl>
                                        <p:attrNameLst>
                                          <p:attrName>ppt_h</p:attrName>
                                        </p:attrNameLst>
                                      </p:cBhvr>
                                      <p:tavLst>
                                        <p:tav tm="0">
                                          <p:val>
                                            <p:fltVal val="0"/>
                                          </p:val>
                                        </p:tav>
                                        <p:tav tm="100000">
                                          <p:val>
                                            <p:strVal val="ppt_h"/>
                                          </p:val>
                                        </p:tav>
                                      </p:tavLst>
                                    </p:anim>
                                    <p:animEffect transition="in" filter="fade">
                                      <p:cBhvr>
                                        <p:cTn id="116" dur="500"/>
                                        <p:tgtEl>
                                          <p:spTgt spid="27"/>
                                        </p:tgtEl>
                                      </p:cBhvr>
                                    </p:animEffect>
                                  </p:childTnLst>
                                </p:cTn>
                              </p:par>
                            </p:childTnLst>
                          </p:cTn>
                        </p:par>
                        <p:par>
                          <p:cTn id="117" fill="hold" nodeType="afterGroup">
                            <p:stCondLst>
                              <p:cond delay="2500"/>
                            </p:stCondLst>
                            <p:childTnLst>
                              <p:par>
                                <p:cTn id="118" presetID="53" presetClass="entr" presetSubtype="16" fill="hold" grpId="0" nodeType="afterEffect">
                                  <p:stCondLst>
                                    <p:cond delay="0"/>
                                  </p:stCondLst>
                                  <p:childTnLst>
                                    <p:set>
                                      <p:cBhvr>
                                        <p:cTn id="119" dur="500" fill="hold">
                                          <p:stCondLst>
                                            <p:cond delay="0"/>
                                          </p:stCondLst>
                                        </p:cTn>
                                        <p:tgtEl>
                                          <p:spTgt spid="28"/>
                                        </p:tgtEl>
                                        <p:attrNameLst>
                                          <p:attrName>style.visibility</p:attrName>
                                        </p:attrNameLst>
                                      </p:cBhvr>
                                      <p:to>
                                        <p:strVal val="visible"/>
                                      </p:to>
                                    </p:set>
                                    <p:anim calcmode="lin" valueType="num">
                                      <p:cBhvr>
                                        <p:cTn id="120" dur="500" fill="hold"/>
                                        <p:tgtEl>
                                          <p:spTgt spid="28"/>
                                        </p:tgtEl>
                                        <p:attrNameLst>
                                          <p:attrName>ppt_w</p:attrName>
                                        </p:attrNameLst>
                                      </p:cBhvr>
                                      <p:tavLst>
                                        <p:tav tm="0">
                                          <p:val>
                                            <p:fltVal val="0"/>
                                          </p:val>
                                        </p:tav>
                                        <p:tav tm="100000">
                                          <p:val>
                                            <p:strVal val="ppt_w"/>
                                          </p:val>
                                        </p:tav>
                                      </p:tavLst>
                                    </p:anim>
                                    <p:anim calcmode="lin" valueType="num">
                                      <p:cBhvr>
                                        <p:cTn id="121" dur="500" fill="hold"/>
                                        <p:tgtEl>
                                          <p:spTgt spid="28"/>
                                        </p:tgtEl>
                                        <p:attrNameLst>
                                          <p:attrName>ppt_h</p:attrName>
                                        </p:attrNameLst>
                                      </p:cBhvr>
                                      <p:tavLst>
                                        <p:tav tm="0">
                                          <p:val>
                                            <p:fltVal val="0"/>
                                          </p:val>
                                        </p:tav>
                                        <p:tav tm="100000">
                                          <p:val>
                                            <p:strVal val="ppt_h"/>
                                          </p:val>
                                        </p:tav>
                                      </p:tavLst>
                                    </p:anim>
                                    <p:animEffect transition="in" filter="fade">
                                      <p:cBhvr>
                                        <p:cTn id="122" dur="500"/>
                                        <p:tgtEl>
                                          <p:spTgt spid="28"/>
                                        </p:tgtEl>
                                      </p:cBhvr>
                                    </p:animEffect>
                                  </p:childTnLst>
                                </p:cTn>
                              </p:par>
                            </p:childTnLst>
                          </p:cTn>
                        </p:par>
                        <p:par>
                          <p:cTn id="123" fill="hold" nodeType="afterGroup">
                            <p:stCondLst>
                              <p:cond delay="3000"/>
                            </p:stCondLst>
                            <p:childTnLst>
                              <p:par>
                                <p:cTn id="124" presetID="53" presetClass="entr" presetSubtype="16" fill="hold" grpId="0" nodeType="afterEffect">
                                  <p:stCondLst>
                                    <p:cond delay="0"/>
                                  </p:stCondLst>
                                  <p:childTnLst>
                                    <p:set>
                                      <p:cBhvr>
                                        <p:cTn id="125" dur="500" fill="hold">
                                          <p:stCondLst>
                                            <p:cond delay="0"/>
                                          </p:stCondLst>
                                        </p:cTn>
                                        <p:tgtEl>
                                          <p:spTgt spid="29"/>
                                        </p:tgtEl>
                                        <p:attrNameLst>
                                          <p:attrName>style.visibility</p:attrName>
                                        </p:attrNameLst>
                                      </p:cBhvr>
                                      <p:to>
                                        <p:strVal val="visible"/>
                                      </p:to>
                                    </p:set>
                                    <p:anim calcmode="lin" valueType="num">
                                      <p:cBhvr>
                                        <p:cTn id="126" dur="500" fill="hold"/>
                                        <p:tgtEl>
                                          <p:spTgt spid="29"/>
                                        </p:tgtEl>
                                        <p:attrNameLst>
                                          <p:attrName>ppt_w</p:attrName>
                                        </p:attrNameLst>
                                      </p:cBhvr>
                                      <p:tavLst>
                                        <p:tav tm="0">
                                          <p:val>
                                            <p:fltVal val="0"/>
                                          </p:val>
                                        </p:tav>
                                        <p:tav tm="100000">
                                          <p:val>
                                            <p:strVal val="ppt_w"/>
                                          </p:val>
                                        </p:tav>
                                      </p:tavLst>
                                    </p:anim>
                                    <p:anim calcmode="lin" valueType="num">
                                      <p:cBhvr>
                                        <p:cTn id="127" dur="500" fill="hold"/>
                                        <p:tgtEl>
                                          <p:spTgt spid="29"/>
                                        </p:tgtEl>
                                        <p:attrNameLst>
                                          <p:attrName>ppt_h</p:attrName>
                                        </p:attrNameLst>
                                      </p:cBhvr>
                                      <p:tavLst>
                                        <p:tav tm="0">
                                          <p:val>
                                            <p:fltVal val="0"/>
                                          </p:val>
                                        </p:tav>
                                        <p:tav tm="100000">
                                          <p:val>
                                            <p:strVal val="ppt_h"/>
                                          </p:val>
                                        </p:tav>
                                      </p:tavLst>
                                    </p:anim>
                                    <p:animEffect transition="in" filter="fade">
                                      <p:cBhvr>
                                        <p:cTn id="128" dur="500"/>
                                        <p:tgtEl>
                                          <p:spTgt spid="29"/>
                                        </p:tgtEl>
                                      </p:cBhvr>
                                    </p:animEffect>
                                  </p:childTnLst>
                                </p:cTn>
                              </p:par>
                            </p:childTnLst>
                          </p:cTn>
                        </p:par>
                        <p:par>
                          <p:cTn id="129" fill="hold" nodeType="afterGroup">
                            <p:stCondLst>
                              <p:cond delay="3500"/>
                            </p:stCondLst>
                            <p:childTnLst>
                              <p:par>
                                <p:cTn id="130" presetID="53" presetClass="entr" presetSubtype="16" fill="hold" grpId="0" nodeType="afterEffect">
                                  <p:stCondLst>
                                    <p:cond delay="0"/>
                                  </p:stCondLst>
                                  <p:childTnLst>
                                    <p:set>
                                      <p:cBhvr>
                                        <p:cTn id="131" dur="500" fill="hold">
                                          <p:stCondLst>
                                            <p:cond delay="0"/>
                                          </p:stCondLst>
                                        </p:cTn>
                                        <p:tgtEl>
                                          <p:spTgt spid="30"/>
                                        </p:tgtEl>
                                        <p:attrNameLst>
                                          <p:attrName>style.visibility</p:attrName>
                                        </p:attrNameLst>
                                      </p:cBhvr>
                                      <p:to>
                                        <p:strVal val="visible"/>
                                      </p:to>
                                    </p:set>
                                    <p:anim calcmode="lin" valueType="num">
                                      <p:cBhvr>
                                        <p:cTn id="132" dur="500" fill="hold"/>
                                        <p:tgtEl>
                                          <p:spTgt spid="30"/>
                                        </p:tgtEl>
                                        <p:attrNameLst>
                                          <p:attrName>ppt_w</p:attrName>
                                        </p:attrNameLst>
                                      </p:cBhvr>
                                      <p:tavLst>
                                        <p:tav tm="0">
                                          <p:val>
                                            <p:fltVal val="0"/>
                                          </p:val>
                                        </p:tav>
                                        <p:tav tm="100000">
                                          <p:val>
                                            <p:strVal val="ppt_w"/>
                                          </p:val>
                                        </p:tav>
                                      </p:tavLst>
                                    </p:anim>
                                    <p:anim calcmode="lin" valueType="num">
                                      <p:cBhvr>
                                        <p:cTn id="133" dur="500" fill="hold"/>
                                        <p:tgtEl>
                                          <p:spTgt spid="30"/>
                                        </p:tgtEl>
                                        <p:attrNameLst>
                                          <p:attrName>ppt_h</p:attrName>
                                        </p:attrNameLst>
                                      </p:cBhvr>
                                      <p:tavLst>
                                        <p:tav tm="0">
                                          <p:val>
                                            <p:fltVal val="0"/>
                                          </p:val>
                                        </p:tav>
                                        <p:tav tm="100000">
                                          <p:val>
                                            <p:strVal val="ppt_h"/>
                                          </p:val>
                                        </p:tav>
                                      </p:tavLst>
                                    </p:anim>
                                    <p:animEffect transition="in" filter="fade">
                                      <p:cBhvr>
                                        <p:cTn id="134" dur="500"/>
                                        <p:tgtEl>
                                          <p:spTgt spid="30"/>
                                        </p:tgtEl>
                                      </p:cBhvr>
                                    </p:animEffect>
                                  </p:childTnLst>
                                </p:cTn>
                              </p:par>
                            </p:childTnLst>
                          </p:cTn>
                        </p:par>
                        <p:par>
                          <p:cTn id="135" fill="hold" nodeType="afterGroup">
                            <p:stCondLst>
                              <p:cond delay="4000"/>
                            </p:stCondLst>
                            <p:childTnLst>
                              <p:par>
                                <p:cTn id="136" presetID="53" presetClass="entr" presetSubtype="16" fill="hold" grpId="0" nodeType="afterEffect">
                                  <p:stCondLst>
                                    <p:cond delay="0"/>
                                  </p:stCondLst>
                                  <p:childTnLst>
                                    <p:set>
                                      <p:cBhvr>
                                        <p:cTn id="137" dur="500" fill="hold">
                                          <p:stCondLst>
                                            <p:cond delay="0"/>
                                          </p:stCondLst>
                                        </p:cTn>
                                        <p:tgtEl>
                                          <p:spTgt spid="31"/>
                                        </p:tgtEl>
                                        <p:attrNameLst>
                                          <p:attrName>style.visibility</p:attrName>
                                        </p:attrNameLst>
                                      </p:cBhvr>
                                      <p:to>
                                        <p:strVal val="visible"/>
                                      </p:to>
                                    </p:set>
                                    <p:anim calcmode="lin" valueType="num">
                                      <p:cBhvr>
                                        <p:cTn id="138" dur="500" fill="hold"/>
                                        <p:tgtEl>
                                          <p:spTgt spid="31"/>
                                        </p:tgtEl>
                                        <p:attrNameLst>
                                          <p:attrName>ppt_w</p:attrName>
                                        </p:attrNameLst>
                                      </p:cBhvr>
                                      <p:tavLst>
                                        <p:tav tm="0">
                                          <p:val>
                                            <p:fltVal val="0"/>
                                          </p:val>
                                        </p:tav>
                                        <p:tav tm="100000">
                                          <p:val>
                                            <p:strVal val="ppt_w"/>
                                          </p:val>
                                        </p:tav>
                                      </p:tavLst>
                                    </p:anim>
                                    <p:anim calcmode="lin" valueType="num">
                                      <p:cBhvr>
                                        <p:cTn id="139" dur="500" fill="hold"/>
                                        <p:tgtEl>
                                          <p:spTgt spid="31"/>
                                        </p:tgtEl>
                                        <p:attrNameLst>
                                          <p:attrName>ppt_h</p:attrName>
                                        </p:attrNameLst>
                                      </p:cBhvr>
                                      <p:tavLst>
                                        <p:tav tm="0">
                                          <p:val>
                                            <p:fltVal val="0"/>
                                          </p:val>
                                        </p:tav>
                                        <p:tav tm="100000">
                                          <p:val>
                                            <p:strVal val="ppt_h"/>
                                          </p:val>
                                        </p:tav>
                                      </p:tavLst>
                                    </p:anim>
                                    <p:animEffect transition="in" filter="fade">
                                      <p:cBhvr>
                                        <p:cTn id="140" dur="500"/>
                                        <p:tgtEl>
                                          <p:spTgt spid="31"/>
                                        </p:tgtEl>
                                      </p:cBhvr>
                                    </p:animEffect>
                                  </p:childTnLst>
                                </p:cTn>
                              </p:par>
                            </p:childTnLst>
                          </p:cTn>
                        </p:par>
                        <p:par>
                          <p:cTn id="141" fill="hold" nodeType="afterGroup">
                            <p:stCondLst>
                              <p:cond delay="4500"/>
                            </p:stCondLst>
                            <p:childTnLst>
                              <p:par>
                                <p:cTn id="142" presetID="53" presetClass="entr" presetSubtype="16" fill="hold" grpId="0" nodeType="afterEffect">
                                  <p:stCondLst>
                                    <p:cond delay="0"/>
                                  </p:stCondLst>
                                  <p:childTnLst>
                                    <p:set>
                                      <p:cBhvr>
                                        <p:cTn id="143" dur="500" fill="hold">
                                          <p:stCondLst>
                                            <p:cond delay="0"/>
                                          </p:stCondLst>
                                        </p:cTn>
                                        <p:tgtEl>
                                          <p:spTgt spid="32"/>
                                        </p:tgtEl>
                                        <p:attrNameLst>
                                          <p:attrName>style.visibility</p:attrName>
                                        </p:attrNameLst>
                                      </p:cBhvr>
                                      <p:to>
                                        <p:strVal val="visible"/>
                                      </p:to>
                                    </p:set>
                                    <p:anim calcmode="lin" valueType="num">
                                      <p:cBhvr>
                                        <p:cTn id="144" dur="500" fill="hold"/>
                                        <p:tgtEl>
                                          <p:spTgt spid="32"/>
                                        </p:tgtEl>
                                        <p:attrNameLst>
                                          <p:attrName>ppt_w</p:attrName>
                                        </p:attrNameLst>
                                      </p:cBhvr>
                                      <p:tavLst>
                                        <p:tav tm="0">
                                          <p:val>
                                            <p:fltVal val="0"/>
                                          </p:val>
                                        </p:tav>
                                        <p:tav tm="100000">
                                          <p:val>
                                            <p:strVal val="ppt_w"/>
                                          </p:val>
                                        </p:tav>
                                      </p:tavLst>
                                    </p:anim>
                                    <p:anim calcmode="lin" valueType="num">
                                      <p:cBhvr>
                                        <p:cTn id="145" dur="500" fill="hold"/>
                                        <p:tgtEl>
                                          <p:spTgt spid="32"/>
                                        </p:tgtEl>
                                        <p:attrNameLst>
                                          <p:attrName>ppt_h</p:attrName>
                                        </p:attrNameLst>
                                      </p:cBhvr>
                                      <p:tavLst>
                                        <p:tav tm="0">
                                          <p:val>
                                            <p:fltVal val="0"/>
                                          </p:val>
                                        </p:tav>
                                        <p:tav tm="100000">
                                          <p:val>
                                            <p:strVal val="ppt_h"/>
                                          </p:val>
                                        </p:tav>
                                      </p:tavLst>
                                    </p:anim>
                                    <p:animEffect transition="in" filter="fade">
                                      <p:cBhvr>
                                        <p:cTn id="146" dur="500"/>
                                        <p:tgtEl>
                                          <p:spTgt spid="32"/>
                                        </p:tgtEl>
                                      </p:cBhvr>
                                    </p:animEffect>
                                  </p:childTnLst>
                                </p:cTn>
                              </p:par>
                            </p:childTnLst>
                          </p:cTn>
                        </p:par>
                        <p:par>
                          <p:cTn id="147" fill="hold" nodeType="afterGroup">
                            <p:stCondLst>
                              <p:cond delay="5000"/>
                            </p:stCondLst>
                            <p:childTnLst>
                              <p:par>
                                <p:cTn id="148" presetID="53" presetClass="entr" presetSubtype="16" fill="hold" grpId="0" nodeType="afterEffect">
                                  <p:stCondLst>
                                    <p:cond delay="0"/>
                                  </p:stCondLst>
                                  <p:childTnLst>
                                    <p:set>
                                      <p:cBhvr>
                                        <p:cTn id="149" dur="500" fill="hold">
                                          <p:stCondLst>
                                            <p:cond delay="0"/>
                                          </p:stCondLst>
                                        </p:cTn>
                                        <p:tgtEl>
                                          <p:spTgt spid="33"/>
                                        </p:tgtEl>
                                        <p:attrNameLst>
                                          <p:attrName>style.visibility</p:attrName>
                                        </p:attrNameLst>
                                      </p:cBhvr>
                                      <p:to>
                                        <p:strVal val="visible"/>
                                      </p:to>
                                    </p:set>
                                    <p:anim calcmode="lin" valueType="num">
                                      <p:cBhvr>
                                        <p:cTn id="150" dur="500" fill="hold"/>
                                        <p:tgtEl>
                                          <p:spTgt spid="33"/>
                                        </p:tgtEl>
                                        <p:attrNameLst>
                                          <p:attrName>ppt_w</p:attrName>
                                        </p:attrNameLst>
                                      </p:cBhvr>
                                      <p:tavLst>
                                        <p:tav tm="0">
                                          <p:val>
                                            <p:fltVal val="0"/>
                                          </p:val>
                                        </p:tav>
                                        <p:tav tm="100000">
                                          <p:val>
                                            <p:strVal val="ppt_w"/>
                                          </p:val>
                                        </p:tav>
                                      </p:tavLst>
                                    </p:anim>
                                    <p:anim calcmode="lin" valueType="num">
                                      <p:cBhvr>
                                        <p:cTn id="151" dur="500" fill="hold"/>
                                        <p:tgtEl>
                                          <p:spTgt spid="33"/>
                                        </p:tgtEl>
                                        <p:attrNameLst>
                                          <p:attrName>ppt_h</p:attrName>
                                        </p:attrNameLst>
                                      </p:cBhvr>
                                      <p:tavLst>
                                        <p:tav tm="0">
                                          <p:val>
                                            <p:fltVal val="0"/>
                                          </p:val>
                                        </p:tav>
                                        <p:tav tm="100000">
                                          <p:val>
                                            <p:strVal val="ppt_h"/>
                                          </p:val>
                                        </p:tav>
                                      </p:tavLst>
                                    </p:anim>
                                    <p:animEffect transition="in" filter="fade">
                                      <p:cBhvr>
                                        <p:cTn id="152" dur="500"/>
                                        <p:tgtEl>
                                          <p:spTgt spid="33"/>
                                        </p:tgtEl>
                                      </p:cBhvr>
                                    </p:animEffect>
                                  </p:childTnLst>
                                </p:cTn>
                              </p:par>
                            </p:childTnLst>
                          </p:cTn>
                        </p:par>
                      </p:childTnLst>
                    </p:cTn>
                  </p:par>
                  <p:par>
                    <p:cTn id="153" fill="hold" nodeType="clickPar">
                      <p:stCondLst>
                        <p:cond delay="indefinite"/>
                      </p:stCondLst>
                      <p:childTnLst>
                        <p:par>
                          <p:cTn id="154" fill="hold">
                            <p:stCondLst>
                              <p:cond delay="0"/>
                            </p:stCondLst>
                            <p:childTnLst>
                              <p:par>
                                <p:cTn id="155" presetID="22" presetClass="entr" presetSubtype="1" fill="hold" grpId="0" nodeType="clickEffect">
                                  <p:stCondLst>
                                    <p:cond delay="0"/>
                                  </p:stCondLst>
                                  <p:childTnLst>
                                    <p:set>
                                      <p:cBhvr>
                                        <p:cTn id="156" dur="1" fill="hold">
                                          <p:stCondLst>
                                            <p:cond delay="0"/>
                                          </p:stCondLst>
                                        </p:cTn>
                                        <p:tgtEl>
                                          <p:spTgt spid="34"/>
                                        </p:tgtEl>
                                        <p:attrNameLst>
                                          <p:attrName>style.visibility</p:attrName>
                                        </p:attrNameLst>
                                      </p:cBhvr>
                                      <p:to>
                                        <p:strVal val="visible"/>
                                      </p:to>
                                    </p:set>
                                    <p:animEffect transition="in" filter="wipe(down)">
                                      <p:cBhvr>
                                        <p:cTn id="157" dur="3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5" grpId="0" animBg="1"/>
      <p:bldP spid="11" grpId="0" animBg="1"/>
      <p:bldP spid="23" grpId="0" animBg="1"/>
      <p:bldP spid="24"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4"/>
          <a:stretch>
            <a:fillRect/>
          </a:stretch>
        </a:blipFill>
        <a:effectLst/>
      </p:bgPr>
    </p:bg>
    <p:spTree>
      <p:nvGrpSpPr>
        <p:cNvPr id="1" name=""/>
        <p:cNvGrpSpPr/>
        <p:nvPr/>
      </p:nvGrpSpPr>
      <p:grpSpPr>
        <a:xfrm>
          <a:off x="0" y="0"/>
          <a:ext cx="0" cy="0"/>
        </a:xfrm>
      </p:grpSpPr>
      <p:sp>
        <p:nvSpPr>
          <p:cNvPr id="2" name="形状1" title=""/>
          <p:cNvSpPr txBox="1"/>
          <p:nvPr/>
        </p:nvSpPr>
        <p:spPr>
          <a:xfrm>
            <a:off x="697954" y="4342762"/>
            <a:ext cx="10796588" cy="872128"/>
          </a:xfrm>
          <a:prstGeom prst="rect">
            <a:avLst/>
          </a:prstGeom>
          <a:solidFill>
            <a:srgbClr val="FFFFFF">
              <a:alpha val="0"/>
            </a:srgbClr>
          </a:solidFill>
          <a:ln w="15875">
            <a:solidFill>
              <a:srgbClr val="FFFFFF">
                <a:alpha val="0"/>
              </a:srgbClr>
            </a:solidFill>
          </a:ln>
        </p:spPr>
        <p:txBody>
          <a:bodyPr anchor="t"/>
          <a:lstStyle/>
          <a:p>
            <a:pPr marL="0" algn="l">
              <a:lnSpc>
                <a:spcPts val="3200"/>
              </a:lnSpc>
            </a:pPr>
            <a:r>
              <a:rPr lang="zh-CN" altLang="en-US" sz="2400" b="0" i="0">
                <a:solidFill>
                  <a:srgbClr val="FF0000">
                    <a:alpha val="100000"/>
                  </a:srgbClr>
                </a:solidFill>
                <a:latin typeface="微软雅黑" panose="020b0503020204020204" charset="-122"/>
                <a:ea typeface="微软雅黑" panose="020b0503020204020204" charset="-122"/>
              </a:rPr>
              <a:t>比较分析：</a:t>
            </a:r>
            <a:r>
              <a:rPr lang="zh-CN" altLang="en-US" sz="2400" b="0" i="0">
                <a:solidFill>
                  <a:srgbClr val="FFFFFF">
                    <a:alpha val="100000"/>
                  </a:srgbClr>
                </a:solidFill>
                <a:latin typeface="微软雅黑" panose="020b0503020204020204" charset="-122"/>
                <a:ea typeface="微软雅黑" panose="020b0503020204020204" charset="-122"/>
              </a:rPr>
              <a:t>海波和石蜡熔化过程中，如图A、B、C、D各点及AB， BC ，CD段物质各处于什么状态？各阶段物质是否吸热，物质温度如何变化？</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3" name="形状2" title=""/>
          <p:cNvSpPr txBox="1"/>
          <p:nvPr/>
        </p:nvSpPr>
        <p:spPr>
          <a:xfrm>
            <a:off x="3043799" y="5227034"/>
            <a:ext cx="4217984" cy="482994"/>
          </a:xfrm>
          <a:prstGeom prst="rect">
            <a:avLst/>
          </a:prstGeom>
          <a:solidFill>
            <a:srgbClr val="FFFFFF">
              <a:alpha val="0"/>
            </a:srgbClr>
          </a:solidFill>
          <a:ln w="9525">
            <a:solidFill>
              <a:srgbClr val="FFFFFF">
                <a:alpha val="0"/>
              </a:srgbClr>
            </a:solidFill>
          </a:ln>
        </p:spPr>
        <p:txBody>
          <a:bodyPr anchor="t"/>
          <a:lstStyle/>
          <a:p>
            <a:pPr marL="0" algn="l">
              <a:lnSpc>
                <a:spcPts val="3300"/>
              </a:lnSpc>
            </a:pPr>
            <a:r>
              <a:rPr lang="zh-CN" altLang="en-US" sz="2400" b="0" i="0">
                <a:solidFill>
                  <a:srgbClr val="FFFFFF">
                    <a:alpha val="100000"/>
                  </a:srgbClr>
                </a:solidFill>
                <a:latin typeface="微软雅黑" panose="020b0503020204020204" charset="-122"/>
                <a:ea typeface="微软雅黑" panose="020b0503020204020204" charset="-122"/>
              </a:rPr>
              <a:t>在熔化过程中都需要______。</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4" name="形状3" title=""/>
          <p:cNvSpPr txBox="1"/>
          <p:nvPr/>
        </p:nvSpPr>
        <p:spPr>
          <a:xfrm>
            <a:off x="1278103" y="5224958"/>
            <a:ext cx="2162175" cy="487366"/>
          </a:xfrm>
          <a:prstGeom prst="rect">
            <a:avLst/>
          </a:prstGeom>
          <a:solidFill>
            <a:srgbClr val="FFFFFF">
              <a:alpha val="0"/>
            </a:srgbClr>
          </a:solidFill>
          <a:ln w="9525">
            <a:solidFill>
              <a:srgbClr val="FFFFFF">
                <a:alpha val="0"/>
              </a:srgbClr>
            </a:solidFill>
          </a:ln>
        </p:spPr>
        <p:txBody>
          <a:bodyPr anchor="t"/>
          <a:lstStyle/>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⑴ </a:t>
            </a:r>
            <a:r>
              <a:rPr lang="zh-CN" altLang="en-US" sz="2600" b="0" i="0">
                <a:solidFill>
                  <a:srgbClr val="FFFFFF">
                    <a:alpha val="100000"/>
                  </a:srgbClr>
                </a:solidFill>
                <a:latin typeface="微软雅黑" panose="020b0503020204020204" charset="-122"/>
                <a:ea typeface="微软雅黑" panose="020b0503020204020204" charset="-122"/>
              </a:rPr>
              <a:t>相同点：</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5" name="形状4" title=""/>
          <p:cNvSpPr txBox="1"/>
          <p:nvPr/>
        </p:nvSpPr>
        <p:spPr>
          <a:xfrm>
            <a:off x="1286237" y="5754843"/>
            <a:ext cx="2220116" cy="520703"/>
          </a:xfrm>
          <a:prstGeom prst="rect">
            <a:avLst/>
          </a:prstGeom>
          <a:solidFill>
            <a:srgbClr val="FFFFFF">
              <a:alpha val="0"/>
            </a:srgbClr>
          </a:solidFill>
          <a:ln w="9525">
            <a:solidFill>
              <a:srgbClr val="FFFFFF">
                <a:alpha val="0"/>
              </a:srgbClr>
            </a:solidFill>
          </a:ln>
        </p:spPr>
        <p:txBody>
          <a:bodyPr anchor="t"/>
          <a:lstStyle/>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⑵ </a:t>
            </a:r>
            <a:r>
              <a:rPr lang="zh-CN" altLang="en-US" sz="2600" b="0" i="0">
                <a:solidFill>
                  <a:srgbClr val="FFFFFF">
                    <a:alpha val="100000"/>
                  </a:srgbClr>
                </a:solidFill>
                <a:latin typeface="微软雅黑" panose="020b0503020204020204" charset="-122"/>
                <a:ea typeface="微软雅黑" panose="020b0503020204020204" charset="-122"/>
              </a:rPr>
              <a:t>不同点：</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6" name="形状5" title=""/>
          <p:cNvSpPr txBox="1"/>
          <p:nvPr/>
        </p:nvSpPr>
        <p:spPr>
          <a:xfrm>
            <a:off x="3043742" y="5754729"/>
            <a:ext cx="8239125" cy="901703"/>
          </a:xfrm>
          <a:prstGeom prst="rect">
            <a:avLst/>
          </a:prstGeom>
          <a:solidFill>
            <a:srgbClr val="FFFFFF">
              <a:alpha val="0"/>
            </a:srgbClr>
          </a:solidFill>
          <a:ln w="9525">
            <a:solidFill>
              <a:srgbClr val="FFFFFF">
                <a:alpha val="0"/>
              </a:srgbClr>
            </a:solidFill>
          </a:ln>
        </p:spPr>
        <p:txBody>
          <a:bodyPr anchor="t"/>
          <a:lstStyle/>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① </a:t>
            </a:r>
            <a:r>
              <a:rPr lang="zh-CN" altLang="en-US" sz="2400" b="0" i="0">
                <a:solidFill>
                  <a:srgbClr val="FF0000">
                    <a:alpha val="100000"/>
                  </a:srgbClr>
                </a:solidFill>
                <a:latin typeface="微软雅黑" panose="020b0503020204020204" charset="-122"/>
                <a:ea typeface="微软雅黑" panose="020b0503020204020204" charset="-122"/>
              </a:rPr>
              <a:t>海波</a:t>
            </a:r>
            <a:r>
              <a:rPr lang="zh-CN" altLang="en-US" sz="2400" b="0" i="0">
                <a:solidFill>
                  <a:srgbClr val="FFFFFF">
                    <a:alpha val="100000"/>
                  </a:srgbClr>
                </a:solidFill>
                <a:latin typeface="微软雅黑" panose="020b0503020204020204" charset="-122"/>
                <a:ea typeface="微软雅黑" panose="020b0503020204020204" charset="-122"/>
              </a:rPr>
              <a:t>熔化时，温度保持______，处于__________状态。</a:t>
            </a:r>
            <a:endParaRPr lang="zh-CN" altLang="en-US" sz="2400" b="0" i="0">
              <a:solidFill>
                <a:srgbClr val="FFFFFF">
                  <a:alpha val="100000"/>
                </a:srgbClr>
              </a:solidFill>
              <a:latin typeface="微软雅黑" panose="020b0503020204020204" charset="-122"/>
              <a:ea typeface="微软雅黑" panose="020b0503020204020204" charset="-122"/>
            </a:endParaRPr>
          </a:p>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② </a:t>
            </a:r>
            <a:r>
              <a:rPr lang="zh-CN" altLang="en-US" sz="2400" b="0" i="0">
                <a:solidFill>
                  <a:srgbClr val="FF0000">
                    <a:alpha val="100000"/>
                  </a:srgbClr>
                </a:solidFill>
                <a:latin typeface="微软雅黑" panose="020b0503020204020204" charset="-122"/>
                <a:ea typeface="微软雅黑" panose="020b0503020204020204" charset="-122"/>
              </a:rPr>
              <a:t>石蜡</a:t>
            </a:r>
            <a:r>
              <a:rPr lang="zh-CN" altLang="en-US" sz="2400" b="0" i="0">
                <a:solidFill>
                  <a:srgbClr val="FFFFFF">
                    <a:alpha val="100000"/>
                  </a:srgbClr>
                </a:solidFill>
                <a:latin typeface="微软雅黑" panose="020b0503020204020204" charset="-122"/>
                <a:ea typeface="微软雅黑" panose="020b0503020204020204" charset="-122"/>
              </a:rPr>
              <a:t>熔化时，温度不断______，没有__________状态。</a:t>
            </a:r>
            <a:endParaRPr lang="zh-CN" altLang="en-US" sz="2400" b="0" i="0">
              <a:solidFill>
                <a:srgbClr val="FFFFFF">
                  <a:alpha val="100000"/>
                </a:srgbClr>
              </a:solidFill>
              <a:latin typeface="微软雅黑" panose="020b0503020204020204" charset="-122"/>
              <a:ea typeface="微软雅黑" panose="020b0503020204020204" charset="-122"/>
            </a:endParaRPr>
          </a:p>
        </p:txBody>
      </p:sp>
      <p:sp>
        <p:nvSpPr>
          <p:cNvPr id="7" name="形状6" title=""/>
          <p:cNvSpPr txBox="1"/>
          <p:nvPr/>
        </p:nvSpPr>
        <p:spPr>
          <a:xfrm>
            <a:off x="251662" y="5265064"/>
            <a:ext cx="928964" cy="483232"/>
          </a:xfrm>
          <a:custGeom>
            <a:gdLst>
              <a:gd name="connsiteX0" fmla="*/ 80539 w 928964"/>
              <a:gd name="connsiteY0" fmla="*/ 0 h 483232"/>
              <a:gd name="connsiteX1" fmla="*/ 848425 w 928964"/>
              <a:gd name="connsiteY1" fmla="*/ 0 h 483232"/>
              <a:gd name="connsiteX2" fmla="*/ 892905 w 928964"/>
              <a:gd name="connsiteY2" fmla="*/ 0 h 483232"/>
              <a:gd name="connsiteX3" fmla="*/ 928964 w 928964"/>
              <a:gd name="connsiteY3" fmla="*/ 402693 h 483232"/>
              <a:gd name="connsiteX4" fmla="*/ 928964 w 928964"/>
              <a:gd name="connsiteY4" fmla="*/ 447173 h 483232"/>
              <a:gd name="connsiteX5" fmla="*/ 80539 w 928964"/>
              <a:gd name="connsiteY5" fmla="*/ 483232 h 483232"/>
              <a:gd name="connsiteX6" fmla="*/ 59178 w 928964"/>
              <a:gd name="connsiteY6" fmla="*/ 483232 h 483232"/>
              <a:gd name="connsiteX7" fmla="*/ 8485 w 928964"/>
              <a:gd name="connsiteY7" fmla="*/ 444539 h 483232"/>
              <a:gd name="connsiteX8" fmla="*/ 0 w 928964"/>
              <a:gd name="connsiteY8" fmla="*/ 80539 h 483232"/>
              <a:gd name="connsiteX9" fmla="*/ 0 w 928964"/>
              <a:gd name="connsiteY9" fmla="*/ 36058 h 483232"/>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28964" h="483232">
                <a:moveTo>
                  <a:pt x="80539" y="0"/>
                </a:moveTo>
                <a:lnTo>
                  <a:pt x="848425" y="0"/>
                </a:lnTo>
                <a:cubicBezTo>
                  <a:pt x="892905" y="0"/>
                  <a:pt x="928964" y="36058"/>
                  <a:pt x="928964" y="80539"/>
                </a:cubicBezTo>
                <a:lnTo>
                  <a:pt x="928964" y="402693"/>
                </a:lnTo>
                <a:cubicBezTo>
                  <a:pt x="928964" y="447173"/>
                  <a:pt x="892905" y="483232"/>
                  <a:pt x="848425" y="483232"/>
                </a:cubicBezTo>
                <a:lnTo>
                  <a:pt x="80539" y="483232"/>
                </a:lnTo>
                <a:cubicBezTo>
                  <a:pt x="59178" y="483232"/>
                  <a:pt x="38693" y="474747"/>
                  <a:pt x="23589" y="459643"/>
                </a:cubicBezTo>
                <a:cubicBezTo>
                  <a:pt x="8485" y="444539"/>
                  <a:pt x="0" y="424053"/>
                  <a:pt x="0" y="402693"/>
                </a:cubicBezTo>
                <a:lnTo>
                  <a:pt x="0" y="80539"/>
                </a:lnTo>
                <a:cubicBezTo>
                  <a:pt x="0" y="36058"/>
                  <a:pt x="36058" y="0"/>
                  <a:pt x="80539" y="0"/>
                </a:cubicBezTo>
                <a:close/>
              </a:path>
            </a:pathLst>
          </a:custGeom>
          <a:solidFill>
            <a:srgbClr val="A5FFFF">
              <a:alpha val="100000"/>
            </a:srgbClr>
          </a:solidFill>
          <a:ln w="14288">
            <a:solidFill>
              <a:srgbClr val="2DCACA">
                <a:alpha val="100000"/>
              </a:srgbClr>
            </a:solidFill>
            <a:prstDash val="solid"/>
          </a:ln>
        </p:spPr>
        <p:txBody>
          <a:bodyPr anchor="t"/>
          <a:lstStyle/>
          <a:p>
            <a:pPr marL="0" algn="l"/>
            <a:r>
              <a:rPr lang="zh-CN" altLang="en-US" sz="2600" b="1" i="0">
                <a:solidFill>
                  <a:srgbClr val="FF0000">
                    <a:alpha val="100000"/>
                  </a:srgbClr>
                </a:solidFill>
                <a:latin typeface="微软雅黑" panose="020b0503020204020204" charset="-122"/>
                <a:ea typeface="微软雅黑" panose="020b0503020204020204" charset="-122"/>
              </a:rPr>
              <a:t>小结</a:t>
            </a:r>
            <a:endParaRPr lang="zh-CN" altLang="en-US" sz="2600" b="1" i="0">
              <a:solidFill>
                <a:srgbClr val="FF0000">
                  <a:alpha val="100000"/>
                </a:srgbClr>
              </a:solidFill>
              <a:latin typeface="微软雅黑" panose="020b0503020204020204" charset="-122"/>
              <a:ea typeface="微软雅黑" panose="020b0503020204020204" charset="-122"/>
            </a:endParaRPr>
          </a:p>
        </p:txBody>
      </p:sp>
      <p:pic>
        <p:nvPicPr>
          <p:cNvPr id="8" name="图片1" title=""/>
          <p:cNvPicPr>
            <a:picLocks noChangeAspect="1"/>
          </p:cNvPicPr>
          <p:nvPr/>
        </p:nvPicPr>
        <p:blipFill>
          <a:blip r:embed="rId2"/>
          <a:stretch>
            <a:fillRect/>
          </a:stretch>
        </p:blipFill>
        <p:spPr>
          <a:xfrm>
            <a:off x="785212" y="1107872"/>
            <a:ext cx="4829175" cy="3209925"/>
          </a:xfrm>
          <a:prstGeom prst="rect">
            <a:avLst/>
          </a:prstGeom>
        </p:spPr>
      </p:pic>
      <p:pic>
        <p:nvPicPr>
          <p:cNvPr id="9" name="图片2" title=""/>
          <p:cNvPicPr>
            <a:picLocks noChangeAspect="1"/>
          </p:cNvPicPr>
          <p:nvPr/>
        </p:nvPicPr>
        <p:blipFill>
          <a:blip r:embed="rId3"/>
          <a:stretch>
            <a:fillRect/>
          </a:stretch>
        </p:blipFill>
        <p:spPr>
          <a:xfrm>
            <a:off x="6522834" y="1107281"/>
            <a:ext cx="4819650" cy="3209925"/>
          </a:xfrm>
          <a:prstGeom prst="rect">
            <a:avLst/>
          </a:prstGeom>
        </p:spPr>
      </p:pic>
      <p:grpSp>
        <p:nvGrpSpPr>
          <p:cNvPr id="10" name="组合1" title=""/>
          <p:cNvGrpSpPr/>
          <p:nvPr/>
        </p:nvGrpSpPr>
        <p:grpSpPr>
          <a:xfrm>
            <a:off x="6872869" y="1460824"/>
            <a:ext cx="3689543" cy="2622618"/>
            <a:chExt cx="3689543" cy="2622618"/>
          </a:xfrm>
        </p:grpSpPr>
        <p:sp>
          <p:nvSpPr>
            <p:cNvPr id="11" name="形状9"/>
            <p:cNvSpPr txBox="1"/>
            <p:nvPr/>
          </p:nvSpPr>
          <p:spPr>
            <a:xfrm>
              <a:off x="1020765" y="1460488"/>
              <a:ext cx="611187" cy="460762"/>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B</a:t>
              </a:r>
              <a:endParaRPr lang="zh-CN" altLang="en-US" sz="2800" b="1" i="0">
                <a:solidFill>
                  <a:srgbClr val="FF0000">
                    <a:alpha val="100000"/>
                  </a:srgbClr>
                </a:solidFill>
                <a:latin typeface="Times New Roman" panose="02020603050405020304"/>
                <a:ea typeface="Times New Roman" panose="02020603050405020304"/>
              </a:endParaRPr>
            </a:p>
          </p:txBody>
        </p:sp>
        <p:sp>
          <p:nvSpPr>
            <p:cNvPr id="12" name="形状10"/>
            <p:cNvSpPr txBox="1"/>
            <p:nvPr/>
          </p:nvSpPr>
          <p:spPr>
            <a:xfrm>
              <a:off x="0" y="2163257"/>
              <a:ext cx="630238" cy="459361"/>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A</a:t>
              </a:r>
              <a:endParaRPr lang="zh-CN" altLang="en-US" sz="2800" b="1" i="0">
                <a:solidFill>
                  <a:srgbClr val="FF0000">
                    <a:alpha val="100000"/>
                  </a:srgbClr>
                </a:solidFill>
                <a:latin typeface="Times New Roman" panose="02020603050405020304"/>
                <a:ea typeface="Times New Roman" panose="02020603050405020304"/>
              </a:endParaRPr>
            </a:p>
          </p:txBody>
        </p:sp>
        <p:sp>
          <p:nvSpPr>
            <p:cNvPr id="13" name="形状11"/>
            <p:cNvSpPr txBox="1"/>
            <p:nvPr/>
          </p:nvSpPr>
          <p:spPr>
            <a:xfrm>
              <a:off x="1981600" y="1083288"/>
              <a:ext cx="630238" cy="460761"/>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C</a:t>
              </a:r>
              <a:endParaRPr lang="zh-CN" altLang="en-US" sz="2800" b="1" i="0">
                <a:solidFill>
                  <a:srgbClr val="FF0000">
                    <a:alpha val="100000"/>
                  </a:srgbClr>
                </a:solidFill>
                <a:latin typeface="Times New Roman" panose="02020603050405020304"/>
                <a:ea typeface="Times New Roman" panose="02020603050405020304"/>
              </a:endParaRPr>
            </a:p>
          </p:txBody>
        </p:sp>
        <p:sp>
          <p:nvSpPr>
            <p:cNvPr id="14" name="形状12"/>
            <p:cNvSpPr txBox="1"/>
            <p:nvPr/>
          </p:nvSpPr>
          <p:spPr>
            <a:xfrm>
              <a:off x="3211706" y="0"/>
              <a:ext cx="477837" cy="460761"/>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D</a:t>
              </a:r>
              <a:endParaRPr lang="zh-CN" altLang="en-US" sz="2800" b="1" i="0">
                <a:solidFill>
                  <a:srgbClr val="FF0000">
                    <a:alpha val="100000"/>
                  </a:srgbClr>
                </a:solidFill>
                <a:latin typeface="Times New Roman" panose="02020603050405020304"/>
                <a:ea typeface="Times New Roman" panose="02020603050405020304"/>
              </a:endParaRPr>
            </a:p>
          </p:txBody>
        </p:sp>
      </p:grpSp>
      <p:grpSp>
        <p:nvGrpSpPr>
          <p:cNvPr id="15" name="组合2" title=""/>
          <p:cNvGrpSpPr/>
          <p:nvPr/>
        </p:nvGrpSpPr>
        <p:grpSpPr>
          <a:xfrm>
            <a:off x="1282303" y="1298099"/>
            <a:ext cx="3681987" cy="2874928"/>
            <a:chExt cx="3681987" cy="2874928"/>
          </a:xfrm>
        </p:grpSpPr>
        <p:sp>
          <p:nvSpPr>
            <p:cNvPr id="16" name="形状13"/>
            <p:cNvSpPr txBox="1"/>
            <p:nvPr/>
          </p:nvSpPr>
          <p:spPr>
            <a:xfrm>
              <a:off x="0" y="2415567"/>
              <a:ext cx="549275" cy="459361"/>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A</a:t>
              </a:r>
              <a:endParaRPr lang="zh-CN" altLang="en-US" sz="2800" b="1" i="0">
                <a:solidFill>
                  <a:srgbClr val="FF0000">
                    <a:alpha val="100000"/>
                  </a:srgbClr>
                </a:solidFill>
                <a:latin typeface="Times New Roman" panose="02020603050405020304"/>
                <a:ea typeface="Times New Roman" panose="02020603050405020304"/>
              </a:endParaRPr>
            </a:p>
          </p:txBody>
        </p:sp>
        <p:sp>
          <p:nvSpPr>
            <p:cNvPr id="17" name="形状14"/>
            <p:cNvSpPr txBox="1"/>
            <p:nvPr/>
          </p:nvSpPr>
          <p:spPr>
            <a:xfrm>
              <a:off x="1140847" y="1025824"/>
              <a:ext cx="622300" cy="460762"/>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B</a:t>
              </a:r>
              <a:endParaRPr lang="zh-CN" altLang="en-US" sz="2800" b="1" i="0">
                <a:solidFill>
                  <a:srgbClr val="FF0000">
                    <a:alpha val="100000"/>
                  </a:srgbClr>
                </a:solidFill>
                <a:latin typeface="Times New Roman" panose="02020603050405020304"/>
                <a:ea typeface="Times New Roman" panose="02020603050405020304"/>
              </a:endParaRPr>
            </a:p>
          </p:txBody>
        </p:sp>
        <p:sp>
          <p:nvSpPr>
            <p:cNvPr id="18" name="形状15"/>
            <p:cNvSpPr txBox="1"/>
            <p:nvPr/>
          </p:nvSpPr>
          <p:spPr>
            <a:xfrm>
              <a:off x="2237175" y="1368343"/>
              <a:ext cx="550863" cy="460762"/>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C</a:t>
              </a:r>
              <a:endParaRPr lang="zh-CN" altLang="en-US" sz="2800" b="1" i="0">
                <a:solidFill>
                  <a:srgbClr val="FF0000">
                    <a:alpha val="100000"/>
                  </a:srgbClr>
                </a:solidFill>
                <a:latin typeface="Times New Roman" panose="02020603050405020304"/>
                <a:ea typeface="Times New Roman" panose="02020603050405020304"/>
              </a:endParaRPr>
            </a:p>
          </p:txBody>
        </p:sp>
        <p:sp>
          <p:nvSpPr>
            <p:cNvPr id="19" name="形状16"/>
            <p:cNvSpPr txBox="1"/>
            <p:nvPr/>
          </p:nvSpPr>
          <p:spPr>
            <a:xfrm>
              <a:off x="3059687" y="0"/>
              <a:ext cx="622300" cy="460761"/>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Times New Roman" panose="02020603050405020304"/>
                  <a:ea typeface="Times New Roman" panose="02020603050405020304"/>
                </a:rPr>
                <a:t>D</a:t>
              </a:r>
              <a:endParaRPr lang="zh-CN" altLang="en-US" sz="2800" b="1" i="0">
                <a:solidFill>
                  <a:srgbClr val="FF0000">
                    <a:alpha val="100000"/>
                  </a:srgbClr>
                </a:solidFill>
                <a:latin typeface="Times New Roman" panose="02020603050405020304"/>
                <a:ea typeface="Times New Roman" panose="02020603050405020304"/>
              </a:endParaRPr>
            </a:p>
          </p:txBody>
        </p:sp>
      </p:grpSp>
      <p:sp>
        <p:nvSpPr>
          <p:cNvPr id="20" name="文本1" title=""/>
          <p:cNvSpPr txBox="1"/>
          <p:nvPr/>
        </p:nvSpPr>
        <p:spPr>
          <a:xfrm>
            <a:off x="6643370" y="5738371"/>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不变</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1" name="文本2" title=""/>
          <p:cNvSpPr txBox="1"/>
          <p:nvPr/>
        </p:nvSpPr>
        <p:spPr>
          <a:xfrm>
            <a:off x="8405495" y="5738371"/>
            <a:ext cx="14097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固液共存</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2" name="文本3" title=""/>
          <p:cNvSpPr txBox="1"/>
          <p:nvPr/>
        </p:nvSpPr>
        <p:spPr>
          <a:xfrm>
            <a:off x="6643370" y="6175331"/>
            <a:ext cx="8001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上升</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3" name="文本4" title=""/>
          <p:cNvSpPr txBox="1"/>
          <p:nvPr/>
        </p:nvSpPr>
        <p:spPr>
          <a:xfrm>
            <a:off x="8405495" y="6175331"/>
            <a:ext cx="1409700" cy="592772"/>
          </a:xfrm>
          <a:prstGeom prst="rect">
            <a:avLst/>
          </a:prstGeom>
          <a:noFill/>
        </p:spPr>
        <p:txBody>
          <a:bodyPr anchor="t"/>
          <a:lstStyle/>
          <a:p>
            <a:pPr marL="0" algn="l"/>
            <a:r>
              <a:rPr lang="zh-CN" altLang="en-US" sz="2400" b="0" i="0">
                <a:solidFill>
                  <a:srgbClr val="FF0000">
                    <a:alpha val="100000"/>
                  </a:srgbClr>
                </a:solidFill>
                <a:latin typeface="微软雅黑" panose="020b0503020204020204" charset="-122"/>
                <a:ea typeface="微软雅黑" panose="020b0503020204020204" charset="-122"/>
              </a:rPr>
              <a:t>固液共存</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4" name="形状7" title=""/>
          <p:cNvSpPr txBox="1"/>
          <p:nvPr/>
        </p:nvSpPr>
        <p:spPr>
          <a:xfrm rot="19338000">
            <a:off x="8387734" y="3038742"/>
            <a:ext cx="1474787" cy="348722"/>
          </a:xfrm>
          <a:prstGeom prst="rect">
            <a:avLst/>
          </a:prstGeom>
          <a:solidFill>
            <a:srgbClr val="FFFFFF">
              <a:alpha val="0"/>
            </a:srgbClr>
          </a:solidFill>
          <a:ln w="9525">
            <a:solidFill>
              <a:srgbClr val="FFFFFF">
                <a:alpha val="0"/>
              </a:srgbClr>
            </a:solidFill>
          </a:ln>
        </p:spPr>
        <p:txBody>
          <a:bodyPr anchor="t"/>
          <a:lstStyle/>
          <a:p>
            <a:pPr marL="0" algn="l"/>
            <a:r>
              <a:rPr lang="zh-CN" altLang="en-US" sz="2400" b="1" i="0">
                <a:solidFill>
                  <a:srgbClr val="FF0000">
                    <a:alpha val="100000"/>
                  </a:srgbClr>
                </a:solidFill>
                <a:latin typeface="宋体" panose="02010600030101010101" pitchFamily="2" charset="-122"/>
                <a:ea typeface="宋体" panose="02010600030101010101" pitchFamily="2" charset="-122"/>
              </a:rPr>
              <a:t>软  稀</a:t>
            </a:r>
            <a:endParaRPr lang="zh-CN" altLang="en-US" sz="2400" b="1" i="0">
              <a:solidFill>
                <a:srgbClr val="FF0000">
                  <a:alpha val="100000"/>
                </a:srgbClr>
              </a:solidFill>
              <a:latin typeface="宋体" panose="02010600030101010101" pitchFamily="2" charset="-122"/>
              <a:ea typeface="宋体" panose="02010600030101010101" pitchFamily="2" charset="-122"/>
            </a:endParaRPr>
          </a:p>
        </p:txBody>
      </p:sp>
      <p:sp>
        <p:nvSpPr>
          <p:cNvPr id="25" name="文本5" title=""/>
          <p:cNvSpPr txBox="1"/>
          <p:nvPr/>
        </p:nvSpPr>
        <p:spPr>
          <a:xfrm>
            <a:off x="5857875" y="5214858"/>
            <a:ext cx="800100" cy="612887"/>
          </a:xfrm>
          <a:prstGeom prst="rect">
            <a:avLst/>
          </a:prstGeom>
          <a:noFill/>
        </p:spPr>
        <p:txBody>
          <a:bodyPr anchor="t"/>
          <a:lstStyle/>
          <a:p>
            <a:pPr marL="0" algn="l">
              <a:lnSpc>
                <a:spcPts val="3300"/>
              </a:lnSpc>
            </a:pPr>
            <a:r>
              <a:rPr lang="zh-CN" altLang="en-US" sz="2400" b="0" i="0">
                <a:solidFill>
                  <a:srgbClr val="FF0000">
                    <a:alpha val="100000"/>
                  </a:srgbClr>
                </a:solidFill>
                <a:latin typeface="微软雅黑" panose="020b0503020204020204" charset="-122"/>
                <a:ea typeface="微软雅黑" panose="020b0503020204020204" charset="-122"/>
              </a:rPr>
              <a:t>吸热</a:t>
            </a:r>
            <a:endParaRPr lang="zh-CN" altLang="en-US" sz="2400" b="0" i="0">
              <a:solidFill>
                <a:srgbClr val="FF0000">
                  <a:alpha val="100000"/>
                </a:srgbClr>
              </a:solidFill>
              <a:latin typeface="微软雅黑" panose="020b0503020204020204" charset="-122"/>
              <a:ea typeface="微软雅黑" panose="020b0503020204020204" charset="-122"/>
            </a:endParaRPr>
          </a:p>
        </p:txBody>
      </p:sp>
      <p:sp>
        <p:nvSpPr>
          <p:cNvPr id="26" name="形状8" title=""/>
          <p:cNvSpPr txBox="1"/>
          <p:nvPr/>
        </p:nvSpPr>
        <p:spPr>
          <a:xfrm>
            <a:off x="152400" y="17145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27" name="组合3" title=""/>
          <p:cNvGrpSpPr/>
          <p:nvPr/>
        </p:nvGrpSpPr>
        <p:grpSpPr>
          <a:xfrm>
            <a:off x="416719" y="284966"/>
            <a:ext cx="5943190" cy="835015"/>
            <a:chExt cx="5943190" cy="835015"/>
          </a:xfrm>
        </p:grpSpPr>
        <p:sp>
          <p:nvSpPr>
            <p:cNvPr id="28" name="形状17"/>
            <p:cNvSpPr txBox="1"/>
            <p:nvPr/>
          </p:nvSpPr>
          <p:spPr>
            <a:xfrm>
              <a:off x="559908" y="0"/>
              <a:ext cx="5275421" cy="760847"/>
            </a:xfrm>
            <a:custGeom>
              <a:gdLst>
                <a:gd name="connsiteX0" fmla="*/ 0 w 5275421"/>
                <a:gd name="connsiteY0" fmla="*/ 760847 h 760847"/>
                <a:gd name="connsiteX1" fmla="*/ 5275421 w 5275421"/>
                <a:gd name="connsiteY1" fmla="*/ 760847 h 760847"/>
                <a:gd name="connsiteX2" fmla="*/ 0 w 5275421"/>
                <a:gd name="connsiteY2" fmla="*/ 760847 h 760847"/>
                <a:gd name="connsiteX0-1" fmla="*/ 0 w 5275421"/>
                <a:gd name="connsiteY0-2" fmla="*/ 0 h 760847"/>
                <a:gd name="connsiteX1-3" fmla="*/ 1914 w 5275421"/>
                <a:gd name="connsiteY1-4" fmla="*/ 0 h 760847"/>
                <a:gd name="connsiteX2-5" fmla="*/ 0 w 5275421"/>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5275421" h="760848">
                  <a:moveTo>
                    <a:pt x="0" y="760847"/>
                  </a:moveTo>
                  <a:lnTo>
                    <a:pt x="5275421" y="760847"/>
                  </a:lnTo>
                  <a:lnTo>
                    <a:pt x="0" y="760847"/>
                  </a:lnTo>
                  <a:close/>
                </a:path>
                <a:path w="5275421" h="760848">
                  <a:moveTo>
                    <a:pt x="0" y="0"/>
                  </a:moveTo>
                  <a:lnTo>
                    <a:pt x="1914"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29" name="形状18"/>
            <p:cNvSpPr txBox="1"/>
            <p:nvPr/>
          </p:nvSpPr>
          <p:spPr>
            <a:xfrm>
              <a:off x="0" y="287842"/>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4361" h="481867">
                  <a:moveTo>
                    <a:pt x="0" y="0"/>
                  </a:moveTo>
                  <a:lnTo>
                    <a:pt x="346279" y="0"/>
                  </a:lnTo>
                  <a:lnTo>
                    <a:pt x="346279" y="163657"/>
                  </a:lnTo>
                  <a:lnTo>
                    <a:pt x="524361" y="163657"/>
                  </a:lnTo>
                  <a:lnTo>
                    <a:pt x="524361" y="481867"/>
                  </a:lnTo>
                  <a:lnTo>
                    <a:pt x="0" y="481867"/>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30" name="形状19"/>
            <p:cNvSpPr txBox="1"/>
            <p:nvPr/>
          </p:nvSpPr>
          <p:spPr>
            <a:xfrm>
              <a:off x="361847" y="237120"/>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31" name="形状20"/>
            <p:cNvSpPr txBox="1"/>
            <p:nvPr/>
          </p:nvSpPr>
          <p:spPr>
            <a:xfrm>
              <a:off x="557374" y="273901"/>
              <a:ext cx="5385816"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探究固体熔化时温度的变化规律</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32" name="形状21"/>
            <p:cNvSpPr txBox="1"/>
            <p:nvPr/>
          </p:nvSpPr>
          <p:spPr>
            <a:xfrm>
              <a:off x="0" y="286574"/>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二</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300"/>
                                        <p:tgtEl>
                                          <p:spTgt spid="1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300"/>
                                        <p:tgtEl>
                                          <p:spTgt spid="10"/>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linds(horizontal)">
                                      <p:cBhvr>
                                        <p:cTn id="17" dur="500"/>
                                        <p:tgtEl>
                                          <p:spTgt spid="2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8"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set>
                                      <p:cBhvr>
                                        <p:cTn id="27" dur="136" fill="hold">
                                          <p:stCondLst>
                                            <p:cond delay="0"/>
                                          </p:stCondLst>
                                        </p:cTn>
                                        <p:tgtEl>
                                          <p:spTgt spid="7"/>
                                        </p:tgtEl>
                                        <p:attrNameLst>
                                          <p:attrName>style.rotation</p:attrName>
                                        </p:attrNameLst>
                                      </p:cBhvr>
                                      <p:to>
                                        <p:strVal val="-45.0"/>
                                      </p:to>
                                    </p:set>
                                    <p:anim calcmode="lin" valueType="num">
                                      <p:cBhvr>
                                        <p:cTn id="28" dur="136" fill="hold">
                                          <p:stCondLst>
                                            <p:cond delay="136"/>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29" dur="136" fill="hold"/>
                                        <p:tgtEl>
                                          <p:spTgt spid="7"/>
                                        </p:tgtEl>
                                        <p:attrNameLst>
                                          <p:attrName>ppt_y</p:attrName>
                                        </p:attrNameLst>
                                      </p:cBhvr>
                                      <p:tavLst>
                                        <p:tav tm="0">
                                          <p:val>
                                            <p:strVal val="#ppt_y-1"/>
                                          </p:val>
                                        </p:tav>
                                        <p:tav tm="100000">
                                          <p:val>
                                            <p:strVal val="#ppt_y-(0.354*#ppt_w-0.172*#ppt_h)"/>
                                          </p:val>
                                        </p:tav>
                                      </p:tavLst>
                                    </p:anim>
                                    <p:anim calcmode="lin" valueType="num">
                                      <p:cBhvr>
                                        <p:cTn id="30" dur="46" decel="50000" autoRev="1" fill="hold">
                                          <p:stCondLst>
                                            <p:cond delay="136"/>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31" dur="40" fill="hold">
                                          <p:stCondLst>
                                            <p:cond delay="259"/>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32" fill="hold" nodeType="clickPar">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2000"/>
                                        <p:tgtEl>
                                          <p:spTgt spid="3"/>
                                        </p:tgtEl>
                                      </p:cBhvr>
                                    </p:animEffect>
                                  </p:childTnLst>
                                </p:cTn>
                              </p:par>
                            </p:childTnLst>
                          </p:cTn>
                        </p:par>
                      </p:childTnLst>
                    </p:cTn>
                  </p:par>
                  <p:par>
                    <p:cTn id="42" fill="hold" nodeType="clickPar">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300"/>
                                        <p:tgtEl>
                                          <p:spTgt spid="25"/>
                                        </p:tgtEl>
                                      </p:cBhvr>
                                    </p:animEffect>
                                  </p:childTnLst>
                                </p:cTn>
                              </p:par>
                            </p:childTnLst>
                          </p:cTn>
                        </p:par>
                      </p:childTnLst>
                    </p:cTn>
                  </p:par>
                  <p:par>
                    <p:cTn id="47" fill="hold" nodeType="clickPar">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childTnLst>
                          </p:cTn>
                        </p:par>
                      </p:childTnLst>
                    </p:cTn>
                  </p:par>
                  <p:par>
                    <p:cTn id="52" fill="hold" nodeType="clickPar">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childTnLst>
                          </p:cTn>
                        </p:par>
                      </p:childTnLst>
                    </p:cTn>
                  </p:par>
                  <p:par>
                    <p:cTn id="57" fill="hold" nodeType="clickPar">
                      <p:stCondLst>
                        <p:cond delay="indefinite"/>
                      </p:stCondLst>
                      <p:childTnLst>
                        <p:par>
                          <p:cTn id="58" fill="hold">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300"/>
                                        <p:tgtEl>
                                          <p:spTgt spid="20"/>
                                        </p:tgtEl>
                                      </p:cBhvr>
                                    </p:animEffect>
                                  </p:childTnLst>
                                </p:cTn>
                              </p:par>
                            </p:childTnLst>
                          </p:cTn>
                        </p:par>
                      </p:childTnLst>
                    </p:cTn>
                  </p:par>
                  <p:par>
                    <p:cTn id="62" fill="hold" nodeType="clickPar">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wipe(left)">
                                      <p:cBhvr>
                                        <p:cTn id="66" dur="300"/>
                                        <p:tgtEl>
                                          <p:spTgt spid="21"/>
                                        </p:tgtEl>
                                      </p:cBhvr>
                                    </p:animEffect>
                                  </p:childTnLst>
                                </p:cTn>
                              </p:par>
                            </p:childTnLst>
                          </p:cTn>
                        </p:par>
                      </p:childTnLst>
                    </p:cTn>
                  </p:par>
                  <p:par>
                    <p:cTn id="67" fill="hold" nodeType="clickPar">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300"/>
                                        <p:tgtEl>
                                          <p:spTgt spid="22"/>
                                        </p:tgtEl>
                                      </p:cBhvr>
                                    </p:animEffect>
                                  </p:childTnLst>
                                </p:cTn>
                              </p:par>
                            </p:childTnLst>
                          </p:cTn>
                        </p:par>
                      </p:childTnLst>
                    </p:cTn>
                  </p:par>
                  <p:par>
                    <p:cTn id="72" fill="hold" nodeType="clickPar">
                      <p:stCondLst>
                        <p:cond delay="indefinite"/>
                      </p:stCondLst>
                      <p:childTnLst>
                        <p:par>
                          <p:cTn id="73" fill="hold">
                            <p:stCondLst>
                              <p:cond delay="0"/>
                            </p:stCondLst>
                            <p:childTnLst>
                              <p:par>
                                <p:cTn id="74" presetID="22" presetClass="entr" presetSubtype="1" fill="hold" grpId="0" nodeType="click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left)">
                                      <p:cBhvr>
                                        <p:cTn id="76"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24" grpId="0" animBg="1"/>
      <p:bldP spid="2" grpId="0" animBg="1"/>
      <p:bldP spid="7" grpId="0" animBg="1"/>
      <p:bldP spid="4" grpId="0" animBg="1"/>
      <p:bldP spid="3" grpId="0" animBg="1"/>
      <p:bldP spid="25" grpId="0" animBg="1"/>
      <p:bldP spid="5" grpId="0" animBg="1"/>
      <p:bldP spid="6" grpId="0" animBg="1"/>
      <p:bldP spid="20" grpId="0" animBg="1"/>
      <p:bldP spid="21" grpId="0" animBg="1"/>
      <p:bldP spid="22" grpId="0" animBg="1"/>
      <p:bldP spid="23" grpId="0" animBg="1"/>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5"/>
          <a:stretch>
            <a:fillRect/>
          </a:stretch>
        </a:blipFill>
        <a:effectLst/>
      </p:bgPr>
    </p:bg>
    <p:spTree>
      <p:nvGrpSpPr>
        <p:cNvPr id="1" name=""/>
        <p:cNvGrpSpPr/>
        <p:nvPr/>
      </p:nvGrpSpPr>
      <p:grpSpPr>
        <a:xfrm>
          <a:off x="0" y="0"/>
          <a:ext cx="0" cy="0"/>
        </a:xfrm>
      </p:grpSpPr>
      <p:sp>
        <p:nvSpPr>
          <p:cNvPr id="2" name="形状1" title=""/>
          <p:cNvSpPr txBox="1"/>
          <p:nvPr/>
        </p:nvSpPr>
        <p:spPr>
          <a:xfrm>
            <a:off x="1724025" y="2543175"/>
            <a:ext cx="8810625" cy="4029075"/>
          </a:xfrm>
          <a:prstGeom prst="rect">
            <a:avLst/>
          </a:prstGeom>
          <a:solidFill>
            <a:srgbClr val="FFFFFF">
              <a:alpha val="100000"/>
            </a:srgbClr>
          </a:solidFill>
          <a:ln w="9525">
            <a:solidFill>
              <a:srgbClr val="FFFFFF">
                <a:alpha val="0"/>
              </a:srgbClr>
            </a:solidFill>
          </a:ln>
        </p:spPr>
        <p:txBody>
          <a:bodyPr anchor="ctr"/>
          <a:lstStyle/>
          <a:p>
            <a:pPr marL="0" algn="ctr"/>
          </a:p>
        </p:txBody>
      </p:sp>
      <p:grpSp>
        <p:nvGrpSpPr>
          <p:cNvPr id="3" name="组合1" title=""/>
          <p:cNvGrpSpPr/>
          <p:nvPr/>
        </p:nvGrpSpPr>
        <p:grpSpPr>
          <a:xfrm>
            <a:off x="1765163" y="2565910"/>
            <a:ext cx="8756586" cy="4037140"/>
            <a:chExt cx="8756586" cy="4037140"/>
          </a:xfrm>
        </p:grpSpPr>
        <p:pic>
          <p:nvPicPr>
            <p:cNvPr id="4" name="图片1"/>
            <p:cNvPicPr>
              <a:picLocks noChangeAspect="1"/>
            </p:cNvPicPr>
            <p:nvPr/>
          </p:nvPicPr>
          <p:blipFill>
            <a:blip r:embed="rId2"/>
            <a:stretch>
              <a:fillRect/>
            </a:stretch>
          </p:blipFill>
          <p:spPr>
            <a:xfrm>
              <a:off x="0" y="0"/>
              <a:ext cx="5277622" cy="3973089"/>
            </a:xfrm>
            <a:prstGeom prst="rect">
              <a:avLst/>
            </a:prstGeom>
          </p:spPr>
        </p:pic>
        <p:pic>
          <p:nvPicPr>
            <p:cNvPr id="5" name="图片2"/>
            <p:cNvPicPr>
              <a:picLocks noChangeAspect="1"/>
            </p:cNvPicPr>
            <p:nvPr/>
          </p:nvPicPr>
          <p:blipFill>
            <a:blip r:embed="rId2"/>
            <a:srcRect l="14412" t="14545"/>
            <a:stretch>
              <a:fillRect/>
            </a:stretch>
          </p:blipFill>
          <p:spPr>
            <a:xfrm>
              <a:off x="4239884" y="595220"/>
              <a:ext cx="4516702" cy="3393969"/>
            </a:xfrm>
            <a:prstGeom prst="rect">
              <a:avLst/>
            </a:prstGeom>
          </p:spPr>
        </p:pic>
        <p:sp>
          <p:nvSpPr>
            <p:cNvPr id="6" name="文本11"/>
            <p:cNvSpPr txBox="1"/>
            <p:nvPr/>
          </p:nvSpPr>
          <p:spPr>
            <a:xfrm>
              <a:off x="4152005" y="3539615"/>
              <a:ext cx="322453" cy="480219"/>
            </a:xfrm>
            <a:prstGeom prst="rect">
              <a:avLst/>
            </a:prstGeom>
            <a:noFill/>
          </p:spPr>
          <p:txBody>
            <a:bodyPr anchor="t"/>
            <a:lstStyle/>
            <a:p>
              <a:pPr marL="0" algn="l"/>
              <a:r>
                <a:rPr lang="zh-CN" altLang="en-US" sz="2000" b="1" i="0">
                  <a:solidFill>
                    <a:srgbClr val="000000">
                      <a:alpha val="100000"/>
                    </a:srgbClr>
                  </a:solidFill>
                  <a:latin typeface="宋体" panose="02010600030101010101" pitchFamily="2" charset="-122"/>
                  <a:ea typeface="宋体" panose="02010600030101010101" pitchFamily="2" charset="-122"/>
                </a:rPr>
                <a:t>0</a:t>
              </a:r>
              <a:endParaRPr lang="zh-CN" altLang="en-US" sz="2000" b="1" i="0">
                <a:solidFill>
                  <a:srgbClr val="000000">
                    <a:alpha val="100000"/>
                  </a:srgbClr>
                </a:solidFill>
                <a:latin typeface="宋体" panose="02010600030101010101" pitchFamily="2" charset="-122"/>
                <a:ea typeface="宋体" panose="02010600030101010101" pitchFamily="2" charset="-122"/>
              </a:endParaRPr>
            </a:p>
          </p:txBody>
        </p:sp>
        <p:sp>
          <p:nvSpPr>
            <p:cNvPr id="7" name="文本12"/>
            <p:cNvSpPr txBox="1"/>
            <p:nvPr/>
          </p:nvSpPr>
          <p:spPr>
            <a:xfrm>
              <a:off x="4670165" y="3539615"/>
              <a:ext cx="323850" cy="497173"/>
            </a:xfrm>
            <a:prstGeom prst="rect">
              <a:avLst/>
            </a:prstGeom>
            <a:noFill/>
          </p:spPr>
          <p:txBody>
            <a:bodyPr anchor="t"/>
            <a:lstStyle/>
            <a:p>
              <a:pPr marL="0" algn="l"/>
              <a:r>
                <a:rPr lang="zh-CN" altLang="en-US" sz="2100" b="1" i="0">
                  <a:solidFill>
                    <a:srgbClr val="000000">
                      <a:alpha val="100000"/>
                    </a:srgbClr>
                  </a:solidFill>
                  <a:latin typeface="Times New Roman" panose="02020603050405020304"/>
                  <a:ea typeface="Times New Roman" panose="02020603050405020304"/>
                </a:rPr>
                <a:t>1</a:t>
              </a:r>
              <a:endParaRPr lang="zh-CN" altLang="en-US" sz="2100" b="1" i="0">
                <a:solidFill>
                  <a:srgbClr val="000000">
                    <a:alpha val="100000"/>
                  </a:srgbClr>
                </a:solidFill>
                <a:latin typeface="Times New Roman" panose="02020603050405020304"/>
                <a:ea typeface="Times New Roman" panose="02020603050405020304"/>
              </a:endParaRPr>
            </a:p>
          </p:txBody>
        </p:sp>
        <p:sp>
          <p:nvSpPr>
            <p:cNvPr id="8" name="文本13"/>
            <p:cNvSpPr txBox="1"/>
            <p:nvPr/>
          </p:nvSpPr>
          <p:spPr>
            <a:xfrm>
              <a:off x="5348345" y="3530681"/>
              <a:ext cx="323850" cy="497173"/>
            </a:xfrm>
            <a:prstGeom prst="rect">
              <a:avLst/>
            </a:prstGeom>
            <a:noFill/>
          </p:spPr>
          <p:txBody>
            <a:bodyPr anchor="t"/>
            <a:lstStyle/>
            <a:p>
              <a:pPr marL="0" algn="l"/>
              <a:r>
                <a:rPr lang="zh-CN" altLang="en-US" sz="2100" b="1" i="0">
                  <a:solidFill>
                    <a:srgbClr val="000000">
                      <a:alpha val="100000"/>
                    </a:srgbClr>
                  </a:solidFill>
                  <a:latin typeface="Times New Roman" panose="02020603050405020304"/>
                  <a:ea typeface="Times New Roman" panose="02020603050405020304"/>
                </a:rPr>
                <a:t>1</a:t>
              </a:r>
              <a:endParaRPr lang="zh-CN" altLang="en-US" sz="2100" b="1" i="0">
                <a:solidFill>
                  <a:srgbClr val="000000">
                    <a:alpha val="100000"/>
                  </a:srgbClr>
                </a:solidFill>
                <a:latin typeface="Times New Roman" panose="02020603050405020304"/>
                <a:ea typeface="Times New Roman" panose="02020603050405020304"/>
              </a:endParaRPr>
            </a:p>
          </p:txBody>
        </p:sp>
        <p:sp>
          <p:nvSpPr>
            <p:cNvPr id="9" name="文本14"/>
            <p:cNvSpPr txBox="1"/>
            <p:nvPr/>
          </p:nvSpPr>
          <p:spPr>
            <a:xfrm>
              <a:off x="6041051" y="3530795"/>
              <a:ext cx="323850" cy="497173"/>
            </a:xfrm>
            <a:prstGeom prst="rect">
              <a:avLst/>
            </a:prstGeom>
            <a:noFill/>
          </p:spPr>
          <p:txBody>
            <a:bodyPr anchor="t"/>
            <a:lstStyle/>
            <a:p>
              <a:pPr marL="0" algn="l"/>
              <a:r>
                <a:rPr lang="zh-CN" altLang="en-US" sz="2100" b="1" i="0">
                  <a:solidFill>
                    <a:srgbClr val="000000">
                      <a:alpha val="100000"/>
                    </a:srgbClr>
                  </a:solidFill>
                  <a:latin typeface="Times New Roman" panose="02020603050405020304"/>
                  <a:ea typeface="Times New Roman" panose="02020603050405020304"/>
                </a:rPr>
                <a:t>1</a:t>
              </a:r>
              <a:endParaRPr lang="zh-CN" altLang="en-US" sz="2100" b="1" i="0">
                <a:solidFill>
                  <a:srgbClr val="000000">
                    <a:alpha val="100000"/>
                  </a:srgbClr>
                </a:solidFill>
                <a:latin typeface="Times New Roman" panose="02020603050405020304"/>
                <a:ea typeface="Times New Roman" panose="02020603050405020304"/>
              </a:endParaRPr>
            </a:p>
          </p:txBody>
        </p:sp>
        <p:sp>
          <p:nvSpPr>
            <p:cNvPr id="10" name="文本15"/>
            <p:cNvSpPr txBox="1"/>
            <p:nvPr/>
          </p:nvSpPr>
          <p:spPr>
            <a:xfrm>
              <a:off x="6733280" y="3539967"/>
              <a:ext cx="323850" cy="497173"/>
            </a:xfrm>
            <a:prstGeom prst="rect">
              <a:avLst/>
            </a:prstGeom>
            <a:noFill/>
          </p:spPr>
          <p:txBody>
            <a:bodyPr anchor="t"/>
            <a:lstStyle/>
            <a:p>
              <a:pPr marL="0" algn="l"/>
              <a:r>
                <a:rPr lang="zh-CN" altLang="en-US" sz="2100" b="1" i="0">
                  <a:solidFill>
                    <a:srgbClr val="000000">
                      <a:alpha val="100000"/>
                    </a:srgbClr>
                  </a:solidFill>
                  <a:latin typeface="Times New Roman" panose="02020603050405020304"/>
                  <a:ea typeface="Times New Roman" panose="02020603050405020304"/>
                </a:rPr>
                <a:t>1</a:t>
              </a:r>
              <a:endParaRPr lang="zh-CN" altLang="en-US" sz="2100" b="1" i="0">
                <a:solidFill>
                  <a:srgbClr val="000000">
                    <a:alpha val="100000"/>
                  </a:srgbClr>
                </a:solidFill>
                <a:latin typeface="Times New Roman" panose="02020603050405020304"/>
                <a:ea typeface="Times New Roman" panose="02020603050405020304"/>
              </a:endParaRPr>
            </a:p>
          </p:txBody>
        </p:sp>
        <p:sp>
          <p:nvSpPr>
            <p:cNvPr id="11" name="文本16"/>
            <p:cNvSpPr txBox="1"/>
            <p:nvPr/>
          </p:nvSpPr>
          <p:spPr>
            <a:xfrm>
              <a:off x="7500643" y="3531281"/>
              <a:ext cx="323850" cy="497173"/>
            </a:xfrm>
            <a:prstGeom prst="rect">
              <a:avLst/>
            </a:prstGeom>
            <a:noFill/>
          </p:spPr>
          <p:txBody>
            <a:bodyPr anchor="t"/>
            <a:lstStyle/>
            <a:p>
              <a:pPr marL="0" algn="l"/>
              <a:r>
                <a:rPr lang="zh-CN" altLang="en-US" sz="2100" b="1" i="0">
                  <a:solidFill>
                    <a:srgbClr val="000000">
                      <a:alpha val="100000"/>
                    </a:srgbClr>
                  </a:solidFill>
                  <a:latin typeface="Times New Roman" panose="02020603050405020304"/>
                  <a:ea typeface="Times New Roman" panose="02020603050405020304"/>
                </a:rPr>
                <a:t>2</a:t>
              </a:r>
              <a:endParaRPr lang="zh-CN" altLang="en-US" sz="2100" b="1" i="0">
                <a:solidFill>
                  <a:srgbClr val="000000">
                    <a:alpha val="100000"/>
                  </a:srgbClr>
                </a:solidFill>
                <a:latin typeface="Times New Roman" panose="02020603050405020304"/>
                <a:ea typeface="Times New Roman" panose="02020603050405020304"/>
              </a:endParaRPr>
            </a:p>
          </p:txBody>
        </p:sp>
      </p:grpSp>
      <p:graphicFrame>
        <p:nvGraphicFramePr>
          <p:cNvPr id="12" name="表格1" title=""/>
          <p:cNvGraphicFramePr>
            <a:graphicFrameLocks noGrp="1"/>
          </p:cNvGraphicFramePr>
          <p:nvPr/>
        </p:nvGraphicFramePr>
        <p:xfrm>
          <a:off x="353073" y="350196"/>
          <a:ext cx="11582667" cy="1198467"/>
        </p:xfrm>
        <a:graphic>
          <a:graphicData uri="http://schemas.openxmlformats.org/drawingml/2006/table">
            <a:tbl>
              <a:tblPr firstRow="1" bandRow="1">
                <a:tableStyleId>{5C22544A-7EE6-4342-B048-85BDC9FD1C3A}</a:tableStyleId>
              </a:tblPr>
              <a:tblGrid>
                <a:gridCol w="1983033"/>
                <a:gridCol w="738433"/>
                <a:gridCol w="738433"/>
                <a:gridCol w="738433"/>
                <a:gridCol w="738433"/>
                <a:gridCol w="738433"/>
                <a:gridCol w="738433"/>
                <a:gridCol w="738433"/>
                <a:gridCol w="738433"/>
                <a:gridCol w="738433"/>
                <a:gridCol w="738433"/>
                <a:gridCol w="738433"/>
                <a:gridCol w="738433"/>
                <a:gridCol w="738433"/>
              </a:tblGrid>
              <a:tr h="584359">
                <a:tc>
                  <a:txBody>
                    <a:bodyPr vert="horz" wrap="square"/>
                    <a:lstStyle/>
                    <a:p>
                      <a:pPr marL="0" algn="ctr"/>
                      <a:r>
                        <a:rPr lang="zh-CN" altLang="en-US" sz="2400" b="1" i="0">
                          <a:solidFill>
                            <a:srgbClr val="000000">
                              <a:alpha val="100000"/>
                            </a:srgbClr>
                          </a:solidFill>
                          <a:latin typeface="宋体" panose="02010600030101010101" pitchFamily="2" charset="-122"/>
                          <a:ea typeface="宋体" panose="02010600030101010101" pitchFamily="2" charset="-122"/>
                        </a:rPr>
                        <a:t>时间</a:t>
                      </a:r>
                      <a:r>
                        <a:rPr lang="zh-CN" altLang="en-US" sz="2400" b="1" i="0">
                          <a:solidFill>
                            <a:srgbClr val="000000">
                              <a:alpha val="100000"/>
                            </a:srgbClr>
                          </a:solidFill>
                          <a:latin typeface="Times New Roman" panose="02020603050405020304"/>
                          <a:ea typeface="Times New Roman" panose="02020603050405020304"/>
                        </a:rPr>
                        <a:t>/min</a:t>
                      </a:r>
                      <a:endParaRPr lang="zh-CN" altLang="en-US" sz="2400" b="1" i="0">
                        <a:solidFill>
                          <a:srgbClr val="000000">
                            <a:alpha val="100000"/>
                          </a:srgbClr>
                        </a:solidFill>
                        <a:latin typeface="Times New Roman" panose="02020603050405020304"/>
                        <a:ea typeface="Times New Roman" panose="02020603050405020304"/>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0</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10</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11</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12</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13</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14</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15</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16</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17</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18</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19</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c>
                  <a:txBody>
                    <a:bodyPr vert="horz" wrap="square"/>
                    <a:lstStyle/>
                    <a:p>
                      <a:pPr marL="0" algn="ctr"/>
                      <a:r>
                        <a:rPr lang="zh-CN" altLang="en-US" sz="2000" b="1" i="0">
                          <a:solidFill>
                            <a:srgbClr val="464646">
                              <a:alpha val="100000"/>
                            </a:srgbClr>
                          </a:solidFill>
                          <a:latin typeface="微软雅黑" panose="020b0503020204020204" charset="-122"/>
                          <a:ea typeface="微软雅黑" panose="020b0503020204020204" charset="-122"/>
                        </a:rPr>
                        <a:t>20</a:t>
                      </a:r>
                      <a:endParaRPr lang="zh-CN" altLang="en-US" sz="2000" b="1" i="0">
                        <a:solidFill>
                          <a:srgbClr val="464646">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E6E6E6">
                        <a:alpha val="100000"/>
                      </a:srgbClr>
                    </a:solidFill>
                  </a:tcPr>
                </a:tc>
              </a:tr>
              <a:tr h="614108">
                <a:tc>
                  <a:txBody>
                    <a:bodyPr vert="horz" wrap="square"/>
                    <a:lstStyle/>
                    <a:p>
                      <a:pPr marL="0" algn="ctr"/>
                      <a:r>
                        <a:rPr lang="zh-CN" altLang="en-US" sz="2400" b="1" i="0">
                          <a:solidFill>
                            <a:srgbClr val="000000">
                              <a:alpha val="100000"/>
                            </a:srgbClr>
                          </a:solidFill>
                          <a:latin typeface="宋体" panose="02010600030101010101" pitchFamily="2" charset="-122"/>
                          <a:ea typeface="宋体" panose="02010600030101010101" pitchFamily="2" charset="-122"/>
                        </a:rPr>
                        <a:t>海波温度</a:t>
                      </a:r>
                      <a:r>
                        <a:rPr lang="zh-CN" altLang="en-US" sz="2400" b="1" i="0">
                          <a:solidFill>
                            <a:srgbClr val="000000">
                              <a:alpha val="100000"/>
                            </a:srgbClr>
                          </a:solidFill>
                          <a:latin typeface="Times New Roman" panose="02020603050405020304"/>
                          <a:ea typeface="Times New Roman" panose="02020603050405020304"/>
                        </a:rPr>
                        <a:t>/℃</a:t>
                      </a:r>
                      <a:endParaRPr lang="zh-CN" altLang="en-US" sz="2400" b="1" i="0">
                        <a:solidFill>
                          <a:srgbClr val="000000">
                            <a:alpha val="100000"/>
                          </a:srgbClr>
                        </a:solidFill>
                        <a:latin typeface="Times New Roman" panose="02020603050405020304"/>
                        <a:ea typeface="Times New Roman" panose="02020603050405020304"/>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r>
                        <a:rPr lang="zh-CN" altLang="en-US" sz="2300" b="1" i="0">
                          <a:solidFill>
                            <a:srgbClr val="FF0000">
                              <a:alpha val="100000"/>
                            </a:srgbClr>
                          </a:solidFill>
                          <a:latin typeface="微软雅黑" panose="020b0503020204020204" charset="-122"/>
                          <a:ea typeface="微软雅黑" panose="020b0503020204020204" charset="-122"/>
                        </a:rPr>
                        <a:t>40</a:t>
                      </a:r>
                      <a:endParaRPr lang="zh-CN" altLang="en-US" sz="2300" b="1" i="0">
                        <a:solidFill>
                          <a:srgbClr val="FF0000">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r>
                        <a:rPr lang="zh-CN" altLang="en-US" sz="2300" b="1" i="0">
                          <a:solidFill>
                            <a:srgbClr val="FF0000">
                              <a:alpha val="100000"/>
                            </a:srgbClr>
                          </a:solidFill>
                          <a:latin typeface="微软雅黑" panose="020b0503020204020204" charset="-122"/>
                          <a:ea typeface="微软雅黑" panose="020b0503020204020204" charset="-122"/>
                        </a:rPr>
                        <a:t>…</a:t>
                      </a:r>
                      <a:endParaRPr lang="zh-CN" altLang="en-US" sz="2300" b="1" i="0">
                        <a:solidFill>
                          <a:srgbClr val="FF0000">
                            <a:alpha val="100000"/>
                          </a:srgbClr>
                        </a:solidFill>
                        <a:latin typeface="微软雅黑" panose="020b0503020204020204" charset="-122"/>
                        <a:ea typeface="微软雅黑" panose="020b0503020204020204" charset="-122"/>
                      </a:endParaRPr>
                    </a:p>
                  </a:txBody>
                  <a:tcPr anchor="ct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r>
                        <a:rPr lang="zh-CN" altLang="en-US" sz="2300" b="1" i="0">
                          <a:solidFill>
                            <a:srgbClr val="FF0000">
                              <a:alpha val="100000"/>
                            </a:srgbClr>
                          </a:solidFill>
                          <a:latin typeface="微软雅黑" panose="020b0503020204020204" charset="-122"/>
                          <a:ea typeface="微软雅黑" panose="020b0503020204020204" charset="-122"/>
                        </a:rPr>
                        <a:t>56</a:t>
                      </a:r>
                      <a:endParaRPr lang="zh-CN" altLang="en-US" sz="2300" b="1" i="0">
                        <a:solidFill>
                          <a:srgbClr val="FF0000">
                            <a:alpha val="100000"/>
                          </a:srgbClr>
                        </a:solidFill>
                        <a:latin typeface="微软雅黑" panose="020b0503020204020204" charset="-122"/>
                        <a:ea typeface="微软雅黑" panose="020b0503020204020204" charset="-122"/>
                      </a:endParaRP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c>
                  <a:txBody>
                    <a:bodyPr vert="horz" wrap="square"/>
                    <a:lstStyle/>
                    <a:p>
                      <a:pPr marL="0" algn="ctr"/>
                    </a:p>
                  </a:txBody>
                  <a:tcPr>
                    <a:lnL w="9525" cap="flat">
                      <a:solidFill>
                        <a:srgbClr val="545457">
                          <a:alpha val="100000"/>
                        </a:srgbClr>
                      </a:solidFill>
                    </a:lnL>
                    <a:lnR w="9525" cap="flat">
                      <a:solidFill>
                        <a:srgbClr val="545457">
                          <a:alpha val="100000"/>
                        </a:srgbClr>
                      </a:solidFill>
                    </a:lnR>
                    <a:lnT w="9525" cap="flat">
                      <a:solidFill>
                        <a:srgbClr val="545457">
                          <a:alpha val="100000"/>
                        </a:srgbClr>
                      </a:solidFill>
                    </a:lnT>
                    <a:lnB w="9525" cap="flat">
                      <a:solidFill>
                        <a:srgbClr val="545457">
                          <a:alpha val="100000"/>
                        </a:srgbClr>
                      </a:solidFill>
                    </a:lnB>
                    <a:solidFill>
                      <a:srgbClr val="FFFFFF">
                        <a:alpha val="100000"/>
                      </a:srgbClr>
                    </a:solidFill>
                  </a:tcPr>
                </a:tc>
              </a:tr>
            </a:tbl>
          </a:graphicData>
        </a:graphic>
      </p:graphicFrame>
      <p:sp>
        <p:nvSpPr>
          <p:cNvPr id="13" name="形状2" title=""/>
          <p:cNvSpPr txBox="1"/>
          <p:nvPr/>
        </p:nvSpPr>
        <p:spPr>
          <a:xfrm>
            <a:off x="-91364" y="-855440"/>
            <a:ext cx="1903063" cy="708022"/>
          </a:xfrm>
          <a:prstGeom prst="rect">
            <a:avLst/>
          </a:prstGeom>
          <a:solidFill>
            <a:srgbClr val="FFFFFF">
              <a:alpha val="0"/>
            </a:srgbClr>
          </a:solidFill>
          <a:ln w="9525">
            <a:solidFill>
              <a:srgbClr val="FFFFFF">
                <a:alpha val="0"/>
              </a:srgbClr>
            </a:solidFill>
          </a:ln>
        </p:spPr>
        <p:txBody>
          <a:bodyPr anchor="t"/>
          <a:lstStyle/>
          <a:p>
            <a:pPr marL="0" algn="l">
              <a:lnSpc>
                <a:spcPts val="4800"/>
              </a:lnSpc>
            </a:pPr>
            <a:r>
              <a:rPr lang="zh-CN" altLang="en-US" sz="4000" b="1" i="0">
                <a:solidFill>
                  <a:srgbClr val="FF0000">
                    <a:alpha val="100000"/>
                  </a:srgbClr>
                </a:solidFill>
                <a:latin typeface="宋体" panose="02010600030101010101" pitchFamily="2" charset="-122"/>
                <a:ea typeface="宋体" panose="02010600030101010101" pitchFamily="2" charset="-122"/>
              </a:rPr>
              <a:t>思考：</a:t>
            </a:r>
            <a:endParaRPr lang="zh-CN" altLang="en-US" sz="4000" b="1" i="0">
              <a:solidFill>
                <a:srgbClr val="FF0000">
                  <a:alpha val="100000"/>
                </a:srgbClr>
              </a:solidFill>
              <a:latin typeface="宋体" panose="02010600030101010101" pitchFamily="2" charset="-122"/>
              <a:ea typeface="宋体" panose="02010600030101010101" pitchFamily="2" charset="-122"/>
            </a:endParaRPr>
          </a:p>
        </p:txBody>
      </p:sp>
      <p:sp>
        <p:nvSpPr>
          <p:cNvPr id="14" name="形状3" title=""/>
          <p:cNvSpPr txBox="1"/>
          <p:nvPr/>
        </p:nvSpPr>
        <p:spPr>
          <a:xfrm>
            <a:off x="1476508" y="-940270"/>
            <a:ext cx="5985186" cy="877500"/>
          </a:xfrm>
          <a:prstGeom prst="rect">
            <a:avLst/>
          </a:prstGeom>
          <a:solidFill>
            <a:srgbClr val="FFFFFF">
              <a:alpha val="0"/>
            </a:srgbClr>
          </a:solidFill>
          <a:ln w="9525">
            <a:solidFill>
              <a:srgbClr val="FFFFFF">
                <a:alpha val="0"/>
              </a:srgbClr>
            </a:solidFill>
          </a:ln>
        </p:spPr>
        <p:txBody>
          <a:bodyPr anchor="t"/>
          <a:lstStyle/>
          <a:p>
            <a:pPr marL="0" algn="l">
              <a:lnSpc>
                <a:spcPts val="4700"/>
              </a:lnSpc>
            </a:pPr>
            <a:r>
              <a:rPr lang="zh-CN" altLang="en-US" sz="3200" b="0" i="0">
                <a:solidFill>
                  <a:srgbClr val="0000FF">
                    <a:alpha val="100000"/>
                  </a:srgbClr>
                </a:solidFill>
                <a:latin typeface="宋体" panose="02010600030101010101" pitchFamily="2" charset="-122"/>
                <a:ea typeface="宋体" panose="02010600030101010101" pitchFamily="2" charset="-122"/>
              </a:rPr>
              <a:t>海波凝固时又有什么特点呢？</a:t>
            </a:r>
            <a:endParaRPr lang="zh-CN" altLang="en-US" sz="3200" b="0" i="0">
              <a:solidFill>
                <a:srgbClr val="0000FF">
                  <a:alpha val="100000"/>
                </a:srgbClr>
              </a:solidFill>
              <a:latin typeface="宋体" panose="02010600030101010101" pitchFamily="2" charset="-122"/>
              <a:ea typeface="宋体" panose="02010600030101010101" pitchFamily="2" charset="-122"/>
            </a:endParaRPr>
          </a:p>
        </p:txBody>
      </p:sp>
      <p:pic>
        <p:nvPicPr>
          <p:cNvPr id="15" name="形状4" title=""/>
          <p:cNvPicPr>
            <a:picLocks noChangeAspect="1"/>
          </p:cNvPicPr>
          <p:nvPr/>
        </p:nvPicPr>
        <p:blipFill>
          <a:blip r:embed="rId3"/>
          <a:stretch>
            <a:fillRect/>
          </a:stretch>
        </p:blipFill>
        <p:spPr>
          <a:xfrm>
            <a:off x="2530473" y="1714105"/>
            <a:ext cx="2000250" cy="322259"/>
          </a:xfrm>
          <a:prstGeom prst="rect">
            <a:avLst/>
          </a:prstGeom>
        </p:spPr>
      </p:pic>
      <p:pic>
        <p:nvPicPr>
          <p:cNvPr id="16" name="形状5" title=""/>
          <p:cNvPicPr>
            <a:picLocks noChangeAspect="1"/>
          </p:cNvPicPr>
          <p:nvPr/>
        </p:nvPicPr>
        <p:blipFill>
          <a:blip r:embed="rId4"/>
          <a:stretch>
            <a:fillRect/>
          </a:stretch>
        </p:blipFill>
        <p:spPr>
          <a:xfrm>
            <a:off x="4592626" y="1714105"/>
            <a:ext cx="7343184" cy="322259"/>
          </a:xfrm>
          <a:prstGeom prst="rect">
            <a:avLst/>
          </a:prstGeom>
        </p:spPr>
      </p:pic>
      <p:sp>
        <p:nvSpPr>
          <p:cNvPr id="17" name="形状6" title=""/>
          <p:cNvSpPr txBox="1"/>
          <p:nvPr/>
        </p:nvSpPr>
        <p:spPr>
          <a:xfrm>
            <a:off x="3130868" y="2086546"/>
            <a:ext cx="1109329" cy="462458"/>
          </a:xfrm>
          <a:prstGeom prst="rect">
            <a:avLst/>
          </a:prstGeom>
          <a:solidFill>
            <a:srgbClr val="FFFFFF">
              <a:alpha val="0"/>
            </a:srgbClr>
          </a:solidFill>
          <a:ln w="9525">
            <a:solidFill>
              <a:srgbClr val="FFFFFF">
                <a:alpha val="0"/>
              </a:srgbClr>
            </a:solidFill>
          </a:ln>
        </p:spPr>
        <p:txBody>
          <a:bodyPr anchor="t"/>
          <a:lstStyle/>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加热</a:t>
            </a:r>
            <a:endParaRPr lang="zh-CN" altLang="en-US" sz="2600" b="1" i="0">
              <a:solidFill>
                <a:srgbClr val="FFFFFF">
                  <a:alpha val="100000"/>
                </a:srgbClr>
              </a:solidFill>
              <a:latin typeface="宋体" panose="02010600030101010101" pitchFamily="2" charset="-122"/>
              <a:ea typeface="宋体" panose="02010600030101010101" pitchFamily="2" charset="-122"/>
            </a:endParaRPr>
          </a:p>
        </p:txBody>
      </p:sp>
      <p:sp>
        <p:nvSpPr>
          <p:cNvPr id="18" name="形状7" title=""/>
          <p:cNvSpPr txBox="1"/>
          <p:nvPr/>
        </p:nvSpPr>
        <p:spPr>
          <a:xfrm>
            <a:off x="7567612" y="2071726"/>
            <a:ext cx="1858645" cy="491490"/>
          </a:xfrm>
          <a:prstGeom prst="rect">
            <a:avLst/>
          </a:prstGeom>
          <a:solidFill>
            <a:srgbClr val="FFFFFF">
              <a:alpha val="0"/>
            </a:srgbClr>
          </a:solidFill>
          <a:ln w="9525">
            <a:solidFill>
              <a:srgbClr val="FFFFFF">
                <a:alpha val="0"/>
              </a:srgbClr>
            </a:solidFill>
          </a:ln>
        </p:spPr>
        <p:txBody>
          <a:bodyPr anchor="t"/>
          <a:lstStyle/>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停止加热</a:t>
            </a:r>
            <a:endParaRPr lang="zh-CN" altLang="en-US" sz="2600" b="1" i="0">
              <a:solidFill>
                <a:srgbClr val="FFFFFF">
                  <a:alpha val="100000"/>
                </a:srgbClr>
              </a:solidFill>
              <a:latin typeface="宋体" panose="02010600030101010101" pitchFamily="2" charset="-122"/>
              <a:ea typeface="宋体" panose="02010600030101010101" pitchFamily="2" charset="-122"/>
            </a:endParaRPr>
          </a:p>
        </p:txBody>
      </p:sp>
      <p:sp>
        <p:nvSpPr>
          <p:cNvPr id="19" name="文本1" title=""/>
          <p:cNvSpPr txBox="1"/>
          <p:nvPr/>
        </p:nvSpPr>
        <p:spPr>
          <a:xfrm>
            <a:off x="4708122" y="981327"/>
            <a:ext cx="495300"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56</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20" name="文本2" title=""/>
          <p:cNvSpPr txBox="1"/>
          <p:nvPr/>
        </p:nvSpPr>
        <p:spPr>
          <a:xfrm>
            <a:off x="5375384" y="981327"/>
            <a:ext cx="495300"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52</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21" name="文本3" title=""/>
          <p:cNvSpPr txBox="1"/>
          <p:nvPr/>
        </p:nvSpPr>
        <p:spPr>
          <a:xfrm>
            <a:off x="6042646" y="981326"/>
            <a:ext cx="581025"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50</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22" name="文本4" title=""/>
          <p:cNvSpPr txBox="1"/>
          <p:nvPr/>
        </p:nvSpPr>
        <p:spPr>
          <a:xfrm>
            <a:off x="10560570" y="981327"/>
            <a:ext cx="495300"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45</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23" name="文本5" title=""/>
          <p:cNvSpPr txBox="1"/>
          <p:nvPr/>
        </p:nvSpPr>
        <p:spPr>
          <a:xfrm>
            <a:off x="11227832" y="981327"/>
            <a:ext cx="495300"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43</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24" name="形状8" title=""/>
          <p:cNvSpPr txBox="1"/>
          <p:nvPr/>
        </p:nvSpPr>
        <p:spPr>
          <a:xfrm>
            <a:off x="8342662" y="4359459"/>
            <a:ext cx="874269" cy="406768"/>
          </a:xfrm>
          <a:prstGeom prst="rect">
            <a:avLst/>
          </a:prstGeom>
          <a:solidFill>
            <a:srgbClr val="FFFFFF">
              <a:alpha val="0"/>
            </a:srgbClr>
          </a:solidFill>
          <a:ln w="9525">
            <a:solidFill>
              <a:srgbClr val="FFFFFF">
                <a:alpha val="0"/>
              </a:srgbClr>
            </a:solidFill>
          </a:ln>
        </p:spPr>
        <p:txBody>
          <a:bodyPr anchor="t"/>
          <a:lstStyle/>
          <a:p>
            <a:pPr marL="0" algn="l"/>
            <a:r>
              <a:rPr lang="zh-CN" altLang="en-US" sz="2400" b="1" i="0">
                <a:solidFill>
                  <a:srgbClr val="FF0000">
                    <a:alpha val="100000"/>
                  </a:srgbClr>
                </a:solidFill>
                <a:latin typeface="Times New Roman" panose="02020603050405020304"/>
                <a:ea typeface="Times New Roman" panose="02020603050405020304"/>
              </a:rPr>
              <a:t>48</a:t>
            </a:r>
            <a:endParaRPr lang="zh-CN" altLang="en-US" sz="2400" b="1" i="0">
              <a:solidFill>
                <a:srgbClr val="FF0000">
                  <a:alpha val="100000"/>
                </a:srgbClr>
              </a:solidFill>
              <a:latin typeface="Times New Roman" panose="02020603050405020304"/>
              <a:ea typeface="Times New Roman" panose="02020603050405020304"/>
            </a:endParaRPr>
          </a:p>
        </p:txBody>
      </p:sp>
      <p:sp>
        <p:nvSpPr>
          <p:cNvPr id="25" name="形状9" title=""/>
          <p:cNvSpPr txBox="1"/>
          <p:nvPr/>
        </p:nvSpPr>
        <p:spPr>
          <a:xfrm>
            <a:off x="2550909" y="581025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6" name="形状10" title=""/>
          <p:cNvSpPr txBox="1"/>
          <p:nvPr/>
        </p:nvSpPr>
        <p:spPr>
          <a:xfrm>
            <a:off x="2890637" y="531812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7" name="形状11" title=""/>
          <p:cNvSpPr txBox="1"/>
          <p:nvPr/>
        </p:nvSpPr>
        <p:spPr>
          <a:xfrm>
            <a:off x="3236709" y="500062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8" name="形状12" title=""/>
          <p:cNvSpPr txBox="1"/>
          <p:nvPr/>
        </p:nvSpPr>
        <p:spPr>
          <a:xfrm>
            <a:off x="3578019" y="4684709"/>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29" name="形状13" title=""/>
          <p:cNvSpPr txBox="1"/>
          <p:nvPr/>
        </p:nvSpPr>
        <p:spPr>
          <a:xfrm>
            <a:off x="3925681" y="452427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0" name="形状14" title=""/>
          <p:cNvSpPr txBox="1"/>
          <p:nvPr/>
        </p:nvSpPr>
        <p:spPr>
          <a:xfrm>
            <a:off x="4274934" y="452427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1" name="形状15" title=""/>
          <p:cNvSpPr txBox="1"/>
          <p:nvPr/>
        </p:nvSpPr>
        <p:spPr>
          <a:xfrm>
            <a:off x="4617834" y="452427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2" name="形状16" title=""/>
          <p:cNvSpPr txBox="1"/>
          <p:nvPr/>
        </p:nvSpPr>
        <p:spPr>
          <a:xfrm>
            <a:off x="4965100" y="452427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3" name="形状17" title=""/>
          <p:cNvSpPr txBox="1"/>
          <p:nvPr/>
        </p:nvSpPr>
        <p:spPr>
          <a:xfrm>
            <a:off x="5303234" y="4190790"/>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4" name="形状18" title=""/>
          <p:cNvSpPr txBox="1"/>
          <p:nvPr/>
        </p:nvSpPr>
        <p:spPr>
          <a:xfrm>
            <a:off x="5657250" y="3863769"/>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5" name="形状19" title=""/>
          <p:cNvSpPr txBox="1"/>
          <p:nvPr/>
        </p:nvSpPr>
        <p:spPr>
          <a:xfrm>
            <a:off x="6008091" y="3222422"/>
            <a:ext cx="19050" cy="19050"/>
          </a:xfrm>
          <a:custGeom>
            <a:gdLst>
              <a:gd name="connsiteX0" fmla="*/ 9525 w 19050"/>
              <a:gd name="connsiteY0" fmla="*/ 0 h 19050"/>
              <a:gd name="connsiteX1" fmla="*/ 14786 w 19050"/>
              <a:gd name="connsiteY1" fmla="*/ 0 h 19050"/>
              <a:gd name="connsiteX2" fmla="*/ 19050 w 19050"/>
              <a:gd name="connsiteY2" fmla="*/ 14786 h 19050"/>
              <a:gd name="connsiteX3" fmla="*/ 4264 w 19050"/>
              <a:gd name="connsiteY3" fmla="*/ 19050 h 19050"/>
              <a:gd name="connsiteX4" fmla="*/ 0 w 19050"/>
              <a:gd name="connsiteY4" fmla="*/ 4264 h 19050"/>
            </a:gdLst>
            <a:cxnLst>
              <a:cxn ang="0">
                <a:pos x="connsiteX0" y="connsiteY0"/>
              </a:cxn>
              <a:cxn ang="0">
                <a:pos x="connsiteX1" y="connsiteY1"/>
              </a:cxn>
              <a:cxn ang="0">
                <a:pos x="connsiteX2" y="connsiteY2"/>
              </a:cxn>
              <a:cxn ang="0">
                <a:pos x="connsiteX3" y="connsiteY3"/>
              </a:cxn>
              <a:cxn ang="0">
                <a:pos x="connsiteX4" y="connsiteY4"/>
              </a:cxn>
            </a:cxnLst>
            <a:rect l="l" t="t" r="r" b="b"/>
            <a:pathLst>
              <a:path w="19050" h="19050">
                <a:moveTo>
                  <a:pt x="9525" y="0"/>
                </a:moveTo>
                <a:cubicBezTo>
                  <a:pt x="14786" y="0"/>
                  <a:pt x="19050" y="4264"/>
                  <a:pt x="19050" y="9525"/>
                </a:cubicBezTo>
                <a:cubicBezTo>
                  <a:pt x="19050" y="14786"/>
                  <a:pt x="14786" y="19050"/>
                  <a:pt x="9525" y="19050"/>
                </a:cubicBezTo>
                <a:cubicBezTo>
                  <a:pt x="4264" y="19050"/>
                  <a:pt x="0" y="14786"/>
                  <a:pt x="0" y="9525"/>
                </a:cubicBezTo>
                <a:cubicBezTo>
                  <a:pt x="0" y="4264"/>
                  <a:pt x="4264" y="0"/>
                  <a:pt x="9525" y="0"/>
                </a:cubicBezTo>
                <a:close/>
              </a:path>
            </a:pathLst>
          </a:custGeom>
          <a:solidFill>
            <a:srgbClr val="FFFFFF">
              <a:alpha val="0"/>
            </a:srgbClr>
          </a:solidFill>
          <a:ln w="66675">
            <a:solidFill>
              <a:srgbClr val="000000">
                <a:alpha val="100000"/>
              </a:srgbClr>
            </a:solidFill>
            <a:prstDash val="solid"/>
          </a:ln>
        </p:spPr>
        <p:txBody>
          <a:bodyPr anchor="ctr"/>
          <a:lstStyle/>
          <a:p>
            <a:pPr marL="0" algn="ctr"/>
          </a:p>
        </p:txBody>
      </p:sp>
      <p:sp>
        <p:nvSpPr>
          <p:cNvPr id="36" name="形状20" title=""/>
          <p:cNvSpPr txBox="1"/>
          <p:nvPr/>
        </p:nvSpPr>
        <p:spPr>
          <a:xfrm>
            <a:off x="6018009" y="3205162"/>
            <a:ext cx="3443288" cy="2609850"/>
          </a:xfrm>
          <a:custGeom>
            <a:gdLst>
              <a:gd name="connsiteX0" fmla="*/ 0 w 3443288"/>
              <a:gd name="connsiteY0" fmla="*/ 0 h 2609850"/>
              <a:gd name="connsiteX1" fmla="*/ 90488 w 3443288"/>
              <a:gd name="connsiteY1" fmla="*/ 214312 h 2609850"/>
              <a:gd name="connsiteX2" fmla="*/ 454511 w 3443288"/>
              <a:gd name="connsiteY2" fmla="*/ 843610 h 2609850"/>
              <a:gd name="connsiteX3" fmla="*/ 789382 w 3443288"/>
              <a:gd name="connsiteY3" fmla="*/ 1109268 h 2609850"/>
              <a:gd name="connsiteX4" fmla="*/ 1057275 w 3443288"/>
              <a:gd name="connsiteY4" fmla="*/ 1347788 h 2609850"/>
              <a:gd name="connsiteX5" fmla="*/ 2114550 w 3443288"/>
              <a:gd name="connsiteY5" fmla="*/ 1328738 h 2609850"/>
              <a:gd name="connsiteX6" fmla="*/ 2527737 w 3443288"/>
              <a:gd name="connsiteY6" fmla="*/ 1569453 h 2609850"/>
              <a:gd name="connsiteX7" fmla="*/ 2865834 w 3443288"/>
              <a:gd name="connsiteY7" fmla="*/ 1916113 h 2609850"/>
              <a:gd name="connsiteX8" fmla="*/ 3207456 w 3443288"/>
              <a:gd name="connsiteY8" fmla="*/ 2260878 h 2609850"/>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43288" h="2609850" fill="none">
                <a:moveTo>
                  <a:pt x="0" y="0"/>
                </a:moveTo>
                <a:quadBezTo>
                  <a:pt x="90488" y="214312"/>
                  <a:pt x="340519" y="683419"/>
                </a:quadBezTo>
                <a:cubicBezTo>
                  <a:pt x="454511" y="843610"/>
                  <a:pt x="563168" y="895744"/>
                  <a:pt x="676275" y="1002506"/>
                </a:cubicBezTo>
                <a:cubicBezTo>
                  <a:pt x="789382" y="1109268"/>
                  <a:pt x="981075" y="1300162"/>
                  <a:pt x="1019175" y="1323975"/>
                </a:cubicBezTo>
                <a:cubicBezTo>
                  <a:pt x="1057275" y="1347788"/>
                  <a:pt x="2019300" y="1323975"/>
                  <a:pt x="2066925" y="1326356"/>
                </a:cubicBezTo>
                <a:cubicBezTo>
                  <a:pt x="2114550" y="1328738"/>
                  <a:pt x="2296676" y="1411872"/>
                  <a:pt x="2412206" y="1490662"/>
                </a:cubicBezTo>
                <a:cubicBezTo>
                  <a:pt x="2527737" y="1569453"/>
                  <a:pt x="2639616" y="1703387"/>
                  <a:pt x="2752725" y="1809750"/>
                </a:cubicBezTo>
                <a:cubicBezTo>
                  <a:pt x="2865834" y="1916113"/>
                  <a:pt x="2974269" y="1996797"/>
                  <a:pt x="3090862" y="2128838"/>
                </a:cubicBezTo>
                <a:quadBezTo>
                  <a:pt x="3207456" y="2260878"/>
                  <a:pt x="3443288" y="2609850"/>
                </a:quadBezTo>
              </a:path>
            </a:pathLst>
          </a:custGeom>
          <a:solidFill>
            <a:srgbClr val="FFFFFF">
              <a:alpha val="0"/>
            </a:srgbClr>
          </a:solidFill>
          <a:ln w="66675">
            <a:solidFill>
              <a:srgbClr val="FF0000">
                <a:alpha val="100000"/>
              </a:srgbClr>
            </a:solidFill>
          </a:ln>
        </p:spPr>
        <p:txBody>
          <a:bodyPr anchor="ctr"/>
          <a:lstStyle/>
          <a:p>
            <a:pPr marL="0" algn="ctr"/>
          </a:p>
        </p:txBody>
      </p:sp>
      <p:sp>
        <p:nvSpPr>
          <p:cNvPr id="37" name="形状21" title=""/>
          <p:cNvSpPr txBox="1"/>
          <p:nvPr/>
        </p:nvSpPr>
        <p:spPr>
          <a:xfrm>
            <a:off x="2550319" y="3233738"/>
            <a:ext cx="3467100" cy="2586038"/>
          </a:xfrm>
          <a:custGeom>
            <a:gdLst>
              <a:gd name="connsiteX0" fmla="*/ 0 w 3467100"/>
              <a:gd name="connsiteY0" fmla="*/ 2586038 h 2586038"/>
              <a:gd name="connsiteX1" fmla="*/ 234225 w 3467100"/>
              <a:gd name="connsiteY1" fmla="*/ 2237031 h 2586038"/>
              <a:gd name="connsiteX2" fmla="*/ 470625 w 3467100"/>
              <a:gd name="connsiteY2" fmla="*/ 1973019 h 2586038"/>
              <a:gd name="connsiteX3" fmla="*/ 815181 w 3467100"/>
              <a:gd name="connsiteY3" fmla="*/ 1678781 h 2586038"/>
              <a:gd name="connsiteX4" fmla="*/ 1159416 w 3467100"/>
              <a:gd name="connsiteY4" fmla="*/ 1383056 h 2586038"/>
              <a:gd name="connsiteX5" fmla="*/ 1423397 w 3467100"/>
              <a:gd name="connsiteY5" fmla="*/ 1290638 h 2586038"/>
              <a:gd name="connsiteX6" fmla="*/ 2462803 w 3467100"/>
              <a:gd name="connsiteY6" fmla="*/ 1290638 h 2586038"/>
              <a:gd name="connsiteX7" fmla="*/ 2886872 w 3467100"/>
              <a:gd name="connsiteY7" fmla="*/ 868366 h 2586038"/>
              <a:gd name="connsiteX8" fmla="*/ 3237336 w 3467100"/>
              <a:gd name="connsiteY8" fmla="*/ 475279 h 258603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7100" h="2586038" fill="none">
                <a:moveTo>
                  <a:pt x="0" y="2586038"/>
                </a:moveTo>
                <a:quadBezTo>
                  <a:pt x="234225" y="2237031"/>
                  <a:pt x="352425" y="2105025"/>
                </a:quadBezTo>
                <a:cubicBezTo>
                  <a:pt x="470625" y="1973019"/>
                  <a:pt x="584994" y="1893094"/>
                  <a:pt x="700088" y="1785938"/>
                </a:cubicBezTo>
                <a:cubicBezTo>
                  <a:pt x="815181" y="1678781"/>
                  <a:pt x="926559" y="1541119"/>
                  <a:pt x="1042988" y="1462088"/>
                </a:cubicBezTo>
                <a:cubicBezTo>
                  <a:pt x="1159416" y="1383056"/>
                  <a:pt x="1357903" y="1309688"/>
                  <a:pt x="1390650" y="1300162"/>
                </a:cubicBezTo>
                <a:cubicBezTo>
                  <a:pt x="1423397" y="1290638"/>
                  <a:pt x="2394947" y="1319212"/>
                  <a:pt x="2428875" y="1304925"/>
                </a:cubicBezTo>
                <a:cubicBezTo>
                  <a:pt x="2462803" y="1290638"/>
                  <a:pt x="2656678" y="1084259"/>
                  <a:pt x="2771775" y="976312"/>
                </a:cubicBezTo>
                <a:cubicBezTo>
                  <a:pt x="2886872" y="868366"/>
                  <a:pt x="2993196" y="791546"/>
                  <a:pt x="3115266" y="633412"/>
                </a:cubicBezTo>
                <a:quadBezTo>
                  <a:pt x="3237336" y="475279"/>
                  <a:pt x="3467100" y="0"/>
                </a:quadBezTo>
              </a:path>
            </a:pathLst>
          </a:custGeom>
          <a:solidFill>
            <a:srgbClr val="FFFFFF">
              <a:alpha val="0"/>
            </a:srgbClr>
          </a:solidFill>
          <a:ln w="66675">
            <a:solidFill>
              <a:srgbClr val="FF0000">
                <a:alpha val="100000"/>
              </a:srgbClr>
            </a:solidFill>
          </a:ln>
        </p:spPr>
        <p:txBody>
          <a:bodyPr anchor="ctr"/>
          <a:lstStyle/>
          <a:p>
            <a:pPr marL="0" algn="ctr"/>
          </a:p>
        </p:txBody>
      </p:sp>
      <p:sp>
        <p:nvSpPr>
          <p:cNvPr id="38" name="文本6" title=""/>
          <p:cNvSpPr txBox="1"/>
          <p:nvPr/>
        </p:nvSpPr>
        <p:spPr>
          <a:xfrm>
            <a:off x="6795630" y="981323"/>
            <a:ext cx="581025"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48</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39" name="文本7" title=""/>
          <p:cNvSpPr txBox="1"/>
          <p:nvPr/>
        </p:nvSpPr>
        <p:spPr>
          <a:xfrm>
            <a:off x="7548621" y="981327"/>
            <a:ext cx="581025"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48</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40" name="文本8" title=""/>
          <p:cNvSpPr txBox="1"/>
          <p:nvPr/>
        </p:nvSpPr>
        <p:spPr>
          <a:xfrm>
            <a:off x="8301608" y="981327"/>
            <a:ext cx="581025"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48</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41" name="文本9" title=""/>
          <p:cNvSpPr txBox="1"/>
          <p:nvPr/>
        </p:nvSpPr>
        <p:spPr>
          <a:xfrm>
            <a:off x="9054595" y="981327"/>
            <a:ext cx="581025"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48</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42" name="文本10" title=""/>
          <p:cNvSpPr txBox="1"/>
          <p:nvPr/>
        </p:nvSpPr>
        <p:spPr>
          <a:xfrm>
            <a:off x="9807582" y="981327"/>
            <a:ext cx="581025" cy="540988"/>
          </a:xfrm>
          <a:prstGeom prst="rect">
            <a:avLst/>
          </a:prstGeom>
          <a:noFill/>
        </p:spPr>
        <p:txBody>
          <a:bodyPr anchor="t"/>
          <a:lstStyle/>
          <a:p>
            <a:pPr marL="0" algn="ctr"/>
            <a:r>
              <a:rPr lang="zh-CN" altLang="en-US" sz="2400" b="1" i="0">
                <a:solidFill>
                  <a:srgbClr val="0000FF">
                    <a:alpha val="100000"/>
                  </a:srgbClr>
                </a:solidFill>
                <a:latin typeface="Times New Roman" panose="02020603050405020304"/>
                <a:ea typeface="Times New Roman" panose="02020603050405020304"/>
              </a:rPr>
              <a:t>47</a:t>
            </a:r>
            <a:endParaRPr lang="zh-CN" altLang="en-US" sz="2400" b="1" i="0">
              <a:solidFill>
                <a:srgbClr val="0000FF">
                  <a:alpha val="100000"/>
                </a:srgbClr>
              </a:solidFill>
              <a:latin typeface="Times New Roman" panose="02020603050405020304"/>
              <a:ea typeface="Times New Roman" panose="02020603050405020304"/>
            </a:endParaRPr>
          </a:p>
        </p:txBody>
      </p:sp>
      <p:sp>
        <p:nvSpPr>
          <p:cNvPr id="43" name="形状22" title=""/>
          <p:cNvSpPr txBox="1"/>
          <p:nvPr/>
        </p:nvSpPr>
        <p:spPr>
          <a:xfrm>
            <a:off x="7481888" y="2400300"/>
            <a:ext cx="4495800" cy="2769394"/>
          </a:xfrm>
          <a:custGeom>
            <a:gdLst>
              <a:gd name="connsiteX0" fmla="*/ 1896666 w 4495800"/>
              <a:gd name="connsiteY0" fmla="*/ 0 h 2769394"/>
              <a:gd name="connsiteX1" fmla="*/ 2496253 w 4495800"/>
              <a:gd name="connsiteY1" fmla="*/ 485859 h 2769394"/>
              <a:gd name="connsiteX2" fmla="*/ 2915247 w 4495800"/>
              <a:gd name="connsiteY2" fmla="*/ 72879 h 2769394"/>
              <a:gd name="connsiteX3" fmla="*/ 3115501 w 4495800"/>
              <a:gd name="connsiteY3" fmla="*/ 570883 h 2769394"/>
              <a:gd name="connsiteX4" fmla="*/ 3911677 w 4495800"/>
              <a:gd name="connsiteY4" fmla="*/ 157904 h 2769394"/>
              <a:gd name="connsiteX5" fmla="*/ 3540126 w 4495800"/>
              <a:gd name="connsiteY5" fmla="*/ 801666 h 2769394"/>
              <a:gd name="connsiteX6" fmla="*/ 4232373 w 4495800"/>
              <a:gd name="connsiteY6" fmla="*/ 716642 h 2769394"/>
              <a:gd name="connsiteX7" fmla="*/ 3911677 w 4495800"/>
              <a:gd name="connsiteY7" fmla="*/ 1178207 h 2769394"/>
              <a:gd name="connsiteX8" fmla="*/ 4495800 w 4495800"/>
              <a:gd name="connsiteY8" fmla="*/ 1554748 h 2769394"/>
              <a:gd name="connsiteX9" fmla="*/ 3628590 w 4495800"/>
              <a:gd name="connsiteY9" fmla="*/ 1494015 h 2769394"/>
              <a:gd name="connsiteX10" fmla="*/ 3740645 w 4495800"/>
              <a:gd name="connsiteY10" fmla="*/ 1882701 h 2769394"/>
              <a:gd name="connsiteX11" fmla="*/ 3168579 w 4495800"/>
              <a:gd name="connsiteY11" fmla="*/ 1809824 h 2769394"/>
              <a:gd name="connsiteX12" fmla="*/ 3336728 w 4495800"/>
              <a:gd name="connsiteY12" fmla="*/ 2344267 h 2769394"/>
              <a:gd name="connsiteX13" fmla="*/ 2496253 w 4495800"/>
              <a:gd name="connsiteY13" fmla="*/ 2113484 h 2769394"/>
              <a:gd name="connsiteX14" fmla="*/ 2000856 w 4495800"/>
              <a:gd name="connsiteY14" fmla="*/ 2708662 h 2769394"/>
              <a:gd name="connsiteX15" fmla="*/ 1738611 w 4495800"/>
              <a:gd name="connsiteY15" fmla="*/ 2344267 h 2769394"/>
              <a:gd name="connsiteX16" fmla="*/ 780055 w 4495800"/>
              <a:gd name="connsiteY16" fmla="*/ 2769394 h 2769394"/>
              <a:gd name="connsiteX17" fmla="*/ 956983 w 4495800"/>
              <a:gd name="connsiteY17" fmla="*/ 2113484 h 2769394"/>
              <a:gd name="connsiteX18" fmla="*/ 284657 w 4495800"/>
              <a:gd name="connsiteY18" fmla="*/ 2040607 h 2769394"/>
              <a:gd name="connsiteX19" fmla="*/ 744669 w 4495800"/>
              <a:gd name="connsiteY19" fmla="*/ 1639773 h 2769394"/>
              <a:gd name="connsiteX20" fmla="*/ 0 w 4495800"/>
              <a:gd name="connsiteY20" fmla="*/ 1299672 h 2769394"/>
              <a:gd name="connsiteX21" fmla="*/ 780055 w 4495800"/>
              <a:gd name="connsiteY21" fmla="*/ 1129621 h 2769394"/>
              <a:gd name="connsiteX22" fmla="*/ 461585 w 4495800"/>
              <a:gd name="connsiteY22" fmla="*/ 412980 h 2769394"/>
              <a:gd name="connsiteX23" fmla="*/ 1629308 w 4495800"/>
              <a:gd name="connsiteY23" fmla="*/ 643762 h 2769394"/>
              <a:gd name="connsiteX24" fmla="*/ 1896666 w 4495800"/>
              <a:gd name="connsiteY24" fmla="*/ 0 h 2769394"/>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95800" h="2769394">
                <a:moveTo>
                  <a:pt x="1896666" y="0"/>
                </a:moveTo>
                <a:lnTo>
                  <a:pt x="2496253" y="485859"/>
                </a:lnTo>
                <a:lnTo>
                  <a:pt x="2915247" y="72879"/>
                </a:lnTo>
                <a:lnTo>
                  <a:pt x="3115501" y="570883"/>
                </a:lnTo>
                <a:lnTo>
                  <a:pt x="3911677" y="157904"/>
                </a:lnTo>
                <a:lnTo>
                  <a:pt x="3540126" y="801666"/>
                </a:lnTo>
                <a:lnTo>
                  <a:pt x="4232373" y="716642"/>
                </a:lnTo>
                <a:lnTo>
                  <a:pt x="3911677" y="1178207"/>
                </a:lnTo>
                <a:lnTo>
                  <a:pt x="4495800" y="1554748"/>
                </a:lnTo>
                <a:lnTo>
                  <a:pt x="3628590" y="1494015"/>
                </a:lnTo>
                <a:lnTo>
                  <a:pt x="3740645" y="1882701"/>
                </a:lnTo>
                <a:lnTo>
                  <a:pt x="3168579" y="1809824"/>
                </a:lnTo>
                <a:lnTo>
                  <a:pt x="3336728" y="2344267"/>
                </a:lnTo>
                <a:lnTo>
                  <a:pt x="2496253" y="2113484"/>
                </a:lnTo>
                <a:lnTo>
                  <a:pt x="2000856" y="2708662"/>
                </a:lnTo>
                <a:lnTo>
                  <a:pt x="1738611" y="2344267"/>
                </a:lnTo>
                <a:lnTo>
                  <a:pt x="780055" y="2769394"/>
                </a:lnTo>
                <a:lnTo>
                  <a:pt x="956983" y="2113484"/>
                </a:lnTo>
                <a:lnTo>
                  <a:pt x="284657" y="2040607"/>
                </a:lnTo>
                <a:lnTo>
                  <a:pt x="744669" y="1639773"/>
                </a:lnTo>
                <a:lnTo>
                  <a:pt x="0" y="1299672"/>
                </a:lnTo>
                <a:lnTo>
                  <a:pt x="780055" y="1129621"/>
                </a:lnTo>
                <a:lnTo>
                  <a:pt x="461585" y="412980"/>
                </a:lnTo>
                <a:lnTo>
                  <a:pt x="1629308" y="643762"/>
                </a:lnTo>
                <a:lnTo>
                  <a:pt x="1896666" y="0"/>
                </a:lnTo>
                <a:close/>
              </a:path>
            </a:pathLst>
          </a:custGeom>
          <a:solidFill>
            <a:srgbClr val="F5F0AC">
              <a:alpha val="100000"/>
            </a:srgbClr>
          </a:solidFill>
          <a:ln w="66675">
            <a:solidFill>
              <a:srgbClr val="CCFAFF">
                <a:alpha val="100000"/>
              </a:srgbClr>
            </a:solidFill>
            <a:prstDash val="solid"/>
          </a:ln>
        </p:spPr>
        <p:txBody>
          <a:bodyPr anchor="ctr"/>
          <a:lstStyle/>
          <a:p>
            <a:pPr marL="0" algn="ctr"/>
            <a:r>
              <a:rPr lang="zh-CN" altLang="en-US" sz="3800" b="0" i="0">
                <a:solidFill>
                  <a:srgbClr val="FF0000">
                    <a:alpha val="100000"/>
                  </a:srgbClr>
                </a:solidFill>
                <a:latin typeface="微软雅黑" panose="020b0503020204020204" charset="-122"/>
                <a:ea typeface="微软雅黑" panose="020b0503020204020204" charset="-122"/>
              </a:rPr>
              <a:t>石蜡凝固时</a:t>
            </a:r>
            <a:endParaRPr lang="zh-CN" altLang="en-US" sz="3800" b="0" i="0">
              <a:solidFill>
                <a:srgbClr val="FF0000">
                  <a:alpha val="100000"/>
                </a:srgbClr>
              </a:solidFill>
              <a:latin typeface="微软雅黑" panose="020b0503020204020204" charset="-122"/>
              <a:ea typeface="微软雅黑" panose="020b0503020204020204" charset="-122"/>
            </a:endParaRPr>
          </a:p>
          <a:p>
            <a:pPr marL="0" algn="ctr"/>
            <a:r>
              <a:rPr lang="zh-CN" altLang="en-US" sz="3800" b="0" i="0">
                <a:solidFill>
                  <a:srgbClr val="FF0000">
                    <a:alpha val="100000"/>
                  </a:srgbClr>
                </a:solidFill>
                <a:latin typeface="微软雅黑" panose="020b0503020204020204" charset="-122"/>
                <a:ea typeface="微软雅黑" panose="020b0503020204020204" charset="-122"/>
              </a:rPr>
              <a:t>的特点呢？</a:t>
            </a:r>
            <a:endParaRPr lang="zh-CN" altLang="en-US" sz="3800" b="0" i="0">
              <a:solidFill>
                <a:srgbClr val="FF0000">
                  <a:alpha val="100000"/>
                </a:srgbClr>
              </a:solidFill>
              <a:latin typeface="微软雅黑" panose="020b0503020204020204" charset="-122"/>
              <a:ea typeface="微软雅黑" panose="020b0503020204020204" charset="-122"/>
            </a:endParaRPr>
          </a:p>
        </p:txBody>
      </p:sp>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linds(horizontal)">
                                      <p:cBhvr>
                                        <p:cTn id="12" dur="500"/>
                                        <p:tgtEl>
                                          <p:spTgt spid="1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up)">
                                      <p:cBhvr>
                                        <p:cTn id="17" dur="500"/>
                                        <p:tgtEl>
                                          <p:spTgt spid="1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300"/>
                                        <p:tgtEl>
                                          <p:spTgt spid="19"/>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300"/>
                                        <p:tgtEl>
                                          <p:spTgt spid="20"/>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
                                        <p:tgtEl>
                                          <p:spTgt spid="21"/>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300"/>
                                        <p:tgtEl>
                                          <p:spTgt spid="38"/>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300"/>
                                        <p:tgtEl>
                                          <p:spTgt spid="39"/>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300"/>
                                        <p:tgtEl>
                                          <p:spTgt spid="40"/>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300"/>
                                        <p:tgtEl>
                                          <p:spTgt spid="41"/>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300"/>
                                        <p:tgtEl>
                                          <p:spTgt spid="42"/>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300"/>
                                        <p:tgtEl>
                                          <p:spTgt spid="22"/>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300"/>
                                        <p:tgtEl>
                                          <p:spTgt spid="23"/>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wipe(up)">
                                      <p:cBhvr>
                                        <p:cTn id="77" dur="1100"/>
                                        <p:tgtEl>
                                          <p:spTgt spid="36"/>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wipe(up)">
                                      <p:cBhvr>
                                        <p:cTn id="82" dur="1100"/>
                                        <p:tgtEl>
                                          <p:spTgt spid="24"/>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38" presetClass="entr" presetSubtype="0" fill="hold" grpId="0" nodeType="clickEffect">
                                  <p:stCondLst>
                                    <p:cond delay="0"/>
                                  </p:stCondLst>
                                  <p:childTnLst>
                                    <p:set>
                                      <p:cBhvr>
                                        <p:cTn id="86" dur="1" fill="hold">
                                          <p:stCondLst>
                                            <p:cond delay="0"/>
                                          </p:stCondLst>
                                        </p:cTn>
                                        <p:tgtEl>
                                          <p:spTgt spid="43"/>
                                        </p:tgtEl>
                                        <p:attrNameLst>
                                          <p:attrName>style.visibility</p:attrName>
                                        </p:attrNameLst>
                                      </p:cBhvr>
                                      <p:to>
                                        <p:strVal val="visible"/>
                                      </p:to>
                                    </p:set>
                                    <p:set>
                                      <p:cBhvr>
                                        <p:cTn id="87" dur="500" fill="hold">
                                          <p:stCondLst>
                                            <p:cond delay="0"/>
                                          </p:stCondLst>
                                        </p:cTn>
                                        <p:tgtEl>
                                          <p:spTgt spid="43"/>
                                        </p:tgtEl>
                                        <p:attrNameLst>
                                          <p:attrName>style.rotation</p:attrName>
                                        </p:attrNameLst>
                                      </p:cBhvr>
                                      <p:to>
                                        <p:strVal val="-45.0"/>
                                      </p:to>
                                    </p:set>
                                    <p:anim calcmode="lin" valueType="num">
                                      <p:cBhvr>
                                        <p:cTn id="88" dur="500" fill="hold">
                                          <p:stCondLst>
                                            <p:cond delay="500"/>
                                          </p:stCondLst>
                                        </p:cTn>
                                        <p:tgtEl>
                                          <p:spTgt spid="43"/>
                                        </p:tgtEl>
                                        <p:attrNameLst>
                                          <p:attrName>style.rotation</p:attrName>
                                        </p:attrNameLst>
                                      </p:cBhvr>
                                      <p:tavLst>
                                        <p:tav tm="0">
                                          <p:val>
                                            <p:fltVal val="-45"/>
                                          </p:val>
                                        </p:tav>
                                        <p:tav tm="69900">
                                          <p:val>
                                            <p:fltVal val="45"/>
                                          </p:val>
                                        </p:tav>
                                        <p:tav tm="100000">
                                          <p:val>
                                            <p:fltVal val="0"/>
                                          </p:val>
                                        </p:tav>
                                      </p:tavLst>
                                    </p:anim>
                                    <p:anim calcmode="lin" valueType="num">
                                      <p:cBhvr>
                                        <p:cTn id="89" dur="500" fill="hold"/>
                                        <p:tgtEl>
                                          <p:spTgt spid="43"/>
                                        </p:tgtEl>
                                        <p:attrNameLst>
                                          <p:attrName>ppt_y</p:attrName>
                                        </p:attrNameLst>
                                      </p:cBhvr>
                                      <p:tavLst>
                                        <p:tav tm="0">
                                          <p:val>
                                            <p:strVal val="#ppt_y-1"/>
                                          </p:val>
                                        </p:tav>
                                        <p:tav tm="100000">
                                          <p:val>
                                            <p:strVal val="#ppt_y-(0.354*#ppt_w-0.172*#ppt_h)"/>
                                          </p:val>
                                        </p:tav>
                                      </p:tavLst>
                                    </p:anim>
                                    <p:anim calcmode="lin" valueType="num">
                                      <p:cBhvr>
                                        <p:cTn id="90" dur="171" decel="50000" autoRev="1" fill="hold">
                                          <p:stCondLst>
                                            <p:cond delay="500"/>
                                          </p:stCondLst>
                                        </p:cTn>
                                        <p:tgtEl>
                                          <p:spTgt spid="43"/>
                                        </p:tgtEl>
                                        <p:attrNameLst>
                                          <p:attrName>ppt_y</p:attrName>
                                        </p:attrNameLst>
                                      </p:cBhvr>
                                      <p:tavLst>
                                        <p:tav tm="0">
                                          <p:val>
                                            <p:strVal val="#ppt_y-(0.354*#ppt_w-0.172*#ppt_h)"/>
                                          </p:val>
                                        </p:tav>
                                        <p:tav tm="100000">
                                          <p:val>
                                            <p:strVal val="#ppt_y-(0.354*#ppt_w-0.172*#ppt_h)-#ppt_h/2"/>
                                          </p:val>
                                        </p:tav>
                                      </p:tavLst>
                                    </p:anim>
                                    <p:anim calcmode="lin" valueType="num">
                                      <p:cBhvr>
                                        <p:cTn id="91" dur="149" fill="hold">
                                          <p:stCondLst>
                                            <p:cond delay="950"/>
                                          </p:stCondLst>
                                        </p:cTn>
                                        <p:tgtEl>
                                          <p:spTgt spid="4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6" grpId="0" animBg="1"/>
      <p:bldP spid="18" grpId="0" animBg="1"/>
      <p:bldP spid="19" grpId="0" animBg="1"/>
      <p:bldP spid="20" grpId="0" animBg="1"/>
      <p:bldP spid="21" grpId="0" animBg="1"/>
      <p:bldP spid="38" grpId="0" animBg="1"/>
      <p:bldP spid="39" grpId="0" animBg="1"/>
      <p:bldP spid="40" grpId="0" animBg="1"/>
      <p:bldP spid="41" grpId="0" animBg="1"/>
      <p:bldP spid="42" grpId="0" animBg="1"/>
      <p:bldP spid="22" grpId="0" animBg="1"/>
      <p:bldP spid="23" grpId="0" animBg="1"/>
      <p:bldP spid="36" grpId="0" animBg="1"/>
      <p:bldP spid="24" grpId="0" animBg="1"/>
      <p:bldP spid="43" grpId="0" animBg="1"/>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13"/>
          <a:stretch>
            <a:fillRect/>
          </a:stretch>
        </a:blipFill>
        <a:effectLst/>
      </p:bgPr>
    </p:bg>
    <p:spTree>
      <p:nvGrpSpPr>
        <p:cNvPr id="1" name=""/>
        <p:cNvGrpSpPr/>
        <p:nvPr/>
      </p:nvGrpSpPr>
      <p:grpSpPr>
        <a:xfrm>
          <a:off x="0" y="0"/>
          <a:ext cx="0" cy="0"/>
        </a:xfrm>
      </p:grpSpPr>
      <p:sp>
        <p:nvSpPr>
          <p:cNvPr id="2" name="形状1" title=""/>
          <p:cNvSpPr txBox="1"/>
          <p:nvPr/>
        </p:nvSpPr>
        <p:spPr>
          <a:xfrm>
            <a:off x="424079" y="2240026"/>
            <a:ext cx="8797935" cy="1819922"/>
          </a:xfrm>
          <a:prstGeom prst="rect">
            <a:avLst/>
          </a:prstGeom>
          <a:solidFill>
            <a:srgbClr val="000000">
              <a:alpha val="100000"/>
            </a:srgbClr>
          </a:solidFill>
          <a:ln w="9525">
            <a:solidFill>
              <a:srgbClr val="000000">
                <a:alpha val="100000"/>
              </a:srgbClr>
            </a:solidFill>
            <a:prstDash val="solid"/>
          </a:ln>
        </p:spPr>
        <p:txBody>
          <a:bodyPr anchor="ctr"/>
          <a:lstStyle/>
          <a:p>
            <a:pPr marL="0" algn="ctr"/>
          </a:p>
        </p:txBody>
      </p:sp>
      <p:pic>
        <p:nvPicPr>
          <p:cNvPr id="3" name="图片1" title=""/>
          <p:cNvPicPr>
            <a:picLocks noChangeAspect="1"/>
          </p:cNvPicPr>
          <p:nvPr/>
        </p:nvPicPr>
        <p:blipFill>
          <a:blip r:embed="rId2"/>
          <a:srcRect l="18508" t="21492" r="14647" b="32326"/>
          <a:stretch>
            <a:fillRect/>
          </a:stretch>
        </p:blipFill>
        <p:spPr>
          <a:xfrm>
            <a:off x="7318583" y="2819463"/>
            <a:ext cx="1903414" cy="917359"/>
          </a:xfrm>
          <a:prstGeom prst="rect">
            <a:avLst/>
          </a:prstGeom>
          <a:ln w="9525">
            <a:solidFill>
              <a:srgbClr val="FFFFFF">
                <a:alpha val="0"/>
              </a:srgbClr>
            </a:solidFill>
            <a:prstDash val="solid"/>
          </a:ln>
        </p:spPr>
      </p:pic>
      <p:pic>
        <p:nvPicPr>
          <p:cNvPr id="4" name="图片2" title=""/>
          <p:cNvPicPr>
            <a:picLocks noChangeAspect="1"/>
          </p:cNvPicPr>
          <p:nvPr/>
        </p:nvPicPr>
        <p:blipFill>
          <a:blip r:embed="rId3"/>
          <a:stretch>
            <a:fillRect/>
          </a:stretch>
        </p:blipFill>
        <p:spPr>
          <a:xfrm>
            <a:off x="424067" y="2240027"/>
            <a:ext cx="1900240" cy="1851367"/>
          </a:xfrm>
          <a:prstGeom prst="rect">
            <a:avLst/>
          </a:prstGeom>
          <a:ln w="9525">
            <a:solidFill>
              <a:srgbClr val="FFFFFF">
                <a:alpha val="0"/>
              </a:srgbClr>
            </a:solidFill>
            <a:prstDash val="solid"/>
          </a:ln>
        </p:spPr>
      </p:pic>
      <p:pic>
        <p:nvPicPr>
          <p:cNvPr id="5" name="图片3" title=""/>
          <p:cNvPicPr>
            <a:picLocks noChangeAspect="1"/>
          </p:cNvPicPr>
          <p:nvPr/>
        </p:nvPicPr>
        <p:blipFill>
          <a:blip r:embed="rId4"/>
          <a:stretch>
            <a:fillRect/>
          </a:stretch>
        </p:blipFill>
        <p:spPr>
          <a:xfrm>
            <a:off x="2506870" y="2240026"/>
            <a:ext cx="2160591" cy="1819922"/>
          </a:xfrm>
          <a:prstGeom prst="rect">
            <a:avLst/>
          </a:prstGeom>
          <a:ln w="9525">
            <a:solidFill>
              <a:srgbClr val="FFFFFF">
                <a:alpha val="0"/>
              </a:srgbClr>
            </a:solidFill>
            <a:prstDash val="solid"/>
          </a:ln>
        </p:spPr>
      </p:pic>
      <p:pic>
        <p:nvPicPr>
          <p:cNvPr id="6" name="图片4" title=""/>
          <p:cNvPicPr>
            <a:picLocks noChangeAspect="1"/>
          </p:cNvPicPr>
          <p:nvPr/>
        </p:nvPicPr>
        <p:blipFill>
          <a:blip r:embed="rId5"/>
          <a:stretch>
            <a:fillRect/>
          </a:stretch>
        </p:blipFill>
        <p:spPr>
          <a:xfrm>
            <a:off x="4786520" y="2271776"/>
            <a:ext cx="2363791" cy="1723748"/>
          </a:xfrm>
          <a:prstGeom prst="rect">
            <a:avLst/>
          </a:prstGeom>
          <a:ln w="9525">
            <a:solidFill>
              <a:srgbClr val="FFFFFF">
                <a:alpha val="0"/>
              </a:srgbClr>
            </a:solidFill>
            <a:prstDash val="solid"/>
          </a:ln>
        </p:spPr>
      </p:pic>
      <p:sp>
        <p:nvSpPr>
          <p:cNvPr id="7" name="形状2" title=""/>
          <p:cNvSpPr txBox="1"/>
          <p:nvPr/>
        </p:nvSpPr>
        <p:spPr>
          <a:xfrm>
            <a:off x="1122574" y="3522926"/>
            <a:ext cx="509588" cy="482356"/>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冰</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8" name="形状3" title=""/>
          <p:cNvSpPr txBox="1"/>
          <p:nvPr/>
        </p:nvSpPr>
        <p:spPr>
          <a:xfrm>
            <a:off x="3087295" y="3520935"/>
            <a:ext cx="1004297" cy="486794"/>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石膏</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9" name="形状4" title=""/>
          <p:cNvSpPr txBox="1"/>
          <p:nvPr/>
        </p:nvSpPr>
        <p:spPr>
          <a:xfrm>
            <a:off x="5468945" y="3521535"/>
            <a:ext cx="1004497" cy="486794"/>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水晶</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10" name="形状5" title=""/>
          <p:cNvSpPr txBox="1"/>
          <p:nvPr/>
        </p:nvSpPr>
        <p:spPr>
          <a:xfrm>
            <a:off x="7808323" y="3520935"/>
            <a:ext cx="928688" cy="486794"/>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金属</a:t>
            </a:r>
            <a:endParaRPr lang="zh-CN" altLang="en-US" sz="2800" b="1" i="0">
              <a:solidFill>
                <a:srgbClr val="FF0000">
                  <a:alpha val="100000"/>
                </a:srgbClr>
              </a:solidFill>
              <a:latin typeface="黑体" panose="02010609060101010101" charset="-122"/>
              <a:ea typeface="黑体" panose="02010609060101010101" charset="-122"/>
            </a:endParaRPr>
          </a:p>
        </p:txBody>
      </p:sp>
      <p:pic>
        <p:nvPicPr>
          <p:cNvPr id="11" name="图片5" title=""/>
          <p:cNvPicPr>
            <a:picLocks noChangeAspect="1"/>
          </p:cNvPicPr>
          <p:nvPr/>
        </p:nvPicPr>
        <p:blipFill>
          <a:blip r:embed="rId6"/>
          <a:stretch>
            <a:fillRect/>
          </a:stretch>
        </p:blipFill>
        <p:spPr>
          <a:xfrm>
            <a:off x="424272" y="4771187"/>
            <a:ext cx="1795464" cy="1827320"/>
          </a:xfrm>
          <a:prstGeom prst="rect">
            <a:avLst/>
          </a:prstGeom>
          <a:ln w="9525">
            <a:solidFill>
              <a:srgbClr val="FFFFFF">
                <a:alpha val="0"/>
              </a:srgbClr>
            </a:solidFill>
            <a:prstDash val="solid"/>
          </a:ln>
        </p:spPr>
      </p:pic>
      <p:pic>
        <p:nvPicPr>
          <p:cNvPr id="12" name="图片6" title=""/>
          <p:cNvPicPr>
            <a:picLocks noChangeAspect="1"/>
          </p:cNvPicPr>
          <p:nvPr/>
        </p:nvPicPr>
        <p:blipFill>
          <a:blip r:embed="rId7"/>
          <a:stretch>
            <a:fillRect/>
          </a:stretch>
        </p:blipFill>
        <p:spPr>
          <a:xfrm>
            <a:off x="2219735" y="4771187"/>
            <a:ext cx="2359028" cy="1824361"/>
          </a:xfrm>
          <a:prstGeom prst="rect">
            <a:avLst/>
          </a:prstGeom>
          <a:ln w="9525">
            <a:solidFill>
              <a:srgbClr val="FFFFFF">
                <a:alpha val="0"/>
              </a:srgbClr>
            </a:solidFill>
            <a:prstDash val="solid"/>
          </a:ln>
        </p:spPr>
      </p:pic>
      <p:pic>
        <p:nvPicPr>
          <p:cNvPr id="13" name="图片7" title=""/>
          <p:cNvPicPr>
            <a:picLocks noChangeAspect="1"/>
          </p:cNvPicPr>
          <p:nvPr/>
        </p:nvPicPr>
        <p:blipFill>
          <a:blip r:embed="rId8"/>
          <a:stretch>
            <a:fillRect/>
          </a:stretch>
        </p:blipFill>
        <p:spPr>
          <a:xfrm>
            <a:off x="6588535" y="4782299"/>
            <a:ext cx="2730503" cy="1828800"/>
          </a:xfrm>
          <a:prstGeom prst="rect">
            <a:avLst/>
          </a:prstGeom>
          <a:ln w="9525">
            <a:solidFill>
              <a:srgbClr val="FFFFFF">
                <a:alpha val="0"/>
              </a:srgbClr>
            </a:solidFill>
            <a:prstDash val="solid"/>
          </a:ln>
        </p:spPr>
      </p:pic>
      <p:pic>
        <p:nvPicPr>
          <p:cNvPr id="14" name="图片8" title=""/>
          <p:cNvPicPr>
            <a:picLocks noChangeAspect="1"/>
          </p:cNvPicPr>
          <p:nvPr/>
        </p:nvPicPr>
        <p:blipFill>
          <a:blip r:embed="rId9"/>
          <a:stretch>
            <a:fillRect/>
          </a:stretch>
        </p:blipFill>
        <p:spPr>
          <a:xfrm>
            <a:off x="4486684" y="4772774"/>
            <a:ext cx="2122490" cy="1831759"/>
          </a:xfrm>
          <a:prstGeom prst="rect">
            <a:avLst/>
          </a:prstGeom>
          <a:ln w="9525">
            <a:solidFill>
              <a:srgbClr val="FFFFFF">
                <a:alpha val="0"/>
              </a:srgbClr>
            </a:solidFill>
            <a:prstDash val="solid"/>
          </a:ln>
        </p:spPr>
      </p:pic>
      <p:sp>
        <p:nvSpPr>
          <p:cNvPr id="15" name="形状6" title=""/>
          <p:cNvSpPr txBox="1"/>
          <p:nvPr/>
        </p:nvSpPr>
        <p:spPr>
          <a:xfrm>
            <a:off x="780074" y="6138815"/>
            <a:ext cx="1089026" cy="482353"/>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玻璃</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16" name="形状7" title=""/>
          <p:cNvSpPr txBox="1"/>
          <p:nvPr/>
        </p:nvSpPr>
        <p:spPr>
          <a:xfrm>
            <a:off x="2856914" y="6138815"/>
            <a:ext cx="1089026" cy="482353"/>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蜂蜡</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17" name="形状8" title=""/>
          <p:cNvSpPr txBox="1"/>
          <p:nvPr/>
        </p:nvSpPr>
        <p:spPr>
          <a:xfrm>
            <a:off x="5005992" y="6138815"/>
            <a:ext cx="1089026" cy="482353"/>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橡胶</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18" name="形状9" title=""/>
          <p:cNvSpPr txBox="1"/>
          <p:nvPr/>
        </p:nvSpPr>
        <p:spPr>
          <a:xfrm>
            <a:off x="7411855" y="6138815"/>
            <a:ext cx="1089026" cy="482353"/>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0000">
                    <a:alpha val="100000"/>
                  </a:srgbClr>
                </a:solidFill>
                <a:latin typeface="黑体" panose="02010609060101010101" charset="-122"/>
                <a:ea typeface="黑体" panose="02010609060101010101" charset="-122"/>
              </a:rPr>
              <a:t>塑料</a:t>
            </a:r>
            <a:endParaRPr lang="zh-CN" altLang="en-US" sz="2800" b="1" i="0">
              <a:solidFill>
                <a:srgbClr val="FF0000">
                  <a:alpha val="100000"/>
                </a:srgbClr>
              </a:solidFill>
              <a:latin typeface="黑体" panose="02010609060101010101" charset="-122"/>
              <a:ea typeface="黑体" panose="02010609060101010101" charset="-122"/>
            </a:endParaRPr>
          </a:p>
        </p:txBody>
      </p:sp>
      <p:sp>
        <p:nvSpPr>
          <p:cNvPr id="19" name="形状10" title=""/>
          <p:cNvSpPr txBox="1"/>
          <p:nvPr/>
        </p:nvSpPr>
        <p:spPr>
          <a:xfrm>
            <a:off x="147942" y="170300"/>
            <a:ext cx="1485900" cy="400050"/>
          </a:xfrm>
          <a:prstGeom prst="rect">
            <a:avLst/>
          </a:prstGeom>
          <a:solidFill>
            <a:srgbClr val="FFFFFF">
              <a:alpha val="0"/>
            </a:srgbClr>
          </a:solidFill>
          <a:ln w="9525">
            <a:solidFill>
              <a:srgbClr val="FFFFFF">
                <a:alpha val="0"/>
              </a:srgbClr>
            </a:solidFill>
          </a:ln>
        </p:spPr>
        <p:txBody>
          <a:bodyPr anchor="t"/>
          <a:lstStyle/>
          <a:p>
            <a:pPr marL="0" algn="l"/>
            <a:r>
              <a:rPr lang="zh-CN" altLang="en-US" sz="2000" b="1" i="0">
                <a:solidFill>
                  <a:srgbClr val="FFFFFF">
                    <a:alpha val="100000"/>
                  </a:srgbClr>
                </a:solidFill>
                <a:latin typeface="Arial"/>
                <a:ea typeface="Arial"/>
              </a:rPr>
              <a:t>讲授新课</a:t>
            </a:r>
            <a:endParaRPr lang="zh-CN" altLang="en-US" sz="2000" b="1" i="0">
              <a:solidFill>
                <a:srgbClr val="FFFFFF">
                  <a:alpha val="100000"/>
                </a:srgbClr>
              </a:solidFill>
              <a:latin typeface="Arial"/>
              <a:ea typeface="Arial"/>
            </a:endParaRPr>
          </a:p>
        </p:txBody>
      </p:sp>
      <p:grpSp>
        <p:nvGrpSpPr>
          <p:cNvPr id="20" name="组合1" title=""/>
          <p:cNvGrpSpPr/>
          <p:nvPr/>
        </p:nvGrpSpPr>
        <p:grpSpPr>
          <a:xfrm>
            <a:off x="414642" y="283736"/>
            <a:ext cx="3060926" cy="835019"/>
            <a:chExt cx="3060926" cy="835019"/>
          </a:xfrm>
        </p:grpSpPr>
        <p:sp>
          <p:nvSpPr>
            <p:cNvPr id="21" name="形状13"/>
            <p:cNvSpPr txBox="1"/>
            <p:nvPr/>
          </p:nvSpPr>
          <p:spPr>
            <a:xfrm>
              <a:off x="559908" y="0"/>
              <a:ext cx="2415064" cy="760847"/>
            </a:xfrm>
            <a:custGeom>
              <a:gdLst>
                <a:gd name="connsiteX0" fmla="*/ 0 w 2415064"/>
                <a:gd name="connsiteY0" fmla="*/ 760848 h 760847"/>
                <a:gd name="connsiteX1" fmla="*/ 2415064 w 2415064"/>
                <a:gd name="connsiteY1" fmla="*/ 760848 h 760847"/>
                <a:gd name="connsiteX2" fmla="*/ 0 w 2415064"/>
                <a:gd name="connsiteY2" fmla="*/ 760848 h 760847"/>
                <a:gd name="connsiteX0-1" fmla="*/ 0 w 2415064"/>
                <a:gd name="connsiteY0-2" fmla="*/ 0 h 760847"/>
                <a:gd name="connsiteX1-3" fmla="*/ 876 w 2415064"/>
                <a:gd name="connsiteY1-4" fmla="*/ 0 h 760847"/>
                <a:gd name="connsiteX2-5" fmla="*/ 0 w 2415064"/>
                <a:gd name="connsiteY2-6" fmla="*/ 0 h 760847"/>
              </a:gdLst>
              <a:cxnLst>
                <a:cxn ang="0">
                  <a:pos x="connsiteX0-1" y="connsiteY0-2"/>
                </a:cxn>
                <a:cxn ang="0">
                  <a:pos x="connsiteX1-3" y="connsiteY1-4"/>
                </a:cxn>
                <a:cxn ang="0">
                  <a:pos x="connsiteX2-5" y="connsiteY2-6"/>
                </a:cxn>
                <a:cxn ang="0">
                  <a:pos x="connsiteX0-1" y="connsiteY0-2"/>
                </a:cxn>
                <a:cxn ang="0">
                  <a:pos x="connsiteX1-3" y="connsiteY1-4"/>
                </a:cxn>
                <a:cxn ang="0">
                  <a:pos x="connsiteX2-5" y="connsiteY2-6"/>
                </a:cxn>
              </a:cxnLst>
              <a:rect l="l" t="t" r="r" b="b"/>
              <a:pathLst>
                <a:path w="2415064" h="760848">
                  <a:moveTo>
                    <a:pt x="0" y="760848"/>
                  </a:moveTo>
                  <a:lnTo>
                    <a:pt x="2415064" y="760848"/>
                  </a:lnTo>
                  <a:lnTo>
                    <a:pt x="0" y="760848"/>
                  </a:lnTo>
                  <a:close/>
                </a:path>
                <a:path w="2415064" h="760848">
                  <a:moveTo>
                    <a:pt x="0" y="0"/>
                  </a:moveTo>
                  <a:lnTo>
                    <a:pt x="876" y="0"/>
                  </a:lnTo>
                  <a:lnTo>
                    <a:pt x="0" y="0"/>
                  </a:lnTo>
                  <a:close/>
                </a:path>
              </a:pathLst>
            </a:custGeom>
            <a:ln w="17462">
              <a:solidFill>
                <a:srgbClr val="DDDDDD">
                  <a:alpha val="100000"/>
                </a:srgbClr>
              </a:solidFill>
              <a:prstDash val="solid"/>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22" name="形状14"/>
            <p:cNvSpPr txBox="1"/>
            <p:nvPr/>
          </p:nvSpPr>
          <p:spPr>
            <a:xfrm>
              <a:off x="0" y="287846"/>
              <a:ext cx="524361" cy="481867"/>
            </a:xfrm>
            <a:custGeom>
              <a:gdLst>
                <a:gd name="connsiteX0" fmla="*/ 0 w 524361"/>
                <a:gd name="connsiteY0" fmla="*/ 0 h 481867"/>
                <a:gd name="connsiteX1" fmla="*/ 346279 w 524361"/>
                <a:gd name="connsiteY1" fmla="*/ 0 h 481867"/>
                <a:gd name="connsiteX2" fmla="*/ 346279 w 524361"/>
                <a:gd name="connsiteY2" fmla="*/ 163657 h 481867"/>
                <a:gd name="connsiteX3" fmla="*/ 524361 w 524361"/>
                <a:gd name="connsiteY3" fmla="*/ 163657 h 481867"/>
                <a:gd name="connsiteX4" fmla="*/ 524361 w 524361"/>
                <a:gd name="connsiteY4" fmla="*/ 481867 h 481867"/>
                <a:gd name="connsiteX5" fmla="*/ 0 w 524361"/>
                <a:gd name="connsiteY5" fmla="*/ 481867 h 481867"/>
                <a:gd name="connsiteX6" fmla="*/ 0 w 524361"/>
                <a:gd name="connsiteY6" fmla="*/ 0 h 48186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361" h="481867">
                  <a:moveTo>
                    <a:pt x="0" y="0"/>
                  </a:moveTo>
                  <a:lnTo>
                    <a:pt x="346279" y="0"/>
                  </a:lnTo>
                  <a:lnTo>
                    <a:pt x="346279" y="163657"/>
                  </a:lnTo>
                  <a:lnTo>
                    <a:pt x="524361" y="163657"/>
                  </a:lnTo>
                  <a:lnTo>
                    <a:pt x="524361" y="481867"/>
                  </a:lnTo>
                  <a:lnTo>
                    <a:pt x="0" y="481867"/>
                  </a:lnTo>
                  <a:lnTo>
                    <a:pt x="0" y="0"/>
                  </a:lnTo>
                  <a:close/>
                </a:path>
              </a:pathLst>
            </a:custGeom>
            <a:solidFill>
              <a:srgbClr val="008080">
                <a:alpha val="100000"/>
              </a:srgbClr>
            </a:solidFill>
            <a:ln w="9525">
              <a:solidFill>
                <a:srgbClr val="FFFFFF">
                  <a:alpha val="0"/>
                </a:srgbClr>
              </a:solidFill>
            </a:ln>
          </p:spPr>
          <p:txBody>
            <a:bodyPr anchor="t"/>
            <a:lstStyle/>
            <a:p>
              <a:pPr marL="0" algn="l"/>
              <a:r>
                <a:rPr lang="zh-CN" altLang="en-US" sz="1800" b="0" i="0">
                  <a:solidFill>
                    <a:srgbClr val="FFFFFF">
                      <a:alpha val="100000"/>
                    </a:srgbClr>
                  </a:solidFill>
                  <a:latin typeface="Arial"/>
                  <a:ea typeface="Arial"/>
                </a:rPr>
                <a:t> </a:t>
              </a:r>
              <a:endParaRPr lang="zh-CN" altLang="en-US" sz="1800" b="0" i="0">
                <a:solidFill>
                  <a:srgbClr val="FFFFFF">
                    <a:alpha val="100000"/>
                  </a:srgbClr>
                </a:solidFill>
                <a:latin typeface="Arial"/>
                <a:ea typeface="Arial"/>
              </a:endParaRPr>
            </a:p>
          </p:txBody>
        </p:sp>
        <p:sp>
          <p:nvSpPr>
            <p:cNvPr id="23" name="形状15"/>
            <p:cNvSpPr txBox="1"/>
            <p:nvPr/>
          </p:nvSpPr>
          <p:spPr>
            <a:xfrm>
              <a:off x="361847" y="237123"/>
              <a:ext cx="163783" cy="168019"/>
            </a:xfrm>
            <a:prstGeom prst="rect">
              <a:avLst/>
            </a:prstGeom>
            <a:solidFill>
              <a:srgbClr val="008080">
                <a:alpha val="50980"/>
              </a:srgbClr>
            </a:solidFill>
            <a:ln w="9525">
              <a:solidFill>
                <a:srgbClr val="FFFFFF">
                  <a:alpha val="0"/>
                </a:srgbClr>
              </a:solidFill>
            </a:ln>
          </p:spPr>
          <p:txBody>
            <a:bodyPr anchor="ctr"/>
            <a:lstStyle/>
            <a:p>
              <a:pPr marL="0" algn="ctr"/>
              <a:r>
                <a:rPr lang="zh-CN" altLang="en-US" sz="400" b="0" i="0">
                  <a:solidFill>
                    <a:srgbClr val="FFFFFF">
                      <a:alpha val="100000"/>
                    </a:srgbClr>
                  </a:solidFill>
                  <a:latin typeface="Arial"/>
                  <a:ea typeface="Arial"/>
                </a:rPr>
                <a:t> </a:t>
              </a:r>
              <a:endParaRPr lang="zh-CN" altLang="en-US" sz="400" b="0" i="0">
                <a:solidFill>
                  <a:srgbClr val="FFFFFF">
                    <a:alpha val="100000"/>
                  </a:srgbClr>
                </a:solidFill>
                <a:latin typeface="Arial"/>
                <a:ea typeface="Arial"/>
              </a:endParaRPr>
            </a:p>
          </p:txBody>
        </p:sp>
        <p:sp>
          <p:nvSpPr>
            <p:cNvPr id="24" name="形状16"/>
            <p:cNvSpPr txBox="1"/>
            <p:nvPr/>
          </p:nvSpPr>
          <p:spPr>
            <a:xfrm>
              <a:off x="557375" y="273901"/>
              <a:ext cx="2503551" cy="548440"/>
            </a:xfrm>
            <a:prstGeom prst="rect">
              <a:avLst/>
            </a:prstGeom>
            <a:solidFill>
              <a:srgbClr val="FFFFFF">
                <a:alpha val="0"/>
              </a:srgbClr>
            </a:solidFill>
            <a:ln w="9525">
              <a:solidFill>
                <a:srgbClr val="FFFFFF">
                  <a:alpha val="0"/>
                </a:srgbClr>
              </a:solidFill>
            </a:ln>
          </p:spPr>
          <p:txBody>
            <a:bodyPr anchor="t"/>
            <a:lstStyle/>
            <a:p>
              <a:pPr marL="0" algn="l"/>
              <a:r>
                <a:rPr lang="zh-CN" altLang="en-US" sz="2800" b="1" i="0">
                  <a:solidFill>
                    <a:srgbClr val="FFFFFF">
                      <a:alpha val="100000"/>
                    </a:srgbClr>
                  </a:solidFill>
                  <a:latin typeface="微软雅黑" panose="020b0503020204020204" charset="-122"/>
                  <a:ea typeface="微软雅黑" panose="020b0503020204020204" charset="-122"/>
                </a:rPr>
                <a:t>熔点和凝固点</a:t>
              </a:r>
              <a:endParaRPr lang="zh-CN" altLang="en-US" sz="2800" b="1" i="0">
                <a:solidFill>
                  <a:srgbClr val="FFFFFF">
                    <a:alpha val="100000"/>
                  </a:srgbClr>
                </a:solidFill>
                <a:latin typeface="微软雅黑" panose="020b0503020204020204" charset="-122"/>
                <a:ea typeface="微软雅黑" panose="020b0503020204020204" charset="-122"/>
              </a:endParaRPr>
            </a:p>
          </p:txBody>
        </p:sp>
        <p:sp>
          <p:nvSpPr>
            <p:cNvPr id="25" name="形状17"/>
            <p:cNvSpPr txBox="1"/>
            <p:nvPr/>
          </p:nvSpPr>
          <p:spPr>
            <a:xfrm>
              <a:off x="0" y="286578"/>
              <a:ext cx="744697" cy="548441"/>
            </a:xfrm>
            <a:prstGeom prst="rect">
              <a:avLst/>
            </a:prstGeom>
            <a:solidFill>
              <a:srgbClr val="FFFFFF">
                <a:alpha val="0"/>
              </a:srgbClr>
            </a:solidFill>
            <a:ln w="9525">
              <a:solidFill>
                <a:srgbClr val="FFFFFF">
                  <a:alpha val="0"/>
                </a:srgbClr>
              </a:solidFill>
            </a:ln>
          </p:spPr>
          <p:txBody>
            <a:bodyPr anchor="t"/>
            <a:lstStyle/>
            <a:p>
              <a:pPr marL="0" algn="l"/>
              <a:r>
                <a:rPr lang="zh-CN" altLang="en-US" sz="2800" b="0" i="0">
                  <a:solidFill>
                    <a:srgbClr val="FFFFFF">
                      <a:alpha val="100000"/>
                    </a:srgbClr>
                  </a:solidFill>
                  <a:latin typeface="微软雅黑" panose="020b0503020204020204" charset="-122"/>
                  <a:ea typeface="微软雅黑" panose="020b0503020204020204" charset="-122"/>
                </a:rPr>
                <a:t>三</a:t>
              </a:r>
              <a:endParaRPr lang="zh-CN" altLang="en-US" sz="2800" b="0" i="0">
                <a:solidFill>
                  <a:srgbClr val="FFFFFF">
                    <a:alpha val="100000"/>
                  </a:srgbClr>
                </a:solidFill>
                <a:latin typeface="微软雅黑" panose="020b0503020204020204" charset="-122"/>
                <a:ea typeface="微软雅黑" panose="020b0503020204020204" charset="-122"/>
              </a:endParaRPr>
            </a:p>
          </p:txBody>
        </p:sp>
      </p:grpSp>
      <p:sp>
        <p:nvSpPr>
          <p:cNvPr id="26" name="文本1" title=""/>
          <p:cNvSpPr txBox="1"/>
          <p:nvPr/>
        </p:nvSpPr>
        <p:spPr>
          <a:xfrm>
            <a:off x="414652" y="1118083"/>
            <a:ext cx="10300459" cy="626300"/>
          </a:xfrm>
          <a:prstGeom prst="rect">
            <a:avLst/>
          </a:prstGeom>
          <a:noFill/>
        </p:spPr>
        <p:txBody>
          <a:bodyPr anchor="ctr"/>
          <a:lstStyle/>
          <a:p>
            <a:pPr marL="0" algn="l"/>
            <a:r>
              <a:rPr lang="zh-CN" altLang="en-US" sz="2600" b="0" i="0">
                <a:solidFill>
                  <a:srgbClr val="FFFFFF">
                    <a:alpha val="100000"/>
                  </a:srgbClr>
                </a:solidFill>
                <a:latin typeface="微软雅黑" panose="020b0503020204020204" charset="-122"/>
                <a:ea typeface="微软雅黑" panose="020b0503020204020204" charset="-122"/>
              </a:rPr>
              <a:t>1. 根据各种固体熔化特点的不同，将固体分为两类：晶体和非晶体。</a:t>
            </a:r>
            <a:endParaRPr lang="zh-CN" altLang="en-US" sz="2600" b="0" i="0">
              <a:solidFill>
                <a:srgbClr val="FFFFFF">
                  <a:alpha val="100000"/>
                </a:srgbClr>
              </a:solidFill>
              <a:latin typeface="微软雅黑" panose="020b0503020204020204" charset="-122"/>
              <a:ea typeface="微软雅黑" panose="020b0503020204020204" charset="-122"/>
            </a:endParaRPr>
          </a:p>
        </p:txBody>
      </p:sp>
      <p:sp>
        <p:nvSpPr>
          <p:cNvPr id="27" name="文本2" title=""/>
          <p:cNvSpPr txBox="1"/>
          <p:nvPr/>
        </p:nvSpPr>
        <p:spPr>
          <a:xfrm>
            <a:off x="552126" y="1603877"/>
            <a:ext cx="8882062" cy="626300"/>
          </a:xfrm>
          <a:prstGeom prst="rect">
            <a:avLst/>
          </a:prstGeom>
          <a:noFill/>
        </p:spPr>
        <p:txBody>
          <a:bodyPr anchor="t"/>
          <a:lstStyle/>
          <a:p>
            <a:pPr marL="0" algn="l"/>
            <a:r>
              <a:rPr lang="zh-CN" altLang="en-US" sz="2600" b="0" i="0">
                <a:solidFill>
                  <a:srgbClr val="FFFFFF">
                    <a:alpha val="100000"/>
                  </a:srgbClr>
                </a:solidFill>
                <a:latin typeface="宋体" panose="02010600030101010101" pitchFamily="2" charset="-122"/>
                <a:ea typeface="宋体" panose="02010600030101010101" pitchFamily="2" charset="-122"/>
              </a:rPr>
              <a:t>⑴</a:t>
            </a:r>
            <a:r>
              <a:rPr lang="zh-CN" altLang="en-US" sz="2600" b="0" i="0">
                <a:solidFill>
                  <a:srgbClr val="FFFFFF">
                    <a:alpha val="100000"/>
                  </a:srgbClr>
                </a:solidFill>
                <a:latin typeface="微软雅黑" panose="020b0503020204020204" charset="-122"/>
                <a:ea typeface="微软雅黑" panose="020b0503020204020204" charset="-122"/>
              </a:rPr>
              <a:t> 熔化时具有一定的熔化温度的这类固体叫做</a:t>
            </a:r>
            <a:r>
              <a:rPr lang="zh-CN" altLang="en-US" sz="2600" b="0" i="0">
                <a:solidFill>
                  <a:srgbClr val="FF0000">
                    <a:alpha val="100000"/>
                  </a:srgbClr>
                </a:solidFill>
                <a:latin typeface="微软雅黑" panose="020b0503020204020204" charset="-122"/>
                <a:ea typeface="微软雅黑" panose="020b0503020204020204" charset="-122"/>
              </a:rPr>
              <a:t>晶体。</a:t>
            </a:r>
            <a:endParaRPr lang="zh-CN" altLang="en-US" sz="2600" b="0" i="0">
              <a:solidFill>
                <a:srgbClr val="FF0000">
                  <a:alpha val="100000"/>
                </a:srgbClr>
              </a:solidFill>
              <a:latin typeface="微软雅黑" panose="020b0503020204020204" charset="-122"/>
              <a:ea typeface="微软雅黑" panose="020b0503020204020204" charset="-122"/>
            </a:endParaRPr>
          </a:p>
        </p:txBody>
      </p:sp>
      <p:sp>
        <p:nvSpPr>
          <p:cNvPr id="28" name="文本3" title=""/>
          <p:cNvSpPr txBox="1"/>
          <p:nvPr/>
        </p:nvSpPr>
        <p:spPr>
          <a:xfrm>
            <a:off x="552126" y="4161939"/>
            <a:ext cx="7929562" cy="626300"/>
          </a:xfrm>
          <a:prstGeom prst="rect">
            <a:avLst/>
          </a:prstGeom>
          <a:noFill/>
        </p:spPr>
        <p:txBody>
          <a:bodyPr anchor="t"/>
          <a:lstStyle/>
          <a:p>
            <a:pPr marL="0" algn="l"/>
            <a:r>
              <a:rPr lang="zh-CN" altLang="en-US" sz="2600" b="1" i="0">
                <a:solidFill>
                  <a:srgbClr val="FFFFFF">
                    <a:alpha val="100000"/>
                  </a:srgbClr>
                </a:solidFill>
                <a:latin typeface="宋体" panose="02010600030101010101" pitchFamily="2" charset="-122"/>
                <a:ea typeface="宋体" panose="02010600030101010101" pitchFamily="2" charset="-122"/>
              </a:rPr>
              <a:t>⑵</a:t>
            </a:r>
            <a:r>
              <a:rPr lang="zh-CN" altLang="en-US" sz="2600" b="1" i="0">
                <a:solidFill>
                  <a:srgbClr val="FFFFFF">
                    <a:alpha val="100000"/>
                  </a:srgbClr>
                </a:solidFill>
                <a:latin typeface="Times New Roman" panose="02020603050405020304"/>
                <a:ea typeface="Times New Roman" panose="02020603050405020304"/>
              </a:rPr>
              <a:t> </a:t>
            </a:r>
            <a:r>
              <a:rPr lang="zh-CN" altLang="en-US" sz="2600" b="0" i="0">
                <a:solidFill>
                  <a:srgbClr val="FFFFFF">
                    <a:alpha val="100000"/>
                  </a:srgbClr>
                </a:solidFill>
                <a:latin typeface="微软雅黑" panose="020b0503020204020204" charset="-122"/>
                <a:ea typeface="微软雅黑" panose="020b0503020204020204" charset="-122"/>
              </a:rPr>
              <a:t>熔化时没有一定的熔化温度的这类固体叫</a:t>
            </a:r>
            <a:r>
              <a:rPr lang="zh-CN" altLang="en-US" sz="2600" b="0" i="0">
                <a:solidFill>
                  <a:srgbClr val="FF0000">
                    <a:alpha val="100000"/>
                  </a:srgbClr>
                </a:solidFill>
                <a:latin typeface="微软雅黑" panose="020b0503020204020204" charset="-122"/>
                <a:ea typeface="微软雅黑" panose="020b0503020204020204" charset="-122"/>
              </a:rPr>
              <a:t>非晶体</a:t>
            </a:r>
            <a:r>
              <a:rPr lang="zh-CN" altLang="en-US" sz="2600" b="0" i="0">
                <a:solidFill>
                  <a:srgbClr val="FFFFFF">
                    <a:alpha val="100000"/>
                  </a:srgbClr>
                </a:solidFill>
                <a:latin typeface="微软雅黑" panose="020b0503020204020204" charset="-122"/>
                <a:ea typeface="微软雅黑" panose="020b0503020204020204" charset="-122"/>
              </a:rPr>
              <a:t>。</a:t>
            </a:r>
            <a:endParaRPr lang="zh-CN" altLang="en-US" sz="2600" b="0" i="0">
              <a:solidFill>
                <a:srgbClr val="FFFFFF">
                  <a:alpha val="100000"/>
                </a:srgbClr>
              </a:solidFill>
              <a:latin typeface="微软雅黑" panose="020b0503020204020204" charset="-122"/>
              <a:ea typeface="微软雅黑" panose="020b0503020204020204" charset="-122"/>
            </a:endParaRPr>
          </a:p>
        </p:txBody>
      </p:sp>
      <p:pic>
        <p:nvPicPr>
          <p:cNvPr id="29" name="图片9" title=""/>
          <p:cNvPicPr>
            <a:picLocks noChangeAspect="1"/>
          </p:cNvPicPr>
          <p:nvPr/>
        </p:nvPicPr>
        <p:blipFill>
          <a:blip r:embed="rId10"/>
          <a:stretch>
            <a:fillRect/>
          </a:stretch>
        </p:blipFill>
        <p:spPr>
          <a:xfrm>
            <a:off x="10580513" y="5050393"/>
            <a:ext cx="1403909" cy="1653683"/>
          </a:xfrm>
          <a:prstGeom prst="rect">
            <a:avLst/>
          </a:prstGeom>
        </p:spPr>
      </p:pic>
      <p:sp>
        <p:nvSpPr>
          <p:cNvPr id="30" name="形状11" title=""/>
          <p:cNvSpPr txBox="1"/>
          <p:nvPr/>
        </p:nvSpPr>
        <p:spPr>
          <a:xfrm>
            <a:off x="5578202" y="1849098"/>
            <a:ext cx="6009256" cy="2867768"/>
          </a:xfrm>
          <a:custGeom>
            <a:gdLst>
              <a:gd name="connsiteX0" fmla="*/ 3532468 w 6009256"/>
              <a:gd name="connsiteY0" fmla="*/ 0 h 2867768"/>
              <a:gd name="connsiteX1" fmla="*/ 3881239 w 6009256"/>
              <a:gd name="connsiteY1" fmla="*/ 0 h 2867768"/>
              <a:gd name="connsiteX2" fmla="*/ 4464056 w 6009256"/>
              <a:gd name="connsiteY2" fmla="*/ 312754 h 2867768"/>
              <a:gd name="connsiteX3" fmla="*/ 5292993 w 6009256"/>
              <a:gd name="connsiteY3" fmla="*/ 297599 h 2867768"/>
              <a:gd name="connsiteX4" fmla="*/ 5765637 w 6009256"/>
              <a:gd name="connsiteY4" fmla="*/ 1096067 h 2867768"/>
              <a:gd name="connsiteX5" fmla="*/ 5903015 w 6009256"/>
              <a:gd name="connsiteY5" fmla="*/ 1361972 h 2867768"/>
              <a:gd name="connsiteX6" fmla="*/ 6009256 w 6009256"/>
              <a:gd name="connsiteY6" fmla="*/ 2185791 h 2867768"/>
              <a:gd name="connsiteX7" fmla="*/ 4761279 w 6009256"/>
              <a:gd name="connsiteY7" fmla="*/ 2543115 h 2867768"/>
              <a:gd name="connsiteX8" fmla="*/ 4336161 w 6009256"/>
              <a:gd name="connsiteY8" fmla="*/ 2738641 h 2867768"/>
              <a:gd name="connsiteX9" fmla="*/ 3050842 w 6009256"/>
              <a:gd name="connsiteY9" fmla="*/ 2867768 h 2867768"/>
              <a:gd name="connsiteX10" fmla="*/ 2203765 w 6009256"/>
              <a:gd name="connsiteY10" fmla="*/ 2617804 h 2867768"/>
              <a:gd name="connsiteX11" fmla="*/ 1429998 w 6009256"/>
              <a:gd name="connsiteY11" fmla="*/ 2651333 h 2867768"/>
              <a:gd name="connsiteX12" fmla="*/ 855655 w 6009256"/>
              <a:gd name="connsiteY12" fmla="*/ 2299033 h 2867768"/>
              <a:gd name="connsiteX13" fmla="*/ 363572 w 6009256"/>
              <a:gd name="connsiteY13" fmla="*/ 2299625 h 2867768"/>
              <a:gd name="connsiteX14" fmla="*/ 0 w 6009256"/>
              <a:gd name="connsiteY14" fmla="*/ 1554692 h 2867768"/>
              <a:gd name="connsiteX15" fmla="*/ 277126 w 6009256"/>
              <a:gd name="connsiteY15" fmla="*/ 1215667 h 2867768"/>
              <a:gd name="connsiteX16" fmla="*/ 243618 w 6009256"/>
              <a:gd name="connsiteY16" fmla="*/ 735289 h 2867768"/>
              <a:gd name="connsiteX17" fmla="*/ 1162845 w 6009256"/>
              <a:gd name="connsiteY17" fmla="*/ 486979 h 2867768"/>
              <a:gd name="connsiteX18" fmla="*/ 1533841 w 6009256"/>
              <a:gd name="connsiteY18" fmla="*/ 266008 h 2867768"/>
              <a:gd name="connsiteX19" fmla="*/ 2544832 w 6009256"/>
              <a:gd name="connsiteY19" fmla="*/ 81163 h 2867768"/>
              <a:gd name="connsiteX20" fmla="*/ 3050009 w 6009256"/>
              <a:gd name="connsiteY20" fmla="*/ 62708 h 2867768"/>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09256" h="2867768">
                <a:moveTo>
                  <a:pt x="3532468" y="0"/>
                </a:moveTo>
                <a:cubicBezTo>
                  <a:pt x="3881239" y="0"/>
                  <a:pt x="4192352" y="137745"/>
                  <a:pt x="4352392" y="340564"/>
                </a:cubicBezTo>
                <a:cubicBezTo>
                  <a:pt x="4464056" y="312754"/>
                  <a:pt x="4584449" y="297599"/>
                  <a:pt x="4709957" y="297599"/>
                </a:cubicBezTo>
                <a:cubicBezTo>
                  <a:pt x="5292993" y="297599"/>
                  <a:pt x="5765637" y="624641"/>
                  <a:pt x="5765637" y="1028068"/>
                </a:cubicBezTo>
                <a:cubicBezTo>
                  <a:pt x="5765637" y="1096067"/>
                  <a:pt x="5752209" y="1161897"/>
                  <a:pt x="5727087" y="1224356"/>
                </a:cubicBezTo>
                <a:cubicBezTo>
                  <a:pt x="5903015" y="1361972"/>
                  <a:pt x="6009256" y="1539681"/>
                  <a:pt x="6009256" y="1731483"/>
                </a:cubicBezTo>
                <a:cubicBezTo>
                  <a:pt x="6009256" y="2185791"/>
                  <a:pt x="5482076" y="2543115"/>
                  <a:pt x="4831767" y="2543115"/>
                </a:cubicBezTo>
                <a:cubicBezTo>
                  <a:pt x="4761279" y="2543115"/>
                  <a:pt x="4692238" y="2538917"/>
                  <a:pt x="4625158" y="2530852"/>
                </a:cubicBezTo>
                <a:cubicBezTo>
                  <a:pt x="4336161" y="2738641"/>
                  <a:pt x="3933177" y="2867768"/>
                  <a:pt x="3491865" y="2867768"/>
                </a:cubicBezTo>
                <a:cubicBezTo>
                  <a:pt x="3050842" y="2867768"/>
                  <a:pt x="2654363" y="2750109"/>
                  <a:pt x="2363551" y="2558685"/>
                </a:cubicBezTo>
                <a:cubicBezTo>
                  <a:pt x="2203765" y="2617804"/>
                  <a:pt x="2021125" y="2651333"/>
                  <a:pt x="1827139" y="2651333"/>
                </a:cubicBezTo>
                <a:cubicBezTo>
                  <a:pt x="1429998" y="2651333"/>
                  <a:pt x="1080418" y="2510803"/>
                  <a:pt x="877116" y="2297870"/>
                </a:cubicBezTo>
                <a:cubicBezTo>
                  <a:pt x="855655" y="2299033"/>
                  <a:pt x="833959" y="2299625"/>
                  <a:pt x="812062" y="2299625"/>
                </a:cubicBezTo>
                <a:cubicBezTo>
                  <a:pt x="363572" y="2299625"/>
                  <a:pt x="0" y="2051315"/>
                  <a:pt x="0" y="1731483"/>
                </a:cubicBezTo>
                <a:cubicBezTo>
                  <a:pt x="0" y="1554692"/>
                  <a:pt x="132566" y="1394116"/>
                  <a:pt x="336345" y="1294633"/>
                </a:cubicBezTo>
                <a:cubicBezTo>
                  <a:pt x="277126" y="1215667"/>
                  <a:pt x="243618" y="1125163"/>
                  <a:pt x="243619" y="1028068"/>
                </a:cubicBezTo>
                <a:cubicBezTo>
                  <a:pt x="243618" y="735289"/>
                  <a:pt x="607191" y="486979"/>
                  <a:pt x="1055680" y="486980"/>
                </a:cubicBezTo>
                <a:cubicBezTo>
                  <a:pt x="1162845" y="486979"/>
                  <a:pt x="1265161" y="501157"/>
                  <a:pt x="1358827" y="526730"/>
                </a:cubicBezTo>
                <a:cubicBezTo>
                  <a:pt x="1533841" y="266008"/>
                  <a:pt x="1918585" y="81163"/>
                  <a:pt x="2354979" y="81163"/>
                </a:cubicBezTo>
                <a:cubicBezTo>
                  <a:pt x="2544832" y="81163"/>
                  <a:pt x="2722509" y="111831"/>
                  <a:pt x="2878402" y="165802"/>
                </a:cubicBezTo>
                <a:cubicBezTo>
                  <a:pt x="3050009" y="62708"/>
                  <a:pt x="3278288" y="0"/>
                  <a:pt x="3532468" y="0"/>
                </a:cubicBezTo>
                <a:close/>
              </a:path>
            </a:pathLst>
          </a:custGeom>
          <a:solidFill>
            <a:srgbClr val="FFEE00">
              <a:alpha val="100000"/>
            </a:srgbClr>
          </a:solidFill>
          <a:ln w="9525">
            <a:solidFill>
              <a:srgbClr val="FFFFFF">
                <a:alpha val="0"/>
              </a:srgbClr>
            </a:solidFill>
          </a:ln>
        </p:spPr>
        <p:txBody>
          <a:bodyPr anchor="ctr"/>
          <a:lstStyle/>
          <a:p>
            <a:pPr marL="0" algn="l"/>
            <a:r>
              <a:rPr lang="zh-CN" altLang="en-US" sz="2600" b="1" i="0">
                <a:solidFill>
                  <a:srgbClr val="000000">
                    <a:alpha val="100000"/>
                  </a:srgbClr>
                </a:solidFill>
                <a:latin typeface="宋体" panose="02010600030101010101" pitchFamily="2" charset="-122"/>
                <a:ea typeface="宋体" panose="02010600030101010101" pitchFamily="2" charset="-122"/>
              </a:rPr>
              <a:t>①</a:t>
            </a:r>
            <a:r>
              <a:rPr lang="zh-CN" altLang="en-US" sz="2600" b="1" i="0">
                <a:solidFill>
                  <a:srgbClr val="000000">
                    <a:alpha val="100000"/>
                  </a:srgbClr>
                </a:solidFill>
                <a:latin typeface="Times New Roman" panose="02020603050405020304"/>
                <a:ea typeface="Times New Roman" panose="02020603050405020304"/>
              </a:rPr>
              <a:t> </a:t>
            </a:r>
            <a:r>
              <a:rPr lang="zh-CN" altLang="en-US" sz="2600" b="0" i="0">
                <a:solidFill>
                  <a:srgbClr val="FF0000">
                    <a:alpha val="100000"/>
                  </a:srgbClr>
                </a:solidFill>
                <a:latin typeface="微软雅黑" panose="020b0503020204020204" charset="-122"/>
                <a:ea typeface="微软雅黑" panose="020b0503020204020204" charset="-122"/>
              </a:rPr>
              <a:t>晶体</a:t>
            </a:r>
            <a:r>
              <a:rPr lang="zh-CN" altLang="en-US" sz="2600" b="0" i="0">
                <a:solidFill>
                  <a:srgbClr val="000000">
                    <a:alpha val="100000"/>
                  </a:srgbClr>
                </a:solidFill>
                <a:latin typeface="微软雅黑" panose="020b0503020204020204" charset="-122"/>
                <a:ea typeface="微软雅黑" panose="020b0503020204020204" charset="-122"/>
              </a:rPr>
              <a:t>熔化时的温度叫</a:t>
            </a:r>
            <a:r>
              <a:rPr lang="zh-CN" altLang="en-US" sz="2600" b="0" i="0">
                <a:solidFill>
                  <a:srgbClr val="FF0000">
                    <a:alpha val="100000"/>
                  </a:srgbClr>
                </a:solidFill>
                <a:latin typeface="微软雅黑" panose="020b0503020204020204" charset="-122"/>
                <a:ea typeface="微软雅黑" panose="020b0503020204020204" charset="-122"/>
              </a:rPr>
              <a:t>熔点</a:t>
            </a:r>
            <a:r>
              <a:rPr lang="zh-CN" altLang="en-US" sz="2600" b="0" i="0">
                <a:solidFill>
                  <a:srgbClr val="000000">
                    <a:alpha val="100000"/>
                  </a:srgbClr>
                </a:solidFill>
                <a:latin typeface="微软雅黑" panose="020b0503020204020204" charset="-122"/>
                <a:ea typeface="微软雅黑" panose="020b0503020204020204" charset="-122"/>
              </a:rPr>
              <a:t>，</a:t>
            </a:r>
            <a:endParaRPr lang="zh-CN" altLang="en-US" sz="2600" b="0" i="0">
              <a:solidFill>
                <a:srgbClr val="000000">
                  <a:alpha val="100000"/>
                </a:srgbClr>
              </a:solidFill>
              <a:latin typeface="微软雅黑" panose="020b0503020204020204" charset="-122"/>
              <a:ea typeface="微软雅黑" panose="020b0503020204020204" charset="-122"/>
            </a:endParaRPr>
          </a:p>
          <a:p>
            <a:pPr marL="0" algn="l"/>
            <a:r>
              <a:rPr lang="zh-CN" altLang="en-US" sz="2600" b="1" i="0">
                <a:solidFill>
                  <a:srgbClr val="000000">
                    <a:alpha val="100000"/>
                  </a:srgbClr>
                </a:solidFill>
                <a:latin typeface="宋体" panose="02010600030101010101" pitchFamily="2" charset="-122"/>
                <a:ea typeface="宋体" panose="02010600030101010101" pitchFamily="2" charset="-122"/>
              </a:rPr>
              <a:t>②</a:t>
            </a:r>
            <a:r>
              <a:rPr lang="zh-CN" altLang="en-US" sz="2600" b="1" i="0">
                <a:solidFill>
                  <a:srgbClr val="000000">
                    <a:alpha val="100000"/>
                  </a:srgbClr>
                </a:solidFill>
                <a:latin typeface="Times New Roman" panose="02020603050405020304"/>
                <a:ea typeface="Times New Roman" panose="02020603050405020304"/>
              </a:rPr>
              <a:t> </a:t>
            </a:r>
            <a:r>
              <a:rPr lang="zh-CN" altLang="en-US" sz="2600" b="0" i="0">
                <a:solidFill>
                  <a:srgbClr val="FF0000">
                    <a:alpha val="100000"/>
                  </a:srgbClr>
                </a:solidFill>
                <a:latin typeface="微软雅黑" panose="020b0503020204020204" charset="-122"/>
                <a:ea typeface="微软雅黑" panose="020b0503020204020204" charset="-122"/>
              </a:rPr>
              <a:t>晶体</a:t>
            </a:r>
            <a:r>
              <a:rPr lang="zh-CN" altLang="en-US" sz="2600" b="0" i="0">
                <a:solidFill>
                  <a:srgbClr val="000000">
                    <a:alpha val="100000"/>
                  </a:srgbClr>
                </a:solidFill>
                <a:latin typeface="微软雅黑" panose="020b0503020204020204" charset="-122"/>
                <a:ea typeface="微软雅黑" panose="020b0503020204020204" charset="-122"/>
              </a:rPr>
              <a:t>凝固时的温度叫</a:t>
            </a:r>
            <a:r>
              <a:rPr lang="zh-CN" altLang="en-US" sz="2600" b="0" i="0">
                <a:solidFill>
                  <a:srgbClr val="FF0000">
                    <a:alpha val="100000"/>
                  </a:srgbClr>
                </a:solidFill>
                <a:latin typeface="微软雅黑" panose="020b0503020204020204" charset="-122"/>
                <a:ea typeface="微软雅黑" panose="020b0503020204020204" charset="-122"/>
              </a:rPr>
              <a:t>凝固点</a:t>
            </a:r>
            <a:r>
              <a:rPr lang="zh-CN" altLang="en-US" sz="2600" b="0" i="0">
                <a:solidFill>
                  <a:srgbClr val="000000">
                    <a:alpha val="100000"/>
                  </a:srgbClr>
                </a:solidFill>
                <a:latin typeface="微软雅黑" panose="020b0503020204020204" charset="-122"/>
                <a:ea typeface="微软雅黑" panose="020b0503020204020204" charset="-122"/>
              </a:rPr>
              <a:t>；</a:t>
            </a:r>
            <a:endParaRPr lang="zh-CN" altLang="en-US" sz="2600" b="0" i="0">
              <a:solidFill>
                <a:srgbClr val="000000">
                  <a:alpha val="100000"/>
                </a:srgbClr>
              </a:solidFill>
              <a:latin typeface="微软雅黑" panose="020b0503020204020204" charset="-122"/>
              <a:ea typeface="微软雅黑" panose="020b0503020204020204" charset="-122"/>
            </a:endParaRPr>
          </a:p>
          <a:p>
            <a:pPr marL="0" algn="l"/>
            <a:r>
              <a:rPr lang="zh-CN" altLang="en-US" sz="2600" b="1" i="0">
                <a:solidFill>
                  <a:srgbClr val="000000">
                    <a:alpha val="100000"/>
                  </a:srgbClr>
                </a:solidFill>
                <a:latin typeface="宋体" panose="02010600030101010101" pitchFamily="2" charset="-122"/>
                <a:ea typeface="宋体" panose="02010600030101010101" pitchFamily="2" charset="-122"/>
              </a:rPr>
              <a:t>③</a:t>
            </a:r>
            <a:r>
              <a:rPr lang="zh-CN" altLang="en-US" sz="2600" b="1" i="0">
                <a:solidFill>
                  <a:srgbClr val="000000">
                    <a:alpha val="100000"/>
                  </a:srgbClr>
                </a:solidFill>
                <a:latin typeface="Times New Roman" panose="02020603050405020304"/>
                <a:ea typeface="Times New Roman" panose="02020603050405020304"/>
              </a:rPr>
              <a:t> </a:t>
            </a:r>
            <a:r>
              <a:rPr lang="zh-CN" altLang="en-US" sz="2600" b="0" i="0">
                <a:solidFill>
                  <a:srgbClr val="000000">
                    <a:alpha val="100000"/>
                  </a:srgbClr>
                </a:solidFill>
                <a:latin typeface="微软雅黑" panose="020b0503020204020204" charset="-122"/>
                <a:ea typeface="微软雅黑" panose="020b0503020204020204" charset="-122"/>
              </a:rPr>
              <a:t>同一晶体的熔点和凝固点</a:t>
            </a:r>
            <a:r>
              <a:rPr lang="zh-CN" altLang="en-US" sz="2600" b="0" i="0">
                <a:solidFill>
                  <a:srgbClr val="FF0000">
                    <a:alpha val="100000"/>
                  </a:srgbClr>
                </a:solidFill>
                <a:latin typeface="微软雅黑" panose="020b0503020204020204" charset="-122"/>
                <a:ea typeface="微软雅黑" panose="020b0503020204020204" charset="-122"/>
              </a:rPr>
              <a:t>相同</a:t>
            </a:r>
            <a:r>
              <a:rPr lang="zh-CN" altLang="en-US" sz="2600" b="0" i="0">
                <a:solidFill>
                  <a:srgbClr val="000000">
                    <a:alpha val="100000"/>
                  </a:srgbClr>
                </a:solidFill>
                <a:latin typeface="微软雅黑" panose="020b0503020204020204" charset="-122"/>
                <a:ea typeface="微软雅黑" panose="020b0503020204020204" charset="-122"/>
              </a:rPr>
              <a:t>；</a:t>
            </a:r>
            <a:endParaRPr lang="zh-CN" altLang="en-US" sz="2600" b="0" i="0">
              <a:solidFill>
                <a:srgbClr val="000000">
                  <a:alpha val="100000"/>
                </a:srgbClr>
              </a:solidFill>
              <a:latin typeface="微软雅黑" panose="020b0503020204020204" charset="-122"/>
              <a:ea typeface="微软雅黑" panose="020b0503020204020204" charset="-122"/>
            </a:endParaRPr>
          </a:p>
          <a:p>
            <a:pPr marL="0" algn="l"/>
            <a:r>
              <a:rPr lang="zh-CN" altLang="en-US" sz="2600" b="1" i="0">
                <a:solidFill>
                  <a:srgbClr val="000000">
                    <a:alpha val="100000"/>
                  </a:srgbClr>
                </a:solidFill>
                <a:latin typeface="宋体" panose="02010600030101010101" pitchFamily="2" charset="-122"/>
                <a:ea typeface="宋体" panose="02010600030101010101" pitchFamily="2" charset="-122"/>
              </a:rPr>
              <a:t>④</a:t>
            </a:r>
            <a:r>
              <a:rPr lang="zh-CN" altLang="en-US" sz="2600" b="1" i="0">
                <a:solidFill>
                  <a:srgbClr val="000000">
                    <a:alpha val="100000"/>
                  </a:srgbClr>
                </a:solidFill>
                <a:latin typeface="Times New Roman" panose="02020603050405020304"/>
                <a:ea typeface="Times New Roman" panose="02020603050405020304"/>
              </a:rPr>
              <a:t> </a:t>
            </a:r>
            <a:r>
              <a:rPr lang="zh-CN" altLang="en-US" sz="2600" b="0" i="0">
                <a:solidFill>
                  <a:srgbClr val="FF0000">
                    <a:alpha val="100000"/>
                  </a:srgbClr>
                </a:solidFill>
                <a:latin typeface="微软雅黑" panose="020b0503020204020204" charset="-122"/>
                <a:ea typeface="微软雅黑" panose="020b0503020204020204" charset="-122"/>
              </a:rPr>
              <a:t>非晶体</a:t>
            </a:r>
            <a:r>
              <a:rPr lang="zh-CN" altLang="en-US" sz="2600" b="0" i="0">
                <a:solidFill>
                  <a:srgbClr val="000000">
                    <a:alpha val="100000"/>
                  </a:srgbClr>
                </a:solidFill>
                <a:latin typeface="微软雅黑" panose="020b0503020204020204" charset="-122"/>
                <a:ea typeface="微软雅黑" panose="020b0503020204020204" charset="-122"/>
              </a:rPr>
              <a:t>没有熔点和凝固点。</a:t>
            </a:r>
            <a:endParaRPr lang="zh-CN" altLang="en-US" sz="2600" b="0" i="0">
              <a:solidFill>
                <a:srgbClr val="000000">
                  <a:alpha val="100000"/>
                </a:srgbClr>
              </a:solidFill>
              <a:latin typeface="微软雅黑" panose="020b0503020204020204" charset="-122"/>
              <a:ea typeface="微软雅黑" panose="020b0503020204020204" charset="-122"/>
            </a:endParaRPr>
          </a:p>
        </p:txBody>
      </p:sp>
      <p:pic>
        <p:nvPicPr>
          <p:cNvPr id="60" name="图片 59" title="">
            <a:hlinkClick r:id="rId12" action="ppaction://hlinksldjump"/>
          </p:cNvPr>
          <p:cNvPicPr>
            <a:picLocks noChangeAspect="1"/>
          </p:cNvPicPr>
          <p:nvPr/>
        </p:nvPicPr>
        <p:blipFill>
          <a:blip r:embed="rId11"/>
          <a:stretch>
            <a:fillRect/>
          </a:stretch>
        </p:blipFill>
        <p:spPr>
          <a:xfrm>
            <a:off x="11320145" y="6058535"/>
            <a:ext cx="618490" cy="583565"/>
          </a:xfrm>
          <a:prstGeom prst="rect">
            <a:avLst/>
          </a:prstGeom>
        </p:spPr>
      </p:pic>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5"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300"/>
                                        <p:tgtEl>
                                          <p:spTgt spid="5"/>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300"/>
                                        <p:tgtEl>
                                          <p:spTgt spid="8"/>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linds(horizontal)">
                                      <p:cBhvr>
                                        <p:cTn id="32" dur="500"/>
                                        <p:tgtEl>
                                          <p:spTgt spid="6"/>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5"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linds(horizontal)">
                                      <p:cBhvr>
                                        <p:cTn id="37" dur="500"/>
                                        <p:tgtEl>
                                          <p:spTgt spid="9"/>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3" presetClass="entr" presetSubtype="5"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blinds(horizontal)">
                                      <p:cBhvr>
                                        <p:cTn id="42" dur="500"/>
                                        <p:tgtEl>
                                          <p:spTgt spid="3"/>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5"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linds(horizontal)">
                                      <p:cBhvr>
                                        <p:cTn id="47" dur="500"/>
                                        <p:tgtEl>
                                          <p:spTgt spid="10"/>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300"/>
                                        <p:tgtEl>
                                          <p:spTgt spid="27"/>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3" presetClass="entr" presetSubtype="5"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blinds(horizontal)">
                                      <p:cBhvr>
                                        <p:cTn id="57" dur="500"/>
                                        <p:tgtEl>
                                          <p:spTgt spid="11"/>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3" presetClass="entr" presetSubtype="5"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linds(horizontal)">
                                      <p:cBhvr>
                                        <p:cTn id="62" dur="500"/>
                                        <p:tgtEl>
                                          <p:spTgt spid="15"/>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3" presetClass="entr" presetSubtype="5"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blinds(horizontal)">
                                      <p:cBhvr>
                                        <p:cTn id="67" dur="500"/>
                                        <p:tgtEl>
                                          <p:spTgt spid="12"/>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3" presetClass="entr" presetSubtype="5" fill="hold" grpId="0" nodeType="click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blinds(horizontal)">
                                      <p:cBhvr>
                                        <p:cTn id="72" dur="500"/>
                                        <p:tgtEl>
                                          <p:spTgt spid="16"/>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3" presetClass="entr" presetSubtype="5"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blinds(horizontal)">
                                      <p:cBhvr>
                                        <p:cTn id="77" dur="500"/>
                                        <p:tgtEl>
                                          <p:spTgt spid="14"/>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3" presetClass="entr" presetSubtype="5" fill="hold" grpId="0"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blinds(horizontal)">
                                      <p:cBhvr>
                                        <p:cTn id="82" dur="500"/>
                                        <p:tgtEl>
                                          <p:spTgt spid="17"/>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3" presetClass="entr" presetSubtype="5" fill="hold" grpId="0" nodeType="click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blinds(horizontal)">
                                      <p:cBhvr>
                                        <p:cTn id="87" dur="500"/>
                                        <p:tgtEl>
                                          <p:spTgt spid="13"/>
                                        </p:tgtEl>
                                      </p:cBhvr>
                                    </p:animEffect>
                                  </p:childTnLst>
                                </p:cTn>
                              </p:par>
                            </p:childTnLst>
                          </p:cTn>
                        </p:par>
                      </p:childTnLst>
                    </p:cTn>
                  </p:par>
                  <p:par>
                    <p:cTn id="88" fill="hold" nodeType="clickPar">
                      <p:stCondLst>
                        <p:cond delay="indefinite"/>
                      </p:stCondLst>
                      <p:childTnLst>
                        <p:par>
                          <p:cTn id="89" fill="hold">
                            <p:stCondLst>
                              <p:cond delay="0"/>
                            </p:stCondLst>
                            <p:childTnLst>
                              <p:par>
                                <p:cTn id="90" presetID="3" presetClass="entr" presetSubtype="5" fill="hold" grpId="0" nodeType="click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blinds(horizontal)">
                                      <p:cBhvr>
                                        <p:cTn id="92" dur="500"/>
                                        <p:tgtEl>
                                          <p:spTgt spid="18"/>
                                        </p:tgtEl>
                                      </p:cBhvr>
                                    </p:animEffect>
                                  </p:childTnLst>
                                </p:cTn>
                              </p:par>
                            </p:childTnLst>
                          </p:cTn>
                        </p:par>
                      </p:childTnLst>
                    </p:cTn>
                  </p:par>
                  <p:par>
                    <p:cTn id="93" fill="hold" nodeType="clickPar">
                      <p:stCondLst>
                        <p:cond delay="indefinite"/>
                      </p:stCondLst>
                      <p:childTnLst>
                        <p:par>
                          <p:cTn id="94" fill="hold">
                            <p:stCondLst>
                              <p:cond delay="0"/>
                            </p:stCondLst>
                            <p:childTnLst>
                              <p:par>
                                <p:cTn id="95" presetID="22" presetClass="entr" presetSubtype="1"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down)">
                                      <p:cBhvr>
                                        <p:cTn id="97" dur="300"/>
                                        <p:tgtEl>
                                          <p:spTgt spid="28"/>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9"/>
                                        </p:tgtEl>
                                        <p:attrNameLst>
                                          <p:attrName>style.visibility</p:attrName>
                                        </p:attrNameLst>
                                      </p:cBhvr>
                                      <p:to>
                                        <p:strVal val="visible"/>
                                      </p:to>
                                    </p:set>
                                    <p:animEffect transition="in" filter="fade">
                                      <p:cBhvr>
                                        <p:cTn id="102" dur="300"/>
                                        <p:tgtEl>
                                          <p:spTgt spid="29"/>
                                        </p:tgtEl>
                                      </p:cBhvr>
                                    </p:animEffect>
                                  </p:childTnLst>
                                </p:cTn>
                              </p:par>
                            </p:childTnLst>
                          </p:cTn>
                        </p:par>
                      </p:childTnLst>
                    </p:cTn>
                  </p:par>
                  <p:par>
                    <p:cTn id="103" fill="hold" nodeType="clickPar">
                      <p:stCondLst>
                        <p:cond delay="indefinite"/>
                      </p:stCondLst>
                      <p:childTnLst>
                        <p:par>
                          <p:cTn id="104" fill="hold">
                            <p:stCondLst>
                              <p:cond delay="0"/>
                            </p:stCondLst>
                            <p:childTnLst>
                              <p:par>
                                <p:cTn id="105" presetID="22" presetClass="entr" presetSubtype="1" fill="hold" grpId="0" nodeType="click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wipe(down)">
                                      <p:cBhvr>
                                        <p:cTn id="107" dur="300"/>
                                        <p:tgtEl>
                                          <p:spTgt spid="30"/>
                                        </p:tgtEl>
                                      </p:cBhvr>
                                    </p:animEffect>
                                  </p:childTnLst>
                                </p:cTn>
                              </p:par>
                            </p:childTnLst>
                          </p:cTn>
                        </p:par>
                      </p:childTnLst>
                    </p:cTn>
                  </p:par>
                  <p:par>
                    <p:cTn id="108" fill="hold" nodeType="clickPar">
                      <p:stCondLst>
                        <p:cond delay="indefinite"/>
                      </p:stCondLst>
                      <p:childTnLst>
                        <p:par>
                          <p:cTn id="109" fill="hold">
                            <p:stCondLst>
                              <p:cond delay="0"/>
                            </p:stCondLst>
                            <p:childTnLst>
                              <p:par>
                                <p:cTn id="110" presetID="21" presetClass="entr" presetSubtype="1" fill="hold" nodeType="clickEffect">
                                  <p:stCondLst>
                                    <p:cond delay="0"/>
                                  </p:stCondLst>
                                  <p:childTnLst>
                                    <p:set>
                                      <p:cBhvr>
                                        <p:cTn id="111" dur="500" fill="hold">
                                          <p:stCondLst>
                                            <p:cond delay="0"/>
                                          </p:stCondLst>
                                        </p:cTn>
                                        <p:tgtEl>
                                          <p:spTgt spid="60"/>
                                        </p:tgtEl>
                                        <p:attrNameLst>
                                          <p:attrName>style.visibility</p:attrName>
                                        </p:attrNameLst>
                                      </p:cBhvr>
                                      <p:to>
                                        <p:strVal val="visible"/>
                                      </p:to>
                                    </p:set>
                                    <p:animEffect transition="in" filter="wheel(1)">
                                      <p:cBhvr>
                                        <p:cTn id="112" dur="500"/>
                                        <p:tgtEl>
                                          <p:spTgt spid="60"/>
                                        </p:tgtEl>
                                      </p:cBhvr>
                                    </p:animEffect>
                                  </p:childTnLst>
                                  <p:subTnLst>
                                    <p:audio>
                                      <p:cMediaNode>
                                        <p:cTn display="1" masterRel="sameClick">
                                          <p:stCondLst>
                                            <p:cond evt="begin" delay="0">
                                              <p:tn val="110"/>
                                            </p:cond>
                                          </p:stCondLst>
                                          <p:endCondLst>
                                            <p:cond evt="onStopAudio" delay="0">
                                              <p:tgtEl>
                                                <p:sldTgt/>
                                              </p:tgtEl>
                                            </p:cond>
                                          </p:endCondLst>
                                        </p:cTn>
                                        <p:tgtEl>
                                          <p:sndTgt r:embed="rId14"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5" grpId="0" animBg="1"/>
      <p:bldP spid="8" grpId="0" animBg="1"/>
      <p:bldP spid="6" grpId="0" animBg="1"/>
      <p:bldP spid="9" grpId="0" animBg="1"/>
      <p:bldP spid="3" grpId="0" animBg="1"/>
      <p:bldP spid="10" grpId="0" animBg="1"/>
      <p:bldP spid="27" grpId="0" animBg="1"/>
      <p:bldP spid="11" grpId="0" animBg="1"/>
      <p:bldP spid="15" grpId="0" animBg="1"/>
      <p:bldP spid="12" grpId="0" animBg="1"/>
      <p:bldP spid="16" grpId="0" animBg="1"/>
      <p:bldP spid="14" grpId="0" animBg="1"/>
      <p:bldP spid="17" grpId="0" animBg="1"/>
      <p:bldP spid="13" grpId="0" animBg="1"/>
      <p:bldP spid="18" grpId="0" animBg="1"/>
      <p:bldP spid="28" grpId="0" animBg="1"/>
      <p:bldP spid="29" grpId="0" animBg="1"/>
      <p:bldP spid="30"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8"/>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49"/>
            <a:ext cx="10598210" cy="6223978"/>
            <a:chExt cx="10598210" cy="6223978"/>
          </a:xfrm>
        </p:grpSpPr>
        <p:pic>
          <p:nvPicPr>
            <p:cNvPr id="3" name="图片1"/>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2"/>
            <p:cNvSpPr txBox="1"/>
            <p:nvPr/>
          </p:nvSpPr>
          <p:spPr>
            <a:xfrm>
              <a:off x="604323" y="476012"/>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文本1" title=""/>
          <p:cNvSpPr txBox="1"/>
          <p:nvPr/>
        </p:nvSpPr>
        <p:spPr>
          <a:xfrm>
            <a:off x="454028" y="2279847"/>
            <a:ext cx="553053" cy="2299652"/>
          </a:xfrm>
          <a:prstGeom prst="rect">
            <a:avLst/>
          </a:prstGeom>
          <a:noFill/>
        </p:spPr>
        <p:txBody>
          <a:bodyPr anchor="t"/>
          <a:lstStyle/>
          <a:p>
            <a:pPr marL="0" algn="l">
              <a:lnSpc>
                <a:spcPts val="4100"/>
              </a:lnSpc>
            </a:pPr>
            <a:r>
              <a:rPr lang="zh-CN" altLang="en-US" sz="2800" b="1" i="0">
                <a:solidFill>
                  <a:srgbClr val="FFFFFF">
                    <a:alpha val="100000"/>
                  </a:srgbClr>
                </a:solidFill>
                <a:latin typeface="宋体" panose="02010600030101010101" pitchFamily="2" charset="-122"/>
                <a:ea typeface="宋体" panose="02010600030101010101" pitchFamily="2" charset="-122"/>
              </a:rPr>
              <a:t>课堂小结</a:t>
            </a:r>
            <a:endParaRPr lang="zh-CN" altLang="en-US" sz="2800" b="1" i="0">
              <a:solidFill>
                <a:srgbClr val="FFFFFF">
                  <a:alpha val="100000"/>
                </a:srgbClr>
              </a:solidFill>
              <a:latin typeface="宋体" panose="02010600030101010101" pitchFamily="2" charset="-122"/>
              <a:ea typeface="宋体" panose="02010600030101010101" pitchFamily="2" charset="-122"/>
            </a:endParaRPr>
          </a:p>
        </p:txBody>
      </p:sp>
      <p:pic>
        <p:nvPicPr>
          <p:cNvPr id="6" name="视频1" title="">
            <a:hlinkClick action="ppaction://media"/>
          </p:cNvPr>
          <p:cNvPicPr>
            <a:picLocks noChangeAspect="1"/>
          </p:cNvPicPr>
          <p:nvPr>
            <a:videoFile r:link="rId4"/>
            <p:extLst>
              <p:ext uri="{DAA4B4D4-6D71-4841-9C94-3DE7FCFB9230}">
                <p14:media xmlns:p14="http://schemas.microsoft.com/office/powerpoint/2010/main" r:embed="rId5"/>
              </p:ext>
            </p:extLst>
          </p:nvPr>
        </p:nvPicPr>
        <p:blipFill>
          <a:blip r:embed="rId3"/>
          <a:stretch>
            <a:fillRect/>
          </a:stretch>
        </p:blipFill>
        <p:spPr>
          <a:xfrm>
            <a:off x="1730045" y="794109"/>
            <a:ext cx="9541935" cy="5367338"/>
          </a:xfrm>
          <a:prstGeom prst="rect">
            <a:avLst/>
          </a:prstGeom>
        </p:spPr>
      </p:pic>
      <p:pic>
        <p:nvPicPr>
          <p:cNvPr id="33" name="图片 32" title="">
            <a:hlinkClick r:id="rId7" action="ppaction://hlinksldjump"/>
          </p:cNvPr>
          <p:cNvPicPr>
            <a:picLocks noChangeAspect="1"/>
          </p:cNvPicPr>
          <p:nvPr/>
        </p:nvPicPr>
        <p:blipFill>
          <a:blip r:embed="rId6"/>
          <a:stretch>
            <a:fillRect/>
          </a:stretch>
        </p:blipFill>
        <p:spPr>
          <a:xfrm>
            <a:off x="11320145" y="6058535"/>
            <a:ext cx="618490" cy="583565"/>
          </a:xfrm>
          <a:prstGeom prst="rect">
            <a:avLst/>
          </a:prstGeom>
        </p:spPr>
      </p:pic>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100"/>
                                        <p:tgtEl>
                                          <p:spTgt spid="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500" fill="hold">
                                          <p:stCondLst>
                                            <p:cond delay="0"/>
                                          </p:stCondLst>
                                        </p:cTn>
                                        <p:tgtEl>
                                          <p:spTgt spid="33"/>
                                        </p:tgtEl>
                                        <p:attrNameLst>
                                          <p:attrName>style.visibility</p:attrName>
                                        </p:attrNameLst>
                                      </p:cBhvr>
                                      <p:to>
                                        <p:strVal val="visible"/>
                                      </p:to>
                                    </p:set>
                                    <p:animEffect transition="in" filter="wheel(1)">
                                      <p:cBhvr>
                                        <p:cTn id="12" dur="500"/>
                                        <p:tgtEl>
                                          <p:spTgt spid="33"/>
                                        </p:tgtEl>
                                      </p:cBhvr>
                                    </p:animEffect>
                                  </p:childTnLst>
                                  <p:subTnLst>
                                    <p:audio>
                                      <p:cMediaNode>
                                        <p:cTn display="1" masterRel="sameClick">
                                          <p:stCondLst>
                                            <p:cond evt="begin" delay="0">
                                              <p:tn val="10"/>
                                            </p:cond>
                                          </p:stCondLst>
                                          <p:endCondLst>
                                            <p:cond evt="onStopAudio" delay="0">
                                              <p:tgtEl>
                                                <p:sldTgt/>
                                              </p:tgtEl>
                                            </p:cond>
                                          </p:endCondLst>
                                        </p:cTn>
                                        <p:tgtEl>
                                          <p:sndTgt r:embed="rId9"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video>
              <p:cMediaNode vol="0" mute="1">
                <p:cTn id="13" fill="hold" display="0">
                  <p:stCondLst>
                    <p:cond delay="indefinite"/>
                  </p:stCondLst>
                </p:cTn>
                <p:tgtEl>
                  <p:spTgt spid="6"/>
                </p:tgtEl>
              </p:cMediaNode>
            </p:video>
          </p:childTnLst>
        </p:cTn>
      </p:par>
    </p:tnLst>
    <p:bldLst>
      <p:bldP spid="6"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7"/>
          <a:stretch>
            <a:fillRect/>
          </a:stretch>
        </a:blipFill>
        <a:effectLst/>
      </p:bgPr>
    </p:bg>
    <p:spTree>
      <p:nvGrpSpPr>
        <p:cNvPr id="1" name=""/>
        <p:cNvGrpSpPr/>
        <p:nvPr/>
      </p:nvGrpSpPr>
      <p:grpSpPr>
        <a:xfrm>
          <a:off x="0" y="0"/>
          <a:ext cx="0" cy="0"/>
        </a:xfrm>
      </p:grpSpPr>
      <p:grpSp>
        <p:nvGrpSpPr>
          <p:cNvPr id="2" name="组合1" title=""/>
          <p:cNvGrpSpPr/>
          <p:nvPr/>
        </p:nvGrpSpPr>
        <p:grpSpPr>
          <a:xfrm>
            <a:off x="1150334" y="317449"/>
            <a:ext cx="10598210" cy="6223978"/>
            <a:chExt cx="10598210" cy="6223978"/>
          </a:xfrm>
        </p:grpSpPr>
        <p:pic>
          <p:nvPicPr>
            <p:cNvPr id="3" name="图片1"/>
            <p:cNvPicPr>
              <a:picLocks noChangeAspect="1"/>
            </p:cNvPicPr>
            <p:nvPr/>
          </p:nvPicPr>
          <p:blipFill>
            <a:blip r:embed="rId2"/>
            <a:srcRect l="11500" t="6533" r="11299" b="29600"/>
            <a:stretch>
              <a:fillRect/>
            </a:stretch>
          </p:blipFill>
          <p:spPr>
            <a:xfrm>
              <a:off x="0" y="0"/>
              <a:ext cx="10598210" cy="6223978"/>
            </a:xfrm>
            <a:prstGeom prst="rect">
              <a:avLst/>
            </a:prstGeom>
          </p:spPr>
        </p:pic>
        <p:sp>
          <p:nvSpPr>
            <p:cNvPr id="4" name="形状2"/>
            <p:cNvSpPr txBox="1"/>
            <p:nvPr/>
          </p:nvSpPr>
          <p:spPr>
            <a:xfrm>
              <a:off x="604323" y="476012"/>
              <a:ext cx="9359292" cy="5269105"/>
            </a:xfrm>
            <a:prstGeom prst="rect">
              <a:avLst/>
            </a:prstGeom>
            <a:solidFill>
              <a:srgbClr val="100F0F">
                <a:alpha val="100000"/>
              </a:srgbClr>
            </a:solidFill>
            <a:ln w="9525">
              <a:solidFill>
                <a:srgbClr val="FFFFFF">
                  <a:alpha val="0"/>
                </a:srgbClr>
              </a:solidFill>
            </a:ln>
          </p:spPr>
          <p:txBody>
            <a:bodyPr anchor="ctr"/>
            <a:lstStyle/>
            <a:p>
              <a:pPr marL="0" algn="ctr"/>
            </a:p>
          </p:txBody>
        </p:sp>
      </p:grpSp>
      <p:sp>
        <p:nvSpPr>
          <p:cNvPr id="5" name="形状1" title="">
            <a:hlinkClick r:id="rId3" action="ppaction://hlinksldjump"/>
          </p:cNvPr>
          <p:cNvSpPr txBox="1"/>
          <p:nvPr/>
        </p:nvSpPr>
        <p:spPr>
          <a:xfrm>
            <a:off x="272548" y="207940"/>
            <a:ext cx="878081" cy="6443272"/>
          </a:xfrm>
          <a:custGeom>
            <a:gdLst>
              <a:gd name="connsiteX0" fmla="*/ 210739 w 878081"/>
              <a:gd name="connsiteY0" fmla="*/ 0 h 6443272"/>
              <a:gd name="connsiteX1" fmla="*/ 807835 w 878081"/>
              <a:gd name="connsiteY1" fmla="*/ 0 h 6443272"/>
              <a:gd name="connsiteX2" fmla="*/ 832931 w 878081"/>
              <a:gd name="connsiteY2" fmla="*/ 0 h 6443272"/>
              <a:gd name="connsiteX3" fmla="*/ 881218 w 878081"/>
              <a:gd name="connsiteY3" fmla="*/ 56858 h 6443272"/>
              <a:gd name="connsiteX4" fmla="*/ 856122 w 878081"/>
              <a:gd name="connsiteY4" fmla="*/ 127104 h 6443272"/>
              <a:gd name="connsiteX5" fmla="*/ 737588 w 878081"/>
              <a:gd name="connsiteY5" fmla="*/ 140493 h 6443272"/>
              <a:gd name="connsiteX6" fmla="*/ 737588 w 878081"/>
              <a:gd name="connsiteY6" fmla="*/ 6373026 h 6443272"/>
              <a:gd name="connsiteX7" fmla="*/ 737588 w 878081"/>
              <a:gd name="connsiteY7" fmla="*/ 6411821 h 6443272"/>
              <a:gd name="connsiteX8" fmla="*/ 70246 w 878081"/>
              <a:gd name="connsiteY8" fmla="*/ 6443272 h 6443272"/>
              <a:gd name="connsiteX9" fmla="*/ 31516 w 878081"/>
              <a:gd name="connsiteY9" fmla="*/ 6443179 h 6443272"/>
              <a:gd name="connsiteX10" fmla="*/ 168 w 878081"/>
              <a:gd name="connsiteY10" fmla="*/ 6334295 h 6443272"/>
              <a:gd name="connsiteX11" fmla="*/ 140493 w 878081"/>
              <a:gd name="connsiteY11" fmla="*/ 6302779 h 6443272"/>
              <a:gd name="connsiteX12" fmla="*/ 140493 w 878081"/>
              <a:gd name="connsiteY12" fmla="*/ 70246 h 6443272"/>
              <a:gd name="connsiteX13" fmla="*/ 140493 w 878081"/>
              <a:gd name="connsiteY13" fmla="*/ 31450 h 6443272"/>
              <a:gd name="connsiteX0-1" fmla="*/ 210739 w 878081"/>
              <a:gd name="connsiteY0-2" fmla="*/ 0 h 6443272"/>
              <a:gd name="connsiteX1-3" fmla="*/ 807835 w 878081"/>
              <a:gd name="connsiteY1-4" fmla="*/ 0 h 6443272"/>
              <a:gd name="connsiteX2-5" fmla="*/ 832931 w 878081"/>
              <a:gd name="connsiteY2-6" fmla="*/ 0 h 6443272"/>
              <a:gd name="connsiteX3-7" fmla="*/ 881218 w 878081"/>
              <a:gd name="connsiteY3-8" fmla="*/ 56858 h 6443272"/>
              <a:gd name="connsiteX4-9" fmla="*/ 856122 w 878081"/>
              <a:gd name="connsiteY4-10" fmla="*/ 127104 h 6443272"/>
              <a:gd name="connsiteX5-11" fmla="*/ 210739 w 878081"/>
              <a:gd name="connsiteY5-12" fmla="*/ 140493 h 6443272"/>
              <a:gd name="connsiteX6-13" fmla="*/ 235836 w 878081"/>
              <a:gd name="connsiteY6-14" fmla="*/ 140493 h 6443272"/>
              <a:gd name="connsiteX7-15" fmla="*/ 284123 w 878081"/>
              <a:gd name="connsiteY7-16" fmla="*/ 83635 h 6443272"/>
              <a:gd name="connsiteX8-17" fmla="*/ 259026 w 878081"/>
              <a:gd name="connsiteY8-18" fmla="*/ 13389 h 6443272"/>
              <a:gd name="connsiteX0-19" fmla="*/ 210739 w 878081"/>
              <a:gd name="connsiteY0-20" fmla="*/ 70246 h 6443272"/>
              <a:gd name="connsiteX1-21" fmla="*/ 280986 w 878081"/>
              <a:gd name="connsiteY1-22" fmla="*/ 70246 h 6443272"/>
              <a:gd name="connsiteX2-23" fmla="*/ 280986 w 878081"/>
              <a:gd name="connsiteY2-24" fmla="*/ 109043 h 6443272"/>
              <a:gd name="connsiteX3-25" fmla="*/ 191341 w 878081"/>
              <a:gd name="connsiteY3-26" fmla="*/ 140493 h 6443272"/>
              <a:gd name="connsiteX4-27" fmla="*/ 175616 w 878081"/>
              <a:gd name="connsiteY4-28" fmla="*/ 85972 h 6443272"/>
              <a:gd name="connsiteX0-29" fmla="*/ 70246 w 878081"/>
              <a:gd name="connsiteY0-30" fmla="*/ 6302779 h 6443272"/>
              <a:gd name="connsiteX1-31" fmla="*/ 140493 w 878081"/>
              <a:gd name="connsiteY1-32" fmla="*/ 6302779 h 6443272"/>
              <a:gd name="connsiteX2-33" fmla="*/ 140493 w 878081"/>
              <a:gd name="connsiteY2-34" fmla="*/ 6373026 h 6443272"/>
              <a:gd name="connsiteX3-35" fmla="*/ 140493 w 878081"/>
              <a:gd name="connsiteY3-36" fmla="*/ 6401438 h 6443272"/>
              <a:gd name="connsiteX4-37" fmla="*/ 70879 w 878081"/>
              <a:gd name="connsiteY4-38" fmla="*/ 6448798 h 6443272"/>
              <a:gd name="connsiteX5-39" fmla="*/ 484 w 878081"/>
              <a:gd name="connsiteY5-40" fmla="*/ 6402607 h 6443272"/>
              <a:gd name="connsiteX6-41" fmla="*/ 16220 w 878081"/>
              <a:gd name="connsiteY6-42" fmla="*/ 6319894 h 6443272"/>
              <a:gd name="connsiteX0-43" fmla="*/ 70246 w 878081"/>
              <a:gd name="connsiteY0-44" fmla="*/ 6302779 h 6443272"/>
              <a:gd name="connsiteX1-45" fmla="*/ 89612 w 878081"/>
              <a:gd name="connsiteY1-46" fmla="*/ 6302826 h 6443272"/>
              <a:gd name="connsiteX2-47" fmla="*/ 105286 w 878081"/>
              <a:gd name="connsiteY2-48" fmla="*/ 6357268 h 6443272"/>
              <a:gd name="connsiteX3-49" fmla="*/ 140493 w 878081"/>
              <a:gd name="connsiteY3-50" fmla="*/ 6373026 h 6443272"/>
              <a:gd name="connsiteX4-51" fmla="*/ 140493 w 878081"/>
              <a:gd name="connsiteY4-52" fmla="*/ 6401438 h 6443272"/>
              <a:gd name="connsiteX5-53" fmla="*/ 70879 w 878081"/>
              <a:gd name="connsiteY5-54" fmla="*/ 6448798 h 6443272"/>
              <a:gd name="connsiteX6-55" fmla="*/ 484 w 878081"/>
              <a:gd name="connsiteY6-56" fmla="*/ 6402607 h 6443272"/>
              <a:gd name="connsiteX7-57" fmla="*/ 16220 w 878081"/>
              <a:gd name="connsiteY7-58" fmla="*/ 6319894 h 6443272"/>
            </a:gd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 y="connsiteY9"/>
              </a:cxn>
              <a:cxn ang="0">
                <a:pos x="connsiteX10" y="connsiteY10"/>
              </a:cxn>
              <a:cxn ang="0">
                <a:pos x="connsiteX11" y="connsiteY11"/>
              </a:cxn>
              <a:cxn ang="0">
                <a:pos x="connsiteX12" y="connsiteY12"/>
              </a:cxn>
              <a:cxn ang="0">
                <a:pos x="connsiteX13" y="connsiteY13"/>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0-1" y="connsiteY0-2"/>
              </a:cxn>
              <a:cxn ang="0">
                <a:pos x="connsiteX1-3" y="connsiteY1-4"/>
              </a:cxn>
              <a:cxn ang="0">
                <a:pos x="connsiteX2-5" y="connsiteY2-6"/>
              </a:cxn>
              <a:cxn ang="0">
                <a:pos x="connsiteX3-7" y="connsiteY3-8"/>
              </a:cxn>
              <a:cxn ang="0">
                <a:pos x="connsiteX4-9" y="connsiteY4-10"/>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878083" h="6443275">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737588" y="140493"/>
                </a:lnTo>
                <a:lnTo>
                  <a:pt x="737588" y="6373026"/>
                </a:lnTo>
                <a:cubicBezTo>
                  <a:pt x="737588" y="6411821"/>
                  <a:pt x="706138" y="6443271"/>
                  <a:pt x="667342" y="6443272"/>
                </a:cubicBezTo>
                <a:lnTo>
                  <a:pt x="70246" y="6443272"/>
                </a:lnTo>
                <a:cubicBezTo>
                  <a:pt x="31516" y="6443179"/>
                  <a:pt x="168" y="6411756"/>
                  <a:pt x="168" y="6373026"/>
                </a:cubicBezTo>
                <a:cubicBezTo>
                  <a:pt x="168" y="6334295"/>
                  <a:pt x="31516" y="6302872"/>
                  <a:pt x="70246" y="6302779"/>
                </a:cubicBezTo>
                <a:lnTo>
                  <a:pt x="140493" y="6302779"/>
                </a:lnTo>
                <a:lnTo>
                  <a:pt x="140493" y="70246"/>
                </a:lnTo>
                <a:cubicBezTo>
                  <a:pt x="140493" y="31450"/>
                  <a:pt x="171943" y="0"/>
                  <a:pt x="210739" y="0"/>
                </a:cubicBezTo>
                <a:close/>
              </a:path>
              <a:path w="878083" h="6443275">
                <a:moveTo>
                  <a:pt x="210739" y="0"/>
                </a:moveTo>
                <a:lnTo>
                  <a:pt x="807835" y="0"/>
                </a:lnTo>
                <a:cubicBezTo>
                  <a:pt x="832931" y="0"/>
                  <a:pt x="856122" y="13389"/>
                  <a:pt x="868670" y="35123"/>
                </a:cubicBezTo>
                <a:cubicBezTo>
                  <a:pt x="881218" y="56858"/>
                  <a:pt x="881218" y="83635"/>
                  <a:pt x="868670" y="105370"/>
                </a:cubicBezTo>
                <a:cubicBezTo>
                  <a:pt x="856122" y="127104"/>
                  <a:pt x="832931" y="140493"/>
                  <a:pt x="807835" y="140493"/>
                </a:cubicBezTo>
                <a:lnTo>
                  <a:pt x="210739" y="140493"/>
                </a:lnTo>
                <a:cubicBezTo>
                  <a:pt x="235836" y="140493"/>
                  <a:pt x="259026" y="127104"/>
                  <a:pt x="271575" y="105370"/>
                </a:cubicBezTo>
                <a:cubicBezTo>
                  <a:pt x="284123" y="83635"/>
                  <a:pt x="284123" y="56858"/>
                  <a:pt x="271575" y="35123"/>
                </a:cubicBezTo>
                <a:cubicBezTo>
                  <a:pt x="259026" y="13389"/>
                  <a:pt x="235836" y="0"/>
                  <a:pt x="210739" y="0"/>
                </a:cubicBezTo>
                <a:close/>
              </a:path>
              <a:path w="878083" h="6443275">
                <a:moveTo>
                  <a:pt x="210739" y="70246"/>
                </a:moveTo>
                <a:lnTo>
                  <a:pt x="280986" y="70246"/>
                </a:lnTo>
                <a:cubicBezTo>
                  <a:pt x="280986" y="109043"/>
                  <a:pt x="249536" y="140493"/>
                  <a:pt x="210739" y="140493"/>
                </a:cubicBezTo>
                <a:cubicBezTo>
                  <a:pt x="191341" y="140493"/>
                  <a:pt x="175616" y="124768"/>
                  <a:pt x="175616" y="105370"/>
                </a:cubicBezTo>
                <a:cubicBezTo>
                  <a:pt x="175616" y="85972"/>
                  <a:pt x="191341" y="70246"/>
                  <a:pt x="210739" y="70246"/>
                </a:cubicBezTo>
                <a:close/>
              </a:path>
              <a:path w="878083" h="6443275">
                <a:moveTo>
                  <a:pt x="70246" y="6302779"/>
                </a:moveTo>
                <a:lnTo>
                  <a:pt x="140493" y="6302779"/>
                </a:lnTo>
                <a:lnTo>
                  <a:pt x="140493" y="6373026"/>
                </a:lnTo>
                <a:cubicBezTo>
                  <a:pt x="140493" y="6401438"/>
                  <a:pt x="123378" y="6427052"/>
                  <a:pt x="97129" y="6437926"/>
                </a:cubicBezTo>
                <a:cubicBezTo>
                  <a:pt x="70879" y="6448798"/>
                  <a:pt x="40665" y="6442788"/>
                  <a:pt x="20575" y="6422698"/>
                </a:cubicBezTo>
                <a:cubicBezTo>
                  <a:pt x="484" y="6402607"/>
                  <a:pt x="-5526" y="6372394"/>
                  <a:pt x="5347" y="6346144"/>
                </a:cubicBezTo>
                <a:cubicBezTo>
                  <a:pt x="16220" y="6319894"/>
                  <a:pt x="41834" y="6302780"/>
                  <a:pt x="70246" y="6302779"/>
                </a:cubicBezTo>
                <a:close/>
              </a:path>
              <a:path w="878083" h="6443275">
                <a:moveTo>
                  <a:pt x="70246" y="6302779"/>
                </a:moveTo>
                <a:cubicBezTo>
                  <a:pt x="89612" y="6302826"/>
                  <a:pt x="105286" y="6318538"/>
                  <a:pt x="105286" y="6337903"/>
                </a:cubicBezTo>
                <a:cubicBezTo>
                  <a:pt x="105286" y="6357268"/>
                  <a:pt x="89612" y="6372980"/>
                  <a:pt x="70246" y="6373026"/>
                </a:cubicBezTo>
                <a:lnTo>
                  <a:pt x="140493" y="6373026"/>
                </a:lnTo>
                <a:cubicBezTo>
                  <a:pt x="140493" y="6401438"/>
                  <a:pt x="123378" y="6427052"/>
                  <a:pt x="97129" y="6437926"/>
                </a:cubicBezTo>
                <a:cubicBezTo>
                  <a:pt x="70879" y="6448798"/>
                  <a:pt x="40665" y="6442788"/>
                  <a:pt x="20575" y="6422698"/>
                </a:cubicBezTo>
                <a:cubicBezTo>
                  <a:pt x="484" y="6402607"/>
                  <a:pt x="-5526" y="6372394"/>
                  <a:pt x="5347" y="6346144"/>
                </a:cubicBezTo>
                <a:cubicBezTo>
                  <a:pt x="16220" y="6319894"/>
                  <a:pt x="41834" y="6302780"/>
                  <a:pt x="70246" y="6302779"/>
                </a:cubicBezTo>
                <a:close/>
              </a:path>
            </a:pathLst>
          </a:custGeom>
          <a:solidFill>
            <a:srgbClr val="C3C3C7">
              <a:alpha val="100000"/>
            </a:srgbClr>
          </a:solidFill>
          <a:ln w="9525">
            <a:solidFill>
              <a:srgbClr val="FFFFFF">
                <a:alpha val="0"/>
              </a:srgbClr>
            </a:solidFill>
          </a:ln>
          <a:effectLst>
            <a:outerShdw blurRad="76200" sx="104000" sy="104000" algn="ctr" rotWithShape="0">
              <a:srgbClr val="000000">
                <a:alpha val="45000"/>
              </a:srgbClr>
            </a:outerShdw>
          </a:effectLst>
        </p:spPr>
        <p:txBody>
          <a:bodyPr anchor="ctr"/>
          <a:lstStyle/>
          <a:p>
            <a:pPr marL="0" algn="ctr"/>
            <a:r>
              <a:rPr lang="zh-CN" altLang="en-US" sz="3000" b="0" i="0">
                <a:solidFill>
                  <a:srgbClr val="000000">
                    <a:alpha val="100000"/>
                  </a:srgbClr>
                </a:solidFill>
                <a:latin typeface="Arial"/>
                <a:ea typeface="Arial"/>
              </a:rPr>
              <a:t>探究固体熔化时温度的变化规律</a:t>
            </a:r>
            <a:endParaRPr lang="zh-CN" altLang="en-US" sz="3000" b="0" i="0">
              <a:solidFill>
                <a:srgbClr val="000000">
                  <a:alpha val="100000"/>
                </a:srgbClr>
              </a:solidFill>
              <a:latin typeface="Arial"/>
              <a:ea typeface="Arial"/>
            </a:endParaRPr>
          </a:p>
        </p:txBody>
      </p:sp>
      <p:pic>
        <p:nvPicPr>
          <p:cNvPr id="6" name="视频3" title="">
            <a:hlinkClick action="ppaction://media"/>
          </p:cNvPr>
          <p:cNvPicPr>
            <a:picLocks noChangeAspect="1"/>
          </p:cNvPicPr>
          <p:nvPr>
            <a:videoFile r:link="rId5"/>
            <p:extLst>
              <p:ext uri="{DAA4B4D4-6D71-4841-9C94-3DE7FCFB9230}">
                <p14:media xmlns:p14="http://schemas.microsoft.com/office/powerpoint/2010/main" r:embed="rId6"/>
              </p:ext>
            </p:extLst>
          </p:nvPr>
        </p:nvPicPr>
        <p:blipFill>
          <a:blip r:embed="rId4"/>
          <a:stretch>
            <a:fillRect/>
          </a:stretch>
        </p:blipFill>
        <p:spPr>
          <a:xfrm>
            <a:off x="1735579" y="771782"/>
            <a:ext cx="9450562" cy="5315941"/>
          </a:xfrm>
          <a:prstGeom prst="rect">
            <a:avLst/>
          </a:prstGeom>
        </p:spPr>
      </p:pic>
    </p:spTree>
  </p:cSld>
  <p:clrMapOvr>
    <a:masterClrMapping/>
  </p:clrMapOvr>
  <mc:AlternateContent>
    <mc:Choice xmlns:p14="http://schemas.microsoft.com/office/powerpoint/2010/main" Requires="p14">
      <p:transition spd="slow" p14:dur="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8" fill="hold" display="0">
                  <p:stCondLst>
                    <p:cond delay="indefinite"/>
                  </p:stCondLst>
                </p:cTn>
                <p:tgtEl>
                  <p:spTgt spid="6"/>
                </p:tgtEl>
              </p:cMediaNode>
            </p:video>
          </p:childTnLst>
        </p:cTn>
      </p:par>
    </p:tnLst>
    <p:bldLst>
      <p:bldP spid="6"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3"/>
          <a:stretch>
            <a:fillRect/>
          </a:stretch>
        </a:blipFill>
        <a:effectLst/>
      </p:bgPr>
    </p:bg>
    <p:spTree>
      <p:nvGrpSpPr>
        <p:cNvPr id="1" name=""/>
        <p:cNvGrpSpPr/>
        <p:nvPr/>
      </p:nvGrpSpPr>
      <p:grpSpPr>
        <a:xfrm>
          <a:off x="0" y="0"/>
          <a:ext cx="0" cy="0"/>
        </a:xfrm>
      </p:grpSpPr>
      <p:sp>
        <p:nvSpPr>
          <p:cNvPr id="5"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典例解析</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6" name="形状5" title=""/>
          <p:cNvSpPr txBox="1"/>
          <p:nvPr/>
        </p:nvSpPr>
        <p:spPr>
          <a:xfrm>
            <a:off x="284150" y="362788"/>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ct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1</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7" name="文本1" title=""/>
          <p:cNvSpPr txBox="1"/>
          <p:nvPr/>
        </p:nvSpPr>
        <p:spPr>
          <a:xfrm>
            <a:off x="224323" y="150695"/>
            <a:ext cx="5780484" cy="1165418"/>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如图所示是对冰加热时其温度随时间变化的图像，由图像可知(    )</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8" name="文本2" title=""/>
          <p:cNvSpPr txBox="1"/>
          <p:nvPr/>
        </p:nvSpPr>
        <p:spPr>
          <a:xfrm>
            <a:off x="260871" y="1315526"/>
            <a:ext cx="5743575" cy="2030730"/>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A.</a:t>
            </a:r>
            <a:r>
              <a:rPr lang="zh-CN" altLang="en-US" sz="2400" b="0" i="0">
                <a:solidFill>
                  <a:srgbClr val="000000">
                    <a:alpha val="100000"/>
                  </a:srgbClr>
                </a:solidFill>
                <a:latin typeface="Times New Roman" panose="02020603050405020304"/>
                <a:ea typeface="Times New Roman" panose="02020603050405020304"/>
              </a:rPr>
              <a:t> BC</a:t>
            </a:r>
            <a:r>
              <a:rPr lang="zh-CN" altLang="en-US" sz="2400" b="0" i="0">
                <a:solidFill>
                  <a:srgbClr val="000000">
                    <a:alpha val="100000"/>
                  </a:srgbClr>
                </a:solidFill>
                <a:latin typeface="宋体" panose="02010600030101010101" pitchFamily="2" charset="-122"/>
                <a:ea typeface="宋体" panose="02010600030101010101" pitchFamily="2" charset="-122"/>
              </a:rPr>
              <a:t>段是一个放热过程</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B.冰的熔点是</a:t>
            </a:r>
            <a:r>
              <a:rPr lang="zh-CN" altLang="en-US" sz="2400" b="0" i="0">
                <a:solidFill>
                  <a:srgbClr val="000000">
                    <a:alpha val="100000"/>
                  </a:srgbClr>
                </a:solidFill>
                <a:latin typeface="Times New Roman" panose="02020603050405020304"/>
                <a:ea typeface="Times New Roman" panose="02020603050405020304"/>
              </a:rPr>
              <a:t>0℃</a:t>
            </a:r>
            <a:endParaRPr lang="zh-CN" altLang="en-US" sz="2400" b="0" i="0">
              <a:solidFill>
                <a:srgbClr val="000000">
                  <a:alpha val="100000"/>
                </a:srgbClr>
              </a:solidFill>
              <a:latin typeface="Times New Roman" panose="02020603050405020304"/>
              <a:ea typeface="Times New Roman" panose="02020603050405020304"/>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C.</a:t>
            </a:r>
            <a:r>
              <a:rPr lang="zh-CN" altLang="en-US" sz="2400" b="0" i="0">
                <a:solidFill>
                  <a:srgbClr val="000000">
                    <a:alpha val="100000"/>
                  </a:srgbClr>
                </a:solidFill>
                <a:latin typeface="Times New Roman" panose="02020603050405020304"/>
                <a:ea typeface="Times New Roman" panose="02020603050405020304"/>
              </a:rPr>
              <a:t> CD</a:t>
            </a:r>
            <a:r>
              <a:rPr lang="zh-CN" altLang="en-US" sz="2400" b="0" i="0">
                <a:solidFill>
                  <a:srgbClr val="000000">
                    <a:alpha val="100000"/>
                  </a:srgbClr>
                </a:solidFill>
                <a:latin typeface="宋体" panose="02010600030101010101" pitchFamily="2" charset="-122"/>
                <a:ea typeface="宋体" panose="02010600030101010101" pitchFamily="2" charset="-122"/>
              </a:rPr>
              <a:t>段该物质处于气态</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D.</a:t>
            </a:r>
            <a:r>
              <a:rPr lang="zh-CN" altLang="en-US" sz="2400" b="0" i="0">
                <a:solidFill>
                  <a:srgbClr val="000000">
                    <a:alpha val="100000"/>
                  </a:srgbClr>
                </a:solidFill>
                <a:latin typeface="Times New Roman" panose="02020603050405020304"/>
                <a:ea typeface="Times New Roman" panose="02020603050405020304"/>
              </a:rPr>
              <a:t> DE</a:t>
            </a:r>
            <a:r>
              <a:rPr lang="zh-CN" altLang="en-US" sz="2400" b="0" i="0">
                <a:solidFill>
                  <a:srgbClr val="000000">
                    <a:alpha val="100000"/>
                  </a:srgbClr>
                </a:solidFill>
                <a:latin typeface="宋体" panose="02010600030101010101" pitchFamily="2" charset="-122"/>
                <a:ea typeface="宋体" panose="02010600030101010101" pitchFamily="2" charset="-122"/>
              </a:rPr>
              <a:t>段表示冰的熔化过程</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pic>
        <p:nvPicPr>
          <p:cNvPr id="9" name="图片1" title=""/>
          <p:cNvPicPr>
            <a:picLocks noChangeAspect="1"/>
          </p:cNvPicPr>
          <p:nvPr/>
        </p:nvPicPr>
        <p:blipFill>
          <a:blip r:embed="rId2"/>
          <a:srcRect l="19018" t="31721" r="59222" b="59610"/>
          <a:stretch>
            <a:fillRect/>
          </a:stretch>
        </p:blipFill>
        <p:spPr>
          <a:xfrm>
            <a:off x="1044969" y="3313614"/>
            <a:ext cx="3870760" cy="2135295"/>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5"/>
          <a:stretch>
            <a:fillRect/>
          </a:stretch>
        </a:blipFill>
        <a:effectLst/>
      </p:bgPr>
    </p:bg>
    <p:spTree>
      <p:nvGrpSpPr>
        <p:cNvPr id="1" name=""/>
        <p:cNvGrpSpPr/>
        <p:nvPr/>
      </p:nvGrpSpPr>
      <p:grpSpPr>
        <a:xfrm>
          <a:off x="0" y="0"/>
          <a:ext cx="0" cy="0"/>
        </a:xfrm>
      </p:grpSpPr>
      <p:sp>
        <p:nvSpPr>
          <p:cNvPr id="2" name="文本1" title=""/>
          <p:cNvSpPr txBox="1"/>
          <p:nvPr/>
        </p:nvSpPr>
        <p:spPr>
          <a:xfrm>
            <a:off x="6157627" y="183632"/>
            <a:ext cx="5780484" cy="6568916"/>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可以观察到，第</a:t>
            </a:r>
            <a:r>
              <a:rPr lang="zh-CN" altLang="en-US" sz="2400" b="0" i="0">
                <a:solidFill>
                  <a:srgbClr val="000000">
                    <a:alpha val="100000"/>
                  </a:srgbClr>
                </a:solidFill>
                <a:latin typeface="Times New Roman" panose="02020603050405020304"/>
                <a:ea typeface="Times New Roman" panose="02020603050405020304"/>
              </a:rPr>
              <a:t>2min</a:t>
            </a:r>
            <a:r>
              <a:rPr lang="zh-CN" altLang="en-US" sz="2400" b="0" i="0">
                <a:solidFill>
                  <a:srgbClr val="000000">
                    <a:alpha val="100000"/>
                  </a:srgbClr>
                </a:solidFill>
                <a:latin typeface="宋体" panose="02010600030101010101" pitchFamily="2" charset="-122"/>
                <a:ea typeface="宋体" panose="02010600030101010101" pitchFamily="2" charset="-122"/>
              </a:rPr>
              <a:t>时试管中的海波是</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态；由图像可知，海波熔化过程持续了</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Times New Roman" panose="02020603050405020304"/>
                <a:ea typeface="Times New Roman" panose="02020603050405020304"/>
              </a:rPr>
              <a:t>min</a:t>
            </a:r>
            <a:r>
              <a:rPr lang="zh-CN" altLang="en-US" sz="2400" b="0" i="0">
                <a:solidFill>
                  <a:srgbClr val="000000">
                    <a:alpha val="100000"/>
                  </a:srgbClr>
                </a:solidFill>
                <a:latin typeface="宋体" panose="02010600030101010101" pitchFamily="2" charset="-122"/>
                <a:ea typeface="宋体" panose="02010600030101010101" pitchFamily="2" charset="-122"/>
              </a:rPr>
              <a:t>；</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(4)实验中可以看到海波熔化时的特点是</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，石蜡熔化时的特点是</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，两种物质中，属于晶体的是</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(5)有一个小组在利用相同器材进行这一实验时，观察到海波熔化过程中温度计示数缓慢上升。产生这一现象的原因可能是</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(选填字母)。</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r>
              <a:rPr lang="zh-CN" altLang="en-US" sz="2400" b="0" i="0">
                <a:solidFill>
                  <a:srgbClr val="000000">
                    <a:alpha val="100000"/>
                  </a:srgbClr>
                </a:solidFill>
                <a:latin typeface="宋体" panose="02010600030101010101" pitchFamily="2" charset="-122"/>
                <a:ea typeface="宋体" panose="02010600030101010101" pitchFamily="2" charset="-122"/>
              </a:rPr>
              <a:t>A.烧杯中的水少</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r>
              <a:rPr lang="zh-CN" altLang="en-US" sz="2400" b="0" i="0">
                <a:solidFill>
                  <a:srgbClr val="000000">
                    <a:alpha val="100000"/>
                  </a:srgbClr>
                </a:solidFill>
                <a:latin typeface="宋体" panose="02010600030101010101" pitchFamily="2" charset="-122"/>
                <a:ea typeface="宋体" panose="02010600030101010101" pitchFamily="2" charset="-122"/>
              </a:rPr>
              <a:t>B.对试管内的海波不断搅拌</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r>
              <a:rPr lang="zh-CN" altLang="en-US" sz="2400" b="0" i="0">
                <a:solidFill>
                  <a:srgbClr val="000000">
                    <a:alpha val="100000"/>
                  </a:srgbClr>
                </a:solidFill>
                <a:latin typeface="宋体" panose="02010600030101010101" pitchFamily="2" charset="-122"/>
                <a:ea typeface="宋体" panose="02010600030101010101" pitchFamily="2" charset="-122"/>
              </a:rPr>
              <a:t>C.温度计的玻璃泡碰到了试管壁</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r>
              <a:rPr lang="zh-CN" altLang="en-US" sz="2400" b="0" i="0">
                <a:solidFill>
                  <a:srgbClr val="000000">
                    <a:alpha val="100000"/>
                  </a:srgbClr>
                </a:solidFill>
                <a:latin typeface="宋体" panose="02010600030101010101" pitchFamily="2" charset="-122"/>
                <a:ea typeface="宋体" panose="02010600030101010101" pitchFamily="2" charset="-122"/>
              </a:rPr>
              <a:t>D.海波熔化过程中吸热，温度升高</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6"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典例解析</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10" name="形状5" title=""/>
          <p:cNvSpPr txBox="1"/>
          <p:nvPr/>
        </p:nvSpPr>
        <p:spPr>
          <a:xfrm>
            <a:off x="297732" y="480193"/>
            <a:ext cx="855145" cy="376066"/>
          </a:xfrm>
          <a:custGeom>
            <a:gdLst>
              <a:gd name="connsiteX0" fmla="*/ 62678 w 855145"/>
              <a:gd name="connsiteY0" fmla="*/ 0 h 376066"/>
              <a:gd name="connsiteX1" fmla="*/ 792467 w 855145"/>
              <a:gd name="connsiteY1" fmla="*/ 0 h 376066"/>
              <a:gd name="connsiteX2" fmla="*/ 827083 w 855145"/>
              <a:gd name="connsiteY2" fmla="*/ 0 h 376066"/>
              <a:gd name="connsiteX3" fmla="*/ 855145 w 855145"/>
              <a:gd name="connsiteY3" fmla="*/ 313388 h 376066"/>
              <a:gd name="connsiteX4" fmla="*/ 855145 w 855145"/>
              <a:gd name="connsiteY4" fmla="*/ 348004 h 376066"/>
              <a:gd name="connsiteX5" fmla="*/ 62678 w 855145"/>
              <a:gd name="connsiteY5" fmla="*/ 376066 h 376066"/>
              <a:gd name="connsiteX6" fmla="*/ 28062 w 855145"/>
              <a:gd name="connsiteY6" fmla="*/ 376066 h 376066"/>
              <a:gd name="connsiteX7" fmla="*/ 0 w 855145"/>
              <a:gd name="connsiteY7" fmla="*/ 62678 h 376066"/>
              <a:gd name="connsiteX8" fmla="*/ 0 w 855145"/>
              <a:gd name="connsiteY8"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5145" h="376066">
                <a:moveTo>
                  <a:pt x="62678" y="0"/>
                </a:moveTo>
                <a:lnTo>
                  <a:pt x="792467" y="0"/>
                </a:lnTo>
                <a:cubicBezTo>
                  <a:pt x="827083" y="0"/>
                  <a:pt x="855145" y="28062"/>
                  <a:pt x="855145" y="62678"/>
                </a:cubicBezTo>
                <a:lnTo>
                  <a:pt x="855145" y="313388"/>
                </a:lnTo>
                <a:cubicBezTo>
                  <a:pt x="855145" y="348004"/>
                  <a:pt x="827083" y="376066"/>
                  <a:pt x="792467"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ct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例 2</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11" name="文本2" title=""/>
          <p:cNvSpPr txBox="1"/>
          <p:nvPr/>
        </p:nvSpPr>
        <p:spPr>
          <a:xfrm>
            <a:off x="265700" y="267310"/>
            <a:ext cx="5780484" cy="4353436"/>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在用海波和石蜡做“探究固体熔化时温度的变化规律”实验中：</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(1)组装如图甲所示的器材时，应按照</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(选填“</a:t>
            </a:r>
            <a:r>
              <a:rPr lang="zh-CN" altLang="en-US" sz="2400" b="0" i="0">
                <a:solidFill>
                  <a:srgbClr val="000000">
                    <a:alpha val="100000"/>
                  </a:srgbClr>
                </a:solidFill>
                <a:latin typeface="Times New Roman" panose="02020603050405020304"/>
                <a:ea typeface="Times New Roman" panose="02020603050405020304"/>
              </a:rPr>
              <a:t>A→B→C</a:t>
            </a:r>
            <a:r>
              <a:rPr lang="zh-CN" altLang="en-US" sz="2400" b="0" i="0">
                <a:solidFill>
                  <a:srgbClr val="000000">
                    <a:alpha val="100000"/>
                  </a:srgbClr>
                </a:solidFill>
                <a:latin typeface="宋体" panose="02010600030101010101" pitchFamily="2" charset="-122"/>
                <a:ea typeface="宋体" panose="02010600030101010101" pitchFamily="2" charset="-122"/>
              </a:rPr>
              <a:t>”或“</a:t>
            </a:r>
            <a:r>
              <a:rPr lang="zh-CN" altLang="en-US" sz="2400" b="0" i="0">
                <a:solidFill>
                  <a:srgbClr val="000000">
                    <a:alpha val="100000"/>
                  </a:srgbClr>
                </a:solidFill>
                <a:latin typeface="Times New Roman" panose="02020603050405020304"/>
                <a:ea typeface="Times New Roman" panose="02020603050405020304"/>
              </a:rPr>
              <a:t>C→B→A</a:t>
            </a:r>
            <a:r>
              <a:rPr lang="zh-CN" altLang="en-US" sz="2400" b="0" i="0">
                <a:solidFill>
                  <a:srgbClr val="000000">
                    <a:alpha val="100000"/>
                  </a:srgbClr>
                </a:solidFill>
                <a:latin typeface="宋体" panose="02010600030101010101" pitchFamily="2" charset="-122"/>
                <a:ea typeface="宋体" panose="02010600030101010101" pitchFamily="2" charset="-122"/>
              </a:rPr>
              <a:t>”)的顺序进行组装;</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(2)开始实验后，某一时刻温度计的示数如图乙所示，温度为</a:t>
            </a:r>
            <a:r>
              <a:rPr lang="zh-CN" altLang="en-US" sz="2400" b="0" i="0" u="sng">
                <a:solidFill>
                  <a:srgbClr val="000000">
                    <a:alpha val="100000"/>
                  </a:srgbClr>
                </a:solidFill>
                <a:latin typeface="宋体" panose="02010600030101010101" pitchFamily="2" charset="-122"/>
                <a:ea typeface="宋体" panose="02010600030101010101" pitchFamily="2" charset="-122"/>
              </a:rPr>
              <a:t>        </a:t>
            </a:r>
            <a:r>
              <a:rPr lang="zh-CN" altLang="en-US" sz="2400" b="0" i="0">
                <a:solidFill>
                  <a:srgbClr val="000000">
                    <a:alpha val="100000"/>
                  </a:srgbClr>
                </a:solidFill>
                <a:latin typeface="Times New Roman" panose="02020603050405020304"/>
                <a:ea typeface="Times New Roman" panose="02020603050405020304"/>
              </a:rPr>
              <a:t>℃</a:t>
            </a:r>
            <a:r>
              <a:rPr lang="zh-CN" altLang="en-US" sz="2400" b="0" i="0">
                <a:solidFill>
                  <a:srgbClr val="000000">
                    <a:alpha val="100000"/>
                  </a:srgbClr>
                </a:solidFill>
                <a:latin typeface="宋体" panose="02010600030101010101" pitchFamily="2" charset="-122"/>
                <a:ea typeface="宋体" panose="02010600030101010101" pitchFamily="2" charset="-122"/>
              </a:rPr>
              <a:t>；</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(3)根据实验数据绘制的两种物质熔化时温度随时间变化图像如图丙所示，实验中</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pic>
        <p:nvPicPr>
          <p:cNvPr id="12" name="图片1" title=""/>
          <p:cNvPicPr>
            <a:picLocks noChangeAspect="1"/>
          </p:cNvPicPr>
          <p:nvPr/>
        </p:nvPicPr>
        <p:blipFill>
          <a:blip r:embed="rId2"/>
          <a:srcRect l="50674" t="60406" r="14396" b="27594"/>
          <a:stretch>
            <a:fillRect/>
          </a:stretch>
        </p:blipFill>
        <p:spPr>
          <a:xfrm>
            <a:off x="801424" y="4457176"/>
            <a:ext cx="4626312" cy="2203456"/>
          </a:xfrm>
          <a:prstGeom prst="rect">
            <a:avLst/>
          </a:prstGeom>
        </p:spPr>
      </p:pic>
      <p:pic>
        <p:nvPicPr>
          <p:cNvPr id="26" name="图片 25" title="">
            <a:hlinkClick r:id="rId4" action="ppaction://hlinksldjump"/>
          </p:cNvPr>
          <p:cNvPicPr>
            <a:picLocks noChangeAspect="1"/>
          </p:cNvPicPr>
          <p:nvPr/>
        </p:nvPicPr>
        <p:blipFill>
          <a:blip r:embed="rId3"/>
          <a:stretch>
            <a:fillRect/>
          </a:stretch>
        </p:blipFill>
        <p:spPr>
          <a:xfrm>
            <a:off x="11322685" y="6058535"/>
            <a:ext cx="615950" cy="58356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500" fill="hold">
                                          <p:stCondLst>
                                            <p:cond delay="0"/>
                                          </p:stCondLst>
                                        </p:cTn>
                                        <p:tgtEl>
                                          <p:spTgt spid="26"/>
                                        </p:tgtEl>
                                        <p:attrNameLst>
                                          <p:attrName>style.visibility</p:attrName>
                                        </p:attrNameLst>
                                      </p:cBhvr>
                                      <p:to>
                                        <p:strVal val="visible"/>
                                      </p:to>
                                    </p:set>
                                    <p:animEffect transition="in" filter="wheel(3)">
                                      <p:cBhvr>
                                        <p:cTn id="7" dur="500"/>
                                        <p:tgtEl>
                                          <p:spTgt spid="26"/>
                                        </p:tgtEl>
                                      </p:cBhvr>
                                    </p:animEffect>
                                  </p:childTnLst>
                                  <p:subTnLst>
                                    <p:audio>
                                      <p:cMediaNode>
                                        <p:cTn display="1" masterRel="sameClick">
                                          <p:stCondLst>
                                            <p:cond evt="begin" delay="0">
                                              <p:tn val="5"/>
                                            </p:cond>
                                          </p:stCondLst>
                                          <p:endCondLst>
                                            <p:cond evt="onStopAudio" delay="0">
                                              <p:tgtEl>
                                                <p:sldTgt/>
                                              </p:tgtEl>
                                            </p:cond>
                                          </p:endCondLst>
                                        </p:cTn>
                                        <p:tgtEl>
                                          <p:sndTgt r:embed="rId6"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bg>
      <p:bgPr>
        <a:blipFill>
          <a:blip r:embed="rId3"/>
          <a:stretch>
            <a:fillRect/>
          </a:stretch>
        </a:blipFill>
        <a:effectLst/>
      </p:bgPr>
    </p:bg>
    <p:spTree>
      <p:nvGrpSpPr>
        <p:cNvPr id="1" name=""/>
        <p:cNvGrpSpPr/>
        <p:nvPr/>
      </p:nvGrpSpPr>
      <p:grpSpPr>
        <a:xfrm>
          <a:off x="0" y="0"/>
          <a:ext cx="0" cy="0"/>
        </a:xfrm>
      </p:grpSpPr>
      <p:sp>
        <p:nvSpPr>
          <p:cNvPr id="5" name="形状4" title=""/>
          <p:cNvSpPr txBox="1"/>
          <p:nvPr/>
        </p:nvSpPr>
        <p:spPr>
          <a:xfrm>
            <a:off x="3951970" y="-352"/>
            <a:ext cx="4289298" cy="359026"/>
          </a:xfrm>
          <a:prstGeom prst="rect">
            <a:avLst/>
          </a:prstGeom>
          <a:solidFill>
            <a:srgbClr val="FFFFFF">
              <a:alpha val="0"/>
            </a:srgbClr>
          </a:solidFill>
          <a:ln w="9525">
            <a:solidFill>
              <a:srgbClr val="FFFFFF">
                <a:alpha val="0"/>
              </a:srgbClr>
            </a:solidFill>
          </a:ln>
        </p:spPr>
        <p:txBody>
          <a:bodyPr anchor="ctr"/>
          <a:lstStyle/>
          <a:p>
            <a:pPr marL="0" algn="ctr"/>
            <a:r>
              <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rPr>
              <a:t>随堂练习</a:t>
            </a:r>
            <a:endParaRPr lang="zh-CN" altLang="en-US" sz="2500" b="0" i="0">
              <a:ln w="4762">
                <a:solidFill>
                  <a:srgbClr val="236BAD">
                    <a:alpha val="100000"/>
                  </a:srgbClr>
                </a:solidFill>
              </a:ln>
              <a:solidFill>
                <a:srgbClr val="FFFFFF">
                  <a:alpha val="100000"/>
                </a:srgbClr>
              </a:solidFill>
              <a:effectLst>
                <a:glow rad="38100">
                  <a:srgbClr val="81C4FF">
                    <a:alpha val="100000"/>
                  </a:srgbClr>
                </a:glow>
                <a:outerShdw blurRad="9525" dir="13500000" sy="23000" kx="1200000" algn="br" rotWithShape="0">
                  <a:srgbClr val="236BAD">
                    <a:alpha val="100000"/>
                  </a:srgbClr>
                </a:outerShdw>
              </a:effectLst>
              <a:latin typeface="楷体" panose="02010609060101010101" charset="-122"/>
              <a:ea typeface="楷体" panose="02010609060101010101" charset="-122"/>
            </a:endParaRPr>
          </a:p>
        </p:txBody>
      </p:sp>
      <p:sp>
        <p:nvSpPr>
          <p:cNvPr id="6" name="形状5" title=""/>
          <p:cNvSpPr txBox="1"/>
          <p:nvPr/>
        </p:nvSpPr>
        <p:spPr>
          <a:xfrm>
            <a:off x="6189059" y="362902"/>
            <a:ext cx="1721920" cy="376066"/>
          </a:xfrm>
          <a:custGeom>
            <a:gdLst>
              <a:gd name="connsiteX0" fmla="*/ 62678 w 1721920"/>
              <a:gd name="connsiteY0" fmla="*/ 0 h 376066"/>
              <a:gd name="connsiteX1" fmla="*/ 1659242 w 1721920"/>
              <a:gd name="connsiteY1" fmla="*/ 0 h 376066"/>
              <a:gd name="connsiteX2" fmla="*/ 1675865 w 1721920"/>
              <a:gd name="connsiteY2" fmla="*/ 0 h 376066"/>
              <a:gd name="connsiteX3" fmla="*/ 1715317 w 1721920"/>
              <a:gd name="connsiteY3" fmla="*/ 30112 h 376066"/>
              <a:gd name="connsiteX4" fmla="*/ 1721920 w 1721920"/>
              <a:gd name="connsiteY4" fmla="*/ 313388 h 376066"/>
              <a:gd name="connsiteX5" fmla="*/ 1721920 w 1721920"/>
              <a:gd name="connsiteY5" fmla="*/ 330012 h 376066"/>
              <a:gd name="connsiteX6" fmla="*/ 1691808 w 1721920"/>
              <a:gd name="connsiteY6" fmla="*/ 369463 h 376066"/>
              <a:gd name="connsiteX7" fmla="*/ 62678 w 1721920"/>
              <a:gd name="connsiteY7" fmla="*/ 376066 h 376066"/>
              <a:gd name="connsiteX8" fmla="*/ 28062 w 1721920"/>
              <a:gd name="connsiteY8" fmla="*/ 376066 h 376066"/>
              <a:gd name="connsiteX9" fmla="*/ 0 w 1721920"/>
              <a:gd name="connsiteY9" fmla="*/ 62678 h 376066"/>
              <a:gd name="connsiteX10" fmla="*/ 0 w 1721920"/>
              <a:gd name="connsiteY10"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920" h="376066">
                <a:moveTo>
                  <a:pt x="62678" y="0"/>
                </a:moveTo>
                <a:lnTo>
                  <a:pt x="1659242" y="0"/>
                </a:lnTo>
                <a:cubicBezTo>
                  <a:pt x="1675865" y="0"/>
                  <a:pt x="1691808" y="6603"/>
                  <a:pt x="1703562" y="18358"/>
                </a:cubicBezTo>
                <a:cubicBezTo>
                  <a:pt x="1715317" y="30112"/>
                  <a:pt x="1721920" y="46055"/>
                  <a:pt x="1721920" y="62678"/>
                </a:cubicBezTo>
                <a:lnTo>
                  <a:pt x="1721920" y="313388"/>
                </a:lnTo>
                <a:cubicBezTo>
                  <a:pt x="1721920" y="330012"/>
                  <a:pt x="1715317" y="345954"/>
                  <a:pt x="1703562" y="357708"/>
                </a:cubicBezTo>
                <a:cubicBezTo>
                  <a:pt x="1691808" y="369463"/>
                  <a:pt x="1675865" y="376066"/>
                  <a:pt x="1659242"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ct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变式训练 2</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7" name="形状6" title=""/>
          <p:cNvSpPr txBox="1"/>
          <p:nvPr/>
        </p:nvSpPr>
        <p:spPr>
          <a:xfrm>
            <a:off x="265900" y="363103"/>
            <a:ext cx="1721920" cy="376066"/>
          </a:xfrm>
          <a:custGeom>
            <a:gdLst>
              <a:gd name="connsiteX0" fmla="*/ 62678 w 1721920"/>
              <a:gd name="connsiteY0" fmla="*/ 0 h 376066"/>
              <a:gd name="connsiteX1" fmla="*/ 1659242 w 1721920"/>
              <a:gd name="connsiteY1" fmla="*/ 0 h 376066"/>
              <a:gd name="connsiteX2" fmla="*/ 1675865 w 1721920"/>
              <a:gd name="connsiteY2" fmla="*/ 0 h 376066"/>
              <a:gd name="connsiteX3" fmla="*/ 1715317 w 1721920"/>
              <a:gd name="connsiteY3" fmla="*/ 30112 h 376066"/>
              <a:gd name="connsiteX4" fmla="*/ 1721920 w 1721920"/>
              <a:gd name="connsiteY4" fmla="*/ 313388 h 376066"/>
              <a:gd name="connsiteX5" fmla="*/ 1721920 w 1721920"/>
              <a:gd name="connsiteY5" fmla="*/ 330012 h 376066"/>
              <a:gd name="connsiteX6" fmla="*/ 1691808 w 1721920"/>
              <a:gd name="connsiteY6" fmla="*/ 369463 h 376066"/>
              <a:gd name="connsiteX7" fmla="*/ 62678 w 1721920"/>
              <a:gd name="connsiteY7" fmla="*/ 376066 h 376066"/>
              <a:gd name="connsiteX8" fmla="*/ 28062 w 1721920"/>
              <a:gd name="connsiteY8" fmla="*/ 376066 h 376066"/>
              <a:gd name="connsiteX9" fmla="*/ 0 w 1721920"/>
              <a:gd name="connsiteY9" fmla="*/ 62678 h 376066"/>
              <a:gd name="connsiteX10" fmla="*/ 0 w 1721920"/>
              <a:gd name="connsiteY10" fmla="*/ 28062 h 376066"/>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920" h="376066">
                <a:moveTo>
                  <a:pt x="62678" y="0"/>
                </a:moveTo>
                <a:lnTo>
                  <a:pt x="1659242" y="0"/>
                </a:lnTo>
                <a:cubicBezTo>
                  <a:pt x="1675865" y="0"/>
                  <a:pt x="1691808" y="6603"/>
                  <a:pt x="1703562" y="18358"/>
                </a:cubicBezTo>
                <a:cubicBezTo>
                  <a:pt x="1715317" y="30112"/>
                  <a:pt x="1721920" y="46055"/>
                  <a:pt x="1721920" y="62678"/>
                </a:cubicBezTo>
                <a:lnTo>
                  <a:pt x="1721920" y="313388"/>
                </a:lnTo>
                <a:cubicBezTo>
                  <a:pt x="1721920" y="330012"/>
                  <a:pt x="1715317" y="345954"/>
                  <a:pt x="1703562" y="357708"/>
                </a:cubicBezTo>
                <a:cubicBezTo>
                  <a:pt x="1691808" y="369463"/>
                  <a:pt x="1675865" y="376066"/>
                  <a:pt x="1659242" y="376066"/>
                </a:cubicBezTo>
                <a:lnTo>
                  <a:pt x="62678" y="376066"/>
                </a:lnTo>
                <a:cubicBezTo>
                  <a:pt x="28062" y="376066"/>
                  <a:pt x="0" y="348004"/>
                  <a:pt x="0" y="313388"/>
                </a:cubicBezTo>
                <a:lnTo>
                  <a:pt x="0" y="62678"/>
                </a:lnTo>
                <a:cubicBezTo>
                  <a:pt x="0" y="28062"/>
                  <a:pt x="28062" y="0"/>
                  <a:pt x="62678" y="0"/>
                </a:cubicBezTo>
                <a:close/>
              </a:path>
            </a:pathLst>
          </a:custGeom>
          <a:solidFill>
            <a:srgbClr val="FFFFFF">
              <a:alpha val="0"/>
            </a:srgbClr>
          </a:solidFill>
          <a:ln w="9525">
            <a:solidFill>
              <a:srgbClr val="FFFFFF">
                <a:alpha val="0"/>
              </a:srgbClr>
            </a:solidFill>
          </a:ln>
        </p:spPr>
        <p:txBody>
          <a:bodyPr anchor="ctr"/>
          <a:lstStyle/>
          <a:p>
            <a:pPr marL="0" algn="ctr"/>
            <a:r>
              <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rPr>
              <a:t>变式训练 1</a:t>
            </a:r>
            <a:endParaRPr lang="zh-CN" altLang="en-US" sz="2400" b="0" i="0">
              <a:ln w="5953">
                <a:solidFill>
                  <a:srgbClr val="2E75B6">
                    <a:alpha val="100000"/>
                  </a:srgbClr>
                </a:solidFill>
              </a:ln>
              <a:solidFill>
                <a:srgbClr val="000000">
                  <a:alpha val="100000"/>
                </a:srgbClr>
              </a:solidFill>
              <a:effectLst>
                <a:glow rad="47625">
                  <a:srgbClr val="81C4FF">
                    <a:alpha val="100000"/>
                  </a:srgbClr>
                </a:glow>
              </a:effectLst>
              <a:latin typeface="黑体" panose="02010609060101010101" charset="-122"/>
              <a:ea typeface="黑体" panose="02010609060101010101" charset="-122"/>
            </a:endParaRPr>
          </a:p>
        </p:txBody>
      </p:sp>
      <p:sp>
        <p:nvSpPr>
          <p:cNvPr id="8" name="文本1" title=""/>
          <p:cNvSpPr txBox="1"/>
          <p:nvPr/>
        </p:nvSpPr>
        <p:spPr>
          <a:xfrm>
            <a:off x="265814" y="137408"/>
            <a:ext cx="5780484" cy="1617380"/>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如图所示是海波和石蜡熔化时温度随时间的变化图像，下列说法正确的是(   )</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9" name="文本2" title=""/>
          <p:cNvSpPr txBox="1"/>
          <p:nvPr/>
        </p:nvSpPr>
        <p:spPr>
          <a:xfrm>
            <a:off x="397793" y="1753791"/>
            <a:ext cx="5629875" cy="2466499"/>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A.乙种物质是海波</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B.甲种物质在第</a:t>
            </a:r>
            <a:r>
              <a:rPr lang="zh-CN" altLang="en-US" sz="2400" b="0" i="0">
                <a:solidFill>
                  <a:srgbClr val="000000">
                    <a:alpha val="100000"/>
                  </a:srgbClr>
                </a:solidFill>
                <a:latin typeface="Times New Roman" panose="02020603050405020304"/>
                <a:ea typeface="Times New Roman" panose="02020603050405020304"/>
              </a:rPr>
              <a:t>6min</a:t>
            </a:r>
            <a:r>
              <a:rPr lang="zh-CN" altLang="en-US" sz="2400" b="0" i="0">
                <a:solidFill>
                  <a:srgbClr val="000000">
                    <a:alpha val="100000"/>
                  </a:srgbClr>
                </a:solidFill>
                <a:latin typeface="宋体" panose="02010600030101010101" pitchFamily="2" charset="-122"/>
                <a:ea typeface="宋体" panose="02010600030101010101" pitchFamily="2" charset="-122"/>
              </a:rPr>
              <a:t>时处于液态</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C.甲种物质的熔点为</a:t>
            </a:r>
            <a:r>
              <a:rPr lang="zh-CN" altLang="en-US" sz="2400" b="0" i="0">
                <a:solidFill>
                  <a:srgbClr val="000000">
                    <a:alpha val="100000"/>
                  </a:srgbClr>
                </a:solidFill>
                <a:latin typeface="Times New Roman" panose="02020603050405020304"/>
                <a:ea typeface="Times New Roman" panose="02020603050405020304"/>
              </a:rPr>
              <a:t>48℃</a:t>
            </a:r>
            <a:endParaRPr lang="zh-CN" altLang="en-US" sz="2400" b="0" i="0">
              <a:solidFill>
                <a:srgbClr val="000000">
                  <a:alpha val="100000"/>
                </a:srgbClr>
              </a:solidFill>
              <a:latin typeface="Times New Roman" panose="02020603050405020304"/>
              <a:ea typeface="Times New Roman" panose="02020603050405020304"/>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D.甲、乙两种物质在熔化过程中均不需要吸热</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pic>
        <p:nvPicPr>
          <p:cNvPr id="10" name="图片1" title=""/>
          <p:cNvPicPr>
            <a:picLocks noChangeAspect="1"/>
          </p:cNvPicPr>
          <p:nvPr/>
        </p:nvPicPr>
        <p:blipFill>
          <a:blip r:embed="rId2"/>
          <a:srcRect l="17832" t="79363" r="60122" b="7900"/>
          <a:stretch>
            <a:fillRect/>
          </a:stretch>
        </p:blipFill>
        <p:spPr>
          <a:xfrm>
            <a:off x="1947462" y="3711873"/>
            <a:ext cx="3107074" cy="2486968"/>
          </a:xfrm>
          <a:prstGeom prst="rect">
            <a:avLst/>
          </a:prstGeom>
        </p:spPr>
      </p:pic>
      <p:sp>
        <p:nvSpPr>
          <p:cNvPr id="11" name="文本3" title=""/>
          <p:cNvSpPr txBox="1"/>
          <p:nvPr/>
        </p:nvSpPr>
        <p:spPr>
          <a:xfrm>
            <a:off x="6157751" y="137170"/>
            <a:ext cx="5780484" cy="2069341"/>
          </a:xfrm>
          <a:prstGeom prst="rect">
            <a:avLst/>
          </a:prstGeom>
          <a:noFill/>
        </p:spPr>
        <p:txBody>
          <a:bodyPr anchor="t"/>
          <a:lstStyle/>
          <a:p>
            <a:pPr marL="0" algn="l">
              <a:lnSpc>
                <a:spcPts val="4100"/>
              </a:lnSpc>
            </a:pPr>
            <a:r>
              <a:rPr lang="zh-CN" altLang="en-US" sz="2400" b="0" i="0">
                <a:solidFill>
                  <a:srgbClr val="FFEE00">
                    <a:alpha val="100000"/>
                  </a:srgbClr>
                </a:solidFill>
                <a:latin typeface="微软雅黑" panose="020b0503020204020204" charset="-122"/>
                <a:ea typeface="微软雅黑" panose="020b0503020204020204" charset="-122"/>
              </a:rPr>
              <a:t>                    </a:t>
            </a:r>
            <a:r>
              <a:rPr lang="zh-CN" altLang="en-US" sz="2400" b="0" i="0">
                <a:solidFill>
                  <a:srgbClr val="000000">
                    <a:alpha val="100000"/>
                  </a:srgbClr>
                </a:solidFill>
                <a:latin typeface="宋体" panose="02010600030101010101" pitchFamily="2" charset="-122"/>
                <a:ea typeface="宋体" panose="02010600030101010101" pitchFamily="2" charset="-122"/>
              </a:rPr>
              <a:t>在标准大气压下，把盛有碎冰的试管插入盛有碎冰的烧杯中，用酒精灯给烧杯加热，当烧杯中的冰熔化一半时，试管中的冰(   )</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
        <p:nvSpPr>
          <p:cNvPr id="12" name="文本4" title=""/>
          <p:cNvSpPr txBox="1"/>
          <p:nvPr/>
        </p:nvSpPr>
        <p:spPr>
          <a:xfrm>
            <a:off x="6175915" y="2206057"/>
            <a:ext cx="5743575" cy="1094422"/>
          </a:xfrm>
          <a:prstGeom prst="rect">
            <a:avLst/>
          </a:prstGeom>
          <a:noFill/>
        </p:spPr>
        <p:txBody>
          <a:bodyPr anchor="t"/>
          <a:lstStyle/>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A.熔化一半      B.熔化不到一半</a:t>
            </a:r>
            <a:endParaRPr lang="zh-CN" altLang="en-US" sz="2400" b="0" i="0">
              <a:solidFill>
                <a:srgbClr val="000000">
                  <a:alpha val="100000"/>
                </a:srgbClr>
              </a:solidFill>
              <a:latin typeface="宋体" panose="02010600030101010101" pitchFamily="2" charset="-122"/>
              <a:ea typeface="宋体" panose="02010600030101010101" pitchFamily="2" charset="-122"/>
            </a:endParaRPr>
          </a:p>
          <a:p>
            <a:pPr marL="0" algn="l">
              <a:lnSpc>
                <a:spcPts val="3500"/>
              </a:lnSpc>
            </a:pPr>
            <a:r>
              <a:rPr lang="zh-CN" altLang="en-US" sz="2400" b="0" i="0">
                <a:solidFill>
                  <a:srgbClr val="000000">
                    <a:alpha val="100000"/>
                  </a:srgbClr>
                </a:solidFill>
                <a:latin typeface="宋体" panose="02010600030101010101" pitchFamily="2" charset="-122"/>
                <a:ea typeface="宋体" panose="02010600030101010101" pitchFamily="2" charset="-122"/>
              </a:rPr>
              <a:t>C.熔化多于一半  D.没有熔化</a:t>
            </a:r>
            <a:endParaRPr lang="zh-CN" altLang="en-US" sz="2400" b="0" i="0">
              <a:solidFill>
                <a:srgbClr val="000000">
                  <a:alpha val="100000"/>
                </a:srgbClr>
              </a:solidFill>
              <a:latin typeface="宋体" panose="02010600030101010101" pitchFamily="2" charset="-122"/>
              <a:ea typeface="宋体" panose="02010600030101010101" pitchFamily="2" charset="-122"/>
            </a:endParaRPr>
          </a:p>
        </p:txBody>
      </p:sp>
    </p:spTree>
  </p:cSld>
  <p:clrMapOvr>
    <a:masterClrMapping/>
  </p:clrMapOvr>
  <p:transition/>
  <p:timing/>
</p:sld>
</file>

<file path=ppt/tags/tag1.xml><?xml version="1.0" encoding="utf-8"?>
<p:tagLst xmlns:p="http://schemas.openxmlformats.org/presentationml/2006/main">
  <p:tag name="AS_OS" val="Unix 3.10 unknown"/>
  <p:tag name="AS_RELEASE_DATE" val="2023.03.31"/>
  <p:tag name="AS_TITLE" val="Aspose.Slides for Java"/>
  <p:tag name="AS_VERSION" val="23.3"/>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resentationFormat>宽屏</PresentationFormat>
  <Paragraphs>167</Paragraphs>
  <Slides>14</Slides>
  <Notes>0</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等线 Light</vt:lpstr>
      <vt:lpstr>等线</vt:lpstr>
      <vt:lpstr>楷体</vt:lpstr>
      <vt:lpstr>宋体</vt:lpstr>
      <vt:lpstr>黑体</vt:lpstr>
      <vt:lpstr>Times New Roman</vt:lpstr>
      <vt:lpstr>微软雅黑</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2025-06-29T05:27:00Z</dcterms:created>
  <dcterms:modified xsi:type="dcterms:W3CDTF">2025-06-30T08:03:24Z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pplicationName">
    <vt:lpwstr>EasiNote5</vt:lpwstr>
  </property>
  <property fmtid="{D5CDD505-2E9C-101B-9397-08002B2CF9AE}" pid="3" name="ApplicationVersion">
    <vt:lpwstr>5.2.4.8933</vt:lpwstr>
  </property>
  <property fmtid="{D5CDD505-2E9C-101B-9397-08002B2CF9AE}" pid="4" name="EasiNoteAuthor">
    <vt:lpwstr>bd3f1691b77640718202ded2e3c70d82</vt:lpwstr>
  </property>
  <property fmtid="{D5CDD505-2E9C-101B-9397-08002B2CF9AE}" pid="5" name="EasiNoteCoursewareInfo">
    <vt:lpwstr>71d092df-f9d0-4a48-991c-2223214e56d3:318</vt:lpwstr>
  </property>
  <property fmtid="{D5CDD505-2E9C-101B-9397-08002B2CF9AE}" pid="6" name="EasiNoteDocumentName">
    <vt:lpwstr>3.2  熔化和凝固</vt:lpwstr>
  </property>
  <property fmtid="{D5CDD505-2E9C-101B-9397-08002B2CF9AE}" pid="7" name="EasiNoteUpstreamCoursewareInfo_0">
    <vt:lpwstr>71d092df-f9d0-4a48-991c-2223214e56d3</vt:lpwstr>
  </property>
  <property fmtid="{D5CDD505-2E9C-101B-9397-08002B2CF9AE}" pid="8" name="ICV">
    <vt:lpwstr>2DF79D25C7B74FF4A6F56E1CA2690F72_12</vt:lpwstr>
  </property>
  <property fmtid="{D5CDD505-2E9C-101B-9397-08002B2CF9AE}" pid="9" name="KSOProductBuildVer">
    <vt:lpwstr>2052-12.1.0.21541</vt:lpwstr>
  </property>
</Properties>
</file>