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  <p:sldMasterId id="2147483670" r:id="rId3"/>
  </p:sldMasterIdLst>
  <p:notesMasterIdLst>
    <p:notesMasterId r:id="rId32"/>
  </p:notesMasterIdLst>
  <p:handoutMasterIdLst>
    <p:handoutMasterId r:id="rId33"/>
  </p:handoutMasterIdLst>
  <p:sldIdLst>
    <p:sldId id="256" r:id="rId4"/>
    <p:sldId id="258" r:id="rId5"/>
    <p:sldId id="271" r:id="rId6"/>
    <p:sldId id="289" r:id="rId7"/>
    <p:sldId id="360" r:id="rId8"/>
    <p:sldId id="290" r:id="rId9"/>
    <p:sldId id="292" r:id="rId10"/>
    <p:sldId id="261" r:id="rId11"/>
    <p:sldId id="262" r:id="rId12"/>
    <p:sldId id="294" r:id="rId13"/>
    <p:sldId id="260" r:id="rId14"/>
    <p:sldId id="295" r:id="rId15"/>
    <p:sldId id="321" r:id="rId16"/>
    <p:sldId id="296" r:id="rId17"/>
    <p:sldId id="297" r:id="rId18"/>
    <p:sldId id="298" r:id="rId19"/>
    <p:sldId id="299" r:id="rId20"/>
    <p:sldId id="361" r:id="rId21"/>
    <p:sldId id="383" r:id="rId22"/>
    <p:sldId id="384" r:id="rId23"/>
    <p:sldId id="265" r:id="rId24"/>
    <p:sldId id="268" r:id="rId25"/>
    <p:sldId id="301" r:id="rId26"/>
    <p:sldId id="357" r:id="rId27"/>
    <p:sldId id="288" r:id="rId28"/>
    <p:sldId id="342" r:id="rId29"/>
    <p:sldId id="358" r:id="rId30"/>
    <p:sldId id="359" r:id="rId31"/>
  </p:sldIdLst>
  <p:sldSz cx="9144000" cy="5143500" type="screen16x9"/>
  <p:notesSz cx="9947275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7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34" autoAdjust="0"/>
    <p:restoredTop sz="91543" autoAdjust="0"/>
  </p:normalViewPr>
  <p:slideViewPr>
    <p:cSldViewPr snapToGrid="0">
      <p:cViewPr>
        <p:scale>
          <a:sx n="110" d="100"/>
          <a:sy n="110" d="100"/>
        </p:scale>
        <p:origin x="-324" y="-234"/>
      </p:cViewPr>
      <p:guideLst>
        <p:guide orient="horz" pos="1592"/>
        <p:guide pos="29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0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87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解析：丙站在干燥的木桌上一只手接触到火线，此时，丁站在地面上用手去拉丙，这样电流可以从火线经丙、丁导向大地，会造成丙、丁两人同时触电。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解析：丙站在干燥的木桌上一只手接触到火线，此时，丁站在地面上用手去拉丙，这样电流可以从火线经丙、丁导向大地，会造成丙、丁两人同时触电。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解析：丙站在干燥的木桌上一只手接触到火线，此时，丁站在地面上用手去拉丙，这样电流可以从火线经丙、丁导向大地，会造成丙、丁两人同时触电。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161449" y="39633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19.3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安全用电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6161449" y="39633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19.3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安全用电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&#20960;&#31181;&#23481;&#26131;&#24341;&#36215;&#35302;&#30005;&#30340;&#24773;&#20917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tiff"/><Relationship Id="rId4" Type="http://schemas.openxmlformats.org/officeDocument/2006/relationships/image" Target="../media/image28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hyperlink" Target="&#21333;&#32447;&#35302;&#30005;.swf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&#21452;&#32447;&#35302;&#30005;.sw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2" Type="http://schemas.openxmlformats.org/officeDocument/2006/relationships/hyperlink" Target="&#39640;&#21387;&#30005;&#24359;&#35302;&#30005;.swf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hyperlink" Target="&#39640;&#21387;&#36328;&#27493;&#30005;&#21387;&#35302;&#30005;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020"/>
            <a:ext cx="9144000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050131" y="1363001"/>
            <a:ext cx="6858000" cy="20021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第十九章  生活用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安全用电 </a:t>
            </a: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1" y="-2726"/>
            <a:ext cx="3454812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64252" y="16299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34818"/>
          <p:cNvSpPr/>
          <p:nvPr/>
        </p:nvSpPr>
        <p:spPr>
          <a:xfrm>
            <a:off x="131921" y="632739"/>
            <a:ext cx="806317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除了图示的几种情况外，还有哪些情况可能引起触电？</a:t>
            </a:r>
          </a:p>
        </p:txBody>
      </p:sp>
      <p:pic>
        <p:nvPicPr>
          <p:cNvPr id="34821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94" y="1582075"/>
            <a:ext cx="5130403" cy="254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5" descr="32"/>
          <p:cNvPicPr>
            <a:picLocks noChangeAspect="1"/>
          </p:cNvPicPr>
          <p:nvPr/>
        </p:nvPicPr>
        <p:blipFill>
          <a:blip r:embed="rId3" cstate="print"/>
          <a:srcRect l="6133" t="2834" r="4207" b="15123"/>
          <a:stretch>
            <a:fillRect/>
          </a:stretch>
        </p:blipFill>
        <p:spPr>
          <a:xfrm>
            <a:off x="287196" y="1224866"/>
            <a:ext cx="8602504" cy="3662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5522" y="829461"/>
            <a:ext cx="4550410" cy="38442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43001" y="1037953"/>
            <a:ext cx="939790" cy="3427307"/>
            <a:chOff x="362185" y="1150512"/>
            <a:chExt cx="939790" cy="1925513"/>
          </a:xfrm>
        </p:grpSpPr>
        <p:sp>
          <p:nvSpPr>
            <p:cNvPr id="11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27953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TextBox 20"/>
            <p:cNvSpPr txBox="1"/>
            <p:nvPr/>
          </p:nvSpPr>
          <p:spPr>
            <a:xfrm>
              <a:off x="362185" y="1430043"/>
              <a:ext cx="677108" cy="16041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片演示引发触电的情况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5879" y="1137464"/>
            <a:ext cx="3139440" cy="27112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4528" y="1137464"/>
            <a:ext cx="3355658" cy="27417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2"/>
          <p:cNvSpPr txBox="1"/>
          <p:nvPr/>
        </p:nvSpPr>
        <p:spPr>
          <a:xfrm>
            <a:off x="1513699" y="4301117"/>
            <a:ext cx="5889663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千万不要徒手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拉触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电的同伴！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057759" y="487275"/>
            <a:ext cx="2549701" cy="495548"/>
            <a:chOff x="2506980" y="579256"/>
            <a:chExt cx="3958508" cy="495548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触电的急救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7176" y="596985"/>
            <a:ext cx="8876824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只小鸟落在裸露的电线上，对两只小鸟是否会触电的分析正确的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        　）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A．开关闭合时，左边的小鸟与导线并联，被导线短路，所以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的小鸟不会触电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B．开关闭合时，右边的小鸟与灯泡并联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，它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两爪之间的电压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  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电源两端的电压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C．开关闭合时，左边的小鸟与导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线并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于导线两端无电压，所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爪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间无电压，没有电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流通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过它的身体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D．开关断开时，右边的小鸟两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爪之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间无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，没有电流通过它的身体，右边的小鸟不会触电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66311" y="955040"/>
            <a:ext cx="1287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567" y="2553304"/>
            <a:ext cx="2134543" cy="166501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10" y="1172845"/>
            <a:ext cx="8542486" cy="357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Text Box 3"/>
          <p:cNvSpPr txBox="1"/>
          <p:nvPr/>
        </p:nvSpPr>
        <p:spPr>
          <a:xfrm>
            <a:off x="616278" y="1464442"/>
            <a:ext cx="7708214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marL="342900" indent="-34290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接触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低压带电体，不</a:t>
            </a:r>
            <a:r>
              <a:rPr lang="zh-CN" altLang="en-US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靠近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高压带电体；</a:t>
            </a:r>
            <a:endParaRPr lang="en-US" altLang="zh-CN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更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换灯泡、搬动电器前应</a:t>
            </a:r>
            <a:r>
              <a:rPr lang="zh-CN" altLang="en-US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断开电源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开关；</a:t>
            </a:r>
            <a:endParaRPr lang="en-US" altLang="zh-CN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弄湿用电器，不损坏绝缘层；</a:t>
            </a:r>
            <a:endParaRPr lang="en-US" altLang="zh-CN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保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险装置、插座、导线、家用电器等达到使用寿命应及时更换。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682240" y="588531"/>
            <a:ext cx="4118610" cy="463550"/>
            <a:chOff x="4360" y="888"/>
            <a:chExt cx="6486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3820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安全用电原则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/>
          <p:nvPr/>
        </p:nvSpPr>
        <p:spPr>
          <a:xfrm>
            <a:off x="729042" y="1122743"/>
            <a:ext cx="59564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雷电是大气中一种剧烈的放电现</a:t>
            </a:r>
            <a:r>
              <a:rPr lang="zh-CN" altLang="en-US" sz="2400" b="1" dirty="0" smtClean="0">
                <a:latin typeface="Arial" panose="020B0604020202020204" pitchFamily="34" charset="0"/>
              </a:rPr>
              <a:t>象。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6381" y="1638963"/>
            <a:ext cx="6770257" cy="301811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68600" y="52075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</a:t>
                </a:r>
                <a:r>
                  <a:rPr 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注意防雷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9" name="图片 27658" descr="图片1"/>
          <p:cNvPicPr>
            <a:picLocks noChangeAspect="1"/>
          </p:cNvPicPr>
          <p:nvPr/>
        </p:nvPicPr>
        <p:blipFill>
          <a:blip r:embed="rId2" cstate="print"/>
          <a:srcRect l="5560" t="630"/>
          <a:stretch>
            <a:fillRect/>
          </a:stretch>
        </p:blipFill>
        <p:spPr>
          <a:xfrm>
            <a:off x="672859" y="968943"/>
            <a:ext cx="2495191" cy="3748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4"/>
          <p:cNvSpPr txBox="1"/>
          <p:nvPr/>
        </p:nvSpPr>
        <p:spPr>
          <a:xfrm>
            <a:off x="3387372" y="1520878"/>
            <a:ext cx="345281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现代建筑上的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避雷针</a:t>
            </a:r>
          </a:p>
        </p:txBody>
      </p:sp>
      <p:sp>
        <p:nvSpPr>
          <p:cNvPr id="27653" name="Text Box 5"/>
          <p:cNvSpPr txBox="1"/>
          <p:nvPr/>
        </p:nvSpPr>
        <p:spPr>
          <a:xfrm>
            <a:off x="4794409" y="1089634"/>
            <a:ext cx="4115276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高压输电铁塔上的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防雷导线</a:t>
            </a:r>
          </a:p>
        </p:txBody>
      </p:sp>
      <p:pic>
        <p:nvPicPr>
          <p:cNvPr id="27658" name="图片 27657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3448" y="1497304"/>
            <a:ext cx="4285298" cy="34299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3057759" y="487275"/>
            <a:ext cx="2549701" cy="495548"/>
            <a:chOff x="2506980" y="579256"/>
            <a:chExt cx="3958508" cy="495548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防雷措施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37310" y="635384"/>
            <a:ext cx="3223517" cy="461326"/>
            <a:chOff x="634" y="1040"/>
            <a:chExt cx="4779" cy="449"/>
          </a:xfrm>
        </p:grpSpPr>
        <p:sp>
          <p:nvSpPr>
            <p:cNvPr id="12" name="圆角矩形 11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3316"/>
            <p:cNvSpPr txBox="1"/>
            <p:nvPr/>
          </p:nvSpPr>
          <p:spPr>
            <a:xfrm>
              <a:off x="741" y="1040"/>
              <a:ext cx="4672" cy="44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</a:rPr>
                <a:t>雷电时应该注意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756131" y="1612350"/>
            <a:ext cx="7947921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1．不要靠近金属栏杆，各种电器应暂停使用。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2．迅速走进屋内，或汽车内。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3．不要手持金属杆，金属饰物包括手表也要抛离。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4．在高山上，应该找没有积水的凹坑处双脚并拢蹲下。</a:t>
            </a:r>
            <a:endParaRPr lang="zh-CN" altLang="en-US" sz="24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816621" y="1027804"/>
            <a:ext cx="678273" cy="49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667760" y="1089561"/>
            <a:ext cx="678273" cy="49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47655" y="1089561"/>
            <a:ext cx="678273" cy="49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7168" y="866511"/>
            <a:ext cx="85458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2018•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绵阳）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如图所示，甲站在干燥的木桌上一只手接触到火线；乙站在地上一只手接触到零线；丙站在干燥的木桌上一只手接触到火线。此时，丁站在地面上用手去拉丙。则（　　）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93249" y="2486836"/>
            <a:ext cx="293417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．甲、乙都会触电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．甲、丙都会触电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．乙、丁都会触电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．丙、丁都会触电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5059" y="2091594"/>
            <a:ext cx="48442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1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2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178" y="2868642"/>
            <a:ext cx="4504944" cy="17526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2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2254" y="1077595"/>
            <a:ext cx="888174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•怀化）“珍爱生命，注意安全”是每个公民必备的生活常识。关于安全用电，下列说法正确的是（　　）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．发生电火灾时应立即用水将火扑灭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．不接触低压带电体，不靠近高压带电体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．在野外遇到雷雨天气应就近到大树底下躲雨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．使用试电笔时，手可以接触笔尖金属体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87007" y="2299970"/>
            <a:ext cx="615315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/>
          </a:p>
        </p:txBody>
      </p:sp>
      <p:sp>
        <p:nvSpPr>
          <p:cNvPr id="4" name="圆角矩形标注 3"/>
          <p:cNvSpPr/>
          <p:nvPr/>
        </p:nvSpPr>
        <p:spPr>
          <a:xfrm>
            <a:off x="6838950" y="1756410"/>
            <a:ext cx="1731010" cy="470535"/>
          </a:xfrm>
          <a:prstGeom prst="wedgeRoundRectCallout">
            <a:avLst>
              <a:gd name="adj1" fmla="val -197374"/>
              <a:gd name="adj2" fmla="val 75796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水是导体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21885" y="3388168"/>
            <a:ext cx="1191260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/>
          </a:p>
        </p:txBody>
      </p:sp>
      <p:sp>
        <p:nvSpPr>
          <p:cNvPr id="7" name="圆角矩形标注 6"/>
          <p:cNvSpPr/>
          <p:nvPr/>
        </p:nvSpPr>
        <p:spPr>
          <a:xfrm>
            <a:off x="6404610" y="2299970"/>
            <a:ext cx="2778760" cy="1316355"/>
          </a:xfrm>
          <a:prstGeom prst="wedgeRoundRectCallout">
            <a:avLst>
              <a:gd name="adj1" fmla="val -69675"/>
              <a:gd name="adj2" fmla="val 37120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雷电极易通过突起的大树传向人体，而造成雷电灾害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59627" y="1730435"/>
            <a:ext cx="462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7325" y="3998595"/>
            <a:ext cx="2115820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/>
          </a:p>
        </p:txBody>
      </p:sp>
      <p:sp>
        <p:nvSpPr>
          <p:cNvPr id="10" name="圆角矩形标注 9"/>
          <p:cNvSpPr/>
          <p:nvPr/>
        </p:nvSpPr>
        <p:spPr>
          <a:xfrm>
            <a:off x="6838950" y="4189095"/>
            <a:ext cx="1168400" cy="594360"/>
          </a:xfrm>
          <a:prstGeom prst="wedgeRoundRectCallout">
            <a:avLst>
              <a:gd name="adj1" fmla="val -118750"/>
              <a:gd name="adj2" fmla="val -47570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会触电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animBg="1"/>
      <p:bldP spid="8" grpId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9069" y="506524"/>
            <a:ext cx="8974931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们生活在电的时代，电给我们的生活带来了极大的便利，但用电不当也会给人们带来灾难。据统计，我国每年触电死亡人数近万，所以“安全用电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”非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常有必要，本节课我们就来学习有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关安全用电的知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识。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4705" y="2307645"/>
            <a:ext cx="2286000" cy="2286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1229" y="2305306"/>
            <a:ext cx="3305176" cy="26376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2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9080" y="1052830"/>
            <a:ext cx="862647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•铜仁）家庭电路的电压值远远超过了安全值，为了防范触电事故，以下做法错误的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．不靠近高压带电体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．不弄湿用电器，不损坏绝缘层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更换灯泡、挪动电器前，应先断开电源开关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．有人发生触电事故时，可以直接用手去拉触电者进行施救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62271" y="3953929"/>
            <a:ext cx="2733675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697980" y="2994660"/>
            <a:ext cx="2187575" cy="526415"/>
          </a:xfrm>
          <a:prstGeom prst="wedgeRoundRectCallout">
            <a:avLst>
              <a:gd name="adj1" fmla="val -66632"/>
              <a:gd name="adj2" fmla="val 130820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要先断开电源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74026" y="1678676"/>
            <a:ext cx="4794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083" y="934331"/>
            <a:ext cx="8650129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如图所示，鸟儿落在110kV的高压输电线上，虽然通电的高压线是裸露电线，但鸟儿仍然安然无恙，这是因为（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A．鸟儿有耐高压的天性，电流过不去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B．鸟脚是干燥的，所以鸟体不导电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C．鸟体电阻极大，所以无电流通过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D．鸟脚间电线电阻远小于鸟儿电阻，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过鸟儿电流极小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320" y="2440224"/>
            <a:ext cx="2813685" cy="2163873"/>
          </a:xfrm>
          <a:prstGeom prst="rect">
            <a:avLst/>
          </a:prstGeom>
        </p:spPr>
      </p:pic>
      <p:sp>
        <p:nvSpPr>
          <p:cNvPr id="141315" name="Rectangle 3"/>
          <p:cNvSpPr/>
          <p:nvPr/>
        </p:nvSpPr>
        <p:spPr>
          <a:xfrm>
            <a:off x="7530941" y="1618231"/>
            <a:ext cx="416719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7" name="缺角矩形 2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4" name="缺角矩形 33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5" name="缺角矩形 34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6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541972" y="1046039"/>
            <a:ext cx="835294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图所示的各种做法中，符合安全用电原则的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 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28" y="1905371"/>
            <a:ext cx="1590065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583" y="1897830"/>
            <a:ext cx="1636871" cy="14743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932" y="1897830"/>
            <a:ext cx="1303241" cy="1678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925" y="2119768"/>
            <a:ext cx="1614228" cy="14563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41972" y="3679823"/>
            <a:ext cx="787213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A．将手指塞进插座        </a:t>
            </a:r>
            <a:r>
              <a:rPr lang="en-US" alt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B．在高压线下放风筝</a:t>
            </a:r>
          </a:p>
          <a:p>
            <a:pPr indent="0" algn="l">
              <a:lnSpc>
                <a:spcPct val="15000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C．用湿手拔插头           </a:t>
            </a:r>
            <a:r>
              <a:rPr lang="en-US" alt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D．冰箱的金属壳接地</a:t>
            </a:r>
            <a:endParaRPr lang="zh-CN" altLang="en-US" sz="2400" b="1" dirty="0">
              <a:solidFill>
                <a:srgbClr val="33333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03607" y="1185963"/>
            <a:ext cx="5556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3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4" name="缺角矩形 2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5" name="缺角矩形 2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506614" y="1136107"/>
            <a:ext cx="8393113" cy="3634301"/>
          </a:xfrm>
          <a:prstGeom prst="rect">
            <a:avLst/>
          </a:prstGeom>
        </p:spPr>
        <p:txBody>
          <a:bodyPr vert="horz" wrap="square" lIns="68580" tIns="34290" rIns="68580" bIns="34290" numCol="1" rtlCol="0" anchor="t" anchorCtr="0" compatLnSpc="1">
            <a:noAutofit/>
          </a:bodyPr>
          <a:lstStyle/>
          <a:p>
            <a:pPr marL="342900" lvl="0" indent="-342900" eaLnBrk="1" fontAlgn="auto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为了用电安全，下列注意点中不正确的是 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　）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defRPr/>
            </a:pPr>
            <a:r>
              <a:rPr kumimoji="0" lang="zh-CN" sz="2400" b="1" i="0" u="none" strike="noStrike" kern="1200" cap="none" spc="0" normalizeH="0" baseline="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不准用剪刀或绝缘柄破损的钳子剪带电的导线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不准在电线上晾衣服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发现有人触电时，应立即用手将他拉离电源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发现输电线的断头落在地上，不要走近，更不准去拾</a:t>
            </a:r>
          </a:p>
        </p:txBody>
      </p:sp>
      <p:sp>
        <p:nvSpPr>
          <p:cNvPr id="141315" name="Rectangle 3"/>
          <p:cNvSpPr/>
          <p:nvPr/>
        </p:nvSpPr>
        <p:spPr>
          <a:xfrm>
            <a:off x="6835638" y="1254219"/>
            <a:ext cx="416719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</a:p>
        </p:txBody>
      </p:sp>
      <p:grpSp>
        <p:nvGrpSpPr>
          <p:cNvPr id="20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1" name="缺角矩形 20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缺角矩形 24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8766" y="953113"/>
            <a:ext cx="8232140" cy="3409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Monotype Sorts" pitchFamily="2" charset="2"/>
              <a:defRPr/>
            </a:pPr>
            <a:r>
              <a:rPr lang="zh-CN" altLang="en-US" sz="26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下列关于家庭电路及安全用电的说法正确的是 （   　）</a:t>
            </a: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Font typeface="Monotype Sorts" pitchFamily="2" charset="2"/>
              <a:defRPr/>
            </a:pP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A．只要人体接触火线都会发生触电事故 </a:t>
            </a: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Font typeface="Monotype Sorts" pitchFamily="2" charset="2"/>
              <a:defRPr/>
            </a:pP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B．低于36伏的电压对人体一定是安全的 </a:t>
            </a: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Font typeface="Monotype Sorts" pitchFamily="2" charset="2"/>
              <a:defRPr/>
            </a:pP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C．测电笔可用于检测物体带正电还是带负电 </a:t>
            </a: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Font typeface="Monotype Sorts" pitchFamily="2" charset="2"/>
              <a:defRPr/>
            </a:pP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D．使用三脚插头是为防止触电而采取的安全措施 </a:t>
            </a:r>
          </a:p>
        </p:txBody>
      </p:sp>
      <p:sp>
        <p:nvSpPr>
          <p:cNvPr id="5" name="Rectangle 3"/>
          <p:cNvSpPr/>
          <p:nvPr/>
        </p:nvSpPr>
        <p:spPr>
          <a:xfrm>
            <a:off x="7875202" y="1117898"/>
            <a:ext cx="379730" cy="461665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551" y="1061403"/>
            <a:ext cx="881062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读下面某同学日记，指出其中三个不符合安全用电要求的做法。</a:t>
            </a: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充实的一天</a:t>
            </a: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今天家里进行了大扫除。妈妈用湿抹布把正在发光的灯泡擦得干干净净，然后湿着手顺便关了开关。妈妈担心冰箱上落微尘，给冰箱加上了厚厚的防尘布。</a:t>
            </a: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爸爸负责清理家里的电器，他先断开开关，把家里坏掉的用电器都换掉。插电冰箱的插头时，插头无法插入两孔插座便掰断了中间的那根，顺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利地将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插头插入了多个大功率用电器都在使用的插排。妈妈觉得空调应该清理一下，爸爸就直接拿起清洗剂喷在了正在工作的空调上。</a:t>
            </a: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我看到电蚊香一直开着就把它直接拔掉了，电蚊香的电线有些地方的绝缘层破掉了，我用绝缘胶布把破损部分包了起来。</a:t>
            </a: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啊，真是美妙而充实的一天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0" name="组合 1"/>
          <p:cNvGrpSpPr>
            <a:grpSpLocks noChangeAspect="1"/>
          </p:cNvGrpSpPr>
          <p:nvPr/>
        </p:nvGrpSpPr>
        <p:grpSpPr bwMode="auto">
          <a:xfrm>
            <a:off x="3216593" y="515137"/>
            <a:ext cx="2411016" cy="450056"/>
            <a:chOff x="3564387" y="597378"/>
            <a:chExt cx="2247990" cy="419195"/>
          </a:xfrm>
        </p:grpSpPr>
        <p:sp>
          <p:nvSpPr>
            <p:cNvPr id="21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3182065" y="472274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4103257" y="1699403"/>
            <a:ext cx="4652553" cy="310551"/>
          </a:xfrm>
          <a:prstGeom prst="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86320" y="2886972"/>
            <a:ext cx="3669490" cy="356560"/>
          </a:xfrm>
          <a:prstGeom prst="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34752" y="3561992"/>
            <a:ext cx="4684958" cy="319891"/>
          </a:xfrm>
          <a:prstGeom prst="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0007" y="2032957"/>
            <a:ext cx="2864486" cy="310551"/>
          </a:xfrm>
          <a:prstGeom prst="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2153" y="3217652"/>
            <a:ext cx="5140861" cy="356560"/>
          </a:xfrm>
          <a:prstGeom prst="rect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8" grpId="0" animBg="1"/>
      <p:bldP spid="34" grpId="0" animBg="1"/>
      <p:bldP spid="13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7"/>
          <p:cNvSpPr txBox="1"/>
          <p:nvPr/>
        </p:nvSpPr>
        <p:spPr>
          <a:xfrm>
            <a:off x="1038865" y="4036305"/>
            <a:ext cx="2107576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</a:rPr>
              <a:t>．急救措施</a:t>
            </a:r>
          </a:p>
        </p:txBody>
      </p:sp>
      <p:sp>
        <p:nvSpPr>
          <p:cNvPr id="25603" name="Text Box 10"/>
          <p:cNvSpPr txBox="1"/>
          <p:nvPr/>
        </p:nvSpPr>
        <p:spPr>
          <a:xfrm>
            <a:off x="1038865" y="2944032"/>
            <a:ext cx="2554532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．安全用电原则</a:t>
            </a:r>
          </a:p>
        </p:txBody>
      </p:sp>
      <p:sp>
        <p:nvSpPr>
          <p:cNvPr id="25604" name="Text Box 11"/>
          <p:cNvSpPr txBox="1"/>
          <p:nvPr/>
        </p:nvSpPr>
        <p:spPr>
          <a:xfrm>
            <a:off x="1038865" y="1352901"/>
            <a:ext cx="195784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．触电类型</a:t>
            </a:r>
          </a:p>
        </p:txBody>
      </p:sp>
      <p:grpSp>
        <p:nvGrpSpPr>
          <p:cNvPr id="25606" name="组合 25605"/>
          <p:cNvGrpSpPr/>
          <p:nvPr/>
        </p:nvGrpSpPr>
        <p:grpSpPr>
          <a:xfrm>
            <a:off x="3156153" y="881806"/>
            <a:ext cx="1692649" cy="1382476"/>
            <a:chOff x="0" y="114"/>
            <a:chExt cx="1312" cy="833"/>
          </a:xfrm>
        </p:grpSpPr>
        <p:sp>
          <p:nvSpPr>
            <p:cNvPr id="25607" name="Text Box 3"/>
            <p:cNvSpPr txBox="1"/>
            <p:nvPr/>
          </p:nvSpPr>
          <p:spPr>
            <a:xfrm>
              <a:off x="211" y="114"/>
              <a:ext cx="1092" cy="27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</a:rPr>
                <a:t>低压触电</a:t>
              </a:r>
            </a:p>
          </p:txBody>
        </p:sp>
        <p:sp>
          <p:nvSpPr>
            <p:cNvPr id="25608" name="Text Box 4"/>
            <p:cNvSpPr txBox="1"/>
            <p:nvPr/>
          </p:nvSpPr>
          <p:spPr>
            <a:xfrm>
              <a:off x="210" y="670"/>
              <a:ext cx="1102" cy="27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</a:rPr>
                <a:t>高压触电</a:t>
              </a:r>
            </a:p>
          </p:txBody>
        </p:sp>
        <p:sp>
          <p:nvSpPr>
            <p:cNvPr id="25609" name="左大括号 25608"/>
            <p:cNvSpPr/>
            <p:nvPr/>
          </p:nvSpPr>
          <p:spPr>
            <a:xfrm>
              <a:off x="0" y="198"/>
              <a:ext cx="170" cy="624"/>
            </a:xfrm>
            <a:prstGeom prst="leftBrace">
              <a:avLst>
                <a:gd name="adj1" fmla="val 30588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5610" name="组合 25609"/>
          <p:cNvGrpSpPr/>
          <p:nvPr/>
        </p:nvGrpSpPr>
        <p:grpSpPr>
          <a:xfrm>
            <a:off x="5071043" y="595184"/>
            <a:ext cx="2812916" cy="978901"/>
            <a:chOff x="-170" y="261"/>
            <a:chExt cx="2335" cy="590"/>
          </a:xfrm>
          <a:noFill/>
        </p:grpSpPr>
        <p:sp>
          <p:nvSpPr>
            <p:cNvPr id="25611" name="Text Box 5"/>
            <p:cNvSpPr txBox="1"/>
            <p:nvPr/>
          </p:nvSpPr>
          <p:spPr>
            <a:xfrm>
              <a:off x="65" y="261"/>
              <a:ext cx="2100" cy="59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单线触电</a:t>
              </a: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双线触电</a:t>
              </a:r>
            </a:p>
          </p:txBody>
        </p:sp>
        <p:sp>
          <p:nvSpPr>
            <p:cNvPr id="25612" name="左大括号 25611"/>
            <p:cNvSpPr/>
            <p:nvPr/>
          </p:nvSpPr>
          <p:spPr>
            <a:xfrm>
              <a:off x="-170" y="401"/>
              <a:ext cx="170" cy="340"/>
            </a:xfrm>
            <a:prstGeom prst="leftBrace">
              <a:avLst>
                <a:gd name="adj1" fmla="val 16666"/>
                <a:gd name="adj2" fmla="val 50000"/>
              </a:avLst>
            </a:prstGeom>
            <a:grp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5613" name="组合 25612"/>
          <p:cNvGrpSpPr/>
          <p:nvPr/>
        </p:nvGrpSpPr>
        <p:grpSpPr>
          <a:xfrm>
            <a:off x="5002035" y="1560590"/>
            <a:ext cx="2848048" cy="977242"/>
            <a:chOff x="243" y="74"/>
            <a:chExt cx="1710" cy="589"/>
          </a:xfrm>
          <a:noFill/>
        </p:grpSpPr>
        <p:sp>
          <p:nvSpPr>
            <p:cNvPr id="25614" name="Text Box 6"/>
            <p:cNvSpPr txBox="1"/>
            <p:nvPr/>
          </p:nvSpPr>
          <p:spPr>
            <a:xfrm>
              <a:off x="413" y="74"/>
              <a:ext cx="1540" cy="589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高压电弧触电</a:t>
              </a: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跨步电压触电</a:t>
              </a:r>
            </a:p>
          </p:txBody>
        </p:sp>
        <p:sp>
          <p:nvSpPr>
            <p:cNvPr id="25615" name="左大括号 25614"/>
            <p:cNvSpPr/>
            <p:nvPr/>
          </p:nvSpPr>
          <p:spPr>
            <a:xfrm>
              <a:off x="243" y="226"/>
              <a:ext cx="170" cy="340"/>
            </a:xfrm>
            <a:prstGeom prst="leftBrace">
              <a:avLst>
                <a:gd name="adj1" fmla="val 16666"/>
                <a:gd name="adj2" fmla="val 50000"/>
              </a:avLst>
            </a:prstGeom>
            <a:grp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5616" name="组合 25615"/>
          <p:cNvGrpSpPr/>
          <p:nvPr/>
        </p:nvGrpSpPr>
        <p:grpSpPr>
          <a:xfrm>
            <a:off x="3634976" y="2684770"/>
            <a:ext cx="3585991" cy="977242"/>
            <a:chOff x="-3" y="219"/>
            <a:chExt cx="2156" cy="589"/>
          </a:xfrm>
          <a:noFill/>
        </p:grpSpPr>
        <p:sp>
          <p:nvSpPr>
            <p:cNvPr id="25617" name="Text Box 9"/>
            <p:cNvSpPr txBox="1"/>
            <p:nvPr/>
          </p:nvSpPr>
          <p:spPr>
            <a:xfrm>
              <a:off x="120" y="219"/>
              <a:ext cx="2033" cy="589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不靠近高压带电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体</a:t>
              </a: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不接触低压带电体</a:t>
              </a:r>
            </a:p>
          </p:txBody>
        </p:sp>
        <p:sp>
          <p:nvSpPr>
            <p:cNvPr id="25618" name="左大括号 25617"/>
            <p:cNvSpPr/>
            <p:nvPr/>
          </p:nvSpPr>
          <p:spPr>
            <a:xfrm>
              <a:off x="-3" y="344"/>
              <a:ext cx="170" cy="340"/>
            </a:xfrm>
            <a:prstGeom prst="leftBrace">
              <a:avLst>
                <a:gd name="adj1" fmla="val 16666"/>
                <a:gd name="adj2" fmla="val 50000"/>
              </a:avLst>
            </a:prstGeom>
            <a:grp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5627" name="组合 25626"/>
          <p:cNvGrpSpPr/>
          <p:nvPr/>
        </p:nvGrpSpPr>
        <p:grpSpPr>
          <a:xfrm>
            <a:off x="3156153" y="3625730"/>
            <a:ext cx="5082592" cy="1199569"/>
            <a:chOff x="2647" y="3361"/>
            <a:chExt cx="3621" cy="723"/>
          </a:xfrm>
        </p:grpSpPr>
        <p:sp>
          <p:nvSpPr>
            <p:cNvPr id="25620" name="Text Box 8"/>
            <p:cNvSpPr txBox="1"/>
            <p:nvPr/>
          </p:nvSpPr>
          <p:spPr>
            <a:xfrm>
              <a:off x="2763" y="3361"/>
              <a:ext cx="3505" cy="7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切断电源</a:t>
              </a:r>
            </a:p>
            <a:p>
              <a:pPr eaLnBrk="0" hangingPunct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用绝缘体将触电者与带电体分开</a:t>
              </a:r>
            </a:p>
          </p:txBody>
        </p:sp>
        <p:sp>
          <p:nvSpPr>
            <p:cNvPr id="25621" name="左大括号 25620"/>
            <p:cNvSpPr/>
            <p:nvPr/>
          </p:nvSpPr>
          <p:spPr>
            <a:xfrm>
              <a:off x="2647" y="3539"/>
              <a:ext cx="159" cy="372"/>
            </a:xfrm>
            <a:prstGeom prst="leftBrace">
              <a:avLst>
                <a:gd name="adj1" fmla="val 23480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  <p:bldP spid="2560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00506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66170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15821" y="180878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15821" y="274277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473893" y="166174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316729" y="2098947"/>
            <a:ext cx="4680621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 完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473893" y="259567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473893" y="289809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5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69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489662" y="3078716"/>
            <a:ext cx="7676198" cy="12603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知道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电压越高越危险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</a:t>
            </a:r>
            <a:r>
              <a: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触电</a:t>
            </a:r>
            <a:r>
              <a: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的原因和类型，知道</a:t>
            </a:r>
            <a:r>
              <a: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安全用电的原则</a:t>
            </a:r>
            <a:r>
              <a: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；了解雷电的危害及避雷针的</a:t>
            </a:r>
            <a:r>
              <a:rPr kumimoji="0" lang="zh-CN" altLang="zh-CN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kumimoji="0" lang="zh-CN" altLang="zh-CN" b="1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908014" y="780939"/>
            <a:ext cx="7830820" cy="17886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通过多媒体，了解触电事故的原因，养成学生的观察能力、初步的分析和概括能力；进一步体验安全用电的重要性，增强安全用电的意识。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78815" y="630370"/>
            <a:ext cx="8214995" cy="3871595"/>
            <a:chOff x="987" y="819"/>
            <a:chExt cx="12937" cy="6097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87" y="6916"/>
              <a:ext cx="12104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Text Box 2"/>
          <p:cNvSpPr txBox="1"/>
          <p:nvPr/>
        </p:nvSpPr>
        <p:spPr>
          <a:xfrm>
            <a:off x="686483" y="1235412"/>
            <a:ext cx="8077955" cy="902755"/>
          </a:xfrm>
          <a:prstGeom prst="rect">
            <a:avLst/>
          </a:prstGeom>
          <a:noFill/>
          <a:ln w="9525">
            <a:noFill/>
          </a:ln>
        </p:spPr>
        <p:txBody>
          <a:bodyPr wrap="square" lIns="13500" tIns="8100" rIns="0" bIns="8100">
            <a:spAutoFit/>
          </a:bodyPr>
          <a:lstStyle/>
          <a:p>
            <a:pPr marL="342900" indent="-342900" algn="just" eaLnBrk="0" hangingPunct="0">
              <a:lnSpc>
                <a:spcPct val="12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对人体造成的伤害程度与通过人体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电流的大小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持续时间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有关。</a:t>
            </a:r>
          </a:p>
        </p:txBody>
      </p:sp>
      <p:grpSp>
        <p:nvGrpSpPr>
          <p:cNvPr id="8200" name="组合 18"/>
          <p:cNvGrpSpPr/>
          <p:nvPr/>
        </p:nvGrpSpPr>
        <p:grpSpPr bwMode="auto">
          <a:xfrm>
            <a:off x="2768283" y="601001"/>
            <a:ext cx="1487805" cy="426720"/>
            <a:chOff x="2004695" y="686607"/>
            <a:chExt cx="1983740" cy="570436"/>
          </a:xfrm>
        </p:grpSpPr>
        <p:sp>
          <p:nvSpPr>
            <p:cNvPr id="21" name="圆角矩形 20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ysClr val="window" lastClr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461510" y="563880"/>
            <a:ext cx="248221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电压越高越危险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972358"/>
              </p:ext>
            </p:extLst>
          </p:nvPr>
        </p:nvGraphicFramePr>
        <p:xfrm>
          <a:off x="1542906" y="2365850"/>
          <a:ext cx="6096000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通过人体的电流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对人体的伤害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1mA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感觉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发麻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10mA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人手难于摆脱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100mA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短时间呼吸困难</a:t>
                      </a:r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Text Box 2"/>
          <p:cNvSpPr txBox="1"/>
          <p:nvPr/>
        </p:nvSpPr>
        <p:spPr>
          <a:xfrm>
            <a:off x="691515" y="808403"/>
            <a:ext cx="8452485" cy="384175"/>
          </a:xfrm>
          <a:prstGeom prst="rect">
            <a:avLst/>
          </a:prstGeom>
          <a:noFill/>
          <a:ln w="9525">
            <a:noFill/>
          </a:ln>
        </p:spPr>
        <p:txBody>
          <a:bodyPr wrap="square" lIns="13500" tIns="8100" rIns="0" bIns="8100">
            <a:spAutoFit/>
          </a:bodyPr>
          <a:lstStyle/>
          <a:p>
            <a:pPr marL="342900" indent="-342900" algn="just" eaLnBrk="0" hangingPunct="0">
              <a:spcBef>
                <a:spcPct val="50000"/>
              </a:spcBef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触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电电流大小由人体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和加在人体两端的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决定。</a:t>
            </a:r>
          </a:p>
        </p:txBody>
      </p:sp>
      <p:sp>
        <p:nvSpPr>
          <p:cNvPr id="3" name="矩形 2"/>
          <p:cNvSpPr/>
          <p:nvPr/>
        </p:nvSpPr>
        <p:spPr>
          <a:xfrm>
            <a:off x="879893" y="1265563"/>
            <a:ext cx="729794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人体电阻约为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；在皮肤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潮湿时，人体的电阻可降低到约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Box 4"/>
          <p:cNvSpPr/>
          <p:nvPr/>
        </p:nvSpPr>
        <p:spPr>
          <a:xfrm>
            <a:off x="879893" y="2460420"/>
            <a:ext cx="7153275" cy="1571678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家庭电路的电压      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220V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工厂用的动力电路的电压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380V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高压输电线路的电压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10kV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500kV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文本框 37890"/>
          <p:cNvSpPr txBox="1"/>
          <p:nvPr/>
        </p:nvSpPr>
        <p:spPr>
          <a:xfrm>
            <a:off x="1016961" y="979867"/>
            <a:ext cx="674465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家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庭电路中触电时，通过人体的电流大小：</a:t>
            </a:r>
            <a:r>
              <a:rPr lang="zh-CN" altLang="en-US" sz="9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135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6" name="TextBox 5"/>
          <p:cNvSpPr/>
          <p:nvPr/>
        </p:nvSpPr>
        <p:spPr>
          <a:xfrm>
            <a:off x="2611154" y="3067049"/>
            <a:ext cx="5261134" cy="589375"/>
          </a:xfrm>
          <a:prstGeom prst="roundRect">
            <a:avLst>
              <a:gd name="adj" fmla="val 16667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家庭电路的电压值远远超过安全电压。</a:t>
            </a:r>
          </a:p>
        </p:txBody>
      </p:sp>
      <p:grpSp>
        <p:nvGrpSpPr>
          <p:cNvPr id="37903" name="组合 37902"/>
          <p:cNvGrpSpPr/>
          <p:nvPr/>
        </p:nvGrpSpPr>
        <p:grpSpPr>
          <a:xfrm>
            <a:off x="1217883" y="1775669"/>
            <a:ext cx="5759768" cy="835820"/>
            <a:chOff x="1353" y="2564"/>
            <a:chExt cx="4196" cy="702"/>
          </a:xfrm>
        </p:grpSpPr>
        <p:sp>
          <p:nvSpPr>
            <p:cNvPr id="37898" name="矩形 37897"/>
            <p:cNvSpPr/>
            <p:nvPr/>
          </p:nvSpPr>
          <p:spPr>
            <a:xfrm>
              <a:off x="1353" y="2710"/>
              <a:ext cx="419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I 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 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　　　   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 2.2×10</a:t>
              </a:r>
              <a:r>
                <a:rPr lang="en-US" altLang="zh-CN" sz="24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-2 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22mA</a:t>
              </a:r>
              <a:endPara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7899" name="矩形 37898"/>
            <p:cNvSpPr/>
            <p:nvPr/>
          </p:nvSpPr>
          <p:spPr>
            <a:xfrm>
              <a:off x="1790" y="2564"/>
              <a:ext cx="300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endPara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37900" name="直接连接符 37899"/>
            <p:cNvSpPr/>
            <p:nvPr/>
          </p:nvSpPr>
          <p:spPr>
            <a:xfrm>
              <a:off x="1794" y="2918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01" name="矩形 37900"/>
            <p:cNvSpPr/>
            <p:nvPr/>
          </p:nvSpPr>
          <p:spPr>
            <a:xfrm>
              <a:off x="2380" y="2569"/>
              <a:ext cx="743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220 V</a:t>
              </a:r>
            </a:p>
            <a:p>
              <a:pPr algn="ctr"/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en-US" altLang="zh-CN" sz="24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Ω</a:t>
              </a:r>
            </a:p>
          </p:txBody>
        </p:sp>
        <p:sp>
          <p:nvSpPr>
            <p:cNvPr id="37902" name="直接连接符 37901"/>
            <p:cNvSpPr/>
            <p:nvPr/>
          </p:nvSpPr>
          <p:spPr>
            <a:xfrm>
              <a:off x="2368" y="2911"/>
              <a:ext cx="791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27" t="22668" r="16134" b="15445"/>
          <a:stretch>
            <a:fillRect/>
          </a:stretch>
        </p:blipFill>
        <p:spPr bwMode="auto">
          <a:xfrm>
            <a:off x="1078302" y="2812210"/>
            <a:ext cx="1043796" cy="1061049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/>
          <p:nvPr/>
        </p:nvSpPr>
        <p:spPr>
          <a:xfrm>
            <a:off x="356790" y="1587474"/>
            <a:ext cx="8438039" cy="1331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2000"/>
              </a:lnSpc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体是导体，当人体成为闭合电路的一部分时，就会有电流通过。如果</a:t>
            </a:r>
            <a:r>
              <a:rPr kumimoji="1" lang="zh-CN" altLang="en-US" sz="2400" b="1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通过人体的电流</a:t>
            </a:r>
            <a:r>
              <a:rPr kumimoji="1" lang="zh-CN" altLang="en-US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达到一定值</a:t>
            </a:r>
            <a:r>
              <a:rPr kumimoji="1" lang="zh-CN" altLang="en-US" sz="2400" b="1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时，就会对人体造成</a:t>
            </a:r>
            <a:r>
              <a:rPr kumimoji="1" lang="zh-CN" altLang="en-US" sz="24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伤害</a:t>
            </a:r>
            <a:r>
              <a:rPr kumimoji="1" lang="zh-CN" altLang="en-US" sz="2400" b="1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，即发生触电事故。</a:t>
            </a:r>
            <a:endParaRPr kumimoji="1" lang="zh-CN" altLang="en-US" sz="24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1114983" y="1127099"/>
            <a:ext cx="2019300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什么是触电？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4015" y="3289998"/>
            <a:ext cx="8475821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电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流通过中枢神经时，可能引起呼吸中枢抑制及心脏中枢衰竭，触电后呼吸肌痉挛性收缩，而引起窒息。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由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于电流的热效应，也可能使触电的人体组织损伤、烧伤、坏死等。</a:t>
            </a:r>
          </a:p>
        </p:txBody>
      </p:sp>
      <p:sp>
        <p:nvSpPr>
          <p:cNvPr id="4" name="Text Box 6"/>
          <p:cNvSpPr txBox="1"/>
          <p:nvPr/>
        </p:nvSpPr>
        <p:spPr>
          <a:xfrm>
            <a:off x="1088583" y="2858419"/>
            <a:ext cx="1713230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触电的伤害</a:t>
            </a:r>
          </a:p>
        </p:txBody>
      </p:sp>
      <p:grpSp>
        <p:nvGrpSpPr>
          <p:cNvPr id="8200" name="组合 18"/>
          <p:cNvGrpSpPr/>
          <p:nvPr/>
        </p:nvGrpSpPr>
        <p:grpSpPr bwMode="auto">
          <a:xfrm>
            <a:off x="2768283" y="601001"/>
            <a:ext cx="1487805" cy="426720"/>
            <a:chOff x="2004695" y="686607"/>
            <a:chExt cx="1983740" cy="570436"/>
          </a:xfrm>
        </p:grpSpPr>
        <p:sp>
          <p:nvSpPr>
            <p:cNvPr id="21" name="圆角矩形 20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461510" y="563880"/>
            <a:ext cx="248221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常见的触电事故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6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0" name="文本框 92199"/>
          <p:cNvSpPr txBox="1"/>
          <p:nvPr/>
        </p:nvSpPr>
        <p:spPr>
          <a:xfrm>
            <a:off x="516546" y="3974840"/>
            <a:ext cx="7883624" cy="922020"/>
          </a:xfrm>
          <a:prstGeom prst="rect">
            <a:avLst/>
          </a:prstGeom>
          <a:noFill/>
          <a:ln w="2857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7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一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般家庭电路中的触电事故都是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直接或间接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与火线接触而造成的。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87775" y="1259496"/>
            <a:ext cx="269081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不接触低压带电体</a:t>
            </a:r>
          </a:p>
        </p:txBody>
      </p:sp>
      <p:sp>
        <p:nvSpPr>
          <p:cNvPr id="13" name="右箭头 12"/>
          <p:cNvSpPr/>
          <p:nvPr/>
        </p:nvSpPr>
        <p:spPr>
          <a:xfrm>
            <a:off x="1707198" y="1143687"/>
            <a:ext cx="1622108" cy="6919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避免触电</a:t>
            </a:r>
          </a:p>
        </p:txBody>
      </p:sp>
      <p:pic>
        <p:nvPicPr>
          <p:cNvPr id="9" name="图片 8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1141" y="1951487"/>
            <a:ext cx="2969979" cy="1911117"/>
          </a:xfrm>
          <a:prstGeom prst="rect">
            <a:avLst/>
          </a:prstGeom>
        </p:spPr>
      </p:pic>
      <p:pic>
        <p:nvPicPr>
          <p:cNvPr id="21" name="图片 20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34079" y="1925083"/>
            <a:ext cx="3006348" cy="184870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03211" y="1909222"/>
            <a:ext cx="939790" cy="2031114"/>
            <a:chOff x="362185" y="1150512"/>
            <a:chExt cx="939790" cy="2031114"/>
          </a:xfrm>
        </p:grpSpPr>
        <p:sp>
          <p:nvSpPr>
            <p:cNvPr id="28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0"/>
            <p:cNvSpPr txBox="1"/>
            <p:nvPr/>
          </p:nvSpPr>
          <p:spPr>
            <a:xfrm>
              <a:off x="362185" y="1664415"/>
              <a:ext cx="677108" cy="1517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片演示单线触电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32610" y="1891488"/>
            <a:ext cx="939790" cy="2031114"/>
            <a:chOff x="362185" y="1150512"/>
            <a:chExt cx="939790" cy="2031114"/>
          </a:xfrm>
        </p:grpSpPr>
        <p:sp>
          <p:nvSpPr>
            <p:cNvPr id="32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TextBox 20"/>
            <p:cNvSpPr txBox="1"/>
            <p:nvPr/>
          </p:nvSpPr>
          <p:spPr>
            <a:xfrm>
              <a:off x="362185" y="1664415"/>
              <a:ext cx="677108" cy="1517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片演示双线触电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057759" y="487275"/>
            <a:ext cx="2549701" cy="495548"/>
            <a:chOff x="2506980" y="579256"/>
            <a:chExt cx="3958508" cy="495548"/>
          </a:xfrm>
        </p:grpSpPr>
        <p:pic>
          <p:nvPicPr>
            <p:cNvPr id="36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低压触电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0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888671" y="1232344"/>
            <a:ext cx="269081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不靠近高压带电体</a:t>
            </a:r>
          </a:p>
        </p:txBody>
      </p:sp>
      <p:sp>
        <p:nvSpPr>
          <p:cNvPr id="13" name="右箭头 12"/>
          <p:cNvSpPr/>
          <p:nvPr/>
        </p:nvSpPr>
        <p:spPr>
          <a:xfrm>
            <a:off x="1927735" y="1116537"/>
            <a:ext cx="1622108" cy="6919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避免触电</a:t>
            </a:r>
          </a:p>
        </p:txBody>
      </p:sp>
      <p:pic>
        <p:nvPicPr>
          <p:cNvPr id="21" name="图片 20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2239" y="1893235"/>
            <a:ext cx="3183890" cy="2540635"/>
          </a:xfrm>
          <a:prstGeom prst="rect">
            <a:avLst/>
          </a:prstGeom>
        </p:spPr>
      </p:pic>
      <p:pic>
        <p:nvPicPr>
          <p:cNvPr id="22" name="图片 21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53712" y="1815130"/>
            <a:ext cx="3074670" cy="261874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03211" y="1909222"/>
            <a:ext cx="939790" cy="2419734"/>
            <a:chOff x="362185" y="1150512"/>
            <a:chExt cx="939790" cy="1946709"/>
          </a:xfrm>
        </p:grpSpPr>
        <p:sp>
          <p:nvSpPr>
            <p:cNvPr id="30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TextBox 20"/>
            <p:cNvSpPr txBox="1"/>
            <p:nvPr/>
          </p:nvSpPr>
          <p:spPr>
            <a:xfrm>
              <a:off x="362185" y="1580010"/>
              <a:ext cx="677108" cy="1517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片演示高压电弧触电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14969" y="1953685"/>
            <a:ext cx="939790" cy="2419734"/>
            <a:chOff x="362185" y="1150512"/>
            <a:chExt cx="939790" cy="1946709"/>
          </a:xfrm>
        </p:grpSpPr>
        <p:sp>
          <p:nvSpPr>
            <p:cNvPr id="34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TextBox 20"/>
            <p:cNvSpPr txBox="1"/>
            <p:nvPr/>
          </p:nvSpPr>
          <p:spPr>
            <a:xfrm>
              <a:off x="362185" y="1580010"/>
              <a:ext cx="677108" cy="1517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片演示高压跨步电压触电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57759" y="487275"/>
            <a:ext cx="2549701" cy="495548"/>
            <a:chOff x="2506980" y="579256"/>
            <a:chExt cx="3958508" cy="495548"/>
          </a:xfrm>
        </p:grpSpPr>
        <p:pic>
          <p:nvPicPr>
            <p:cNvPr id="37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矩形 37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高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压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触电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2061</Words>
  <Application>Microsoft Office PowerPoint</Application>
  <PresentationFormat>全屏显示(16:9)</PresentationFormat>
  <Paragraphs>164</Paragraphs>
  <Slides>28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《七彩课堂》课件模板（新）</vt:lpstr>
      <vt:lpstr>1_《七彩课堂》课件模板（新）</vt:lpstr>
      <vt:lpstr>自定义设计方案</vt:lpstr>
      <vt:lpstr>第十九章  生活用电 第3节  安全用电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35</cp:revision>
  <dcterms:created xsi:type="dcterms:W3CDTF">2018-03-01T02:03:00Z</dcterms:created>
  <dcterms:modified xsi:type="dcterms:W3CDTF">2019-11-12T08:53:44Z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