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ctiveX/activeX1.xml" ContentType="application/vnd.ms-office.activeX+xml"/>
  <Override PartName="/ppt/activeX/activeX1.bin" ContentType="application/vnd.ms-office.activeX"/>
  <Override PartName="/ppt/activeX/activeX2.xml" ContentType="application/vnd.ms-office.activeX+xml"/>
  <Override PartName="/ppt/activeX/activeX2.bin" ContentType="application/vnd.ms-office.activeX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427" r:id="rId2"/>
    <p:sldId id="428" r:id="rId3"/>
    <p:sldId id="313" r:id="rId4"/>
    <p:sldId id="430" r:id="rId5"/>
    <p:sldId id="431" r:id="rId6"/>
    <p:sldId id="357" r:id="rId7"/>
    <p:sldId id="433" r:id="rId8"/>
    <p:sldId id="434" r:id="rId9"/>
    <p:sldId id="281" r:id="rId10"/>
    <p:sldId id="438" r:id="rId11"/>
    <p:sldId id="282" r:id="rId12"/>
    <p:sldId id="362" r:id="rId13"/>
    <p:sldId id="592" r:id="rId14"/>
    <p:sldId id="442" r:id="rId15"/>
    <p:sldId id="558" r:id="rId16"/>
    <p:sldId id="284" r:id="rId17"/>
    <p:sldId id="446" r:id="rId18"/>
    <p:sldId id="283" r:id="rId19"/>
    <p:sldId id="559" r:id="rId20"/>
    <p:sldId id="560" r:id="rId21"/>
    <p:sldId id="568" r:id="rId22"/>
    <p:sldId id="562" r:id="rId23"/>
    <p:sldId id="570" r:id="rId24"/>
    <p:sldId id="569" r:id="rId25"/>
    <p:sldId id="566" r:id="rId26"/>
    <p:sldId id="572" r:id="rId27"/>
    <p:sldId id="574" r:id="rId28"/>
    <p:sldId id="575" r:id="rId29"/>
    <p:sldId id="576" r:id="rId30"/>
    <p:sldId id="373" r:id="rId31"/>
    <p:sldId id="377" r:id="rId32"/>
    <p:sldId id="381" r:id="rId3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FF00"/>
    <a:srgbClr val="CCFF99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34"/>
    <p:restoredTop sz="92998"/>
  </p:normalViewPr>
  <p:slideViewPr>
    <p:cSldViewPr showGuides="1">
      <p:cViewPr varScale="1">
        <p:scale>
          <a:sx n="114" d="100"/>
          <a:sy n="114" d="100"/>
        </p:scale>
        <p:origin x="-1554" y="-108"/>
      </p:cViewPr>
      <p:guideLst>
        <p:guide orient="horz" pos="2120"/>
        <p:guide pos="29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2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32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86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‹#›</a:t>
            </a:fld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88938376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5836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8371" name="文本占位符 583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dirty="0"/>
              <a:pPr lvl="0" algn="r"/>
              <a:t>25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pPr lvl="0" eaLnBrk="1" hangingPunct="1"/>
              <a:t>‹#›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pPr lvl="0" eaLnBrk="1" hangingPunct="1"/>
              <a:t>‹#›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pPr lvl="0" eaLnBrk="1" hangingPunct="1"/>
              <a:t>‹#›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pPr lvl="0" eaLnBrk="1" hangingPunct="1"/>
              <a:t>‹#›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pPr lvl="0" eaLnBrk="1" hangingPunct="1"/>
              <a:t>‹#›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pPr lvl="0" eaLnBrk="1" hangingPunct="1"/>
              <a:t>‹#›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pPr lvl="0" eaLnBrk="1" hangingPunct="1"/>
              <a:t>‹#›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pPr lvl="0" eaLnBrk="1" hangingPunct="1"/>
              <a:t>‹#›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pPr lvl="0" eaLnBrk="1" hangingPunct="1"/>
              <a:t>‹#›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pPr lvl="0" eaLnBrk="1" hangingPunct="1"/>
              <a:t>‹#›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pPr lvl="0" eaLnBrk="1" hangingPunct="1"/>
              <a:t>‹#›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pPr lvl="0" eaLnBrk="1" hangingPunct="1"/>
              <a:t>‹#›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27969;&#20307;&#30340;&#21387;&#24378;&#21644;&#27969;&#36895;&#26377;&#20851;%20&#27668;&#27969;&#21561;&#20050;&#20051;&#29699;.flv" TargetMode="External"/><Relationship Id="rId2" Type="http://schemas.openxmlformats.org/officeDocument/2006/relationships/hyperlink" Target="&#29992;&#28431;&#26007;&#21561;&#20050;&#20051;&#29699;.swf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hi.baidu.com/yinekamineko/album/item/b2281a0042fae19fe950cd50.html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35270;&#39057;&#28436;&#31034;&#65306;&#27969;&#20307;&#21387;&#24378;&#19982;&#27969;&#36895;&#30340;&#20851;&#31995;.mp4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3.png"/><Relationship Id="rId5" Type="http://schemas.openxmlformats.org/officeDocument/2006/relationships/image" Target="../media/image4.jpeg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&#33609;&#21407;&#29356;&#40736;&#30340;&#27934;&#31348;.flv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21561;&#30828;&#24065;.flv" TargetMode="Externa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hyperlink" Target="file:///D:\&#21561;&#30828;&#24065;&#21644;&#32440;.flv" TargetMode="External"/><Relationship Id="rId5" Type="http://schemas.openxmlformats.org/officeDocument/2006/relationships/image" Target="../media/image11.png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1561;&#30828;&#24065;.flv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21561;&#32440;&#23567;&#23454;&#39564;.swf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3" name="Picture 6" descr="2006110905194319183"/>
          <p:cNvPicPr>
            <a:picLocks noChangeAspect="1"/>
          </p:cNvPicPr>
          <p:nvPr/>
        </p:nvPicPr>
        <p:blipFill>
          <a:blip r:embed="rId2" cstate="print"/>
          <a:srcRect b="5882"/>
          <a:stretch>
            <a:fillRect/>
          </a:stretch>
        </p:blipFill>
        <p:spPr>
          <a:xfrm>
            <a:off x="-13970" y="6985"/>
            <a:ext cx="9246870" cy="6814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355" name="矩形 100354"/>
          <p:cNvSpPr/>
          <p:nvPr/>
        </p:nvSpPr>
        <p:spPr>
          <a:xfrm>
            <a:off x="457200" y="427990"/>
            <a:ext cx="82296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en-US" altLang="zh-CN" sz="54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8.4</a:t>
            </a: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流体压强与流速的关系</a:t>
            </a:r>
            <a:r>
              <a: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63172"/>
          <p:cNvSpPr txBox="1"/>
          <p:nvPr/>
        </p:nvSpPr>
        <p:spPr>
          <a:xfrm>
            <a:off x="206375" y="673100"/>
            <a:ext cx="3490913" cy="61277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000000"/>
              </a:buClr>
            </a:pP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球不掉下的原因</a:t>
            </a:r>
          </a:p>
        </p:txBody>
      </p:sp>
      <p:grpSp>
        <p:nvGrpSpPr>
          <p:cNvPr id="15363" name="组合 263173"/>
          <p:cNvGrpSpPr/>
          <p:nvPr/>
        </p:nvGrpSpPr>
        <p:grpSpPr>
          <a:xfrm>
            <a:off x="3209925" y="1571625"/>
            <a:ext cx="3124200" cy="3505200"/>
            <a:chOff x="1466" y="1056"/>
            <a:chExt cx="646" cy="1440"/>
          </a:xfrm>
        </p:grpSpPr>
        <p:sp>
          <p:nvSpPr>
            <p:cNvPr id="15382" name="直接连接符 263174"/>
            <p:cNvSpPr/>
            <p:nvPr/>
          </p:nvSpPr>
          <p:spPr>
            <a:xfrm>
              <a:off x="1728" y="1056"/>
              <a:ext cx="0" cy="96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83" name="直接连接符 263175"/>
            <p:cNvSpPr/>
            <p:nvPr/>
          </p:nvSpPr>
          <p:spPr>
            <a:xfrm>
              <a:off x="1824" y="1056"/>
              <a:ext cx="0" cy="96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84" name="直接连接符 263176"/>
            <p:cNvSpPr/>
            <p:nvPr/>
          </p:nvSpPr>
          <p:spPr>
            <a:xfrm flipH="1">
              <a:off x="1466" y="2016"/>
              <a:ext cx="262" cy="48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85" name="直接连接符 263177"/>
            <p:cNvSpPr/>
            <p:nvPr/>
          </p:nvSpPr>
          <p:spPr>
            <a:xfrm>
              <a:off x="1824" y="2016"/>
              <a:ext cx="288" cy="48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5364" name="椭圆 263178"/>
          <p:cNvSpPr/>
          <p:nvPr/>
        </p:nvSpPr>
        <p:spPr>
          <a:xfrm>
            <a:off x="4200525" y="4205288"/>
            <a:ext cx="1066800" cy="1066800"/>
          </a:xfrm>
          <a:prstGeom prst="ellipse">
            <a:avLst/>
          </a:prstGeom>
          <a:solidFill>
            <a:srgbClr val="FFCC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下箭头 263180"/>
          <p:cNvSpPr/>
          <p:nvPr/>
        </p:nvSpPr>
        <p:spPr>
          <a:xfrm>
            <a:off x="4657725" y="1647825"/>
            <a:ext cx="152400" cy="762000"/>
          </a:xfrm>
          <a:prstGeom prst="downArrow">
            <a:avLst>
              <a:gd name="adj1" fmla="val 50000"/>
              <a:gd name="adj2" fmla="val 125000"/>
            </a:avLst>
          </a:prstGeom>
          <a:solidFill>
            <a:srgbClr val="FF505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文本框 263181"/>
          <p:cNvSpPr txBox="1"/>
          <p:nvPr/>
        </p:nvSpPr>
        <p:spPr>
          <a:xfrm>
            <a:off x="3590925" y="1190625"/>
            <a:ext cx="2286000" cy="61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吹      气</a:t>
            </a:r>
          </a:p>
        </p:txBody>
      </p:sp>
      <p:grpSp>
        <p:nvGrpSpPr>
          <p:cNvPr id="15367" name="组合 263182"/>
          <p:cNvGrpSpPr/>
          <p:nvPr/>
        </p:nvGrpSpPr>
        <p:grpSpPr>
          <a:xfrm>
            <a:off x="4048125" y="2790825"/>
            <a:ext cx="1295400" cy="1828800"/>
            <a:chOff x="2064" y="1728"/>
            <a:chExt cx="816" cy="1152"/>
          </a:xfrm>
        </p:grpSpPr>
        <p:sp>
          <p:nvSpPr>
            <p:cNvPr id="15374" name="直接连接符 263183"/>
            <p:cNvSpPr/>
            <p:nvPr/>
          </p:nvSpPr>
          <p:spPr>
            <a:xfrm>
              <a:off x="2400" y="1728"/>
              <a:ext cx="0" cy="624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5375" name="直接连接符 263184"/>
            <p:cNvSpPr/>
            <p:nvPr/>
          </p:nvSpPr>
          <p:spPr>
            <a:xfrm>
              <a:off x="2496" y="1728"/>
              <a:ext cx="0" cy="624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5376" name="直接连接符 263185"/>
            <p:cNvSpPr/>
            <p:nvPr/>
          </p:nvSpPr>
          <p:spPr>
            <a:xfrm>
              <a:off x="2544" y="2400"/>
              <a:ext cx="336" cy="384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5377" name="直接连接符 263186"/>
            <p:cNvSpPr/>
            <p:nvPr/>
          </p:nvSpPr>
          <p:spPr>
            <a:xfrm flipH="1">
              <a:off x="2112" y="2400"/>
              <a:ext cx="336" cy="480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5378" name="直接连接符 263187"/>
            <p:cNvSpPr/>
            <p:nvPr/>
          </p:nvSpPr>
          <p:spPr>
            <a:xfrm flipH="1">
              <a:off x="2064" y="2400"/>
              <a:ext cx="336" cy="432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5379" name="直接连接符 263188"/>
            <p:cNvSpPr/>
            <p:nvPr/>
          </p:nvSpPr>
          <p:spPr>
            <a:xfrm>
              <a:off x="2544" y="1728"/>
              <a:ext cx="0" cy="624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5380" name="直接连接符 263189"/>
            <p:cNvSpPr/>
            <p:nvPr/>
          </p:nvSpPr>
          <p:spPr>
            <a:xfrm>
              <a:off x="2496" y="2400"/>
              <a:ext cx="384" cy="480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5381" name="直接连接符 263190"/>
            <p:cNvSpPr/>
            <p:nvPr/>
          </p:nvSpPr>
          <p:spPr>
            <a:xfrm>
              <a:off x="2448" y="1728"/>
              <a:ext cx="0" cy="624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lgDashDot"/>
              <a:headEnd type="none" w="med" len="med"/>
              <a:tailEnd type="none" w="med" len="med"/>
            </a:ln>
          </p:spPr>
        </p:sp>
      </p:grpSp>
      <p:grpSp>
        <p:nvGrpSpPr>
          <p:cNvPr id="4" name="组合 263191"/>
          <p:cNvGrpSpPr/>
          <p:nvPr/>
        </p:nvGrpSpPr>
        <p:grpSpPr>
          <a:xfrm>
            <a:off x="1409700" y="2459038"/>
            <a:ext cx="3248025" cy="1654175"/>
            <a:chOff x="594" y="1248"/>
            <a:chExt cx="2046" cy="1042"/>
          </a:xfrm>
        </p:grpSpPr>
        <p:sp>
          <p:nvSpPr>
            <p:cNvPr id="15372" name="直接连接符 263192"/>
            <p:cNvSpPr/>
            <p:nvPr/>
          </p:nvSpPr>
          <p:spPr>
            <a:xfrm>
              <a:off x="1920" y="2160"/>
              <a:ext cx="720" cy="13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5373" name="文本框 263193"/>
            <p:cNvSpPr txBox="1"/>
            <p:nvPr/>
          </p:nvSpPr>
          <p:spPr>
            <a:xfrm>
              <a:off x="594" y="1248"/>
              <a:ext cx="1710" cy="8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indent="457200"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球上方气体流速快，气压小。</a:t>
              </a:r>
            </a:p>
          </p:txBody>
        </p:sp>
      </p:grpSp>
      <p:grpSp>
        <p:nvGrpSpPr>
          <p:cNvPr id="5" name="组合 263194"/>
          <p:cNvGrpSpPr/>
          <p:nvPr/>
        </p:nvGrpSpPr>
        <p:grpSpPr>
          <a:xfrm>
            <a:off x="4810125" y="4714875"/>
            <a:ext cx="3925888" cy="1371600"/>
            <a:chOff x="2338" y="3120"/>
            <a:chExt cx="2473" cy="864"/>
          </a:xfrm>
        </p:grpSpPr>
        <p:sp>
          <p:nvSpPr>
            <p:cNvPr id="15370" name="直接连接符 263195"/>
            <p:cNvSpPr/>
            <p:nvPr/>
          </p:nvSpPr>
          <p:spPr>
            <a:xfrm flipH="1" flipV="1">
              <a:off x="2338" y="3510"/>
              <a:ext cx="590" cy="9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5371" name="文本框 263196"/>
            <p:cNvSpPr txBox="1"/>
            <p:nvPr/>
          </p:nvSpPr>
          <p:spPr>
            <a:xfrm>
              <a:off x="2976" y="3120"/>
              <a:ext cx="1835" cy="8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indent="457200"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球下方气体流速 慢，气压大。</a:t>
              </a:r>
            </a:p>
          </p:txBody>
        </p:sp>
      </p:grpSp>
      <p:sp>
        <p:nvSpPr>
          <p:cNvPr id="2" name="等腰三角形 1">
            <a:hlinkClick r:id="rId2" action="ppaction://hlinkfile"/>
          </p:cNvPr>
          <p:cNvSpPr/>
          <p:nvPr/>
        </p:nvSpPr>
        <p:spPr>
          <a:xfrm>
            <a:off x="8087995" y="1285875"/>
            <a:ext cx="648335" cy="72009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hlinkClick r:id="rId3" action="ppaction://hlinkfile"/>
          </p:cNvPr>
          <p:cNvSpPr/>
          <p:nvPr/>
        </p:nvSpPr>
        <p:spPr>
          <a:xfrm>
            <a:off x="8422005" y="5981065"/>
            <a:ext cx="504190" cy="57594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/>
          <p:nvPr/>
        </p:nvGrpSpPr>
        <p:grpSpPr>
          <a:xfrm>
            <a:off x="1547813" y="1989138"/>
            <a:ext cx="6553200" cy="2236788"/>
            <a:chOff x="1008" y="1200"/>
            <a:chExt cx="4128" cy="1409"/>
          </a:xfrm>
        </p:grpSpPr>
        <p:sp>
          <p:nvSpPr>
            <p:cNvPr id="8196" name="Text Box 3"/>
            <p:cNvSpPr txBox="1"/>
            <p:nvPr/>
          </p:nvSpPr>
          <p:spPr>
            <a:xfrm>
              <a:off x="1008" y="1200"/>
              <a:ext cx="412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b="1" dirty="0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气体的流速与压强的关系：</a:t>
              </a:r>
            </a:p>
          </p:txBody>
        </p:sp>
        <p:sp>
          <p:nvSpPr>
            <p:cNvPr id="8197" name="Text Box 4"/>
            <p:cNvSpPr txBox="1"/>
            <p:nvPr/>
          </p:nvSpPr>
          <p:spPr>
            <a:xfrm>
              <a:off x="1152" y="1776"/>
              <a:ext cx="3984" cy="8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Tx/>
              </a:pPr>
              <a:r>
                <a:rPr lang="zh-CN" altLang="en-US" sz="3200" b="1" dirty="0">
                  <a:solidFill>
                    <a:srgbClr val="FF3300"/>
                  </a:solidFill>
                  <a:latin typeface="宋体" panose="02010600030101010101" pitchFamily="2" charset="-122"/>
                  <a:sym typeface="+mn-ea"/>
                </a:rPr>
                <a:t>气体在流速大的地方压强小</a:t>
              </a:r>
              <a:r>
                <a:rPr lang="en-US" altLang="zh-CN" sz="3200" b="1" dirty="0">
                  <a:solidFill>
                    <a:srgbClr val="FF3300"/>
                  </a:solidFill>
                  <a:latin typeface="宋体" panose="02010600030101010101" pitchFamily="2" charset="-122"/>
                  <a:sym typeface="+mn-ea"/>
                </a:rPr>
                <a:t>,</a:t>
              </a:r>
              <a:endPara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  <a:buClrTx/>
              </a:pPr>
              <a:r>
                <a:rPr lang="zh-CN" altLang="en-US" sz="3200" b="1" dirty="0">
                  <a:solidFill>
                    <a:srgbClr val="FF3300"/>
                  </a:solidFill>
                  <a:latin typeface="宋体" panose="02010600030101010101" pitchFamily="2" charset="-122"/>
                  <a:sym typeface="+mn-ea"/>
                </a:rPr>
                <a:t>在流速小的地方压强大</a:t>
              </a:r>
              <a:r>
                <a:rPr lang="en-US" altLang="zh-CN" sz="3200" b="1">
                  <a:solidFill>
                    <a:srgbClr val="FF3300"/>
                  </a:solidFill>
                  <a:latin typeface="宋体" panose="02010600030101010101" pitchFamily="2" charset="-122"/>
                  <a:sym typeface="+mn-ea"/>
                </a:rPr>
                <a:t>.</a:t>
              </a:r>
              <a:endPara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195" name="WordArt 5"/>
          <p:cNvSpPr>
            <a:spLocks noTextEdit="1"/>
          </p:cNvSpPr>
          <p:nvPr/>
        </p:nvSpPr>
        <p:spPr>
          <a:xfrm>
            <a:off x="611188" y="404813"/>
            <a:ext cx="2232025" cy="100806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7875"/>
                <a:gd name="adj2" fmla="val 1407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normalizeH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结论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WordArt 5"/>
          <p:cNvSpPr>
            <a:spLocks noTextEdit="1"/>
          </p:cNvSpPr>
          <p:nvPr/>
        </p:nvSpPr>
        <p:spPr>
          <a:xfrm>
            <a:off x="2884170" y="1939290"/>
            <a:ext cx="3375660" cy="125984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7875"/>
                <a:gd name="adj2" fmla="val 1407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normalizeH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解释生活现象</a:t>
            </a:r>
          </a:p>
        </p:txBody>
      </p:sp>
      <p:pic>
        <p:nvPicPr>
          <p:cNvPr id="15365" name="内容占位符 15364" descr="b2281a0042fae19fe950cd50">
            <a:hlinkClick r:id="rId2"/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519555"/>
            <a:ext cx="9144000" cy="5338445"/>
          </a:xfrm>
        </p:spPr>
      </p:pic>
      <p:sp>
        <p:nvSpPr>
          <p:cNvPr id="2" name="Rectangle 3"/>
          <p:cNvSpPr>
            <a:spLocks noGrp="1"/>
          </p:cNvSpPr>
          <p:nvPr>
            <p:ph type="title"/>
          </p:nvPr>
        </p:nvSpPr>
        <p:spPr>
          <a:xfrm>
            <a:off x="2078355" y="0"/>
            <a:ext cx="714883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</a:rPr>
              <a:t>为什么人不能站在安全线以内？</a:t>
            </a:r>
          </a:p>
        </p:txBody>
      </p:sp>
      <p:sp>
        <p:nvSpPr>
          <p:cNvPr id="3" name="WordArt 3" descr="窄竖线"/>
          <p:cNvSpPr>
            <a:spLocks noTextEdit="1"/>
          </p:cNvSpPr>
          <p:nvPr/>
        </p:nvSpPr>
        <p:spPr>
          <a:xfrm>
            <a:off x="86995" y="184785"/>
            <a:ext cx="1828800" cy="7731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24153"/>
              </a:avLst>
            </a:prstTxWarp>
            <a:normAutofit lnSpcReduction="10000"/>
          </a:bodyPr>
          <a:lstStyle/>
          <a:p>
            <a:pPr algn="ctr" eaLnBrk="0" hangingPunct="0"/>
            <a:r>
              <a:rPr lang="zh-CN" altLang="en-US" sz="4800" b="1">
                <a:ln w="12700" cap="sq" cmpd="sng">
                  <a:solidFill>
                    <a:srgbClr val="000000"/>
                  </a:solidFill>
                  <a:prstDash val="solid"/>
                  <a:headEnd type="none" w="sm" len="sm"/>
                  <a:tailEnd type="none" w="sm" len="sm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现象一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/>
          <p:nvPr/>
        </p:nvSpPr>
        <p:spPr>
          <a:xfrm>
            <a:off x="154305" y="2242185"/>
            <a:ext cx="303466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瓶内装水，竖管插入水中，往竖管管中用力吹口气，有什么现象发生了？</a:t>
            </a:r>
          </a:p>
        </p:txBody>
      </p:sp>
      <p:sp>
        <p:nvSpPr>
          <p:cNvPr id="7171" name="WordArt 3" descr="窄竖线"/>
          <p:cNvSpPr>
            <a:spLocks noTextEdit="1"/>
          </p:cNvSpPr>
          <p:nvPr/>
        </p:nvSpPr>
        <p:spPr>
          <a:xfrm>
            <a:off x="391160" y="308610"/>
            <a:ext cx="1828800" cy="7731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24153"/>
              </a:avLst>
            </a:prstTxWarp>
            <a:normAutofit lnSpcReduction="10000"/>
          </a:bodyPr>
          <a:lstStyle/>
          <a:p>
            <a:pPr algn="ctr" eaLnBrk="0" hangingPunct="0"/>
            <a:r>
              <a:rPr lang="zh-CN" altLang="en-US" sz="4800" b="1">
                <a:ln w="12700" cap="sq" cmpd="sng">
                  <a:solidFill>
                    <a:srgbClr val="000000"/>
                  </a:solidFill>
                  <a:prstDash val="solid"/>
                  <a:headEnd type="none" w="sm" len="sm"/>
                  <a:tailEnd type="none" w="sm" len="sm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现象二</a:t>
            </a:r>
          </a:p>
        </p:txBody>
      </p:sp>
      <p:pic>
        <p:nvPicPr>
          <p:cNvPr id="23" name="Picture 4" descr="460932698135373777401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01565" y="308610"/>
            <a:ext cx="2857500" cy="299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74" name="Picture 2" descr="喷壶原理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60900" y="3582035"/>
            <a:ext cx="4051935" cy="29222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3" name="矩形 49162"/>
          <p:cNvSpPr/>
          <p:nvPr/>
        </p:nvSpPr>
        <p:spPr>
          <a:xfrm>
            <a:off x="419418" y="5184458"/>
            <a:ext cx="368935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打开水流，会出现：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流水“吸引”乒乓球</a:t>
            </a:r>
          </a:p>
        </p:txBody>
      </p:sp>
      <p:pic>
        <p:nvPicPr>
          <p:cNvPr id="49164" name="Picture 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68190" y="1644015"/>
            <a:ext cx="3644900" cy="3274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72" name="图片 4917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6128" y="1271905"/>
            <a:ext cx="2649537" cy="3646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74" name="矩形 49173"/>
          <p:cNvSpPr/>
          <p:nvPr/>
        </p:nvSpPr>
        <p:spPr>
          <a:xfrm>
            <a:off x="4797425" y="5184775"/>
            <a:ext cx="350964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向两乒乓球之间喷水，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会出现：两球靠近</a:t>
            </a:r>
          </a:p>
        </p:txBody>
      </p:sp>
      <p:sp>
        <p:nvSpPr>
          <p:cNvPr id="18434" name="文本框 266244"/>
          <p:cNvSpPr txBox="1"/>
          <p:nvPr/>
        </p:nvSpPr>
        <p:spPr>
          <a:xfrm>
            <a:off x="99060" y="427990"/>
            <a:ext cx="5391785" cy="58356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rgbClr val="000000"/>
              </a:buClr>
            </a:pP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三、液体压强与流速的关系</a:t>
            </a:r>
          </a:p>
        </p:txBody>
      </p:sp>
      <p:sp>
        <p:nvSpPr>
          <p:cNvPr id="6152" name="WordArt 6"/>
          <p:cNvSpPr>
            <a:spLocks noTextEdit="1"/>
          </p:cNvSpPr>
          <p:nvPr/>
        </p:nvSpPr>
        <p:spPr>
          <a:xfrm rot="579131">
            <a:off x="6326505" y="585470"/>
            <a:ext cx="1935480" cy="70548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0403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74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为什么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49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3" grpId="0"/>
      <p:bldP spid="49174" grpId="0"/>
      <p:bldP spid="61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4" name="文本框 266263"/>
          <p:cNvSpPr txBox="1"/>
          <p:nvPr/>
        </p:nvSpPr>
        <p:spPr>
          <a:xfrm>
            <a:off x="381000" y="5342573"/>
            <a:ext cx="8251825" cy="138366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结论：液体流速大的地方，压强较小，</a:t>
            </a:r>
          </a:p>
          <a:p>
            <a:pPr indent="457200">
              <a:lnSpc>
                <a:spcPct val="150000"/>
              </a:lnSpc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在流速小的地方，压强较大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0962" name="ShockwaveFlash1" r:id="rId2" imgW="6382641" imgH="4441620"/>
        </mc:Choice>
        <mc:Fallback>
          <p:control name="ShockwaveFlash1" r:id="rId2" imgW="6382641" imgH="4441620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71600" y="885825"/>
                  <a:ext cx="6400800" cy="4457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/>
          <p:nvPr/>
        </p:nvSpPr>
        <p:spPr>
          <a:xfrm>
            <a:off x="0" y="1844675"/>
            <a:ext cx="860901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charset="0"/>
                <a:ea typeface="华文新魏" panose="02010800040101010101" pitchFamily="2" charset="-122"/>
              </a:rPr>
              <a:t>流体压强与流速的关系：</a:t>
            </a:r>
          </a:p>
        </p:txBody>
      </p:sp>
      <p:sp>
        <p:nvSpPr>
          <p:cNvPr id="37891" name="Text Box 3"/>
          <p:cNvSpPr txBox="1"/>
          <p:nvPr/>
        </p:nvSpPr>
        <p:spPr>
          <a:xfrm>
            <a:off x="250825" y="2781300"/>
            <a:ext cx="8893175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chemeClr val="accent2"/>
                </a:solidFill>
                <a:latin typeface="Times New Roman" panose="02020603050405020304" charset="0"/>
                <a:ea typeface="隶书" panose="02010509060101010101" pitchFamily="49" charset="-122"/>
              </a:rPr>
              <a:t>　流体在流速大的地方，压强小</a:t>
            </a:r>
          </a:p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chemeClr val="accent2"/>
                </a:solidFill>
                <a:latin typeface="Times New Roman" panose="02020603050405020304" charset="0"/>
                <a:ea typeface="隶书" panose="02010509060101010101" pitchFamily="49" charset="-122"/>
              </a:rPr>
              <a:t>    在流速小的地方，压强大</a:t>
            </a:r>
          </a:p>
        </p:txBody>
      </p:sp>
      <p:sp>
        <p:nvSpPr>
          <p:cNvPr id="37892" name="Text Box 4"/>
          <p:cNvSpPr txBox="1"/>
          <p:nvPr/>
        </p:nvSpPr>
        <p:spPr>
          <a:xfrm>
            <a:off x="971550" y="836613"/>
            <a:ext cx="7620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 b="1" dirty="0">
              <a:solidFill>
                <a:schemeClr val="accent2"/>
              </a:solidFill>
              <a:latin typeface="Times New Roman" panose="02020603050405020304" charset="0"/>
              <a:ea typeface="华文新魏" panose="02010800040101010101" pitchFamily="2" charset="-122"/>
            </a:endParaRPr>
          </a:p>
        </p:txBody>
      </p:sp>
      <p:sp>
        <p:nvSpPr>
          <p:cNvPr id="19461" name="WordArt 9"/>
          <p:cNvSpPr>
            <a:spLocks noTextEdit="1"/>
          </p:cNvSpPr>
          <p:nvPr/>
        </p:nvSpPr>
        <p:spPr>
          <a:xfrm>
            <a:off x="684530" y="405130"/>
            <a:ext cx="1910080" cy="82359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4800" b="1"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总结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24577"/>
          <p:cNvSpPr/>
          <p:nvPr/>
        </p:nvSpPr>
        <p:spPr>
          <a:xfrm>
            <a:off x="355600" y="933450"/>
            <a:ext cx="8086725" cy="8604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buClr>
                <a:srgbClr val="000000"/>
              </a:buClr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航海规则规定两艘船不能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近距离同向并排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航行！</a:t>
            </a:r>
          </a:p>
        </p:txBody>
      </p:sp>
      <p:pic>
        <p:nvPicPr>
          <p:cNvPr id="24581" name="图片 24580" descr="300000928390130204571237451_950"/>
          <p:cNvPicPr>
            <a:picLocks noChangeAspect="1"/>
          </p:cNvPicPr>
          <p:nvPr/>
        </p:nvPicPr>
        <p:blipFill>
          <a:blip r:embed="rId2" cstate="print"/>
          <a:srcRect t="7285"/>
          <a:stretch>
            <a:fillRect/>
          </a:stretch>
        </p:blipFill>
        <p:spPr>
          <a:xfrm>
            <a:off x="187325" y="1793875"/>
            <a:ext cx="8002905" cy="22879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7325" y="4197350"/>
            <a:ext cx="8002905" cy="25349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WordArt 5"/>
          <p:cNvSpPr>
            <a:spLocks noTextEdit="1"/>
          </p:cNvSpPr>
          <p:nvPr/>
        </p:nvSpPr>
        <p:spPr>
          <a:xfrm>
            <a:off x="113665" y="27305"/>
            <a:ext cx="3030220" cy="83439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7875"/>
                <a:gd name="adj2" fmla="val 1407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normalizeH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解释生活现象</a:t>
            </a:r>
          </a:p>
        </p:txBody>
      </p:sp>
      <p:sp>
        <p:nvSpPr>
          <p:cNvPr id="7171" name="WordArt 3" descr="窄竖线"/>
          <p:cNvSpPr>
            <a:spLocks noTextEdit="1"/>
          </p:cNvSpPr>
          <p:nvPr/>
        </p:nvSpPr>
        <p:spPr>
          <a:xfrm>
            <a:off x="7144385" y="88265"/>
            <a:ext cx="1828800" cy="7731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24153"/>
              </a:avLst>
            </a:prstTxWarp>
            <a:normAutofit lnSpcReduction="10000"/>
          </a:bodyPr>
          <a:lstStyle/>
          <a:p>
            <a:pPr algn="ctr" eaLnBrk="0" hangingPunct="0"/>
            <a:r>
              <a:rPr lang="zh-CN" altLang="en-US" sz="4800" b="1">
                <a:ln w="12700" cap="sq" cmpd="sng">
                  <a:solidFill>
                    <a:srgbClr val="000000"/>
                  </a:solidFill>
                  <a:prstDash val="solid"/>
                  <a:headEnd type="none" w="sm" len="sm"/>
                  <a:tailEnd type="none" w="sm" len="sm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现象三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458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Freeform 4"/>
          <p:cNvSpPr/>
          <p:nvPr/>
        </p:nvSpPr>
        <p:spPr>
          <a:xfrm>
            <a:off x="2484755" y="2825750"/>
            <a:ext cx="1828800" cy="800100"/>
          </a:xfrm>
          <a:custGeom>
            <a:avLst/>
            <a:gdLst>
              <a:gd name="txL" fmla="*/ 0 w 1152"/>
              <a:gd name="txT" fmla="*/ 0 h 504"/>
              <a:gd name="txR" fmla="*/ 1152 w 1152"/>
              <a:gd name="txB" fmla="*/ 504 h 504"/>
            </a:gdLst>
            <a:ahLst/>
            <a:cxnLst>
              <a:cxn ang="0">
                <a:pos x="14288" y="185738"/>
              </a:cxn>
              <a:cxn ang="0">
                <a:pos x="0" y="642938"/>
              </a:cxn>
              <a:cxn ang="0">
                <a:pos x="285750" y="757238"/>
              </a:cxn>
              <a:cxn ang="0">
                <a:pos x="642937" y="800100"/>
              </a:cxn>
              <a:cxn ang="0">
                <a:pos x="1057275" y="771525"/>
              </a:cxn>
              <a:cxn ang="0">
                <a:pos x="1300162" y="700088"/>
              </a:cxn>
              <a:cxn ang="0">
                <a:pos x="1571625" y="571500"/>
              </a:cxn>
              <a:cxn ang="0">
                <a:pos x="1828800" y="385763"/>
              </a:cxn>
              <a:cxn ang="0">
                <a:pos x="1600200" y="228600"/>
              </a:cxn>
              <a:cxn ang="0">
                <a:pos x="1371600" y="128588"/>
              </a:cxn>
              <a:cxn ang="0">
                <a:pos x="1143000" y="42863"/>
              </a:cxn>
              <a:cxn ang="0">
                <a:pos x="900113" y="14288"/>
              </a:cxn>
              <a:cxn ang="0">
                <a:pos x="657225" y="0"/>
              </a:cxn>
              <a:cxn ang="0">
                <a:pos x="300037" y="28575"/>
              </a:cxn>
              <a:cxn ang="0">
                <a:pos x="28575" y="128588"/>
              </a:cxn>
              <a:cxn ang="0">
                <a:pos x="14288" y="185738"/>
              </a:cxn>
            </a:cxnLst>
            <a:rect l="txL" t="txT" r="txR" b="txB"/>
            <a:pathLst>
              <a:path w="1152" h="504">
                <a:moveTo>
                  <a:pt x="9" y="117"/>
                </a:moveTo>
                <a:cubicBezTo>
                  <a:pt x="9" y="228"/>
                  <a:pt x="0" y="294"/>
                  <a:pt x="0" y="405"/>
                </a:cubicBezTo>
                <a:lnTo>
                  <a:pt x="180" y="477"/>
                </a:lnTo>
                <a:lnTo>
                  <a:pt x="405" y="504"/>
                </a:lnTo>
                <a:lnTo>
                  <a:pt x="666" y="486"/>
                </a:lnTo>
                <a:lnTo>
                  <a:pt x="819" y="441"/>
                </a:lnTo>
                <a:lnTo>
                  <a:pt x="990" y="360"/>
                </a:lnTo>
                <a:lnTo>
                  <a:pt x="1152" y="243"/>
                </a:lnTo>
                <a:lnTo>
                  <a:pt x="1008" y="144"/>
                </a:lnTo>
                <a:lnTo>
                  <a:pt x="864" y="81"/>
                </a:lnTo>
                <a:lnTo>
                  <a:pt x="720" y="27"/>
                </a:lnTo>
                <a:lnTo>
                  <a:pt x="567" y="9"/>
                </a:lnTo>
                <a:lnTo>
                  <a:pt x="414" y="0"/>
                </a:lnTo>
                <a:lnTo>
                  <a:pt x="189" y="18"/>
                </a:lnTo>
                <a:lnTo>
                  <a:pt x="18" y="81"/>
                </a:lnTo>
                <a:cubicBezTo>
                  <a:pt x="18" y="81"/>
                  <a:pt x="9" y="117"/>
                  <a:pt x="9" y="117"/>
                </a:cubicBezTo>
                <a:close/>
              </a:path>
            </a:pathLst>
          </a:custGeom>
          <a:solidFill>
            <a:schemeClr val="hlink"/>
          </a:solidFill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9" name="Freeform 5"/>
          <p:cNvSpPr/>
          <p:nvPr/>
        </p:nvSpPr>
        <p:spPr>
          <a:xfrm>
            <a:off x="2484755" y="4410075"/>
            <a:ext cx="1368425" cy="503238"/>
          </a:xfrm>
          <a:custGeom>
            <a:avLst/>
            <a:gdLst>
              <a:gd name="txL" fmla="*/ 0 w 1152"/>
              <a:gd name="txT" fmla="*/ 0 h 504"/>
              <a:gd name="txR" fmla="*/ 1152 w 1152"/>
              <a:gd name="txB" fmla="*/ 504 h 504"/>
            </a:gdLst>
            <a:ahLst/>
            <a:cxnLst>
              <a:cxn ang="0">
                <a:pos x="10691" y="116823"/>
              </a:cxn>
              <a:cxn ang="0">
                <a:pos x="0" y="404388"/>
              </a:cxn>
              <a:cxn ang="0">
                <a:pos x="213816" y="476279"/>
              </a:cxn>
              <a:cxn ang="0">
                <a:pos x="481087" y="503238"/>
              </a:cxn>
              <a:cxn ang="0">
                <a:pos x="791121" y="485265"/>
              </a:cxn>
              <a:cxn ang="0">
                <a:pos x="972865" y="440333"/>
              </a:cxn>
              <a:cxn ang="0">
                <a:pos x="1175990" y="359456"/>
              </a:cxn>
              <a:cxn ang="0">
                <a:pos x="1368425" y="242633"/>
              </a:cxn>
              <a:cxn ang="0">
                <a:pos x="1197372" y="143782"/>
              </a:cxn>
              <a:cxn ang="0">
                <a:pos x="1026319" y="80878"/>
              </a:cxn>
              <a:cxn ang="0">
                <a:pos x="855266" y="26959"/>
              </a:cxn>
              <a:cxn ang="0">
                <a:pos x="673522" y="8986"/>
              </a:cxn>
              <a:cxn ang="0">
                <a:pos x="491778" y="0"/>
              </a:cxn>
              <a:cxn ang="0">
                <a:pos x="224507" y="17973"/>
              </a:cxn>
              <a:cxn ang="0">
                <a:pos x="21382" y="80878"/>
              </a:cxn>
              <a:cxn ang="0">
                <a:pos x="10691" y="116823"/>
              </a:cxn>
            </a:cxnLst>
            <a:rect l="txL" t="txT" r="txR" b="txB"/>
            <a:pathLst>
              <a:path w="1152" h="504">
                <a:moveTo>
                  <a:pt x="9" y="117"/>
                </a:moveTo>
                <a:cubicBezTo>
                  <a:pt x="9" y="228"/>
                  <a:pt x="0" y="294"/>
                  <a:pt x="0" y="405"/>
                </a:cubicBezTo>
                <a:lnTo>
                  <a:pt x="180" y="477"/>
                </a:lnTo>
                <a:lnTo>
                  <a:pt x="405" y="504"/>
                </a:lnTo>
                <a:lnTo>
                  <a:pt x="666" y="486"/>
                </a:lnTo>
                <a:lnTo>
                  <a:pt x="819" y="441"/>
                </a:lnTo>
                <a:lnTo>
                  <a:pt x="990" y="360"/>
                </a:lnTo>
                <a:lnTo>
                  <a:pt x="1152" y="243"/>
                </a:lnTo>
                <a:lnTo>
                  <a:pt x="1008" y="144"/>
                </a:lnTo>
                <a:lnTo>
                  <a:pt x="864" y="81"/>
                </a:lnTo>
                <a:lnTo>
                  <a:pt x="720" y="27"/>
                </a:lnTo>
                <a:lnTo>
                  <a:pt x="567" y="9"/>
                </a:lnTo>
                <a:lnTo>
                  <a:pt x="414" y="0"/>
                </a:lnTo>
                <a:lnTo>
                  <a:pt x="189" y="18"/>
                </a:lnTo>
                <a:lnTo>
                  <a:pt x="18" y="81"/>
                </a:lnTo>
                <a:cubicBezTo>
                  <a:pt x="18" y="81"/>
                  <a:pt x="9" y="117"/>
                  <a:pt x="9" y="117"/>
                </a:cubicBezTo>
                <a:close/>
              </a:path>
            </a:pathLst>
          </a:custGeom>
          <a:solidFill>
            <a:schemeClr val="hlink"/>
          </a:solidFill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1549718" y="2681288"/>
            <a:ext cx="4908550" cy="2690812"/>
            <a:chOff x="1513" y="720"/>
            <a:chExt cx="3092" cy="1695"/>
          </a:xfrm>
        </p:grpSpPr>
        <p:sp>
          <p:nvSpPr>
            <p:cNvPr id="17418" name="Freeform 7"/>
            <p:cNvSpPr/>
            <p:nvPr/>
          </p:nvSpPr>
          <p:spPr>
            <a:xfrm>
              <a:off x="1611" y="909"/>
              <a:ext cx="2943" cy="485"/>
            </a:xfrm>
            <a:custGeom>
              <a:avLst/>
              <a:gdLst>
                <a:gd name="txL" fmla="*/ 0 w 2943"/>
                <a:gd name="txT" fmla="*/ 0 h 485"/>
                <a:gd name="txR" fmla="*/ 2943 w 2943"/>
                <a:gd name="txB" fmla="*/ 485 h 485"/>
              </a:gdLst>
              <a:ahLst/>
              <a:cxnLst>
                <a:cxn ang="0">
                  <a:pos x="0" y="387"/>
                </a:cxn>
                <a:cxn ang="0">
                  <a:pos x="117" y="414"/>
                </a:cxn>
                <a:cxn ang="0">
                  <a:pos x="477" y="450"/>
                </a:cxn>
                <a:cxn ang="0">
                  <a:pos x="933" y="483"/>
                </a:cxn>
                <a:cxn ang="0">
                  <a:pos x="1377" y="441"/>
                </a:cxn>
                <a:cxn ang="0">
                  <a:pos x="1656" y="297"/>
                </a:cxn>
                <a:cxn ang="0">
                  <a:pos x="1998" y="135"/>
                </a:cxn>
                <a:cxn ang="0">
                  <a:pos x="2520" y="45"/>
                </a:cxn>
                <a:cxn ang="0">
                  <a:pos x="2943" y="0"/>
                </a:cxn>
              </a:cxnLst>
              <a:rect l="txL" t="txT" r="txR" b="txB"/>
              <a:pathLst>
                <a:path w="2943" h="485">
                  <a:moveTo>
                    <a:pt x="0" y="387"/>
                  </a:moveTo>
                  <a:cubicBezTo>
                    <a:pt x="19" y="391"/>
                    <a:pt x="38" y="404"/>
                    <a:pt x="117" y="414"/>
                  </a:cubicBezTo>
                  <a:cubicBezTo>
                    <a:pt x="196" y="424"/>
                    <a:pt x="341" y="439"/>
                    <a:pt x="477" y="450"/>
                  </a:cubicBezTo>
                  <a:cubicBezTo>
                    <a:pt x="613" y="461"/>
                    <a:pt x="783" y="485"/>
                    <a:pt x="933" y="483"/>
                  </a:cubicBezTo>
                  <a:cubicBezTo>
                    <a:pt x="1083" y="481"/>
                    <a:pt x="1257" y="472"/>
                    <a:pt x="1377" y="441"/>
                  </a:cubicBezTo>
                  <a:cubicBezTo>
                    <a:pt x="1497" y="410"/>
                    <a:pt x="1553" y="348"/>
                    <a:pt x="1656" y="297"/>
                  </a:cubicBezTo>
                  <a:cubicBezTo>
                    <a:pt x="1759" y="246"/>
                    <a:pt x="1854" y="177"/>
                    <a:pt x="1998" y="135"/>
                  </a:cubicBezTo>
                  <a:cubicBezTo>
                    <a:pt x="2142" y="93"/>
                    <a:pt x="2363" y="67"/>
                    <a:pt x="2520" y="45"/>
                  </a:cubicBezTo>
                  <a:cubicBezTo>
                    <a:pt x="2677" y="23"/>
                    <a:pt x="2855" y="9"/>
                    <a:pt x="2943" y="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9" name="Freeform 8"/>
            <p:cNvSpPr/>
            <p:nvPr/>
          </p:nvSpPr>
          <p:spPr>
            <a:xfrm>
              <a:off x="1584" y="1215"/>
              <a:ext cx="2979" cy="247"/>
            </a:xfrm>
            <a:custGeom>
              <a:avLst/>
              <a:gdLst>
                <a:gd name="txL" fmla="*/ 0 w 2979"/>
                <a:gd name="txT" fmla="*/ 0 h 247"/>
                <a:gd name="txR" fmla="*/ 2979 w 2979"/>
                <a:gd name="txB" fmla="*/ 247 h 247"/>
              </a:gdLst>
              <a:ahLst/>
              <a:cxnLst>
                <a:cxn ang="0">
                  <a:pos x="0" y="207"/>
                </a:cxn>
                <a:cxn ang="0">
                  <a:pos x="384" y="225"/>
                </a:cxn>
                <a:cxn ang="0">
                  <a:pos x="864" y="243"/>
                </a:cxn>
                <a:cxn ang="0">
                  <a:pos x="1287" y="243"/>
                </a:cxn>
                <a:cxn ang="0">
                  <a:pos x="1647" y="216"/>
                </a:cxn>
                <a:cxn ang="0">
                  <a:pos x="2025" y="108"/>
                </a:cxn>
                <a:cxn ang="0">
                  <a:pos x="2421" y="18"/>
                </a:cxn>
                <a:cxn ang="0">
                  <a:pos x="2979" y="0"/>
                </a:cxn>
              </a:cxnLst>
              <a:rect l="txL" t="txT" r="txR" b="txB"/>
              <a:pathLst>
                <a:path w="2979" h="247">
                  <a:moveTo>
                    <a:pt x="0" y="207"/>
                  </a:moveTo>
                  <a:cubicBezTo>
                    <a:pt x="64" y="209"/>
                    <a:pt x="240" y="219"/>
                    <a:pt x="384" y="225"/>
                  </a:cubicBezTo>
                  <a:cubicBezTo>
                    <a:pt x="528" y="231"/>
                    <a:pt x="714" y="240"/>
                    <a:pt x="864" y="243"/>
                  </a:cubicBezTo>
                  <a:cubicBezTo>
                    <a:pt x="1014" y="246"/>
                    <a:pt x="1157" y="247"/>
                    <a:pt x="1287" y="243"/>
                  </a:cubicBezTo>
                  <a:cubicBezTo>
                    <a:pt x="1417" y="239"/>
                    <a:pt x="1524" y="239"/>
                    <a:pt x="1647" y="216"/>
                  </a:cubicBezTo>
                  <a:cubicBezTo>
                    <a:pt x="1770" y="193"/>
                    <a:pt x="1896" y="141"/>
                    <a:pt x="2025" y="108"/>
                  </a:cubicBezTo>
                  <a:cubicBezTo>
                    <a:pt x="2154" y="75"/>
                    <a:pt x="2262" y="36"/>
                    <a:pt x="2421" y="18"/>
                  </a:cubicBezTo>
                  <a:cubicBezTo>
                    <a:pt x="2580" y="0"/>
                    <a:pt x="2863" y="4"/>
                    <a:pt x="2979" y="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0" name="Freeform 9"/>
            <p:cNvSpPr/>
            <p:nvPr/>
          </p:nvSpPr>
          <p:spPr>
            <a:xfrm>
              <a:off x="1611" y="1476"/>
              <a:ext cx="2925" cy="72"/>
            </a:xfrm>
            <a:custGeom>
              <a:avLst/>
              <a:gdLst>
                <a:gd name="txL" fmla="*/ 0 w 2925"/>
                <a:gd name="txT" fmla="*/ 0 h 72"/>
                <a:gd name="txR" fmla="*/ 2925 w 2925"/>
                <a:gd name="txB" fmla="*/ 72 h 72"/>
              </a:gdLst>
              <a:ahLst/>
              <a:cxnLst>
                <a:cxn ang="0">
                  <a:pos x="0" y="72"/>
                </a:cxn>
                <a:cxn ang="0">
                  <a:pos x="453" y="60"/>
                </a:cxn>
                <a:cxn ang="0">
                  <a:pos x="933" y="60"/>
                </a:cxn>
                <a:cxn ang="0">
                  <a:pos x="1365" y="60"/>
                </a:cxn>
                <a:cxn ang="0">
                  <a:pos x="1701" y="60"/>
                </a:cxn>
                <a:cxn ang="0">
                  <a:pos x="2097" y="45"/>
                </a:cxn>
                <a:cxn ang="0">
                  <a:pos x="2466" y="27"/>
                </a:cxn>
                <a:cxn ang="0">
                  <a:pos x="2925" y="0"/>
                </a:cxn>
              </a:cxnLst>
              <a:rect l="txL" t="txT" r="txR" b="txB"/>
              <a:pathLst>
                <a:path w="2925" h="72">
                  <a:moveTo>
                    <a:pt x="0" y="72"/>
                  </a:moveTo>
                  <a:cubicBezTo>
                    <a:pt x="75" y="69"/>
                    <a:pt x="298" y="62"/>
                    <a:pt x="453" y="60"/>
                  </a:cubicBezTo>
                  <a:cubicBezTo>
                    <a:pt x="608" y="58"/>
                    <a:pt x="781" y="60"/>
                    <a:pt x="933" y="60"/>
                  </a:cubicBezTo>
                  <a:cubicBezTo>
                    <a:pt x="1085" y="60"/>
                    <a:pt x="1237" y="60"/>
                    <a:pt x="1365" y="60"/>
                  </a:cubicBezTo>
                  <a:cubicBezTo>
                    <a:pt x="1493" y="60"/>
                    <a:pt x="1579" y="62"/>
                    <a:pt x="1701" y="60"/>
                  </a:cubicBezTo>
                  <a:cubicBezTo>
                    <a:pt x="1823" y="58"/>
                    <a:pt x="1970" y="50"/>
                    <a:pt x="2097" y="45"/>
                  </a:cubicBezTo>
                  <a:cubicBezTo>
                    <a:pt x="2224" y="40"/>
                    <a:pt x="2328" y="34"/>
                    <a:pt x="2466" y="27"/>
                  </a:cubicBezTo>
                  <a:cubicBezTo>
                    <a:pt x="2604" y="20"/>
                    <a:pt x="2830" y="6"/>
                    <a:pt x="2925" y="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1" name="Freeform 10"/>
            <p:cNvSpPr/>
            <p:nvPr/>
          </p:nvSpPr>
          <p:spPr>
            <a:xfrm>
              <a:off x="1513" y="1620"/>
              <a:ext cx="3050" cy="157"/>
            </a:xfrm>
            <a:custGeom>
              <a:avLst/>
              <a:gdLst>
                <a:gd name="txL" fmla="*/ 0 w 3050"/>
                <a:gd name="txT" fmla="*/ 0 h 157"/>
                <a:gd name="txR" fmla="*/ 3050 w 3050"/>
                <a:gd name="txB" fmla="*/ 157 h 157"/>
              </a:gdLst>
              <a:ahLst/>
              <a:cxnLst>
                <a:cxn ang="0">
                  <a:pos x="35" y="45"/>
                </a:cxn>
                <a:cxn ang="0">
                  <a:pos x="62" y="54"/>
                </a:cxn>
                <a:cxn ang="0">
                  <a:pos x="407" y="12"/>
                </a:cxn>
                <a:cxn ang="0">
                  <a:pos x="908" y="0"/>
                </a:cxn>
                <a:cxn ang="0">
                  <a:pos x="1319" y="12"/>
                </a:cxn>
                <a:cxn ang="0">
                  <a:pos x="1655" y="12"/>
                </a:cxn>
                <a:cxn ang="0">
                  <a:pos x="2069" y="81"/>
                </a:cxn>
                <a:cxn ang="0">
                  <a:pos x="2510" y="153"/>
                </a:cxn>
                <a:cxn ang="0">
                  <a:pos x="3050" y="108"/>
                </a:cxn>
              </a:cxnLst>
              <a:rect l="txL" t="txT" r="txR" b="txB"/>
              <a:pathLst>
                <a:path w="3050" h="157">
                  <a:moveTo>
                    <a:pt x="35" y="45"/>
                  </a:moveTo>
                  <a:cubicBezTo>
                    <a:pt x="39" y="45"/>
                    <a:pt x="0" y="59"/>
                    <a:pt x="62" y="54"/>
                  </a:cubicBezTo>
                  <a:cubicBezTo>
                    <a:pt x="124" y="49"/>
                    <a:pt x="266" y="21"/>
                    <a:pt x="407" y="12"/>
                  </a:cubicBezTo>
                  <a:cubicBezTo>
                    <a:pt x="548" y="3"/>
                    <a:pt x="756" y="0"/>
                    <a:pt x="908" y="0"/>
                  </a:cubicBezTo>
                  <a:cubicBezTo>
                    <a:pt x="1060" y="0"/>
                    <a:pt x="1195" y="10"/>
                    <a:pt x="1319" y="12"/>
                  </a:cubicBezTo>
                  <a:cubicBezTo>
                    <a:pt x="1443" y="14"/>
                    <a:pt x="1530" y="1"/>
                    <a:pt x="1655" y="12"/>
                  </a:cubicBezTo>
                  <a:cubicBezTo>
                    <a:pt x="1780" y="23"/>
                    <a:pt x="1927" y="58"/>
                    <a:pt x="2069" y="81"/>
                  </a:cubicBezTo>
                  <a:cubicBezTo>
                    <a:pt x="2211" y="104"/>
                    <a:pt x="2347" y="149"/>
                    <a:pt x="2510" y="153"/>
                  </a:cubicBezTo>
                  <a:cubicBezTo>
                    <a:pt x="2673" y="157"/>
                    <a:pt x="2938" y="117"/>
                    <a:pt x="3050" y="108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2" name="Freeform 11"/>
            <p:cNvSpPr/>
            <p:nvPr/>
          </p:nvSpPr>
          <p:spPr>
            <a:xfrm>
              <a:off x="1584" y="1698"/>
              <a:ext cx="2988" cy="357"/>
            </a:xfrm>
            <a:custGeom>
              <a:avLst/>
              <a:gdLst>
                <a:gd name="txL" fmla="*/ 0 w 2988"/>
                <a:gd name="txT" fmla="*/ 0 h 357"/>
                <a:gd name="txR" fmla="*/ 2988 w 2988"/>
                <a:gd name="txB" fmla="*/ 357 h 357"/>
              </a:gdLst>
              <a:ahLst/>
              <a:cxnLst>
                <a:cxn ang="0">
                  <a:pos x="0" y="138"/>
                </a:cxn>
                <a:cxn ang="0">
                  <a:pos x="396" y="39"/>
                </a:cxn>
                <a:cxn ang="0">
                  <a:pos x="846" y="3"/>
                </a:cxn>
                <a:cxn ang="0">
                  <a:pos x="1296" y="21"/>
                </a:cxn>
                <a:cxn ang="0">
                  <a:pos x="1602" y="75"/>
                </a:cxn>
                <a:cxn ang="0">
                  <a:pos x="2052" y="273"/>
                </a:cxn>
                <a:cxn ang="0">
                  <a:pos x="2520" y="345"/>
                </a:cxn>
                <a:cxn ang="0">
                  <a:pos x="2988" y="345"/>
                </a:cxn>
              </a:cxnLst>
              <a:rect l="txL" t="txT" r="txR" b="txB"/>
              <a:pathLst>
                <a:path w="2988" h="357">
                  <a:moveTo>
                    <a:pt x="0" y="138"/>
                  </a:moveTo>
                  <a:cubicBezTo>
                    <a:pt x="66" y="122"/>
                    <a:pt x="255" y="61"/>
                    <a:pt x="396" y="39"/>
                  </a:cubicBezTo>
                  <a:cubicBezTo>
                    <a:pt x="537" y="17"/>
                    <a:pt x="696" y="6"/>
                    <a:pt x="846" y="3"/>
                  </a:cubicBezTo>
                  <a:cubicBezTo>
                    <a:pt x="996" y="0"/>
                    <a:pt x="1170" y="9"/>
                    <a:pt x="1296" y="21"/>
                  </a:cubicBezTo>
                  <a:cubicBezTo>
                    <a:pt x="1422" y="33"/>
                    <a:pt x="1476" y="33"/>
                    <a:pt x="1602" y="75"/>
                  </a:cubicBezTo>
                  <a:cubicBezTo>
                    <a:pt x="1728" y="117"/>
                    <a:pt x="1899" y="228"/>
                    <a:pt x="2052" y="273"/>
                  </a:cubicBezTo>
                  <a:cubicBezTo>
                    <a:pt x="2205" y="318"/>
                    <a:pt x="2364" y="333"/>
                    <a:pt x="2520" y="345"/>
                  </a:cubicBezTo>
                  <a:cubicBezTo>
                    <a:pt x="2676" y="357"/>
                    <a:pt x="2891" y="345"/>
                    <a:pt x="2988" y="345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3" name="Freeform 12"/>
            <p:cNvSpPr/>
            <p:nvPr/>
          </p:nvSpPr>
          <p:spPr>
            <a:xfrm>
              <a:off x="1680" y="2256"/>
              <a:ext cx="2925" cy="159"/>
            </a:xfrm>
            <a:custGeom>
              <a:avLst/>
              <a:gdLst>
                <a:gd name="txL" fmla="*/ 0 w 2925"/>
                <a:gd name="txT" fmla="*/ 0 h 159"/>
                <a:gd name="txR" fmla="*/ 2925 w 2925"/>
                <a:gd name="txB" fmla="*/ 159 h 159"/>
              </a:gdLst>
              <a:ahLst/>
              <a:cxnLst>
                <a:cxn ang="0">
                  <a:pos x="0" y="84"/>
                </a:cxn>
                <a:cxn ang="0">
                  <a:pos x="360" y="138"/>
                </a:cxn>
                <a:cxn ang="0">
                  <a:pos x="729" y="156"/>
                </a:cxn>
                <a:cxn ang="0">
                  <a:pos x="1188" y="120"/>
                </a:cxn>
                <a:cxn ang="0">
                  <a:pos x="1647" y="39"/>
                </a:cxn>
                <a:cxn ang="0">
                  <a:pos x="2106" y="3"/>
                </a:cxn>
                <a:cxn ang="0">
                  <a:pos x="2493" y="21"/>
                </a:cxn>
                <a:cxn ang="0">
                  <a:pos x="2925" y="30"/>
                </a:cxn>
              </a:cxnLst>
              <a:rect l="txL" t="txT" r="txR" b="txB"/>
              <a:pathLst>
                <a:path w="2925" h="159">
                  <a:moveTo>
                    <a:pt x="0" y="84"/>
                  </a:moveTo>
                  <a:cubicBezTo>
                    <a:pt x="58" y="93"/>
                    <a:pt x="239" y="126"/>
                    <a:pt x="360" y="138"/>
                  </a:cubicBezTo>
                  <a:cubicBezTo>
                    <a:pt x="481" y="150"/>
                    <a:pt x="591" y="159"/>
                    <a:pt x="729" y="156"/>
                  </a:cubicBezTo>
                  <a:cubicBezTo>
                    <a:pt x="867" y="153"/>
                    <a:pt x="1035" y="139"/>
                    <a:pt x="1188" y="120"/>
                  </a:cubicBezTo>
                  <a:cubicBezTo>
                    <a:pt x="1341" y="101"/>
                    <a:pt x="1494" y="58"/>
                    <a:pt x="1647" y="39"/>
                  </a:cubicBezTo>
                  <a:cubicBezTo>
                    <a:pt x="1800" y="20"/>
                    <a:pt x="1965" y="6"/>
                    <a:pt x="2106" y="3"/>
                  </a:cubicBezTo>
                  <a:cubicBezTo>
                    <a:pt x="2247" y="0"/>
                    <a:pt x="2357" y="17"/>
                    <a:pt x="2493" y="21"/>
                  </a:cubicBezTo>
                  <a:cubicBezTo>
                    <a:pt x="2629" y="25"/>
                    <a:pt x="2835" y="28"/>
                    <a:pt x="2925" y="3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4" name="Freeform 13"/>
            <p:cNvSpPr/>
            <p:nvPr/>
          </p:nvSpPr>
          <p:spPr>
            <a:xfrm>
              <a:off x="1755" y="720"/>
              <a:ext cx="2736" cy="74"/>
            </a:xfrm>
            <a:custGeom>
              <a:avLst/>
              <a:gdLst>
                <a:gd name="txL" fmla="*/ 0 w 2736"/>
                <a:gd name="txT" fmla="*/ 0 h 74"/>
                <a:gd name="txR" fmla="*/ 2736 w 2736"/>
                <a:gd name="txB" fmla="*/ 74 h 74"/>
              </a:gdLst>
              <a:ahLst/>
              <a:cxnLst>
                <a:cxn ang="0">
                  <a:pos x="0" y="0"/>
                </a:cxn>
                <a:cxn ang="0">
                  <a:pos x="621" y="12"/>
                </a:cxn>
                <a:cxn ang="0">
                  <a:pos x="1125" y="21"/>
                </a:cxn>
                <a:cxn ang="0">
                  <a:pos x="1611" y="66"/>
                </a:cxn>
                <a:cxn ang="0">
                  <a:pos x="1962" y="72"/>
                </a:cxn>
                <a:cxn ang="0">
                  <a:pos x="2376" y="57"/>
                </a:cxn>
                <a:cxn ang="0">
                  <a:pos x="2736" y="18"/>
                </a:cxn>
              </a:cxnLst>
              <a:rect l="txL" t="txT" r="txR" b="txB"/>
              <a:pathLst>
                <a:path w="2736" h="74">
                  <a:moveTo>
                    <a:pt x="0" y="0"/>
                  </a:moveTo>
                  <a:cubicBezTo>
                    <a:pt x="103" y="3"/>
                    <a:pt x="434" y="9"/>
                    <a:pt x="621" y="12"/>
                  </a:cubicBezTo>
                  <a:cubicBezTo>
                    <a:pt x="808" y="15"/>
                    <a:pt x="960" y="12"/>
                    <a:pt x="1125" y="21"/>
                  </a:cubicBezTo>
                  <a:cubicBezTo>
                    <a:pt x="1290" y="30"/>
                    <a:pt x="1472" y="58"/>
                    <a:pt x="1611" y="66"/>
                  </a:cubicBezTo>
                  <a:cubicBezTo>
                    <a:pt x="1750" y="74"/>
                    <a:pt x="1835" y="73"/>
                    <a:pt x="1962" y="72"/>
                  </a:cubicBezTo>
                  <a:cubicBezTo>
                    <a:pt x="2089" y="71"/>
                    <a:pt x="2247" y="66"/>
                    <a:pt x="2376" y="57"/>
                  </a:cubicBezTo>
                  <a:cubicBezTo>
                    <a:pt x="2505" y="48"/>
                    <a:pt x="2661" y="26"/>
                    <a:pt x="2736" y="18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6878" name="AutoShape 14"/>
          <p:cNvSpPr/>
          <p:nvPr/>
        </p:nvSpPr>
        <p:spPr>
          <a:xfrm>
            <a:off x="2972118" y="2063750"/>
            <a:ext cx="304800" cy="762000"/>
          </a:xfrm>
          <a:prstGeom prst="down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9" name="AutoShape 15"/>
          <p:cNvSpPr/>
          <p:nvPr/>
        </p:nvSpPr>
        <p:spPr>
          <a:xfrm>
            <a:off x="2900680" y="3617913"/>
            <a:ext cx="304800" cy="228600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80" name="AutoShape 16"/>
          <p:cNvSpPr/>
          <p:nvPr/>
        </p:nvSpPr>
        <p:spPr>
          <a:xfrm>
            <a:off x="2916555" y="4986338"/>
            <a:ext cx="381000" cy="685800"/>
          </a:xfrm>
          <a:prstGeom prst="upArrow">
            <a:avLst>
              <a:gd name="adj1" fmla="val 50000"/>
              <a:gd name="adj2" fmla="val 4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81" name="AutoShape 17"/>
          <p:cNvSpPr/>
          <p:nvPr/>
        </p:nvSpPr>
        <p:spPr>
          <a:xfrm>
            <a:off x="2900680" y="4110038"/>
            <a:ext cx="304800" cy="2286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59259E-6 L 0.2717 -0.0680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0" y="-34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33333E-6 L 0.25434 0.0571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00" y="28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bldLvl="0" animBg="1"/>
      <p:bldP spid="36869" grpId="0" bldLvl="0" animBg="1"/>
      <p:bldP spid="36878" grpId="0" bldLvl="0" animBg="1"/>
      <p:bldP spid="36879" grpId="0" bldLvl="0" animBg="1"/>
      <p:bldP spid="36880" grpId="0" bldLvl="0" animBg="1"/>
      <p:bldP spid="3688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1" descr="image4">
            <a:hlinkClick r:id="" action="ppaction://ole?verb=0"/>
          </p:cNvPr>
          <p:cNvGraphicFramePr>
            <a:graphicFrameLocks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9" r:id="rId3" imgW="914400" imgH="215640" progId="Equations">
                  <p:embed/>
                </p:oleObj>
              </mc:Choice>
              <mc:Fallback>
                <p:oleObj r:id="rId3" imgW="914400" imgH="215640" progId="Equations">
                  <p:embed/>
                  <p:pic>
                    <p:nvPicPr>
                      <p:cNvPr id="0" name="Picture 1" descr="image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1" descr="t013a64b4a82c01255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29785" y="1252855"/>
            <a:ext cx="4498975" cy="43529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8765" y="6011228"/>
            <a:ext cx="68643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几十吨的飞机为什么能在空中翱翔？</a:t>
            </a:r>
          </a:p>
        </p:txBody>
      </p:sp>
      <p:sp>
        <p:nvSpPr>
          <p:cNvPr id="21506" name="Text Box 4"/>
          <p:cNvSpPr txBox="1"/>
          <p:nvPr/>
        </p:nvSpPr>
        <p:spPr>
          <a:xfrm>
            <a:off x="163195" y="342265"/>
            <a:ext cx="3415030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四、飞机的升力</a:t>
            </a: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10" y="1252855"/>
            <a:ext cx="4309075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1" descr="image4">
            <a:hlinkClick r:id="" action="ppaction://ole?verb=0"/>
          </p:cNvPr>
          <p:cNvGraphicFramePr>
            <a:graphicFrameLocks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r:id="rId3" imgW="914400" imgH="215640" progId="Equations">
                  <p:embed/>
                </p:oleObj>
              </mc:Choice>
              <mc:Fallback>
                <p:oleObj r:id="rId3" imgW="914400" imgH="215640" progId="Equations">
                  <p:embed/>
                  <p:pic>
                    <p:nvPicPr>
                      <p:cNvPr id="0" name="Picture 4" descr="image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5720" y="4808220"/>
            <a:ext cx="89579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我国</a:t>
            </a:r>
            <a:r>
              <a:rPr kumimoji="1" lang="zh-CN" altLang="en-US" sz="3200" b="1" kern="0" noProof="0" dirty="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大型客机</a:t>
            </a:r>
            <a:r>
              <a:rPr kumimoji="1" lang="en-US" altLang="zh-CN" sz="3200" b="1" kern="0" noProof="0" dirty="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C919</a:t>
            </a:r>
            <a:r>
              <a:rPr kumimoji="1" lang="zh-CN" altLang="en-US" sz="3200" b="1" kern="0" noProof="0" dirty="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试飞成功，</a:t>
            </a:r>
            <a:r>
              <a:rPr lang="zh-CN" altLang="en-US" sz="3200" b="1" dirty="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第五代隐身战机</a:t>
            </a:r>
            <a:r>
              <a:rPr lang="zh-CN" altLang="en-US" sz="3200" b="1" dirty="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歼</a:t>
            </a:r>
            <a:r>
              <a:rPr lang="en-US" altLang="zh-CN" sz="3200" b="1" dirty="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20</a:t>
            </a:r>
            <a:r>
              <a:rPr lang="zh-CN" altLang="en-US" sz="3200" b="1" dirty="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已经服役，他们</a:t>
            </a:r>
            <a:r>
              <a:rPr lang="zh-CN" altLang="en-US" sz="3200" b="1" dirty="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为什么能在天空</a:t>
            </a:r>
            <a:r>
              <a:rPr lang="zh-CN" altLang="en-US" sz="3200" b="1" dirty="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翱翔</a:t>
            </a:r>
            <a:r>
              <a:rPr lang="zh-CN" altLang="en-US" sz="3200" b="1" dirty="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？</a:t>
            </a:r>
          </a:p>
        </p:txBody>
      </p:sp>
      <p:pic>
        <p:nvPicPr>
          <p:cNvPr id="2" name="图片 1" descr="t013a64b4a82c01255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27880" y="34290"/>
            <a:ext cx="4498975" cy="4352925"/>
          </a:xfrm>
          <a:prstGeom prst="rect">
            <a:avLst/>
          </a:prstGeom>
        </p:spPr>
      </p:pic>
      <p:pic>
        <p:nvPicPr>
          <p:cNvPr id="6" name="图片 5" descr="t019e06b7b7696f923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" y="34290"/>
            <a:ext cx="4582160" cy="4353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3813" y="2565400"/>
            <a:ext cx="7850187" cy="1954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Rectangle 3"/>
          <p:cNvSpPr>
            <a:spLocks noGrp="1"/>
          </p:cNvSpPr>
          <p:nvPr>
            <p:ph type="title"/>
          </p:nvPr>
        </p:nvSpPr>
        <p:spPr>
          <a:xfrm>
            <a:off x="0" y="1700213"/>
            <a:ext cx="4392613" cy="792162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200" dirty="0">
                <a:solidFill>
                  <a:srgbClr val="FF0000"/>
                </a:solidFill>
              </a:rPr>
              <a:t>上方流速快，压强小</a:t>
            </a:r>
          </a:p>
        </p:txBody>
      </p:sp>
      <p:sp>
        <p:nvSpPr>
          <p:cNvPr id="15364" name="Rectangle 4"/>
          <p:cNvSpPr/>
          <p:nvPr/>
        </p:nvSpPr>
        <p:spPr>
          <a:xfrm>
            <a:off x="0" y="4797425"/>
            <a:ext cx="4321175" cy="10795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下方流速慢，压强大</a:t>
            </a:r>
          </a:p>
        </p:txBody>
      </p:sp>
      <p:grpSp>
        <p:nvGrpSpPr>
          <p:cNvPr id="2" name="Group 5"/>
          <p:cNvGrpSpPr/>
          <p:nvPr/>
        </p:nvGrpSpPr>
        <p:grpSpPr>
          <a:xfrm rot="-181562">
            <a:off x="4211638" y="2276475"/>
            <a:ext cx="1584325" cy="719138"/>
            <a:chOff x="2381" y="935"/>
            <a:chExt cx="1043" cy="907"/>
          </a:xfrm>
        </p:grpSpPr>
        <p:sp>
          <p:nvSpPr>
            <p:cNvPr id="21524" name="Line 6"/>
            <p:cNvSpPr/>
            <p:nvPr/>
          </p:nvSpPr>
          <p:spPr>
            <a:xfrm>
              <a:off x="2608" y="935"/>
              <a:ext cx="0" cy="907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1525" name="Line 7"/>
            <p:cNvSpPr/>
            <p:nvPr/>
          </p:nvSpPr>
          <p:spPr>
            <a:xfrm>
              <a:off x="2835" y="935"/>
              <a:ext cx="0" cy="907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1526" name="Line 8"/>
            <p:cNvSpPr/>
            <p:nvPr/>
          </p:nvSpPr>
          <p:spPr>
            <a:xfrm>
              <a:off x="3061" y="935"/>
              <a:ext cx="0" cy="907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1527" name="Line 9"/>
            <p:cNvSpPr/>
            <p:nvPr/>
          </p:nvSpPr>
          <p:spPr>
            <a:xfrm>
              <a:off x="3288" y="935"/>
              <a:ext cx="0" cy="907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1528" name="Line 10"/>
            <p:cNvSpPr/>
            <p:nvPr/>
          </p:nvSpPr>
          <p:spPr>
            <a:xfrm>
              <a:off x="3424" y="935"/>
              <a:ext cx="0" cy="907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1529" name="Line 11"/>
            <p:cNvSpPr/>
            <p:nvPr/>
          </p:nvSpPr>
          <p:spPr>
            <a:xfrm>
              <a:off x="2381" y="935"/>
              <a:ext cx="0" cy="907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15372" name="Line 12"/>
          <p:cNvSpPr/>
          <p:nvPr/>
        </p:nvSpPr>
        <p:spPr>
          <a:xfrm flipH="1" flipV="1">
            <a:off x="2627313" y="2492375"/>
            <a:ext cx="1728787" cy="72072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3" name="Line 13"/>
          <p:cNvSpPr/>
          <p:nvPr/>
        </p:nvSpPr>
        <p:spPr>
          <a:xfrm flipV="1">
            <a:off x="2987675" y="4076700"/>
            <a:ext cx="1655763" cy="115252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" name="Group 14"/>
          <p:cNvGrpSpPr/>
          <p:nvPr/>
        </p:nvGrpSpPr>
        <p:grpSpPr>
          <a:xfrm rot="10663171">
            <a:off x="4284663" y="4221163"/>
            <a:ext cx="1584325" cy="1439862"/>
            <a:chOff x="2381" y="935"/>
            <a:chExt cx="1043" cy="907"/>
          </a:xfrm>
        </p:grpSpPr>
        <p:sp>
          <p:nvSpPr>
            <p:cNvPr id="21518" name="Line 15"/>
            <p:cNvSpPr/>
            <p:nvPr/>
          </p:nvSpPr>
          <p:spPr>
            <a:xfrm>
              <a:off x="2608" y="935"/>
              <a:ext cx="0" cy="907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1519" name="Line 16"/>
            <p:cNvSpPr/>
            <p:nvPr/>
          </p:nvSpPr>
          <p:spPr>
            <a:xfrm>
              <a:off x="2835" y="935"/>
              <a:ext cx="0" cy="907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1520" name="Line 17"/>
            <p:cNvSpPr/>
            <p:nvPr/>
          </p:nvSpPr>
          <p:spPr>
            <a:xfrm>
              <a:off x="3061" y="935"/>
              <a:ext cx="0" cy="907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1521" name="Line 18"/>
            <p:cNvSpPr/>
            <p:nvPr/>
          </p:nvSpPr>
          <p:spPr>
            <a:xfrm>
              <a:off x="3288" y="935"/>
              <a:ext cx="0" cy="907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1522" name="Line 19"/>
            <p:cNvSpPr/>
            <p:nvPr/>
          </p:nvSpPr>
          <p:spPr>
            <a:xfrm>
              <a:off x="3424" y="935"/>
              <a:ext cx="0" cy="907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1523" name="Line 20"/>
            <p:cNvSpPr/>
            <p:nvPr/>
          </p:nvSpPr>
          <p:spPr>
            <a:xfrm>
              <a:off x="2381" y="935"/>
              <a:ext cx="0" cy="907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4" name="Group 21"/>
          <p:cNvGrpSpPr/>
          <p:nvPr/>
        </p:nvGrpSpPr>
        <p:grpSpPr>
          <a:xfrm>
            <a:off x="2843213" y="1844675"/>
            <a:ext cx="2590800" cy="1871663"/>
            <a:chOff x="1791" y="1162"/>
            <a:chExt cx="1632" cy="1179"/>
          </a:xfrm>
        </p:grpSpPr>
        <p:sp>
          <p:nvSpPr>
            <p:cNvPr id="21516" name="AutoShape 22"/>
            <p:cNvSpPr/>
            <p:nvPr/>
          </p:nvSpPr>
          <p:spPr>
            <a:xfrm>
              <a:off x="2925" y="1525"/>
              <a:ext cx="181" cy="816"/>
            </a:xfrm>
            <a:prstGeom prst="upArrow">
              <a:avLst>
                <a:gd name="adj1" fmla="val 50000"/>
                <a:gd name="adj2" fmla="val 11270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7" name="Text Box 23"/>
            <p:cNvSpPr txBox="1"/>
            <p:nvPr/>
          </p:nvSpPr>
          <p:spPr>
            <a:xfrm>
              <a:off x="1791" y="1162"/>
              <a:ext cx="1632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dirty="0">
                  <a:latin typeface="Arial" panose="020B0604020202020204" pitchFamily="34" charset="0"/>
                  <a:ea typeface="宋体" panose="02010600030101010101" pitchFamily="2" charset="-122"/>
                </a:rPr>
                <a:t>合压强：</a:t>
              </a:r>
              <a:r>
                <a:rPr lang="en-US" altLang="zh-CN" sz="3600">
                  <a:latin typeface="Arial" panose="020B0604020202020204" pitchFamily="34" charset="0"/>
                  <a:ea typeface="宋体" panose="02010600030101010101" pitchFamily="2" charset="-122"/>
                </a:rPr>
                <a:t>P</a:t>
              </a:r>
            </a:p>
          </p:txBody>
        </p:sp>
      </p:grpSp>
      <p:sp>
        <p:nvSpPr>
          <p:cNvPr id="21514" name="Text Box 24"/>
          <p:cNvSpPr txBox="1"/>
          <p:nvPr/>
        </p:nvSpPr>
        <p:spPr>
          <a:xfrm>
            <a:off x="0" y="333375"/>
            <a:ext cx="56165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飞机获得升力的原因</a:t>
            </a:r>
          </a:p>
        </p:txBody>
      </p:sp>
      <p:sp>
        <p:nvSpPr>
          <p:cNvPr id="21515" name="Rectangle 25"/>
          <p:cNvSpPr/>
          <p:nvPr/>
        </p:nvSpPr>
        <p:spPr>
          <a:xfrm>
            <a:off x="250825" y="1196975"/>
            <a:ext cx="8714105" cy="443166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0" name="Rectangle 8"/>
          <p:cNvSpPr/>
          <p:nvPr/>
        </p:nvSpPr>
        <p:spPr>
          <a:xfrm>
            <a:off x="368300" y="5877084"/>
            <a:ext cx="8031163" cy="5219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升力：机翼上下表面的压力差形成向上的升力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536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1536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9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3" grpId="1"/>
      <p:bldP spid="15364" grpId="0"/>
      <p:bldP spid="15364" grpId="1"/>
      <p:bldP spid="17410" grpId="0"/>
      <p:bldP spid="17410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1" descr="2005342023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2438400"/>
            <a:ext cx="4267200" cy="29987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2" name="Group 32"/>
          <p:cNvGrpSpPr/>
          <p:nvPr/>
        </p:nvGrpSpPr>
        <p:grpSpPr>
          <a:xfrm>
            <a:off x="4437063" y="2573338"/>
            <a:ext cx="3597275" cy="3109912"/>
            <a:chOff x="0" y="0"/>
            <a:chExt cx="2454" cy="1787"/>
          </a:xfrm>
        </p:grpSpPr>
        <p:pic>
          <p:nvPicPr>
            <p:cNvPr id="17413" name="Picture 33" descr="20053420232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2454" cy="16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4" name="Line 34"/>
            <p:cNvSpPr/>
            <p:nvPr/>
          </p:nvSpPr>
          <p:spPr>
            <a:xfrm>
              <a:off x="1148" y="731"/>
              <a:ext cx="0" cy="288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7415" name="Line 35"/>
            <p:cNvSpPr/>
            <p:nvPr/>
          </p:nvSpPr>
          <p:spPr>
            <a:xfrm>
              <a:off x="668" y="539"/>
              <a:ext cx="0" cy="288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7416" name="Line 36"/>
            <p:cNvSpPr/>
            <p:nvPr/>
          </p:nvSpPr>
          <p:spPr>
            <a:xfrm>
              <a:off x="908" y="587"/>
              <a:ext cx="0" cy="288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7417" name="Line 37"/>
            <p:cNvSpPr/>
            <p:nvPr/>
          </p:nvSpPr>
          <p:spPr>
            <a:xfrm flipV="1">
              <a:off x="620" y="1115"/>
              <a:ext cx="0" cy="432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7418" name="Line 38"/>
            <p:cNvSpPr/>
            <p:nvPr/>
          </p:nvSpPr>
          <p:spPr>
            <a:xfrm flipV="1">
              <a:off x="860" y="1211"/>
              <a:ext cx="0" cy="432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7419" name="Line 39"/>
            <p:cNvSpPr/>
            <p:nvPr/>
          </p:nvSpPr>
          <p:spPr>
            <a:xfrm flipV="1">
              <a:off x="1100" y="1355"/>
              <a:ext cx="0" cy="432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2" name="Rectangle 8"/>
          <p:cNvSpPr/>
          <p:nvPr/>
        </p:nvSpPr>
        <p:spPr>
          <a:xfrm>
            <a:off x="277495" y="875348"/>
            <a:ext cx="82302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飞机升力：机翼上下表面的压力差形成向上的升力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文本占位符 119809" descr="9"/>
          <p:cNvPicPr>
            <a:picLocks noGrp="1" noChangeAspect="1"/>
          </p:cNvPicPr>
          <p:nvPr>
            <p:ph type="body" idx="1"/>
          </p:nvPr>
        </p:nvPicPr>
        <p:blipFill>
          <a:blip r:embed="rId2" cstate="print"/>
          <a:stretch>
            <a:fillRect/>
          </a:stretch>
        </p:blipFill>
        <p:spPr>
          <a:xfrm>
            <a:off x="5143500" y="2827655"/>
            <a:ext cx="3657600" cy="2736850"/>
          </a:xfrm>
        </p:spPr>
      </p:pic>
      <p:sp>
        <p:nvSpPr>
          <p:cNvPr id="119811" name="文本框 119810"/>
          <p:cNvSpPr txBox="1"/>
          <p:nvPr/>
        </p:nvSpPr>
        <p:spPr>
          <a:xfrm>
            <a:off x="226060" y="757555"/>
            <a:ext cx="88392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观察鸟翅膀的形状，解释为什么鸟在空中展翅滑翔时不会坠落下来？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3528" y="2204864"/>
            <a:ext cx="47525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答：鸟翅膀展开后的截面是上凸下凹，气流流经翅膀，翅膀上下流速不同会形成压力差，产生向上的升力，使鸟在空中自由飞翔。 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矩形 97281"/>
          <p:cNvSpPr/>
          <p:nvPr/>
        </p:nvSpPr>
        <p:spPr>
          <a:xfrm>
            <a:off x="200343" y="850741"/>
            <a:ext cx="8315325" cy="5835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华文新魏" panose="02010800040101010101" pitchFamily="2" charset="-122"/>
                <a:sym typeface="+mn-ea"/>
              </a:rPr>
              <a:t>杜甫诗句：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八月秋高风怒号，卷我屋上三重茅。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</a:p>
        </p:txBody>
      </p:sp>
      <p:sp>
        <p:nvSpPr>
          <p:cNvPr id="97293" name="文本框 97292"/>
          <p:cNvSpPr txBox="1"/>
          <p:nvPr/>
        </p:nvSpPr>
        <p:spPr>
          <a:xfrm>
            <a:off x="425768" y="4990465"/>
            <a:ext cx="7864475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茅草上面的空气压强压力小，而下面的压强压力大，对茅草产生了向上的升力使它飞走了。</a:t>
            </a:r>
          </a:p>
        </p:txBody>
      </p:sp>
      <p:sp>
        <p:nvSpPr>
          <p:cNvPr id="97300" name="云形标注 97299"/>
          <p:cNvSpPr/>
          <p:nvPr/>
        </p:nvSpPr>
        <p:spPr>
          <a:xfrm>
            <a:off x="5571808" y="1807845"/>
            <a:ext cx="3321050" cy="2016125"/>
          </a:xfrm>
          <a:prstGeom prst="cloudCallout">
            <a:avLst>
              <a:gd name="adj1" fmla="val -45907"/>
              <a:gd name="adj2" fmla="val 7614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我屋顶上的茅草怎么都飞走了？？？</a:t>
            </a:r>
          </a:p>
        </p:txBody>
      </p:sp>
      <p:sp>
        <p:nvSpPr>
          <p:cNvPr id="7171" name="WordArt 3" descr="窄竖线"/>
          <p:cNvSpPr>
            <a:spLocks noTextEdit="1"/>
          </p:cNvSpPr>
          <p:nvPr/>
        </p:nvSpPr>
        <p:spPr>
          <a:xfrm>
            <a:off x="128905" y="77470"/>
            <a:ext cx="1828800" cy="7731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24153"/>
              </a:avLst>
            </a:prstTxWarp>
            <a:normAutofit lnSpcReduction="10000"/>
          </a:bodyPr>
          <a:lstStyle/>
          <a:p>
            <a:pPr algn="ctr" eaLnBrk="0" hangingPunct="0"/>
            <a:r>
              <a:rPr lang="zh-CN" altLang="en-US" sz="4800" b="1">
                <a:ln w="12700" cap="sq" cmpd="sng">
                  <a:solidFill>
                    <a:srgbClr val="000000"/>
                  </a:solidFill>
                  <a:prstDash val="solid"/>
                  <a:headEnd type="none" w="sm" len="sm"/>
                  <a:tailEnd type="none" w="sm" len="sm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现象四</a:t>
            </a:r>
          </a:p>
        </p:txBody>
      </p:sp>
      <p:sp>
        <p:nvSpPr>
          <p:cNvPr id="8195" name="WordArt 5"/>
          <p:cNvSpPr>
            <a:spLocks noTextEdit="1"/>
          </p:cNvSpPr>
          <p:nvPr/>
        </p:nvSpPr>
        <p:spPr>
          <a:xfrm>
            <a:off x="5994400" y="-66040"/>
            <a:ext cx="3030220" cy="83439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7875"/>
                <a:gd name="adj2" fmla="val 1407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normalizeH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解释生活现象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6082" name="ShockwaveFlash1" r:id="rId2" imgW="4679905" imgH="3456229"/>
        </mc:Choice>
        <mc:Fallback>
          <p:control name="ShockwaveFlash1" r:id="rId2" imgW="4679905" imgH="3456229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03263" y="1638300"/>
                  <a:ext cx="4679950" cy="34559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7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93" grpId="0"/>
      <p:bldP spid="9730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3"/>
          <p:cNvSpPr txBox="1"/>
          <p:nvPr/>
        </p:nvSpPr>
        <p:spPr>
          <a:xfrm>
            <a:off x="2757805" y="520700"/>
            <a:ext cx="5564188" cy="61277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草原犬鼠的“空调”洞穴</a:t>
            </a:r>
          </a:p>
        </p:txBody>
      </p:sp>
      <p:pic>
        <p:nvPicPr>
          <p:cNvPr id="22533" name="Picture 37" descr="草原犬鼠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8" y="2578100"/>
            <a:ext cx="1766887" cy="2268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4" name="Picture 29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37050" y="2527300"/>
            <a:ext cx="3303588" cy="2319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76263" y="1206500"/>
            <a:ext cx="8250237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  <a:buClr>
                <a:srgbClr val="000000"/>
              </a:buClr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犬鼠的洞穴有两个出口，一个是平的，另一个则是隆起的土堆。这是为什么呢？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3203" y="4911408"/>
            <a:ext cx="7712075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隆起的位置空气流速大，压强小，洞内两侧出现压强差，空气在压力作用下发生流动。</a:t>
            </a:r>
          </a:p>
        </p:txBody>
      </p:sp>
      <p:sp>
        <p:nvSpPr>
          <p:cNvPr id="7171" name="WordArt 3" descr="窄竖线"/>
          <p:cNvSpPr>
            <a:spLocks noTextEdit="1"/>
          </p:cNvSpPr>
          <p:nvPr/>
        </p:nvSpPr>
        <p:spPr>
          <a:xfrm>
            <a:off x="223520" y="274955"/>
            <a:ext cx="1828800" cy="7731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24153"/>
              </a:avLst>
            </a:prstTxWarp>
            <a:normAutofit lnSpcReduction="10000"/>
          </a:bodyPr>
          <a:lstStyle/>
          <a:p>
            <a:pPr algn="ctr" eaLnBrk="0" hangingPunct="0"/>
            <a:r>
              <a:rPr lang="zh-CN" altLang="en-US" sz="4800" b="1">
                <a:ln w="12700" cap="sq" cmpd="sng">
                  <a:solidFill>
                    <a:srgbClr val="000000"/>
                  </a:solidFill>
                  <a:prstDash val="solid"/>
                  <a:headEnd type="none" w="sm" len="sm"/>
                  <a:tailEnd type="none" w="sm" len="sm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现象五</a:t>
            </a:r>
          </a:p>
        </p:txBody>
      </p:sp>
      <p:sp>
        <p:nvSpPr>
          <p:cNvPr id="4" name="右箭头 3">
            <a:hlinkClick r:id="" action="ppaction://noaction"/>
          </p:cNvPr>
          <p:cNvSpPr/>
          <p:nvPr/>
        </p:nvSpPr>
        <p:spPr>
          <a:xfrm>
            <a:off x="8322310" y="5447030"/>
            <a:ext cx="575945" cy="5759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>
            <a:hlinkClick r:id="rId3" action="ppaction://hlinkfile"/>
          </p:cNvPr>
          <p:cNvSpPr/>
          <p:nvPr/>
        </p:nvSpPr>
        <p:spPr>
          <a:xfrm>
            <a:off x="8097520" y="2966085"/>
            <a:ext cx="503555" cy="6477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7" name="图片 5734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838200"/>
            <a:ext cx="4495800" cy="320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8" name="标题 57347"/>
          <p:cNvSpPr>
            <a:spLocks noGrp="1"/>
          </p:cNvSpPr>
          <p:nvPr>
            <p:ph type="title"/>
          </p:nvPr>
        </p:nvSpPr>
        <p:spPr>
          <a:xfrm>
            <a:off x="2133600" y="0"/>
            <a:ext cx="5585460" cy="1143000"/>
          </a:xfrm>
        </p:spPr>
        <p:txBody>
          <a:bodyPr anchor="ctr"/>
          <a:lstStyle/>
          <a:p>
            <a:r>
              <a:rPr lang="zh-CN" altLang="en-US" dirty="0"/>
              <a:t>气流偏导器（尾翼）</a:t>
            </a:r>
          </a:p>
        </p:txBody>
      </p:sp>
      <p:sp>
        <p:nvSpPr>
          <p:cNvPr id="57349" name="文本框 57348"/>
          <p:cNvSpPr txBox="1"/>
          <p:nvPr/>
        </p:nvSpPr>
        <p:spPr>
          <a:xfrm>
            <a:off x="76200" y="3962400"/>
            <a:ext cx="9144000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  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有的跑车车尾设计一种“气流偏导器”，它的</a:t>
            </a:r>
            <a:r>
              <a:rPr lang="zh-CN" altLang="en-US" sz="3600" dirty="0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上表面平直，底部呈弧形凸起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，相当于一个倒置的翅膀，这主要是为了让跑车高速行驶时，车能更好的抓紧地面．请解释其中道理．</a:t>
            </a:r>
          </a:p>
        </p:txBody>
      </p:sp>
      <p:sp>
        <p:nvSpPr>
          <p:cNvPr id="57350" name="下箭头 57349"/>
          <p:cNvSpPr/>
          <p:nvPr/>
        </p:nvSpPr>
        <p:spPr>
          <a:xfrm>
            <a:off x="3657600" y="838200"/>
            <a:ext cx="381000" cy="609600"/>
          </a:xfrm>
          <a:prstGeom prst="downArrow">
            <a:avLst>
              <a:gd name="adj1" fmla="val 50000"/>
              <a:gd name="adj2" fmla="val 4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57351" name="图片 57350" descr="42905_1481685_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5800" y="914400"/>
            <a:ext cx="4648200" cy="281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WordArt 3" descr="窄竖线"/>
          <p:cNvSpPr>
            <a:spLocks noTextEdit="1"/>
          </p:cNvSpPr>
          <p:nvPr/>
        </p:nvSpPr>
        <p:spPr>
          <a:xfrm>
            <a:off x="304800" y="140970"/>
            <a:ext cx="1828800" cy="7731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24153"/>
              </a:avLst>
            </a:prstTxWarp>
            <a:normAutofit lnSpcReduction="10000"/>
          </a:bodyPr>
          <a:lstStyle/>
          <a:p>
            <a:pPr algn="ctr" eaLnBrk="0" hangingPunct="0"/>
            <a:r>
              <a:rPr lang="zh-CN" altLang="en-US" sz="4800" b="1">
                <a:ln w="12700" cap="sq" cmpd="sng">
                  <a:solidFill>
                    <a:srgbClr val="000000"/>
                  </a:solidFill>
                  <a:prstDash val="solid"/>
                  <a:headEnd type="none" w="sm" len="sm"/>
                  <a:tailEnd type="none" w="sm" len="sm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现象六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5" name="文本框 102404"/>
          <p:cNvSpPr txBox="1"/>
          <p:nvPr/>
        </p:nvSpPr>
        <p:spPr>
          <a:xfrm>
            <a:off x="179388" y="1700213"/>
            <a:ext cx="7993062" cy="596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、 气体和液体都具有流动性统称为流体。</a:t>
            </a:r>
          </a:p>
        </p:txBody>
      </p:sp>
      <p:sp>
        <p:nvSpPr>
          <p:cNvPr id="102406" name="文本框 102405"/>
          <p:cNvSpPr txBox="1"/>
          <p:nvPr/>
        </p:nvSpPr>
        <p:spPr>
          <a:xfrm>
            <a:off x="179388" y="2636838"/>
            <a:ext cx="86756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、流体在流速大的地方，压强小。</a:t>
            </a:r>
          </a:p>
        </p:txBody>
      </p:sp>
      <p:sp>
        <p:nvSpPr>
          <p:cNvPr id="102407" name="文本框 102406"/>
          <p:cNvSpPr txBox="1"/>
          <p:nvPr/>
        </p:nvSpPr>
        <p:spPr>
          <a:xfrm>
            <a:off x="179388" y="3573463"/>
            <a:ext cx="6481762" cy="1344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、流体压强规律的应用</a:t>
            </a:r>
          </a:p>
          <a:p>
            <a:pPr>
              <a:spcBef>
                <a:spcPct val="50000"/>
              </a:spcBef>
              <a:buClr>
                <a:srgbClr val="000000"/>
              </a:buClr>
            </a:pP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408" name="矩形 102407"/>
          <p:cNvSpPr/>
          <p:nvPr/>
        </p:nvSpPr>
        <p:spPr>
          <a:xfrm>
            <a:off x="250825" y="4292600"/>
            <a:ext cx="8305800" cy="11734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Clr>
                <a:srgbClr val="000000"/>
              </a:buClr>
            </a:pP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飞机的升力：来自于机翼上下表面的压力差。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57213" y="676275"/>
            <a:ext cx="2135187" cy="61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/>
      <p:bldP spid="102406" grpId="0"/>
      <p:bldP spid="102407" grpId="0"/>
      <p:bldP spid="102408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文本框 1"/>
          <p:cNvSpPr txBox="1"/>
          <p:nvPr/>
        </p:nvSpPr>
        <p:spPr>
          <a:xfrm>
            <a:off x="217488" y="966788"/>
            <a:ext cx="8439150" cy="5211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、（2016•东营）当火车驶过时，人站在安全线以内，即使与火车保持一定的距离，也非常危险，以下现象不能用来解释此现象规律的解释的是（　　）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A．风沿着窗外的墙面吹过时，窗口悬挂的窗帘会飘向窗外 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B．用吸管吧饮料吸进嘴里 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C．大风会把不牢固的屋顶掀翻 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D．护航编队各船只多采用前后行驶而非并排行驶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456488" y="2366963"/>
            <a:ext cx="687387" cy="614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7660" y="230505"/>
            <a:ext cx="2436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当堂掌握：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2"/>
          <p:cNvSpPr txBox="1"/>
          <p:nvPr/>
        </p:nvSpPr>
        <p:spPr>
          <a:xfrm>
            <a:off x="306388" y="717550"/>
            <a:ext cx="8531225" cy="457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、（2016•南宁）如图所示，在雨中撑伞的行人，每当大风吹来，会有伞被向上“吸”的感觉，关于产生这一现象的主要原因，下列说法正确的是（　　）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A．伞上方的空气流速小于下方 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B．伞上方的空气流速大于下方 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C．伞受到的空气浮力变大 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D．伞受到的空气浮力变小 </a:t>
            </a:r>
          </a:p>
        </p:txBody>
      </p:sp>
      <p:pic>
        <p:nvPicPr>
          <p:cNvPr id="29699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9650" y="2909888"/>
            <a:ext cx="2398713" cy="2640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7521575" y="2185988"/>
            <a:ext cx="687388" cy="614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3"/>
          <p:cNvSpPr txBox="1"/>
          <p:nvPr/>
        </p:nvSpPr>
        <p:spPr>
          <a:xfrm>
            <a:off x="455613" y="503238"/>
            <a:ext cx="7702550" cy="585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、（2016•自贡）我们经常看到这样的现象：在无风的天气，汽车在马路上快速驶过以后，马路两边的树叶会随风飘动，如图所示，汽车向左行驶，马路两边的树叶会沿着A、B、C哪一个方向飘动（　　）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A．向A方向飘动 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B．向B方向飘动 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C．向C方向飘动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D．条件不足，无法判断 </a:t>
            </a:r>
          </a:p>
        </p:txBody>
      </p:sp>
      <p:pic>
        <p:nvPicPr>
          <p:cNvPr id="30723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9350" y="3220720"/>
            <a:ext cx="3608070" cy="313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008188" y="3221038"/>
            <a:ext cx="687387" cy="614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-10160" y="4768215"/>
            <a:ext cx="9082405" cy="1571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雄鹰能展翅蓝天，</a:t>
            </a:r>
            <a:r>
              <a:rPr kumimoji="1" lang="zh-CN" altLang="en-US" sz="3200" b="1" kern="0" cap="none" spc="0" normalizeH="0" baseline="0" noProof="0" dirty="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+mn-cs"/>
              </a:rPr>
              <a:t>我国海军舰艇赴钓鱼岛护航时，护航编队一般采用前后护航形式，为什么不采用“并排”护航？</a:t>
            </a:r>
          </a:p>
        </p:txBody>
      </p:sp>
      <p:pic>
        <p:nvPicPr>
          <p:cNvPr id="2" name="图片 1" descr="f80f413abcf016d9e23c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42460" y="6985"/>
            <a:ext cx="4701540" cy="4340860"/>
          </a:xfrm>
          <a:prstGeom prst="rect">
            <a:avLst/>
          </a:prstGeom>
        </p:spPr>
      </p:pic>
      <p:pic>
        <p:nvPicPr>
          <p:cNvPr id="7" name="图片 6" descr="10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6195" y="6985"/>
            <a:ext cx="4478655" cy="43408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文本框 120833"/>
          <p:cNvSpPr txBox="1"/>
          <p:nvPr/>
        </p:nvSpPr>
        <p:spPr>
          <a:xfrm>
            <a:off x="611188" y="476250"/>
            <a:ext cx="8208962" cy="286131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．如图所示，</a:t>
            </a:r>
            <a:r>
              <a:rPr lang="en-US" altLang="zh-CN" sz="36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36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是两个上端开口的容器，它们构成的是一个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______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；当用一个管子沿</a:t>
            </a:r>
            <a:r>
              <a:rPr lang="en-US" altLang="zh-CN" sz="36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容器口吹气时，</a:t>
            </a:r>
            <a:r>
              <a:rPr lang="en-US" altLang="zh-CN" sz="36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容器中的液面会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______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（填“上升”、“下降”或“不变”）．</a:t>
            </a:r>
          </a:p>
        </p:txBody>
      </p:sp>
      <p:pic>
        <p:nvPicPr>
          <p:cNvPr id="120835" name="图片 12083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6375" y="3254375"/>
            <a:ext cx="6948488" cy="3603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0836" name="文本框 120835"/>
          <p:cNvSpPr txBox="1"/>
          <p:nvPr/>
        </p:nvSpPr>
        <p:spPr>
          <a:xfrm>
            <a:off x="5724525" y="1052513"/>
            <a:ext cx="1511300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dirty="0">
                <a:solidFill>
                  <a:srgbClr val="CC0066"/>
                </a:solidFill>
                <a:latin typeface="Times New Roman" panose="02020603050405020304" charset="0"/>
                <a:ea typeface="宋体" panose="02010600030101010101" pitchFamily="2" charset="-122"/>
              </a:rPr>
              <a:t>连通器</a:t>
            </a:r>
            <a:r>
              <a:rPr lang="zh-CN" altLang="en-US" sz="2400" b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20837" name="文本框 120836"/>
          <p:cNvSpPr txBox="1"/>
          <p:nvPr/>
        </p:nvSpPr>
        <p:spPr>
          <a:xfrm>
            <a:off x="2268538" y="2133600"/>
            <a:ext cx="1081087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dirty="0">
                <a:solidFill>
                  <a:srgbClr val="CC0066"/>
                </a:solidFill>
                <a:latin typeface="Times New Roman" panose="02020603050405020304" charset="0"/>
                <a:ea typeface="宋体" panose="02010600030101010101" pitchFamily="2" charset="-122"/>
              </a:rPr>
              <a:t>下降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/>
      <p:bldP spid="12083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0" name="矩形 111619"/>
          <p:cNvSpPr/>
          <p:nvPr/>
        </p:nvSpPr>
        <p:spPr>
          <a:xfrm>
            <a:off x="236220" y="1346835"/>
            <a:ext cx="883920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、春天是放风筝的好季节，风筝在空气中飞行利用了下列什么原理（      ）</a:t>
            </a:r>
          </a:p>
          <a:p>
            <a:r>
              <a:rPr lang="en-US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、风筝下方空气流动速度小，空气压强小</a:t>
            </a:r>
          </a:p>
          <a:p>
            <a:r>
              <a:rPr lang="en-US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、风筝下方空气流动速度大，空气压强大</a:t>
            </a:r>
          </a:p>
          <a:p>
            <a:r>
              <a:rPr lang="en-US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、风筝上方空气流动速度大，空气压强小</a:t>
            </a:r>
          </a:p>
          <a:p>
            <a:r>
              <a:rPr lang="en-US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、风筝上方空气流动速度小，空气压强大</a:t>
            </a:r>
          </a:p>
        </p:txBody>
      </p:sp>
      <p:sp>
        <p:nvSpPr>
          <p:cNvPr id="111621" name="Text Box 7"/>
          <p:cNvSpPr txBox="1"/>
          <p:nvPr/>
        </p:nvSpPr>
        <p:spPr>
          <a:xfrm>
            <a:off x="5915660" y="180975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文本框 126977"/>
          <p:cNvSpPr txBox="1"/>
          <p:nvPr/>
        </p:nvSpPr>
        <p:spPr>
          <a:xfrm>
            <a:off x="431800" y="688023"/>
            <a:ext cx="8280400" cy="206121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、如图所示，用一个漏斗向一支点燃的蜡烛的火焰吹气，烛焰将                        （    ）</a:t>
            </a:r>
          </a:p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．向左飘动                        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．向右飘动</a:t>
            </a:r>
          </a:p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C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．静止在原位置不动        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D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．无法确定</a:t>
            </a:r>
          </a:p>
        </p:txBody>
      </p:sp>
      <p:pic>
        <p:nvPicPr>
          <p:cNvPr id="126979" name="图片 12697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1800" y="3030855"/>
            <a:ext cx="8165465" cy="3427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6980" name="文本框 126979"/>
          <p:cNvSpPr txBox="1"/>
          <p:nvPr/>
        </p:nvSpPr>
        <p:spPr>
          <a:xfrm>
            <a:off x="7061835" y="1212850"/>
            <a:ext cx="504825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>
                <a:solidFill>
                  <a:srgbClr val="CC0066"/>
                </a:solidFill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lang="en-US" altLang="zh-CN" sz="320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1975" y="1360488"/>
            <a:ext cx="3540125" cy="3171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21213" y="1390650"/>
            <a:ext cx="3624262" cy="314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100513" y="2825750"/>
            <a:ext cx="520700" cy="1101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流水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245475" y="2119313"/>
            <a:ext cx="704850" cy="23336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流动的空气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3900" y="4667250"/>
            <a:ext cx="7694613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像水和空气这样，具有流动性的液体和气体，统称为流体。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47" name="文本框 4"/>
          <p:cNvSpPr txBox="1"/>
          <p:nvPr/>
        </p:nvSpPr>
        <p:spPr>
          <a:xfrm>
            <a:off x="306070" y="351790"/>
            <a:ext cx="33343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一、流体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06425" y="873125"/>
            <a:ext cx="7932738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液体、气体对浸在其中的物体都会产生压强，由于液体、气体都有流动性，所以它们向各个方向都有压强。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8025" y="3775075"/>
            <a:ext cx="7604125" cy="61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思考：当流体流动时，压强会有变化吗？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6" name="TextBox 4"/>
          <p:cNvSpPr txBox="1"/>
          <p:nvPr/>
        </p:nvSpPr>
        <p:spPr>
          <a:xfrm>
            <a:off x="274320" y="4720590"/>
            <a:ext cx="8424545" cy="1728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</a:rPr>
              <a:t>演示实验：在纸条上方使劲吹气，猜想纸条会怎样运动？为什么？</a:t>
            </a:r>
          </a:p>
          <a:p>
            <a:pPr algn="l"/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02407" name="Picture 16" descr="8-4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43835" y="1805305"/>
            <a:ext cx="3656965" cy="2251075"/>
          </a:xfrm>
          <a:prstGeom prst="rect">
            <a:avLst/>
          </a:prstGeom>
          <a:noFill/>
          <a:ln w="2857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079" name="文本框 4"/>
          <p:cNvSpPr txBox="1"/>
          <p:nvPr/>
        </p:nvSpPr>
        <p:spPr>
          <a:xfrm>
            <a:off x="450215" y="431165"/>
            <a:ext cx="54883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二、气体压强与流速的关系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1" name="矩形 65540"/>
          <p:cNvSpPr/>
          <p:nvPr/>
        </p:nvSpPr>
        <p:spPr>
          <a:xfrm>
            <a:off x="3513455" y="288290"/>
            <a:ext cx="5455285" cy="424624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buClr>
                <a:srgbClr val="000000"/>
              </a:buClr>
            </a:pPr>
            <a:r>
              <a:rPr lang="zh-CN" altLang="en-US" sz="3000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在离桌边２～３</a:t>
            </a:r>
            <a:r>
              <a:rPr lang="en-US" altLang="zh-CN" sz="3000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cm</a:t>
            </a:r>
            <a:r>
              <a:rPr lang="zh-CN" altLang="en-US" sz="3000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处放一铝质的硬币，在硬币前</a:t>
            </a:r>
            <a:r>
              <a:rPr lang="en-US" altLang="zh-CN" sz="3000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10cm</a:t>
            </a:r>
            <a:r>
              <a:rPr lang="zh-CN" altLang="en-US" sz="3000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左右放一高约为</a:t>
            </a:r>
            <a:r>
              <a:rPr lang="en-US" altLang="zh-CN" sz="3000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2cm</a:t>
            </a:r>
            <a:r>
              <a:rPr lang="zh-CN" altLang="en-US" sz="3000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直尺或钢笔支起一个栏杆，在硬币上方沿着与桌面平行的方向用力吹一口气，</a:t>
            </a:r>
            <a:r>
              <a:rPr lang="zh-CN" altLang="en-US" sz="3000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看看会发生什么现象</a:t>
            </a:r>
            <a:r>
              <a:rPr lang="en-US" altLang="zh-CN" sz="300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?</a:t>
            </a:r>
            <a:endParaRPr lang="en-US" altLang="zh-CN" sz="3000" b="1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65542" name="Object 1" descr="image8">
            <a:hlinkClick r:id="rId3" action="ppaction://hlinkfile"/>
          </p:cNvPr>
          <p:cNvGraphicFramePr>
            <a:graphicFrameLocks/>
          </p:cNvGraphicFramePr>
          <p:nvPr/>
        </p:nvGraphicFramePr>
        <p:xfrm>
          <a:off x="417513" y="1585913"/>
          <a:ext cx="2747962" cy="409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" r:id="rId4" imgW="2031746" imgH="1422222" progId="">
                  <p:embed/>
                </p:oleObj>
              </mc:Choice>
              <mc:Fallback>
                <p:oleObj r:id="rId4" imgW="2031746" imgH="1422222" progId="">
                  <p:embed/>
                  <p:pic>
                    <p:nvPicPr>
                      <p:cNvPr id="0" name="Picture 1" descr="image1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513" y="1585913"/>
                        <a:ext cx="2747962" cy="4092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2" name="Text Box 4"/>
          <p:cNvSpPr txBox="1"/>
          <p:nvPr/>
        </p:nvSpPr>
        <p:spPr>
          <a:xfrm>
            <a:off x="526098" y="5871210"/>
            <a:ext cx="41052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hlinkClick r:id="rId6" action="ppaction://hlinkfile"/>
              </a:rPr>
              <a:t>硬币会跳过去吗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hlinkClick r:id="rId6" action="ppaction://hlinkfile"/>
              </a:rPr>
              <a:t>?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5139690" y="4906010"/>
            <a:ext cx="2663825" cy="965200"/>
            <a:chOff x="3696" y="3203"/>
            <a:chExt cx="1539" cy="826"/>
          </a:xfrm>
        </p:grpSpPr>
        <p:sp>
          <p:nvSpPr>
            <p:cNvPr id="6152" name="WordArt 6"/>
            <p:cNvSpPr>
              <a:spLocks noTextEdit="1"/>
            </p:cNvSpPr>
            <p:nvPr/>
          </p:nvSpPr>
          <p:spPr>
            <a:xfrm rot="639131">
              <a:off x="3696" y="3294"/>
              <a:ext cx="600" cy="648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30403"/>
                </a:avLst>
              </a:prstTxWarp>
              <a:normAutofit/>
            </a:bodyPr>
            <a:lstStyle/>
            <a:p>
              <a:pPr algn="ctr"/>
              <a:r>
                <a:rPr lang="zh-CN" altLang="en-US" sz="3600" b="1">
                  <a:ln w="9525" cap="flat" cmpd="sng">
                    <a:solidFill>
                      <a:srgbClr val="CC99FF"/>
                    </a:solidFill>
                    <a:prstDash val="solid"/>
                    <a:headEnd type="none" w="med" len="med"/>
                    <a:tailEnd type="none" w="med" len="med"/>
                  </a:ln>
                  <a:gradFill rotWithShape="1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4740000" scaled="1"/>
                    <a:tileRect/>
                  </a:gradFill>
                  <a:effectLst>
                    <a:outerShdw dist="53882" dir="2699999" algn="ctr" rotWithShape="0">
                      <a:srgbClr val="9999FF">
                        <a:alpha val="79999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为什么</a:t>
              </a:r>
            </a:p>
          </p:txBody>
        </p:sp>
        <p:pic>
          <p:nvPicPr>
            <p:cNvPr id="6153" name="Picture 7" descr="icon1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466639">
              <a:off x="4377" y="3203"/>
              <a:ext cx="858" cy="82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171" name="WordArt 3" descr="窄竖线"/>
          <p:cNvSpPr>
            <a:spLocks noTextEdit="1"/>
          </p:cNvSpPr>
          <p:nvPr/>
        </p:nvSpPr>
        <p:spPr>
          <a:xfrm>
            <a:off x="349885" y="443865"/>
            <a:ext cx="1828800" cy="7731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24153"/>
              </a:avLst>
            </a:prstTxWarp>
            <a:normAutofit lnSpcReduction="10000"/>
          </a:bodyPr>
          <a:lstStyle/>
          <a:p>
            <a:pPr algn="ctr" eaLnBrk="0" hangingPunct="0"/>
            <a:r>
              <a:rPr lang="zh-CN" altLang="en-US" sz="4800" b="1">
                <a:ln w="12700" cap="sq" cmpd="sng">
                  <a:solidFill>
                    <a:srgbClr val="000000"/>
                  </a:solidFill>
                  <a:prstDash val="solid"/>
                  <a:headEnd type="none" w="sm" len="sm"/>
                  <a:tailEnd type="none" w="sm" len="sm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活动一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1138"/>
          <p:cNvGrpSpPr/>
          <p:nvPr/>
        </p:nvGrpSpPr>
        <p:grpSpPr>
          <a:xfrm>
            <a:off x="4710113" y="4000500"/>
            <a:ext cx="2133600" cy="1443038"/>
            <a:chOff x="480" y="1872"/>
            <a:chExt cx="768" cy="624"/>
          </a:xfrm>
        </p:grpSpPr>
        <p:sp>
          <p:nvSpPr>
            <p:cNvPr id="91140" name="圆柱形 91139"/>
            <p:cNvSpPr/>
            <p:nvPr/>
          </p:nvSpPr>
          <p:spPr>
            <a:xfrm>
              <a:off x="672" y="2064"/>
              <a:ext cx="384" cy="144"/>
            </a:xfrm>
            <a:prstGeom prst="can">
              <a:avLst>
                <a:gd name="adj" fmla="val 25000"/>
              </a:avLst>
            </a:prstGeom>
            <a:solidFill>
              <a:srgbClr val="DAECF2"/>
            </a:solidFill>
            <a:ln w="12700" cap="sq" cmpd="sng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141" name="任意多边形 91140"/>
            <p:cNvSpPr/>
            <p:nvPr/>
          </p:nvSpPr>
          <p:spPr>
            <a:xfrm>
              <a:off x="480" y="2256"/>
              <a:ext cx="720" cy="48"/>
            </a:xfrm>
            <a:custGeom>
              <a:avLst/>
              <a:gdLst/>
              <a:ahLst/>
              <a:cxnLst/>
              <a:rect l="0" t="0" r="0" b="0"/>
              <a:pathLst>
                <a:path w="720" h="104">
                  <a:moveTo>
                    <a:pt x="0" y="0"/>
                  </a:moveTo>
                  <a:cubicBezTo>
                    <a:pt x="132" y="44"/>
                    <a:pt x="264" y="88"/>
                    <a:pt x="384" y="96"/>
                  </a:cubicBezTo>
                  <a:cubicBezTo>
                    <a:pt x="504" y="104"/>
                    <a:pt x="664" y="56"/>
                    <a:pt x="720" y="48"/>
                  </a:cubicBezTo>
                </a:path>
              </a:pathLst>
            </a:custGeom>
            <a:noFill/>
            <a:ln w="12700" cap="sq" cmpd="sng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142" name="任意多边形 91141"/>
            <p:cNvSpPr/>
            <p:nvPr/>
          </p:nvSpPr>
          <p:spPr>
            <a:xfrm>
              <a:off x="480" y="2352"/>
              <a:ext cx="720" cy="48"/>
            </a:xfrm>
            <a:custGeom>
              <a:avLst/>
              <a:gdLst/>
              <a:ahLst/>
              <a:cxnLst/>
              <a:rect l="0" t="0" r="0" b="0"/>
              <a:pathLst>
                <a:path w="720" h="104">
                  <a:moveTo>
                    <a:pt x="0" y="0"/>
                  </a:moveTo>
                  <a:cubicBezTo>
                    <a:pt x="132" y="44"/>
                    <a:pt x="264" y="88"/>
                    <a:pt x="384" y="96"/>
                  </a:cubicBezTo>
                  <a:cubicBezTo>
                    <a:pt x="504" y="104"/>
                    <a:pt x="664" y="56"/>
                    <a:pt x="720" y="48"/>
                  </a:cubicBezTo>
                </a:path>
              </a:pathLst>
            </a:custGeom>
            <a:noFill/>
            <a:ln w="12700" cap="sq" cmpd="sng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143" name="任意多边形 91142"/>
            <p:cNvSpPr/>
            <p:nvPr/>
          </p:nvSpPr>
          <p:spPr>
            <a:xfrm>
              <a:off x="528" y="2448"/>
              <a:ext cx="720" cy="48"/>
            </a:xfrm>
            <a:custGeom>
              <a:avLst/>
              <a:gdLst/>
              <a:ahLst/>
              <a:cxnLst/>
              <a:rect l="0" t="0" r="0" b="0"/>
              <a:pathLst>
                <a:path w="720" h="104">
                  <a:moveTo>
                    <a:pt x="0" y="0"/>
                  </a:moveTo>
                  <a:cubicBezTo>
                    <a:pt x="132" y="44"/>
                    <a:pt x="264" y="88"/>
                    <a:pt x="384" y="96"/>
                  </a:cubicBezTo>
                  <a:cubicBezTo>
                    <a:pt x="504" y="104"/>
                    <a:pt x="664" y="56"/>
                    <a:pt x="720" y="48"/>
                  </a:cubicBezTo>
                </a:path>
              </a:pathLst>
            </a:custGeom>
            <a:noFill/>
            <a:ln w="12700" cap="sq" cmpd="sng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144" name="任意多边形 91143"/>
            <p:cNvSpPr/>
            <p:nvPr/>
          </p:nvSpPr>
          <p:spPr>
            <a:xfrm flipV="1">
              <a:off x="480" y="1968"/>
              <a:ext cx="720" cy="48"/>
            </a:xfrm>
            <a:custGeom>
              <a:avLst/>
              <a:gdLst/>
              <a:ahLst/>
              <a:cxnLst/>
              <a:rect l="0" t="0" r="0" b="0"/>
              <a:pathLst>
                <a:path w="720" h="104">
                  <a:moveTo>
                    <a:pt x="0" y="0"/>
                  </a:moveTo>
                  <a:cubicBezTo>
                    <a:pt x="132" y="44"/>
                    <a:pt x="264" y="88"/>
                    <a:pt x="384" y="96"/>
                  </a:cubicBezTo>
                  <a:cubicBezTo>
                    <a:pt x="504" y="104"/>
                    <a:pt x="664" y="56"/>
                    <a:pt x="720" y="48"/>
                  </a:cubicBezTo>
                </a:path>
              </a:pathLst>
            </a:custGeom>
            <a:noFill/>
            <a:ln w="12700" cap="sq" cmpd="sng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145" name="任意多边形 91144"/>
            <p:cNvSpPr/>
            <p:nvPr/>
          </p:nvSpPr>
          <p:spPr>
            <a:xfrm flipV="1">
              <a:off x="528" y="1872"/>
              <a:ext cx="720" cy="48"/>
            </a:xfrm>
            <a:custGeom>
              <a:avLst/>
              <a:gdLst/>
              <a:ahLst/>
              <a:cxnLst/>
              <a:rect l="0" t="0" r="0" b="0"/>
              <a:pathLst>
                <a:path w="720" h="104">
                  <a:moveTo>
                    <a:pt x="0" y="0"/>
                  </a:moveTo>
                  <a:cubicBezTo>
                    <a:pt x="132" y="44"/>
                    <a:pt x="264" y="88"/>
                    <a:pt x="384" y="96"/>
                  </a:cubicBezTo>
                  <a:cubicBezTo>
                    <a:pt x="504" y="104"/>
                    <a:pt x="664" y="56"/>
                    <a:pt x="720" y="48"/>
                  </a:cubicBezTo>
                </a:path>
              </a:pathLst>
            </a:custGeom>
            <a:noFill/>
            <a:ln w="12700" cap="sq" cmpd="sng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1146" name="矩形 91145"/>
          <p:cNvSpPr>
            <a:spLocks noChangeAspect="1"/>
          </p:cNvSpPr>
          <p:nvPr/>
        </p:nvSpPr>
        <p:spPr>
          <a:xfrm>
            <a:off x="841375" y="1504950"/>
            <a:ext cx="7059613" cy="22098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/>
          <a:lstStyle/>
          <a:p>
            <a:pPr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、硬币向上跳起说明了什么？</a:t>
            </a:r>
          </a:p>
          <a:p>
            <a:pPr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2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、为什么对着硬币上方吹气，硬币就会向上跳起？</a:t>
            </a:r>
          </a:p>
        </p:txBody>
      </p:sp>
      <p:sp>
        <p:nvSpPr>
          <p:cNvPr id="12292" name="文本框 4"/>
          <p:cNvSpPr txBox="1"/>
          <p:nvPr/>
        </p:nvSpPr>
        <p:spPr>
          <a:xfrm>
            <a:off x="538480" y="530860"/>
            <a:ext cx="24860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动脑想一想</a:t>
            </a:r>
          </a:p>
        </p:txBody>
      </p:sp>
      <p:sp>
        <p:nvSpPr>
          <p:cNvPr id="3" name="等腰三角形 2">
            <a:hlinkClick r:id="rId2" action="ppaction://hlinkfile"/>
          </p:cNvPr>
          <p:cNvSpPr/>
          <p:nvPr/>
        </p:nvSpPr>
        <p:spPr>
          <a:xfrm>
            <a:off x="8000365" y="5443855"/>
            <a:ext cx="503555" cy="57594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1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WordArt 3" descr="窄竖线"/>
          <p:cNvSpPr>
            <a:spLocks noTextEdit="1"/>
          </p:cNvSpPr>
          <p:nvPr/>
        </p:nvSpPr>
        <p:spPr>
          <a:xfrm>
            <a:off x="323850" y="307975"/>
            <a:ext cx="1828800" cy="7731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24153"/>
              </a:avLst>
            </a:prstTxWarp>
            <a:normAutofit lnSpcReduction="10000"/>
          </a:bodyPr>
          <a:lstStyle/>
          <a:p>
            <a:pPr algn="ctr" eaLnBrk="0" hangingPunct="0"/>
            <a:r>
              <a:rPr lang="zh-CN" altLang="en-US" sz="4800" b="1">
                <a:ln w="12700" cap="sq" cmpd="sng">
                  <a:solidFill>
                    <a:srgbClr val="000000"/>
                  </a:solidFill>
                  <a:prstDash val="solid"/>
                  <a:headEnd type="none" w="sm" len="sm"/>
                  <a:tailEnd type="none" w="sm" len="sm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活动二</a:t>
            </a:r>
          </a:p>
        </p:txBody>
      </p:sp>
      <p:pic>
        <p:nvPicPr>
          <p:cNvPr id="7172" name="Picture 4" descr="气流与压强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825" y="476250"/>
            <a:ext cx="3997325" cy="601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1" name="Text Box 5"/>
          <p:cNvSpPr txBox="1"/>
          <p:nvPr/>
        </p:nvSpPr>
        <p:spPr>
          <a:xfrm>
            <a:off x="5140325" y="3352800"/>
            <a:ext cx="1295400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外侧空气流速小，压强大</a:t>
            </a:r>
          </a:p>
        </p:txBody>
      </p:sp>
      <p:grpSp>
        <p:nvGrpSpPr>
          <p:cNvPr id="2" name="Group 6"/>
          <p:cNvGrpSpPr/>
          <p:nvPr/>
        </p:nvGrpSpPr>
        <p:grpSpPr>
          <a:xfrm>
            <a:off x="6359525" y="1828800"/>
            <a:ext cx="1371600" cy="2743200"/>
            <a:chOff x="3552" y="1152"/>
            <a:chExt cx="864" cy="1728"/>
          </a:xfrm>
        </p:grpSpPr>
        <p:sp>
          <p:nvSpPr>
            <p:cNvPr id="7175" name="AutoShape 7"/>
            <p:cNvSpPr/>
            <p:nvPr/>
          </p:nvSpPr>
          <p:spPr>
            <a:xfrm>
              <a:off x="3888" y="2400"/>
              <a:ext cx="195" cy="480"/>
            </a:xfrm>
            <a:prstGeom prst="downArrow">
              <a:avLst>
                <a:gd name="adj1" fmla="val 50000"/>
                <a:gd name="adj2" fmla="val 61538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6" name="Text Box 8"/>
            <p:cNvSpPr txBox="1"/>
            <p:nvPr/>
          </p:nvSpPr>
          <p:spPr>
            <a:xfrm>
              <a:off x="3552" y="1152"/>
              <a:ext cx="864" cy="11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内侧空气流速大，压强小</a:t>
              </a:r>
            </a:p>
          </p:txBody>
        </p:sp>
      </p:grpSp>
      <p:sp>
        <p:nvSpPr>
          <p:cNvPr id="264202" name="文本框 264201"/>
          <p:cNvSpPr txBox="1"/>
          <p:nvPr/>
        </p:nvSpPr>
        <p:spPr>
          <a:xfrm>
            <a:off x="97790" y="2091055"/>
            <a:ext cx="4744085" cy="332295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原因：吹气时，纸条内侧空气流动快，压强变小，纸条外侧空气流动慢，压强变大，两纸条被内外压力差压在一起。</a:t>
            </a:r>
          </a:p>
        </p:txBody>
      </p:sp>
      <p:sp>
        <p:nvSpPr>
          <p:cNvPr id="3" name="等腰三角形 2">
            <a:hlinkClick r:id="rId3" action="ppaction://hlinkfile"/>
          </p:cNvPr>
          <p:cNvSpPr/>
          <p:nvPr/>
        </p:nvSpPr>
        <p:spPr>
          <a:xfrm>
            <a:off x="3851910" y="5661025"/>
            <a:ext cx="647700" cy="72009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4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264202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1150</Words>
  <Application>Microsoft Office PowerPoint</Application>
  <PresentationFormat>全屏显示(4:3)</PresentationFormat>
  <Paragraphs>108</Paragraphs>
  <Slides>32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默认设计模板</vt:lpstr>
      <vt:lpstr>Microsoft 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为什么人不能站在安全线以内？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上方流速快，压强小</vt:lpstr>
      <vt:lpstr>PowerPoint 演示文稿</vt:lpstr>
      <vt:lpstr>PowerPoint 演示文稿</vt:lpstr>
      <vt:lpstr>PowerPoint 演示文稿</vt:lpstr>
      <vt:lpstr>PowerPoint 演示文稿</vt:lpstr>
      <vt:lpstr>气流偏导器（尾翼）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为您服务教育网　http://www.wsbedu.com/</dc:creator>
  <cp:lastModifiedBy>User</cp:lastModifiedBy>
  <cp:revision>78</cp:revision>
  <dcterms:created xsi:type="dcterms:W3CDTF">2006-11-08T14:26:00Z</dcterms:created>
  <dcterms:modified xsi:type="dcterms:W3CDTF">2020-01-12T15:02:38Z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