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gif" ContentType="image/gi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3" r:id="rId4"/>
    <p:sldId id="284" r:id="rId5"/>
    <p:sldId id="320" r:id="rId6"/>
    <p:sldId id="263" r:id="rId7"/>
    <p:sldId id="265" r:id="rId8"/>
    <p:sldId id="559" r:id="rId9"/>
    <p:sldId id="560" r:id="rId10"/>
    <p:sldId id="558" r:id="rId11"/>
    <p:sldId id="289" r:id="rId12"/>
    <p:sldId id="323" r:id="rId13"/>
    <p:sldId id="561" r:id="rId14"/>
    <p:sldId id="325" r:id="rId15"/>
    <p:sldId id="562" r:id="rId16"/>
    <p:sldId id="326" r:id="rId17"/>
    <p:sldId id="327" r:id="rId18"/>
    <p:sldId id="332" r:id="rId19"/>
    <p:sldId id="333" r:id="rId20"/>
    <p:sldId id="328" r:id="rId21"/>
    <p:sldId id="331" r:id="rId22"/>
    <p:sldId id="334" r:id="rId23"/>
    <p:sldId id="335" r:id="rId24"/>
    <p:sldId id="563" r:id="rId25"/>
    <p:sldId id="336" r:id="rId26"/>
    <p:sldId id="564" r:id="rId27"/>
    <p:sldId id="310" r:id="rId28"/>
    <p:sldId id="338" r:id="rId29"/>
    <p:sldId id="340" r:id="rId30"/>
    <p:sldId id="339" r:id="rId31"/>
    <p:sldId id="313" r:id="rId32"/>
    <p:sldId id="316" r:id="rId33"/>
    <p:sldId id="341" r:id="rId34"/>
    <p:sldId id="342" r:id="rId35"/>
    <p:sldId id="565" r:id="rId36"/>
    <p:sldId id="566" r:id="rId37"/>
    <p:sldId id="567" r:id="rId38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0" userDrawn="1">
          <p15:clr>
            <a:srgbClr val="A4A3A4"/>
          </p15:clr>
        </p15:guide>
        <p15:guide id="2" pos="2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8384" autoAdjust="0"/>
  </p:normalViewPr>
  <p:slideViewPr>
    <p:cSldViewPr snapToGrid="0">
      <p:cViewPr varScale="1">
        <p:scale>
          <a:sx n="142" d="100"/>
          <a:sy n="142" d="100"/>
        </p:scale>
        <p:origin x="714" y="108"/>
      </p:cViewPr>
      <p:guideLst>
        <p:guide orient="horz" pos="1560"/>
        <p:guide pos="28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1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E04BF63C-5EDB-4C14-9A32-87AB51E3F58F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EA28B42E-C430-4D10-AFFB-6F144D511DA7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AC5886F1-6BD4-47F0-B423-480C1ABBC377}" type="slidenum">
              <a:rPr lang="zh-CN" altLang="en-US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28B42E-C430-4D10-AFFB-6F144D511DA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28B42E-C430-4D10-AFFB-6F144D511DA7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2.png" /><Relationship Id="rId7" Type="http://schemas.openxmlformats.org/officeDocument/2006/relationships/image" Target="../media/image13.png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9"/>
          <p:cNvGrpSpPr/>
          <p:nvPr userDrawn="1"/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1029" name="Picture 2" descr="图形1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2213" y="349250"/>
              <a:ext cx="1146175" cy="407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30" name="Freeform 5"/>
            <p:cNvGrpSpPr/>
            <p:nvPr userDrawn="1"/>
          </p:nvGrpSpPr>
          <p:grpSpPr>
            <a:xfrm>
              <a:off x="277813" y="4113213"/>
              <a:ext cx="5307012" cy="842962"/>
              <a:chExt cx="7692" cy="1490"/>
            </a:xfrm>
          </p:grpSpPr>
          <p:pic>
            <p:nvPicPr>
              <p:cNvPr id="2" name="Freeform 5"/>
              <p:cNvPicPr>
                <a:picLocks noEditPoints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7692" cy="1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Text Box 6"/>
              <p:cNvSpPr txBox="1">
                <a:spLocks noChangeArrowheads="1"/>
              </p:cNvSpPr>
              <p:nvPr/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032" name="Rectangle 7"/>
            <p:cNvSpPr>
              <a:spLocks noChangeArrowheads="1"/>
            </p:cNvSpPr>
            <p:nvPr userDrawn="1"/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033" name="Rectangle 8"/>
            <p:cNvSpPr>
              <a:spLocks noChangeArrowheads="1"/>
            </p:cNvSpPr>
            <p:nvPr userDrawn="1"/>
          </p:nvSpPr>
          <p:spPr bwMode="auto">
            <a:xfrm flipH="1">
              <a:off x="1493838" y="266700"/>
              <a:ext cx="720090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34" name="图片 1073743875" descr="学科网 zxxk.com" title="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gi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png" /><Relationship Id="rId3" Type="http://schemas.openxmlformats.org/officeDocument/2006/relationships/image" Target="../media/image27.jpeg" /><Relationship Id="rId4" Type="http://schemas.openxmlformats.org/officeDocument/2006/relationships/image" Target="../media/image28.png" /><Relationship Id="rId5" Type="http://schemas.openxmlformats.org/officeDocument/2006/relationships/hyperlink" Target="&#33394;&#20809;&#30340;&#28151;&#21512;.swf" TargetMode="External" /><Relationship Id="rId6" Type="http://schemas.openxmlformats.org/officeDocument/2006/relationships/image" Target="../media/image2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hyperlink" Target="&#32418;&#22806;&#32447;&#21644;&#32043;&#22806;&#32447;&#30340;&#21457;&#29616;.mp4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5.jpeg" /><Relationship Id="rId3" Type="http://schemas.openxmlformats.org/officeDocument/2006/relationships/image" Target="../media/image36.jpeg" /><Relationship Id="rId4" Type="http://schemas.openxmlformats.org/officeDocument/2006/relationships/image" Target="../media/image3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8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9.jpeg" /><Relationship Id="rId3" Type="http://schemas.openxmlformats.org/officeDocument/2006/relationships/image" Target="../media/image4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2.jpeg" /><Relationship Id="rId4" Type="http://schemas.openxmlformats.org/officeDocument/2006/relationships/image" Target="../media/image4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5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6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6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Relationship Id="rId3" Type="http://schemas.openxmlformats.org/officeDocument/2006/relationships/video" Target="../media/media1.mp4" /><Relationship Id="rId4" Type="http://schemas.microsoft.com/office/2007/relationships/media" Target="../media/media1.mp4" /><Relationship Id="rId5" Type="http://schemas.openxmlformats.org/officeDocument/2006/relationships/image" Target="../media/image2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hyperlink" Target="&#24425;&#34425;&#26159;&#22914;&#20309;&#24418;&#25104;&#30340;.mp4" TargetMode="Ex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 title=""/>
          <p:cNvSpPr>
            <a:spLocks noGrp="1"/>
          </p:cNvSpPr>
          <p:nvPr>
            <p:ph type="ctrTitle" idx="4294967295"/>
          </p:nvPr>
        </p:nvSpPr>
        <p:spPr>
          <a:xfrm>
            <a:off x="0" y="1576667"/>
            <a:ext cx="9144000" cy="866775"/>
          </a:xfrm>
        </p:spPr>
        <p:txBody>
          <a:bodyPr/>
          <a:lstStyle/>
          <a:p>
            <a:r>
              <a:rPr lang="zh-CN" altLang="en-US" sz="3600"/>
              <a:t>第</a:t>
            </a:r>
            <a:r>
              <a:rPr lang="en-US" altLang="zh-CN" sz="3600"/>
              <a:t>5</a:t>
            </a:r>
            <a:r>
              <a:rPr lang="zh-CN" altLang="en-US" sz="3600"/>
              <a:t>节 光的色散</a:t>
            </a:r>
            <a:endParaRPr lang="zh-CN" altLang="en-US" u="sng"/>
          </a:p>
        </p:txBody>
      </p:sp>
      <p:sp>
        <p:nvSpPr>
          <p:cNvPr id="6147" name="副标题 2" title=""/>
          <p:cNvSpPr>
            <a:spLocks noGrp="1"/>
          </p:cNvSpPr>
          <p:nvPr>
            <p:ph type="subTitle" idx="4294967295"/>
          </p:nvPr>
        </p:nvSpPr>
        <p:spPr>
          <a:xfrm>
            <a:off x="1371600" y="2571750"/>
            <a:ext cx="6400800" cy="665163"/>
          </a:xfrm>
        </p:spPr>
        <p:txBody>
          <a:bodyPr/>
          <a:lstStyle/>
          <a:p>
            <a:pPr algn="ctr"/>
            <a:r>
              <a:rPr lang="en-US" altLang="zh-CN" sz="2000"/>
              <a:t>R·</a:t>
            </a:r>
            <a:r>
              <a:rPr lang="zh-CN" altLang="en-US" sz="2000"/>
              <a:t>八年级物理上册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769938" y="334963"/>
            <a:ext cx="1793875" cy="579437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2" charset="-122"/>
              </a:rPr>
              <a:t>知识点二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" name="TextBox 1" title=""/>
          <p:cNvSpPr txBox="1">
            <a:spLocks noChangeArrowheads="1"/>
          </p:cNvSpPr>
          <p:nvPr/>
        </p:nvSpPr>
        <p:spPr bwMode="auto">
          <a:xfrm>
            <a:off x="2733675" y="363538"/>
            <a:ext cx="19796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色光的混合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4" name="图片 12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10800" y="2477807"/>
            <a:ext cx="2485371" cy="248537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文本框 9" title=""/>
          <p:cNvSpPr txBox="1"/>
          <p:nvPr/>
        </p:nvSpPr>
        <p:spPr>
          <a:xfrm>
            <a:off x="611841" y="914400"/>
            <a:ext cx="748328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人们发现，把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4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蓝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三种色光按不同比例混合，就可以看到各种颜色，因此把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4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蓝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叫作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色光的三原色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563" y="333517"/>
            <a:ext cx="4599623" cy="306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3" r="55886" b="54212"/>
          <a:stretch>
            <a:fillRect/>
          </a:stretch>
        </p:blipFill>
        <p:spPr>
          <a:xfrm>
            <a:off x="299188" y="345231"/>
            <a:ext cx="1669661" cy="129990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文本框 5" title=""/>
          <p:cNvSpPr txBox="1"/>
          <p:nvPr/>
        </p:nvSpPr>
        <p:spPr>
          <a:xfrm>
            <a:off x="901708" y="3323690"/>
            <a:ext cx="405764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电视机屏幕上的丰富色彩就是由三原色光混合而成的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 title="">
            <a:hlinkClick r:id="rId5" action="ppaction://hlinkfile"/>
          </p:cNvPr>
          <p:cNvPicPr>
            <a:picLocks noChangeAspect="1"/>
          </p:cNvPicPr>
          <p:nvPr/>
        </p:nvPicPr>
        <p:blipFill>
          <a:blip r:embed="rId4"/>
          <a:srcRect r="7666"/>
          <a:stretch>
            <a:fillRect/>
          </a:stretch>
        </p:blipFill>
        <p:spPr>
          <a:xfrm>
            <a:off x="5456474" y="1670313"/>
            <a:ext cx="3193708" cy="18028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8" title="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0434" y="3747901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90" y="1795592"/>
            <a:ext cx="2399480" cy="2399480"/>
          </a:xfrm>
          <a:prstGeom prst="rect">
            <a:avLst/>
          </a:prstGeom>
        </p:spPr>
      </p:pic>
      <p:sp>
        <p:nvSpPr>
          <p:cNvPr id="11" name="文本框 10" title=""/>
          <p:cNvSpPr txBox="1"/>
          <p:nvPr/>
        </p:nvSpPr>
        <p:spPr>
          <a:xfrm>
            <a:off x="800100" y="376518"/>
            <a:ext cx="7019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颜料也有很多种颜色，对于颜料而言，三原色也是红、绿、蓝吗？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4551829" y="1795592"/>
            <a:ext cx="30112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颜料的三原色：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>
                <a:solidFill>
                  <a:srgbClr val="FFF2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>
                <a:solidFill>
                  <a:srgbClr val="00B0F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蓝</a:t>
            </a:r>
            <a:endParaRPr lang="zh-CN" altLang="en-US" sz="2800" b="1">
              <a:solidFill>
                <a:srgbClr val="00B0F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4464423" y="3214666"/>
            <a:ext cx="4161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三种颜色按照等比例混合后为黑色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846138" y="258763"/>
            <a:ext cx="1793875" cy="579437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2" charset="-122"/>
              </a:rPr>
              <a:t>知识点三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TextBox 2" title=""/>
          <p:cNvSpPr txBox="1">
            <a:spLocks noChangeArrowheads="1"/>
          </p:cNvSpPr>
          <p:nvPr/>
        </p:nvSpPr>
        <p:spPr bwMode="auto">
          <a:xfrm>
            <a:off x="2640013" y="304800"/>
            <a:ext cx="225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看不见的光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5" name="TextBox 4" title=""/>
          <p:cNvSpPr txBox="1"/>
          <p:nvPr/>
        </p:nvSpPr>
        <p:spPr>
          <a:xfrm>
            <a:off x="564973" y="1579798"/>
            <a:ext cx="7796212" cy="12840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atin typeface="+mj-ea"/>
                <a:ea typeface="+mj-ea"/>
              </a:rPr>
              <a:t>    三棱镜把太阳光分解成不同颜色的光，它们按照一定的顺序排列，形成太阳的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可见光谱</a:t>
            </a:r>
            <a:r>
              <a:rPr lang="zh-CN" altLang="en-US" sz="2800" b="1">
                <a:latin typeface="+mj-ea"/>
                <a:ea typeface="+mj-ea"/>
              </a:rPr>
              <a:t>。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6" name="TextBox 5" title=""/>
          <p:cNvSpPr txBox="1">
            <a:spLocks noChangeArrowheads="1"/>
          </p:cNvSpPr>
          <p:nvPr/>
        </p:nvSpPr>
        <p:spPr bwMode="auto">
          <a:xfrm>
            <a:off x="7952324" y="3876926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</a:rPr>
              <a:t>红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8" name="TextBox 7" title=""/>
          <p:cNvSpPr txBox="1"/>
          <p:nvPr/>
        </p:nvSpPr>
        <p:spPr>
          <a:xfrm>
            <a:off x="5527395" y="3918646"/>
            <a:ext cx="542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CF6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黄</a:t>
            </a:r>
            <a:endParaRPr lang="zh-CN" altLang="en-US" sz="2800" b="1">
              <a:solidFill>
                <a:srgbClr val="FCF6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 title=""/>
          <p:cNvSpPr txBox="1">
            <a:spLocks noChangeArrowheads="1"/>
          </p:cNvSpPr>
          <p:nvPr/>
        </p:nvSpPr>
        <p:spPr bwMode="auto">
          <a:xfrm>
            <a:off x="7098881" y="3918646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6600"/>
                </a:solidFill>
                <a:latin typeface="黑体" panose="02010609060101010101" pitchFamily="2" charset="-122"/>
              </a:rPr>
              <a:t>橙</a:t>
            </a:r>
            <a:endParaRPr lang="zh-CN" altLang="en-US">
              <a:solidFill>
                <a:srgbClr val="FF6600"/>
              </a:solidFill>
              <a:latin typeface="黑体" panose="02010609060101010101" pitchFamily="2" charset="-122"/>
            </a:endParaRPr>
          </a:p>
        </p:txBody>
      </p:sp>
      <p:sp>
        <p:nvSpPr>
          <p:cNvPr id="10" name="TextBox 9" title=""/>
          <p:cNvSpPr txBox="1">
            <a:spLocks noChangeArrowheads="1"/>
          </p:cNvSpPr>
          <p:nvPr/>
        </p:nvSpPr>
        <p:spPr bwMode="auto">
          <a:xfrm>
            <a:off x="3408221" y="3903004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B050"/>
                </a:solidFill>
                <a:latin typeface="黑体" panose="02010609060101010101" pitchFamily="2" charset="-122"/>
              </a:rPr>
              <a:t>绿</a:t>
            </a:r>
            <a:endParaRPr lang="zh-CN" altLang="en-US">
              <a:solidFill>
                <a:srgbClr val="00B050"/>
              </a:solidFill>
              <a:latin typeface="黑体" panose="02010609060101010101" pitchFamily="2" charset="-122"/>
            </a:endParaRPr>
          </a:p>
        </p:txBody>
      </p:sp>
      <p:sp>
        <p:nvSpPr>
          <p:cNvPr id="11" name="TextBox 10" title=""/>
          <p:cNvSpPr txBox="1">
            <a:spLocks noChangeArrowheads="1"/>
          </p:cNvSpPr>
          <p:nvPr/>
        </p:nvSpPr>
        <p:spPr bwMode="auto">
          <a:xfrm>
            <a:off x="1934019" y="3918646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33CCFF"/>
                </a:solidFill>
                <a:latin typeface="黑体" panose="02010609060101010101" pitchFamily="2" charset="-122"/>
              </a:rPr>
              <a:t>蓝</a:t>
            </a:r>
            <a:endParaRPr lang="zh-CN" altLang="en-US">
              <a:solidFill>
                <a:srgbClr val="33CCFF"/>
              </a:solidFill>
              <a:latin typeface="黑体" panose="02010609060101010101" pitchFamily="2" charset="-122"/>
            </a:endParaRPr>
          </a:p>
        </p:txBody>
      </p:sp>
      <p:sp>
        <p:nvSpPr>
          <p:cNvPr id="12" name="TextBox 11" title=""/>
          <p:cNvSpPr txBox="1">
            <a:spLocks noChangeArrowheads="1"/>
          </p:cNvSpPr>
          <p:nvPr/>
        </p:nvSpPr>
        <p:spPr bwMode="auto">
          <a:xfrm>
            <a:off x="1340070" y="3920234"/>
            <a:ext cx="5445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1642AE"/>
                </a:solidFill>
                <a:latin typeface="黑体" panose="02010609060101010101" pitchFamily="2" charset="-122"/>
              </a:rPr>
              <a:t>靛</a:t>
            </a:r>
            <a:endParaRPr lang="zh-CN" altLang="en-US">
              <a:solidFill>
                <a:srgbClr val="1642AE"/>
              </a:solidFill>
              <a:latin typeface="黑体" panose="02010609060101010101" pitchFamily="2" charset="-122"/>
            </a:endParaRPr>
          </a:p>
        </p:txBody>
      </p:sp>
      <p:sp>
        <p:nvSpPr>
          <p:cNvPr id="13" name="TextBox 12" title=""/>
          <p:cNvSpPr txBox="1">
            <a:spLocks noChangeArrowheads="1"/>
          </p:cNvSpPr>
          <p:nvPr/>
        </p:nvSpPr>
        <p:spPr bwMode="auto">
          <a:xfrm>
            <a:off x="674301" y="3918646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</a:rPr>
              <a:t>紫</a:t>
            </a:r>
            <a:endParaRPr lang="zh-CN" altLang="en-US">
              <a:solidFill>
                <a:srgbClr val="9933FF"/>
              </a:solidFill>
              <a:latin typeface="黑体" panose="02010609060101010101" pitchFamily="2" charset="-122"/>
            </a:endParaRPr>
          </a:p>
        </p:txBody>
      </p:sp>
      <p:sp>
        <p:nvSpPr>
          <p:cNvPr id="16" name="矩形 15" title=""/>
          <p:cNvSpPr/>
          <p:nvPr/>
        </p:nvSpPr>
        <p:spPr>
          <a:xfrm flipH="1">
            <a:off x="682447" y="2975163"/>
            <a:ext cx="7678737" cy="833712"/>
          </a:xfrm>
          <a:prstGeom prst="rect">
            <a:avLst/>
          </a:prstGeom>
          <a:gradFill>
            <a:gsLst>
              <a:gs pos="38000">
                <a:srgbClr val="FFFF00"/>
              </a:gs>
              <a:gs pos="20000">
                <a:srgbClr val="FFC000"/>
              </a:gs>
              <a:gs pos="0">
                <a:srgbClr val="FF0000"/>
              </a:gs>
              <a:gs pos="69000">
                <a:srgbClr val="00B050"/>
              </a:gs>
              <a:gs pos="80000">
                <a:srgbClr val="0070C0"/>
              </a:gs>
              <a:gs pos="88000">
                <a:srgbClr val="065279"/>
              </a:gs>
              <a:gs pos="96000">
                <a:srgbClr val="7030A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2" name="TextBox 1" title=""/>
          <p:cNvSpPr txBox="1"/>
          <p:nvPr/>
        </p:nvSpPr>
        <p:spPr>
          <a:xfrm>
            <a:off x="564973" y="997487"/>
            <a:ext cx="2252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1.</a:t>
            </a:r>
            <a:r>
              <a:rPr lang="zh-CN" altLang="en-US" sz="2800" b="1">
                <a:latin typeface="+mn-lt"/>
                <a:ea typeface="+mj-ea"/>
              </a:rPr>
              <a:t>可见光谱</a:t>
            </a:r>
            <a:endParaRPr lang="zh-CN" altLang="en-US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6" grpId="0" animBg="1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1492623" y="2918822"/>
            <a:ext cx="5661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人眼无法看见的光称为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不可见光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 title=""/>
          <p:cNvSpPr/>
          <p:nvPr/>
        </p:nvSpPr>
        <p:spPr>
          <a:xfrm flipH="1">
            <a:off x="1799430" y="1524004"/>
            <a:ext cx="5545137" cy="648065"/>
          </a:xfrm>
          <a:prstGeom prst="rect">
            <a:avLst/>
          </a:prstGeom>
          <a:gradFill>
            <a:gsLst>
              <a:gs pos="38000">
                <a:srgbClr val="FFFF00"/>
              </a:gs>
              <a:gs pos="20000">
                <a:srgbClr val="FFC000"/>
              </a:gs>
              <a:gs pos="0">
                <a:srgbClr val="FF0000"/>
              </a:gs>
              <a:gs pos="69000">
                <a:srgbClr val="00B050"/>
              </a:gs>
              <a:gs pos="80000">
                <a:srgbClr val="0070C0"/>
              </a:gs>
              <a:gs pos="88000">
                <a:srgbClr val="065279"/>
              </a:gs>
              <a:gs pos="96000">
                <a:srgbClr val="7030A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8" name="矩形 7" title=""/>
          <p:cNvSpPr/>
          <p:nvPr/>
        </p:nvSpPr>
        <p:spPr bwMode="auto">
          <a:xfrm>
            <a:off x="295837" y="1543055"/>
            <a:ext cx="1503596" cy="622389"/>
          </a:xfrm>
          <a:prstGeom prst="rect">
            <a:avLst/>
          </a:prstGeom>
          <a:noFill/>
          <a:ln w="28575">
            <a:solidFill>
              <a:srgbClr val="9933F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矩形 8" title=""/>
          <p:cNvSpPr/>
          <p:nvPr/>
        </p:nvSpPr>
        <p:spPr bwMode="auto">
          <a:xfrm>
            <a:off x="7344569" y="1543055"/>
            <a:ext cx="1503588" cy="622389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96153" y="396288"/>
            <a:ext cx="74830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人眼能感觉到特定频率范围的光，即人眼能看见的光，称为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可见光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 title=""/>
          <p:cNvSpPr txBox="1"/>
          <p:nvPr/>
        </p:nvSpPr>
        <p:spPr>
          <a:xfrm>
            <a:off x="1438834" y="3539820"/>
            <a:ext cx="6560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光谱中红光外侧的不可见光叫做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红外线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 title=""/>
          <p:cNvSpPr txBox="1"/>
          <p:nvPr/>
        </p:nvSpPr>
        <p:spPr>
          <a:xfrm>
            <a:off x="1438834" y="4095268"/>
            <a:ext cx="6560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光谱中紫光外侧的不可见光叫做</a:t>
            </a:r>
            <a:r>
              <a:rPr lang="zh-CN" altLang="en-US" sz="2800" b="1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紫外线</a:t>
            </a:r>
            <a:endParaRPr lang="zh-CN" altLang="en-US" sz="2800" b="1">
              <a:solidFill>
                <a:srgbClr val="99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 title="">
            <a:hlinkClick r:id="rId2" action="ppaction://hlinkfile"/>
          </p:cNvPr>
          <p:cNvSpPr txBox="1"/>
          <p:nvPr/>
        </p:nvSpPr>
        <p:spPr>
          <a:xfrm>
            <a:off x="6367186" y="4642260"/>
            <a:ext cx="264234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u="sng"/>
              <a:t>红外线和紫外线的发现</a:t>
            </a:r>
            <a:endParaRPr lang="zh-CN" altLang="en-US" b="1" u="sng"/>
          </a:p>
        </p:txBody>
      </p:sp>
      <p:cxnSp>
        <p:nvCxnSpPr>
          <p:cNvPr id="4" name="直接连接符 3" title=""/>
          <p:cNvCxnSpPr/>
          <p:nvPr/>
        </p:nvCxnSpPr>
        <p:spPr>
          <a:xfrm flipH="1">
            <a:off x="1799430" y="2165444"/>
            <a:ext cx="0" cy="6629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 title=""/>
          <p:cNvCxnSpPr/>
          <p:nvPr/>
        </p:nvCxnSpPr>
        <p:spPr>
          <a:xfrm flipH="1">
            <a:off x="291119" y="2165444"/>
            <a:ext cx="0" cy="6629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 title=""/>
          <p:cNvCxnSpPr/>
          <p:nvPr/>
        </p:nvCxnSpPr>
        <p:spPr>
          <a:xfrm flipH="1">
            <a:off x="7344567" y="2165444"/>
            <a:ext cx="0" cy="6629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 title=""/>
          <p:cNvCxnSpPr/>
          <p:nvPr/>
        </p:nvCxnSpPr>
        <p:spPr>
          <a:xfrm flipH="1">
            <a:off x="8848157" y="2146126"/>
            <a:ext cx="0" cy="6629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 title=""/>
          <p:cNvGrpSpPr/>
          <p:nvPr/>
        </p:nvGrpSpPr>
        <p:grpSpPr>
          <a:xfrm>
            <a:off x="1799430" y="2237236"/>
            <a:ext cx="5545137" cy="461665"/>
            <a:chOff x="1799430" y="2237236"/>
            <a:chExt cx="5545137" cy="461665"/>
          </a:xfrm>
        </p:grpSpPr>
        <p:sp>
          <p:nvSpPr>
            <p:cNvPr id="14" name="文本框 13"/>
            <p:cNvSpPr txBox="1"/>
            <p:nvPr/>
          </p:nvSpPr>
          <p:spPr>
            <a:xfrm>
              <a:off x="3906372" y="2237236"/>
              <a:ext cx="1143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可见光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4995582" y="2477622"/>
              <a:ext cx="234898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1799430" y="2477622"/>
              <a:ext cx="2046429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 title=""/>
          <p:cNvGrpSpPr/>
          <p:nvPr/>
        </p:nvGrpSpPr>
        <p:grpSpPr>
          <a:xfrm>
            <a:off x="273662" y="2233398"/>
            <a:ext cx="1525768" cy="461665"/>
            <a:chOff x="273662" y="2233398"/>
            <a:chExt cx="1525768" cy="461665"/>
          </a:xfrm>
        </p:grpSpPr>
        <p:sp>
          <p:nvSpPr>
            <p:cNvPr id="15" name="文本框 14"/>
            <p:cNvSpPr txBox="1"/>
            <p:nvPr/>
          </p:nvSpPr>
          <p:spPr>
            <a:xfrm>
              <a:off x="535426" y="2233398"/>
              <a:ext cx="11275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9933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紫外线</a:t>
              </a:r>
              <a:endParaRPr lang="zh-CN" altLang="en-US" sz="2400" b="1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H="1">
              <a:off x="273662" y="2468657"/>
              <a:ext cx="32249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1543937" y="2477622"/>
              <a:ext cx="25549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 title=""/>
          <p:cNvGrpSpPr/>
          <p:nvPr/>
        </p:nvGrpSpPr>
        <p:grpSpPr>
          <a:xfrm>
            <a:off x="7344567" y="2263017"/>
            <a:ext cx="1503590" cy="461665"/>
            <a:chOff x="7344567" y="2263017"/>
            <a:chExt cx="1503590" cy="461665"/>
          </a:xfrm>
        </p:grpSpPr>
        <p:sp>
          <p:nvSpPr>
            <p:cNvPr id="16" name="文本框 15"/>
            <p:cNvSpPr txBox="1"/>
            <p:nvPr/>
          </p:nvSpPr>
          <p:spPr>
            <a:xfrm>
              <a:off x="7521853" y="2263017"/>
              <a:ext cx="1138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红外线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30" name="直接箭头连接符 29"/>
            <p:cNvCxnSpPr/>
            <p:nvPr/>
          </p:nvCxnSpPr>
          <p:spPr>
            <a:xfrm flipH="1">
              <a:off x="7344567" y="2477622"/>
              <a:ext cx="24200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8592664" y="2477622"/>
              <a:ext cx="25549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  <p:bldP spid="18" grpId="0"/>
      <p:bldP spid="19" grpId="0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 title=""/>
          <p:cNvSpPr txBox="1"/>
          <p:nvPr/>
        </p:nvSpPr>
        <p:spPr>
          <a:xfrm>
            <a:off x="387350" y="329172"/>
            <a:ext cx="2252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2.</a:t>
            </a:r>
            <a:r>
              <a:rPr lang="zh-CN" altLang="en-US" sz="2800" b="1">
                <a:latin typeface="+mn-lt"/>
                <a:ea typeface="+mj-ea"/>
              </a:rPr>
              <a:t>红外线</a:t>
            </a:r>
            <a:endParaRPr lang="zh-CN" altLang="en-US" sz="2800" b="1">
              <a:latin typeface="+mn-lt"/>
              <a:ea typeface="+mj-ea"/>
            </a:endParaRPr>
          </a:p>
        </p:txBody>
      </p:sp>
      <p:sp>
        <p:nvSpPr>
          <p:cNvPr id="4" name="矩形 3" title=""/>
          <p:cNvSpPr>
            <a:spLocks noChangeArrowheads="1"/>
          </p:cNvSpPr>
          <p:nvPr/>
        </p:nvSpPr>
        <p:spPr bwMode="auto">
          <a:xfrm>
            <a:off x="651342" y="991673"/>
            <a:ext cx="2906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红外线的特点：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5" name="Rectangle 3" title=""/>
          <p:cNvSpPr txBox="1">
            <a:spLocks noChangeArrowheads="1"/>
          </p:cNvSpPr>
          <p:nvPr/>
        </p:nvSpPr>
        <p:spPr bwMode="auto">
          <a:xfrm>
            <a:off x="613895" y="1641039"/>
            <a:ext cx="7916209" cy="89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9455"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>
                <a:latin typeface="黑体" panose="02010609060101010101" pitchFamily="2" charset="-122"/>
              </a:rPr>
              <a:t>①红外线具有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</a:rPr>
              <a:t>热效应</a:t>
            </a:r>
            <a:r>
              <a:rPr lang="zh-CN" altLang="en-US">
                <a:latin typeface="黑体" panose="02010609060101010101" pitchFamily="2" charset="-122"/>
              </a:rPr>
              <a:t>，物体吸收红外线后温度升高；</a:t>
            </a:r>
            <a:endParaRPr lang="zh-CN" altLang="en-US">
              <a:latin typeface="黑体" panose="02010609060101010101" pitchFamily="2" charset="-122"/>
            </a:endParaRPr>
          </a:p>
        </p:txBody>
      </p:sp>
      <p:sp>
        <p:nvSpPr>
          <p:cNvPr id="6" name="Rectangle 5" title=""/>
          <p:cNvSpPr>
            <a:spLocks noChangeArrowheads="1"/>
          </p:cNvSpPr>
          <p:nvPr/>
        </p:nvSpPr>
        <p:spPr bwMode="auto">
          <a:xfrm>
            <a:off x="651342" y="2571750"/>
            <a:ext cx="769928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9455"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Clr>
                <a:schemeClr val="folHlink"/>
              </a:buClr>
              <a:buSzPct val="60000"/>
            </a:pPr>
            <a:r>
              <a:rPr lang="zh-CN" altLang="en-US">
                <a:latin typeface="黑体" panose="02010609060101010101" pitchFamily="2" charset="-122"/>
              </a:rPr>
              <a:t>②太阳的热主要就是通过红外线辐射的形式传送到地球的；</a:t>
            </a:r>
            <a:endParaRPr lang="zh-CN" altLang="en-US">
              <a:latin typeface="黑体" panose="02010609060101010101" pitchFamily="2" charset="-122"/>
            </a:endParaRPr>
          </a:p>
        </p:txBody>
      </p:sp>
      <p:sp>
        <p:nvSpPr>
          <p:cNvPr id="7" name="Rectangle 6" title=""/>
          <p:cNvSpPr>
            <a:spLocks noChangeArrowheads="1"/>
          </p:cNvSpPr>
          <p:nvPr/>
        </p:nvSpPr>
        <p:spPr bwMode="auto">
          <a:xfrm>
            <a:off x="651342" y="3594100"/>
            <a:ext cx="8035458" cy="111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9455"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Clr>
                <a:schemeClr val="folHlink"/>
              </a:buClr>
              <a:buSzPct val="60000"/>
            </a:pPr>
            <a:r>
              <a:rPr lang="zh-CN" altLang="en-US">
                <a:latin typeface="黑体" panose="02010609060101010101" pitchFamily="2" charset="-122"/>
              </a:rPr>
              <a:t>③一切物体都不停地辐射红外线，温度越高，辐射出的红外线越高。</a:t>
            </a:r>
            <a:endParaRPr lang="zh-CN" altLang="en-US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3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4270" y="666133"/>
            <a:ext cx="2214245" cy="399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12" title=""/>
          <p:cNvSpPr>
            <a:spLocks noChangeArrowheads="1"/>
          </p:cNvSpPr>
          <p:nvPr/>
        </p:nvSpPr>
        <p:spPr bwMode="auto">
          <a:xfrm>
            <a:off x="467566" y="273797"/>
            <a:ext cx="270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红外线的应用：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934571" y="1055014"/>
            <a:ext cx="3637429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①红外线诊断病情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用红外线胶片拍出的“热谱图”，图中的颜色是制作时加上的，不同的颜色表示不同的温度。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887506" y="806243"/>
            <a:ext cx="3637429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②红外线夜视仪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夜间人的温度比野外草木、岩石的温度高，人辐射的红外线比它们强，人们根据这个原理制成了红外线夜视仪。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165" y="376928"/>
            <a:ext cx="2399480" cy="2399480"/>
          </a:xfrm>
          <a:prstGeom prst="rect">
            <a:avLst/>
          </a:prstGeom>
        </p:spPr>
      </p:pic>
      <p:pic>
        <p:nvPicPr>
          <p:cNvPr id="6" name="Picture 2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8549" y="2814046"/>
            <a:ext cx="2367915" cy="195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887506" y="806243"/>
            <a:ext cx="3637429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③红外线可以用来遥控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电视机遥控器前端有一个发光二极管，按下不同的键时，可以发出不同的红外线，来实现电视机的遥控。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9373" y="675659"/>
            <a:ext cx="2693987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786652" y="416279"/>
            <a:ext cx="363742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④红外线可以用来加热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 title=""/>
          <p:cNvGrpSpPr/>
          <p:nvPr/>
        </p:nvGrpSpPr>
        <p:grpSpPr>
          <a:xfrm>
            <a:off x="574794" y="1175224"/>
            <a:ext cx="2424102" cy="3195037"/>
            <a:chOff x="574794" y="1175224"/>
            <a:chExt cx="2424102" cy="3195037"/>
          </a:xfrm>
        </p:grpSpPr>
        <p:pic>
          <p:nvPicPr>
            <p:cNvPr id="2" name="Picture 11" descr="远红外取暖器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0" t="2854" r="3001" b="2929"/>
            <a:stretch>
              <a:fillRect/>
            </a:stretch>
          </p:blipFill>
          <p:spPr bwMode="auto">
            <a:xfrm>
              <a:off x="574794" y="1175224"/>
              <a:ext cx="2030573" cy="2631689"/>
            </a:xfrm>
            <a:prstGeom prst="rect">
              <a:avLst/>
            </a:prstGeom>
            <a:noFill/>
            <a:ln w="2857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6"/>
            <p:cNvSpPr txBox="1"/>
            <p:nvPr/>
          </p:nvSpPr>
          <p:spPr>
            <a:xfrm>
              <a:off x="612043" y="3908596"/>
              <a:ext cx="23868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远红外取暖器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" name="组合 10" title=""/>
          <p:cNvGrpSpPr/>
          <p:nvPr/>
        </p:nvGrpSpPr>
        <p:grpSpPr>
          <a:xfrm>
            <a:off x="2998896" y="1618690"/>
            <a:ext cx="2797149" cy="2751570"/>
            <a:chOff x="2998896" y="1618690"/>
            <a:chExt cx="2797149" cy="2751570"/>
          </a:xfrm>
        </p:grpSpPr>
        <p:pic>
          <p:nvPicPr>
            <p:cNvPr id="5" name="Picture 10" descr="https://timgsa.baidu.com/timg?image&amp;quality=80&amp;size=b9999_10000&amp;sec=1586508205305&amp;di=3b5e7b43601e178bc1faa355cc2fd806&amp;imgtype=0&amp;src=http%3A%2F%2Fimage.cn.made-in-china.com%2Fprod%2F698-1472222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2998896" y="1618690"/>
              <a:ext cx="2797149" cy="17436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4037478" y="3908595"/>
              <a:ext cx="964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烤箱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 title=""/>
          <p:cNvGrpSpPr/>
          <p:nvPr/>
        </p:nvGrpSpPr>
        <p:grpSpPr>
          <a:xfrm>
            <a:off x="6189574" y="1615692"/>
            <a:ext cx="2245659" cy="2754568"/>
            <a:chOff x="6189574" y="1615692"/>
            <a:chExt cx="2245659" cy="2754568"/>
          </a:xfrm>
        </p:grpSpPr>
        <p:pic>
          <p:nvPicPr>
            <p:cNvPr id="6" name="图片 5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189574" y="1615692"/>
              <a:ext cx="2245659" cy="1746624"/>
            </a:xfrm>
            <a:prstGeom prst="rect">
              <a:avLst/>
            </a:prstGeom>
            <a:ln w="63500" cap="flat" cmpd="sng" algn="ctr">
              <a:solidFill>
                <a:srgbClr val="FFFFFF">
                  <a:alpha val="149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6657413" y="3908595"/>
              <a:ext cx="1444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浴室暖灯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438836" y="1273830"/>
            <a:ext cx="664957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了解色散现象，知道色光的三原色。</a:t>
            </a:r>
            <a:endParaRPr lang="en-US" altLang="zh-CN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初步了解太阳光谱和看不见的光。</a:t>
            </a:r>
            <a:endParaRPr lang="en-US" altLang="zh-CN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黑体" panose="02010609060101010101" pitchFamily="2" charset="-122"/>
              </a:rPr>
              <a:t>3.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初步认识红外线及其作用。</a:t>
            </a:r>
            <a:endParaRPr lang="en-US" altLang="zh-CN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黑体" panose="02010609060101010101" pitchFamily="2" charset="-122"/>
              </a:rPr>
              <a:t>4.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初步认识紫外线及其作用。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/>
        </p:nvSpPr>
        <p:spPr>
          <a:xfrm>
            <a:off x="419473" y="375865"/>
            <a:ext cx="20129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3.</a:t>
            </a:r>
            <a:r>
              <a:rPr lang="zh-CN" altLang="zh-CN" sz="2800" b="1">
                <a:latin typeface="+mn-lt"/>
                <a:ea typeface="+mj-ea"/>
              </a:rPr>
              <a:t>紫外线</a:t>
            </a:r>
            <a:endParaRPr lang="zh-CN" altLang="zh-CN" sz="2800" b="1">
              <a:latin typeface="+mn-lt"/>
              <a:ea typeface="+mj-ea"/>
            </a:endParaRPr>
          </a:p>
        </p:txBody>
      </p:sp>
      <p:sp>
        <p:nvSpPr>
          <p:cNvPr id="8" name="矩形 7" title=""/>
          <p:cNvSpPr>
            <a:spLocks noChangeArrowheads="1"/>
          </p:cNvSpPr>
          <p:nvPr/>
        </p:nvSpPr>
        <p:spPr bwMode="auto">
          <a:xfrm>
            <a:off x="651342" y="991673"/>
            <a:ext cx="2906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紫外线的特点：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867335" y="1607481"/>
            <a:ext cx="7611036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①紫外线有较强的化学作用，很容易使照片底片感光；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②紫外线有杀菌消毒作用，能杀死微生物，医院常用紫外线来消毒病房和手术室；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③紫外线有助于人体合成维生素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D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④过量的紫外线照射对人体是有害的，甚至引发癌变。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2" title=""/>
          <p:cNvSpPr>
            <a:spLocks noChangeArrowheads="1"/>
          </p:cNvSpPr>
          <p:nvPr/>
        </p:nvSpPr>
        <p:spPr bwMode="auto">
          <a:xfrm>
            <a:off x="467566" y="273797"/>
            <a:ext cx="2709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紫外线的应用：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4" name="图片 3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4834221" y="1450181"/>
            <a:ext cx="3409950" cy="2400300"/>
          </a:xfrm>
          <a:prstGeom prst="rect">
            <a:avLst/>
          </a:prstGeom>
          <a:ln w="63500" cap="flat" cmpd="sng" algn="ctr">
            <a:noFill/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文本框 4" title=""/>
          <p:cNvSpPr txBox="1"/>
          <p:nvPr/>
        </p:nvSpPr>
        <p:spPr>
          <a:xfrm>
            <a:off x="672352" y="1183870"/>
            <a:ext cx="3637429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①紫外线使荧光物质发光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钞票或商标的某些位置用荧光物质印上标记，可在紫外线下识别，这是一种有效地防伪措施。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685799" y="551858"/>
            <a:ext cx="363742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②紫外线消毒灭菌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" name="组合 8" title=""/>
          <p:cNvGrpSpPr/>
          <p:nvPr/>
        </p:nvGrpSpPr>
        <p:grpSpPr>
          <a:xfrm>
            <a:off x="943978" y="1128568"/>
            <a:ext cx="2529505" cy="3555473"/>
            <a:chOff x="943978" y="1128568"/>
            <a:chExt cx="2529505" cy="3555473"/>
          </a:xfrm>
        </p:grpSpPr>
        <p:pic>
          <p:nvPicPr>
            <p:cNvPr id="4" name="Picture 11" descr="https://timgsa.baidu.com/timg?image&amp;quality=80&amp;size=b9999_10000&amp;sec=1586511358112&amp;di=dbd6b878c875b43823ed683e293cada2&amp;imgtype=0&amp;src=http%3A%2F%2Fimg001.globalbuy.cc%2F201602%2F25%2F1506572710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943978" y="1128568"/>
              <a:ext cx="2529505" cy="28863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042147" y="4222376"/>
              <a:ext cx="23666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紫外线消毒柜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" name="组合 9" title=""/>
          <p:cNvGrpSpPr/>
          <p:nvPr/>
        </p:nvGrpSpPr>
        <p:grpSpPr>
          <a:xfrm>
            <a:off x="4822330" y="1366336"/>
            <a:ext cx="3076257" cy="3317705"/>
            <a:chOff x="4822330" y="1366336"/>
            <a:chExt cx="3076257" cy="33177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2330" y="1366336"/>
              <a:ext cx="3076257" cy="263942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316071" y="4222376"/>
              <a:ext cx="23666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紫外线灭菌灯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658905" y="632540"/>
            <a:ext cx="6219266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③紫外线可以促进人体对维生素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D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的合成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651" y="1743252"/>
            <a:ext cx="3225969" cy="2277533"/>
          </a:xfrm>
          <a:prstGeom prst="rect">
            <a:avLst/>
          </a:prstGeom>
        </p:spPr>
      </p:pic>
      <p:sp>
        <p:nvSpPr>
          <p:cNvPr id="7" name="文本框 6" title=""/>
          <p:cNvSpPr txBox="1"/>
          <p:nvPr/>
        </p:nvSpPr>
        <p:spPr>
          <a:xfrm>
            <a:off x="605117" y="1485900"/>
            <a:ext cx="4114800" cy="2792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lt"/>
                <a:ea typeface="黑体" panose="02010609060101010101" pitchFamily="2" charset="-122"/>
              </a:rPr>
              <a:t>        适当照射紫外线，有助于人体合成维生素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D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，维生素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D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能促进身体对钙的吸收，对于骨骼的生长和身体健康都有好处。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9" title=""/>
          <p:cNvSpPr txBox="1">
            <a:spLocks noChangeArrowheads="1"/>
          </p:cNvSpPr>
          <p:nvPr/>
        </p:nvSpPr>
        <p:spPr bwMode="auto">
          <a:xfrm>
            <a:off x="641444" y="524809"/>
            <a:ext cx="7339386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</a:rPr>
              <a:t>紫外线的危害：</a:t>
            </a:r>
            <a:r>
              <a:rPr lang="zh-CN" altLang="en-US" sz="2400">
                <a:latin typeface="黑体" panose="02010609060101010101" pitchFamily="2" charset="-122"/>
              </a:rPr>
              <a:t>过量的紫外线可使皮肤灼伤，甚至致癌，影响动植物、人类的生存。</a:t>
            </a:r>
            <a:endParaRPr lang="zh-CN" altLang="en-US">
              <a:latin typeface="黑体" panose="02010609060101010101" pitchFamily="2" charset="-122"/>
            </a:endParaRPr>
          </a:p>
        </p:txBody>
      </p:sp>
      <p:grpSp>
        <p:nvGrpSpPr>
          <p:cNvPr id="3" name="组合 2" title=""/>
          <p:cNvGrpSpPr/>
          <p:nvPr/>
        </p:nvGrpSpPr>
        <p:grpSpPr>
          <a:xfrm>
            <a:off x="594702" y="1452926"/>
            <a:ext cx="3732539" cy="3524243"/>
            <a:chOff x="557072" y="955385"/>
            <a:chExt cx="3732539" cy="35242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7072" y="955385"/>
              <a:ext cx="3598770" cy="2398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798512" y="3648631"/>
              <a:ext cx="349109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登山运动员都要戴特制的黑色眼镜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 title=""/>
          <p:cNvGrpSpPr/>
          <p:nvPr/>
        </p:nvGrpSpPr>
        <p:grpSpPr>
          <a:xfrm>
            <a:off x="4718104" y="1452926"/>
            <a:ext cx="3784452" cy="3154911"/>
            <a:chOff x="4680474" y="955385"/>
            <a:chExt cx="3784452" cy="3154911"/>
          </a:xfrm>
        </p:grpSpPr>
        <p:sp>
          <p:nvSpPr>
            <p:cNvPr id="13" name="文本框 12"/>
            <p:cNvSpPr txBox="1"/>
            <p:nvPr/>
          </p:nvSpPr>
          <p:spPr>
            <a:xfrm>
              <a:off x="4854391" y="3648631"/>
              <a:ext cx="36105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炎炎夏日人们撑起遮阳伞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834"/>
            <a:stretch>
              <a:fillRect/>
            </a:stretch>
          </p:blipFill>
          <p:spPr>
            <a:xfrm>
              <a:off x="4680474" y="955385"/>
              <a:ext cx="3663396" cy="23984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96688" y="344565"/>
            <a:ext cx="3610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紫外线与红外线总结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表格 3" title=""/>
          <p:cNvGraphicFramePr>
            <a:graphicFrameLocks noGrp="1"/>
          </p:cNvGraphicFramePr>
          <p:nvPr/>
        </p:nvGraphicFramePr>
        <p:xfrm>
          <a:off x="679077" y="1075765"/>
          <a:ext cx="7483288" cy="3576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860"/>
                <a:gridCol w="3184714"/>
                <a:gridCol w="3184714"/>
              </a:tblGrid>
              <a:tr h="461114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红外线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紫外线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6232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位置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6232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特点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3411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应用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 title=""/>
          <p:cNvSpPr txBox="1"/>
          <p:nvPr/>
        </p:nvSpPr>
        <p:spPr>
          <a:xfrm>
            <a:off x="2133040" y="1608587"/>
            <a:ext cx="2725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位于光谱中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之外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260005" y="1608587"/>
            <a:ext cx="27257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位于光谱中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紫光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之外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2413746" y="2815078"/>
            <a:ext cx="2501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热作用强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5398991" y="2585197"/>
            <a:ext cx="2501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能使荧光物质发光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1779837" y="3590681"/>
            <a:ext cx="30789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红外线夜视、红外线加热、遥控器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083404" y="3610182"/>
            <a:ext cx="30789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验钞机、杀菌、合成维生素</a:t>
            </a:r>
            <a:r>
              <a:rPr lang="en-US" altLang="zh-CN" sz="2800" b="1">
                <a:latin typeface="+mn-lt"/>
                <a:ea typeface="黑体" panose="02010609060101010101" pitchFamily="2" charset="-122"/>
              </a:rPr>
              <a:t>D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随堂演练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900953" y="847165"/>
            <a:ext cx="7691718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1.</a:t>
            </a:r>
            <a:r>
              <a:rPr lang="zh-CN" altLang="en-US" sz="2800" b="1">
                <a:latin typeface="+mj-lt"/>
                <a:ea typeface="+mn-ea"/>
              </a:rPr>
              <a:t>我们经常在雨后的天空看见彩虹，形成这一美丽景观的原因是（     ）</a:t>
            </a:r>
            <a:endParaRPr lang="en-US" altLang="zh-CN" sz="2800" b="1"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A.</a:t>
            </a:r>
            <a:r>
              <a:rPr lang="zh-CN" altLang="en-US" sz="2800" b="1">
                <a:latin typeface="+mj-lt"/>
                <a:ea typeface="+mn-ea"/>
              </a:rPr>
              <a:t>光的折射</a:t>
            </a:r>
            <a:endParaRPr lang="en-US" altLang="zh-CN" sz="2800" b="1"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B.</a:t>
            </a:r>
            <a:r>
              <a:rPr lang="zh-CN" altLang="en-US" sz="2800" b="1">
                <a:latin typeface="+mj-lt"/>
                <a:ea typeface="+mn-ea"/>
              </a:rPr>
              <a:t>光的反射</a:t>
            </a:r>
            <a:endParaRPr lang="en-US" altLang="zh-CN" sz="2800" b="1"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C.</a:t>
            </a:r>
            <a:r>
              <a:rPr lang="zh-CN" altLang="en-US" sz="2800" b="1">
                <a:latin typeface="+mj-lt"/>
                <a:ea typeface="+mn-ea"/>
              </a:rPr>
              <a:t>光的色散</a:t>
            </a:r>
            <a:endParaRPr lang="en-US" altLang="zh-CN" sz="2800" b="1"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D.</a:t>
            </a:r>
            <a:r>
              <a:rPr lang="zh-CN" altLang="en-US" sz="2800" b="1">
                <a:latin typeface="+mj-lt"/>
                <a:ea typeface="+mn-ea"/>
              </a:rPr>
              <a:t>光的直线传播</a:t>
            </a:r>
            <a:endParaRPr lang="zh-CN" altLang="en-US" sz="2800" b="1">
              <a:latin typeface="+mj-lt"/>
              <a:ea typeface="+mn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859306" y="1599620"/>
            <a:ext cx="40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055594" y="304334"/>
            <a:ext cx="7221070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2.</a:t>
            </a:r>
            <a:r>
              <a:rPr lang="zh-CN" altLang="en-US" sz="2800" b="1">
                <a:latin typeface="+mj-lt"/>
                <a:ea typeface="+mj-ea"/>
              </a:rPr>
              <a:t>下列各项事例中，属于红外线技术应用的是（     ）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A.</a:t>
            </a:r>
            <a:r>
              <a:rPr lang="zh-CN" altLang="en-US" sz="2800" b="1">
                <a:latin typeface="+mj-lt"/>
                <a:ea typeface="+mj-ea"/>
              </a:rPr>
              <a:t>照相机用滤镜来照相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B.</a:t>
            </a:r>
            <a:r>
              <a:rPr lang="zh-CN" altLang="en-US" sz="2800" b="1">
                <a:latin typeface="+mj-lt"/>
                <a:ea typeface="+mj-ea"/>
              </a:rPr>
              <a:t>家里电视机的遥控器用来控制电视机的音量和频道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C.</a:t>
            </a:r>
            <a:r>
              <a:rPr lang="zh-CN" altLang="en-US" sz="2800" b="1">
                <a:latin typeface="+mj-lt"/>
                <a:ea typeface="+mj-ea"/>
              </a:rPr>
              <a:t>验钞机用来辨别钱币的真假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D.</a:t>
            </a:r>
            <a:r>
              <a:rPr lang="zh-CN" altLang="en-US" sz="2800" b="1">
                <a:latin typeface="+mj-lt"/>
                <a:ea typeface="+mj-ea"/>
              </a:rPr>
              <a:t>医院用照射的方法来灭菌消毒</a:t>
            </a:r>
            <a:endParaRPr lang="zh-CN" altLang="en-US" b="1">
              <a:latin typeface="+mj-lt"/>
              <a:ea typeface="+mj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882589" y="1068461"/>
            <a:ext cx="40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201400" y="123571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/>
        </p:nvSpPr>
        <p:spPr>
          <a:xfrm>
            <a:off x="1000125" y="576263"/>
            <a:ext cx="74676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3.</a:t>
            </a:r>
            <a:r>
              <a:rPr lang="zh-CN" altLang="zh-CN" sz="2800" b="1">
                <a:latin typeface="+mn-lt"/>
                <a:ea typeface="+mj-ea"/>
              </a:rPr>
              <a:t>白纸上印有黑字，我们看得很清楚，这是因为（</a:t>
            </a:r>
            <a:r>
              <a:rPr lang="en-US" altLang="zh-CN" sz="2800" b="1">
                <a:latin typeface="+mn-lt"/>
                <a:ea typeface="+mj-ea"/>
              </a:rPr>
              <a:t>        </a:t>
            </a:r>
            <a:r>
              <a:rPr lang="zh-CN" altLang="zh-CN" sz="2800" b="1">
                <a:latin typeface="+mn-lt"/>
                <a:ea typeface="+mj-ea"/>
              </a:rPr>
              <a:t>）</a:t>
            </a:r>
            <a:endParaRPr lang="zh-CN" altLang="zh-CN" sz="2800" b="1">
              <a:latin typeface="+mn-lt"/>
              <a:ea typeface="+mj-ea"/>
            </a:endParaRPr>
          </a:p>
        </p:txBody>
      </p:sp>
      <p:sp>
        <p:nvSpPr>
          <p:cNvPr id="3" name="矩形 2" title=""/>
          <p:cNvSpPr/>
          <p:nvPr/>
        </p:nvSpPr>
        <p:spPr>
          <a:xfrm>
            <a:off x="1104900" y="1577975"/>
            <a:ext cx="7354888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0045" indent="-360045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A.</a:t>
            </a:r>
            <a:r>
              <a:rPr lang="zh-CN" altLang="zh-CN" sz="2800" b="1">
                <a:latin typeface="+mn-lt"/>
                <a:ea typeface="+mj-ea"/>
              </a:rPr>
              <a:t>自然光照到书上，白纸黑字分别反射白光和黑光进入眼睛</a:t>
            </a:r>
            <a:endParaRPr lang="zh-CN" altLang="zh-CN" sz="2800" b="1">
              <a:latin typeface="+mn-lt"/>
              <a:ea typeface="+mj-ea"/>
            </a:endParaRPr>
          </a:p>
          <a:p>
            <a:pPr marL="360045" indent="-360045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B.</a:t>
            </a:r>
            <a:r>
              <a:rPr lang="zh-CN" altLang="zh-CN" sz="2800" b="1">
                <a:latin typeface="+mn-lt"/>
                <a:ea typeface="+mj-ea"/>
              </a:rPr>
              <a:t>自然光照到书上，白纸反射白光进入眼睛，黑字不反射光</a:t>
            </a:r>
            <a:endParaRPr lang="zh-CN" altLang="zh-CN" sz="2800" b="1">
              <a:latin typeface="+mn-lt"/>
              <a:ea typeface="+mj-ea"/>
            </a:endParaRPr>
          </a:p>
          <a:p>
            <a:pPr marL="360045" indent="-360045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C.</a:t>
            </a:r>
            <a:r>
              <a:rPr lang="zh-CN" altLang="zh-CN" sz="2800" b="1">
                <a:latin typeface="+mn-lt"/>
                <a:ea typeface="+mj-ea"/>
              </a:rPr>
              <a:t>白纸和黑字发出光线进入眼睛</a:t>
            </a:r>
            <a:endParaRPr lang="zh-CN" altLang="zh-CN" sz="2800" b="1">
              <a:latin typeface="+mn-lt"/>
              <a:ea typeface="+mj-ea"/>
            </a:endParaRPr>
          </a:p>
          <a:p>
            <a:pPr marL="360045" indent="-360045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D.</a:t>
            </a:r>
            <a:r>
              <a:rPr lang="zh-CN" altLang="zh-CN" sz="2800" b="1">
                <a:latin typeface="+mn-lt"/>
                <a:ea typeface="+mj-ea"/>
              </a:rPr>
              <a:t>黑字比白纸反射光的本领强</a:t>
            </a:r>
            <a:endParaRPr lang="zh-CN" altLang="zh-CN" sz="2800" b="1">
              <a:latin typeface="+mn-lt"/>
              <a:ea typeface="+mj-ea"/>
            </a:endParaRPr>
          </a:p>
        </p:txBody>
      </p:sp>
      <p:sp>
        <p:nvSpPr>
          <p:cNvPr id="4" name="矩形 3" title=""/>
          <p:cNvSpPr>
            <a:spLocks noChangeArrowheads="1"/>
          </p:cNvSpPr>
          <p:nvPr/>
        </p:nvSpPr>
        <p:spPr bwMode="auto">
          <a:xfrm>
            <a:off x="1931428" y="1008063"/>
            <a:ext cx="582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890867" y="749117"/>
            <a:ext cx="7231157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4.</a:t>
            </a:r>
            <a:r>
              <a:rPr lang="zh-CN" altLang="en-US" sz="2800" b="1">
                <a:latin typeface="+mj-lt"/>
                <a:ea typeface="+mj-ea"/>
              </a:rPr>
              <a:t>军人在夜间配戴红外线夜视镜，在漆黑的夜晚也能发现敌人。红外线夜视镜是根据夜间人的</a:t>
            </a:r>
            <a:r>
              <a:rPr lang="en-US" altLang="zh-CN" sz="2800" b="1">
                <a:latin typeface="+mj-lt"/>
                <a:ea typeface="+mj-ea"/>
              </a:rPr>
              <a:t>______</a:t>
            </a:r>
            <a:r>
              <a:rPr lang="zh-CN" altLang="en-US" sz="2800" b="1">
                <a:latin typeface="+mj-lt"/>
                <a:ea typeface="+mj-ea"/>
              </a:rPr>
              <a:t>比周围草木或建筑物的温度</a:t>
            </a:r>
            <a:r>
              <a:rPr lang="en-US" altLang="zh-CN" sz="2800" b="1">
                <a:latin typeface="+mj-lt"/>
                <a:ea typeface="+mj-ea"/>
              </a:rPr>
              <a:t>____</a:t>
            </a:r>
            <a:r>
              <a:rPr lang="zh-CN" altLang="en-US" sz="2800" b="1">
                <a:latin typeface="+mj-lt"/>
                <a:ea typeface="+mj-ea"/>
              </a:rPr>
              <a:t>、人体辐射的</a:t>
            </a:r>
            <a:r>
              <a:rPr lang="en-US" altLang="zh-CN" sz="2800" b="1">
                <a:latin typeface="+mj-lt"/>
                <a:ea typeface="+mj-ea"/>
              </a:rPr>
              <a:t>________</a:t>
            </a:r>
            <a:r>
              <a:rPr lang="zh-CN" altLang="en-US" sz="2800" b="1">
                <a:latin typeface="+mj-lt"/>
                <a:ea typeface="+mj-ea"/>
              </a:rPr>
              <a:t>比它们</a:t>
            </a:r>
            <a:r>
              <a:rPr lang="en-US" altLang="zh-CN" sz="2800" b="1">
                <a:latin typeface="+mj-lt"/>
                <a:ea typeface="+mj-ea"/>
              </a:rPr>
              <a:t>____</a:t>
            </a:r>
            <a:r>
              <a:rPr lang="zh-CN" altLang="en-US" sz="2800" b="1">
                <a:latin typeface="+mj-lt"/>
                <a:ea typeface="+mj-ea"/>
              </a:rPr>
              <a:t>的原理制成的。</a:t>
            </a:r>
            <a:endParaRPr lang="zh-CN" altLang="en-US" sz="2800" b="1">
              <a:latin typeface="+mj-lt"/>
              <a:ea typeface="+mj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2131358" y="2074008"/>
            <a:ext cx="93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体温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073523" y="2744119"/>
            <a:ext cx="93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3878178" y="2744119"/>
            <a:ext cx="1387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红外线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6418729" y="2741314"/>
            <a:ext cx="93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强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复习回顾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文本框 27" title=""/>
          <p:cNvSpPr txBox="1"/>
          <p:nvPr/>
        </p:nvSpPr>
        <p:spPr>
          <a:xfrm>
            <a:off x="1021975" y="887506"/>
            <a:ext cx="7268135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+mj-lt"/>
                <a:ea typeface="+mj-ea"/>
              </a:rPr>
              <a:t>1.</a:t>
            </a:r>
            <a:r>
              <a:rPr lang="zh-CN" altLang="en-US" sz="2400" b="1">
                <a:latin typeface="+mj-lt"/>
                <a:ea typeface="+mj-ea"/>
              </a:rPr>
              <a:t>光的折射定义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    当光从一种介质斜射入另一种介质中时，传播方向</a:t>
            </a:r>
            <a:r>
              <a:rPr lang="en-US" altLang="zh-CN" sz="2400" b="1">
                <a:latin typeface="+mj-lt"/>
                <a:ea typeface="+mj-ea"/>
              </a:rPr>
              <a:t>________</a:t>
            </a:r>
            <a:r>
              <a:rPr lang="zh-CN" altLang="en-US" sz="2400" b="1">
                <a:latin typeface="+mj-lt"/>
                <a:ea typeface="+mj-ea"/>
              </a:rPr>
              <a:t>，这种现象叫做光的折射。</a:t>
            </a:r>
            <a:endParaRPr lang="zh-CN" altLang="en-US" sz="2400" b="1">
              <a:latin typeface="+mj-lt"/>
              <a:ea typeface="+mj-ea"/>
            </a:endParaRPr>
          </a:p>
        </p:txBody>
      </p:sp>
      <p:sp>
        <p:nvSpPr>
          <p:cNvPr id="29" name="文本框 28" title=""/>
          <p:cNvSpPr txBox="1"/>
          <p:nvPr/>
        </p:nvSpPr>
        <p:spPr>
          <a:xfrm>
            <a:off x="1021975" y="2502565"/>
            <a:ext cx="7268135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+mj-lt"/>
                <a:ea typeface="+mj-ea"/>
              </a:rPr>
              <a:t>2.</a:t>
            </a:r>
            <a:r>
              <a:rPr lang="zh-CN" altLang="en-US" sz="2400" b="1">
                <a:latin typeface="+mj-lt"/>
                <a:ea typeface="+mj-ea"/>
              </a:rPr>
              <a:t>光的折射规律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①折射光线、入射光线和法线</a:t>
            </a:r>
            <a:r>
              <a:rPr lang="en-US" altLang="zh-CN" sz="2400" b="1">
                <a:latin typeface="+mj-lt"/>
                <a:ea typeface="+mj-ea"/>
              </a:rPr>
              <a:t>_____________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②折射光线、入射光线分别位于法线</a:t>
            </a:r>
            <a:r>
              <a:rPr lang="en-US" altLang="zh-CN" sz="2400" b="1">
                <a:latin typeface="+mj-lt"/>
                <a:ea typeface="+mj-ea"/>
              </a:rPr>
              <a:t>_____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③入射角增大时，折射角也随着增大。</a:t>
            </a:r>
            <a:endParaRPr lang="en-US" altLang="zh-CN" sz="2400" b="1">
              <a:latin typeface="+mj-lt"/>
              <a:ea typeface="+mj-ea"/>
            </a:endParaRPr>
          </a:p>
        </p:txBody>
      </p:sp>
      <p:sp>
        <p:nvSpPr>
          <p:cNvPr id="30" name="文本框 29" title=""/>
          <p:cNvSpPr txBox="1"/>
          <p:nvPr/>
        </p:nvSpPr>
        <p:spPr>
          <a:xfrm>
            <a:off x="1021975" y="2040900"/>
            <a:ext cx="1627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发生偏折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文本框 30" title=""/>
          <p:cNvSpPr txBox="1"/>
          <p:nvPr/>
        </p:nvSpPr>
        <p:spPr>
          <a:xfrm>
            <a:off x="5087468" y="3094253"/>
            <a:ext cx="2274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在同一平面内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文本框 31" title=""/>
          <p:cNvSpPr txBox="1"/>
          <p:nvPr/>
        </p:nvSpPr>
        <p:spPr>
          <a:xfrm>
            <a:off x="6008593" y="3688556"/>
            <a:ext cx="101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两侧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672352" y="1746813"/>
            <a:ext cx="58494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光的色散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3" title=""/>
          <p:cNvSpPr/>
          <p:nvPr/>
        </p:nvSpPr>
        <p:spPr>
          <a:xfrm>
            <a:off x="1378326" y="1512795"/>
            <a:ext cx="262211" cy="2460978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title=""/>
          <p:cNvSpPr txBox="1"/>
          <p:nvPr/>
        </p:nvSpPr>
        <p:spPr>
          <a:xfrm>
            <a:off x="1741395" y="1331259"/>
            <a:ext cx="1553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光的色散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" name="直接箭头连接符 6" title=""/>
          <p:cNvCxnSpPr/>
          <p:nvPr/>
        </p:nvCxnSpPr>
        <p:spPr>
          <a:xfrm>
            <a:off x="3294531" y="1580030"/>
            <a:ext cx="8068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 title=""/>
          <p:cNvSpPr txBox="1"/>
          <p:nvPr/>
        </p:nvSpPr>
        <p:spPr>
          <a:xfrm>
            <a:off x="4343403" y="1145573"/>
            <a:ext cx="4195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太阳光通过棱镜后被分解成各种颜色的光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1741395" y="1998092"/>
            <a:ext cx="1553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可见光谱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" name="直接箭头连接符 12" title=""/>
          <p:cNvCxnSpPr/>
          <p:nvPr/>
        </p:nvCxnSpPr>
        <p:spPr>
          <a:xfrm>
            <a:off x="3294531" y="2236694"/>
            <a:ext cx="8068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 title=""/>
          <p:cNvSpPr txBox="1"/>
          <p:nvPr/>
        </p:nvSpPr>
        <p:spPr>
          <a:xfrm>
            <a:off x="4343403" y="1995946"/>
            <a:ext cx="4265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红、橙、黄、绿、蓝、靛、紫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1741393" y="2833685"/>
            <a:ext cx="1882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色光的混合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箭头连接符 16" title=""/>
          <p:cNvCxnSpPr/>
          <p:nvPr/>
        </p:nvCxnSpPr>
        <p:spPr>
          <a:xfrm>
            <a:off x="3523129" y="3072287"/>
            <a:ext cx="8068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 title=""/>
          <p:cNvSpPr txBox="1"/>
          <p:nvPr/>
        </p:nvSpPr>
        <p:spPr>
          <a:xfrm>
            <a:off x="4424086" y="2654754"/>
            <a:ext cx="4265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红、绿、蓝三种色光叫做色光的三原色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 title=""/>
          <p:cNvSpPr txBox="1"/>
          <p:nvPr/>
        </p:nvSpPr>
        <p:spPr>
          <a:xfrm>
            <a:off x="1741394" y="3647764"/>
            <a:ext cx="1882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看不见的光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0" name="直接箭头连接符 19" title=""/>
          <p:cNvCxnSpPr/>
          <p:nvPr/>
        </p:nvCxnSpPr>
        <p:spPr>
          <a:xfrm>
            <a:off x="3523130" y="3886366"/>
            <a:ext cx="8068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 title=""/>
          <p:cNvSpPr txBox="1"/>
          <p:nvPr/>
        </p:nvSpPr>
        <p:spPr>
          <a:xfrm>
            <a:off x="4424086" y="3647763"/>
            <a:ext cx="4265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红外线和紫外线的特点及应用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10" grpId="0"/>
      <p:bldP spid="12" grpId="0"/>
      <p:bldP spid="14" grpId="0"/>
      <p:bldP spid="15" grpId="0"/>
      <p:bldP spid="18" grpId="0"/>
      <p:bldP spid="19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习题解答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297108" y="434975"/>
            <a:ext cx="29153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108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770021" y="1090545"/>
            <a:ext cx="78205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n-lt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除了雨后，我们在很多情况下也会看到彩虹，请你举两个例子。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770255" y="2361565"/>
            <a:ext cx="73914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sz="2800" b="1">
                <a:latin typeface="+mn-lt"/>
                <a:ea typeface="+mj-ea"/>
              </a:rPr>
              <a:t>如瀑布和喷水池上面常见到彩虹,用喷雾器向空中喷雾可见到彩虹等．</a:t>
            </a:r>
            <a:endParaRPr 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954298" y="404473"/>
            <a:ext cx="698654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+mn-ea"/>
              </a:rPr>
              <a:t>2.</a:t>
            </a:r>
            <a:r>
              <a:rPr lang="zh-CN" altLang="en-US" sz="2800" b="1">
                <a:latin typeface="+mj-lt"/>
                <a:ea typeface="+mn-ea"/>
              </a:rPr>
              <a:t>通过如图所示的实验，我们知道太阳光由各种色光混合而成，各种色光偏折的程度不同，哪种色光偏折程度最小？哪种色光偏折程度最大？</a:t>
            </a:r>
            <a:endParaRPr lang="zh-CN" altLang="en-US" sz="2800" b="1">
              <a:latin typeface="+mj-lt"/>
              <a:ea typeface="+mn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685" y="2034464"/>
            <a:ext cx="2439808" cy="2903371"/>
          </a:xfrm>
          <a:prstGeom prst="rect">
            <a:avLst/>
          </a:prstGeom>
        </p:spPr>
      </p:pic>
      <p:sp>
        <p:nvSpPr>
          <p:cNvPr id="2" name="矩形 1" title=""/>
          <p:cNvSpPr/>
          <p:nvPr/>
        </p:nvSpPr>
        <p:spPr>
          <a:xfrm>
            <a:off x="770255" y="2361565"/>
            <a:ext cx="439229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sz="2800" b="1">
                <a:latin typeface="+mn-lt"/>
                <a:ea typeface="+mj-ea"/>
              </a:rPr>
              <a:t>红光偏折程度最小,紫光偏折程度最大.</a:t>
            </a:r>
            <a:endParaRPr 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 title=""/>
          <p:cNvSpPr txBox="1"/>
          <p:nvPr/>
        </p:nvSpPr>
        <p:spPr>
          <a:xfrm>
            <a:off x="684738" y="659068"/>
            <a:ext cx="7544861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/>
            <a:r>
              <a:rPr lang="en-US" altLang="zh-CN" sz="2400" b="1">
                <a:latin typeface="+mn-lt"/>
                <a:ea typeface="黑体" panose="02010609060101010101" pitchFamily="2" charset="-122"/>
              </a:rPr>
              <a:t>3.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在办公软件中建立一个空白文档，绘制一个矩形框，设置填充颜色为白色，打开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颜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色”对话框的“自定义”选项卡，可以在屏幕中看到白色是由红、绿、蓝三种色光混合而成的（如图），其亮度等级均为255（255是最高亮度等级）。请把蓝色光亮度等级调为0，看看由红色光和绿色光混合而成的矩形框显示什么颜色。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213" y="3055850"/>
            <a:ext cx="2653760" cy="176917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089211" y="787577"/>
            <a:ext cx="70731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+mn-lt"/>
                <a:ea typeface="黑体" panose="02010609060101010101" pitchFamily="2" charset="-122"/>
              </a:rPr>
              <a:t>再把绿色光亮度等级调为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0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，保持红色光亮度等级为最大，然后慢慢增加蓝色光亮度等级，看看矩形框的颜色是怎样变化的。请随意改变三种色光的亮度，说出你对色光混合的一些认识或体会。</a:t>
            </a:r>
            <a:endParaRPr lang="zh-CN" altLang="en-US" sz="2400"/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86" y="2464272"/>
            <a:ext cx="3211050" cy="2140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902369" y="471926"/>
            <a:ext cx="714569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n-lt"/>
                <a:ea typeface="黑体" panose="02010609060101010101" pitchFamily="2" charset="-122"/>
              </a:rPr>
              <a:t>4.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医院的手术室和病房里常配备紫外线灯来灭菌，一些学校的餐厅也装有紫外线灯，有的公交车也会采取紫外线灯封闭照射的方式消毒（如图）。紫外线灯一般会发出淡紫色的光。这种淡紫色的光是紫外线吗？为什么？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173" y="2313963"/>
            <a:ext cx="3292210" cy="2248122"/>
          </a:xfrm>
          <a:prstGeom prst="rect">
            <a:avLst/>
          </a:prstGeom>
        </p:spPr>
      </p:pic>
      <p:sp>
        <p:nvSpPr>
          <p:cNvPr id="2" name="矩形 1" title=""/>
          <p:cNvSpPr/>
          <p:nvPr/>
        </p:nvSpPr>
        <p:spPr>
          <a:xfrm>
            <a:off x="770255" y="2361565"/>
            <a:ext cx="334835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sz="2800" b="1">
                <a:latin typeface="+mn-lt"/>
                <a:ea typeface="+mj-ea"/>
              </a:rPr>
              <a:t>人眼看不见紫外线,所以这种淡紫色的光不是紫外线.</a:t>
            </a:r>
            <a:endParaRPr 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101090" y="830580"/>
            <a:ext cx="69418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lt"/>
                <a:ea typeface="+mj-ea"/>
              </a:rPr>
              <a:t>5.</a:t>
            </a:r>
            <a:r>
              <a:rPr lang="zh-CN" altLang="en-US" sz="2800" b="1">
                <a:latin typeface="+mj-lt"/>
                <a:ea typeface="+mj-ea"/>
              </a:rPr>
              <a:t>在生活中，红外线、紫外线有哪些应用？请各举两例。</a:t>
            </a:r>
            <a:endParaRPr lang="zh-CN" altLang="en-US" sz="2800" b="1">
              <a:latin typeface="+mj-lt"/>
              <a:ea typeface="+mj-ea"/>
            </a:endParaRPr>
          </a:p>
        </p:txBody>
      </p:sp>
      <p:sp>
        <p:nvSpPr>
          <p:cNvPr id="2" name="矩形 1" title=""/>
          <p:cNvSpPr/>
          <p:nvPr/>
        </p:nvSpPr>
        <p:spPr>
          <a:xfrm>
            <a:off x="1285875" y="2070735"/>
            <a:ext cx="686308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endParaRPr lang="zh-CN" altLang="zh-CN" sz="2800" b="1">
              <a:solidFill>
                <a:srgbClr val="0000FF"/>
              </a:solidFill>
              <a:latin typeface="+mn-lt"/>
              <a:ea typeface="+mj-ea"/>
            </a:endParaRPr>
          </a:p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sz="2800" b="1">
                <a:latin typeface="+mn-lt"/>
                <a:ea typeface="+mj-ea"/>
              </a:rPr>
              <a:t>红外线的应用:烤箱、浴室取暖灯、遥控器等.</a:t>
            </a:r>
            <a:endParaRPr lang="zh-CN" sz="2800" b="1">
              <a:latin typeface="+mn-lt"/>
              <a:ea typeface="+mj-ea"/>
            </a:endParaRPr>
          </a:p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sz="2800" b="1">
                <a:latin typeface="+mn-lt"/>
                <a:ea typeface="+mj-ea"/>
              </a:rPr>
              <a:t>紫外线的应用:紫外线杀菌、利用它的荧光效应鉴别钞票的真伪等.</a:t>
            </a:r>
            <a:endParaRPr 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1149722" y="949431"/>
            <a:ext cx="7268135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④光从空气斜射入其他介质中时，折射角</a:t>
            </a:r>
            <a:r>
              <a:rPr lang="en-US" altLang="zh-CN" sz="2400" b="1">
                <a:latin typeface="+mj-lt"/>
                <a:ea typeface="+mj-ea"/>
              </a:rPr>
              <a:t>_____</a:t>
            </a:r>
            <a:r>
              <a:rPr lang="zh-CN" altLang="en-US" sz="2400" b="1">
                <a:latin typeface="+mj-lt"/>
                <a:ea typeface="+mj-ea"/>
              </a:rPr>
              <a:t>入射角；当光从其他介质斜射入空气中时，折射角</a:t>
            </a:r>
            <a:r>
              <a:rPr lang="en-US" altLang="zh-CN" sz="2400" b="1">
                <a:latin typeface="+mj-lt"/>
                <a:ea typeface="+mj-ea"/>
              </a:rPr>
              <a:t>_____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入射角。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⑤当光线垂直入射时，传播方向</a:t>
            </a:r>
            <a:r>
              <a:rPr lang="en-US" altLang="zh-CN" sz="2400" b="1">
                <a:latin typeface="+mj-lt"/>
                <a:ea typeface="+mj-ea"/>
              </a:rPr>
              <a:t>______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⑥在折射现象中，光路</a:t>
            </a:r>
            <a:r>
              <a:rPr lang="en-US" altLang="zh-CN" sz="2400" b="1">
                <a:latin typeface="+mj-lt"/>
                <a:ea typeface="+mj-ea"/>
              </a:rPr>
              <a:t>______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en-US" altLang="zh-CN" sz="2400" b="1">
              <a:latin typeface="+mj-lt"/>
              <a:ea typeface="+mj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714565" y="1052933"/>
            <a:ext cx="101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小于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7344336" y="1595659"/>
            <a:ext cx="101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582771" y="2677786"/>
            <a:ext cx="101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4352365" y="3241112"/>
            <a:ext cx="101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可逆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981635" y="995083"/>
            <a:ext cx="7321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人们早就学会将金刚石、水晶打磨成各种饰品。在阳光的照耀下，它们会发出彩虹一般的光彩，令人赏心悦目。这么美丽的色彩是怎样形成的呢？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" name="图片 1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56" b="9091"/>
          <a:stretch>
            <a:fillRect/>
          </a:stretch>
        </p:blipFill>
        <p:spPr>
          <a:xfrm>
            <a:off x="3424917" y="2368237"/>
            <a:ext cx="2150645" cy="2181345"/>
          </a:xfrm>
          <a:prstGeom prst="rect">
            <a:avLst/>
          </a:prstGeom>
        </p:spPr>
      </p:pic>
      <p:pic>
        <p:nvPicPr>
          <p:cNvPr id="15" name="图片 14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"/>
          <a:stretch>
            <a:fillRect/>
          </a:stretch>
        </p:blipFill>
        <p:spPr>
          <a:xfrm>
            <a:off x="517711" y="2368237"/>
            <a:ext cx="2753318" cy="2181345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831" y="2368237"/>
            <a:ext cx="2908458" cy="2181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4" title=""/>
          <p:cNvSpPr>
            <a:spLocks noChangeArrowheads="1"/>
          </p:cNvSpPr>
          <p:nvPr/>
        </p:nvSpPr>
        <p:spPr bwMode="auto">
          <a:xfrm>
            <a:off x="503238" y="744538"/>
            <a:ext cx="1793875" cy="579437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知识点一</a:t>
            </a:r>
            <a:endParaRPr lang="zh-CN" altLang="en-US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Box 1" title=""/>
          <p:cNvSpPr txBox="1">
            <a:spLocks noChangeArrowheads="1"/>
          </p:cNvSpPr>
          <p:nvPr/>
        </p:nvSpPr>
        <p:spPr bwMode="auto">
          <a:xfrm>
            <a:off x="2414588" y="773113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色散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758453" y="73986"/>
            <a:ext cx="1627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进行新课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54129" y="1441846"/>
            <a:ext cx="75705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17世纪以前，人们一直认为白色是最单纯的颜色。直到1666年，英国物理学家牛顿用玻璃三棱镜使太阳光发生了色散。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1026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5676" y="2599212"/>
            <a:ext cx="4755434" cy="231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230" y="2686426"/>
            <a:ext cx="3007066" cy="22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光的色散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499"/>
          </a:xfrm>
          <a:prstGeom prst="rect">
            <a:avLst/>
          </a:prstGeom>
          <a:ln>
            <a:noFill/>
          </a:ln>
        </p:spPr>
      </p:pic>
      <p:pic>
        <p:nvPicPr>
          <p:cNvPr id="4" name="图片 3" title="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659" y="4485201"/>
            <a:ext cx="660341" cy="658297"/>
          </a:xfrm>
          <a:prstGeom prst="rect">
            <a:avLst/>
          </a:prstGeom>
        </p:spPr>
      </p:pic>
      <p:pic>
        <p:nvPicPr>
          <p:cNvPr id="5" name="图片 4" title="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85201"/>
            <a:ext cx="660340" cy="6582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 title=""/>
          <p:cNvSpPr txBox="1"/>
          <p:nvPr/>
        </p:nvSpPr>
        <p:spPr>
          <a:xfrm>
            <a:off x="901888" y="995890"/>
            <a:ext cx="4772771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atin typeface="+mn-lt"/>
                <a:ea typeface="+mj-ea"/>
              </a:rPr>
              <a:t>（白光）</a:t>
            </a:r>
            <a:r>
              <a:rPr lang="zh-CN" altLang="zh-CN" sz="2800" b="1">
                <a:latin typeface="+mn-lt"/>
                <a:ea typeface="+mj-ea"/>
              </a:rPr>
              <a:t>太阳光</a:t>
            </a:r>
            <a:r>
              <a:rPr lang="zh-CN" altLang="en-US" sz="2800" b="1">
                <a:latin typeface="+mn-lt"/>
                <a:ea typeface="+mj-ea"/>
              </a:rPr>
              <a:t>经过三棱镜</a:t>
            </a:r>
            <a:r>
              <a:rPr lang="zh-CN" altLang="zh-CN" sz="2800" b="1">
                <a:latin typeface="+mn-lt"/>
                <a:ea typeface="+mj-ea"/>
              </a:rPr>
              <a:t>被分解</a:t>
            </a:r>
            <a:r>
              <a:rPr lang="zh-CN" altLang="en-US" sz="2800" b="1">
                <a:latin typeface="+mn-lt"/>
                <a:ea typeface="+mj-ea"/>
              </a:rPr>
              <a:t>成</a:t>
            </a:r>
            <a:r>
              <a:rPr lang="zh-CN" altLang="zh-CN" sz="2800" b="1">
                <a:solidFill>
                  <a:srgbClr val="FF0000"/>
                </a:solidFill>
                <a:latin typeface="+mn-lt"/>
                <a:ea typeface="+mj-ea"/>
              </a:rPr>
              <a:t>红</a:t>
            </a:r>
            <a:r>
              <a:rPr lang="zh-CN" altLang="zh-CN" sz="2800" b="1">
                <a:latin typeface="+mn-lt"/>
                <a:ea typeface="+mj-ea"/>
              </a:rPr>
              <a:t>、</a:t>
            </a:r>
            <a:r>
              <a:rPr lang="zh-CN" altLang="zh-CN" sz="2800" b="1">
                <a:solidFill>
                  <a:srgbClr val="FE5C02"/>
                </a:solidFill>
                <a:latin typeface="+mn-lt"/>
                <a:ea typeface="+mj-ea"/>
              </a:rPr>
              <a:t>橙</a:t>
            </a:r>
            <a:r>
              <a:rPr lang="zh-CN" altLang="zh-CN" sz="2800" b="1">
                <a:latin typeface="+mn-lt"/>
                <a:ea typeface="+mj-ea"/>
              </a:rPr>
              <a:t>、</a:t>
            </a:r>
            <a:r>
              <a:rPr lang="zh-CN" altLang="zh-CN" sz="2800" b="1">
                <a:solidFill>
                  <a:srgbClr val="E2DD00"/>
                </a:solidFill>
                <a:latin typeface="+mn-lt"/>
                <a:ea typeface="+mj-ea"/>
              </a:rPr>
              <a:t>黄</a:t>
            </a:r>
            <a:r>
              <a:rPr lang="zh-CN" altLang="zh-CN" sz="2800" b="1">
                <a:latin typeface="+mn-lt"/>
                <a:ea typeface="+mj-ea"/>
              </a:rPr>
              <a:t>、</a:t>
            </a:r>
            <a:r>
              <a:rPr lang="zh-CN" altLang="zh-CN" sz="2800" b="1">
                <a:solidFill>
                  <a:srgbClr val="00B050"/>
                </a:solidFill>
                <a:latin typeface="+mn-lt"/>
                <a:ea typeface="+mj-ea"/>
              </a:rPr>
              <a:t>绿</a:t>
            </a:r>
            <a:r>
              <a:rPr lang="zh-CN" altLang="zh-CN" sz="2800" b="1">
                <a:latin typeface="+mn-lt"/>
                <a:ea typeface="+mj-ea"/>
              </a:rPr>
              <a:t>、</a:t>
            </a:r>
            <a:r>
              <a:rPr lang="zh-CN" altLang="zh-CN" sz="2800" b="1">
                <a:solidFill>
                  <a:srgbClr val="00B0F0"/>
                </a:solidFill>
                <a:latin typeface="+mn-lt"/>
                <a:ea typeface="+mj-ea"/>
              </a:rPr>
              <a:t>蓝</a:t>
            </a:r>
            <a:r>
              <a:rPr lang="zh-CN" altLang="zh-CN" sz="2800" b="1">
                <a:latin typeface="+mn-lt"/>
                <a:ea typeface="+mj-ea"/>
              </a:rPr>
              <a:t>、</a:t>
            </a:r>
            <a:r>
              <a:rPr lang="zh-CN" altLang="zh-CN" sz="2800" b="1">
                <a:solidFill>
                  <a:srgbClr val="3333CC"/>
                </a:solidFill>
                <a:latin typeface="+mn-lt"/>
                <a:ea typeface="+mj-ea"/>
              </a:rPr>
              <a:t>靛</a:t>
            </a:r>
            <a:r>
              <a:rPr lang="zh-CN" altLang="zh-CN" sz="2800" b="1">
                <a:latin typeface="+mn-lt"/>
                <a:ea typeface="+mj-ea"/>
              </a:rPr>
              <a:t>、</a:t>
            </a:r>
            <a:r>
              <a:rPr lang="zh-CN" altLang="zh-CN" sz="2800" b="1">
                <a:solidFill>
                  <a:srgbClr val="6600FF"/>
                </a:solidFill>
                <a:latin typeface="+mn-lt"/>
                <a:ea typeface="+mj-ea"/>
              </a:rPr>
              <a:t>紫</a:t>
            </a:r>
            <a:r>
              <a:rPr lang="zh-CN" altLang="en-US" sz="2800" b="1">
                <a:latin typeface="+mn-lt"/>
                <a:ea typeface="+mj-ea"/>
              </a:rPr>
              <a:t>等七种颜色的光。</a:t>
            </a:r>
            <a:endParaRPr lang="zh-CN" altLang="zh-CN" sz="2800" b="1">
              <a:latin typeface="+mn-lt"/>
              <a:ea typeface="+mj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24436" y="427507"/>
            <a:ext cx="5546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lt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光的色散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84948" y="2892083"/>
            <a:ext cx="496868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白光是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2" charset="-122"/>
              </a:rPr>
              <a:t>复合光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，是由各种单色光混合而成的。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84948" y="4215208"/>
            <a:ext cx="4603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lt"/>
                <a:ea typeface="黑体" panose="02010609060101010101" pitchFamily="2" charset="-122"/>
              </a:rPr>
              <a:t>3.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生活中的色散现象：彩虹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</p:txBody>
      </p:sp>
      <p:pic>
        <p:nvPicPr>
          <p:cNvPr id="11" name="图片 10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630" y="1135488"/>
            <a:ext cx="3094088" cy="23225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844" y="1579896"/>
            <a:ext cx="3299286" cy="2639428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21" y="1579896"/>
            <a:ext cx="4223086" cy="2639428"/>
          </a:xfrm>
          <a:prstGeom prst="rect">
            <a:avLst/>
          </a:prstGeom>
        </p:spPr>
      </p:pic>
      <p:sp>
        <p:nvSpPr>
          <p:cNvPr id="7" name="文本框 6" title="">
            <a:hlinkClick r:id="rId4" action="ppaction://hlinkfile"/>
          </p:cNvPr>
          <p:cNvSpPr txBox="1"/>
          <p:nvPr/>
        </p:nvSpPr>
        <p:spPr>
          <a:xfrm>
            <a:off x="6178922" y="4417358"/>
            <a:ext cx="2164977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u="sng"/>
              <a:t>彩虹是如何形成的</a:t>
            </a:r>
            <a:endParaRPr lang="zh-CN" altLang="en-US" b="1" u="sng"/>
          </a:p>
        </p:txBody>
      </p:sp>
      <p:sp>
        <p:nvSpPr>
          <p:cNvPr id="9" name="文本框 8" title=""/>
          <p:cNvSpPr txBox="1"/>
          <p:nvPr/>
        </p:nvSpPr>
        <p:spPr>
          <a:xfrm>
            <a:off x="911038" y="427756"/>
            <a:ext cx="7321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彩虹是太阳光在传播过程中被空气中的水滴反射、折射而产生的色散现象。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b9062388-ebd3-433a-9900-61b0c9b19fbb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151</Paragraphs>
  <Slides>36</Slides>
  <Notes>3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3">
      <vt:lpstr>Arial</vt:lpstr>
      <vt:lpstr>Times New Roman</vt:lpstr>
      <vt:lpstr>黑体</vt:lpstr>
      <vt:lpstr>宋体</vt:lpstr>
      <vt:lpstr>Calibri</vt:lpstr>
      <vt:lpstr>Wingdings</vt:lpstr>
      <vt:lpstr>1_Office 主题​​</vt:lpstr>
      <vt:lpstr>第5节 光的色散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2024-06-27T16:25:29.448</cp:lastPrinted>
  <dcterms:created xsi:type="dcterms:W3CDTF">2024-06-27T16:25:29Z</dcterms:created>
  <dcterms:modified xsi:type="dcterms:W3CDTF">2024-06-27T08:25:29Z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